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58" r:id="rId3"/>
    <p:sldId id="257" r:id="rId4"/>
    <p:sldId id="278" r:id="rId5"/>
    <p:sldId id="284" r:id="rId6"/>
    <p:sldId id="285" r:id="rId7"/>
    <p:sldId id="286" r:id="rId8"/>
    <p:sldId id="287" r:id="rId9"/>
    <p:sldId id="288" r:id="rId10"/>
    <p:sldId id="279" r:id="rId11"/>
    <p:sldId id="280" r:id="rId12"/>
    <p:sldId id="281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2"/>
    <p:penClr>
      <a:srgbClr val="FF0000"/>
    </p:penClr>
  </p:showPr>
  <p:clrMru>
    <a:srgbClr val="8EAD8F"/>
    <a:srgbClr val="E7BBBC"/>
    <a:srgbClr val="A3C4D9"/>
    <a:srgbClr val="B4BADF"/>
    <a:srgbClr val="94B497"/>
    <a:srgbClr val="ECCACB"/>
    <a:srgbClr val="DCAD90"/>
    <a:srgbClr val="E5EEF1"/>
    <a:srgbClr val="E2BBB6"/>
    <a:srgbClr val="90AF9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43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3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11C42-2D6F-4D84-A917-D92B4797623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DB5AD-FCF2-4B78-93EB-08ABEC8D5F5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823226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8364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82731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88624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79899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45641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25347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06838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06838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06838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06838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06838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DB5AD-FCF2-4B78-93EB-08ABEC8D5F50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06838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5995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217062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939132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41507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180" y="0"/>
            <a:ext cx="931164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9977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180" y="0"/>
            <a:ext cx="931164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834243" y="-222248"/>
            <a:ext cx="3202003" cy="1622424"/>
            <a:chOff x="4834243" y="-222248"/>
            <a:chExt cx="3202003" cy="1622424"/>
          </a:xfrm>
        </p:grpSpPr>
        <p:pic>
          <p:nvPicPr>
            <p:cNvPr id="14" name="图片 13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4243" y="-222248"/>
              <a:ext cx="3202003" cy="1622424"/>
            </a:xfrm>
            <a:prstGeom prst="rect">
              <a:avLst/>
            </a:prstGeom>
          </p:spPr>
        </p:pic>
        <p:sp>
          <p:nvSpPr>
            <p:cNvPr id="2" name="矩形 1"/>
            <p:cNvSpPr/>
            <p:nvPr userDrawn="1"/>
          </p:nvSpPr>
          <p:spPr>
            <a:xfrm>
              <a:off x="5265693" y="405756"/>
              <a:ext cx="23391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请输入你的题目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979061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538168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588386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78371" y="643000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0286240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696693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82247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068355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3C280-F055-48BF-9755-01D0A43F9E27}" type="datetimeFigureOut">
              <a:rPr lang="zh-CN" altLang="en-US" smtClean="0"/>
              <a:pPr/>
              <a:t>2020/10/23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FADED-6EA5-4C55-B57A-F4EB9A37F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19187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99" y="-838200"/>
            <a:ext cx="11221031" cy="287020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9769" y="1320800"/>
            <a:ext cx="3492061" cy="685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242647" y="2195255"/>
            <a:ext cx="84001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8A675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聚焦户外 深入观察</a:t>
            </a:r>
            <a:endParaRPr lang="en-US" altLang="zh-CN" sz="7200" dirty="0" smtClean="0">
              <a:solidFill>
                <a:srgbClr val="8A675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600" dirty="0" smtClean="0">
                <a:solidFill>
                  <a:srgbClr val="8A675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</a:p>
          <a:p>
            <a:pPr algn="ctr"/>
            <a:endParaRPr lang="en-US" altLang="zh-CN" sz="3600" dirty="0" smtClean="0">
              <a:solidFill>
                <a:srgbClr val="8A675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3600" dirty="0" smtClean="0">
                <a:solidFill>
                  <a:srgbClr val="8A675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——</a:t>
            </a:r>
            <a:r>
              <a:rPr lang="zh-CN" altLang="en-US" sz="3600" dirty="0" smtClean="0">
                <a:solidFill>
                  <a:srgbClr val="8A675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新魏幼“新蕾”组第</a:t>
            </a:r>
            <a:r>
              <a:rPr lang="en-US" altLang="zh-CN" sz="3600" dirty="0" smtClean="0">
                <a:solidFill>
                  <a:srgbClr val="8A675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600" dirty="0" smtClean="0">
                <a:solidFill>
                  <a:srgbClr val="8A675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次活动</a:t>
            </a:r>
            <a:endParaRPr lang="zh-CN" altLang="en-US" sz="3600" dirty="0">
              <a:solidFill>
                <a:srgbClr val="8A675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9842537">
            <a:off x="3105427" y="3781177"/>
            <a:ext cx="787311" cy="6843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451" y="3899309"/>
            <a:ext cx="711035" cy="7150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74367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xmlns:a14="http://schemas.microsoft.com/office/drawing/2010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186124" y="1114815"/>
            <a:ext cx="4491152" cy="2275623"/>
            <a:chOff x="4186124" y="1114815"/>
            <a:chExt cx="4491152" cy="227562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6124" y="1114815"/>
              <a:ext cx="4491152" cy="2275623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5667350" y="219803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深入观察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912966" y="1405007"/>
              <a:ext cx="10374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681183" y="3603134"/>
            <a:ext cx="37394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借阅我们教师的户外观察内容和方法，谈谈自己的看法。哪些方法值得我们借鉴。</a:t>
            </a:r>
            <a:endParaRPr lang="zh-CN" altLang="en-US" sz="2000" dirty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8218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35998" y="1155758"/>
            <a:ext cx="4491152" cy="2275623"/>
            <a:chOff x="4035998" y="1155758"/>
            <a:chExt cx="4491152" cy="227562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5998" y="1155758"/>
              <a:ext cx="4491152" cy="2275623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5448986" y="2266274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园长引领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912966" y="1405007"/>
              <a:ext cx="10374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1817060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99" y="-838200"/>
            <a:ext cx="11221031" cy="28702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9769" y="1320800"/>
            <a:ext cx="3492061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03767" y="2538164"/>
            <a:ext cx="7353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8A675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谢谢观</a:t>
            </a:r>
            <a:r>
              <a:rPr lang="zh-CN" altLang="en-US" sz="7200" dirty="0" smtClean="0">
                <a:solidFill>
                  <a:srgbClr val="8A675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看！</a:t>
            </a:r>
            <a:endParaRPr lang="zh-CN" altLang="en-US" sz="7200" dirty="0">
              <a:solidFill>
                <a:srgbClr val="8A675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9842537">
            <a:off x="4061996" y="3404323"/>
            <a:ext cx="787311" cy="6843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534" y="3554510"/>
            <a:ext cx="711035" cy="7150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82947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6402" y="622300"/>
            <a:ext cx="7707969" cy="5676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131" y="749300"/>
            <a:ext cx="2193386" cy="23142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1287" y="1264971"/>
            <a:ext cx="1938538" cy="147409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611573" y="127000"/>
            <a:ext cx="2957626" cy="1498600"/>
            <a:chOff x="4611573" y="127000"/>
            <a:chExt cx="2957626" cy="14986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1573" y="127000"/>
              <a:ext cx="2957626" cy="149860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4824390" y="749300"/>
              <a:ext cx="24811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73668" y="2078464"/>
            <a:ext cx="2192116" cy="1412546"/>
            <a:chOff x="3573668" y="2078464"/>
            <a:chExt cx="2192116" cy="141254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3668" y="2404327"/>
              <a:ext cx="2075809" cy="1086683"/>
            </a:xfrm>
            <a:prstGeom prst="rect">
              <a:avLst/>
            </a:prstGeom>
          </p:spPr>
        </p:pic>
        <p:sp>
          <p:nvSpPr>
            <p:cNvPr id="15" name="椭圆 14"/>
            <p:cNvSpPr/>
            <p:nvPr/>
          </p:nvSpPr>
          <p:spPr>
            <a:xfrm>
              <a:off x="4285431" y="2078464"/>
              <a:ext cx="588227" cy="588227"/>
            </a:xfrm>
            <a:prstGeom prst="ellipse">
              <a:avLst/>
            </a:prstGeom>
            <a:solidFill>
              <a:srgbClr val="92B4D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337480" y="2176532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817815" y="2902505"/>
              <a:ext cx="194796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热身游戏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408370" y="2146407"/>
            <a:ext cx="2075809" cy="1412546"/>
            <a:chOff x="3573668" y="2078464"/>
            <a:chExt cx="2075809" cy="1412546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3668" y="2404327"/>
              <a:ext cx="2075809" cy="1086683"/>
            </a:xfrm>
            <a:prstGeom prst="rect">
              <a:avLst/>
            </a:prstGeom>
          </p:spPr>
        </p:pic>
        <p:sp>
          <p:nvSpPr>
            <p:cNvPr id="21" name="椭圆 20"/>
            <p:cNvSpPr/>
            <p:nvPr/>
          </p:nvSpPr>
          <p:spPr>
            <a:xfrm>
              <a:off x="4285431" y="2078464"/>
              <a:ext cx="588227" cy="588227"/>
            </a:xfrm>
            <a:prstGeom prst="ellipse">
              <a:avLst/>
            </a:prstGeom>
            <a:solidFill>
              <a:srgbClr val="92B4D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337480" y="2176532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817815" y="290250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读书分享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531105" y="3750517"/>
            <a:ext cx="2075809" cy="1412546"/>
            <a:chOff x="3573668" y="2078464"/>
            <a:chExt cx="2075809" cy="1412546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3668" y="2404327"/>
              <a:ext cx="2075809" cy="1086683"/>
            </a:xfrm>
            <a:prstGeom prst="rect">
              <a:avLst/>
            </a:prstGeom>
          </p:spPr>
        </p:pic>
        <p:sp>
          <p:nvSpPr>
            <p:cNvPr id="26" name="椭圆 25"/>
            <p:cNvSpPr/>
            <p:nvPr/>
          </p:nvSpPr>
          <p:spPr>
            <a:xfrm>
              <a:off x="4285431" y="2078464"/>
              <a:ext cx="588227" cy="588227"/>
            </a:xfrm>
            <a:prstGeom prst="ellipse">
              <a:avLst/>
            </a:prstGeom>
            <a:solidFill>
              <a:srgbClr val="92B4D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337480" y="2176532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817815" y="290250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深入观察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25090" y="3699350"/>
            <a:ext cx="2075809" cy="1412546"/>
            <a:chOff x="3573668" y="2078464"/>
            <a:chExt cx="2075809" cy="1412546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3668" y="2404327"/>
              <a:ext cx="2075809" cy="1086683"/>
            </a:xfrm>
            <a:prstGeom prst="rect">
              <a:avLst/>
            </a:prstGeom>
          </p:spPr>
        </p:pic>
        <p:sp>
          <p:nvSpPr>
            <p:cNvPr id="31" name="椭圆 30"/>
            <p:cNvSpPr/>
            <p:nvPr/>
          </p:nvSpPr>
          <p:spPr>
            <a:xfrm>
              <a:off x="4285431" y="2078464"/>
              <a:ext cx="588227" cy="588227"/>
            </a:xfrm>
            <a:prstGeom prst="ellipse">
              <a:avLst/>
            </a:prstGeom>
            <a:solidFill>
              <a:srgbClr val="92B4D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337480" y="2176532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817815" y="290250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园长引领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6011250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186123" y="1073872"/>
            <a:ext cx="4491152" cy="2275623"/>
            <a:chOff x="4186123" y="1073872"/>
            <a:chExt cx="4491152" cy="227562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6123" y="1073872"/>
              <a:ext cx="4491152" cy="2275623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5583014" y="2188236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热身游戏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912966" y="1405007"/>
              <a:ext cx="10374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5305425" y="3603134"/>
            <a:ext cx="24083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占领地</a:t>
            </a:r>
            <a:endParaRPr lang="en-US" altLang="zh-CN" dirty="0" smtClean="0"/>
          </a:p>
          <a:p>
            <a:r>
              <a:rPr lang="zh-CN" altLang="en-US" dirty="0" smtClean="0"/>
              <a:t>游戏规则：两组成员，每组一张小椅子，哪一张椅子上站最多的人取胜。</a:t>
            </a:r>
            <a:br>
              <a:rPr lang="zh-CN" altLang="en-US" dirty="0" smtClean="0"/>
            </a:br>
            <a:endParaRPr lang="zh-CN" altLang="en-US" dirty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81641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186123" y="1073872"/>
            <a:ext cx="4491152" cy="2275623"/>
            <a:chOff x="4186123" y="1073872"/>
            <a:chExt cx="4491152" cy="227562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6123" y="1073872"/>
              <a:ext cx="4491152" cy="2275623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5517224" y="2279922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读书分享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912966" y="1405007"/>
              <a:ext cx="10374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094329" y="3603134"/>
            <a:ext cx="36194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</a:t>
            </a:r>
            <a:r>
              <a:rPr lang="en-US" altLang="zh-CN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幼儿观察与发展评价</a:t>
            </a:r>
            <a:r>
              <a:rPr lang="en-US" altLang="zh-CN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这本书中两节内容进行分享交流。</a:t>
            </a:r>
            <a:endParaRPr lang="zh-CN" altLang="en-US" sz="2000" dirty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48460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643952" y="1310311"/>
            <a:ext cx="596407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什么是观看和观察？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观看：孩子的外显变化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观察：了解幼儿的特点、关注幼儿发展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观察的目的是什么？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用于课程计划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用于评价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评价的工具：如儿童行为评定表、视觉测试、行</a:t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为量表、发展记录、档案袋、语言发展测评表、自我概念量表、社会计量测验、社</a:t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会技能测评表、个性测验、图画智力测验、个案研究、发展筛查表、基于行为的访</a:t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谈及影像记录等。</a:t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48460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794077" y="1938108"/>
            <a:ext cx="59640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为什么对幼儿进行评价？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*为了使教与学的决策有理有据；</a:t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*发现需要对幼儿个体进行重点干预的方面；</a:t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*帮助幼儿教育机构改善教育和发展干预方法及成效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48460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643952" y="1310311"/>
            <a:ext cx="59640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通过观察与评价？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幼儿发展检核表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48502" y="2302134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/>
              <a:t>我们就可以循着幼儿发展的顺序，一步步地观察幼儿的发展过程：从大肌肉运动到小肌肉动作的协调，从简单的看法到复杂的想法，从发出单音到能说出较长的句子，从涂鸦到具象性的画画。观察者首先收集有关的数据资料，然后通过对这些数据资料的解读，为每个幼儿的发展制定适宜的方案。</a:t>
            </a:r>
            <a:br>
              <a:rPr lang="zh-CN" altLang="en-US" dirty="0" smtClean="0"/>
            </a:b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748460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643952" y="1310311"/>
            <a:ext cx="596407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如何进行观察和记录？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48502" y="2302134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、与幼儿保持距离，不随意干预幼儿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、根据观察内容制定计划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、每次只观察幼儿的某一个发展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、每天可观察一个幼儿</a:t>
            </a:r>
            <a:r>
              <a:rPr lang="en-US" altLang="zh-CN" dirty="0" smtClean="0"/>
              <a:t>5-10</a:t>
            </a:r>
            <a:r>
              <a:rPr lang="zh-CN" altLang="en-US" dirty="0" smtClean="0"/>
              <a:t>分钟，可持续一周观察，建立完整的发展档案。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、有效利用活动室环境，提高观察成效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748460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826" y="3554510"/>
            <a:ext cx="4830926" cy="37225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2463800"/>
            <a:ext cx="2541444" cy="4991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31" y="317500"/>
            <a:ext cx="2193386" cy="2314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56" y="737588"/>
            <a:ext cx="1938538" cy="147409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643952" y="1310311"/>
            <a:ext cx="596407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如何系统的观察？</a:t>
            </a: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000" dirty="0" smtClean="0">
                <a:solidFill>
                  <a:srgbClr val="82A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2000" dirty="0" smtClean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82A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66782" y="2306472"/>
            <a:ext cx="5977720" cy="1749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确定在观察过程中要收集哪些信息</a:t>
            </a:r>
            <a:br>
              <a:rPr lang="zh-CN" altLang="en-US" dirty="0" smtClean="0"/>
            </a:br>
            <a:r>
              <a:rPr lang="zh-CN" altLang="en-US" dirty="0" smtClean="0"/>
              <a:t>确定计划观察哪个幼儿</a:t>
            </a:r>
            <a:br>
              <a:rPr lang="zh-CN" altLang="en-US" dirty="0" smtClean="0"/>
            </a:br>
            <a:r>
              <a:rPr lang="zh-CN" altLang="en-US" dirty="0" smtClean="0"/>
              <a:t>确定观察时要采用的方法</a:t>
            </a:r>
            <a:br>
              <a:rPr lang="zh-CN" altLang="en-US" dirty="0" smtClean="0"/>
            </a:br>
            <a:r>
              <a:rPr lang="zh-CN" altLang="en-US" dirty="0" smtClean="0"/>
              <a:t>设定观察的时间表</a:t>
            </a:r>
            <a:br>
              <a:rPr lang="zh-CN" altLang="en-US" dirty="0" smtClean="0"/>
            </a:br>
            <a:r>
              <a:rPr lang="zh-CN" altLang="en-US" dirty="0" smtClean="0"/>
              <a:t>遵循观察时间表</a:t>
            </a:r>
            <a:br>
              <a:rPr lang="zh-CN" altLang="en-US" dirty="0" smtClean="0"/>
            </a:b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748460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a14="http://schemas.microsoft.com/office/drawing/2010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377</Words>
  <Application>Microsoft Office PowerPoint</Application>
  <PresentationFormat>自定义</PresentationFormat>
  <Paragraphs>68</Paragraphs>
  <Slides>12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水彩插画</dc:title>
  <dc:creator>第一PPT</dc:creator>
  <cp:keywords>www.1ppt.com</cp:keywords>
  <dc:description>www.1ppt.com</dc:description>
  <cp:lastModifiedBy>PC</cp:lastModifiedBy>
  <cp:revision>22</cp:revision>
  <dcterms:created xsi:type="dcterms:W3CDTF">2017-05-22T03:40:57Z</dcterms:created>
  <dcterms:modified xsi:type="dcterms:W3CDTF">2020-10-23T05:53:33Z</dcterms:modified>
</cp:coreProperties>
</file>