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72" r:id="rId6"/>
    <p:sldId id="260" r:id="rId7"/>
    <p:sldId id="282" r:id="rId8"/>
    <p:sldId id="283" r:id="rId9"/>
    <p:sldId id="284" r:id="rId10"/>
    <p:sldId id="273" r:id="rId11"/>
    <p:sldId id="262" r:id="rId12"/>
    <p:sldId id="261" r:id="rId13"/>
    <p:sldId id="264" r:id="rId14"/>
    <p:sldId id="265" r:id="rId15"/>
    <p:sldId id="269" r:id="rId16"/>
    <p:sldId id="267" r:id="rId1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FF"/>
    <a:srgbClr val="00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p:restoredTop sz="94585"/>
  </p:normalViewPr>
  <p:slideViewPr>
    <p:cSldViewPr showGuides="1">
      <p:cViewPr varScale="1">
        <p:scale>
          <a:sx n="73" d="100"/>
          <a:sy n="73" d="100"/>
        </p:scale>
        <p:origin x="-762" y="-102"/>
      </p:cViewPr>
      <p:guideLst>
        <p:guide orient="horz" pos="2139"/>
        <p:guide pos="2859"/>
      </p:guideLst>
    </p:cSldViewPr>
  </p:slideViewPr>
  <p:outlineViewPr>
    <p:cViewPr>
      <p:scale>
        <a:sx n="33" d="100"/>
        <a:sy n="33" d="100"/>
      </p:scale>
      <p:origin x="0" y="0"/>
    </p:cViewPr>
  </p:outlineViewPr>
  <p:notesTextViewPr>
    <p:cViewPr>
      <p:scale>
        <a:sx n="100" d="100"/>
        <a:sy n="100"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lstStyle>
            <a:lvl1pPr>
              <a:defRPr sz="1200" noProof="1" dirty="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lstStyle>
            <a:lvl1pPr algn="r">
              <a:defRPr sz="12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700" name="幻灯片图像占位符 7171"/>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053" name="文本占位符 7172"/>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endParaRPr>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dirty="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1pPr>
    <a:lvl2pPr marL="457200" lvl="1"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2pPr>
    <a:lvl3pPr marL="914400" lvl="2"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3pPr>
    <a:lvl4pPr marL="1371600" lvl="3"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4pPr>
    <a:lvl5pPr marL="1828800" lvl="4"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3072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0725"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幻灯片图像占位符 1"/>
          <p:cNvSpPr>
            <a:spLocks noGrp="1" noRot="1" noChangeAspect="1" noTextEdit="1"/>
          </p:cNvSpPr>
          <p:nvPr>
            <p:ph type="sldImg"/>
          </p:nvPr>
        </p:nvSpPr>
        <p:spPr/>
      </p:sp>
      <p:sp>
        <p:nvSpPr>
          <p:cNvPr id="41987" name="备注占位符 2"/>
          <p:cNvSpPr>
            <a:spLocks noGrp="1"/>
          </p:cNvSpPr>
          <p:nvPr>
            <p:ph type="body"/>
          </p:nvPr>
        </p:nvSpPr>
        <p:spPr/>
        <p:txBody>
          <a:bodyPr wrap="square" lIns="91440" tIns="45720" rIns="91440" bIns="45720" anchor="t"/>
          <a:p>
            <a:pPr lvl="0" eaLnBrk="1" hangingPunct="1"/>
            <a:r>
              <a:rPr lang="zh-CN" altLang="en-US" dirty="0"/>
              <a:t>不好</a:t>
            </a:r>
            <a:r>
              <a:rPr lang="en-US" altLang="zh-CN" dirty="0"/>
              <a:t>——</a:t>
            </a:r>
            <a:r>
              <a:rPr lang="zh-CN" altLang="en-US" dirty="0"/>
              <a:t>为什么会出现这样的结果呢？你觉得责任在谁身上？他们两人各有什么责任？</a:t>
            </a:r>
            <a:endParaRPr lang="zh-CN" altLang="en-US" dirty="0"/>
          </a:p>
          <a:p>
            <a:pPr lvl="0" eaLnBrk="1" hangingPunct="1"/>
            <a:r>
              <a:rPr lang="zh-CN" altLang="en-US" dirty="0"/>
              <a:t>文明</a:t>
            </a:r>
            <a:r>
              <a:rPr lang="en-US" altLang="zh-CN" dirty="0"/>
              <a:t>——</a:t>
            </a:r>
            <a:r>
              <a:rPr lang="zh-CN" altLang="en-US" dirty="0"/>
              <a:t>为什么又会出现这样的结果呢？这也是我们更期望看到的结果。</a:t>
            </a:r>
            <a:endParaRPr lang="zh-CN" altLang="en-US" dirty="0"/>
          </a:p>
          <a:p>
            <a:pPr lvl="0" eaLnBrk="1" hangingPunct="1"/>
            <a:r>
              <a:rPr lang="zh-CN" altLang="en-US" dirty="0"/>
              <a:t>通过同学们的表演，我们可以对比一下，不讲礼仪会有什么危害？</a:t>
            </a:r>
            <a:endParaRPr lang="zh-CN" altLang="en-US" dirty="0"/>
          </a:p>
          <a:p>
            <a:pPr lvl="0" eaLnBrk="1" hangingPunct="1"/>
            <a:r>
              <a:rPr lang="zh-CN" altLang="en-US" dirty="0"/>
              <a:t>讲究文明礼仪会有什么好处？人无礼则不立</a:t>
            </a:r>
            <a:endParaRPr lang="zh-CN" altLang="en-US" dirty="0"/>
          </a:p>
          <a:p>
            <a:pPr lvl="0" eaLnBrk="1" hangingPunct="1">
              <a:spcBef>
                <a:spcPct val="0"/>
              </a:spcBef>
            </a:pPr>
            <a:endParaRPr lang="zh-CN" altLang="en-US" dirty="0"/>
          </a:p>
        </p:txBody>
      </p:sp>
      <p:sp>
        <p:nvSpPr>
          <p:cNvPr id="41988"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1989"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幻灯片图像占位符 1"/>
          <p:cNvSpPr>
            <a:spLocks noGrp="1" noRot="1" noChangeAspect="1" noTextEdit="1"/>
          </p:cNvSpPr>
          <p:nvPr>
            <p:ph type="sldImg"/>
          </p:nvPr>
        </p:nvSpPr>
        <p:spPr/>
      </p:sp>
      <p:sp>
        <p:nvSpPr>
          <p:cNvPr id="44035"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44036"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4037"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幻灯片图像占位符 1"/>
          <p:cNvSpPr>
            <a:spLocks noGrp="1" noRot="1" noChangeAspect="1" noTextEdit="1"/>
          </p:cNvSpPr>
          <p:nvPr>
            <p:ph type="sldImg"/>
          </p:nvPr>
        </p:nvSpPr>
        <p:spPr/>
      </p:sp>
      <p:sp>
        <p:nvSpPr>
          <p:cNvPr id="46083"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4608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6085"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p:sp>
      <p:sp>
        <p:nvSpPr>
          <p:cNvPr id="49155"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49156"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9157"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p:sp>
      <p:sp>
        <p:nvSpPr>
          <p:cNvPr id="51203"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5120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51205"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幻灯片图像占位符 1"/>
          <p:cNvSpPr>
            <a:spLocks noGrp="1" noRot="1" noChangeAspect="1" noTextEdit="1"/>
          </p:cNvSpPr>
          <p:nvPr>
            <p:ph type="sldImg"/>
          </p:nvPr>
        </p:nvSpPr>
        <p:spPr/>
      </p:sp>
      <p:sp>
        <p:nvSpPr>
          <p:cNvPr id="31747"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31748"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1749"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幻灯片图像占位符 1"/>
          <p:cNvSpPr>
            <a:spLocks noGrp="1" noRot="1" noChangeAspect="1" noTextEdit="1"/>
          </p:cNvSpPr>
          <p:nvPr>
            <p:ph type="sldImg"/>
          </p:nvPr>
        </p:nvSpPr>
        <p:spPr/>
      </p:sp>
      <p:sp>
        <p:nvSpPr>
          <p:cNvPr id="32771"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3277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2773"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33796"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3797"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幻灯片图像占位符 1"/>
          <p:cNvSpPr>
            <a:spLocks noGrp="1" noRot="1" noChangeAspect="1" noTextEdit="1"/>
          </p:cNvSpPr>
          <p:nvPr>
            <p:ph type="sldImg"/>
          </p:nvPr>
        </p:nvSpPr>
        <p:spPr>
          <a:xfrm>
            <a:off x="1371600" y="1143000"/>
            <a:ext cx="4114800" cy="3086100"/>
          </a:xfrm>
          <a:solidFill>
            <a:srgbClr val="FFFFFF">
              <a:alpha val="100000"/>
            </a:srgbClr>
          </a:solidFill>
        </p:spPr>
      </p:sp>
      <p:sp>
        <p:nvSpPr>
          <p:cNvPr id="37891" name="备注占位符 2"/>
          <p:cNvSpPr>
            <a:spLocks noGrp="1"/>
          </p:cNvSpPr>
          <p:nvPr>
            <p:ph type="body"/>
          </p:nvPr>
        </p:nvSpPr>
        <p:spPr>
          <a:xfrm>
            <a:off x="685800" y="4400550"/>
            <a:ext cx="5486400" cy="3600450"/>
          </a:xfrm>
        </p:spPr>
        <p:txBody>
          <a:bodyPr wrap="square" lIns="91440" tIns="45720" rIns="91440" bIns="45720" anchor="t"/>
          <a:p>
            <a:pPr lvl="0" eaLnBrk="1" hangingPunct="1"/>
            <a:endParaRPr lang="zh-CN" altLang="zh-CN" dirty="0"/>
          </a:p>
        </p:txBody>
      </p:sp>
      <p:sp>
        <p:nvSpPr>
          <p:cNvPr id="3789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7893" name="灯片编号占位符 1"/>
          <p:cNvSpP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
        <p:nvSpPr>
          <p:cNvPr id="37894"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幻灯片图像占位符 1"/>
          <p:cNvSpPr>
            <a:spLocks noGrp="1" noRot="1" noChangeAspect="1" noTextEdit="1"/>
          </p:cNvSpPr>
          <p:nvPr>
            <p:ph type="sldImg"/>
          </p:nvPr>
        </p:nvSpPr>
        <p:spPr>
          <a:xfrm>
            <a:off x="1371600" y="1143000"/>
            <a:ext cx="4114800" cy="3086100"/>
          </a:xfrm>
          <a:solidFill>
            <a:srgbClr val="FFFFFF">
              <a:alpha val="100000"/>
            </a:srgbClr>
          </a:solidFill>
        </p:spPr>
      </p:sp>
      <p:sp>
        <p:nvSpPr>
          <p:cNvPr id="38915" name="备注占位符 2"/>
          <p:cNvSpPr>
            <a:spLocks noGrp="1"/>
          </p:cNvSpPr>
          <p:nvPr>
            <p:ph type="body"/>
          </p:nvPr>
        </p:nvSpPr>
        <p:spPr>
          <a:xfrm>
            <a:off x="685800" y="4400550"/>
            <a:ext cx="5486400" cy="3600450"/>
          </a:xfrm>
        </p:spPr>
        <p:txBody>
          <a:bodyPr wrap="square" lIns="91440" tIns="45720" rIns="91440" bIns="45720" anchor="t"/>
          <a:p>
            <a:pPr lvl="0" eaLnBrk="1" hangingPunct="1"/>
            <a:endParaRPr lang="zh-CN" altLang="zh-CN" dirty="0"/>
          </a:p>
        </p:txBody>
      </p:sp>
      <p:sp>
        <p:nvSpPr>
          <p:cNvPr id="38916"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8917" name="灯片编号占位符 1"/>
          <p:cNvSpP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
        <p:nvSpPr>
          <p:cNvPr id="38918"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幻灯片图像占位符 1"/>
          <p:cNvSpPr>
            <a:spLocks noGrp="1" noRot="1" noChangeAspect="1" noTextEdit="1"/>
          </p:cNvSpPr>
          <p:nvPr>
            <p:ph type="sldImg"/>
          </p:nvPr>
        </p:nvSpPr>
        <p:spPr>
          <a:xfrm>
            <a:off x="1371600" y="1143000"/>
            <a:ext cx="4114800" cy="3086100"/>
          </a:xfrm>
          <a:solidFill>
            <a:srgbClr val="FFFFFF">
              <a:alpha val="100000"/>
            </a:srgbClr>
          </a:solidFill>
        </p:spPr>
      </p:sp>
      <p:sp>
        <p:nvSpPr>
          <p:cNvPr id="39939" name="备注占位符 2"/>
          <p:cNvSpPr>
            <a:spLocks noGrp="1"/>
          </p:cNvSpPr>
          <p:nvPr>
            <p:ph type="body"/>
          </p:nvPr>
        </p:nvSpPr>
        <p:spPr>
          <a:xfrm>
            <a:off x="685800" y="4400550"/>
            <a:ext cx="5486400" cy="3600450"/>
          </a:xfrm>
        </p:spPr>
        <p:txBody>
          <a:bodyPr wrap="square" lIns="91440" tIns="45720" rIns="91440" bIns="45720" anchor="t"/>
          <a:p>
            <a:pPr lvl="0" eaLnBrk="1" hangingPunct="1"/>
            <a:endParaRPr lang="zh-CN" altLang="zh-CN" dirty="0"/>
          </a:p>
        </p:txBody>
      </p:sp>
      <p:sp>
        <p:nvSpPr>
          <p:cNvPr id="39940"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39941" name="灯片编号占位符 1"/>
          <p:cNvSpP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
        <p:nvSpPr>
          <p:cNvPr id="39942"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幻灯片图像占位符 1"/>
          <p:cNvSpPr>
            <a:spLocks noGrp="1" noRot="1" noChangeAspect="1" noTextEdit="1"/>
          </p:cNvSpPr>
          <p:nvPr>
            <p:ph type="sldImg"/>
          </p:nvPr>
        </p:nvSpPr>
        <p:spPr/>
      </p:sp>
      <p:sp>
        <p:nvSpPr>
          <p:cNvPr id="40963"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4096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0965"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p:sp>
      <p:sp>
        <p:nvSpPr>
          <p:cNvPr id="43011" name="备注占位符 2"/>
          <p:cNvSpPr>
            <a:spLocks noGrp="1"/>
          </p:cNvSpPr>
          <p:nvPr>
            <p:ph type="body"/>
          </p:nvPr>
        </p:nvSpPr>
        <p:spPr/>
        <p:txBody>
          <a:bodyPr wrap="square" lIns="91440" tIns="45720" rIns="91440" bIns="45720" anchor="t"/>
          <a:p>
            <a:pPr lvl="0" eaLnBrk="1" hangingPunct="1">
              <a:spcBef>
                <a:spcPct val="0"/>
              </a:spcBef>
            </a:pPr>
            <a:endParaRPr lang="zh-CN" altLang="zh-CN" dirty="0"/>
          </a:p>
        </p:txBody>
      </p:sp>
      <p:sp>
        <p:nvSpPr>
          <p:cNvPr id="4301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latin typeface="宋体" panose="02010600030101010101" pitchFamily="2" charset="-122"/>
                <a:ea typeface="微软雅黑" panose="020B0503020204020204" pitchFamily="34" charset="-122"/>
              </a:rPr>
            </a:fld>
            <a:endParaRPr lang="zh-CN" altLang="en-US" sz="1200" dirty="0">
              <a:latin typeface="宋体" panose="02010600030101010101" pitchFamily="2" charset="-122"/>
              <a:ea typeface="微软雅黑" panose="020B0503020204020204" pitchFamily="34" charset="-122"/>
            </a:endParaRPr>
          </a:p>
        </p:txBody>
      </p:sp>
      <p:sp>
        <p:nvSpPr>
          <p:cNvPr id="43013" name="灯片编号占位符 1"/>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2504"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600200"/>
            <a:ext cx="4032504"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advTm="2000">
    <p:wheel spokes="1"/>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noProof="1" dirty="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noProof="1" dirty="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wheel spokes="1"/>
  </p:transition>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lvl="1" indent="-285750" algn="l" rtl="0" fontAlgn="base">
        <a:spcBef>
          <a:spcPct val="20000"/>
        </a:spcBef>
        <a:spcAft>
          <a:spcPct val="0"/>
        </a:spcAft>
        <a:buChar char="–"/>
        <a:defRPr sz="2800" kern="1200">
          <a:solidFill>
            <a:schemeClr val="tx1"/>
          </a:solidFill>
          <a:latin typeface="+mn-lt"/>
          <a:ea typeface="+mn-ea"/>
          <a:cs typeface="+mn-cs"/>
        </a:defRPr>
      </a:lvl2pPr>
      <a:lvl3pPr marL="1143000" lvl="2" indent="-228600" algn="l" rtl="0" fontAlgn="base">
        <a:spcBef>
          <a:spcPct val="20000"/>
        </a:spcBef>
        <a:spcAft>
          <a:spcPct val="0"/>
        </a:spcAft>
        <a:buChar char="•"/>
        <a:defRPr sz="2400" kern="1200">
          <a:solidFill>
            <a:schemeClr val="tx1"/>
          </a:solidFill>
          <a:latin typeface="+mn-lt"/>
          <a:ea typeface="+mn-ea"/>
          <a:cs typeface="+mn-cs"/>
        </a:defRPr>
      </a:lvl3pPr>
      <a:lvl4pPr marL="1600200" lvl="3" indent="-228600" algn="l" rtl="0" fontAlgn="base">
        <a:spcBef>
          <a:spcPct val="20000"/>
        </a:spcBef>
        <a:spcAft>
          <a:spcPct val="0"/>
        </a:spcAft>
        <a:buChar char="–"/>
        <a:defRPr sz="2000" kern="1200">
          <a:solidFill>
            <a:schemeClr val="tx1"/>
          </a:solidFill>
          <a:latin typeface="+mn-lt"/>
          <a:ea typeface="+mn-ea"/>
          <a:cs typeface="+mn-cs"/>
        </a:defRPr>
      </a:lvl4pPr>
      <a:lvl5pPr marL="2057400" lvl="4" indent="-228600" algn="l" rtl="0" fontAlgn="base">
        <a:spcBef>
          <a:spcPct val="20000"/>
        </a:spcBef>
        <a:spcAft>
          <a:spcPct val="0"/>
        </a:spcAft>
        <a:buChar char="»"/>
        <a:defRPr sz="2000" kern="120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0" Type="http://schemas.openxmlformats.org/officeDocument/2006/relationships/notesSlide" Target="../notesSlides/notesSlide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image" Target="../media/image15.png"/><Relationship Id="rId3" Type="http://schemas.openxmlformats.org/officeDocument/2006/relationships/image" Target="../media/image14.png"/><Relationship Id="rId22" Type="http://schemas.openxmlformats.org/officeDocument/2006/relationships/notesSlide" Target="../notesSlides/notesSlide14.xml"/><Relationship Id="rId21" Type="http://schemas.openxmlformats.org/officeDocument/2006/relationships/slideLayout" Target="../slideLayouts/slideLayout7.xml"/><Relationship Id="rId20" Type="http://schemas.openxmlformats.org/officeDocument/2006/relationships/tags" Target="../tags/tag31.xml"/><Relationship Id="rId2" Type="http://schemas.openxmlformats.org/officeDocument/2006/relationships/image" Target="../media/image13.png"/><Relationship Id="rId19" Type="http://schemas.openxmlformats.org/officeDocument/2006/relationships/tags" Target="../tags/tag30.xml"/><Relationship Id="rId18" Type="http://schemas.openxmlformats.org/officeDocument/2006/relationships/tags" Target="../tags/tag29.xml"/><Relationship Id="rId17" Type="http://schemas.openxmlformats.org/officeDocument/2006/relationships/tags" Target="../tags/tag28.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3" Type="http://schemas.openxmlformats.org/officeDocument/2006/relationships/notesSlide" Target="../notesSlides/notesSlide8.xml"/><Relationship Id="rId12" Type="http://schemas.openxmlformats.org/officeDocument/2006/relationships/slideLayout" Target="../slideLayouts/slideLayout7.xml"/><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tags" Target="../tags/tag15.xml"/><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MH_Other_1"/>
          <p:cNvCxnSpPr/>
          <p:nvPr>
            <p:custDataLst>
              <p:tags r:id="rId1"/>
            </p:custDataLst>
          </p:nvPr>
        </p:nvCxnSpPr>
        <p:spPr>
          <a:xfrm flipH="1">
            <a:off x="395288" y="692150"/>
            <a:ext cx="3816350" cy="1588"/>
          </a:xfrm>
          <a:prstGeom prst="line">
            <a:avLst/>
          </a:prstGeom>
          <a:ln w="12700">
            <a:solidFill>
              <a:srgbClr val="C0C0C0"/>
            </a:solidFill>
            <a:prstDash val="sysDash"/>
          </a:ln>
        </p:spPr>
        <p:style>
          <a:lnRef idx="1">
            <a:schemeClr val="accent1"/>
          </a:lnRef>
          <a:fillRef idx="0">
            <a:schemeClr val="accent1"/>
          </a:fillRef>
          <a:effectRef idx="0">
            <a:schemeClr val="accent1"/>
          </a:effectRef>
          <a:fontRef idx="minor">
            <a:schemeClr val="tx1"/>
          </a:fontRef>
        </p:style>
      </p:cxnSp>
      <p:pic>
        <p:nvPicPr>
          <p:cNvPr id="8193" name="图片 67"/>
          <p:cNvPicPr>
            <a:picLocks noChangeAspect="1"/>
          </p:cNvPicPr>
          <p:nvPr/>
        </p:nvPicPr>
        <p:blipFill>
          <a:blip r:embed="rId2"/>
          <a:srcRect t="30910" r="25024"/>
          <a:stretch>
            <a:fillRect/>
          </a:stretch>
        </p:blipFill>
        <p:spPr>
          <a:xfrm>
            <a:off x="5256213" y="0"/>
            <a:ext cx="3887787" cy="3276600"/>
          </a:xfrm>
          <a:prstGeom prst="rect">
            <a:avLst/>
          </a:prstGeom>
          <a:noFill/>
          <a:ln w="9525">
            <a:noFill/>
          </a:ln>
        </p:spPr>
      </p:pic>
      <p:sp>
        <p:nvSpPr>
          <p:cNvPr id="8198" name="椭圆 36"/>
          <p:cNvSpPr>
            <a:spLocks noChangeArrowheads="1"/>
          </p:cNvSpPr>
          <p:nvPr/>
        </p:nvSpPr>
        <p:spPr bwMode="auto">
          <a:xfrm rot="2700000">
            <a:off x="2260600" y="4178300"/>
            <a:ext cx="419100" cy="314325"/>
          </a:xfrm>
          <a:prstGeom prst="ellipse">
            <a:avLst/>
          </a:prstGeom>
          <a:gradFill rotWithShape="1">
            <a:gsLst>
              <a:gs pos="0">
                <a:srgbClr val="7DA800"/>
              </a:gs>
              <a:gs pos="80000">
                <a:srgbClr val="A4DC00"/>
              </a:gs>
              <a:gs pos="100000">
                <a:srgbClr val="A7E100"/>
              </a:gs>
            </a:gsLst>
            <a:lin ang="16200000"/>
          </a:gradFill>
          <a:ln w="9525" algn="ctr">
            <a:solidFill>
              <a:srgbClr val="9BC81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199" name="椭圆 37"/>
          <p:cNvSpPr>
            <a:spLocks noChangeArrowheads="1"/>
          </p:cNvSpPr>
          <p:nvPr/>
        </p:nvSpPr>
        <p:spPr bwMode="auto">
          <a:xfrm rot="2700000">
            <a:off x="7165975" y="1955800"/>
            <a:ext cx="460375" cy="342900"/>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0" name="椭圆 38"/>
          <p:cNvSpPr>
            <a:spLocks noChangeArrowheads="1"/>
          </p:cNvSpPr>
          <p:nvPr/>
        </p:nvSpPr>
        <p:spPr bwMode="auto">
          <a:xfrm rot="2700000">
            <a:off x="3086100" y="2320925"/>
            <a:ext cx="346075" cy="260350"/>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1" name="椭圆 39"/>
          <p:cNvSpPr>
            <a:spLocks noChangeArrowheads="1"/>
          </p:cNvSpPr>
          <p:nvPr/>
        </p:nvSpPr>
        <p:spPr bwMode="auto">
          <a:xfrm rot="2700000">
            <a:off x="4606925" y="3573463"/>
            <a:ext cx="334963" cy="252413"/>
          </a:xfrm>
          <a:prstGeom prst="ellipse">
            <a:avLst/>
          </a:prstGeom>
          <a:gradFill rotWithShape="1">
            <a:gsLst>
              <a:gs pos="0">
                <a:srgbClr val="008B32"/>
              </a:gs>
              <a:gs pos="80000">
                <a:srgbClr val="00B745"/>
              </a:gs>
              <a:gs pos="100000">
                <a:srgbClr val="00BB45"/>
              </a:gs>
            </a:gsLst>
            <a:lin ang="16200000"/>
          </a:gradFill>
          <a:ln w="9525" algn="ctr">
            <a:solidFill>
              <a:srgbClr val="00A448"/>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2" name="椭圆 40"/>
          <p:cNvSpPr>
            <a:spLocks noChangeArrowheads="1"/>
          </p:cNvSpPr>
          <p:nvPr/>
        </p:nvSpPr>
        <p:spPr bwMode="auto">
          <a:xfrm rot="2700000">
            <a:off x="6611938" y="2320925"/>
            <a:ext cx="346075" cy="260350"/>
          </a:xfrm>
          <a:prstGeom prst="ellipse">
            <a:avLst/>
          </a:prstGeom>
          <a:gradFill rotWithShape="1">
            <a:gsLst>
              <a:gs pos="0">
                <a:srgbClr val="6BA82A"/>
              </a:gs>
              <a:gs pos="80000">
                <a:srgbClr val="8EDC3B"/>
              </a:gs>
              <a:gs pos="100000">
                <a:srgbClr val="8FE038"/>
              </a:gs>
            </a:gsLst>
            <a:lin ang="16200000"/>
          </a:gradFill>
          <a:ln w="9525" algn="ctr">
            <a:solidFill>
              <a:srgbClr val="8FCE4B"/>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3" name="椭圆 41"/>
          <p:cNvSpPr>
            <a:spLocks noChangeArrowheads="1"/>
          </p:cNvSpPr>
          <p:nvPr/>
        </p:nvSpPr>
        <p:spPr bwMode="auto">
          <a:xfrm rot="2700000">
            <a:off x="758031" y="3115469"/>
            <a:ext cx="346075" cy="258763"/>
          </a:xfrm>
          <a:prstGeom prst="ellipse">
            <a:avLst/>
          </a:prstGeom>
          <a:gradFill rotWithShape="1">
            <a:gsLst>
              <a:gs pos="0">
                <a:srgbClr val="6BA82A"/>
              </a:gs>
              <a:gs pos="80000">
                <a:srgbClr val="8EDC3B"/>
              </a:gs>
              <a:gs pos="100000">
                <a:srgbClr val="8FE038"/>
              </a:gs>
            </a:gsLst>
            <a:lin ang="16200000"/>
          </a:gradFill>
          <a:ln w="9525" algn="ctr">
            <a:solidFill>
              <a:srgbClr val="8FCE4B"/>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4" name="椭圆 42"/>
          <p:cNvSpPr>
            <a:spLocks noChangeArrowheads="1"/>
          </p:cNvSpPr>
          <p:nvPr/>
        </p:nvSpPr>
        <p:spPr bwMode="auto">
          <a:xfrm rot="2700000">
            <a:off x="6288881" y="4461669"/>
            <a:ext cx="366713" cy="273050"/>
          </a:xfrm>
          <a:prstGeom prst="ellipse">
            <a:avLst/>
          </a:prstGeom>
          <a:gradFill rotWithShape="1">
            <a:gsLst>
              <a:gs pos="0">
                <a:srgbClr val="008B32"/>
              </a:gs>
              <a:gs pos="80000">
                <a:srgbClr val="00B745"/>
              </a:gs>
              <a:gs pos="100000">
                <a:srgbClr val="00BB45"/>
              </a:gs>
            </a:gsLst>
            <a:lin ang="16200000"/>
          </a:gradFill>
          <a:ln w="9525" algn="ctr">
            <a:solidFill>
              <a:srgbClr val="00A448"/>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5" name="椭圆 43"/>
          <p:cNvSpPr>
            <a:spLocks noChangeArrowheads="1"/>
          </p:cNvSpPr>
          <p:nvPr/>
        </p:nvSpPr>
        <p:spPr bwMode="auto">
          <a:xfrm rot="2700000">
            <a:off x="2533650" y="3365500"/>
            <a:ext cx="422275" cy="317500"/>
          </a:xfrm>
          <a:prstGeom prst="ellipse">
            <a:avLst/>
          </a:prstGeom>
          <a:gradFill rotWithShape="1">
            <a:gsLst>
              <a:gs pos="0">
                <a:srgbClr val="007425"/>
              </a:gs>
              <a:gs pos="80000">
                <a:srgbClr val="009933"/>
              </a:gs>
              <a:gs pos="100000">
                <a:srgbClr val="009D32"/>
              </a:gs>
            </a:gsLst>
            <a:lin ang="16200000"/>
          </a:gradFill>
          <a:ln w="9525" algn="ctr">
            <a:solidFill>
              <a:srgbClr val="0D8C39"/>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6" name="椭圆 51"/>
          <p:cNvSpPr>
            <a:spLocks noChangeArrowheads="1"/>
          </p:cNvSpPr>
          <p:nvPr/>
        </p:nvSpPr>
        <p:spPr bwMode="auto">
          <a:xfrm rot="2700000">
            <a:off x="7965281" y="4252119"/>
            <a:ext cx="344488" cy="260350"/>
          </a:xfrm>
          <a:prstGeom prst="ellipse">
            <a:avLst/>
          </a:prstGeom>
          <a:gradFill rotWithShape="1">
            <a:gsLst>
              <a:gs pos="0">
                <a:srgbClr val="6BA82A"/>
              </a:gs>
              <a:gs pos="80000">
                <a:srgbClr val="8EDC3B"/>
              </a:gs>
              <a:gs pos="100000">
                <a:srgbClr val="8FE038"/>
              </a:gs>
            </a:gsLst>
            <a:lin ang="16200000"/>
          </a:gradFill>
          <a:ln w="9525" algn="ctr">
            <a:solidFill>
              <a:srgbClr val="8FCE4B"/>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7" name="椭圆 52"/>
          <p:cNvSpPr>
            <a:spLocks noChangeArrowheads="1"/>
          </p:cNvSpPr>
          <p:nvPr/>
        </p:nvSpPr>
        <p:spPr bwMode="auto">
          <a:xfrm rot="2700000">
            <a:off x="8565356" y="3740944"/>
            <a:ext cx="347663" cy="260350"/>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8208" name="椭圆 53"/>
          <p:cNvSpPr>
            <a:spLocks noChangeArrowheads="1"/>
          </p:cNvSpPr>
          <p:nvPr/>
        </p:nvSpPr>
        <p:spPr bwMode="auto">
          <a:xfrm>
            <a:off x="855663" y="3741738"/>
            <a:ext cx="149225" cy="200025"/>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grpSp>
        <p:nvGrpSpPr>
          <p:cNvPr id="13" name="椭圆 54"/>
          <p:cNvGrpSpPr/>
          <p:nvPr/>
        </p:nvGrpSpPr>
        <p:grpSpPr>
          <a:xfrm>
            <a:off x="5715000" y="3581400"/>
            <a:ext cx="469900" cy="627063"/>
            <a:chOff x="3594" y="1636"/>
            <a:chExt cx="296" cy="296"/>
          </a:xfrm>
        </p:grpSpPr>
        <p:pic>
          <p:nvPicPr>
            <p:cNvPr id="2108" name="椭圆 54"/>
            <p:cNvPicPr/>
            <p:nvPr/>
          </p:nvPicPr>
          <p:blipFill>
            <a:blip r:embed="rId3"/>
            <a:stretch>
              <a:fillRect/>
            </a:stretch>
          </p:blipFill>
          <p:spPr>
            <a:xfrm>
              <a:off x="3594" y="1636"/>
              <a:ext cx="296" cy="296"/>
            </a:xfrm>
            <a:prstGeom prst="rect">
              <a:avLst/>
            </a:prstGeom>
            <a:noFill/>
            <a:ln w="9525">
              <a:noFill/>
            </a:ln>
          </p:spPr>
        </p:pic>
        <p:sp>
          <p:nvSpPr>
            <p:cNvPr id="2109" name="Text Box 26"/>
            <p:cNvSpPr txBox="1"/>
            <p:nvPr/>
          </p:nvSpPr>
          <p:spPr>
            <a:xfrm rot="2700000">
              <a:off x="3665" y="1707"/>
              <a:ext cx="103" cy="102"/>
            </a:xfrm>
            <a:prstGeom prst="rect">
              <a:avLst/>
            </a:prstGeom>
            <a:noFill/>
            <a:ln w="9525">
              <a:noFill/>
            </a:ln>
          </p:spPr>
          <p:txBody>
            <a:bodyPr rot="10800000" vert="eaVert"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grpSp>
      <p:grpSp>
        <p:nvGrpSpPr>
          <p:cNvPr id="14" name="椭圆 55"/>
          <p:cNvGrpSpPr/>
          <p:nvPr/>
        </p:nvGrpSpPr>
        <p:grpSpPr>
          <a:xfrm>
            <a:off x="1884363" y="3600450"/>
            <a:ext cx="469900" cy="627063"/>
            <a:chOff x="1187" y="1701"/>
            <a:chExt cx="295" cy="296"/>
          </a:xfrm>
        </p:grpSpPr>
        <p:pic>
          <p:nvPicPr>
            <p:cNvPr id="2106" name="椭圆 55"/>
            <p:cNvPicPr/>
            <p:nvPr/>
          </p:nvPicPr>
          <p:blipFill>
            <a:blip r:embed="rId4"/>
            <a:stretch>
              <a:fillRect/>
            </a:stretch>
          </p:blipFill>
          <p:spPr>
            <a:xfrm>
              <a:off x="1187" y="1701"/>
              <a:ext cx="295" cy="296"/>
            </a:xfrm>
            <a:prstGeom prst="rect">
              <a:avLst/>
            </a:prstGeom>
            <a:noFill/>
            <a:ln w="9525">
              <a:noFill/>
            </a:ln>
          </p:spPr>
        </p:pic>
        <p:sp>
          <p:nvSpPr>
            <p:cNvPr id="2107" name="Text Box 29"/>
            <p:cNvSpPr txBox="1"/>
            <p:nvPr/>
          </p:nvSpPr>
          <p:spPr>
            <a:xfrm rot="2700000">
              <a:off x="1260" y="1772"/>
              <a:ext cx="103" cy="102"/>
            </a:xfrm>
            <a:prstGeom prst="rect">
              <a:avLst/>
            </a:prstGeom>
            <a:noFill/>
            <a:ln w="9525">
              <a:noFill/>
            </a:ln>
          </p:spPr>
          <p:txBody>
            <a:bodyPr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grpSp>
      <p:grpSp>
        <p:nvGrpSpPr>
          <p:cNvPr id="15" name="椭圆 56"/>
          <p:cNvGrpSpPr/>
          <p:nvPr/>
        </p:nvGrpSpPr>
        <p:grpSpPr>
          <a:xfrm>
            <a:off x="2665413" y="1820863"/>
            <a:ext cx="438150" cy="585787"/>
            <a:chOff x="1678" y="860"/>
            <a:chExt cx="277" cy="277"/>
          </a:xfrm>
        </p:grpSpPr>
        <p:pic>
          <p:nvPicPr>
            <p:cNvPr id="2104" name="椭圆 56"/>
            <p:cNvPicPr/>
            <p:nvPr/>
          </p:nvPicPr>
          <p:blipFill>
            <a:blip r:embed="rId5"/>
            <a:stretch>
              <a:fillRect/>
            </a:stretch>
          </p:blipFill>
          <p:spPr>
            <a:xfrm>
              <a:off x="1678" y="860"/>
              <a:ext cx="277" cy="277"/>
            </a:xfrm>
            <a:prstGeom prst="rect">
              <a:avLst/>
            </a:prstGeom>
            <a:noFill/>
            <a:ln w="9525">
              <a:noFill/>
            </a:ln>
          </p:spPr>
        </p:pic>
        <p:sp>
          <p:nvSpPr>
            <p:cNvPr id="2105" name="Text Box 32"/>
            <p:cNvSpPr txBox="1"/>
            <p:nvPr/>
          </p:nvSpPr>
          <p:spPr>
            <a:xfrm rot="2700000">
              <a:off x="1748" y="930"/>
              <a:ext cx="89" cy="89"/>
            </a:xfrm>
            <a:prstGeom prst="rect">
              <a:avLst/>
            </a:prstGeom>
            <a:noFill/>
            <a:ln w="9525">
              <a:noFill/>
            </a:ln>
          </p:spPr>
          <p:txBody>
            <a:bodyPr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grpSp>
      <p:grpSp>
        <p:nvGrpSpPr>
          <p:cNvPr id="16" name="椭圆 57"/>
          <p:cNvGrpSpPr/>
          <p:nvPr/>
        </p:nvGrpSpPr>
        <p:grpSpPr>
          <a:xfrm>
            <a:off x="7848600" y="2819400"/>
            <a:ext cx="438150" cy="585788"/>
            <a:chOff x="4934" y="1340"/>
            <a:chExt cx="277" cy="277"/>
          </a:xfrm>
        </p:grpSpPr>
        <p:pic>
          <p:nvPicPr>
            <p:cNvPr id="2102" name="椭圆 57"/>
            <p:cNvPicPr/>
            <p:nvPr/>
          </p:nvPicPr>
          <p:blipFill>
            <a:blip r:embed="rId6"/>
            <a:stretch>
              <a:fillRect/>
            </a:stretch>
          </p:blipFill>
          <p:spPr>
            <a:xfrm>
              <a:off x="4934" y="1340"/>
              <a:ext cx="277" cy="277"/>
            </a:xfrm>
            <a:prstGeom prst="rect">
              <a:avLst/>
            </a:prstGeom>
            <a:noFill/>
            <a:ln w="9525">
              <a:noFill/>
            </a:ln>
          </p:spPr>
        </p:pic>
        <p:sp>
          <p:nvSpPr>
            <p:cNvPr id="2103" name="Text Box 35"/>
            <p:cNvSpPr txBox="1"/>
            <p:nvPr/>
          </p:nvSpPr>
          <p:spPr>
            <a:xfrm rot="2700000">
              <a:off x="5003" y="1411"/>
              <a:ext cx="89" cy="89"/>
            </a:xfrm>
            <a:prstGeom prst="rect">
              <a:avLst/>
            </a:prstGeom>
            <a:noFill/>
            <a:ln w="9525">
              <a:noFill/>
            </a:ln>
          </p:spPr>
          <p:txBody>
            <a:bodyPr rot="10800000" vert="eaVert"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grpSp>
      <p:grpSp>
        <p:nvGrpSpPr>
          <p:cNvPr id="17" name="椭圆 58"/>
          <p:cNvGrpSpPr/>
          <p:nvPr/>
        </p:nvGrpSpPr>
        <p:grpSpPr>
          <a:xfrm>
            <a:off x="4705350" y="4138613"/>
            <a:ext cx="579438" cy="769937"/>
            <a:chOff x="2964" y="1955"/>
            <a:chExt cx="365" cy="364"/>
          </a:xfrm>
        </p:grpSpPr>
        <p:pic>
          <p:nvPicPr>
            <p:cNvPr id="2100" name="椭圆 58"/>
            <p:cNvPicPr/>
            <p:nvPr/>
          </p:nvPicPr>
          <p:blipFill>
            <a:blip r:embed="rId7"/>
            <a:stretch>
              <a:fillRect/>
            </a:stretch>
          </p:blipFill>
          <p:spPr>
            <a:xfrm>
              <a:off x="2964" y="1955"/>
              <a:ext cx="365" cy="364"/>
            </a:xfrm>
            <a:prstGeom prst="rect">
              <a:avLst/>
            </a:prstGeom>
            <a:noFill/>
            <a:ln w="9525">
              <a:noFill/>
            </a:ln>
          </p:spPr>
        </p:pic>
        <p:sp>
          <p:nvSpPr>
            <p:cNvPr id="2101" name="Text Box 38"/>
            <p:cNvSpPr txBox="1"/>
            <p:nvPr/>
          </p:nvSpPr>
          <p:spPr>
            <a:xfrm rot="2700000">
              <a:off x="3047" y="2035"/>
              <a:ext cx="151" cy="152"/>
            </a:xfrm>
            <a:prstGeom prst="rect">
              <a:avLst/>
            </a:prstGeom>
            <a:noFill/>
            <a:ln w="9525">
              <a:noFill/>
            </a:ln>
          </p:spPr>
          <p:txBody>
            <a:bodyPr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grpSp>
      <p:sp>
        <p:nvSpPr>
          <p:cNvPr id="9258" name="文本框 3"/>
          <p:cNvSpPr txBox="1"/>
          <p:nvPr/>
        </p:nvSpPr>
        <p:spPr>
          <a:xfrm>
            <a:off x="2590800" y="5661025"/>
            <a:ext cx="5667375" cy="569913"/>
          </a:xfrm>
          <a:prstGeom prst="rect">
            <a:avLst/>
          </a:prstGeom>
          <a:noFill/>
          <a:ln w="9525">
            <a:noFill/>
          </a:ln>
        </p:spPr>
        <p:txBody>
          <a:bodyPr lIns="81693" tIns="40847" rIns="81693" bIns="40847">
            <a:spAutoFit/>
          </a:bodyPr>
          <a:p>
            <a:pPr algn="ctr" defTabSz="685800"/>
            <a:r>
              <a:rPr lang="zh-CN" altLang="en-US" sz="3200" b="1" dirty="0">
                <a:solidFill>
                  <a:srgbClr val="000000"/>
                </a:solidFill>
                <a:latin typeface="楷体" panose="02010609060101010101" pitchFamily="49" charset="-122"/>
                <a:ea typeface="楷体" panose="02010609060101010101" pitchFamily="49" charset="-122"/>
              </a:rPr>
              <a:t>新北区奔牛初级中学  陆文明</a:t>
            </a:r>
            <a:endParaRPr lang="zh-CN" altLang="zh-CN" sz="3200" b="1" dirty="0">
              <a:solidFill>
                <a:srgbClr val="000000"/>
              </a:solidFill>
              <a:latin typeface="楷体" panose="02010609060101010101" pitchFamily="49" charset="-122"/>
              <a:ea typeface="楷体" panose="02010609060101010101" pitchFamily="49" charset="-122"/>
            </a:endParaRPr>
          </a:p>
        </p:txBody>
      </p:sp>
      <p:pic>
        <p:nvPicPr>
          <p:cNvPr id="8215" name="图片 66"/>
          <p:cNvPicPr>
            <a:picLocks noChangeAspect="1"/>
          </p:cNvPicPr>
          <p:nvPr/>
        </p:nvPicPr>
        <p:blipFill>
          <a:blip r:embed="rId8"/>
          <a:srcRect l="36868" r="2" b="38840"/>
          <a:stretch>
            <a:fillRect/>
          </a:stretch>
        </p:blipFill>
        <p:spPr>
          <a:xfrm>
            <a:off x="0" y="3621088"/>
            <a:ext cx="2592388" cy="3236912"/>
          </a:xfrm>
          <a:prstGeom prst="rect">
            <a:avLst/>
          </a:prstGeom>
          <a:noFill/>
          <a:ln w="9525">
            <a:noFill/>
          </a:ln>
        </p:spPr>
      </p:pic>
      <p:sp>
        <p:nvSpPr>
          <p:cNvPr id="8216" name="椭圆 45"/>
          <p:cNvSpPr>
            <a:spLocks noChangeArrowheads="1"/>
          </p:cNvSpPr>
          <p:nvPr/>
        </p:nvSpPr>
        <p:spPr bwMode="auto">
          <a:xfrm rot="2700000">
            <a:off x="703263" y="1849438"/>
            <a:ext cx="238125" cy="180975"/>
          </a:xfrm>
          <a:prstGeom prst="ellipse">
            <a:avLst/>
          </a:prstGeom>
          <a:gradFill rotWithShape="1">
            <a:gsLst>
              <a:gs pos="0">
                <a:srgbClr val="007425"/>
              </a:gs>
              <a:gs pos="80000">
                <a:srgbClr val="009933"/>
              </a:gs>
              <a:gs pos="100000">
                <a:srgbClr val="009D32"/>
              </a:gs>
            </a:gsLst>
            <a:lin ang="16200000"/>
          </a:gradFill>
          <a:ln w="9525" algn="ctr">
            <a:solidFill>
              <a:srgbClr val="0D8C39"/>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6" name="文本框 5"/>
          <p:cNvSpPr txBox="1"/>
          <p:nvPr/>
        </p:nvSpPr>
        <p:spPr>
          <a:xfrm>
            <a:off x="1584960" y="2543175"/>
            <a:ext cx="6559550" cy="1198880"/>
          </a:xfrm>
          <a:prstGeom prst="rect">
            <a:avLst/>
          </a:prstGeom>
          <a:noFill/>
        </p:spPr>
        <p:txBody>
          <a:bodyPr wrap="square" rtlCol="0">
            <a:spAutoFit/>
          </a:bodyPr>
          <a:p>
            <a:r>
              <a:rPr lang="zh-CN" altLang="zh-CN" sz="3600" b="1"/>
              <a:t>初中道德与法治课堂教学中</a:t>
            </a:r>
            <a:endParaRPr lang="zh-CN" altLang="zh-CN" sz="3600" b="1"/>
          </a:p>
          <a:p>
            <a:r>
              <a:rPr lang="zh-CN" altLang="zh-CN" sz="3600" b="1"/>
              <a:t>   审辩式思维能力的培养</a:t>
            </a:r>
            <a:endParaRPr lang="zh-CN" altLang="zh-CN" sz="36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fade">
                                      <p:cBhvr>
                                        <p:cTn id="7" dur="750"/>
                                        <p:tgtEl>
                                          <p:spTgt spid="8193"/>
                                        </p:tgtEl>
                                      </p:cBhvr>
                                    </p:animEffect>
                                  </p:childTnLst>
                                </p:cTn>
                              </p:par>
                              <p:par>
                                <p:cTn id="8" presetID="10" presetClass="entr" presetSubtype="0" fill="hold" nodeType="withEffect">
                                  <p:stCondLst>
                                    <p:cond delay="0"/>
                                  </p:stCondLst>
                                  <p:childTnLst>
                                    <p:set>
                                      <p:cBhvr>
                                        <p:cTn id="9" dur="1" fill="hold">
                                          <p:stCondLst>
                                            <p:cond delay="0"/>
                                          </p:stCondLst>
                                        </p:cTn>
                                        <p:tgtEl>
                                          <p:spTgt spid="8215"/>
                                        </p:tgtEl>
                                        <p:attrNameLst>
                                          <p:attrName>style.visibility</p:attrName>
                                        </p:attrNameLst>
                                      </p:cBhvr>
                                      <p:to>
                                        <p:strVal val="visible"/>
                                      </p:to>
                                    </p:set>
                                    <p:animEffect transition="in" filter="fade">
                                      <p:cBhvr>
                                        <p:cTn id="10" dur="750"/>
                                        <p:tgtEl>
                                          <p:spTgt spid="8215"/>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8203"/>
                                        </p:tgtEl>
                                        <p:attrNameLst>
                                          <p:attrName>style.visibility</p:attrName>
                                        </p:attrNameLst>
                                      </p:cBhvr>
                                      <p:to>
                                        <p:strVal val="visible"/>
                                      </p:to>
                                    </p:set>
                                    <p:animEffect transition="in" filter="fade">
                                      <p:cBhvr>
                                        <p:cTn id="14" dur="500"/>
                                        <p:tgtEl>
                                          <p:spTgt spid="820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208"/>
                                        </p:tgtEl>
                                        <p:attrNameLst>
                                          <p:attrName>style.visibility</p:attrName>
                                        </p:attrNameLst>
                                      </p:cBhvr>
                                      <p:to>
                                        <p:strVal val="visible"/>
                                      </p:to>
                                    </p:set>
                                    <p:animEffect transition="in" filter="fade">
                                      <p:cBhvr>
                                        <p:cTn id="17" dur="500"/>
                                        <p:tgtEl>
                                          <p:spTgt spid="820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201"/>
                                        </p:tgtEl>
                                        <p:attrNameLst>
                                          <p:attrName>style.visibility</p:attrName>
                                        </p:attrNameLst>
                                      </p:cBhvr>
                                      <p:to>
                                        <p:strVal val="visible"/>
                                      </p:to>
                                    </p:set>
                                    <p:animEffect transition="in" filter="fade">
                                      <p:cBhvr>
                                        <p:cTn id="20" dur="500"/>
                                        <p:tgtEl>
                                          <p:spTgt spid="820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204"/>
                                        </p:tgtEl>
                                        <p:attrNameLst>
                                          <p:attrName>style.visibility</p:attrName>
                                        </p:attrNameLst>
                                      </p:cBhvr>
                                      <p:to>
                                        <p:strVal val="visible"/>
                                      </p:to>
                                    </p:set>
                                    <p:animEffect transition="in" filter="fade">
                                      <p:cBhvr>
                                        <p:cTn id="23" dur="500"/>
                                        <p:tgtEl>
                                          <p:spTgt spid="8204"/>
                                        </p:tgtEl>
                                      </p:cBhvr>
                                    </p:animEffect>
                                  </p:childTnLst>
                                </p:cTn>
                              </p:par>
                              <p:par>
                                <p:cTn id="24" presetID="10" presetClass="entr" presetSubtype="0" fill="hold"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25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8206"/>
                                        </p:tgtEl>
                                        <p:attrNameLst>
                                          <p:attrName>style.visibility</p:attrName>
                                        </p:attrNameLst>
                                      </p:cBhvr>
                                      <p:to>
                                        <p:strVal val="visible"/>
                                      </p:to>
                                    </p:set>
                                    <p:animEffect transition="in" filter="fade">
                                      <p:cBhvr>
                                        <p:cTn id="32" dur="500"/>
                                        <p:tgtEl>
                                          <p:spTgt spid="8206"/>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8207"/>
                                        </p:tgtEl>
                                        <p:attrNameLst>
                                          <p:attrName>style.visibility</p:attrName>
                                        </p:attrNameLst>
                                      </p:cBhvr>
                                      <p:to>
                                        <p:strVal val="visible"/>
                                      </p:to>
                                    </p:set>
                                    <p:animEffect transition="in" filter="fade">
                                      <p:cBhvr>
                                        <p:cTn id="35" dur="500"/>
                                        <p:tgtEl>
                                          <p:spTgt spid="8207"/>
                                        </p:tgtEl>
                                      </p:cBhvr>
                                    </p:animEffect>
                                  </p:childTnLst>
                                </p:cTn>
                              </p:par>
                              <p:par>
                                <p:cTn id="36" presetID="10" presetClass="entr" presetSubtype="0" fill="hold" nodeType="withEffect">
                                  <p:stCondLst>
                                    <p:cond delay="5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nodeType="withEffect">
                                  <p:stCondLst>
                                    <p:cond delay="5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8198"/>
                                        </p:tgtEl>
                                        <p:attrNameLst>
                                          <p:attrName>style.visibility</p:attrName>
                                        </p:attrNameLst>
                                      </p:cBhvr>
                                      <p:to>
                                        <p:strVal val="visible"/>
                                      </p:to>
                                    </p:set>
                                    <p:animEffect transition="in" filter="fade">
                                      <p:cBhvr>
                                        <p:cTn id="44" dur="500"/>
                                        <p:tgtEl>
                                          <p:spTgt spid="8198"/>
                                        </p:tgtEl>
                                      </p:cBhvr>
                                    </p:animEffect>
                                  </p:childTnLst>
                                </p:cTn>
                              </p:par>
                              <p:par>
                                <p:cTn id="45" presetID="10" presetClass="entr" presetSubtype="0" fill="hold"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8200"/>
                                        </p:tgtEl>
                                        <p:attrNameLst>
                                          <p:attrName>style.visibility</p:attrName>
                                        </p:attrNameLst>
                                      </p:cBhvr>
                                      <p:to>
                                        <p:strVal val="visible"/>
                                      </p:to>
                                    </p:set>
                                    <p:animEffect transition="in" filter="fade">
                                      <p:cBhvr>
                                        <p:cTn id="50" dur="500"/>
                                        <p:tgtEl>
                                          <p:spTgt spid="8200"/>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8199"/>
                                        </p:tgtEl>
                                        <p:attrNameLst>
                                          <p:attrName>style.visibility</p:attrName>
                                        </p:attrNameLst>
                                      </p:cBhvr>
                                      <p:to>
                                        <p:strVal val="visible"/>
                                      </p:to>
                                    </p:set>
                                    <p:animEffect transition="in" filter="fade">
                                      <p:cBhvr>
                                        <p:cTn id="53" dur="500"/>
                                        <p:tgtEl>
                                          <p:spTgt spid="8199"/>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8202"/>
                                        </p:tgtEl>
                                        <p:attrNameLst>
                                          <p:attrName>style.visibility</p:attrName>
                                        </p:attrNameLst>
                                      </p:cBhvr>
                                      <p:to>
                                        <p:strVal val="visible"/>
                                      </p:to>
                                    </p:set>
                                    <p:animEffect transition="in" filter="fade">
                                      <p:cBhvr>
                                        <p:cTn id="56" dur="500"/>
                                        <p:tgtEl>
                                          <p:spTgt spid="8202"/>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8205"/>
                                        </p:tgtEl>
                                        <p:attrNameLst>
                                          <p:attrName>style.visibility</p:attrName>
                                        </p:attrNameLst>
                                      </p:cBhvr>
                                      <p:to>
                                        <p:strVal val="visible"/>
                                      </p:to>
                                    </p:set>
                                    <p:animEffect transition="in" filter="fade">
                                      <p:cBhvr>
                                        <p:cTn id="59" dur="500"/>
                                        <p:tgtEl>
                                          <p:spTgt spid="8205"/>
                                        </p:tgtEl>
                                      </p:cBhvr>
                                    </p:animEffect>
                                  </p:childTnLst>
                                </p:cTn>
                              </p:par>
                            </p:childTnLst>
                          </p:cTn>
                        </p:par>
                        <p:par>
                          <p:cTn id="60" fill="hold">
                            <p:stCondLst>
                              <p:cond delay="1500"/>
                            </p:stCondLst>
                            <p:childTnLst>
                              <p:par>
                                <p:cTn id="61" presetID="23" presetClass="entr" presetSubtype="528" fill="hold" grpId="0" nodeType="afterEffect">
                                  <p:stCondLst>
                                    <p:cond delay="0"/>
                                  </p:stCondLst>
                                  <p:iterate type="lt">
                                    <p:tmPct val="10000"/>
                                  </p:iterate>
                                  <p:childTnLst>
                                    <p:set>
                                      <p:cBhvr>
                                        <p:cTn id="62" dur="1" fill="hold">
                                          <p:stCondLst>
                                            <p:cond delay="0"/>
                                          </p:stCondLst>
                                        </p:cTn>
                                        <p:tgtEl>
                                          <p:spTgt spid="9258"/>
                                        </p:tgtEl>
                                        <p:attrNameLst>
                                          <p:attrName>style.visibility</p:attrName>
                                        </p:attrNameLst>
                                      </p:cBhvr>
                                      <p:to>
                                        <p:strVal val="visible"/>
                                      </p:to>
                                    </p:set>
                                    <p:anim calcmode="lin" valueType="num">
                                      <p:cBhvr>
                                        <p:cTn id="63" dur="750" fill="hold"/>
                                        <p:tgtEl>
                                          <p:spTgt spid="9258"/>
                                        </p:tgtEl>
                                        <p:attrNameLst>
                                          <p:attrName>ppt_w</p:attrName>
                                        </p:attrNameLst>
                                      </p:cBhvr>
                                      <p:tavLst>
                                        <p:tav tm="0">
                                          <p:val>
                                            <p:fltVal val="0.000000"/>
                                          </p:val>
                                        </p:tav>
                                        <p:tav tm="100000">
                                          <p:val>
                                            <p:strVal val="#ppt_w"/>
                                          </p:val>
                                        </p:tav>
                                      </p:tavLst>
                                    </p:anim>
                                    <p:anim calcmode="lin" valueType="num">
                                      <p:cBhvr>
                                        <p:cTn id="64" dur="750" fill="hold"/>
                                        <p:tgtEl>
                                          <p:spTgt spid="9258"/>
                                        </p:tgtEl>
                                        <p:attrNameLst>
                                          <p:attrName>ppt_h</p:attrName>
                                        </p:attrNameLst>
                                      </p:cBhvr>
                                      <p:tavLst>
                                        <p:tav tm="0">
                                          <p:val>
                                            <p:fltVal val="0.000000"/>
                                          </p:val>
                                        </p:tav>
                                        <p:tav tm="100000">
                                          <p:val>
                                            <p:strVal val="#ppt_h"/>
                                          </p:val>
                                        </p:tav>
                                      </p:tavLst>
                                    </p:anim>
                                    <p:anim calcmode="lin" valueType="num">
                                      <p:cBhvr>
                                        <p:cTn id="65" dur="750" fill="hold"/>
                                        <p:tgtEl>
                                          <p:spTgt spid="9258"/>
                                        </p:tgtEl>
                                        <p:attrNameLst>
                                          <p:attrName>ppt_x</p:attrName>
                                        </p:attrNameLst>
                                      </p:cBhvr>
                                      <p:tavLst>
                                        <p:tav tm="0">
                                          <p:val>
                                            <p:fltVal val="0.500000"/>
                                          </p:val>
                                        </p:tav>
                                        <p:tav tm="100000">
                                          <p:val>
                                            <p:strVal val="#ppt_x"/>
                                          </p:val>
                                        </p:tav>
                                      </p:tavLst>
                                    </p:anim>
                                    <p:anim calcmode="lin" valueType="num">
                                      <p:cBhvr>
                                        <p:cTn id="66" dur="750" fill="hold"/>
                                        <p:tgtEl>
                                          <p:spTgt spid="9258"/>
                                        </p:tgtEl>
                                        <p:attrNameLst>
                                          <p:attrName>ppt_y</p:attrName>
                                        </p:attrNameLst>
                                      </p:cBhvr>
                                      <p:tavLst>
                                        <p:tav tm="0">
                                          <p:val>
                                            <p:fltVal val="0.500000"/>
                                          </p:val>
                                        </p:tav>
                                        <p:tav tm="100000">
                                          <p:val>
                                            <p:strVal val="#ppt_y"/>
                                          </p:val>
                                        </p:tav>
                                      </p:tavLst>
                                    </p:anim>
                                  </p:childTnLst>
                                </p:cTn>
                              </p:par>
                              <p:par>
                                <p:cTn id="67" presetID="10" presetClass="entr" presetSubtype="0" fill="hold" grpId="0" nodeType="withEffect">
                                  <p:stCondLst>
                                    <p:cond delay="0"/>
                                  </p:stCondLst>
                                  <p:childTnLst>
                                    <p:set>
                                      <p:cBhvr>
                                        <p:cTn id="68" dur="1" fill="hold">
                                          <p:stCondLst>
                                            <p:cond delay="0"/>
                                          </p:stCondLst>
                                        </p:cTn>
                                        <p:tgtEl>
                                          <p:spTgt spid="8216"/>
                                        </p:tgtEl>
                                        <p:attrNameLst>
                                          <p:attrName>style.visibility</p:attrName>
                                        </p:attrNameLst>
                                      </p:cBhvr>
                                      <p:to>
                                        <p:strVal val="visible"/>
                                      </p:to>
                                    </p:set>
                                    <p:animEffect transition="in" filter="fade">
                                      <p:cBhvr>
                                        <p:cTn id="69" dur="500"/>
                                        <p:tgtEl>
                                          <p:spTgt spid="8216"/>
                                        </p:tgtEl>
                                      </p:cBhvr>
                                    </p:animEffect>
                                  </p:childTnLst>
                                </p:cTn>
                              </p:par>
                              <p:par>
                                <p:cTn id="70" presetID="16" presetClass="entr" presetSubtype="21" fill="hold" nodeType="withEffect">
                                  <p:stCondLst>
                                    <p:cond delay="1000"/>
                                  </p:stCondLst>
                                  <p:childTnLst>
                                    <p:set>
                                      <p:cBhvr>
                                        <p:cTn id="71" dur="1" fill="hold">
                                          <p:stCondLst>
                                            <p:cond delay="0"/>
                                          </p:stCondLst>
                                        </p:cTn>
                                        <p:tgtEl>
                                          <p:spTgt spid="2"/>
                                        </p:tgtEl>
                                        <p:attrNameLst>
                                          <p:attrName>style.visibility</p:attrName>
                                        </p:attrNameLst>
                                      </p:cBhvr>
                                      <p:to>
                                        <p:strVal val="visible"/>
                                      </p:to>
                                    </p:set>
                                    <p:animEffect transition="in" filter="barn(inVertical)">
                                      <p:cBhvr>
                                        <p:cTn id="7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animBg="1"/>
      <p:bldP spid="8199" grpId="0" animBg="1"/>
      <p:bldP spid="8200" grpId="0" animBg="1"/>
      <p:bldP spid="8201" grpId="0" animBg="1"/>
      <p:bldP spid="8202" grpId="0" animBg="1"/>
      <p:bldP spid="8203" grpId="0" animBg="1"/>
      <p:bldP spid="8204" grpId="0" animBg="1"/>
      <p:bldP spid="8205" grpId="0" animBg="1"/>
      <p:bldP spid="8206" grpId="0" animBg="1"/>
      <p:bldP spid="8207" grpId="0" animBg="1"/>
      <p:bldP spid="8208" grpId="0" animBg="1"/>
      <p:bldP spid="9258" grpId="0"/>
      <p:bldP spid="82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8" name="图片 66"/>
          <p:cNvPicPr>
            <a:picLocks noChangeAspect="1"/>
          </p:cNvPicPr>
          <p:nvPr/>
        </p:nvPicPr>
        <p:blipFill>
          <a:blip r:embed="rId1"/>
          <a:srcRect l="2" t="38840" r="36868"/>
          <a:stretch>
            <a:fillRect/>
          </a:stretch>
        </p:blipFill>
        <p:spPr>
          <a:xfrm>
            <a:off x="5580063" y="0"/>
            <a:ext cx="3563937" cy="2921000"/>
          </a:xfrm>
          <a:prstGeom prst="rect">
            <a:avLst/>
          </a:prstGeom>
          <a:noFill/>
          <a:ln w="9525">
            <a:noFill/>
          </a:ln>
        </p:spPr>
      </p:pic>
      <p:pic>
        <p:nvPicPr>
          <p:cNvPr id="19459" name="图片 66"/>
          <p:cNvPicPr>
            <a:picLocks noChangeAspect="1"/>
          </p:cNvPicPr>
          <p:nvPr/>
        </p:nvPicPr>
        <p:blipFill>
          <a:blip r:embed="rId2"/>
          <a:srcRect l="36868" r="2" b="38840"/>
          <a:stretch>
            <a:fillRect/>
          </a:stretch>
        </p:blipFill>
        <p:spPr>
          <a:xfrm>
            <a:off x="0" y="3621088"/>
            <a:ext cx="3132138" cy="3236912"/>
          </a:xfrm>
          <a:prstGeom prst="rect">
            <a:avLst/>
          </a:prstGeom>
          <a:noFill/>
          <a:ln w="9525">
            <a:noFill/>
          </a:ln>
        </p:spPr>
      </p:pic>
      <p:pic>
        <p:nvPicPr>
          <p:cNvPr id="19460" name="图片 66"/>
          <p:cNvPicPr>
            <a:picLocks noChangeAspect="1"/>
          </p:cNvPicPr>
          <p:nvPr/>
        </p:nvPicPr>
        <p:blipFill>
          <a:blip r:embed="rId2"/>
          <a:srcRect l="36868" r="2" b="38840"/>
          <a:stretch>
            <a:fillRect/>
          </a:stretch>
        </p:blipFill>
        <p:spPr>
          <a:xfrm>
            <a:off x="-1002030" y="3621088"/>
            <a:ext cx="3132138" cy="3236912"/>
          </a:xfrm>
          <a:prstGeom prst="rect">
            <a:avLst/>
          </a:prstGeom>
          <a:noFill/>
          <a:ln w="9525">
            <a:noFill/>
          </a:ln>
        </p:spPr>
      </p:pic>
      <p:pic>
        <p:nvPicPr>
          <p:cNvPr id="19461" name="图片 66"/>
          <p:cNvPicPr>
            <a:picLocks noChangeAspect="1"/>
          </p:cNvPicPr>
          <p:nvPr/>
        </p:nvPicPr>
        <p:blipFill>
          <a:blip r:embed="rId1"/>
          <a:srcRect l="2" t="38840" r="36868"/>
          <a:stretch>
            <a:fillRect/>
          </a:stretch>
        </p:blipFill>
        <p:spPr>
          <a:xfrm>
            <a:off x="5429568" y="431800"/>
            <a:ext cx="3563937" cy="2921000"/>
          </a:xfrm>
          <a:prstGeom prst="rect">
            <a:avLst/>
          </a:prstGeom>
          <a:noFill/>
          <a:ln w="9525">
            <a:noFill/>
          </a:ln>
        </p:spPr>
      </p:pic>
      <p:grpSp>
        <p:nvGrpSpPr>
          <p:cNvPr id="19462" name="组合 67"/>
          <p:cNvGrpSpPr/>
          <p:nvPr/>
        </p:nvGrpSpPr>
        <p:grpSpPr>
          <a:xfrm>
            <a:off x="4306888" y="4941888"/>
            <a:ext cx="4837112" cy="2163762"/>
            <a:chOff x="1685647" y="3197027"/>
            <a:chExt cx="8577897" cy="3167382"/>
          </a:xfrm>
        </p:grpSpPr>
        <p:sp>
          <p:nvSpPr>
            <p:cNvPr id="69" name="梯形 1037"/>
            <p:cNvSpPr/>
            <p:nvPr/>
          </p:nvSpPr>
          <p:spPr>
            <a:xfrm>
              <a:off x="1685647" y="4670719"/>
              <a:ext cx="8577897" cy="1693690"/>
            </a:xfrm>
            <a:custGeom>
              <a:avLst/>
              <a:gdLst>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1" fmla="*/ 0 w 8663676"/>
                <a:gd name="connsiteY0-2" fmla="*/ 1863059 h 1863059"/>
                <a:gd name="connsiteX1-3" fmla="*/ 966909 w 8663676"/>
                <a:gd name="connsiteY1-4" fmla="*/ 0 h 1863059"/>
                <a:gd name="connsiteX2-5" fmla="*/ 7696767 w 8663676"/>
                <a:gd name="connsiteY2-6" fmla="*/ 0 h 1863059"/>
                <a:gd name="connsiteX3-7" fmla="*/ 8663676 w 8663676"/>
                <a:gd name="connsiteY3-8" fmla="*/ 1863059 h 1863059"/>
                <a:gd name="connsiteX4-9" fmla="*/ 0 w 8663676"/>
                <a:gd name="connsiteY4-10" fmla="*/ 1863059 h 1863059"/>
                <a:gd name="connsiteX0-11" fmla="*/ 0 w 8663676"/>
                <a:gd name="connsiteY0-12" fmla="*/ 1863059 h 1863059"/>
                <a:gd name="connsiteX1-13" fmla="*/ 966909 w 8663676"/>
                <a:gd name="connsiteY1-14" fmla="*/ 0 h 1863059"/>
                <a:gd name="connsiteX2-15" fmla="*/ 7696767 w 8663676"/>
                <a:gd name="connsiteY2-16" fmla="*/ 0 h 1863059"/>
                <a:gd name="connsiteX3-17" fmla="*/ 8663676 w 8663676"/>
                <a:gd name="connsiteY3-18" fmla="*/ 1863059 h 1863059"/>
                <a:gd name="connsiteX4-19" fmla="*/ 0 w 8663676"/>
                <a:gd name="connsiteY4-20" fmla="*/ 1863059 h 1863059"/>
                <a:gd name="connsiteX0-21" fmla="*/ 0 w 8663676"/>
                <a:gd name="connsiteY0-22" fmla="*/ 1863059 h 1863059"/>
                <a:gd name="connsiteX1-23" fmla="*/ 966909 w 8663676"/>
                <a:gd name="connsiteY1-24" fmla="*/ 0 h 1863059"/>
                <a:gd name="connsiteX2-25" fmla="*/ 7696767 w 8663676"/>
                <a:gd name="connsiteY2-26" fmla="*/ 0 h 1863059"/>
                <a:gd name="connsiteX3-27" fmla="*/ 8663676 w 8663676"/>
                <a:gd name="connsiteY3-28" fmla="*/ 1863059 h 1863059"/>
                <a:gd name="connsiteX4-29" fmla="*/ 0 w 8663676"/>
                <a:gd name="connsiteY4-30" fmla="*/ 1863059 h 1863059"/>
                <a:gd name="connsiteX0-31" fmla="*/ 0 w 8663676"/>
                <a:gd name="connsiteY0-32" fmla="*/ 1863059 h 1863059"/>
                <a:gd name="connsiteX1-33" fmla="*/ 966909 w 8663676"/>
                <a:gd name="connsiteY1-34" fmla="*/ 0 h 1863059"/>
                <a:gd name="connsiteX2-35" fmla="*/ 7696767 w 8663676"/>
                <a:gd name="connsiteY2-36" fmla="*/ 0 h 1863059"/>
                <a:gd name="connsiteX3-37" fmla="*/ 8663676 w 8663676"/>
                <a:gd name="connsiteY3-38" fmla="*/ 1863059 h 1863059"/>
                <a:gd name="connsiteX4-39" fmla="*/ 0 w 8663676"/>
                <a:gd name="connsiteY4-40" fmla="*/ 1863059 h 18630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663676" h="1863059">
                  <a:moveTo>
                    <a:pt x="0" y="1863059"/>
                  </a:moveTo>
                  <a:lnTo>
                    <a:pt x="966909" y="0"/>
                  </a:lnTo>
                  <a:lnTo>
                    <a:pt x="7696767" y="0"/>
                  </a:lnTo>
                  <a:lnTo>
                    <a:pt x="8663676" y="1863059"/>
                  </a:lnTo>
                  <a:cubicBezTo>
                    <a:pt x="5631800" y="1614997"/>
                    <a:pt x="3200936" y="1608399"/>
                    <a:pt x="0" y="1863059"/>
                  </a:cubicBezTo>
                  <a:close/>
                </a:path>
              </a:pathLst>
            </a:custGeom>
            <a:gradFill flip="none" rotWithShape="1">
              <a:gsLst>
                <a:gs pos="0">
                  <a:sysClr val="windowText" lastClr="000000">
                    <a:alpha val="27000"/>
                  </a:sysClr>
                </a:gs>
                <a:gs pos="100000">
                  <a:srgbClr val="B2B2B2">
                    <a:alpha val="41000"/>
                  </a:srgbClr>
                </a:gs>
                <a:gs pos="58000">
                  <a:srgbClr val="777777">
                    <a:alpha val="29000"/>
                  </a:srgbClr>
                </a:gs>
              </a:gsLst>
              <a:path path="shape">
                <a:fillToRect l="50000" t="50000" r="50000" b="50000"/>
              </a:path>
              <a:tileRect/>
            </a:gradFill>
            <a:ln w="25400" cap="flat" cmpd="sng" algn="ctr">
              <a:noFill/>
              <a:prstDash val="solid"/>
            </a:ln>
            <a:effectLst>
              <a:softEdge rad="279400"/>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9489" name="Group 26"/>
            <p:cNvGrpSpPr>
              <a:grpSpLocks noChangeAspect="1"/>
            </p:cNvGrpSpPr>
            <p:nvPr/>
          </p:nvGrpSpPr>
          <p:grpSpPr>
            <a:xfrm>
              <a:off x="2133872" y="3197027"/>
              <a:ext cx="7924257" cy="2195757"/>
              <a:chOff x="-40" y="982"/>
              <a:chExt cx="7747" cy="2356"/>
            </a:xfrm>
          </p:grpSpPr>
          <p:sp>
            <p:nvSpPr>
              <p:cNvPr id="71" name="Freeform 27"/>
              <p:cNvSpPr/>
              <p:nvPr/>
            </p:nvSpPr>
            <p:spPr bwMode="auto">
              <a:xfrm>
                <a:off x="-8" y="2538"/>
                <a:ext cx="7692" cy="763"/>
              </a:xfrm>
              <a:custGeom>
                <a:avLst/>
                <a:gdLst>
                  <a:gd name="T0" fmla="*/ 3249 w 3253"/>
                  <a:gd name="T1" fmla="*/ 290 h 337"/>
                  <a:gd name="T2" fmla="*/ 3230 w 3253"/>
                  <a:gd name="T3" fmla="*/ 253 h 337"/>
                  <a:gd name="T4" fmla="*/ 3236 w 3253"/>
                  <a:gd name="T5" fmla="*/ 150 h 337"/>
                  <a:gd name="T6" fmla="*/ 3229 w 3253"/>
                  <a:gd name="T7" fmla="*/ 131 h 337"/>
                  <a:gd name="T8" fmla="*/ 3222 w 3253"/>
                  <a:gd name="T9" fmla="*/ 109 h 337"/>
                  <a:gd name="T10" fmla="*/ 2814 w 3253"/>
                  <a:gd name="T11" fmla="*/ 62 h 337"/>
                  <a:gd name="T12" fmla="*/ 1816 w 3253"/>
                  <a:gd name="T13" fmla="*/ 67 h 337"/>
                  <a:gd name="T14" fmla="*/ 1634 w 3253"/>
                  <a:gd name="T15" fmla="*/ 118 h 337"/>
                  <a:gd name="T16" fmla="*/ 1080 w 3253"/>
                  <a:gd name="T17" fmla="*/ 46 h 337"/>
                  <a:gd name="T18" fmla="*/ 414 w 3253"/>
                  <a:gd name="T19" fmla="*/ 80 h 337"/>
                  <a:gd name="T20" fmla="*/ 72 w 3253"/>
                  <a:gd name="T21" fmla="*/ 92 h 337"/>
                  <a:gd name="T22" fmla="*/ 26 w 3253"/>
                  <a:gd name="T23" fmla="*/ 101 h 337"/>
                  <a:gd name="T24" fmla="*/ 11 w 3253"/>
                  <a:gd name="T25" fmla="*/ 127 h 337"/>
                  <a:gd name="T26" fmla="*/ 6 w 3253"/>
                  <a:gd name="T27" fmla="*/ 206 h 337"/>
                  <a:gd name="T28" fmla="*/ 9 w 3253"/>
                  <a:gd name="T29" fmla="*/ 209 h 337"/>
                  <a:gd name="T30" fmla="*/ 9 w 3253"/>
                  <a:gd name="T31" fmla="*/ 314 h 337"/>
                  <a:gd name="T32" fmla="*/ 27 w 3253"/>
                  <a:gd name="T33" fmla="*/ 328 h 337"/>
                  <a:gd name="T34" fmla="*/ 56 w 3253"/>
                  <a:gd name="T35" fmla="*/ 327 h 337"/>
                  <a:gd name="T36" fmla="*/ 222 w 3253"/>
                  <a:gd name="T37" fmla="*/ 328 h 337"/>
                  <a:gd name="T38" fmla="*/ 353 w 3253"/>
                  <a:gd name="T39" fmla="*/ 329 h 337"/>
                  <a:gd name="T40" fmla="*/ 481 w 3253"/>
                  <a:gd name="T41" fmla="*/ 332 h 337"/>
                  <a:gd name="T42" fmla="*/ 511 w 3253"/>
                  <a:gd name="T43" fmla="*/ 330 h 337"/>
                  <a:gd name="T44" fmla="*/ 568 w 3253"/>
                  <a:gd name="T45" fmla="*/ 326 h 337"/>
                  <a:gd name="T46" fmla="*/ 652 w 3253"/>
                  <a:gd name="T47" fmla="*/ 328 h 337"/>
                  <a:gd name="T48" fmla="*/ 717 w 3253"/>
                  <a:gd name="T49" fmla="*/ 328 h 337"/>
                  <a:gd name="T50" fmla="*/ 762 w 3253"/>
                  <a:gd name="T51" fmla="*/ 331 h 337"/>
                  <a:gd name="T52" fmla="*/ 806 w 3253"/>
                  <a:gd name="T53" fmla="*/ 331 h 337"/>
                  <a:gd name="T54" fmla="*/ 1589 w 3253"/>
                  <a:gd name="T55" fmla="*/ 337 h 337"/>
                  <a:gd name="T56" fmla="*/ 1607 w 3253"/>
                  <a:gd name="T57" fmla="*/ 317 h 337"/>
                  <a:gd name="T58" fmla="*/ 1617 w 3253"/>
                  <a:gd name="T59" fmla="*/ 159 h 337"/>
                  <a:gd name="T60" fmla="*/ 1623 w 3253"/>
                  <a:gd name="T61" fmla="*/ 148 h 337"/>
                  <a:gd name="T62" fmla="*/ 1628 w 3253"/>
                  <a:gd name="T63" fmla="*/ 141 h 337"/>
                  <a:gd name="T64" fmla="*/ 1636 w 3253"/>
                  <a:gd name="T65" fmla="*/ 128 h 337"/>
                  <a:gd name="T66" fmla="*/ 1649 w 3253"/>
                  <a:gd name="T67" fmla="*/ 162 h 337"/>
                  <a:gd name="T68" fmla="*/ 1648 w 3253"/>
                  <a:gd name="T69" fmla="*/ 207 h 337"/>
                  <a:gd name="T70" fmla="*/ 1639 w 3253"/>
                  <a:gd name="T71" fmla="*/ 273 h 337"/>
                  <a:gd name="T72" fmla="*/ 1649 w 3253"/>
                  <a:gd name="T73" fmla="*/ 276 h 337"/>
                  <a:gd name="T74" fmla="*/ 1654 w 3253"/>
                  <a:gd name="T75" fmla="*/ 276 h 337"/>
                  <a:gd name="T76" fmla="*/ 1654 w 3253"/>
                  <a:gd name="T77" fmla="*/ 289 h 337"/>
                  <a:gd name="T78" fmla="*/ 1665 w 3253"/>
                  <a:gd name="T79" fmla="*/ 291 h 337"/>
                  <a:gd name="T80" fmla="*/ 1664 w 3253"/>
                  <a:gd name="T81" fmla="*/ 316 h 337"/>
                  <a:gd name="T82" fmla="*/ 1690 w 3253"/>
                  <a:gd name="T83" fmla="*/ 324 h 337"/>
                  <a:gd name="T84" fmla="*/ 3200 w 3253"/>
                  <a:gd name="T85" fmla="*/ 325 h 337"/>
                  <a:gd name="T86" fmla="*/ 3249 w 3253"/>
                  <a:gd name="T87" fmla="*/ 29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3" h="337">
                    <a:moveTo>
                      <a:pt x="3249" y="290"/>
                    </a:moveTo>
                    <a:cubicBezTo>
                      <a:pt x="3246" y="277"/>
                      <a:pt x="3230" y="253"/>
                      <a:pt x="3230" y="253"/>
                    </a:cubicBezTo>
                    <a:cubicBezTo>
                      <a:pt x="3236" y="150"/>
                      <a:pt x="3236" y="150"/>
                      <a:pt x="3236" y="150"/>
                    </a:cubicBezTo>
                    <a:cubicBezTo>
                      <a:pt x="3236" y="150"/>
                      <a:pt x="3238" y="141"/>
                      <a:pt x="3229" y="131"/>
                    </a:cubicBezTo>
                    <a:cubicBezTo>
                      <a:pt x="3221" y="116"/>
                      <a:pt x="3222" y="109"/>
                      <a:pt x="3222" y="109"/>
                    </a:cubicBezTo>
                    <a:cubicBezTo>
                      <a:pt x="3222" y="109"/>
                      <a:pt x="2992" y="77"/>
                      <a:pt x="2814" y="62"/>
                    </a:cubicBezTo>
                    <a:cubicBezTo>
                      <a:pt x="2625" y="46"/>
                      <a:pt x="2150" y="0"/>
                      <a:pt x="1816" y="67"/>
                    </a:cubicBezTo>
                    <a:cubicBezTo>
                      <a:pt x="1816" y="67"/>
                      <a:pt x="1700" y="97"/>
                      <a:pt x="1634" y="118"/>
                    </a:cubicBezTo>
                    <a:cubicBezTo>
                      <a:pt x="1387" y="41"/>
                      <a:pt x="1145" y="48"/>
                      <a:pt x="1080" y="46"/>
                    </a:cubicBezTo>
                    <a:cubicBezTo>
                      <a:pt x="961" y="47"/>
                      <a:pt x="467" y="77"/>
                      <a:pt x="414" y="80"/>
                    </a:cubicBezTo>
                    <a:cubicBezTo>
                      <a:pt x="361" y="82"/>
                      <a:pt x="108" y="95"/>
                      <a:pt x="72" y="92"/>
                    </a:cubicBezTo>
                    <a:cubicBezTo>
                      <a:pt x="33" y="93"/>
                      <a:pt x="26" y="101"/>
                      <a:pt x="26" y="101"/>
                    </a:cubicBezTo>
                    <a:cubicBezTo>
                      <a:pt x="8" y="122"/>
                      <a:pt x="11" y="121"/>
                      <a:pt x="11" y="127"/>
                    </a:cubicBezTo>
                    <a:cubicBezTo>
                      <a:pt x="1" y="178"/>
                      <a:pt x="6" y="206"/>
                      <a:pt x="6" y="206"/>
                    </a:cubicBezTo>
                    <a:cubicBezTo>
                      <a:pt x="6" y="206"/>
                      <a:pt x="6" y="206"/>
                      <a:pt x="9" y="209"/>
                    </a:cubicBezTo>
                    <a:cubicBezTo>
                      <a:pt x="0" y="249"/>
                      <a:pt x="6" y="299"/>
                      <a:pt x="9" y="314"/>
                    </a:cubicBezTo>
                    <a:cubicBezTo>
                      <a:pt x="11" y="329"/>
                      <a:pt x="27" y="328"/>
                      <a:pt x="27" y="328"/>
                    </a:cubicBezTo>
                    <a:cubicBezTo>
                      <a:pt x="27" y="328"/>
                      <a:pt x="35" y="328"/>
                      <a:pt x="56" y="327"/>
                    </a:cubicBezTo>
                    <a:cubicBezTo>
                      <a:pt x="86" y="324"/>
                      <a:pt x="110" y="326"/>
                      <a:pt x="222" y="328"/>
                    </a:cubicBezTo>
                    <a:cubicBezTo>
                      <a:pt x="254" y="326"/>
                      <a:pt x="320" y="327"/>
                      <a:pt x="353" y="329"/>
                    </a:cubicBezTo>
                    <a:cubicBezTo>
                      <a:pt x="369" y="331"/>
                      <a:pt x="472" y="331"/>
                      <a:pt x="481" y="332"/>
                    </a:cubicBezTo>
                    <a:cubicBezTo>
                      <a:pt x="490" y="332"/>
                      <a:pt x="511" y="330"/>
                      <a:pt x="511" y="330"/>
                    </a:cubicBezTo>
                    <a:cubicBezTo>
                      <a:pt x="511" y="330"/>
                      <a:pt x="511" y="330"/>
                      <a:pt x="568" y="326"/>
                    </a:cubicBezTo>
                    <a:cubicBezTo>
                      <a:pt x="631" y="328"/>
                      <a:pt x="652" y="328"/>
                      <a:pt x="652" y="328"/>
                    </a:cubicBezTo>
                    <a:cubicBezTo>
                      <a:pt x="652" y="328"/>
                      <a:pt x="699" y="328"/>
                      <a:pt x="717" y="328"/>
                    </a:cubicBezTo>
                    <a:cubicBezTo>
                      <a:pt x="735" y="328"/>
                      <a:pt x="745" y="331"/>
                      <a:pt x="762" y="331"/>
                    </a:cubicBezTo>
                    <a:cubicBezTo>
                      <a:pt x="777" y="329"/>
                      <a:pt x="806" y="331"/>
                      <a:pt x="806" y="331"/>
                    </a:cubicBezTo>
                    <a:cubicBezTo>
                      <a:pt x="806" y="331"/>
                      <a:pt x="1306" y="336"/>
                      <a:pt x="1589" y="337"/>
                    </a:cubicBezTo>
                    <a:cubicBezTo>
                      <a:pt x="1611" y="336"/>
                      <a:pt x="1607" y="317"/>
                      <a:pt x="1607" y="317"/>
                    </a:cubicBezTo>
                    <a:cubicBezTo>
                      <a:pt x="1607" y="317"/>
                      <a:pt x="1617" y="163"/>
                      <a:pt x="1617" y="159"/>
                    </a:cubicBezTo>
                    <a:cubicBezTo>
                      <a:pt x="1617" y="155"/>
                      <a:pt x="1623" y="148"/>
                      <a:pt x="1623" y="148"/>
                    </a:cubicBezTo>
                    <a:cubicBezTo>
                      <a:pt x="1623" y="148"/>
                      <a:pt x="1628" y="145"/>
                      <a:pt x="1628" y="141"/>
                    </a:cubicBezTo>
                    <a:cubicBezTo>
                      <a:pt x="1629" y="139"/>
                      <a:pt x="1633" y="133"/>
                      <a:pt x="1636" y="128"/>
                    </a:cubicBezTo>
                    <a:cubicBezTo>
                      <a:pt x="1640" y="132"/>
                      <a:pt x="1649" y="146"/>
                      <a:pt x="1649" y="162"/>
                    </a:cubicBezTo>
                    <a:cubicBezTo>
                      <a:pt x="1649" y="182"/>
                      <a:pt x="1654" y="179"/>
                      <a:pt x="1648" y="207"/>
                    </a:cubicBezTo>
                    <a:cubicBezTo>
                      <a:pt x="1644" y="237"/>
                      <a:pt x="1639" y="273"/>
                      <a:pt x="1639" y="273"/>
                    </a:cubicBezTo>
                    <a:cubicBezTo>
                      <a:pt x="1649" y="276"/>
                      <a:pt x="1649" y="276"/>
                      <a:pt x="1649" y="276"/>
                    </a:cubicBezTo>
                    <a:cubicBezTo>
                      <a:pt x="1654" y="276"/>
                      <a:pt x="1654" y="276"/>
                      <a:pt x="1654" y="276"/>
                    </a:cubicBezTo>
                    <a:cubicBezTo>
                      <a:pt x="1654" y="289"/>
                      <a:pt x="1654" y="289"/>
                      <a:pt x="1654" y="289"/>
                    </a:cubicBezTo>
                    <a:cubicBezTo>
                      <a:pt x="1654" y="289"/>
                      <a:pt x="1657" y="292"/>
                      <a:pt x="1665" y="291"/>
                    </a:cubicBezTo>
                    <a:cubicBezTo>
                      <a:pt x="1664" y="316"/>
                      <a:pt x="1664" y="316"/>
                      <a:pt x="1664" y="316"/>
                    </a:cubicBezTo>
                    <a:cubicBezTo>
                      <a:pt x="1664" y="316"/>
                      <a:pt x="1677" y="323"/>
                      <a:pt x="1690" y="324"/>
                    </a:cubicBezTo>
                    <a:cubicBezTo>
                      <a:pt x="1702" y="324"/>
                      <a:pt x="3200" y="325"/>
                      <a:pt x="3200" y="325"/>
                    </a:cubicBezTo>
                    <a:cubicBezTo>
                      <a:pt x="3200" y="325"/>
                      <a:pt x="3253" y="333"/>
                      <a:pt x="3249" y="290"/>
                    </a:cubicBezTo>
                    <a:close/>
                  </a:path>
                </a:pathLst>
              </a:custGeom>
              <a:solidFill>
                <a:sysClr val="windowText" lastClr="000000">
                  <a:lumMod val="50000"/>
                  <a:lumOff val="50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2" name="Freeform 28"/>
              <p:cNvSpPr/>
              <p:nvPr/>
            </p:nvSpPr>
            <p:spPr bwMode="auto">
              <a:xfrm>
                <a:off x="20" y="1757"/>
                <a:ext cx="3820" cy="1065"/>
              </a:xfrm>
              <a:custGeom>
                <a:avLst/>
                <a:gdLst>
                  <a:gd name="T0" fmla="*/ 1616 w 1616"/>
                  <a:gd name="T1" fmla="*/ 450 h 450"/>
                  <a:gd name="T2" fmla="*/ 1607 w 1616"/>
                  <a:gd name="T3" fmla="*/ 446 h 450"/>
                  <a:gd name="T4" fmla="*/ 1055 w 1616"/>
                  <a:gd name="T5" fmla="*/ 369 h 450"/>
                  <a:gd name="T6" fmla="*/ 388 w 1616"/>
                  <a:gd name="T7" fmla="*/ 402 h 450"/>
                  <a:gd name="T8" fmla="*/ 47 w 1616"/>
                  <a:gd name="T9" fmla="*/ 415 h 450"/>
                  <a:gd name="T10" fmla="*/ 0 w 1616"/>
                  <a:gd name="T11" fmla="*/ 424 h 450"/>
                  <a:gd name="T12" fmla="*/ 95 w 1616"/>
                  <a:gd name="T13" fmla="*/ 292 h 450"/>
                  <a:gd name="T14" fmla="*/ 277 w 1616"/>
                  <a:gd name="T15" fmla="*/ 0 h 450"/>
                  <a:gd name="T16" fmla="*/ 284 w 1616"/>
                  <a:gd name="T17" fmla="*/ 1 h 450"/>
                  <a:gd name="T18" fmla="*/ 45 w 1616"/>
                  <a:gd name="T19" fmla="*/ 386 h 450"/>
                  <a:gd name="T20" fmla="*/ 451 w 1616"/>
                  <a:gd name="T21" fmla="*/ 361 h 450"/>
                  <a:gd name="T22" fmla="*/ 1239 w 1616"/>
                  <a:gd name="T23" fmla="*/ 353 h 450"/>
                  <a:gd name="T24" fmla="*/ 1616 w 1616"/>
                  <a:gd name="T2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6" h="450">
                    <a:moveTo>
                      <a:pt x="1616" y="450"/>
                    </a:moveTo>
                    <a:cubicBezTo>
                      <a:pt x="1607" y="446"/>
                      <a:pt x="1607" y="446"/>
                      <a:pt x="1607" y="446"/>
                    </a:cubicBezTo>
                    <a:cubicBezTo>
                      <a:pt x="1360" y="370"/>
                      <a:pt x="1120" y="371"/>
                      <a:pt x="1055" y="369"/>
                    </a:cubicBezTo>
                    <a:cubicBezTo>
                      <a:pt x="936" y="370"/>
                      <a:pt x="441" y="400"/>
                      <a:pt x="388" y="402"/>
                    </a:cubicBezTo>
                    <a:cubicBezTo>
                      <a:pt x="335" y="405"/>
                      <a:pt x="82" y="417"/>
                      <a:pt x="47" y="415"/>
                    </a:cubicBezTo>
                    <a:cubicBezTo>
                      <a:pt x="8" y="416"/>
                      <a:pt x="0" y="424"/>
                      <a:pt x="0" y="424"/>
                    </a:cubicBezTo>
                    <a:cubicBezTo>
                      <a:pt x="0" y="424"/>
                      <a:pt x="62" y="348"/>
                      <a:pt x="95" y="292"/>
                    </a:cubicBezTo>
                    <a:cubicBezTo>
                      <a:pt x="277" y="0"/>
                      <a:pt x="277" y="0"/>
                      <a:pt x="277" y="0"/>
                    </a:cubicBezTo>
                    <a:cubicBezTo>
                      <a:pt x="284" y="1"/>
                      <a:pt x="284" y="1"/>
                      <a:pt x="284" y="1"/>
                    </a:cubicBezTo>
                    <a:cubicBezTo>
                      <a:pt x="45" y="386"/>
                      <a:pt x="45" y="386"/>
                      <a:pt x="45" y="386"/>
                    </a:cubicBezTo>
                    <a:cubicBezTo>
                      <a:pt x="45" y="386"/>
                      <a:pt x="358" y="367"/>
                      <a:pt x="451" y="361"/>
                    </a:cubicBezTo>
                    <a:cubicBezTo>
                      <a:pt x="547" y="355"/>
                      <a:pt x="1008" y="317"/>
                      <a:pt x="1239" y="353"/>
                    </a:cubicBezTo>
                    <a:cubicBezTo>
                      <a:pt x="1287" y="360"/>
                      <a:pt x="1473" y="385"/>
                      <a:pt x="1616" y="450"/>
                    </a:cubicBezTo>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3" name="Freeform 29"/>
              <p:cNvSpPr/>
              <p:nvPr/>
            </p:nvSpPr>
            <p:spPr bwMode="auto">
              <a:xfrm>
                <a:off x="3843" y="1800"/>
                <a:ext cx="3682" cy="1022"/>
              </a:xfrm>
              <a:custGeom>
                <a:avLst/>
                <a:gdLst>
                  <a:gd name="T0" fmla="*/ 9 w 1556"/>
                  <a:gd name="T1" fmla="*/ 424 h 431"/>
                  <a:gd name="T2" fmla="*/ 39 w 1556"/>
                  <a:gd name="T3" fmla="*/ 402 h 431"/>
                  <a:gd name="T4" fmla="*/ 162 w 1556"/>
                  <a:gd name="T5" fmla="*/ 307 h 431"/>
                  <a:gd name="T6" fmla="*/ 481 w 1556"/>
                  <a:gd name="T7" fmla="*/ 164 h 431"/>
                  <a:gd name="T8" fmla="*/ 1212 w 1556"/>
                  <a:gd name="T9" fmla="*/ 0 h 431"/>
                  <a:gd name="T10" fmla="*/ 1214 w 1556"/>
                  <a:gd name="T11" fmla="*/ 2 h 431"/>
                  <a:gd name="T12" fmla="*/ 1340 w 1556"/>
                  <a:gd name="T13" fmla="*/ 140 h 431"/>
                  <a:gd name="T14" fmla="*/ 1556 w 1556"/>
                  <a:gd name="T15" fmla="*/ 388 h 431"/>
                  <a:gd name="T16" fmla="*/ 1549 w 1556"/>
                  <a:gd name="T17" fmla="*/ 390 h 431"/>
                  <a:gd name="T18" fmla="*/ 1129 w 1556"/>
                  <a:gd name="T19" fmla="*/ 332 h 431"/>
                  <a:gd name="T20" fmla="*/ 641 w 1556"/>
                  <a:gd name="T21" fmla="*/ 302 h 431"/>
                  <a:gd name="T22" fmla="*/ 145 w 1556"/>
                  <a:gd name="T23" fmla="*/ 376 h 431"/>
                  <a:gd name="T24" fmla="*/ 19 w 1556"/>
                  <a:gd name="T25" fmla="*/ 426 h 431"/>
                  <a:gd name="T26" fmla="*/ 2 w 1556"/>
                  <a:gd name="T27" fmla="*/ 431 h 431"/>
                  <a:gd name="T28" fmla="*/ 0 w 1556"/>
                  <a:gd name="T29" fmla="*/ 430 h 431"/>
                  <a:gd name="T30" fmla="*/ 10 w 1556"/>
                  <a:gd name="T31" fmla="*/ 42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431">
                    <a:moveTo>
                      <a:pt x="9" y="424"/>
                    </a:moveTo>
                    <a:cubicBezTo>
                      <a:pt x="9" y="424"/>
                      <a:pt x="12" y="422"/>
                      <a:pt x="39" y="402"/>
                    </a:cubicBezTo>
                    <a:cubicBezTo>
                      <a:pt x="98" y="346"/>
                      <a:pt x="162" y="307"/>
                      <a:pt x="162" y="307"/>
                    </a:cubicBezTo>
                    <a:cubicBezTo>
                      <a:pt x="310" y="218"/>
                      <a:pt x="434" y="179"/>
                      <a:pt x="481" y="164"/>
                    </a:cubicBezTo>
                    <a:cubicBezTo>
                      <a:pt x="914" y="30"/>
                      <a:pt x="1212" y="0"/>
                      <a:pt x="1212" y="0"/>
                    </a:cubicBezTo>
                    <a:cubicBezTo>
                      <a:pt x="1212" y="0"/>
                      <a:pt x="1212" y="0"/>
                      <a:pt x="1214" y="2"/>
                    </a:cubicBezTo>
                    <a:cubicBezTo>
                      <a:pt x="1214" y="2"/>
                      <a:pt x="1222" y="17"/>
                      <a:pt x="1340" y="140"/>
                    </a:cubicBezTo>
                    <a:cubicBezTo>
                      <a:pt x="1459" y="251"/>
                      <a:pt x="1552" y="378"/>
                      <a:pt x="1556" y="388"/>
                    </a:cubicBezTo>
                    <a:cubicBezTo>
                      <a:pt x="1556" y="392"/>
                      <a:pt x="1549" y="390"/>
                      <a:pt x="1549" y="390"/>
                    </a:cubicBezTo>
                    <a:cubicBezTo>
                      <a:pt x="1489" y="375"/>
                      <a:pt x="1129" y="332"/>
                      <a:pt x="1129" y="332"/>
                    </a:cubicBezTo>
                    <a:cubicBezTo>
                      <a:pt x="912" y="306"/>
                      <a:pt x="731" y="300"/>
                      <a:pt x="641" y="302"/>
                    </a:cubicBezTo>
                    <a:cubicBezTo>
                      <a:pt x="324" y="306"/>
                      <a:pt x="172" y="366"/>
                      <a:pt x="145" y="376"/>
                    </a:cubicBezTo>
                    <a:cubicBezTo>
                      <a:pt x="109" y="388"/>
                      <a:pt x="19" y="426"/>
                      <a:pt x="19" y="426"/>
                    </a:cubicBezTo>
                    <a:cubicBezTo>
                      <a:pt x="2" y="431"/>
                      <a:pt x="2" y="431"/>
                      <a:pt x="2" y="431"/>
                    </a:cubicBezTo>
                    <a:cubicBezTo>
                      <a:pt x="0" y="430"/>
                      <a:pt x="0" y="430"/>
                      <a:pt x="0" y="430"/>
                    </a:cubicBezTo>
                    <a:cubicBezTo>
                      <a:pt x="10" y="423"/>
                      <a:pt x="10" y="423"/>
                      <a:pt x="10" y="423"/>
                    </a:cubicBezTo>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4" name="Freeform 30"/>
              <p:cNvSpPr/>
              <p:nvPr/>
            </p:nvSpPr>
            <p:spPr bwMode="auto">
              <a:xfrm>
                <a:off x="130" y="1760"/>
                <a:ext cx="3735" cy="1062"/>
              </a:xfrm>
              <a:custGeom>
                <a:avLst/>
                <a:gdLst>
                  <a:gd name="T0" fmla="*/ 0 w 1580"/>
                  <a:gd name="T1" fmla="*/ 384 h 448"/>
                  <a:gd name="T2" fmla="*/ 237 w 1580"/>
                  <a:gd name="T3" fmla="*/ 0 h 448"/>
                  <a:gd name="T4" fmla="*/ 1235 w 1580"/>
                  <a:gd name="T5" fmla="*/ 244 h 448"/>
                  <a:gd name="T6" fmla="*/ 1580 w 1580"/>
                  <a:gd name="T7" fmla="*/ 441 h 448"/>
                  <a:gd name="T8" fmla="*/ 1570 w 1580"/>
                  <a:gd name="T9" fmla="*/ 448 h 448"/>
                  <a:gd name="T10" fmla="*/ 1285 w 1580"/>
                  <a:gd name="T11" fmla="*/ 366 h 448"/>
                  <a:gd name="T12" fmla="*/ 580 w 1580"/>
                  <a:gd name="T13" fmla="*/ 347 h 448"/>
                  <a:gd name="T14" fmla="*/ 0 w 1580"/>
                  <a:gd name="T15" fmla="*/ 384 h 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 h="448">
                    <a:moveTo>
                      <a:pt x="0" y="384"/>
                    </a:moveTo>
                    <a:cubicBezTo>
                      <a:pt x="237" y="0"/>
                      <a:pt x="237" y="0"/>
                      <a:pt x="237" y="0"/>
                    </a:cubicBezTo>
                    <a:cubicBezTo>
                      <a:pt x="237" y="0"/>
                      <a:pt x="993" y="132"/>
                      <a:pt x="1235" y="244"/>
                    </a:cubicBezTo>
                    <a:cubicBezTo>
                      <a:pt x="1358" y="293"/>
                      <a:pt x="1489" y="351"/>
                      <a:pt x="1580" y="441"/>
                    </a:cubicBezTo>
                    <a:cubicBezTo>
                      <a:pt x="1570" y="448"/>
                      <a:pt x="1570" y="448"/>
                      <a:pt x="1570" y="448"/>
                    </a:cubicBezTo>
                    <a:cubicBezTo>
                      <a:pt x="1570" y="448"/>
                      <a:pt x="1445" y="392"/>
                      <a:pt x="1285" y="366"/>
                    </a:cubicBezTo>
                    <a:cubicBezTo>
                      <a:pt x="1208" y="353"/>
                      <a:pt x="1062" y="318"/>
                      <a:pt x="580" y="347"/>
                    </a:cubicBezTo>
                    <a:cubicBezTo>
                      <a:pt x="103" y="382"/>
                      <a:pt x="0" y="384"/>
                      <a:pt x="0" y="384"/>
                    </a:cubicBezTo>
                    <a:close/>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5" name="Freeform 31"/>
              <p:cNvSpPr/>
              <p:nvPr/>
            </p:nvSpPr>
            <p:spPr bwMode="auto">
              <a:xfrm>
                <a:off x="-41" y="2628"/>
                <a:ext cx="3883" cy="683"/>
              </a:xfrm>
              <a:custGeom>
                <a:avLst/>
                <a:gdLst>
                  <a:gd name="T0" fmla="*/ 1633 w 1642"/>
                  <a:gd name="T1" fmla="*/ 77 h 291"/>
                  <a:gd name="T2" fmla="*/ 1081 w 1642"/>
                  <a:gd name="T3" fmla="*/ 0 h 291"/>
                  <a:gd name="T4" fmla="*/ 414 w 1642"/>
                  <a:gd name="T5" fmla="*/ 33 h 291"/>
                  <a:gd name="T6" fmla="*/ 73 w 1642"/>
                  <a:gd name="T7" fmla="*/ 46 h 291"/>
                  <a:gd name="T8" fmla="*/ 26 w 1642"/>
                  <a:gd name="T9" fmla="*/ 55 h 291"/>
                  <a:gd name="T10" fmla="*/ 11 w 1642"/>
                  <a:gd name="T11" fmla="*/ 80 h 291"/>
                  <a:gd name="T12" fmla="*/ 7 w 1642"/>
                  <a:gd name="T13" fmla="*/ 159 h 291"/>
                  <a:gd name="T14" fmla="*/ 9 w 1642"/>
                  <a:gd name="T15" fmla="*/ 163 h 291"/>
                  <a:gd name="T16" fmla="*/ 9 w 1642"/>
                  <a:gd name="T17" fmla="*/ 268 h 291"/>
                  <a:gd name="T18" fmla="*/ 28 w 1642"/>
                  <a:gd name="T19" fmla="*/ 281 h 291"/>
                  <a:gd name="T20" fmla="*/ 57 w 1642"/>
                  <a:gd name="T21" fmla="*/ 281 h 291"/>
                  <a:gd name="T22" fmla="*/ 223 w 1642"/>
                  <a:gd name="T23" fmla="*/ 281 h 291"/>
                  <a:gd name="T24" fmla="*/ 354 w 1642"/>
                  <a:gd name="T25" fmla="*/ 282 h 291"/>
                  <a:gd name="T26" fmla="*/ 482 w 1642"/>
                  <a:gd name="T27" fmla="*/ 285 h 291"/>
                  <a:gd name="T28" fmla="*/ 512 w 1642"/>
                  <a:gd name="T29" fmla="*/ 283 h 291"/>
                  <a:gd name="T30" fmla="*/ 568 w 1642"/>
                  <a:gd name="T31" fmla="*/ 280 h 291"/>
                  <a:gd name="T32" fmla="*/ 653 w 1642"/>
                  <a:gd name="T33" fmla="*/ 281 h 291"/>
                  <a:gd name="T34" fmla="*/ 718 w 1642"/>
                  <a:gd name="T35" fmla="*/ 281 h 291"/>
                  <a:gd name="T36" fmla="*/ 762 w 1642"/>
                  <a:gd name="T37" fmla="*/ 284 h 291"/>
                  <a:gd name="T38" fmla="*/ 806 w 1642"/>
                  <a:gd name="T39" fmla="*/ 285 h 291"/>
                  <a:gd name="T40" fmla="*/ 1590 w 1642"/>
                  <a:gd name="T41" fmla="*/ 291 h 291"/>
                  <a:gd name="T42" fmla="*/ 1608 w 1642"/>
                  <a:gd name="T43" fmla="*/ 271 h 291"/>
                  <a:gd name="T44" fmla="*/ 1618 w 1642"/>
                  <a:gd name="T45" fmla="*/ 113 h 291"/>
                  <a:gd name="T46" fmla="*/ 1624 w 1642"/>
                  <a:gd name="T47" fmla="*/ 102 h 291"/>
                  <a:gd name="T48" fmla="*/ 1629 w 1642"/>
                  <a:gd name="T49" fmla="*/ 95 h 291"/>
                  <a:gd name="T50" fmla="*/ 1642 w 1642"/>
                  <a:gd name="T51" fmla="*/ 81 h 291"/>
                  <a:gd name="T52" fmla="*/ 1633 w 1642"/>
                  <a:gd name="T53" fmla="*/ 7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42" h="291">
                    <a:moveTo>
                      <a:pt x="1633" y="77"/>
                    </a:moveTo>
                    <a:cubicBezTo>
                      <a:pt x="1386" y="1"/>
                      <a:pt x="1146" y="2"/>
                      <a:pt x="1081" y="0"/>
                    </a:cubicBezTo>
                    <a:cubicBezTo>
                      <a:pt x="962" y="1"/>
                      <a:pt x="467" y="31"/>
                      <a:pt x="414" y="33"/>
                    </a:cubicBezTo>
                    <a:cubicBezTo>
                      <a:pt x="361" y="36"/>
                      <a:pt x="108" y="48"/>
                      <a:pt x="73" y="46"/>
                    </a:cubicBezTo>
                    <a:cubicBezTo>
                      <a:pt x="34" y="47"/>
                      <a:pt x="26" y="55"/>
                      <a:pt x="26" y="55"/>
                    </a:cubicBezTo>
                    <a:cubicBezTo>
                      <a:pt x="9" y="75"/>
                      <a:pt x="12" y="75"/>
                      <a:pt x="11" y="80"/>
                    </a:cubicBezTo>
                    <a:cubicBezTo>
                      <a:pt x="2" y="132"/>
                      <a:pt x="7" y="159"/>
                      <a:pt x="7" y="159"/>
                    </a:cubicBezTo>
                    <a:cubicBezTo>
                      <a:pt x="7" y="159"/>
                      <a:pt x="7" y="159"/>
                      <a:pt x="9" y="163"/>
                    </a:cubicBezTo>
                    <a:cubicBezTo>
                      <a:pt x="0" y="203"/>
                      <a:pt x="7" y="253"/>
                      <a:pt x="9" y="268"/>
                    </a:cubicBezTo>
                    <a:cubicBezTo>
                      <a:pt x="12" y="282"/>
                      <a:pt x="28" y="281"/>
                      <a:pt x="28" y="281"/>
                    </a:cubicBezTo>
                    <a:cubicBezTo>
                      <a:pt x="28" y="281"/>
                      <a:pt x="36" y="282"/>
                      <a:pt x="57" y="281"/>
                    </a:cubicBezTo>
                    <a:cubicBezTo>
                      <a:pt x="87" y="278"/>
                      <a:pt x="110" y="280"/>
                      <a:pt x="223" y="281"/>
                    </a:cubicBezTo>
                    <a:cubicBezTo>
                      <a:pt x="255" y="280"/>
                      <a:pt x="320" y="281"/>
                      <a:pt x="354" y="282"/>
                    </a:cubicBezTo>
                    <a:cubicBezTo>
                      <a:pt x="370" y="285"/>
                      <a:pt x="472" y="285"/>
                      <a:pt x="482" y="285"/>
                    </a:cubicBezTo>
                    <a:cubicBezTo>
                      <a:pt x="491" y="286"/>
                      <a:pt x="512" y="283"/>
                      <a:pt x="512" y="283"/>
                    </a:cubicBezTo>
                    <a:cubicBezTo>
                      <a:pt x="512" y="283"/>
                      <a:pt x="512" y="283"/>
                      <a:pt x="568" y="280"/>
                    </a:cubicBezTo>
                    <a:cubicBezTo>
                      <a:pt x="631" y="282"/>
                      <a:pt x="653" y="281"/>
                      <a:pt x="653" y="281"/>
                    </a:cubicBezTo>
                    <a:cubicBezTo>
                      <a:pt x="653" y="281"/>
                      <a:pt x="699" y="281"/>
                      <a:pt x="718" y="281"/>
                    </a:cubicBezTo>
                    <a:cubicBezTo>
                      <a:pt x="736" y="281"/>
                      <a:pt x="746" y="284"/>
                      <a:pt x="762" y="284"/>
                    </a:cubicBezTo>
                    <a:cubicBezTo>
                      <a:pt x="777" y="283"/>
                      <a:pt x="806" y="285"/>
                      <a:pt x="806" y="285"/>
                    </a:cubicBezTo>
                    <a:cubicBezTo>
                      <a:pt x="806" y="285"/>
                      <a:pt x="1306" y="290"/>
                      <a:pt x="1590" y="291"/>
                    </a:cubicBezTo>
                    <a:cubicBezTo>
                      <a:pt x="1611" y="290"/>
                      <a:pt x="1608" y="271"/>
                      <a:pt x="1608" y="271"/>
                    </a:cubicBezTo>
                    <a:cubicBezTo>
                      <a:pt x="1608" y="271"/>
                      <a:pt x="1618" y="117"/>
                      <a:pt x="1618" y="113"/>
                    </a:cubicBezTo>
                    <a:cubicBezTo>
                      <a:pt x="1618" y="109"/>
                      <a:pt x="1624" y="102"/>
                      <a:pt x="1624" y="102"/>
                    </a:cubicBezTo>
                    <a:cubicBezTo>
                      <a:pt x="1624" y="102"/>
                      <a:pt x="1628" y="99"/>
                      <a:pt x="1629" y="95"/>
                    </a:cubicBezTo>
                    <a:cubicBezTo>
                      <a:pt x="1630" y="90"/>
                      <a:pt x="1642" y="81"/>
                      <a:pt x="1642" y="81"/>
                    </a:cubicBezTo>
                    <a:lnTo>
                      <a:pt x="1633" y="77"/>
                    </a:lnTo>
                    <a:close/>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6" name="Freeform 32"/>
              <p:cNvSpPr/>
              <p:nvPr/>
            </p:nvSpPr>
            <p:spPr bwMode="auto">
              <a:xfrm>
                <a:off x="3890" y="1800"/>
                <a:ext cx="3757" cy="1007"/>
              </a:xfrm>
              <a:custGeom>
                <a:avLst/>
                <a:gdLst>
                  <a:gd name="T0" fmla="*/ 312 w 1589"/>
                  <a:gd name="T1" fmla="*/ 327 h 426"/>
                  <a:gd name="T2" fmla="*/ 925 w 1589"/>
                  <a:gd name="T3" fmla="*/ 313 h 426"/>
                  <a:gd name="T4" fmla="*/ 1535 w 1589"/>
                  <a:gd name="T5" fmla="*/ 391 h 426"/>
                  <a:gd name="T6" fmla="*/ 1415 w 1589"/>
                  <a:gd name="T7" fmla="*/ 237 h 426"/>
                  <a:gd name="T8" fmla="*/ 1193 w 1589"/>
                  <a:gd name="T9" fmla="*/ 0 h 426"/>
                  <a:gd name="T10" fmla="*/ 1557 w 1589"/>
                  <a:gd name="T11" fmla="*/ 375 h 426"/>
                  <a:gd name="T12" fmla="*/ 1585 w 1589"/>
                  <a:gd name="T13" fmla="*/ 416 h 426"/>
                  <a:gd name="T14" fmla="*/ 1179 w 1589"/>
                  <a:gd name="T15" fmla="*/ 370 h 426"/>
                  <a:gd name="T16" fmla="*/ 181 w 1589"/>
                  <a:gd name="T17" fmla="*/ 375 h 426"/>
                  <a:gd name="T18" fmla="*/ 0 w 1589"/>
                  <a:gd name="T19" fmla="*/ 426 h 426"/>
                  <a:gd name="T20" fmla="*/ 312 w 1589"/>
                  <a:gd name="T21" fmla="*/ 32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9" h="426">
                    <a:moveTo>
                      <a:pt x="312" y="327"/>
                    </a:moveTo>
                    <a:cubicBezTo>
                      <a:pt x="635" y="280"/>
                      <a:pt x="833" y="307"/>
                      <a:pt x="925" y="313"/>
                    </a:cubicBezTo>
                    <a:cubicBezTo>
                      <a:pt x="1255" y="341"/>
                      <a:pt x="1523" y="388"/>
                      <a:pt x="1535" y="391"/>
                    </a:cubicBezTo>
                    <a:cubicBezTo>
                      <a:pt x="1543" y="370"/>
                      <a:pt x="1415" y="237"/>
                      <a:pt x="1415" y="237"/>
                    </a:cubicBezTo>
                    <a:cubicBezTo>
                      <a:pt x="1415" y="237"/>
                      <a:pt x="1415" y="237"/>
                      <a:pt x="1193" y="0"/>
                    </a:cubicBezTo>
                    <a:cubicBezTo>
                      <a:pt x="1199" y="13"/>
                      <a:pt x="1526" y="341"/>
                      <a:pt x="1557" y="375"/>
                    </a:cubicBezTo>
                    <a:cubicBezTo>
                      <a:pt x="1589" y="409"/>
                      <a:pt x="1585" y="416"/>
                      <a:pt x="1585" y="416"/>
                    </a:cubicBezTo>
                    <a:cubicBezTo>
                      <a:pt x="1558" y="413"/>
                      <a:pt x="1346" y="384"/>
                      <a:pt x="1179" y="370"/>
                    </a:cubicBezTo>
                    <a:cubicBezTo>
                      <a:pt x="991" y="354"/>
                      <a:pt x="516" y="308"/>
                      <a:pt x="181" y="375"/>
                    </a:cubicBezTo>
                    <a:cubicBezTo>
                      <a:pt x="181" y="375"/>
                      <a:pt x="65" y="405"/>
                      <a:pt x="0" y="426"/>
                    </a:cubicBezTo>
                    <a:cubicBezTo>
                      <a:pt x="0" y="426"/>
                      <a:pt x="169" y="346"/>
                      <a:pt x="312" y="327"/>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7" name="Freeform 33"/>
              <p:cNvSpPr/>
              <p:nvPr/>
            </p:nvSpPr>
            <p:spPr bwMode="auto">
              <a:xfrm>
                <a:off x="3879" y="2525"/>
                <a:ext cx="3828" cy="785"/>
              </a:xfrm>
              <a:custGeom>
                <a:avLst/>
                <a:gdLst>
                  <a:gd name="T0" fmla="*/ 0 w 1619"/>
                  <a:gd name="T1" fmla="*/ 118 h 333"/>
                  <a:gd name="T2" fmla="*/ 1 w 1619"/>
                  <a:gd name="T3" fmla="*/ 126 h 333"/>
                  <a:gd name="T4" fmla="*/ 14 w 1619"/>
                  <a:gd name="T5" fmla="*/ 162 h 333"/>
                  <a:gd name="T6" fmla="*/ 13 w 1619"/>
                  <a:gd name="T7" fmla="*/ 207 h 333"/>
                  <a:gd name="T8" fmla="*/ 5 w 1619"/>
                  <a:gd name="T9" fmla="*/ 273 h 333"/>
                  <a:gd name="T10" fmla="*/ 15 w 1619"/>
                  <a:gd name="T11" fmla="*/ 276 h 333"/>
                  <a:gd name="T12" fmla="*/ 20 w 1619"/>
                  <a:gd name="T13" fmla="*/ 276 h 333"/>
                  <a:gd name="T14" fmla="*/ 19 w 1619"/>
                  <a:gd name="T15" fmla="*/ 289 h 333"/>
                  <a:gd name="T16" fmla="*/ 30 w 1619"/>
                  <a:gd name="T17" fmla="*/ 291 h 333"/>
                  <a:gd name="T18" fmla="*/ 29 w 1619"/>
                  <a:gd name="T19" fmla="*/ 316 h 333"/>
                  <a:gd name="T20" fmla="*/ 55 w 1619"/>
                  <a:gd name="T21" fmla="*/ 324 h 333"/>
                  <a:gd name="T22" fmla="*/ 1566 w 1619"/>
                  <a:gd name="T23" fmla="*/ 325 h 333"/>
                  <a:gd name="T24" fmla="*/ 1614 w 1619"/>
                  <a:gd name="T25" fmla="*/ 290 h 333"/>
                  <a:gd name="T26" fmla="*/ 1596 w 1619"/>
                  <a:gd name="T27" fmla="*/ 253 h 333"/>
                  <a:gd name="T28" fmla="*/ 1602 w 1619"/>
                  <a:gd name="T29" fmla="*/ 150 h 333"/>
                  <a:gd name="T30" fmla="*/ 1595 w 1619"/>
                  <a:gd name="T31" fmla="*/ 131 h 333"/>
                  <a:gd name="T32" fmla="*/ 1587 w 1619"/>
                  <a:gd name="T33" fmla="*/ 109 h 333"/>
                  <a:gd name="T34" fmla="*/ 1179 w 1619"/>
                  <a:gd name="T35" fmla="*/ 62 h 333"/>
                  <a:gd name="T36" fmla="*/ 181 w 1619"/>
                  <a:gd name="T37" fmla="*/ 67 h 333"/>
                  <a:gd name="T38" fmla="*/ 0 w 1619"/>
                  <a:gd name="T39" fmla="*/ 1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9" h="333">
                    <a:moveTo>
                      <a:pt x="0" y="118"/>
                    </a:moveTo>
                    <a:cubicBezTo>
                      <a:pt x="1" y="126"/>
                      <a:pt x="1" y="126"/>
                      <a:pt x="1" y="126"/>
                    </a:cubicBezTo>
                    <a:cubicBezTo>
                      <a:pt x="1" y="126"/>
                      <a:pt x="14" y="142"/>
                      <a:pt x="14" y="162"/>
                    </a:cubicBezTo>
                    <a:cubicBezTo>
                      <a:pt x="14" y="183"/>
                      <a:pt x="20" y="179"/>
                      <a:pt x="13" y="207"/>
                    </a:cubicBezTo>
                    <a:cubicBezTo>
                      <a:pt x="9" y="237"/>
                      <a:pt x="5" y="273"/>
                      <a:pt x="5" y="273"/>
                    </a:cubicBezTo>
                    <a:cubicBezTo>
                      <a:pt x="15" y="276"/>
                      <a:pt x="15" y="276"/>
                      <a:pt x="15" y="276"/>
                    </a:cubicBezTo>
                    <a:cubicBezTo>
                      <a:pt x="20" y="276"/>
                      <a:pt x="20" y="276"/>
                      <a:pt x="20" y="276"/>
                    </a:cubicBezTo>
                    <a:cubicBezTo>
                      <a:pt x="19" y="289"/>
                      <a:pt x="19" y="289"/>
                      <a:pt x="19" y="289"/>
                    </a:cubicBezTo>
                    <a:cubicBezTo>
                      <a:pt x="19" y="289"/>
                      <a:pt x="22" y="292"/>
                      <a:pt x="30" y="291"/>
                    </a:cubicBezTo>
                    <a:cubicBezTo>
                      <a:pt x="29" y="316"/>
                      <a:pt x="29" y="316"/>
                      <a:pt x="29" y="316"/>
                    </a:cubicBezTo>
                    <a:cubicBezTo>
                      <a:pt x="29" y="316"/>
                      <a:pt x="43" y="323"/>
                      <a:pt x="55" y="324"/>
                    </a:cubicBezTo>
                    <a:cubicBezTo>
                      <a:pt x="68" y="324"/>
                      <a:pt x="1566" y="325"/>
                      <a:pt x="1566" y="325"/>
                    </a:cubicBezTo>
                    <a:cubicBezTo>
                      <a:pt x="1566" y="325"/>
                      <a:pt x="1619" y="333"/>
                      <a:pt x="1614" y="290"/>
                    </a:cubicBezTo>
                    <a:cubicBezTo>
                      <a:pt x="1612" y="277"/>
                      <a:pt x="1596" y="253"/>
                      <a:pt x="1596" y="253"/>
                    </a:cubicBezTo>
                    <a:cubicBezTo>
                      <a:pt x="1602" y="150"/>
                      <a:pt x="1602" y="150"/>
                      <a:pt x="1602" y="150"/>
                    </a:cubicBezTo>
                    <a:cubicBezTo>
                      <a:pt x="1602" y="150"/>
                      <a:pt x="1603" y="141"/>
                      <a:pt x="1595" y="131"/>
                    </a:cubicBezTo>
                    <a:cubicBezTo>
                      <a:pt x="1587" y="116"/>
                      <a:pt x="1587" y="109"/>
                      <a:pt x="1587" y="109"/>
                    </a:cubicBezTo>
                    <a:cubicBezTo>
                      <a:pt x="1587" y="109"/>
                      <a:pt x="1357" y="77"/>
                      <a:pt x="1179" y="62"/>
                    </a:cubicBezTo>
                    <a:cubicBezTo>
                      <a:pt x="991" y="46"/>
                      <a:pt x="516" y="0"/>
                      <a:pt x="181" y="67"/>
                    </a:cubicBezTo>
                    <a:cubicBezTo>
                      <a:pt x="181" y="67"/>
                      <a:pt x="65" y="97"/>
                      <a:pt x="0" y="118"/>
                    </a:cubicBezTo>
                    <a:close/>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8" name="Freeform 34"/>
              <p:cNvSpPr/>
              <p:nvPr/>
            </p:nvSpPr>
            <p:spPr bwMode="auto">
              <a:xfrm>
                <a:off x="317" y="2645"/>
                <a:ext cx="3454" cy="162"/>
              </a:xfrm>
              <a:custGeom>
                <a:avLst/>
                <a:gdLst>
                  <a:gd name="T0" fmla="*/ 1462 w 1462"/>
                  <a:gd name="T1" fmla="*/ 68 h 68"/>
                  <a:gd name="T2" fmla="*/ 980 w 1462"/>
                  <a:gd name="T3" fmla="*/ 1 h 68"/>
                  <a:gd name="T4" fmla="*/ 594 w 1462"/>
                  <a:gd name="T5" fmla="*/ 10 h 68"/>
                  <a:gd name="T6" fmla="*/ 58 w 1462"/>
                  <a:gd name="T7" fmla="*/ 38 h 68"/>
                  <a:gd name="T8" fmla="*/ 0 w 1462"/>
                  <a:gd name="T9" fmla="*/ 40 h 68"/>
                  <a:gd name="T10" fmla="*/ 263 w 1462"/>
                  <a:gd name="T11" fmla="*/ 34 h 68"/>
                  <a:gd name="T12" fmla="*/ 820 w 1462"/>
                  <a:gd name="T13" fmla="*/ 10 h 68"/>
                  <a:gd name="T14" fmla="*/ 1330 w 1462"/>
                  <a:gd name="T15" fmla="*/ 41 h 68"/>
                  <a:gd name="T16" fmla="*/ 1462 w 1462"/>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2" h="68">
                    <a:moveTo>
                      <a:pt x="1462" y="68"/>
                    </a:moveTo>
                    <a:cubicBezTo>
                      <a:pt x="1462" y="68"/>
                      <a:pt x="1277" y="8"/>
                      <a:pt x="980" y="1"/>
                    </a:cubicBezTo>
                    <a:cubicBezTo>
                      <a:pt x="940" y="0"/>
                      <a:pt x="774" y="0"/>
                      <a:pt x="594" y="10"/>
                    </a:cubicBezTo>
                    <a:cubicBezTo>
                      <a:pt x="413" y="21"/>
                      <a:pt x="58" y="38"/>
                      <a:pt x="58" y="38"/>
                    </a:cubicBezTo>
                    <a:cubicBezTo>
                      <a:pt x="0" y="40"/>
                      <a:pt x="0" y="40"/>
                      <a:pt x="0" y="40"/>
                    </a:cubicBezTo>
                    <a:cubicBezTo>
                      <a:pt x="263" y="34"/>
                      <a:pt x="263" y="34"/>
                      <a:pt x="263" y="34"/>
                    </a:cubicBezTo>
                    <a:cubicBezTo>
                      <a:pt x="263" y="34"/>
                      <a:pt x="729" y="10"/>
                      <a:pt x="820" y="10"/>
                    </a:cubicBezTo>
                    <a:cubicBezTo>
                      <a:pt x="912" y="9"/>
                      <a:pt x="1031" y="5"/>
                      <a:pt x="1330" y="41"/>
                    </a:cubicBezTo>
                    <a:cubicBezTo>
                      <a:pt x="1358" y="45"/>
                      <a:pt x="1451" y="62"/>
                      <a:pt x="1462" y="68"/>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9" name="Freeform 35"/>
              <p:cNvSpPr/>
              <p:nvPr/>
            </p:nvSpPr>
            <p:spPr bwMode="auto">
              <a:xfrm>
                <a:off x="697" y="2665"/>
                <a:ext cx="3030" cy="140"/>
              </a:xfrm>
              <a:custGeom>
                <a:avLst/>
                <a:gdLst>
                  <a:gd name="T0" fmla="*/ 1282 w 1282"/>
                  <a:gd name="T1" fmla="*/ 59 h 59"/>
                  <a:gd name="T2" fmla="*/ 750 w 1282"/>
                  <a:gd name="T3" fmla="*/ 9 h 59"/>
                  <a:gd name="T4" fmla="*/ 315 w 1282"/>
                  <a:gd name="T5" fmla="*/ 21 h 59"/>
                  <a:gd name="T6" fmla="*/ 0 w 1282"/>
                  <a:gd name="T7" fmla="*/ 33 h 59"/>
                  <a:gd name="T8" fmla="*/ 441 w 1282"/>
                  <a:gd name="T9" fmla="*/ 18 h 59"/>
                  <a:gd name="T10" fmla="*/ 998 w 1282"/>
                  <a:gd name="T11" fmla="*/ 23 h 59"/>
                  <a:gd name="T12" fmla="*/ 1282 w 128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1282" h="59">
                    <a:moveTo>
                      <a:pt x="1282" y="59"/>
                    </a:moveTo>
                    <a:cubicBezTo>
                      <a:pt x="1282" y="59"/>
                      <a:pt x="1105" y="17"/>
                      <a:pt x="750" y="9"/>
                    </a:cubicBezTo>
                    <a:cubicBezTo>
                      <a:pt x="716" y="8"/>
                      <a:pt x="495" y="12"/>
                      <a:pt x="315" y="21"/>
                    </a:cubicBezTo>
                    <a:cubicBezTo>
                      <a:pt x="107" y="30"/>
                      <a:pt x="0" y="33"/>
                      <a:pt x="0" y="33"/>
                    </a:cubicBezTo>
                    <a:cubicBezTo>
                      <a:pt x="441" y="18"/>
                      <a:pt x="441" y="18"/>
                      <a:pt x="441" y="18"/>
                    </a:cubicBezTo>
                    <a:cubicBezTo>
                      <a:pt x="441" y="18"/>
                      <a:pt x="761" y="0"/>
                      <a:pt x="998" y="23"/>
                    </a:cubicBezTo>
                    <a:cubicBezTo>
                      <a:pt x="1149" y="39"/>
                      <a:pt x="1241" y="51"/>
                      <a:pt x="1282" y="59"/>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 name="Freeform 36"/>
              <p:cNvSpPr/>
              <p:nvPr/>
            </p:nvSpPr>
            <p:spPr bwMode="auto">
              <a:xfrm>
                <a:off x="854" y="2690"/>
                <a:ext cx="2593" cy="92"/>
              </a:xfrm>
              <a:custGeom>
                <a:avLst/>
                <a:gdLst>
                  <a:gd name="T0" fmla="*/ 1097 w 1097"/>
                  <a:gd name="T1" fmla="*/ 37 h 37"/>
                  <a:gd name="T2" fmla="*/ 524 w 1097"/>
                  <a:gd name="T3" fmla="*/ 14 h 37"/>
                  <a:gd name="T4" fmla="*/ 0 w 1097"/>
                  <a:gd name="T5" fmla="*/ 30 h 37"/>
                  <a:gd name="T6" fmla="*/ 504 w 1097"/>
                  <a:gd name="T7" fmla="*/ 17 h 37"/>
                  <a:gd name="T8" fmla="*/ 1097 w 1097"/>
                  <a:gd name="T9" fmla="*/ 37 h 37"/>
                </a:gdLst>
                <a:ahLst/>
                <a:cxnLst>
                  <a:cxn ang="0">
                    <a:pos x="T0" y="T1"/>
                  </a:cxn>
                  <a:cxn ang="0">
                    <a:pos x="T2" y="T3"/>
                  </a:cxn>
                  <a:cxn ang="0">
                    <a:pos x="T4" y="T5"/>
                  </a:cxn>
                  <a:cxn ang="0">
                    <a:pos x="T6" y="T7"/>
                  </a:cxn>
                  <a:cxn ang="0">
                    <a:pos x="T8" y="T9"/>
                  </a:cxn>
                </a:cxnLst>
                <a:rect l="0" t="0" r="r" b="b"/>
                <a:pathLst>
                  <a:path w="1097" h="37">
                    <a:moveTo>
                      <a:pt x="1097" y="37"/>
                    </a:moveTo>
                    <a:cubicBezTo>
                      <a:pt x="1097" y="37"/>
                      <a:pt x="852" y="0"/>
                      <a:pt x="524" y="14"/>
                    </a:cubicBezTo>
                    <a:cubicBezTo>
                      <a:pt x="401" y="17"/>
                      <a:pt x="0" y="30"/>
                      <a:pt x="0" y="30"/>
                    </a:cubicBezTo>
                    <a:cubicBezTo>
                      <a:pt x="504" y="17"/>
                      <a:pt x="504" y="17"/>
                      <a:pt x="504" y="17"/>
                    </a:cubicBezTo>
                    <a:cubicBezTo>
                      <a:pt x="504" y="17"/>
                      <a:pt x="928" y="7"/>
                      <a:pt x="1097" y="37"/>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3" name="Freeform 37"/>
              <p:cNvSpPr/>
              <p:nvPr/>
            </p:nvSpPr>
            <p:spPr bwMode="auto">
              <a:xfrm>
                <a:off x="72" y="2737"/>
                <a:ext cx="3658" cy="120"/>
              </a:xfrm>
              <a:custGeom>
                <a:avLst/>
                <a:gdLst>
                  <a:gd name="T0" fmla="*/ 0 w 1547"/>
                  <a:gd name="T1" fmla="*/ 27 h 50"/>
                  <a:gd name="T2" fmla="*/ 514 w 1547"/>
                  <a:gd name="T3" fmla="*/ 23 h 50"/>
                  <a:gd name="T4" fmla="*/ 1484 w 1547"/>
                  <a:gd name="T5" fmla="*/ 40 h 50"/>
                  <a:gd name="T6" fmla="*/ 1547 w 1547"/>
                  <a:gd name="T7" fmla="*/ 50 h 50"/>
                  <a:gd name="T8" fmla="*/ 1069 w 1547"/>
                  <a:gd name="T9" fmla="*/ 25 h 50"/>
                  <a:gd name="T10" fmla="*/ 604 w 1547"/>
                  <a:gd name="T11" fmla="*/ 28 h 50"/>
                  <a:gd name="T12" fmla="*/ 0 w 1547"/>
                  <a:gd name="T13" fmla="*/ 27 h 50"/>
                </a:gdLst>
                <a:ahLst/>
                <a:cxnLst>
                  <a:cxn ang="0">
                    <a:pos x="T0" y="T1"/>
                  </a:cxn>
                  <a:cxn ang="0">
                    <a:pos x="T2" y="T3"/>
                  </a:cxn>
                  <a:cxn ang="0">
                    <a:pos x="T4" y="T5"/>
                  </a:cxn>
                  <a:cxn ang="0">
                    <a:pos x="T6" y="T7"/>
                  </a:cxn>
                  <a:cxn ang="0">
                    <a:pos x="T8" y="T9"/>
                  </a:cxn>
                  <a:cxn ang="0">
                    <a:pos x="T10" y="T11"/>
                  </a:cxn>
                  <a:cxn ang="0">
                    <a:pos x="T12" y="T13"/>
                  </a:cxn>
                </a:cxnLst>
                <a:rect l="0" t="0" r="r" b="b"/>
                <a:pathLst>
                  <a:path w="1547" h="50">
                    <a:moveTo>
                      <a:pt x="0" y="27"/>
                    </a:moveTo>
                    <a:cubicBezTo>
                      <a:pt x="0" y="27"/>
                      <a:pt x="306" y="31"/>
                      <a:pt x="514" y="23"/>
                    </a:cubicBezTo>
                    <a:cubicBezTo>
                      <a:pt x="722" y="19"/>
                      <a:pt x="1088" y="0"/>
                      <a:pt x="1484" y="40"/>
                    </a:cubicBezTo>
                    <a:cubicBezTo>
                      <a:pt x="1547" y="50"/>
                      <a:pt x="1547" y="50"/>
                      <a:pt x="1547" y="50"/>
                    </a:cubicBezTo>
                    <a:cubicBezTo>
                      <a:pt x="1547" y="50"/>
                      <a:pt x="1416" y="26"/>
                      <a:pt x="1069" y="25"/>
                    </a:cubicBezTo>
                    <a:cubicBezTo>
                      <a:pt x="604" y="28"/>
                      <a:pt x="604" y="28"/>
                      <a:pt x="604" y="28"/>
                    </a:cubicBezTo>
                    <a:cubicBezTo>
                      <a:pt x="604" y="28"/>
                      <a:pt x="30" y="35"/>
                      <a:pt x="0" y="27"/>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82" name="Freeform 38"/>
              <p:cNvSpPr/>
              <p:nvPr/>
            </p:nvSpPr>
            <p:spPr bwMode="auto">
              <a:xfrm>
                <a:off x="3967" y="2620"/>
                <a:ext cx="3371" cy="175"/>
              </a:xfrm>
              <a:custGeom>
                <a:avLst/>
                <a:gdLst>
                  <a:gd name="T0" fmla="*/ 0 w 1425"/>
                  <a:gd name="T1" fmla="*/ 74 h 74"/>
                  <a:gd name="T2" fmla="*/ 751 w 1425"/>
                  <a:gd name="T3" fmla="*/ 20 h 74"/>
                  <a:gd name="T4" fmla="*/ 1425 w 1425"/>
                  <a:gd name="T5" fmla="*/ 55 h 74"/>
                  <a:gd name="T6" fmla="*/ 664 w 1425"/>
                  <a:gd name="T7" fmla="*/ 27 h 74"/>
                  <a:gd name="T8" fmla="*/ 0 w 1425"/>
                  <a:gd name="T9" fmla="*/ 74 h 74"/>
                </a:gdLst>
                <a:ahLst/>
                <a:cxnLst>
                  <a:cxn ang="0">
                    <a:pos x="T0" y="T1"/>
                  </a:cxn>
                  <a:cxn ang="0">
                    <a:pos x="T2" y="T3"/>
                  </a:cxn>
                  <a:cxn ang="0">
                    <a:pos x="T4" y="T5"/>
                  </a:cxn>
                  <a:cxn ang="0">
                    <a:pos x="T6" y="T7"/>
                  </a:cxn>
                  <a:cxn ang="0">
                    <a:pos x="T8" y="T9"/>
                  </a:cxn>
                </a:cxnLst>
                <a:rect l="0" t="0" r="r" b="b"/>
                <a:pathLst>
                  <a:path w="1425" h="74">
                    <a:moveTo>
                      <a:pt x="0" y="74"/>
                    </a:moveTo>
                    <a:cubicBezTo>
                      <a:pt x="0" y="74"/>
                      <a:pt x="266" y="0"/>
                      <a:pt x="751" y="20"/>
                    </a:cubicBezTo>
                    <a:cubicBezTo>
                      <a:pt x="1084" y="35"/>
                      <a:pt x="1425" y="55"/>
                      <a:pt x="1425" y="55"/>
                    </a:cubicBezTo>
                    <a:cubicBezTo>
                      <a:pt x="1425" y="55"/>
                      <a:pt x="808" y="27"/>
                      <a:pt x="664" y="27"/>
                    </a:cubicBezTo>
                    <a:cubicBezTo>
                      <a:pt x="517" y="27"/>
                      <a:pt x="294" y="19"/>
                      <a:pt x="0" y="74"/>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83" name="Freeform 39"/>
              <p:cNvSpPr/>
              <p:nvPr/>
            </p:nvSpPr>
            <p:spPr bwMode="auto">
              <a:xfrm>
                <a:off x="4096" y="2685"/>
                <a:ext cx="3245" cy="92"/>
              </a:xfrm>
              <a:custGeom>
                <a:avLst/>
                <a:gdLst>
                  <a:gd name="T0" fmla="*/ 0 w 1372"/>
                  <a:gd name="T1" fmla="*/ 39 h 39"/>
                  <a:gd name="T2" fmla="*/ 448 w 1372"/>
                  <a:gd name="T3" fmla="*/ 10 h 39"/>
                  <a:gd name="T4" fmla="*/ 1087 w 1372"/>
                  <a:gd name="T5" fmla="*/ 24 h 39"/>
                  <a:gd name="T6" fmla="*/ 1306 w 1372"/>
                  <a:gd name="T7" fmla="*/ 30 h 39"/>
                  <a:gd name="T8" fmla="*/ 1372 w 1372"/>
                  <a:gd name="T9" fmla="*/ 31 h 39"/>
                  <a:gd name="T10" fmla="*/ 719 w 1372"/>
                  <a:gd name="T11" fmla="*/ 17 h 39"/>
                  <a:gd name="T12" fmla="*/ 0 w 137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372" h="39">
                    <a:moveTo>
                      <a:pt x="0" y="39"/>
                    </a:moveTo>
                    <a:cubicBezTo>
                      <a:pt x="0" y="39"/>
                      <a:pt x="214" y="8"/>
                      <a:pt x="448" y="10"/>
                    </a:cubicBezTo>
                    <a:cubicBezTo>
                      <a:pt x="688" y="11"/>
                      <a:pt x="1087" y="24"/>
                      <a:pt x="1087" y="24"/>
                    </a:cubicBezTo>
                    <a:cubicBezTo>
                      <a:pt x="1306" y="30"/>
                      <a:pt x="1306" y="30"/>
                      <a:pt x="1306" y="30"/>
                    </a:cubicBezTo>
                    <a:cubicBezTo>
                      <a:pt x="1372" y="31"/>
                      <a:pt x="1372" y="31"/>
                      <a:pt x="1372" y="31"/>
                    </a:cubicBezTo>
                    <a:cubicBezTo>
                      <a:pt x="719" y="17"/>
                      <a:pt x="719" y="17"/>
                      <a:pt x="719" y="17"/>
                    </a:cubicBezTo>
                    <a:cubicBezTo>
                      <a:pt x="719" y="17"/>
                      <a:pt x="365" y="0"/>
                      <a:pt x="0" y="39"/>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8" name="Freeform 40"/>
              <p:cNvSpPr/>
              <p:nvPr/>
            </p:nvSpPr>
            <p:spPr bwMode="auto">
              <a:xfrm>
                <a:off x="4308" y="2727"/>
                <a:ext cx="2615" cy="40"/>
              </a:xfrm>
              <a:custGeom>
                <a:avLst/>
                <a:gdLst>
                  <a:gd name="T0" fmla="*/ 0 w 1105"/>
                  <a:gd name="T1" fmla="*/ 16 h 16"/>
                  <a:gd name="T2" fmla="*/ 392 w 1105"/>
                  <a:gd name="T3" fmla="*/ 2 h 16"/>
                  <a:gd name="T4" fmla="*/ 1105 w 1105"/>
                  <a:gd name="T5" fmla="*/ 13 h 16"/>
                  <a:gd name="T6" fmla="*/ 372 w 1105"/>
                  <a:gd name="T7" fmla="*/ 7 h 16"/>
                  <a:gd name="T8" fmla="*/ 0 w 1105"/>
                  <a:gd name="T9" fmla="*/ 16 h 16"/>
                </a:gdLst>
                <a:ahLst/>
                <a:cxnLst>
                  <a:cxn ang="0">
                    <a:pos x="T0" y="T1"/>
                  </a:cxn>
                  <a:cxn ang="0">
                    <a:pos x="T2" y="T3"/>
                  </a:cxn>
                  <a:cxn ang="0">
                    <a:pos x="T4" y="T5"/>
                  </a:cxn>
                  <a:cxn ang="0">
                    <a:pos x="T6" y="T7"/>
                  </a:cxn>
                  <a:cxn ang="0">
                    <a:pos x="T8" y="T9"/>
                  </a:cxn>
                </a:cxnLst>
                <a:rect l="0" t="0" r="r" b="b"/>
                <a:pathLst>
                  <a:path w="1105" h="16">
                    <a:moveTo>
                      <a:pt x="0" y="16"/>
                    </a:moveTo>
                    <a:cubicBezTo>
                      <a:pt x="0" y="16"/>
                      <a:pt x="207" y="0"/>
                      <a:pt x="392" y="2"/>
                    </a:cubicBezTo>
                    <a:cubicBezTo>
                      <a:pt x="577" y="3"/>
                      <a:pt x="1105" y="13"/>
                      <a:pt x="1105" y="13"/>
                    </a:cubicBezTo>
                    <a:cubicBezTo>
                      <a:pt x="372" y="7"/>
                      <a:pt x="372" y="7"/>
                      <a:pt x="372" y="7"/>
                    </a:cubicBezTo>
                    <a:cubicBezTo>
                      <a:pt x="372" y="7"/>
                      <a:pt x="48" y="9"/>
                      <a:pt x="0" y="16"/>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9" name="Freeform 41"/>
              <p:cNvSpPr/>
              <p:nvPr/>
            </p:nvSpPr>
            <p:spPr bwMode="auto">
              <a:xfrm>
                <a:off x="4008" y="2775"/>
                <a:ext cx="2989" cy="80"/>
              </a:xfrm>
              <a:custGeom>
                <a:avLst/>
                <a:gdLst>
                  <a:gd name="T0" fmla="*/ 0 w 1265"/>
                  <a:gd name="T1" fmla="*/ 36 h 36"/>
                  <a:gd name="T2" fmla="*/ 1265 w 1265"/>
                  <a:gd name="T3" fmla="*/ 22 h 36"/>
                  <a:gd name="T4" fmla="*/ 912 w 1265"/>
                  <a:gd name="T5" fmla="*/ 25 h 36"/>
                  <a:gd name="T6" fmla="*/ 315 w 1265"/>
                  <a:gd name="T7" fmla="*/ 28 h 36"/>
                  <a:gd name="T8" fmla="*/ 0 w 1265"/>
                  <a:gd name="T9" fmla="*/ 36 h 36"/>
                </a:gdLst>
                <a:ahLst/>
                <a:cxnLst>
                  <a:cxn ang="0">
                    <a:pos x="T0" y="T1"/>
                  </a:cxn>
                  <a:cxn ang="0">
                    <a:pos x="T2" y="T3"/>
                  </a:cxn>
                  <a:cxn ang="0">
                    <a:pos x="T4" y="T5"/>
                  </a:cxn>
                  <a:cxn ang="0">
                    <a:pos x="T6" y="T7"/>
                  </a:cxn>
                  <a:cxn ang="0">
                    <a:pos x="T8" y="T9"/>
                  </a:cxn>
                </a:cxnLst>
                <a:rect l="0" t="0" r="r" b="b"/>
                <a:pathLst>
                  <a:path w="1265" h="36">
                    <a:moveTo>
                      <a:pt x="0" y="36"/>
                    </a:moveTo>
                    <a:cubicBezTo>
                      <a:pt x="0" y="36"/>
                      <a:pt x="445" y="0"/>
                      <a:pt x="1265" y="22"/>
                    </a:cubicBezTo>
                    <a:cubicBezTo>
                      <a:pt x="912" y="25"/>
                      <a:pt x="912" y="25"/>
                      <a:pt x="912" y="25"/>
                    </a:cubicBezTo>
                    <a:cubicBezTo>
                      <a:pt x="315" y="28"/>
                      <a:pt x="315" y="28"/>
                      <a:pt x="315" y="28"/>
                    </a:cubicBezTo>
                    <a:lnTo>
                      <a:pt x="0" y="36"/>
                    </a:ln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0" name="Freeform 42"/>
              <p:cNvSpPr/>
              <p:nvPr/>
            </p:nvSpPr>
            <p:spPr bwMode="auto">
              <a:xfrm>
                <a:off x="3865" y="1770"/>
                <a:ext cx="3360" cy="1037"/>
              </a:xfrm>
              <a:custGeom>
                <a:avLst/>
                <a:gdLst>
                  <a:gd name="T0" fmla="*/ 0 w 1421"/>
                  <a:gd name="T1" fmla="*/ 437 h 438"/>
                  <a:gd name="T2" fmla="*/ 8 w 1421"/>
                  <a:gd name="T3" fmla="*/ 431 h 438"/>
                  <a:gd name="T4" fmla="*/ 11 w 1421"/>
                  <a:gd name="T5" fmla="*/ 429 h 438"/>
                  <a:gd name="T6" fmla="*/ 28 w 1421"/>
                  <a:gd name="T7" fmla="*/ 416 h 438"/>
                  <a:gd name="T8" fmla="*/ 66 w 1421"/>
                  <a:gd name="T9" fmla="*/ 383 h 438"/>
                  <a:gd name="T10" fmla="*/ 95 w 1421"/>
                  <a:gd name="T11" fmla="*/ 360 h 438"/>
                  <a:gd name="T12" fmla="*/ 355 w 1421"/>
                  <a:gd name="T13" fmla="*/ 220 h 438"/>
                  <a:gd name="T14" fmla="*/ 913 w 1421"/>
                  <a:gd name="T15" fmla="*/ 66 h 438"/>
                  <a:gd name="T16" fmla="*/ 1377 w 1421"/>
                  <a:gd name="T17" fmla="*/ 0 h 438"/>
                  <a:gd name="T18" fmla="*/ 1421 w 1421"/>
                  <a:gd name="T19" fmla="*/ 52 h 438"/>
                  <a:gd name="T20" fmla="*/ 1 w 1421"/>
                  <a:gd name="T21" fmla="*/ 43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1" h="438">
                    <a:moveTo>
                      <a:pt x="0" y="437"/>
                    </a:moveTo>
                    <a:cubicBezTo>
                      <a:pt x="0" y="438"/>
                      <a:pt x="5" y="433"/>
                      <a:pt x="8" y="431"/>
                    </a:cubicBezTo>
                    <a:cubicBezTo>
                      <a:pt x="11" y="429"/>
                      <a:pt x="11" y="429"/>
                      <a:pt x="11" y="429"/>
                    </a:cubicBezTo>
                    <a:cubicBezTo>
                      <a:pt x="23" y="420"/>
                      <a:pt x="28" y="416"/>
                      <a:pt x="28" y="416"/>
                    </a:cubicBezTo>
                    <a:cubicBezTo>
                      <a:pt x="66" y="383"/>
                      <a:pt x="66" y="383"/>
                      <a:pt x="66" y="383"/>
                    </a:cubicBezTo>
                    <a:cubicBezTo>
                      <a:pt x="95" y="360"/>
                      <a:pt x="95" y="360"/>
                      <a:pt x="95" y="360"/>
                    </a:cubicBezTo>
                    <a:cubicBezTo>
                      <a:pt x="179" y="296"/>
                      <a:pt x="299" y="243"/>
                      <a:pt x="355" y="220"/>
                    </a:cubicBezTo>
                    <a:cubicBezTo>
                      <a:pt x="536" y="149"/>
                      <a:pt x="689" y="114"/>
                      <a:pt x="913" y="66"/>
                    </a:cubicBezTo>
                    <a:cubicBezTo>
                      <a:pt x="1137" y="18"/>
                      <a:pt x="1377" y="0"/>
                      <a:pt x="1377" y="0"/>
                    </a:cubicBezTo>
                    <a:cubicBezTo>
                      <a:pt x="1421" y="52"/>
                      <a:pt x="1421" y="52"/>
                      <a:pt x="1421" y="52"/>
                    </a:cubicBezTo>
                    <a:cubicBezTo>
                      <a:pt x="1421" y="52"/>
                      <a:pt x="502" y="55"/>
                      <a:pt x="1" y="437"/>
                    </a:cubicBezTo>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1" name="Freeform 43"/>
              <p:cNvSpPr/>
              <p:nvPr/>
            </p:nvSpPr>
            <p:spPr bwMode="auto">
              <a:xfrm>
                <a:off x="513" y="1738"/>
                <a:ext cx="3352" cy="1067"/>
              </a:xfrm>
              <a:custGeom>
                <a:avLst/>
                <a:gdLst>
                  <a:gd name="T0" fmla="*/ 42 w 1418"/>
                  <a:gd name="T1" fmla="*/ 0 h 451"/>
                  <a:gd name="T2" fmla="*/ 0 w 1418"/>
                  <a:gd name="T3" fmla="*/ 57 h 451"/>
                  <a:gd name="T4" fmla="*/ 1418 w 1418"/>
                  <a:gd name="T5" fmla="*/ 451 h 451"/>
                  <a:gd name="T6" fmla="*/ 42 w 1418"/>
                  <a:gd name="T7" fmla="*/ 0 h 451"/>
                </a:gdLst>
                <a:ahLst/>
                <a:cxnLst>
                  <a:cxn ang="0">
                    <a:pos x="T0" y="T1"/>
                  </a:cxn>
                  <a:cxn ang="0">
                    <a:pos x="T2" y="T3"/>
                  </a:cxn>
                  <a:cxn ang="0">
                    <a:pos x="T4" y="T5"/>
                  </a:cxn>
                  <a:cxn ang="0">
                    <a:pos x="T6" y="T7"/>
                  </a:cxn>
                </a:cxnLst>
                <a:rect l="0" t="0" r="r" b="b"/>
                <a:pathLst>
                  <a:path w="1418" h="451">
                    <a:moveTo>
                      <a:pt x="42" y="0"/>
                    </a:moveTo>
                    <a:cubicBezTo>
                      <a:pt x="0" y="57"/>
                      <a:pt x="0" y="57"/>
                      <a:pt x="0" y="57"/>
                    </a:cubicBezTo>
                    <a:cubicBezTo>
                      <a:pt x="0" y="57"/>
                      <a:pt x="930" y="155"/>
                      <a:pt x="1418" y="451"/>
                    </a:cubicBezTo>
                    <a:cubicBezTo>
                      <a:pt x="1375" y="410"/>
                      <a:pt x="1156" y="166"/>
                      <a:pt x="42" y="0"/>
                    </a:cubicBezTo>
                    <a:close/>
                  </a:path>
                </a:pathLst>
              </a:custGeom>
              <a:solidFill>
                <a:sysClr val="window" lastClr="FFFFFF">
                  <a:lumMod val="85000"/>
                </a:sys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2" name="Freeform 44"/>
              <p:cNvSpPr/>
              <p:nvPr/>
            </p:nvSpPr>
            <p:spPr bwMode="auto">
              <a:xfrm>
                <a:off x="551" y="982"/>
                <a:ext cx="3322" cy="1823"/>
              </a:xfrm>
              <a:custGeom>
                <a:avLst/>
                <a:gdLst>
                  <a:gd name="T0" fmla="*/ 1335 w 1405"/>
                  <a:gd name="T1" fmla="*/ 454 h 770"/>
                  <a:gd name="T2" fmla="*/ 180 w 1405"/>
                  <a:gd name="T3" fmla="*/ 0 h 770"/>
                  <a:gd name="T4" fmla="*/ 136 w 1405"/>
                  <a:gd name="T5" fmla="*/ 86 h 770"/>
                  <a:gd name="T6" fmla="*/ 0 w 1405"/>
                  <a:gd name="T7" fmla="*/ 317 h 770"/>
                  <a:gd name="T8" fmla="*/ 526 w 1405"/>
                  <a:gd name="T9" fmla="*/ 423 h 770"/>
                  <a:gd name="T10" fmla="*/ 1094 w 1405"/>
                  <a:gd name="T11" fmla="*/ 588 h 770"/>
                  <a:gd name="T12" fmla="*/ 1402 w 1405"/>
                  <a:gd name="T13" fmla="*/ 770 h 770"/>
                  <a:gd name="T14" fmla="*/ 1335 w 1405"/>
                  <a:gd name="T15" fmla="*/ 454 h 7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5" h="770">
                    <a:moveTo>
                      <a:pt x="1335" y="454"/>
                    </a:moveTo>
                    <a:cubicBezTo>
                      <a:pt x="1105" y="16"/>
                      <a:pt x="180" y="0"/>
                      <a:pt x="180" y="0"/>
                    </a:cubicBezTo>
                    <a:cubicBezTo>
                      <a:pt x="136" y="86"/>
                      <a:pt x="136" y="86"/>
                      <a:pt x="136" y="86"/>
                    </a:cubicBezTo>
                    <a:cubicBezTo>
                      <a:pt x="0" y="317"/>
                      <a:pt x="0" y="317"/>
                      <a:pt x="0" y="317"/>
                    </a:cubicBezTo>
                    <a:cubicBezTo>
                      <a:pt x="0" y="317"/>
                      <a:pt x="442" y="405"/>
                      <a:pt x="526" y="423"/>
                    </a:cubicBezTo>
                    <a:cubicBezTo>
                      <a:pt x="585" y="436"/>
                      <a:pt x="857" y="493"/>
                      <a:pt x="1094" y="588"/>
                    </a:cubicBezTo>
                    <a:cubicBezTo>
                      <a:pt x="1318" y="693"/>
                      <a:pt x="1402" y="770"/>
                      <a:pt x="1402" y="770"/>
                    </a:cubicBezTo>
                    <a:cubicBezTo>
                      <a:pt x="1402" y="770"/>
                      <a:pt x="1405" y="744"/>
                      <a:pt x="1335" y="454"/>
                    </a:cubicBezTo>
                    <a:close/>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3" name="Freeform 45"/>
              <p:cNvSpPr/>
              <p:nvPr/>
            </p:nvSpPr>
            <p:spPr bwMode="auto">
              <a:xfrm>
                <a:off x="3697" y="1042"/>
                <a:ext cx="3515" cy="1765"/>
              </a:xfrm>
              <a:custGeom>
                <a:avLst/>
                <a:gdLst>
                  <a:gd name="T0" fmla="*/ 1480 w 1487"/>
                  <a:gd name="T1" fmla="*/ 309 h 745"/>
                  <a:gd name="T2" fmla="*/ 1486 w 1487"/>
                  <a:gd name="T3" fmla="*/ 302 h 745"/>
                  <a:gd name="T4" fmla="*/ 1464 w 1487"/>
                  <a:gd name="T5" fmla="*/ 277 h 745"/>
                  <a:gd name="T6" fmla="*/ 1466 w 1487"/>
                  <a:gd name="T7" fmla="*/ 277 h 745"/>
                  <a:gd name="T8" fmla="*/ 1448 w 1487"/>
                  <a:gd name="T9" fmla="*/ 263 h 745"/>
                  <a:gd name="T10" fmla="*/ 1403 w 1487"/>
                  <a:gd name="T11" fmla="*/ 225 h 745"/>
                  <a:gd name="T12" fmla="*/ 1402 w 1487"/>
                  <a:gd name="T13" fmla="*/ 226 h 745"/>
                  <a:gd name="T14" fmla="*/ 1117 w 1487"/>
                  <a:gd name="T15" fmla="*/ 0 h 745"/>
                  <a:gd name="T16" fmla="*/ 0 w 1487"/>
                  <a:gd name="T17" fmla="*/ 417 h 745"/>
                  <a:gd name="T18" fmla="*/ 72 w 1487"/>
                  <a:gd name="T19" fmla="*/ 744 h 745"/>
                  <a:gd name="T20" fmla="*/ 80 w 1487"/>
                  <a:gd name="T21" fmla="*/ 738 h 745"/>
                  <a:gd name="T22" fmla="*/ 83 w 1487"/>
                  <a:gd name="T23" fmla="*/ 736 h 745"/>
                  <a:gd name="T24" fmla="*/ 100 w 1487"/>
                  <a:gd name="T25" fmla="*/ 723 h 745"/>
                  <a:gd name="T26" fmla="*/ 138 w 1487"/>
                  <a:gd name="T27" fmla="*/ 690 h 745"/>
                  <a:gd name="T28" fmla="*/ 167 w 1487"/>
                  <a:gd name="T29" fmla="*/ 667 h 745"/>
                  <a:gd name="T30" fmla="*/ 427 w 1487"/>
                  <a:gd name="T31" fmla="*/ 527 h 745"/>
                  <a:gd name="T32" fmla="*/ 985 w 1487"/>
                  <a:gd name="T33" fmla="*/ 373 h 745"/>
                  <a:gd name="T34" fmla="*/ 1480 w 1487"/>
                  <a:gd name="T35" fmla="*/ 30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7" h="745">
                    <a:moveTo>
                      <a:pt x="1480" y="309"/>
                    </a:moveTo>
                    <a:cubicBezTo>
                      <a:pt x="1485" y="309"/>
                      <a:pt x="1487" y="307"/>
                      <a:pt x="1486" y="302"/>
                    </a:cubicBezTo>
                    <a:cubicBezTo>
                      <a:pt x="1482" y="295"/>
                      <a:pt x="1473" y="287"/>
                      <a:pt x="1464" y="277"/>
                    </a:cubicBezTo>
                    <a:cubicBezTo>
                      <a:pt x="1465" y="277"/>
                      <a:pt x="1466" y="277"/>
                      <a:pt x="1466" y="277"/>
                    </a:cubicBezTo>
                    <a:cubicBezTo>
                      <a:pt x="1466" y="277"/>
                      <a:pt x="1466" y="277"/>
                      <a:pt x="1448" y="263"/>
                    </a:cubicBezTo>
                    <a:cubicBezTo>
                      <a:pt x="1426" y="243"/>
                      <a:pt x="1403" y="225"/>
                      <a:pt x="1403" y="225"/>
                    </a:cubicBezTo>
                    <a:cubicBezTo>
                      <a:pt x="1403" y="225"/>
                      <a:pt x="1403" y="225"/>
                      <a:pt x="1402" y="226"/>
                    </a:cubicBezTo>
                    <a:cubicBezTo>
                      <a:pt x="1356" y="188"/>
                      <a:pt x="1253" y="110"/>
                      <a:pt x="1117" y="0"/>
                    </a:cubicBezTo>
                    <a:cubicBezTo>
                      <a:pt x="73" y="22"/>
                      <a:pt x="0" y="417"/>
                      <a:pt x="0" y="417"/>
                    </a:cubicBezTo>
                    <a:cubicBezTo>
                      <a:pt x="0" y="417"/>
                      <a:pt x="7" y="422"/>
                      <a:pt x="72" y="744"/>
                    </a:cubicBezTo>
                    <a:cubicBezTo>
                      <a:pt x="72" y="745"/>
                      <a:pt x="77" y="740"/>
                      <a:pt x="80" y="738"/>
                    </a:cubicBezTo>
                    <a:cubicBezTo>
                      <a:pt x="83" y="736"/>
                      <a:pt x="83" y="736"/>
                      <a:pt x="83" y="736"/>
                    </a:cubicBezTo>
                    <a:cubicBezTo>
                      <a:pt x="95" y="727"/>
                      <a:pt x="100" y="723"/>
                      <a:pt x="100" y="723"/>
                    </a:cubicBezTo>
                    <a:cubicBezTo>
                      <a:pt x="138" y="690"/>
                      <a:pt x="138" y="690"/>
                      <a:pt x="138" y="690"/>
                    </a:cubicBezTo>
                    <a:cubicBezTo>
                      <a:pt x="167" y="667"/>
                      <a:pt x="167" y="667"/>
                      <a:pt x="167" y="667"/>
                    </a:cubicBezTo>
                    <a:cubicBezTo>
                      <a:pt x="251" y="603"/>
                      <a:pt x="371" y="550"/>
                      <a:pt x="427" y="527"/>
                    </a:cubicBezTo>
                    <a:cubicBezTo>
                      <a:pt x="608" y="456"/>
                      <a:pt x="761" y="421"/>
                      <a:pt x="985" y="373"/>
                    </a:cubicBezTo>
                    <a:cubicBezTo>
                      <a:pt x="1209" y="325"/>
                      <a:pt x="1480" y="309"/>
                      <a:pt x="1480" y="309"/>
                    </a:cubicBezTo>
                  </a:path>
                </a:pathLst>
              </a:custGeom>
              <a:solidFill>
                <a:srgbClr val="FBFBFB"/>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grpSp>
      <p:pic>
        <p:nvPicPr>
          <p:cNvPr id="19463" name="组合 113"/>
          <p:cNvPicPr/>
          <p:nvPr/>
        </p:nvPicPr>
        <p:blipFill>
          <a:blip r:embed="rId3"/>
          <a:stretch>
            <a:fillRect/>
          </a:stretch>
        </p:blipFill>
        <p:spPr>
          <a:xfrm>
            <a:off x="7693025" y="3733800"/>
            <a:ext cx="1450975" cy="2706688"/>
          </a:xfrm>
          <a:prstGeom prst="rect">
            <a:avLst/>
          </a:prstGeom>
          <a:noFill/>
          <a:ln w="9525">
            <a:noFill/>
          </a:ln>
        </p:spPr>
      </p:pic>
      <p:sp>
        <p:nvSpPr>
          <p:cNvPr id="19474" name="文本框 17460"/>
          <p:cNvSpPr txBox="1"/>
          <p:nvPr/>
        </p:nvSpPr>
        <p:spPr>
          <a:xfrm>
            <a:off x="228600" y="304800"/>
            <a:ext cx="6248400" cy="366713"/>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4" name="文本框 3"/>
          <p:cNvSpPr txBox="1"/>
          <p:nvPr/>
        </p:nvSpPr>
        <p:spPr>
          <a:xfrm>
            <a:off x="99695" y="818515"/>
            <a:ext cx="8915400" cy="5939155"/>
          </a:xfrm>
          <a:prstGeom prst="rect">
            <a:avLst/>
          </a:prstGeom>
          <a:noFill/>
        </p:spPr>
        <p:txBody>
          <a:bodyPr wrap="square" rtlCol="0">
            <a:spAutoFit/>
          </a:bodyPr>
          <a:p>
            <a:r>
              <a:rPr lang="en-US" altLang="zh-CN" sz="2000" b="1"/>
              <a:t>2</a:t>
            </a:r>
            <a:r>
              <a:rPr lang="zh-CN" altLang="en-US" sz="2000" b="1"/>
              <a:t>、积极创设问题情境，激发学生的思维</a:t>
            </a:r>
            <a:endParaRPr lang="zh-CN" altLang="en-US" sz="2000" b="1"/>
          </a:p>
          <a:p>
            <a:r>
              <a:rPr lang="zh-CN" altLang="en-US" sz="2000" b="1"/>
              <a:t>创设问题情境能够激发学生探究问题和解决问题的积极性、主动性、创造性，积极促进学生化被动学习为主动学习，由学会向会学的方式转变，是实现培养与发展学生审辩式思维能力的重要手段，让学生在问题思考及同学们的回答中学会分析，学会质疑，学会反思。</a:t>
            </a:r>
            <a:endParaRPr lang="zh-CN" altLang="en-US" sz="2000" b="1"/>
          </a:p>
          <a:p>
            <a:r>
              <a:rPr lang="zh-CN" altLang="en-US" sz="2000" b="1"/>
              <a:t>例如,老师在上《增强生命的韧性》，讲挫折反思这一环节时，老师用两封来自学生的信将本节课对挫折的认知推向了一个新高度。</a:t>
            </a:r>
            <a:endParaRPr lang="zh-CN" altLang="en-US" sz="2000" b="1"/>
          </a:p>
          <a:p>
            <a:r>
              <a:rPr lang="zh-CN" altLang="en-US" sz="2000" b="1"/>
              <a:t>第一封信讲述一学生在自己四年级时听到父母因情感问题而吵架，并因此心生抑郁。</a:t>
            </a:r>
            <a:endParaRPr lang="zh-CN" altLang="en-US" sz="2000" b="1"/>
          </a:p>
          <a:p>
            <a:r>
              <a:rPr lang="zh-CN" altLang="en-US" sz="2000" b="1"/>
              <a:t>第二封信讲述一学生自己生活在一个四室同堂的家庭，每天面对来自三代人的彼此吐槽，内心感到绝望。</a:t>
            </a:r>
            <a:endParaRPr lang="zh-CN" altLang="en-US" sz="2000" b="1"/>
          </a:p>
          <a:p>
            <a:r>
              <a:rPr lang="zh-CN" altLang="en-US" sz="2000" b="1"/>
              <a:t>两个孩子，一个面临父母情感问题，一个面临婆媳关系这一人生难题，这些事情经常出现在我们身边，但学生以一己之力却很难解决，很难走出情感冲突。</a:t>
            </a:r>
            <a:endParaRPr lang="zh-CN" altLang="en-US" sz="2000" b="1"/>
          </a:p>
          <a:p>
            <a:r>
              <a:rPr lang="zh-CN" altLang="en-US" sz="2000" b="1"/>
              <a:t>教师提问：面对信中的故事，我们思考一下她们应该如何调节？</a:t>
            </a:r>
            <a:endParaRPr lang="zh-CN" altLang="en-US" sz="2000" b="1"/>
          </a:p>
          <a:p>
            <a:r>
              <a:rPr lang="zh-CN" altLang="en-US" sz="2000" b="1"/>
              <a:t>通过提问，在学生认识到自身所遭遇的挫折后，转移到反思他人的挫折上，帮助他人寻找应对挫折的方法。同时通过展示信中两个女生面对挫折的不同态度及产生的影响对比，让学生感受到挫折对人的不同影响。学生在案例中、讨论中、对比中、反思中，学会正视挫折，勇敢乐观面对挫折，学会战胜挫折，增强生命的韧性。</a:t>
            </a:r>
            <a:endParaRPr lang="zh-CN" altLang="en-US" sz="2000" b="1"/>
          </a:p>
        </p:txBody>
      </p:sp>
    </p:spTree>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66"/>
          <p:cNvPicPr>
            <a:picLocks noChangeAspect="1"/>
          </p:cNvPicPr>
          <p:nvPr/>
        </p:nvPicPr>
        <p:blipFill>
          <a:blip r:embed="rId1"/>
          <a:srcRect l="36868" r="2" b="38840"/>
          <a:stretch>
            <a:fillRect/>
          </a:stretch>
        </p:blipFill>
        <p:spPr>
          <a:xfrm>
            <a:off x="0" y="3621088"/>
            <a:ext cx="3132138" cy="3236912"/>
          </a:xfrm>
          <a:prstGeom prst="rect">
            <a:avLst/>
          </a:prstGeom>
          <a:noFill/>
          <a:ln w="9525">
            <a:noFill/>
          </a:ln>
        </p:spPr>
      </p:pic>
      <p:grpSp>
        <p:nvGrpSpPr>
          <p:cNvPr id="6" name="组合 270"/>
          <p:cNvGrpSpPr/>
          <p:nvPr/>
        </p:nvGrpSpPr>
        <p:grpSpPr>
          <a:xfrm>
            <a:off x="8135938" y="2819400"/>
            <a:ext cx="1008062" cy="1093788"/>
            <a:chOff x="5512610" y="4547410"/>
            <a:chExt cx="1166781" cy="1166781"/>
          </a:xfrm>
        </p:grpSpPr>
        <p:grpSp>
          <p:nvGrpSpPr>
            <p:cNvPr id="21512" name="组合 271"/>
            <p:cNvGrpSpPr/>
            <p:nvPr/>
          </p:nvGrpSpPr>
          <p:grpSpPr>
            <a:xfrm>
              <a:off x="5512610" y="4547410"/>
              <a:ext cx="1166781" cy="1166781"/>
              <a:chOff x="4881965" y="2278250"/>
              <a:chExt cx="2169764" cy="2169764"/>
            </a:xfrm>
          </p:grpSpPr>
          <p:sp>
            <p:nvSpPr>
              <p:cNvPr id="278" name="椭圆 277"/>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79" name="椭圆 278"/>
              <p:cNvSpPr/>
              <p:nvPr/>
            </p:nvSpPr>
            <p:spPr>
              <a:xfrm>
                <a:off x="5131401" y="2527034"/>
                <a:ext cx="1670891" cy="1672197"/>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80" name="椭圆 279"/>
              <p:cNvSpPr/>
              <p:nvPr/>
            </p:nvSpPr>
            <p:spPr>
              <a:xfrm>
                <a:off x="5279713" y="2675998"/>
                <a:ext cx="1374270" cy="1374270"/>
              </a:xfrm>
              <a:prstGeom prst="ellipse">
                <a:avLst/>
              </a:prstGeom>
              <a:solidFill>
                <a:schemeClr val="accent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grpSp>
          <p:nvGrpSpPr>
            <p:cNvPr id="8" name="组合 272"/>
            <p:cNvGrpSpPr/>
            <p:nvPr/>
          </p:nvGrpSpPr>
          <p:grpSpPr>
            <a:xfrm>
              <a:off x="5930425" y="4950620"/>
              <a:ext cx="331151" cy="360360"/>
              <a:chOff x="4873620" y="1965325"/>
              <a:chExt cx="269882" cy="293688"/>
            </a:xfrm>
            <a:solidFill>
              <a:schemeClr val="bg1"/>
            </a:solidFill>
            <a:effectLst/>
          </p:grpSpPr>
          <p:sp>
            <p:nvSpPr>
              <p:cNvPr id="274"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275"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276"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277"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mn-lt"/>
                  <a:ea typeface="+mn-ea"/>
                  <a:cs typeface="+mn-cs"/>
                </a:endParaRPr>
              </a:p>
            </p:txBody>
          </p:sp>
        </p:grpSp>
      </p:grpSp>
      <p:pic>
        <p:nvPicPr>
          <p:cNvPr id="25602" name="图片 66"/>
          <p:cNvPicPr>
            <a:picLocks noChangeAspect="1"/>
          </p:cNvPicPr>
          <p:nvPr/>
        </p:nvPicPr>
        <p:blipFill>
          <a:blip r:embed="rId2"/>
          <a:srcRect l="2" t="38840" r="36868"/>
          <a:stretch>
            <a:fillRect/>
          </a:stretch>
        </p:blipFill>
        <p:spPr>
          <a:xfrm>
            <a:off x="5580063" y="0"/>
            <a:ext cx="3563937" cy="2921000"/>
          </a:xfrm>
          <a:prstGeom prst="rect">
            <a:avLst/>
          </a:prstGeom>
          <a:noFill/>
          <a:ln w="9525">
            <a:noFill/>
          </a:ln>
        </p:spPr>
      </p:pic>
      <p:sp>
        <p:nvSpPr>
          <p:cNvPr id="4" name="文本框 3"/>
          <p:cNvSpPr txBox="1"/>
          <p:nvPr/>
        </p:nvSpPr>
        <p:spPr>
          <a:xfrm>
            <a:off x="93345" y="198120"/>
            <a:ext cx="8866505" cy="6554470"/>
          </a:xfrm>
          <a:prstGeom prst="rect">
            <a:avLst/>
          </a:prstGeom>
          <a:noFill/>
        </p:spPr>
        <p:txBody>
          <a:bodyPr wrap="square" rtlCol="0">
            <a:spAutoFit/>
          </a:bodyPr>
          <a:p>
            <a:r>
              <a:rPr lang="zh-CN" altLang="en-US" sz="2000" b="1"/>
              <a:t>3、在辨析中完善思维的模式</a:t>
            </a:r>
            <a:endParaRPr lang="zh-CN" altLang="en-US" sz="2000" b="1"/>
          </a:p>
          <a:p>
            <a:r>
              <a:rPr lang="zh-CN" altLang="en-US" sz="2000" b="1"/>
              <a:t>辨析是教学中提高学生思维水平和思维品质的有效方法，也是学生的思维更具有批判性。老师在课堂中应针对文中的知识点，巧设障碍，使学生的思维模式不再一味地依赖老师的提示、引导和传授，而是要在自觉和不自觉的比较、判断中经过多次思辨主动完成知识的构建。</a:t>
            </a:r>
            <a:endParaRPr lang="zh-CN" altLang="en-US" sz="2000" b="1"/>
          </a:p>
          <a:p>
            <a:r>
              <a:rPr lang="zh-CN" altLang="en-US" sz="2000" b="1"/>
              <a:t>如：在讲授《了解我们的老师》这一课时，老师巧设辨析：当今时代，随着信息技术和人工智能的发展，人们获得知识的途径日益多样，将来甚至会出现机器人老师。</a:t>
            </a:r>
            <a:endParaRPr lang="zh-CN" altLang="en-US" sz="2000" b="1"/>
          </a:p>
          <a:p>
            <a:r>
              <a:rPr lang="zh-CN" altLang="en-US" sz="2000" b="1"/>
              <a:t>你会选择机器人老师还是真实的老师，为什么？</a:t>
            </a:r>
            <a:endParaRPr lang="zh-CN" altLang="en-US" sz="2000" b="1"/>
          </a:p>
          <a:p>
            <a:r>
              <a:rPr lang="zh-CN" altLang="en-US" sz="2000" b="1"/>
              <a:t>思考：请大家以4-6人为一小组交流，一会请小组代表进行分享</a:t>
            </a:r>
            <a:endParaRPr lang="zh-CN" altLang="en-US" sz="2000" b="1"/>
          </a:p>
          <a:p>
            <a:r>
              <a:rPr lang="zh-CN" altLang="en-US" sz="2000" b="1"/>
              <a:t>围绕这一主题，同学们开始自主搜集资料，快速展开讨论，自主完成了各自知识点的构建。有同学选择机器人老师，学生代表发言，最近，国内有机构办了一场别开生面的“人机教育大战”，结果，经验丰富的老师完败给了智能机器人。机器人可以通过大数据，帮助孩子增强考试能力，可以完全做到因材施教，制定个性化的学习手册。选择真实老师的学生立马也给出了他们的观点老师的职责在于教书育人，机器人虽然在一定程度上起到了教书的职责，但是对学生核心素养的培养，包括学习能力、批判性思维、创造力和想象力及在育人这一块，教师的功能是不可能被替代的。老师巧设这一辨析，就是要让学生对教材、对老师等权威话语中所学东西的真实性、精准性和合理性进行审视，激发学生的认识冲突，鼓励学生为自己的观点寻找证据，进行逻辑思考，展开讨论乃至争辩，促进学生尊重真理，追求真理，有助于学生审辩式思维的形成。</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750"/>
                                        <p:tgtEl>
                                          <p:spTgt spid="25602"/>
                                        </p:tgtEl>
                                      </p:cBhvr>
                                    </p:animEffect>
                                  </p:childTnLst>
                                </p:cTn>
                              </p:par>
                              <p:par>
                                <p:cTn id="8" presetID="10" presetClass="entr" presetSubtype="0" fill="hold" nodeType="withEffect">
                                  <p:stCondLst>
                                    <p:cond delay="0"/>
                                  </p:stCondLst>
                                  <p:childTnLst>
                                    <p:set>
                                      <p:cBhvr>
                                        <p:cTn id="9" dur="1" fill="hold">
                                          <p:stCondLst>
                                            <p:cond delay="0"/>
                                          </p:stCondLst>
                                        </p:cTn>
                                        <p:tgtEl>
                                          <p:spTgt spid="25601"/>
                                        </p:tgtEl>
                                        <p:attrNameLst>
                                          <p:attrName>style.visibility</p:attrName>
                                        </p:attrNameLst>
                                      </p:cBhvr>
                                      <p:to>
                                        <p:strVal val="visible"/>
                                      </p:to>
                                    </p:set>
                                    <p:animEffect transition="in" filter="fade">
                                      <p:cBhvr>
                                        <p:cTn id="10" dur="750"/>
                                        <p:tgtEl>
                                          <p:spTgt spid="2560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par>
                                <p:cTn id="15" presetID="1" presetClass="path" presetSubtype="0" accel="50000" decel="50000" fill="hold" nodeType="withEffect">
                                  <p:stCondLst>
                                    <p:cond delay="0"/>
                                  </p:stCondLst>
                                  <p:childTnLst>
                                    <p:animMotion origin="layout" path="M 0.03021 0.02963 C 0.02187 -0.07731 0.0783 -0.18148 0.15625 -0.20116 C 0.23403 -0.22037 0.30347 -0.14861 0.31215 -0.04143 C 0.32101 0.06551 0.26406 0.16898 0.18628 0.18866 C 0.10816 0.20764 0.03819 0.13681 0.03021 0.02963 Z " pathEditMode="relative" rAng="-1297804860" ptsTypes="fffff">
                                      <p:cBhvr>
                                        <p:cTn id="16" dur="2000" fill="hold"/>
                                        <p:tgtEl>
                                          <p:spTgt spid="6"/>
                                        </p:tgtEl>
                                        <p:attrNameLst>
                                          <p:attrName>ppt_x</p:attrName>
                                          <p:attrName>ppt_y</p:attrName>
                                        </p:attrNameLst>
                                      </p:cBhvr>
                                      <p:rCtr x="14100" y="-3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5" name="图片 66"/>
          <p:cNvPicPr>
            <a:picLocks noChangeAspect="1"/>
          </p:cNvPicPr>
          <p:nvPr/>
        </p:nvPicPr>
        <p:blipFill>
          <a:blip r:embed="rId1"/>
          <a:srcRect l="36868" r="2" b="38840"/>
          <a:stretch>
            <a:fillRect/>
          </a:stretch>
        </p:blipFill>
        <p:spPr>
          <a:xfrm>
            <a:off x="0" y="3621088"/>
            <a:ext cx="3492500" cy="3236912"/>
          </a:xfrm>
          <a:prstGeom prst="rect">
            <a:avLst/>
          </a:prstGeom>
          <a:noFill/>
          <a:ln w="9525">
            <a:noFill/>
          </a:ln>
        </p:spPr>
      </p:pic>
      <p:pic>
        <p:nvPicPr>
          <p:cNvPr id="31746" name="图片 66"/>
          <p:cNvPicPr>
            <a:picLocks noChangeAspect="1"/>
          </p:cNvPicPr>
          <p:nvPr/>
        </p:nvPicPr>
        <p:blipFill>
          <a:blip r:embed="rId2"/>
          <a:srcRect l="2" t="38840" r="36868"/>
          <a:stretch>
            <a:fillRect/>
          </a:stretch>
        </p:blipFill>
        <p:spPr>
          <a:xfrm>
            <a:off x="5508625" y="0"/>
            <a:ext cx="3635375" cy="2921000"/>
          </a:xfrm>
          <a:prstGeom prst="rect">
            <a:avLst/>
          </a:prstGeom>
          <a:noFill/>
          <a:ln w="9525">
            <a:noFill/>
          </a:ln>
        </p:spPr>
      </p:pic>
      <p:sp>
        <p:nvSpPr>
          <p:cNvPr id="23557" name="文本框 29702"/>
          <p:cNvSpPr txBox="1"/>
          <p:nvPr/>
        </p:nvSpPr>
        <p:spPr>
          <a:xfrm>
            <a:off x="685800" y="1219200"/>
            <a:ext cx="7239000" cy="366713"/>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2" name="文本框 1"/>
          <p:cNvSpPr txBox="1"/>
          <p:nvPr/>
        </p:nvSpPr>
        <p:spPr>
          <a:xfrm>
            <a:off x="242570" y="296545"/>
            <a:ext cx="8659495" cy="5631180"/>
          </a:xfrm>
          <a:prstGeom prst="rect">
            <a:avLst/>
          </a:prstGeom>
          <a:noFill/>
        </p:spPr>
        <p:txBody>
          <a:bodyPr wrap="square" rtlCol="0">
            <a:spAutoFit/>
          </a:bodyPr>
          <a:p>
            <a:r>
              <a:rPr lang="zh-CN" altLang="en-US" sz="2000" b="1"/>
              <a:t>4、在争鸣中促进思维拔节</a:t>
            </a:r>
            <a:endParaRPr lang="zh-CN" altLang="en-US" sz="2000" b="1"/>
          </a:p>
          <a:p>
            <a:r>
              <a:rPr lang="zh-CN" altLang="en-US" sz="2000" b="1"/>
              <a:t>德国哲学家费希特曾经倡言：“教育必须培养人的自我决定能力，不是首先着眼于实用性，不是首先要去传授知识和技能，而是要去‘唤醒’学生的力量。”每天课前三分钟的时政分享与时政评论就是学生思维能力培养的一个绝佳平台。每天一位学生分享一则时政，带着学生彼此交流碰撞。例如:有同学结合疫情分享了一则新闻。在这场没有硝烟的战争中，有那么一群人全力以赴、负重担当，锤炼着时代新的偶像观。84岁高龄的钟南山院士临危受命，奔赴抗议前线；全国各地数以万计的防疫专家、医护人员主动请战，与病魔较量。民间的守望相助，同样散发着脉脉温情，企业家、建筑工人、社区工作者、志愿者……他们捐款捐物捐力，书写着一个个感人的战“疫”故事，向世人展示了疫情防控的“中国力量”。结合这一时政，有同学围绕爱国展开评论；有同学围绕敬业展开评论；有同学看到了不同职业工作人员的友善；有同学看到了对生命的尊重；还有同学看到了社会离不开个人，我们要增强社会责任感，每个人都要坚守各自的岗位，为抗疫作贡献……</a:t>
            </a:r>
            <a:endParaRPr lang="zh-CN" altLang="en-US" sz="2000" b="1"/>
          </a:p>
          <a:p>
            <a:r>
              <a:rPr lang="zh-CN" altLang="en-US" sz="2000" b="1"/>
              <a:t>短短的三分钟改变了课堂中的“刺激”变量，让学生能够形成自己的思考，让学生有动力和兴趣运用审辩式思维的技巧，结合自己已有的知识、生活经验做出分析、判断，并发表自己独立的论述，我们可以欣喜地看到思维拔节的声音。</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750"/>
                                        <p:tgtEl>
                                          <p:spTgt spid="31746"/>
                                        </p:tgtEl>
                                      </p:cBhvr>
                                    </p:animEffect>
                                  </p:childTnLst>
                                </p:cTn>
                              </p:par>
                              <p:par>
                                <p:cTn id="8" presetID="10" presetClass="entr" presetSubtype="0" fill="hold" nodeType="withEffect">
                                  <p:stCondLst>
                                    <p:cond delay="0"/>
                                  </p:stCondLst>
                                  <p:childTnLst>
                                    <p:set>
                                      <p:cBhvr>
                                        <p:cTn id="9" dur="1" fill="hold">
                                          <p:stCondLst>
                                            <p:cond delay="0"/>
                                          </p:stCondLst>
                                        </p:cTn>
                                        <p:tgtEl>
                                          <p:spTgt spid="31745"/>
                                        </p:tgtEl>
                                        <p:attrNameLst>
                                          <p:attrName>style.visibility</p:attrName>
                                        </p:attrNameLst>
                                      </p:cBhvr>
                                      <p:to>
                                        <p:strVal val="visible"/>
                                      </p:to>
                                    </p:set>
                                    <p:animEffect transition="in" filter="fade">
                                      <p:cBhvr>
                                        <p:cTn id="10" dur="750"/>
                                        <p:tgtEl>
                                          <p:spTgt spid="3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5" name="图片 66"/>
          <p:cNvPicPr>
            <a:picLocks noChangeAspect="1"/>
          </p:cNvPicPr>
          <p:nvPr/>
        </p:nvPicPr>
        <p:blipFill>
          <a:blip r:embed="rId1"/>
          <a:srcRect l="36868" r="2" b="38840"/>
          <a:stretch>
            <a:fillRect/>
          </a:stretch>
        </p:blipFill>
        <p:spPr>
          <a:xfrm>
            <a:off x="0" y="3621088"/>
            <a:ext cx="3492500" cy="3236912"/>
          </a:xfrm>
          <a:prstGeom prst="rect">
            <a:avLst/>
          </a:prstGeom>
          <a:noFill/>
          <a:ln w="9525">
            <a:noFill/>
          </a:ln>
        </p:spPr>
      </p:pic>
      <p:pic>
        <p:nvPicPr>
          <p:cNvPr id="31746" name="图片 66"/>
          <p:cNvPicPr>
            <a:picLocks noChangeAspect="1"/>
          </p:cNvPicPr>
          <p:nvPr/>
        </p:nvPicPr>
        <p:blipFill>
          <a:blip r:embed="rId2"/>
          <a:srcRect l="2" t="38840" r="36868"/>
          <a:stretch>
            <a:fillRect/>
          </a:stretch>
        </p:blipFill>
        <p:spPr>
          <a:xfrm>
            <a:off x="5508625" y="0"/>
            <a:ext cx="3635375" cy="2921000"/>
          </a:xfrm>
          <a:prstGeom prst="rect">
            <a:avLst/>
          </a:prstGeom>
          <a:noFill/>
          <a:ln w="9525">
            <a:noFill/>
          </a:ln>
        </p:spPr>
      </p:pic>
      <p:sp>
        <p:nvSpPr>
          <p:cNvPr id="2" name="文本框 1"/>
          <p:cNvSpPr txBox="1"/>
          <p:nvPr/>
        </p:nvSpPr>
        <p:spPr>
          <a:xfrm>
            <a:off x="831850" y="1594485"/>
            <a:ext cx="8235950" cy="2306955"/>
          </a:xfrm>
          <a:prstGeom prst="rect">
            <a:avLst/>
          </a:prstGeom>
          <a:noFill/>
        </p:spPr>
        <p:txBody>
          <a:bodyPr wrap="square" rtlCol="0">
            <a:spAutoFit/>
          </a:bodyPr>
          <a:p>
            <a:r>
              <a:rPr lang="zh-CN" altLang="en-US"/>
              <a:t> </a:t>
            </a:r>
            <a:r>
              <a:rPr lang="zh-CN" altLang="en-US" sz="2400" b="1"/>
              <a:t>培养学生的审辩式思维能力是一个漫长的过程，初中道德与法治课堂教学中培养学生审辩式思维能力的理论研究较少，还处于一个边探索边实施的过程。在这篇文章中仅仅做了一些突破与尝试，在今后的研究中我将会把审辩式思维的培养与新的社会背景、新的教学方法、教学原则相结合，希望可以有更多突破。</a:t>
            </a:r>
            <a:endParaRPr lang="zh-CN" altLang="en-US" sz="24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750"/>
                                        <p:tgtEl>
                                          <p:spTgt spid="31746"/>
                                        </p:tgtEl>
                                      </p:cBhvr>
                                    </p:animEffect>
                                  </p:childTnLst>
                                </p:cTn>
                              </p:par>
                              <p:par>
                                <p:cTn id="8" presetID="10" presetClass="entr" presetSubtype="0" fill="hold" nodeType="withEffect">
                                  <p:stCondLst>
                                    <p:cond delay="0"/>
                                  </p:stCondLst>
                                  <p:childTnLst>
                                    <p:set>
                                      <p:cBhvr>
                                        <p:cTn id="9" dur="1" fill="hold">
                                          <p:stCondLst>
                                            <p:cond delay="0"/>
                                          </p:stCondLst>
                                        </p:cTn>
                                        <p:tgtEl>
                                          <p:spTgt spid="31745"/>
                                        </p:tgtEl>
                                        <p:attrNameLst>
                                          <p:attrName>style.visibility</p:attrName>
                                        </p:attrNameLst>
                                      </p:cBhvr>
                                      <p:to>
                                        <p:strVal val="visible"/>
                                      </p:to>
                                    </p:set>
                                    <p:animEffect transition="in" filter="fade">
                                      <p:cBhvr>
                                        <p:cTn id="10" dur="750"/>
                                        <p:tgtEl>
                                          <p:spTgt spid="3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图片 38"/>
          <p:cNvPicPr>
            <a:picLocks noChangeAspect="1"/>
          </p:cNvPicPr>
          <p:nvPr/>
        </p:nvPicPr>
        <p:blipFill>
          <a:blip r:embed="rId1"/>
          <a:srcRect t="30910" r="25024"/>
          <a:stretch>
            <a:fillRect/>
          </a:stretch>
        </p:blipFill>
        <p:spPr>
          <a:xfrm>
            <a:off x="4859338" y="0"/>
            <a:ext cx="4284662" cy="2852738"/>
          </a:xfrm>
          <a:prstGeom prst="rect">
            <a:avLst/>
          </a:prstGeom>
          <a:noFill/>
          <a:ln w="9525">
            <a:noFill/>
          </a:ln>
        </p:spPr>
      </p:pic>
      <p:pic>
        <p:nvPicPr>
          <p:cNvPr id="28675" name="图片 39"/>
          <p:cNvPicPr>
            <a:picLocks noChangeAspect="1"/>
          </p:cNvPicPr>
          <p:nvPr/>
        </p:nvPicPr>
        <p:blipFill>
          <a:blip r:embed="rId2"/>
          <a:srcRect l="28983" r="2" b="31532"/>
          <a:stretch>
            <a:fillRect/>
          </a:stretch>
        </p:blipFill>
        <p:spPr>
          <a:xfrm>
            <a:off x="0" y="4005263"/>
            <a:ext cx="3132138" cy="2852737"/>
          </a:xfrm>
          <a:prstGeom prst="rect">
            <a:avLst/>
          </a:prstGeom>
          <a:noFill/>
          <a:ln w="9525">
            <a:noFill/>
          </a:ln>
        </p:spPr>
      </p:pic>
      <p:sp>
        <p:nvSpPr>
          <p:cNvPr id="18" name="对角圆角矩形 17"/>
          <p:cNvSpPr/>
          <p:nvPr/>
        </p:nvSpPr>
        <p:spPr bwMode="auto">
          <a:xfrm>
            <a:off x="4387463" y="2110617"/>
            <a:ext cx="1350660" cy="1309266"/>
          </a:xfrm>
          <a:prstGeom prst="round2DiagRect">
            <a:avLst/>
          </a:prstGeom>
          <a:gradFill flip="none" rotWithShape="1">
            <a:gsLst>
              <a:gs pos="50000">
                <a:schemeClr val="bg1">
                  <a:lumMod val="95000"/>
                </a:schemeClr>
              </a:gs>
              <a:gs pos="100000">
                <a:schemeClr val="bg1">
                  <a:lumMod val="75000"/>
                </a:schemeClr>
              </a:gs>
              <a:gs pos="0">
                <a:schemeClr val="bg1"/>
              </a:gs>
            </a:gsLst>
            <a:lin ang="18900000" scaled="0"/>
            <a:tileRect/>
          </a:gradFill>
          <a:ln w="3810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1" name="对角圆角矩形 20"/>
          <p:cNvSpPr/>
          <p:nvPr/>
        </p:nvSpPr>
        <p:spPr bwMode="auto">
          <a:xfrm>
            <a:off x="5627856" y="2954162"/>
            <a:ext cx="1395752" cy="1220827"/>
          </a:xfrm>
          <a:prstGeom prst="round2DiagRect">
            <a:avLst/>
          </a:prstGeom>
          <a:gradFill flip="none" rotWithShape="1">
            <a:gsLst>
              <a:gs pos="50000">
                <a:schemeClr val="bg1">
                  <a:lumMod val="95000"/>
                </a:schemeClr>
              </a:gs>
              <a:gs pos="100000">
                <a:schemeClr val="bg1">
                  <a:lumMod val="75000"/>
                </a:schemeClr>
              </a:gs>
              <a:gs pos="0">
                <a:schemeClr val="bg1"/>
              </a:gs>
            </a:gsLst>
            <a:lin ang="18900000" scaled="0"/>
            <a:tileRect/>
          </a:gradFill>
          <a:ln w="3810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5" name="对角圆角矩形 14"/>
          <p:cNvSpPr/>
          <p:nvPr/>
        </p:nvSpPr>
        <p:spPr bwMode="auto">
          <a:xfrm>
            <a:off x="3058807" y="2990027"/>
            <a:ext cx="1439039" cy="1394820"/>
          </a:xfrm>
          <a:prstGeom prst="round2DiagRect">
            <a:avLst/>
          </a:prstGeom>
          <a:gradFill flip="none" rotWithShape="1">
            <a:gsLst>
              <a:gs pos="50000">
                <a:schemeClr val="bg1">
                  <a:lumMod val="95000"/>
                </a:schemeClr>
              </a:gs>
              <a:gs pos="100000">
                <a:schemeClr val="bg1">
                  <a:lumMod val="75000"/>
                </a:schemeClr>
              </a:gs>
              <a:gs pos="0">
                <a:schemeClr val="bg1"/>
              </a:gs>
            </a:gsLst>
            <a:lin ang="18900000" scaled="0"/>
            <a:tileRect/>
          </a:gradFill>
          <a:ln w="3810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pic>
        <p:nvPicPr>
          <p:cNvPr id="37900" name="TextBox 15"/>
          <p:cNvPicPr/>
          <p:nvPr/>
        </p:nvPicPr>
        <p:blipFill>
          <a:blip r:embed="rId3"/>
          <a:stretch>
            <a:fillRect/>
          </a:stretch>
        </p:blipFill>
        <p:spPr>
          <a:xfrm>
            <a:off x="2987675" y="2924175"/>
            <a:ext cx="1552575" cy="1495425"/>
          </a:xfrm>
          <a:prstGeom prst="rect">
            <a:avLst/>
          </a:prstGeom>
          <a:noFill/>
          <a:ln w="9525">
            <a:noFill/>
          </a:ln>
        </p:spPr>
      </p:pic>
      <p:sp>
        <p:nvSpPr>
          <p:cNvPr id="3" name="对角圆角矩形 2"/>
          <p:cNvSpPr/>
          <p:nvPr/>
        </p:nvSpPr>
        <p:spPr bwMode="auto">
          <a:xfrm>
            <a:off x="2123055" y="1975984"/>
            <a:ext cx="1440000" cy="1348861"/>
          </a:xfrm>
          <a:prstGeom prst="round2DiagRect">
            <a:avLst/>
          </a:prstGeom>
          <a:gradFill flip="none" rotWithShape="1">
            <a:gsLst>
              <a:gs pos="50000">
                <a:schemeClr val="bg1">
                  <a:lumMod val="95000"/>
                </a:schemeClr>
              </a:gs>
              <a:gs pos="100000">
                <a:schemeClr val="bg1">
                  <a:lumMod val="75000"/>
                </a:schemeClr>
              </a:gs>
              <a:gs pos="0">
                <a:schemeClr val="bg1"/>
              </a:gs>
            </a:gsLst>
            <a:lin ang="18900000" scaled="0"/>
            <a:tileRect/>
          </a:gradFill>
          <a:ln w="38100">
            <a:gradFill>
              <a:gsLst>
                <a:gs pos="100000">
                  <a:schemeClr val="bg1">
                    <a:lumMod val="85000"/>
                  </a:schemeClr>
                </a:gs>
                <a:gs pos="0">
                  <a:schemeClr val="bg1"/>
                </a:gs>
              </a:gsLst>
              <a:lin ang="81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pic>
        <p:nvPicPr>
          <p:cNvPr id="37904" name="TextBox 3"/>
          <p:cNvPicPr/>
          <p:nvPr/>
        </p:nvPicPr>
        <p:blipFill>
          <a:blip r:embed="rId4"/>
          <a:stretch>
            <a:fillRect/>
          </a:stretch>
        </p:blipFill>
        <p:spPr>
          <a:xfrm>
            <a:off x="2051050" y="1844675"/>
            <a:ext cx="1552575" cy="1487488"/>
          </a:xfrm>
          <a:prstGeom prst="rect">
            <a:avLst/>
          </a:prstGeom>
          <a:noFill/>
          <a:ln w="9525">
            <a:noFill/>
          </a:ln>
        </p:spPr>
      </p:pic>
      <p:sp>
        <p:nvSpPr>
          <p:cNvPr id="23" name="MH_Other_4"/>
          <p:cNvSpPr/>
          <p:nvPr>
            <p:custDataLst>
              <p:tags r:id="rId5"/>
            </p:custDataLst>
          </p:nvPr>
        </p:nvSpPr>
        <p:spPr>
          <a:xfrm>
            <a:off x="6517528" y="4735315"/>
            <a:ext cx="432000" cy="576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4" name="MH_Other_4"/>
          <p:cNvSpPr/>
          <p:nvPr>
            <p:custDataLst>
              <p:tags r:id="rId6"/>
            </p:custDataLst>
          </p:nvPr>
        </p:nvSpPr>
        <p:spPr>
          <a:xfrm>
            <a:off x="2394255" y="4557748"/>
            <a:ext cx="269512" cy="355034"/>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37911" name="MH_Other_4"/>
          <p:cNvSpPr>
            <a:spLocks noChangeArrowheads="1"/>
          </p:cNvSpPr>
          <p:nvPr>
            <p:custDataLst>
              <p:tags r:id="rId7"/>
            </p:custDataLst>
          </p:nvPr>
        </p:nvSpPr>
        <p:spPr bwMode="auto">
          <a:xfrm>
            <a:off x="7667625" y="3357563"/>
            <a:ext cx="360363" cy="550863"/>
          </a:xfrm>
          <a:prstGeom prst="ellipse">
            <a:avLst/>
          </a:prstGeom>
          <a:solidFill>
            <a:srgbClr val="FFFF00"/>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12" name="MH_Other_4"/>
          <p:cNvSpPr>
            <a:spLocks noChangeArrowheads="1"/>
          </p:cNvSpPr>
          <p:nvPr>
            <p:custDataLst>
              <p:tags r:id="rId8"/>
            </p:custDataLst>
          </p:nvPr>
        </p:nvSpPr>
        <p:spPr bwMode="auto">
          <a:xfrm>
            <a:off x="703263" y="3327400"/>
            <a:ext cx="574675" cy="768350"/>
          </a:xfrm>
          <a:prstGeom prst="ellipse">
            <a:avLst/>
          </a:prstGeom>
          <a:solidFill>
            <a:srgbClr val="FF9933"/>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27" name="MH_Other_4"/>
          <p:cNvSpPr/>
          <p:nvPr>
            <p:custDataLst>
              <p:tags r:id="rId9"/>
            </p:custDataLst>
          </p:nvPr>
        </p:nvSpPr>
        <p:spPr>
          <a:xfrm>
            <a:off x="1422555" y="4230070"/>
            <a:ext cx="355390" cy="468181"/>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8" name="MH_Other_4"/>
          <p:cNvSpPr/>
          <p:nvPr>
            <p:custDataLst>
              <p:tags r:id="rId10"/>
            </p:custDataLst>
          </p:nvPr>
        </p:nvSpPr>
        <p:spPr>
          <a:xfrm>
            <a:off x="6132459" y="1720973"/>
            <a:ext cx="288521" cy="384347"/>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9" name="MH_Other_4"/>
          <p:cNvSpPr/>
          <p:nvPr>
            <p:custDataLst>
              <p:tags r:id="rId11"/>
            </p:custDataLst>
          </p:nvPr>
        </p:nvSpPr>
        <p:spPr>
          <a:xfrm>
            <a:off x="2416965" y="1492393"/>
            <a:ext cx="351847" cy="46351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30" name="MH_Other_4"/>
          <p:cNvSpPr/>
          <p:nvPr>
            <p:custDataLst>
              <p:tags r:id="rId12"/>
            </p:custDataLst>
          </p:nvPr>
        </p:nvSpPr>
        <p:spPr>
          <a:xfrm>
            <a:off x="5295165" y="4300596"/>
            <a:ext cx="234448" cy="308396"/>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22" tIns="50759" rIns="101522" bIns="50759"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37925" name="MH_Other_4"/>
          <p:cNvSpPr>
            <a:spLocks noChangeArrowheads="1"/>
          </p:cNvSpPr>
          <p:nvPr>
            <p:custDataLst>
              <p:tags r:id="rId13"/>
            </p:custDataLst>
          </p:nvPr>
        </p:nvSpPr>
        <p:spPr bwMode="auto">
          <a:xfrm>
            <a:off x="7256463" y="4432300"/>
            <a:ext cx="358775" cy="481013"/>
          </a:xfrm>
          <a:prstGeom prst="ellipse">
            <a:avLst/>
          </a:prstGeom>
          <a:solidFill>
            <a:srgbClr val="CC6600"/>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26" name="MH_Other_4"/>
          <p:cNvSpPr>
            <a:spLocks noChangeArrowheads="1"/>
          </p:cNvSpPr>
          <p:nvPr>
            <p:custDataLst>
              <p:tags r:id="rId14"/>
            </p:custDataLst>
          </p:nvPr>
        </p:nvSpPr>
        <p:spPr bwMode="auto">
          <a:xfrm>
            <a:off x="1466850" y="2570163"/>
            <a:ext cx="323850" cy="431800"/>
          </a:xfrm>
          <a:prstGeom prst="ellipse">
            <a:avLst/>
          </a:prstGeom>
          <a:solidFill>
            <a:schemeClr val="accent2"/>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27" name="MH_Other_4"/>
          <p:cNvSpPr>
            <a:spLocks noChangeArrowheads="1"/>
          </p:cNvSpPr>
          <p:nvPr>
            <p:custDataLst>
              <p:tags r:id="rId15"/>
            </p:custDataLst>
          </p:nvPr>
        </p:nvSpPr>
        <p:spPr bwMode="auto">
          <a:xfrm>
            <a:off x="3494088" y="2095500"/>
            <a:ext cx="288925" cy="382588"/>
          </a:xfrm>
          <a:prstGeom prst="ellipse">
            <a:avLst/>
          </a:prstGeom>
          <a:solidFill>
            <a:schemeClr val="accent2"/>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28" name="MH_Other_4"/>
          <p:cNvSpPr>
            <a:spLocks noChangeArrowheads="1"/>
          </p:cNvSpPr>
          <p:nvPr>
            <p:custDataLst>
              <p:tags r:id="rId16"/>
            </p:custDataLst>
          </p:nvPr>
        </p:nvSpPr>
        <p:spPr bwMode="auto">
          <a:xfrm>
            <a:off x="5675313" y="4699000"/>
            <a:ext cx="200025" cy="268288"/>
          </a:xfrm>
          <a:prstGeom prst="ellipse">
            <a:avLst/>
          </a:prstGeom>
          <a:solidFill>
            <a:schemeClr val="accent2"/>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29" name="MH_Other_4"/>
          <p:cNvSpPr>
            <a:spLocks noChangeArrowheads="1"/>
          </p:cNvSpPr>
          <p:nvPr>
            <p:custDataLst>
              <p:tags r:id="rId17"/>
            </p:custDataLst>
          </p:nvPr>
        </p:nvSpPr>
        <p:spPr bwMode="auto">
          <a:xfrm>
            <a:off x="5129213" y="1411288"/>
            <a:ext cx="217488" cy="290513"/>
          </a:xfrm>
          <a:prstGeom prst="ellipse">
            <a:avLst/>
          </a:prstGeom>
          <a:gradFill rotWithShape="1">
            <a:gsLst>
              <a:gs pos="0">
                <a:srgbClr val="0D692C"/>
              </a:gs>
              <a:gs pos="100000">
                <a:schemeClr val="accent1"/>
              </a:gs>
            </a:gsLst>
            <a:lin ang="8100000"/>
          </a:gra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30" name="MH_Other_4"/>
          <p:cNvSpPr>
            <a:spLocks noChangeArrowheads="1"/>
          </p:cNvSpPr>
          <p:nvPr>
            <p:custDataLst>
              <p:tags r:id="rId18"/>
            </p:custDataLst>
          </p:nvPr>
        </p:nvSpPr>
        <p:spPr bwMode="auto">
          <a:xfrm>
            <a:off x="3062288" y="4487863"/>
            <a:ext cx="180975" cy="241300"/>
          </a:xfrm>
          <a:prstGeom prst="ellipse">
            <a:avLst/>
          </a:prstGeom>
          <a:gradFill rotWithShape="1">
            <a:gsLst>
              <a:gs pos="0">
                <a:srgbClr val="0D692C"/>
              </a:gs>
              <a:gs pos="100000">
                <a:schemeClr val="accent1"/>
              </a:gs>
            </a:gsLst>
            <a:lin ang="8100000"/>
          </a:gra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31" name="MH_Other_4"/>
          <p:cNvSpPr>
            <a:spLocks noChangeArrowheads="1"/>
          </p:cNvSpPr>
          <p:nvPr>
            <p:custDataLst>
              <p:tags r:id="rId19"/>
            </p:custDataLst>
          </p:nvPr>
        </p:nvSpPr>
        <p:spPr bwMode="auto">
          <a:xfrm>
            <a:off x="7364413" y="3327400"/>
            <a:ext cx="142875" cy="192088"/>
          </a:xfrm>
          <a:prstGeom prst="ellipse">
            <a:avLst/>
          </a:prstGeom>
          <a:solidFill>
            <a:schemeClr val="accent2"/>
          </a:soli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7932" name="MH_Other_4"/>
          <p:cNvSpPr>
            <a:spLocks noChangeArrowheads="1"/>
          </p:cNvSpPr>
          <p:nvPr>
            <p:custDataLst>
              <p:tags r:id="rId20"/>
            </p:custDataLst>
          </p:nvPr>
        </p:nvSpPr>
        <p:spPr bwMode="auto">
          <a:xfrm>
            <a:off x="4521200" y="4951413"/>
            <a:ext cx="252413" cy="336550"/>
          </a:xfrm>
          <a:prstGeom prst="ellipse">
            <a:avLst/>
          </a:prstGeom>
          <a:gradFill rotWithShape="1">
            <a:gsLst>
              <a:gs pos="0">
                <a:srgbClr val="0D692C"/>
              </a:gs>
              <a:gs pos="100000">
                <a:schemeClr val="accent1"/>
              </a:gs>
            </a:gsLst>
            <a:lin ang="8100000"/>
          </a:gradFill>
          <a:ln w="15875" algn="ctr">
            <a:noFill/>
            <a:round/>
          </a:ln>
          <a:effectLst>
            <a:outerShdw dist="101600" dir="8100000" algn="tr" rotWithShape="0">
              <a:srgbClr val="000000">
                <a:alpha val="39998"/>
              </a:srgbClr>
            </a:outerShdw>
          </a:effectLst>
        </p:spPr>
        <p:txBody>
          <a:bodyPr lIns="101522" tIns="50759" rIns="101522" bIns="50759"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28718" name="WordArt 48"/>
          <p:cNvSpPr>
            <a:spLocks noTextEdit="1"/>
          </p:cNvSpPr>
          <p:nvPr/>
        </p:nvSpPr>
        <p:spPr>
          <a:xfrm>
            <a:off x="5942013" y="3046413"/>
            <a:ext cx="685800" cy="914400"/>
          </a:xfrm>
          <a:prstGeom prst="rect">
            <a:avLst/>
          </a:prstGeom>
        </p:spPr>
        <p:txBody>
          <a:bodyPr wrap="none" fromWordArt="1">
            <a:prstTxWarp prst="textPlain">
              <a:avLst>
                <a:gd name="adj" fmla="val 50000"/>
              </a:avLst>
            </a:prstTxWarp>
            <a:normAutofit/>
          </a:bodyPr>
          <a:p>
            <a:pPr algn="ctr" eaLnBrk="0" hangingPunct="0"/>
            <a:r>
              <a:rPr lang="zh-CN" altLang="en-US" sz="5400">
                <a:ln w="34925" cap="flat" cmpd="sng">
                  <a:solidFill>
                    <a:srgbClr val="FF9900"/>
                  </a:solidFill>
                  <a:prstDash val="solid"/>
                  <a:headEnd type="none" w="med" len="med"/>
                  <a:tailEnd type="none" w="med" len="med"/>
                </a:ln>
                <a:solidFill>
                  <a:srgbClr val="FF66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rPr>
              <a:t>家</a:t>
            </a:r>
            <a:endParaRPr lang="zh-CN" altLang="en-US" sz="5400">
              <a:ln w="34925" cap="flat" cmpd="sng">
                <a:solidFill>
                  <a:srgbClr val="FF9900"/>
                </a:solidFill>
                <a:prstDash val="solid"/>
                <a:headEnd type="none" w="med" len="med"/>
                <a:tailEnd type="none" w="med" len="med"/>
              </a:ln>
              <a:solidFill>
                <a:srgbClr val="FF66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sp>
        <p:nvSpPr>
          <p:cNvPr id="28719" name="WordArt 49"/>
          <p:cNvSpPr>
            <a:spLocks noTextEdit="1"/>
          </p:cNvSpPr>
          <p:nvPr/>
        </p:nvSpPr>
        <p:spPr>
          <a:xfrm>
            <a:off x="4643438" y="2278063"/>
            <a:ext cx="685800" cy="914400"/>
          </a:xfrm>
          <a:prstGeom prst="rect">
            <a:avLst/>
          </a:prstGeom>
        </p:spPr>
        <p:txBody>
          <a:bodyPr wrap="none" fromWordArt="1">
            <a:prstTxWarp prst="textPlain">
              <a:avLst>
                <a:gd name="adj" fmla="val 50000"/>
              </a:avLst>
            </a:prstTxWarp>
            <a:normAutofit/>
          </a:bodyPr>
          <a:p>
            <a:pPr algn="ctr" eaLnBrk="0" hangingPunct="0"/>
            <a:r>
              <a:rPr lang="zh-CN" altLang="en-US" sz="5400">
                <a:ln w="34925" cap="flat" cmpd="sng">
                  <a:solidFill>
                    <a:srgbClr val="FF9900"/>
                  </a:solidFill>
                  <a:prstDash val="solid"/>
                  <a:headEnd type="none" w="med" len="med"/>
                  <a:tailEnd type="none" w="med" len="med"/>
                </a:ln>
                <a:solidFill>
                  <a:srgbClr val="FF66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rPr>
              <a:t>大</a:t>
            </a:r>
            <a:endParaRPr lang="zh-CN" altLang="en-US" sz="5400">
              <a:ln w="34925" cap="flat" cmpd="sng">
                <a:solidFill>
                  <a:srgbClr val="FF9900"/>
                </a:solidFill>
                <a:prstDash val="solid"/>
                <a:headEnd type="none" w="med" len="med"/>
                <a:tailEnd type="none" w="med" len="med"/>
              </a:ln>
              <a:solidFill>
                <a:srgbClr val="FF66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500" fill="hold"/>
                                        <p:tgtEl>
                                          <p:spTgt spid="15"/>
                                        </p:tgtEl>
                                        <p:attrNameLst>
                                          <p:attrName>ppt_x</p:attrName>
                                        </p:attrNameLst>
                                      </p:cBhvr>
                                      <p:tavLst>
                                        <p:tav tm="0">
                                          <p:val>
                                            <p:strVal val="1+#ppt_w/2"/>
                                          </p:val>
                                        </p:tav>
                                        <p:tav tm="100000">
                                          <p:val>
                                            <p:strVal val="#ppt_x"/>
                                          </p:val>
                                        </p:tav>
                                      </p:tavLst>
                                    </p:anim>
                                    <p:anim calcmode="lin" valueType="num">
                                      <p:cBhvr additive="base">
                                        <p:cTn id="12" dur="1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10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500" fill="hold"/>
                                        <p:tgtEl>
                                          <p:spTgt spid="18"/>
                                        </p:tgtEl>
                                        <p:attrNameLst>
                                          <p:attrName>ppt_x</p:attrName>
                                        </p:attrNameLst>
                                      </p:cBhvr>
                                      <p:tavLst>
                                        <p:tav tm="0">
                                          <p:val>
                                            <p:strVal val="0-#ppt_w/2"/>
                                          </p:val>
                                        </p:tav>
                                        <p:tav tm="100000">
                                          <p:val>
                                            <p:strVal val="#ppt_x"/>
                                          </p:val>
                                        </p:tav>
                                      </p:tavLst>
                                    </p:anim>
                                    <p:anim calcmode="lin" valueType="num">
                                      <p:cBhvr additive="base">
                                        <p:cTn id="16" dur="1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1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500" fill="hold"/>
                                        <p:tgtEl>
                                          <p:spTgt spid="21"/>
                                        </p:tgtEl>
                                        <p:attrNameLst>
                                          <p:attrName>ppt_x</p:attrName>
                                        </p:attrNameLst>
                                      </p:cBhvr>
                                      <p:tavLst>
                                        <p:tav tm="0">
                                          <p:val>
                                            <p:strVal val="1+#ppt_w/2"/>
                                          </p:val>
                                        </p:tav>
                                        <p:tav tm="100000">
                                          <p:val>
                                            <p:strVal val="#ppt_x"/>
                                          </p:val>
                                        </p:tav>
                                      </p:tavLst>
                                    </p:anim>
                                    <p:anim calcmode="lin" valueType="num">
                                      <p:cBhvr additive="base">
                                        <p:cTn id="20" dur="1500" fill="hold"/>
                                        <p:tgtEl>
                                          <p:spTgt spid="21"/>
                                        </p:tgtEl>
                                        <p:attrNameLst>
                                          <p:attrName>ppt_y</p:attrName>
                                        </p:attrNameLst>
                                      </p:cBhvr>
                                      <p:tavLst>
                                        <p:tav tm="0">
                                          <p:val>
                                            <p:strVal val="0-#ppt_h/2"/>
                                          </p:val>
                                        </p:tav>
                                        <p:tav tm="100000">
                                          <p:val>
                                            <p:strVal val="#ppt_y"/>
                                          </p:val>
                                        </p:tav>
                                      </p:tavLst>
                                    </p:anim>
                                  </p:childTnLst>
                                </p:cTn>
                              </p:par>
                              <p:par>
                                <p:cTn id="21" presetID="31" presetClass="entr" presetSubtype="0" fill="hold" nodeType="withEffect">
                                  <p:stCondLst>
                                    <p:cond delay="2500"/>
                                  </p:stCondLst>
                                  <p:childTnLst>
                                    <p:set>
                                      <p:cBhvr>
                                        <p:cTn id="22" dur="1" fill="hold">
                                          <p:stCondLst>
                                            <p:cond delay="0"/>
                                          </p:stCondLst>
                                        </p:cTn>
                                        <p:tgtEl>
                                          <p:spTgt spid="37904"/>
                                        </p:tgtEl>
                                        <p:attrNameLst>
                                          <p:attrName>style.visibility</p:attrName>
                                        </p:attrNameLst>
                                      </p:cBhvr>
                                      <p:to>
                                        <p:strVal val="visible"/>
                                      </p:to>
                                    </p:set>
                                    <p:anim calcmode="lin" valueType="num">
                                      <p:cBhvr>
                                        <p:cTn id="23" dur="1000" fill="hold"/>
                                        <p:tgtEl>
                                          <p:spTgt spid="37904"/>
                                        </p:tgtEl>
                                        <p:attrNameLst>
                                          <p:attrName>ppt_w</p:attrName>
                                        </p:attrNameLst>
                                      </p:cBhvr>
                                      <p:tavLst>
                                        <p:tav tm="0">
                                          <p:val>
                                            <p:fltVal val="0.000000"/>
                                          </p:val>
                                        </p:tav>
                                        <p:tav tm="100000">
                                          <p:val>
                                            <p:strVal val="#ppt_w"/>
                                          </p:val>
                                        </p:tav>
                                      </p:tavLst>
                                    </p:anim>
                                    <p:anim calcmode="lin" valueType="num">
                                      <p:cBhvr>
                                        <p:cTn id="24" dur="1000" fill="hold"/>
                                        <p:tgtEl>
                                          <p:spTgt spid="37904"/>
                                        </p:tgtEl>
                                        <p:attrNameLst>
                                          <p:attrName>ppt_h</p:attrName>
                                        </p:attrNameLst>
                                      </p:cBhvr>
                                      <p:tavLst>
                                        <p:tav tm="0">
                                          <p:val>
                                            <p:fltVal val="0.000000"/>
                                          </p:val>
                                        </p:tav>
                                        <p:tav tm="100000">
                                          <p:val>
                                            <p:strVal val="#ppt_h"/>
                                          </p:val>
                                        </p:tav>
                                      </p:tavLst>
                                    </p:anim>
                                    <p:anim calcmode="lin" valueType="num">
                                      <p:cBhvr>
                                        <p:cTn id="25" dur="1000" fill="hold"/>
                                        <p:tgtEl>
                                          <p:spTgt spid="37904"/>
                                        </p:tgtEl>
                                        <p:attrNameLst>
                                          <p:attrName>style.rotation</p:attrName>
                                        </p:attrNameLst>
                                      </p:cBhvr>
                                      <p:tavLst>
                                        <p:tav tm="0">
                                          <p:val>
                                            <p:fltVal val="90.000000"/>
                                          </p:val>
                                        </p:tav>
                                        <p:tav tm="100000">
                                          <p:val>
                                            <p:fltVal val="0.000000"/>
                                          </p:val>
                                        </p:tav>
                                      </p:tavLst>
                                    </p:anim>
                                    <p:animEffect transition="in" filter="fade">
                                      <p:cBhvr>
                                        <p:cTn id="26" dur="1000"/>
                                        <p:tgtEl>
                                          <p:spTgt spid="37904"/>
                                        </p:tgtEl>
                                      </p:cBhvr>
                                    </p:animEffect>
                                  </p:childTnLst>
                                </p:cTn>
                              </p:par>
                              <p:par>
                                <p:cTn id="27" presetID="31" presetClass="entr" presetSubtype="0" fill="hold" nodeType="withEffect">
                                  <p:stCondLst>
                                    <p:cond delay="3000"/>
                                  </p:stCondLst>
                                  <p:childTnLst>
                                    <p:set>
                                      <p:cBhvr>
                                        <p:cTn id="28" dur="1" fill="hold">
                                          <p:stCondLst>
                                            <p:cond delay="0"/>
                                          </p:stCondLst>
                                        </p:cTn>
                                        <p:tgtEl>
                                          <p:spTgt spid="37900"/>
                                        </p:tgtEl>
                                        <p:attrNameLst>
                                          <p:attrName>style.visibility</p:attrName>
                                        </p:attrNameLst>
                                      </p:cBhvr>
                                      <p:to>
                                        <p:strVal val="visible"/>
                                      </p:to>
                                    </p:set>
                                    <p:anim calcmode="lin" valueType="num">
                                      <p:cBhvr>
                                        <p:cTn id="29" dur="1000" fill="hold"/>
                                        <p:tgtEl>
                                          <p:spTgt spid="37900"/>
                                        </p:tgtEl>
                                        <p:attrNameLst>
                                          <p:attrName>ppt_w</p:attrName>
                                        </p:attrNameLst>
                                      </p:cBhvr>
                                      <p:tavLst>
                                        <p:tav tm="0">
                                          <p:val>
                                            <p:fltVal val="0.000000"/>
                                          </p:val>
                                        </p:tav>
                                        <p:tav tm="100000">
                                          <p:val>
                                            <p:strVal val="#ppt_w"/>
                                          </p:val>
                                        </p:tav>
                                      </p:tavLst>
                                    </p:anim>
                                    <p:anim calcmode="lin" valueType="num">
                                      <p:cBhvr>
                                        <p:cTn id="30" dur="1000" fill="hold"/>
                                        <p:tgtEl>
                                          <p:spTgt spid="37900"/>
                                        </p:tgtEl>
                                        <p:attrNameLst>
                                          <p:attrName>ppt_h</p:attrName>
                                        </p:attrNameLst>
                                      </p:cBhvr>
                                      <p:tavLst>
                                        <p:tav tm="0">
                                          <p:val>
                                            <p:fltVal val="0.000000"/>
                                          </p:val>
                                        </p:tav>
                                        <p:tav tm="100000">
                                          <p:val>
                                            <p:strVal val="#ppt_h"/>
                                          </p:val>
                                        </p:tav>
                                      </p:tavLst>
                                    </p:anim>
                                    <p:anim calcmode="lin" valueType="num">
                                      <p:cBhvr>
                                        <p:cTn id="31" dur="1000" fill="hold"/>
                                        <p:tgtEl>
                                          <p:spTgt spid="37900"/>
                                        </p:tgtEl>
                                        <p:attrNameLst>
                                          <p:attrName>style.rotation</p:attrName>
                                        </p:attrNameLst>
                                      </p:cBhvr>
                                      <p:tavLst>
                                        <p:tav tm="0">
                                          <p:val>
                                            <p:fltVal val="90.000000"/>
                                          </p:val>
                                        </p:tav>
                                        <p:tav tm="100000">
                                          <p:val>
                                            <p:fltVal val="0.000000"/>
                                          </p:val>
                                        </p:tav>
                                      </p:tavLst>
                                    </p:anim>
                                    <p:animEffect transition="in" filter="fade">
                                      <p:cBhvr>
                                        <p:cTn id="32" dur="1000"/>
                                        <p:tgtEl>
                                          <p:spTgt spid="37900"/>
                                        </p:tgtEl>
                                      </p:cBhvr>
                                    </p:animEffect>
                                  </p:childTnLst>
                                </p:cTn>
                              </p:par>
                              <p:par>
                                <p:cTn id="33" presetID="31" presetClass="entr" presetSubtype="0" fill="hold" nodeType="withEffect">
                                  <p:stCondLst>
                                    <p:cond delay="3000"/>
                                  </p:stCondLst>
                                  <p:iterate type="lt">
                                    <p:tmPct val="5000"/>
                                  </p:iterate>
                                  <p:childTnLst>
                                    <p:set>
                                      <p:cBhvr>
                                        <p:cTn id="34" dur="1" fill="hold">
                                          <p:stCondLst>
                                            <p:cond delay="0"/>
                                          </p:stCondLst>
                                        </p:cTn>
                                        <p:tgtEl>
                                          <p:spTgt spid="28719"/>
                                        </p:tgtEl>
                                        <p:attrNameLst>
                                          <p:attrName>style.visibility</p:attrName>
                                        </p:attrNameLst>
                                      </p:cBhvr>
                                      <p:to>
                                        <p:strVal val="visible"/>
                                      </p:to>
                                    </p:set>
                                    <p:anim calcmode="lin" valueType="num">
                                      <p:cBhvr>
                                        <p:cTn id="35" dur="1000" fill="hold"/>
                                        <p:tgtEl>
                                          <p:spTgt spid="28719"/>
                                        </p:tgtEl>
                                        <p:attrNameLst>
                                          <p:attrName>ppt_w</p:attrName>
                                        </p:attrNameLst>
                                      </p:cBhvr>
                                      <p:tavLst>
                                        <p:tav tm="0">
                                          <p:val>
                                            <p:fltVal val="0.000000"/>
                                          </p:val>
                                        </p:tav>
                                        <p:tav tm="100000">
                                          <p:val>
                                            <p:strVal val="#ppt_w"/>
                                          </p:val>
                                        </p:tav>
                                      </p:tavLst>
                                    </p:anim>
                                    <p:anim calcmode="lin" valueType="num">
                                      <p:cBhvr>
                                        <p:cTn id="36" dur="1000" fill="hold"/>
                                        <p:tgtEl>
                                          <p:spTgt spid="28719"/>
                                        </p:tgtEl>
                                        <p:attrNameLst>
                                          <p:attrName>ppt_h</p:attrName>
                                        </p:attrNameLst>
                                      </p:cBhvr>
                                      <p:tavLst>
                                        <p:tav tm="0">
                                          <p:val>
                                            <p:fltVal val="0.000000"/>
                                          </p:val>
                                        </p:tav>
                                        <p:tav tm="100000">
                                          <p:val>
                                            <p:strVal val="#ppt_h"/>
                                          </p:val>
                                        </p:tav>
                                      </p:tavLst>
                                    </p:anim>
                                    <p:anim calcmode="lin" valueType="num">
                                      <p:cBhvr>
                                        <p:cTn id="37" dur="1000" fill="hold"/>
                                        <p:tgtEl>
                                          <p:spTgt spid="28719"/>
                                        </p:tgtEl>
                                        <p:attrNameLst>
                                          <p:attrName>style.rotation</p:attrName>
                                        </p:attrNameLst>
                                      </p:cBhvr>
                                      <p:tavLst>
                                        <p:tav tm="0">
                                          <p:val>
                                            <p:fltVal val="90.000000"/>
                                          </p:val>
                                        </p:tav>
                                        <p:tav tm="100000">
                                          <p:val>
                                            <p:fltVal val="0.000000"/>
                                          </p:val>
                                        </p:tav>
                                      </p:tavLst>
                                    </p:anim>
                                    <p:animEffect transition="in" filter="fade">
                                      <p:cBhvr>
                                        <p:cTn id="38" dur="1000"/>
                                        <p:tgtEl>
                                          <p:spTgt spid="28719"/>
                                        </p:tgtEl>
                                      </p:cBhvr>
                                    </p:animEffect>
                                  </p:childTnLst>
                                </p:cTn>
                              </p:par>
                              <p:par>
                                <p:cTn id="39" presetID="31" presetClass="entr" presetSubtype="0" fill="hold" nodeType="withEffect">
                                  <p:stCondLst>
                                    <p:cond delay="3500"/>
                                  </p:stCondLst>
                                  <p:iterate type="lt">
                                    <p:tmPct val="5000"/>
                                  </p:iterate>
                                  <p:childTnLst>
                                    <p:set>
                                      <p:cBhvr>
                                        <p:cTn id="40" dur="1" fill="hold">
                                          <p:stCondLst>
                                            <p:cond delay="0"/>
                                          </p:stCondLst>
                                        </p:cTn>
                                        <p:tgtEl>
                                          <p:spTgt spid="28718"/>
                                        </p:tgtEl>
                                        <p:attrNameLst>
                                          <p:attrName>style.visibility</p:attrName>
                                        </p:attrNameLst>
                                      </p:cBhvr>
                                      <p:to>
                                        <p:strVal val="visible"/>
                                      </p:to>
                                    </p:set>
                                    <p:anim calcmode="lin" valueType="num">
                                      <p:cBhvr>
                                        <p:cTn id="41" dur="1000" fill="hold"/>
                                        <p:tgtEl>
                                          <p:spTgt spid="28718"/>
                                        </p:tgtEl>
                                        <p:attrNameLst>
                                          <p:attrName>ppt_w</p:attrName>
                                        </p:attrNameLst>
                                      </p:cBhvr>
                                      <p:tavLst>
                                        <p:tav tm="0">
                                          <p:val>
                                            <p:fltVal val="0.000000"/>
                                          </p:val>
                                        </p:tav>
                                        <p:tav tm="100000">
                                          <p:val>
                                            <p:strVal val="#ppt_w"/>
                                          </p:val>
                                        </p:tav>
                                      </p:tavLst>
                                    </p:anim>
                                    <p:anim calcmode="lin" valueType="num">
                                      <p:cBhvr>
                                        <p:cTn id="42" dur="1000" fill="hold"/>
                                        <p:tgtEl>
                                          <p:spTgt spid="28718"/>
                                        </p:tgtEl>
                                        <p:attrNameLst>
                                          <p:attrName>ppt_h</p:attrName>
                                        </p:attrNameLst>
                                      </p:cBhvr>
                                      <p:tavLst>
                                        <p:tav tm="0">
                                          <p:val>
                                            <p:fltVal val="0.000000"/>
                                          </p:val>
                                        </p:tav>
                                        <p:tav tm="100000">
                                          <p:val>
                                            <p:strVal val="#ppt_h"/>
                                          </p:val>
                                        </p:tav>
                                      </p:tavLst>
                                    </p:anim>
                                    <p:anim calcmode="lin" valueType="num">
                                      <p:cBhvr>
                                        <p:cTn id="43" dur="1000" fill="hold"/>
                                        <p:tgtEl>
                                          <p:spTgt spid="28718"/>
                                        </p:tgtEl>
                                        <p:attrNameLst>
                                          <p:attrName>style.rotation</p:attrName>
                                        </p:attrNameLst>
                                      </p:cBhvr>
                                      <p:tavLst>
                                        <p:tav tm="0">
                                          <p:val>
                                            <p:fltVal val="90.000000"/>
                                          </p:val>
                                        </p:tav>
                                        <p:tav tm="100000">
                                          <p:val>
                                            <p:fltVal val="0.000000"/>
                                          </p:val>
                                        </p:tav>
                                      </p:tavLst>
                                    </p:anim>
                                    <p:animEffect transition="in" filter="fade">
                                      <p:cBhvr>
                                        <p:cTn id="44" dur="1000"/>
                                        <p:tgtEl>
                                          <p:spTgt spid="28718"/>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37912"/>
                                        </p:tgtEl>
                                        <p:attrNameLst>
                                          <p:attrName>style.visibility</p:attrName>
                                        </p:attrNameLst>
                                      </p:cBhvr>
                                      <p:to>
                                        <p:strVal val="visible"/>
                                      </p:to>
                                    </p:set>
                                    <p:animEffect transition="in" filter="fade">
                                      <p:cBhvr>
                                        <p:cTn id="47" dur="500"/>
                                        <p:tgtEl>
                                          <p:spTgt spid="37912"/>
                                        </p:tgtEl>
                                      </p:cBhvr>
                                    </p:animEffect>
                                  </p:childTnLst>
                                </p:cTn>
                              </p:par>
                              <p:par>
                                <p:cTn id="48" presetID="42" presetClass="path" presetSubtype="0" accel="50000" decel="50000" autoRev="1" fill="hold" grpId="1" nodeType="withEffect">
                                  <p:stCondLst>
                                    <p:cond delay="2000"/>
                                  </p:stCondLst>
                                  <p:childTnLst>
                                    <p:animMotion origin="layout" path="M 2.22222E-6 2.34949E-6 L 0.22847 -0.12597 " pathEditMode="relative" rAng="0" ptsTypes="AA">
                                      <p:cBhvr>
                                        <p:cTn id="49" dur="500" fill="hold"/>
                                        <p:tgtEl>
                                          <p:spTgt spid="37912"/>
                                        </p:tgtEl>
                                        <p:attrNameLst>
                                          <p:attrName>ppt_x</p:attrName>
                                          <p:attrName>ppt_y</p:attrName>
                                        </p:attrNameLst>
                                      </p:cBhvr>
                                      <p:rCtr x="1142400" y="-629800"/>
                                    </p:animMotion>
                                  </p:childTnLst>
                                </p:cTn>
                              </p:par>
                              <p:par>
                                <p:cTn id="50" presetID="10" presetClass="entr" presetSubtype="0" fill="hold" nodeType="withEffect">
                                  <p:stCondLst>
                                    <p:cond delay="26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42" presetClass="path" presetSubtype="0" accel="50000" decel="50000" autoRev="1" fill="hold" nodeType="withEffect">
                                  <p:stCondLst>
                                    <p:cond delay="2150"/>
                                  </p:stCondLst>
                                  <p:childTnLst>
                                    <p:animMotion origin="layout" path="M -2.22222E-6 -7.44057E-7 L 0.17778 -0.23279 " pathEditMode="relative" rAng="0" ptsTypes="AA">
                                      <p:cBhvr>
                                        <p:cTn id="54" dur="500" fill="hold"/>
                                        <p:tgtEl>
                                          <p:spTgt spid="27"/>
                                        </p:tgtEl>
                                        <p:attrNameLst>
                                          <p:attrName>ppt_x</p:attrName>
                                          <p:attrName>ppt_y</p:attrName>
                                        </p:attrNameLst>
                                      </p:cBhvr>
                                      <p:rCtr x="888900" y="-1163900"/>
                                    </p:animMotion>
                                  </p:childTnLst>
                                </p:cTn>
                              </p:par>
                              <p:par>
                                <p:cTn id="55" presetID="10" presetClass="entr" presetSubtype="0" fill="hold" grpId="0" nodeType="withEffect">
                                  <p:stCondLst>
                                    <p:cond delay="2800"/>
                                  </p:stCondLst>
                                  <p:childTnLst>
                                    <p:set>
                                      <p:cBhvr>
                                        <p:cTn id="56" dur="1" fill="hold">
                                          <p:stCondLst>
                                            <p:cond delay="0"/>
                                          </p:stCondLst>
                                        </p:cTn>
                                        <p:tgtEl>
                                          <p:spTgt spid="37930"/>
                                        </p:tgtEl>
                                        <p:attrNameLst>
                                          <p:attrName>style.visibility</p:attrName>
                                        </p:attrNameLst>
                                      </p:cBhvr>
                                      <p:to>
                                        <p:strVal val="visible"/>
                                      </p:to>
                                    </p:set>
                                    <p:animEffect transition="in" filter="fade">
                                      <p:cBhvr>
                                        <p:cTn id="57" dur="500"/>
                                        <p:tgtEl>
                                          <p:spTgt spid="37930"/>
                                        </p:tgtEl>
                                      </p:cBhvr>
                                    </p:animEffect>
                                  </p:childTnLst>
                                </p:cTn>
                              </p:par>
                              <p:par>
                                <p:cTn id="58" presetID="42" presetClass="path" presetSubtype="0" accel="50000" decel="50000" autoRev="1" fill="hold" grpId="1" nodeType="withEffect">
                                  <p:stCondLst>
                                    <p:cond delay="2300"/>
                                  </p:stCondLst>
                                  <p:childTnLst>
                                    <p:animMotion origin="layout" path="M -8.33333E-7 -4.20191E-6 L 0.10226 -0.05989 " pathEditMode="relative" rAng="0" ptsTypes="AA">
                                      <p:cBhvr>
                                        <p:cTn id="59" dur="500" fill="hold"/>
                                        <p:tgtEl>
                                          <p:spTgt spid="37930"/>
                                        </p:tgtEl>
                                        <p:attrNameLst>
                                          <p:attrName>ppt_x</p:attrName>
                                          <p:attrName>ppt_y</p:attrName>
                                        </p:attrNameLst>
                                      </p:cBhvr>
                                      <p:rCtr x="510400" y="-299500"/>
                                    </p:animMotion>
                                  </p:childTnLst>
                                </p:cTn>
                              </p:par>
                              <p:par>
                                <p:cTn id="60" presetID="10" presetClass="entr" presetSubtype="0" fill="hold" nodeType="withEffect">
                                  <p:stCondLst>
                                    <p:cond delay="295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42" presetClass="path" presetSubtype="0" accel="50000" decel="50000" autoRev="1" fill="hold" nodeType="withEffect">
                                  <p:stCondLst>
                                    <p:cond delay="2450"/>
                                  </p:stCondLst>
                                  <p:childTnLst>
                                    <p:animMotion origin="layout" path="M -1.66667E-6 1.56221E-6 L 0.06024 -0.24637 " pathEditMode="relative" rAng="0" ptsTypes="AA">
                                      <p:cBhvr>
                                        <p:cTn id="64" dur="500" fill="hold"/>
                                        <p:tgtEl>
                                          <p:spTgt spid="24"/>
                                        </p:tgtEl>
                                        <p:attrNameLst>
                                          <p:attrName>ppt_x</p:attrName>
                                          <p:attrName>ppt_y</p:attrName>
                                        </p:attrNameLst>
                                      </p:cBhvr>
                                      <p:rCtr x="300300" y="-1231900"/>
                                    </p:animMotion>
                                  </p:childTnLst>
                                </p:cTn>
                              </p:par>
                              <p:par>
                                <p:cTn id="65" presetID="10" presetClass="entr" presetSubtype="0" fill="hold" grpId="0" nodeType="withEffect">
                                  <p:stCondLst>
                                    <p:cond delay="3100"/>
                                  </p:stCondLst>
                                  <p:childTnLst>
                                    <p:set>
                                      <p:cBhvr>
                                        <p:cTn id="66" dur="1" fill="hold">
                                          <p:stCondLst>
                                            <p:cond delay="0"/>
                                          </p:stCondLst>
                                        </p:cTn>
                                        <p:tgtEl>
                                          <p:spTgt spid="37927"/>
                                        </p:tgtEl>
                                        <p:attrNameLst>
                                          <p:attrName>style.visibility</p:attrName>
                                        </p:attrNameLst>
                                      </p:cBhvr>
                                      <p:to>
                                        <p:strVal val="visible"/>
                                      </p:to>
                                    </p:set>
                                    <p:animEffect transition="in" filter="fade">
                                      <p:cBhvr>
                                        <p:cTn id="67" dur="500"/>
                                        <p:tgtEl>
                                          <p:spTgt spid="37927"/>
                                        </p:tgtEl>
                                      </p:cBhvr>
                                    </p:animEffect>
                                  </p:childTnLst>
                                </p:cTn>
                              </p:par>
                              <p:par>
                                <p:cTn id="68" presetID="42" presetClass="path" presetSubtype="0" accel="50000" decel="50000" autoRev="1" fill="hold" grpId="1" nodeType="withEffect">
                                  <p:stCondLst>
                                    <p:cond delay="2600"/>
                                  </p:stCondLst>
                                  <p:childTnLst>
                                    <p:animMotion origin="layout" path="M 4.16667E-6 5.77339E-7 L 0.04114 0.251 " pathEditMode="relative" rAng="0" ptsTypes="AA">
                                      <p:cBhvr>
                                        <p:cTn id="69" dur="500" fill="hold"/>
                                        <p:tgtEl>
                                          <p:spTgt spid="37927"/>
                                        </p:tgtEl>
                                        <p:attrNameLst>
                                          <p:attrName>ppt_x</p:attrName>
                                          <p:attrName>ppt_y</p:attrName>
                                        </p:attrNameLst>
                                      </p:cBhvr>
                                      <p:rCtr x="204900" y="1253500"/>
                                    </p:animMotion>
                                  </p:childTnLst>
                                </p:cTn>
                              </p:par>
                              <p:par>
                                <p:cTn id="70" presetID="10" presetClass="entr" presetSubtype="0" fill="hold" nodeType="withEffect">
                                  <p:stCondLst>
                                    <p:cond delay="325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42" presetClass="path" presetSubtype="0" accel="50000" decel="50000" autoRev="1" fill="hold" nodeType="withEffect">
                                  <p:stCondLst>
                                    <p:cond delay="2750"/>
                                  </p:stCondLst>
                                  <p:childTnLst>
                                    <p:animMotion origin="layout" path="M 2.5E-6 3.29423E-6 L -0.04531 -0.20439 " pathEditMode="relative" rAng="0" ptsTypes="AA">
                                      <p:cBhvr>
                                        <p:cTn id="74" dur="500" fill="hold"/>
                                        <p:tgtEl>
                                          <p:spTgt spid="23"/>
                                        </p:tgtEl>
                                        <p:attrNameLst>
                                          <p:attrName>ppt_x</p:attrName>
                                          <p:attrName>ppt_y</p:attrName>
                                        </p:attrNameLst>
                                      </p:cBhvr>
                                      <p:rCtr x="-227400" y="-1021900"/>
                                    </p:animMotion>
                                  </p:childTnLst>
                                </p:cTn>
                              </p:par>
                              <p:par>
                                <p:cTn id="75" presetID="10" presetClass="entr" presetSubtype="0" fill="hold" nodeType="withEffect">
                                  <p:stCondLst>
                                    <p:cond delay="340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42" presetClass="path" presetSubtype="0" accel="50000" decel="50000" autoRev="1" fill="hold" nodeType="withEffect">
                                  <p:stCondLst>
                                    <p:cond delay="2900"/>
                                  </p:stCondLst>
                                  <p:childTnLst>
                                    <p:animMotion origin="layout" path="M 1.11111E-6 3.42698E-6 L 0.04566 0.17937 " pathEditMode="relative" rAng="0" ptsTypes="AA">
                                      <p:cBhvr>
                                        <p:cTn id="79" dur="500" fill="hold"/>
                                        <p:tgtEl>
                                          <p:spTgt spid="29"/>
                                        </p:tgtEl>
                                        <p:attrNameLst>
                                          <p:attrName>ppt_x</p:attrName>
                                          <p:attrName>ppt_y</p:attrName>
                                        </p:attrNameLst>
                                      </p:cBhvr>
                                      <p:rCtr x="227400" y="895300"/>
                                    </p:animMotion>
                                  </p:childTnLst>
                                </p:cTn>
                              </p:par>
                              <p:par>
                                <p:cTn id="80" presetID="10" presetClass="entr" presetSubtype="0" fill="hold" grpId="0" nodeType="withEffect">
                                  <p:stCondLst>
                                    <p:cond delay="3550"/>
                                  </p:stCondLst>
                                  <p:childTnLst>
                                    <p:set>
                                      <p:cBhvr>
                                        <p:cTn id="81" dur="1" fill="hold">
                                          <p:stCondLst>
                                            <p:cond delay="0"/>
                                          </p:stCondLst>
                                        </p:cTn>
                                        <p:tgtEl>
                                          <p:spTgt spid="37926"/>
                                        </p:tgtEl>
                                        <p:attrNameLst>
                                          <p:attrName>style.visibility</p:attrName>
                                        </p:attrNameLst>
                                      </p:cBhvr>
                                      <p:to>
                                        <p:strVal val="visible"/>
                                      </p:to>
                                    </p:set>
                                    <p:animEffect transition="in" filter="fade">
                                      <p:cBhvr>
                                        <p:cTn id="82" dur="500"/>
                                        <p:tgtEl>
                                          <p:spTgt spid="37926"/>
                                        </p:tgtEl>
                                      </p:cBhvr>
                                    </p:animEffect>
                                  </p:childTnLst>
                                </p:cTn>
                              </p:par>
                              <p:par>
                                <p:cTn id="83" presetID="42" presetClass="path" presetSubtype="0" accel="50000" decel="50000" autoRev="1" fill="hold" grpId="1" nodeType="withEffect">
                                  <p:stCondLst>
                                    <p:cond delay="3050"/>
                                  </p:stCondLst>
                                  <p:childTnLst>
                                    <p:animMotion origin="layout" path="M 2.22222E-6 -1.54369E-7 L 0.14271 0.05156 " pathEditMode="relative" rAng="0" ptsTypes="AA">
                                      <p:cBhvr>
                                        <p:cTn id="84" dur="500" fill="hold"/>
                                        <p:tgtEl>
                                          <p:spTgt spid="37926"/>
                                        </p:tgtEl>
                                        <p:attrNameLst>
                                          <p:attrName>ppt_x</p:attrName>
                                          <p:attrName>ppt_y</p:attrName>
                                        </p:attrNameLst>
                                      </p:cBhvr>
                                      <p:rCtr x="713500" y="256300"/>
                                    </p:animMotion>
                                  </p:childTnLst>
                                </p:cTn>
                              </p:par>
                              <p:par>
                                <p:cTn id="85" presetID="10" presetClass="entr" presetSubtype="0" fill="hold" grpId="0" nodeType="withEffect">
                                  <p:stCondLst>
                                    <p:cond delay="3700"/>
                                  </p:stCondLst>
                                  <p:childTnLst>
                                    <p:set>
                                      <p:cBhvr>
                                        <p:cTn id="86" dur="1" fill="hold">
                                          <p:stCondLst>
                                            <p:cond delay="0"/>
                                          </p:stCondLst>
                                        </p:cTn>
                                        <p:tgtEl>
                                          <p:spTgt spid="37925"/>
                                        </p:tgtEl>
                                        <p:attrNameLst>
                                          <p:attrName>style.visibility</p:attrName>
                                        </p:attrNameLst>
                                      </p:cBhvr>
                                      <p:to>
                                        <p:strVal val="visible"/>
                                      </p:to>
                                    </p:set>
                                    <p:animEffect transition="in" filter="fade">
                                      <p:cBhvr>
                                        <p:cTn id="87" dur="500"/>
                                        <p:tgtEl>
                                          <p:spTgt spid="37925"/>
                                        </p:tgtEl>
                                      </p:cBhvr>
                                    </p:animEffect>
                                  </p:childTnLst>
                                </p:cTn>
                              </p:par>
                              <p:par>
                                <p:cTn id="88" presetID="42" presetClass="path" presetSubtype="0" accel="50000" decel="50000" autoRev="1" fill="hold" grpId="1" nodeType="withEffect">
                                  <p:stCondLst>
                                    <p:cond delay="3200"/>
                                  </p:stCondLst>
                                  <p:childTnLst>
                                    <p:animMotion origin="layout" path="M -3.61111E-6 4.94288E-6 L -0.12204 -0.16734 " pathEditMode="relative" rAng="0" ptsTypes="AA">
                                      <p:cBhvr>
                                        <p:cTn id="89" dur="500" fill="hold"/>
                                        <p:tgtEl>
                                          <p:spTgt spid="37925"/>
                                        </p:tgtEl>
                                        <p:attrNameLst>
                                          <p:attrName>ppt_x</p:attrName>
                                          <p:attrName>ppt_y</p:attrName>
                                        </p:attrNameLst>
                                      </p:cBhvr>
                                      <p:rCtr x="-611100" y="-836700"/>
                                    </p:animMotion>
                                  </p:childTnLst>
                                </p:cTn>
                              </p:par>
                              <p:par>
                                <p:cTn id="90" presetID="10" presetClass="entr" presetSubtype="0" fill="hold" grpId="0" nodeType="withEffect">
                                  <p:stCondLst>
                                    <p:cond delay="3850"/>
                                  </p:stCondLst>
                                  <p:childTnLst>
                                    <p:set>
                                      <p:cBhvr>
                                        <p:cTn id="91" dur="1" fill="hold">
                                          <p:stCondLst>
                                            <p:cond delay="0"/>
                                          </p:stCondLst>
                                        </p:cTn>
                                        <p:tgtEl>
                                          <p:spTgt spid="37929"/>
                                        </p:tgtEl>
                                        <p:attrNameLst>
                                          <p:attrName>style.visibility</p:attrName>
                                        </p:attrNameLst>
                                      </p:cBhvr>
                                      <p:to>
                                        <p:strVal val="visible"/>
                                      </p:to>
                                    </p:set>
                                    <p:animEffect transition="in" filter="fade">
                                      <p:cBhvr>
                                        <p:cTn id="92" dur="500"/>
                                        <p:tgtEl>
                                          <p:spTgt spid="37929"/>
                                        </p:tgtEl>
                                      </p:cBhvr>
                                    </p:animEffect>
                                  </p:childTnLst>
                                </p:cTn>
                              </p:par>
                              <p:par>
                                <p:cTn id="93" presetID="42" presetClass="path" presetSubtype="0" accel="50000" decel="50000" autoRev="1" fill="hold" grpId="1" nodeType="withEffect">
                                  <p:stCondLst>
                                    <p:cond delay="3350"/>
                                  </p:stCondLst>
                                  <p:childTnLst>
                                    <p:animMotion origin="layout" path="M 4.16667E-6 -3.80364E-6 L -0.02344 0.18895 " pathEditMode="relative" rAng="0" ptsTypes="AA">
                                      <p:cBhvr>
                                        <p:cTn id="94" dur="500" fill="hold"/>
                                        <p:tgtEl>
                                          <p:spTgt spid="37929"/>
                                        </p:tgtEl>
                                        <p:attrNameLst>
                                          <p:attrName>ppt_x</p:attrName>
                                          <p:attrName>ppt_y</p:attrName>
                                        </p:attrNameLst>
                                      </p:cBhvr>
                                      <p:rCtr x="-118100" y="944700"/>
                                    </p:animMotion>
                                  </p:childTnLst>
                                </p:cTn>
                              </p:par>
                              <p:par>
                                <p:cTn id="95" presetID="10" presetClass="entr" presetSubtype="0" fill="hold" grpId="0" nodeType="withEffect">
                                  <p:stCondLst>
                                    <p:cond delay="4000"/>
                                  </p:stCondLst>
                                  <p:childTnLst>
                                    <p:set>
                                      <p:cBhvr>
                                        <p:cTn id="96" dur="1" fill="hold">
                                          <p:stCondLst>
                                            <p:cond delay="0"/>
                                          </p:stCondLst>
                                        </p:cTn>
                                        <p:tgtEl>
                                          <p:spTgt spid="37932"/>
                                        </p:tgtEl>
                                        <p:attrNameLst>
                                          <p:attrName>style.visibility</p:attrName>
                                        </p:attrNameLst>
                                      </p:cBhvr>
                                      <p:to>
                                        <p:strVal val="visible"/>
                                      </p:to>
                                    </p:set>
                                    <p:animEffect transition="in" filter="fade">
                                      <p:cBhvr>
                                        <p:cTn id="97" dur="500"/>
                                        <p:tgtEl>
                                          <p:spTgt spid="37932"/>
                                        </p:tgtEl>
                                      </p:cBhvr>
                                    </p:animEffect>
                                  </p:childTnLst>
                                </p:cTn>
                              </p:par>
                              <p:par>
                                <p:cTn id="98" presetID="42" presetClass="path" presetSubtype="0" accel="50000" decel="50000" autoRev="1" fill="hold" grpId="1" nodeType="withEffect">
                                  <p:stCondLst>
                                    <p:cond delay="3500"/>
                                  </p:stCondLst>
                                  <p:childTnLst>
                                    <p:animMotion origin="layout" path="M -2.5E-6 1.38006E-6 L -0.06927 -0.1485 " pathEditMode="relative" rAng="0" ptsTypes="AA">
                                      <p:cBhvr>
                                        <p:cTn id="99" dur="500" fill="hold"/>
                                        <p:tgtEl>
                                          <p:spTgt spid="37932"/>
                                        </p:tgtEl>
                                        <p:attrNameLst>
                                          <p:attrName>ppt_x</p:attrName>
                                          <p:attrName>ppt_y</p:attrName>
                                        </p:attrNameLst>
                                      </p:cBhvr>
                                      <p:rCtr x="-347200" y="-744100"/>
                                    </p:animMotion>
                                  </p:childTnLst>
                                </p:cTn>
                              </p:par>
                              <p:par>
                                <p:cTn id="100" presetID="10" presetClass="entr" presetSubtype="0" fill="hold" grpId="0" nodeType="withEffect">
                                  <p:stCondLst>
                                    <p:cond delay="4150"/>
                                  </p:stCondLst>
                                  <p:childTnLst>
                                    <p:set>
                                      <p:cBhvr>
                                        <p:cTn id="101" dur="1" fill="hold">
                                          <p:stCondLst>
                                            <p:cond delay="0"/>
                                          </p:stCondLst>
                                        </p:cTn>
                                        <p:tgtEl>
                                          <p:spTgt spid="37911"/>
                                        </p:tgtEl>
                                        <p:attrNameLst>
                                          <p:attrName>style.visibility</p:attrName>
                                        </p:attrNameLst>
                                      </p:cBhvr>
                                      <p:to>
                                        <p:strVal val="visible"/>
                                      </p:to>
                                    </p:set>
                                    <p:animEffect transition="in" filter="fade">
                                      <p:cBhvr>
                                        <p:cTn id="102" dur="500"/>
                                        <p:tgtEl>
                                          <p:spTgt spid="37911"/>
                                        </p:tgtEl>
                                      </p:cBhvr>
                                    </p:animEffect>
                                  </p:childTnLst>
                                </p:cTn>
                              </p:par>
                              <p:par>
                                <p:cTn id="103" presetID="42" presetClass="path" presetSubtype="0" accel="50000" decel="50000" autoRev="1" fill="hold" grpId="1" nodeType="withEffect">
                                  <p:stCondLst>
                                    <p:cond delay="3650"/>
                                  </p:stCondLst>
                                  <p:childTnLst>
                                    <p:animMotion origin="layout" path="M 3.05556E-6 2.34949E-6 L -0.24132 -0.12597 " pathEditMode="relative" rAng="0" ptsTypes="AA">
                                      <p:cBhvr>
                                        <p:cTn id="104" dur="500" fill="hold"/>
                                        <p:tgtEl>
                                          <p:spTgt spid="37911"/>
                                        </p:tgtEl>
                                        <p:attrNameLst>
                                          <p:attrName>ppt_x</p:attrName>
                                          <p:attrName>ppt_y</p:attrName>
                                        </p:attrNameLst>
                                      </p:cBhvr>
                                      <p:rCtr x="-1206600" y="-629800"/>
                                    </p:animMotion>
                                  </p:childTnLst>
                                </p:cTn>
                              </p:par>
                              <p:par>
                                <p:cTn id="105" presetID="10" presetClass="entr" presetSubtype="0" fill="hold" grpId="0" nodeType="withEffect">
                                  <p:stCondLst>
                                    <p:cond delay="4300"/>
                                  </p:stCondLst>
                                  <p:childTnLst>
                                    <p:set>
                                      <p:cBhvr>
                                        <p:cTn id="106" dur="1" fill="hold">
                                          <p:stCondLst>
                                            <p:cond delay="0"/>
                                          </p:stCondLst>
                                        </p:cTn>
                                        <p:tgtEl>
                                          <p:spTgt spid="37931"/>
                                        </p:tgtEl>
                                        <p:attrNameLst>
                                          <p:attrName>style.visibility</p:attrName>
                                        </p:attrNameLst>
                                      </p:cBhvr>
                                      <p:to>
                                        <p:strVal val="visible"/>
                                      </p:to>
                                    </p:set>
                                    <p:animEffect transition="in" filter="fade">
                                      <p:cBhvr>
                                        <p:cTn id="107" dur="500"/>
                                        <p:tgtEl>
                                          <p:spTgt spid="37931"/>
                                        </p:tgtEl>
                                      </p:cBhvr>
                                    </p:animEffect>
                                  </p:childTnLst>
                                </p:cTn>
                              </p:par>
                              <p:par>
                                <p:cTn id="108" presetID="42" presetClass="path" presetSubtype="0" accel="50000" decel="50000" autoRev="1" fill="hold" grpId="1" nodeType="withEffect">
                                  <p:stCondLst>
                                    <p:cond delay="3800"/>
                                  </p:stCondLst>
                                  <p:childTnLst>
                                    <p:animMotion origin="layout" path="M -3.61111E-6 -1.33374E-6 L -0.10625 0.00093 " pathEditMode="relative" rAng="0" ptsTypes="AA">
                                      <p:cBhvr>
                                        <p:cTn id="109" dur="500" fill="hold"/>
                                        <p:tgtEl>
                                          <p:spTgt spid="37931"/>
                                        </p:tgtEl>
                                        <p:attrNameLst>
                                          <p:attrName>ppt_x</p:attrName>
                                          <p:attrName>ppt_y</p:attrName>
                                        </p:attrNameLst>
                                      </p:cBhvr>
                                      <p:rCtr x="-531300" y="3100"/>
                                    </p:animMotion>
                                  </p:childTnLst>
                                </p:cTn>
                              </p:par>
                              <p:par>
                                <p:cTn id="110" presetID="10" presetClass="entr" presetSubtype="0" fill="hold" nodeType="withEffect">
                                  <p:stCondLst>
                                    <p:cond delay="445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500"/>
                                        <p:tgtEl>
                                          <p:spTgt spid="30"/>
                                        </p:tgtEl>
                                      </p:cBhvr>
                                    </p:animEffect>
                                  </p:childTnLst>
                                </p:cTn>
                              </p:par>
                              <p:par>
                                <p:cTn id="113" presetID="42" presetClass="path" presetSubtype="0" accel="50000" decel="50000" autoRev="1" fill="hold" nodeType="withEffect">
                                  <p:stCondLst>
                                    <p:cond delay="3950"/>
                                  </p:stCondLst>
                                  <p:childTnLst>
                                    <p:animMotion origin="layout" path="M -1.66667E-6 -1.19173E-6 L -0.01354 -0.25224 " pathEditMode="relative" rAng="0" ptsTypes="AA">
                                      <p:cBhvr>
                                        <p:cTn id="114" dur="500" fill="hold"/>
                                        <p:tgtEl>
                                          <p:spTgt spid="30"/>
                                        </p:tgtEl>
                                        <p:attrNameLst>
                                          <p:attrName>ppt_x</p:attrName>
                                          <p:attrName>ppt_y</p:attrName>
                                        </p:attrNameLst>
                                      </p:cBhvr>
                                      <p:rCtr x="-67700" y="-1262700"/>
                                    </p:animMotion>
                                  </p:childTnLst>
                                </p:cTn>
                              </p:par>
                              <p:par>
                                <p:cTn id="115" presetID="10" presetClass="entr" presetSubtype="0" fill="hold" grpId="0" nodeType="withEffect">
                                  <p:stCondLst>
                                    <p:cond delay="4600"/>
                                  </p:stCondLst>
                                  <p:childTnLst>
                                    <p:set>
                                      <p:cBhvr>
                                        <p:cTn id="116" dur="1" fill="hold">
                                          <p:stCondLst>
                                            <p:cond delay="0"/>
                                          </p:stCondLst>
                                        </p:cTn>
                                        <p:tgtEl>
                                          <p:spTgt spid="37928"/>
                                        </p:tgtEl>
                                        <p:attrNameLst>
                                          <p:attrName>style.visibility</p:attrName>
                                        </p:attrNameLst>
                                      </p:cBhvr>
                                      <p:to>
                                        <p:strVal val="visible"/>
                                      </p:to>
                                    </p:set>
                                    <p:animEffect transition="in" filter="fade">
                                      <p:cBhvr>
                                        <p:cTn id="117" dur="500"/>
                                        <p:tgtEl>
                                          <p:spTgt spid="37928"/>
                                        </p:tgtEl>
                                      </p:cBhvr>
                                    </p:animEffect>
                                  </p:childTnLst>
                                </p:cTn>
                              </p:par>
                              <p:par>
                                <p:cTn id="118" presetID="42" presetClass="path" presetSubtype="0" accel="50000" decel="50000" autoRev="1" fill="hold" grpId="1" nodeType="withEffect">
                                  <p:stCondLst>
                                    <p:cond delay="4100"/>
                                  </p:stCondLst>
                                  <p:childTnLst>
                                    <p:animMotion origin="layout" path="M 3.61111E-6 -3.5196E-7 L 0.05955 -0.1766 " pathEditMode="relative" rAng="0" ptsTypes="AA">
                                      <p:cBhvr>
                                        <p:cTn id="119" dur="500" fill="hold"/>
                                        <p:tgtEl>
                                          <p:spTgt spid="37928"/>
                                        </p:tgtEl>
                                        <p:attrNameLst>
                                          <p:attrName>ppt_x</p:attrName>
                                          <p:attrName>ppt_y</p:attrName>
                                        </p:attrNameLst>
                                      </p:cBhvr>
                                      <p:rCtr x="296900" y="-883000"/>
                                    </p:animMotion>
                                  </p:childTnLst>
                                </p:cTn>
                              </p:par>
                              <p:par>
                                <p:cTn id="120" presetID="10" presetClass="entr" presetSubtype="0" fill="hold" nodeType="withEffect">
                                  <p:stCondLst>
                                    <p:cond delay="4750"/>
                                  </p:stCondLst>
                                  <p:childTnLst>
                                    <p:set>
                                      <p:cBhvr>
                                        <p:cTn id="121" dur="1" fill="hold">
                                          <p:stCondLst>
                                            <p:cond delay="0"/>
                                          </p:stCondLst>
                                        </p:cTn>
                                        <p:tgtEl>
                                          <p:spTgt spid="28"/>
                                        </p:tgtEl>
                                        <p:attrNameLst>
                                          <p:attrName>style.visibility</p:attrName>
                                        </p:attrNameLst>
                                      </p:cBhvr>
                                      <p:to>
                                        <p:strVal val="visible"/>
                                      </p:to>
                                    </p:set>
                                    <p:animEffect transition="in" filter="fade">
                                      <p:cBhvr>
                                        <p:cTn id="122" dur="500"/>
                                        <p:tgtEl>
                                          <p:spTgt spid="28"/>
                                        </p:tgtEl>
                                      </p:cBhvr>
                                    </p:animEffect>
                                  </p:childTnLst>
                                </p:cTn>
                              </p:par>
                              <p:par>
                                <p:cTn id="123" presetID="42" presetClass="path" presetSubtype="0" accel="50000" decel="50000" autoRev="1" fill="hold" nodeType="withEffect">
                                  <p:stCondLst>
                                    <p:cond delay="4250"/>
                                  </p:stCondLst>
                                  <p:childTnLst>
                                    <p:animMotion origin="layout" path="M -3.88889E-6 -1.66409E-6 L -0.1368 0.12319 " pathEditMode="relative" rAng="0" ptsTypes="AA">
                                      <p:cBhvr>
                                        <p:cTn id="124" dur="500" fill="hold"/>
                                        <p:tgtEl>
                                          <p:spTgt spid="28"/>
                                        </p:tgtEl>
                                        <p:attrNameLst>
                                          <p:attrName>ppt_x</p:attrName>
                                          <p:attrName>ppt_y</p:attrName>
                                        </p:attrNameLst>
                                      </p:cBhvr>
                                      <p:rCtr x="-684000" y="614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11" grpId="0" animBg="1"/>
      <p:bldP spid="37911" grpId="1" animBg="1"/>
      <p:bldP spid="37912" grpId="0" animBg="1"/>
      <p:bldP spid="37912" grpId="1" animBg="1"/>
      <p:bldP spid="37925" grpId="0" animBg="1"/>
      <p:bldP spid="37925" grpId="1" animBg="1"/>
      <p:bldP spid="37926" grpId="0" animBg="1"/>
      <p:bldP spid="37926" grpId="1" animBg="1"/>
      <p:bldP spid="37927" grpId="0" animBg="1"/>
      <p:bldP spid="37927" grpId="1" animBg="1"/>
      <p:bldP spid="37928" grpId="0" animBg="1"/>
      <p:bldP spid="37928" grpId="1" animBg="1"/>
      <p:bldP spid="37929" grpId="0" animBg="1"/>
      <p:bldP spid="37929" grpId="1" animBg="1"/>
      <p:bldP spid="37930" grpId="0" animBg="1"/>
      <p:bldP spid="37930" grpId="1" animBg="1"/>
      <p:bldP spid="37931" grpId="0" animBg="1"/>
      <p:bldP spid="37931" grpId="1" animBg="1"/>
      <p:bldP spid="37932" grpId="0" animBg="1"/>
      <p:bldP spid="3793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图片 66"/>
          <p:cNvPicPr>
            <a:picLocks noChangeAspect="1"/>
          </p:cNvPicPr>
          <p:nvPr/>
        </p:nvPicPr>
        <p:blipFill>
          <a:blip r:embed="rId1"/>
          <a:srcRect l="36868" r="2" b="38840"/>
          <a:stretch>
            <a:fillRect/>
          </a:stretch>
        </p:blipFill>
        <p:spPr>
          <a:xfrm>
            <a:off x="0" y="3621088"/>
            <a:ext cx="2592388" cy="3236912"/>
          </a:xfrm>
          <a:prstGeom prst="rect">
            <a:avLst/>
          </a:prstGeom>
          <a:noFill/>
          <a:ln w="9525">
            <a:noFill/>
          </a:ln>
        </p:spPr>
      </p:pic>
      <p:pic>
        <p:nvPicPr>
          <p:cNvPr id="15361" name="图片 66"/>
          <p:cNvPicPr>
            <a:picLocks noChangeAspect="1"/>
          </p:cNvPicPr>
          <p:nvPr/>
        </p:nvPicPr>
        <p:blipFill>
          <a:blip r:embed="rId2"/>
          <a:srcRect l="2" t="38840" r="36868"/>
          <a:stretch>
            <a:fillRect/>
          </a:stretch>
        </p:blipFill>
        <p:spPr>
          <a:xfrm>
            <a:off x="6551613" y="0"/>
            <a:ext cx="2592387" cy="3236913"/>
          </a:xfrm>
          <a:prstGeom prst="rect">
            <a:avLst/>
          </a:prstGeom>
          <a:noFill/>
          <a:ln w="9525">
            <a:noFill/>
          </a:ln>
        </p:spPr>
      </p:pic>
      <p:sp>
        <p:nvSpPr>
          <p:cNvPr id="5130" name="Text Box 32"/>
          <p:cNvSpPr txBox="1"/>
          <p:nvPr/>
        </p:nvSpPr>
        <p:spPr>
          <a:xfrm>
            <a:off x="4859338" y="836613"/>
            <a:ext cx="3889375" cy="366712"/>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3" name="文本框 12"/>
          <p:cNvSpPr txBox="1"/>
          <p:nvPr/>
        </p:nvSpPr>
        <p:spPr>
          <a:xfrm>
            <a:off x="690880" y="1057910"/>
            <a:ext cx="7713980" cy="4154170"/>
          </a:xfrm>
          <a:prstGeom prst="rect">
            <a:avLst/>
          </a:prstGeom>
          <a:noFill/>
        </p:spPr>
        <p:txBody>
          <a:bodyPr wrap="square" rtlCol="0">
            <a:spAutoFit/>
          </a:bodyPr>
          <a:p>
            <a:r>
              <a:rPr lang="zh-CN" altLang="en-US" sz="2400" b="1"/>
              <a:t>摘要：审辩式思维主要指认识事物、尊重客观真理、追求真理、不盲从的理性态度，培养合乎逻辑的辨别与分析、综合、评价、运用、反思等思维能力，包容开放的心态与勇于担责的勇气。学生审辩式思维能力的培养是核心素养落实的关键，符合国内教育改革的趋势，也是课程改革的需要。因此初中道德与法治课堂教学对于学生审辩式思维能力的培养应付诸实践。</a:t>
            </a:r>
            <a:endParaRPr lang="zh-CN" altLang="en-US" sz="2400" b="1"/>
          </a:p>
          <a:p>
            <a:endParaRPr lang="zh-CN" altLang="en-US" sz="2400" b="1"/>
          </a:p>
          <a:p>
            <a:endParaRPr lang="zh-CN" altLang="en-US" sz="2400" b="1"/>
          </a:p>
          <a:p>
            <a:endParaRPr lang="zh-CN" altLang="en-US" sz="2400" b="1"/>
          </a:p>
          <a:p>
            <a:r>
              <a:rPr lang="zh-CN" altLang="en-US" sz="2400" b="1"/>
              <a:t>关键词:审辩式思维、道德与法治、课堂教学、培养</a:t>
            </a:r>
            <a:endParaRPr lang="zh-CN" altLang="en-US" sz="24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361"/>
                                        </p:tgtEl>
                                        <p:attrNameLst>
                                          <p:attrName>style.visibility</p:attrName>
                                        </p:attrNameLst>
                                      </p:cBhvr>
                                      <p:to>
                                        <p:strVal val="visible"/>
                                      </p:to>
                                    </p:set>
                                    <p:animEffect transition="in" filter="fade">
                                      <p:cBhvr>
                                        <p:cTn id="7" dur="750"/>
                                        <p:tgtEl>
                                          <p:spTgt spid="15361"/>
                                        </p:tgtEl>
                                      </p:cBhvr>
                                    </p:animEffect>
                                  </p:childTnLst>
                                </p:cTn>
                              </p:par>
                              <p:par>
                                <p:cTn id="8" presetID="10" presetClass="entr" presetSubtype="0" fill="hold" nodeType="withEffect">
                                  <p:stCondLst>
                                    <p:cond delay="0"/>
                                  </p:stCondLst>
                                  <p:childTnLst>
                                    <p:set>
                                      <p:cBhvr>
                                        <p:cTn id="9" dur="1" fill="hold">
                                          <p:stCondLst>
                                            <p:cond delay="0"/>
                                          </p:stCondLst>
                                        </p:cTn>
                                        <p:tgtEl>
                                          <p:spTgt spid="17409"/>
                                        </p:tgtEl>
                                        <p:attrNameLst>
                                          <p:attrName>style.visibility</p:attrName>
                                        </p:attrNameLst>
                                      </p:cBhvr>
                                      <p:to>
                                        <p:strVal val="visible"/>
                                      </p:to>
                                    </p:set>
                                    <p:animEffect transition="in" filter="fade">
                                      <p:cBhvr>
                                        <p:cTn id="10" dur="75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图片 66"/>
          <p:cNvPicPr>
            <a:picLocks noChangeAspect="1"/>
          </p:cNvPicPr>
          <p:nvPr/>
        </p:nvPicPr>
        <p:blipFill>
          <a:blip r:embed="rId1"/>
          <a:srcRect l="36868" r="2" b="38840"/>
          <a:stretch>
            <a:fillRect/>
          </a:stretch>
        </p:blipFill>
        <p:spPr>
          <a:xfrm>
            <a:off x="0" y="3621088"/>
            <a:ext cx="2592388" cy="3236912"/>
          </a:xfrm>
          <a:prstGeom prst="rect">
            <a:avLst/>
          </a:prstGeom>
          <a:noFill/>
          <a:ln w="9525">
            <a:noFill/>
          </a:ln>
        </p:spPr>
      </p:pic>
      <p:pic>
        <p:nvPicPr>
          <p:cNvPr id="15361" name="图片 66"/>
          <p:cNvPicPr>
            <a:picLocks noChangeAspect="1"/>
          </p:cNvPicPr>
          <p:nvPr/>
        </p:nvPicPr>
        <p:blipFill>
          <a:blip r:embed="rId2"/>
          <a:srcRect l="2" t="38840" r="36868"/>
          <a:stretch>
            <a:fillRect/>
          </a:stretch>
        </p:blipFill>
        <p:spPr>
          <a:xfrm>
            <a:off x="6551613" y="0"/>
            <a:ext cx="2592387" cy="3236913"/>
          </a:xfrm>
          <a:prstGeom prst="rect">
            <a:avLst/>
          </a:prstGeom>
          <a:noFill/>
          <a:ln w="9525">
            <a:noFill/>
          </a:ln>
        </p:spPr>
      </p:pic>
      <p:sp>
        <p:nvSpPr>
          <p:cNvPr id="6154" name="Text Box 32"/>
          <p:cNvSpPr txBox="1"/>
          <p:nvPr/>
        </p:nvSpPr>
        <p:spPr>
          <a:xfrm>
            <a:off x="4859338" y="836613"/>
            <a:ext cx="3889375" cy="366712"/>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4" name="文本框 13"/>
          <p:cNvSpPr txBox="1"/>
          <p:nvPr/>
        </p:nvSpPr>
        <p:spPr>
          <a:xfrm>
            <a:off x="802640" y="1203325"/>
            <a:ext cx="8341360" cy="4154170"/>
          </a:xfrm>
          <a:prstGeom prst="rect">
            <a:avLst/>
          </a:prstGeom>
          <a:noFill/>
        </p:spPr>
        <p:txBody>
          <a:bodyPr wrap="square" rtlCol="0">
            <a:spAutoFit/>
          </a:bodyPr>
          <a:p>
            <a:r>
              <a:rPr lang="zh-CN" altLang="en-US" sz="2400" b="1"/>
              <a:t>一、审辩式思维的内涵</a:t>
            </a:r>
            <a:endParaRPr lang="zh-CN" altLang="en-US" sz="2400" b="1"/>
          </a:p>
          <a:p>
            <a:endParaRPr lang="zh-CN" altLang="en-US" sz="2400" b="1"/>
          </a:p>
          <a:p>
            <a:endParaRPr lang="zh-CN" altLang="en-US" sz="2400" b="1"/>
          </a:p>
          <a:p>
            <a:endParaRPr lang="zh-CN" altLang="en-US" sz="2400" b="1"/>
          </a:p>
          <a:p>
            <a:endParaRPr lang="zh-CN" altLang="en-US" sz="2400" b="1"/>
          </a:p>
          <a:p>
            <a:r>
              <a:rPr lang="zh-CN" altLang="en-US" sz="2400" b="1"/>
              <a:t>二、初中道德与法治课堂教学中培养审辩式思维的必要性</a:t>
            </a:r>
            <a:endParaRPr lang="zh-CN" altLang="en-US" sz="2400" b="1"/>
          </a:p>
          <a:p>
            <a:endParaRPr lang="zh-CN" altLang="en-US" sz="2400" b="1"/>
          </a:p>
          <a:p>
            <a:endParaRPr lang="zh-CN" altLang="en-US" sz="2400" b="1"/>
          </a:p>
          <a:p>
            <a:endParaRPr lang="zh-CN" altLang="en-US" sz="2400" b="1"/>
          </a:p>
          <a:p>
            <a:endParaRPr lang="zh-CN" altLang="en-US" sz="2400" b="1"/>
          </a:p>
          <a:p>
            <a:r>
              <a:rPr lang="zh-CN" altLang="en-US" sz="2400" b="1"/>
              <a:t>三、初中道德与法治课堂教学中审辩式思维培养的有效策略</a:t>
            </a:r>
            <a:endParaRPr lang="zh-CN" altLang="en-US" sz="2400" b="1"/>
          </a:p>
        </p:txBody>
      </p:sp>
      <p:sp>
        <p:nvSpPr>
          <p:cNvPr id="6155" name="Text Box 33"/>
          <p:cNvSpPr txBox="1"/>
          <p:nvPr/>
        </p:nvSpPr>
        <p:spPr>
          <a:xfrm>
            <a:off x="5183188" y="914400"/>
            <a:ext cx="3960812" cy="457200"/>
          </a:xfrm>
          <a:prstGeom prst="rect">
            <a:avLst/>
          </a:prstGeom>
          <a:noFill/>
          <a:ln w="9525">
            <a:noFill/>
          </a:ln>
        </p:spPr>
        <p:txBody>
          <a:bodyPr>
            <a:spAutoFit/>
          </a:bodyPr>
          <a:p>
            <a:pPr>
              <a:spcBef>
                <a:spcPct val="50000"/>
              </a:spcBef>
            </a:pPr>
            <a:endParaRPr lang="zh-CN" altLang="zh-CN" sz="2400" b="1" dirty="0">
              <a:solidFill>
                <a:srgbClr val="0000FF"/>
              </a:solidFill>
              <a:latin typeface="Arial" panose="020B0604020202020204" pitchFamily="34" charset="0"/>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361"/>
                                        </p:tgtEl>
                                        <p:attrNameLst>
                                          <p:attrName>style.visibility</p:attrName>
                                        </p:attrNameLst>
                                      </p:cBhvr>
                                      <p:to>
                                        <p:strVal val="visible"/>
                                      </p:to>
                                    </p:set>
                                    <p:animEffect transition="in" filter="fade">
                                      <p:cBhvr>
                                        <p:cTn id="7" dur="750"/>
                                        <p:tgtEl>
                                          <p:spTgt spid="15361"/>
                                        </p:tgtEl>
                                      </p:cBhvr>
                                    </p:animEffect>
                                  </p:childTnLst>
                                </p:cTn>
                              </p:par>
                              <p:par>
                                <p:cTn id="8" presetID="10" presetClass="entr" presetSubtype="0" fill="hold" nodeType="withEffect">
                                  <p:stCondLst>
                                    <p:cond delay="0"/>
                                  </p:stCondLst>
                                  <p:childTnLst>
                                    <p:set>
                                      <p:cBhvr>
                                        <p:cTn id="9" dur="1" fill="hold">
                                          <p:stCondLst>
                                            <p:cond delay="0"/>
                                          </p:stCondLst>
                                        </p:cTn>
                                        <p:tgtEl>
                                          <p:spTgt spid="17409"/>
                                        </p:tgtEl>
                                        <p:attrNameLst>
                                          <p:attrName>style.visibility</p:attrName>
                                        </p:attrNameLst>
                                      </p:cBhvr>
                                      <p:to>
                                        <p:strVal val="visible"/>
                                      </p:to>
                                    </p:set>
                                    <p:animEffect transition="in" filter="fade">
                                      <p:cBhvr>
                                        <p:cTn id="10" dur="75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5" name="TextBox 23"/>
          <p:cNvSpPr txBox="1"/>
          <p:nvPr/>
        </p:nvSpPr>
        <p:spPr>
          <a:xfrm>
            <a:off x="914400" y="357188"/>
            <a:ext cx="4113213" cy="641350"/>
          </a:xfrm>
          <a:prstGeom prst="rect">
            <a:avLst/>
          </a:prstGeom>
          <a:noFill/>
          <a:ln w="9525">
            <a:noFill/>
          </a:ln>
        </p:spPr>
        <p:txBody>
          <a:bodyPr lIns="0" rIns="0">
            <a:spAutoFit/>
          </a:bodyPr>
          <a:p>
            <a:pPr algn="ctr"/>
            <a:endParaRPr lang="zh-CN" altLang="zh-CN" sz="3600" b="1" dirty="0">
              <a:solidFill>
                <a:schemeClr val="accent1"/>
              </a:solidFill>
              <a:latin typeface="Times New Roman" panose="02020603050405020304" pitchFamily="18" charset="0"/>
              <a:ea typeface="微软雅黑" panose="020B0503020204020204" pitchFamily="34" charset="-122"/>
            </a:endParaRPr>
          </a:p>
        </p:txBody>
      </p:sp>
      <p:sp>
        <p:nvSpPr>
          <p:cNvPr id="26" name="MH_Other_4"/>
          <p:cNvSpPr/>
          <p:nvPr>
            <p:custDataLst>
              <p:tags r:id="rId1"/>
            </p:custDataLst>
          </p:nvPr>
        </p:nvSpPr>
        <p:spPr>
          <a:xfrm>
            <a:off x="5001585" y="1984859"/>
            <a:ext cx="153296" cy="204173"/>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8" name="MH_Other_4"/>
          <p:cNvSpPr/>
          <p:nvPr>
            <p:custDataLst>
              <p:tags r:id="rId2"/>
            </p:custDataLst>
          </p:nvPr>
        </p:nvSpPr>
        <p:spPr>
          <a:xfrm>
            <a:off x="3280113" y="1780017"/>
            <a:ext cx="252479" cy="335683"/>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51219" name="MH_Other_4"/>
          <p:cNvSpPr>
            <a:spLocks noChangeArrowheads="1"/>
          </p:cNvSpPr>
          <p:nvPr>
            <p:custDataLst>
              <p:tags r:id="rId3"/>
            </p:custDataLst>
          </p:nvPr>
        </p:nvSpPr>
        <p:spPr bwMode="auto">
          <a:xfrm>
            <a:off x="5734050" y="1941513"/>
            <a:ext cx="153988" cy="204788"/>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6" name="MH_Other_4"/>
          <p:cNvSpPr/>
          <p:nvPr>
            <p:custDataLst>
              <p:tags r:id="rId4"/>
            </p:custDataLst>
          </p:nvPr>
        </p:nvSpPr>
        <p:spPr>
          <a:xfrm>
            <a:off x="3564494" y="1982879"/>
            <a:ext cx="152963" cy="204173"/>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pic>
        <p:nvPicPr>
          <p:cNvPr id="7196" name="图片 40"/>
          <p:cNvPicPr>
            <a:picLocks noChangeAspect="1"/>
          </p:cNvPicPr>
          <p:nvPr/>
        </p:nvPicPr>
        <p:blipFill>
          <a:blip r:embed="rId5"/>
          <a:srcRect t="30910" r="25024"/>
          <a:stretch>
            <a:fillRect/>
          </a:stretch>
        </p:blipFill>
        <p:spPr>
          <a:xfrm>
            <a:off x="6243638" y="0"/>
            <a:ext cx="2900362" cy="2444750"/>
          </a:xfrm>
          <a:prstGeom prst="rect">
            <a:avLst/>
          </a:prstGeom>
          <a:noFill/>
          <a:ln w="9525">
            <a:noFill/>
          </a:ln>
        </p:spPr>
      </p:pic>
      <p:pic>
        <p:nvPicPr>
          <p:cNvPr id="7197" name="图片 41"/>
          <p:cNvPicPr>
            <a:picLocks noChangeAspect="1"/>
          </p:cNvPicPr>
          <p:nvPr/>
        </p:nvPicPr>
        <p:blipFill>
          <a:blip r:embed="rId6"/>
          <a:srcRect l="25024" t="30910"/>
          <a:stretch>
            <a:fillRect/>
          </a:stretch>
        </p:blipFill>
        <p:spPr>
          <a:xfrm>
            <a:off x="0" y="0"/>
            <a:ext cx="2900363" cy="2444750"/>
          </a:xfrm>
          <a:prstGeom prst="rect">
            <a:avLst/>
          </a:prstGeom>
          <a:noFill/>
          <a:ln w="9525">
            <a:noFill/>
          </a:ln>
        </p:spPr>
      </p:pic>
      <p:sp>
        <p:nvSpPr>
          <p:cNvPr id="51243" name="椭圆 37"/>
          <p:cNvSpPr>
            <a:spLocks noChangeArrowheads="1"/>
          </p:cNvSpPr>
          <p:nvPr/>
        </p:nvSpPr>
        <p:spPr bwMode="auto">
          <a:xfrm rot="2700000">
            <a:off x="5494338" y="1355725"/>
            <a:ext cx="244475" cy="215900"/>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7199" name="椭圆 37"/>
          <p:cNvSpPr/>
          <p:nvPr/>
        </p:nvSpPr>
        <p:spPr>
          <a:xfrm rot="2700000" flipH="1" flipV="1">
            <a:off x="2159000" y="1809750"/>
            <a:ext cx="230188" cy="300038"/>
          </a:xfrm>
          <a:prstGeom prst="ellipse">
            <a:avLst/>
          </a:prstGeom>
          <a:gradFill rotWithShape="1">
            <a:gsLst>
              <a:gs pos="0">
                <a:srgbClr val="DA0000">
                  <a:alpha val="100000"/>
                </a:srgbClr>
              </a:gs>
              <a:gs pos="80000">
                <a:srgbClr val="FF0000">
                  <a:alpha val="100000"/>
                </a:srgbClr>
              </a:gs>
              <a:gs pos="100000">
                <a:srgbClr val="FF0000">
                  <a:alpha val="100000"/>
                </a:srgbClr>
              </a:gs>
            </a:gsLst>
            <a:lin ang="16200000"/>
            <a:tileRect/>
          </a:gradFill>
          <a:ln w="9525" cap="flat" cmpd="sng">
            <a:solidFill>
              <a:srgbClr val="FF0000"/>
            </a:solidFill>
            <a:prstDash val="solid"/>
            <a:headEnd type="none" w="med" len="med"/>
            <a:tailEnd type="none" w="med" len="med"/>
          </a:ln>
          <a:effectLst>
            <a:outerShdw dist="23000" dir="5400000" rotWithShape="0">
              <a:srgbClr val="000000">
                <a:alpha val="34998"/>
              </a:srgbClr>
            </a:outerShdw>
          </a:effectLst>
        </p:spPr>
        <p:txBody>
          <a:bodyPr rot="10800000"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sp>
        <p:nvSpPr>
          <p:cNvPr id="2" name="文本框 1"/>
          <p:cNvSpPr txBox="1"/>
          <p:nvPr/>
        </p:nvSpPr>
        <p:spPr>
          <a:xfrm>
            <a:off x="437515" y="1167765"/>
            <a:ext cx="8551545" cy="4523105"/>
          </a:xfrm>
          <a:prstGeom prst="rect">
            <a:avLst/>
          </a:prstGeom>
          <a:noFill/>
        </p:spPr>
        <p:txBody>
          <a:bodyPr wrap="square" rtlCol="0">
            <a:spAutoFit/>
          </a:bodyPr>
          <a:p>
            <a:r>
              <a:rPr lang="zh-CN" altLang="en-US" sz="2400" b="1"/>
              <a:t>一、审辩式思维的内涵</a:t>
            </a:r>
            <a:endParaRPr lang="zh-CN" altLang="en-US" sz="2400" b="1"/>
          </a:p>
          <a:p>
            <a:r>
              <a:rPr lang="zh-CN" altLang="en-US" sz="2400" b="1"/>
              <a:t>审辩式思维的发展包括认知能力和人格气质两个方面。认知能力指个体基于原有认知基础运用逻辑思维知识对观点与信息等开展分析、论证、解释、推理、辩驳等理性分析，形成更接近真相，更深入本质，更有建设性的结论与解决问题的办法。从这个角度讲它等同于思辨力。人格气质彰显个人不畏权威，不懈质疑，追求真理的精神，同时也体现包容异见，反思自己的开放包容心态，在行动上勇于担责的勇气。</a:t>
            </a:r>
            <a:endParaRPr lang="zh-CN" altLang="en-US" sz="2400" b="1"/>
          </a:p>
          <a:p>
            <a:r>
              <a:rPr lang="zh-CN" altLang="en-US" sz="2400" b="1"/>
              <a:t>本研究的审辩式思维主要指:认识事物、尊重客观真理、追求真理、不盲从的理性态度，培养合乎逻辑的辨别与分析、综合、评价、运用、反思等思维能力，包容开放的心态与勇于担责的精神。</a:t>
            </a:r>
            <a:endParaRPr lang="zh-CN" altLang="en-US" sz="24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nodePh="1">
                                  <p:stCondLst>
                                    <p:cond delay="500"/>
                                  </p:stCondLst>
                                  <p:endCondLst>
                                    <p:cond evt="begin" delay="0"/>
                                  </p:endCondLst>
                                  <p:iterate type="lt">
                                    <p:tmPct val="10000"/>
                                  </p:iterate>
                                  <p:childTnLst>
                                    <p:set>
                                      <p:cBhvr>
                                        <p:cTn id="6" dur="1" fill="hold">
                                          <p:stCondLst>
                                            <p:cond delay="0"/>
                                          </p:stCondLst>
                                        </p:cTn>
                                        <p:tgtEl>
                                          <p:spTgt spid="15365"/>
                                        </p:tgtEl>
                                        <p:attrNameLst>
                                          <p:attrName>style.visibility</p:attrName>
                                        </p:attrNameLst>
                                      </p:cBhvr>
                                      <p:to>
                                        <p:strVal val="visible"/>
                                      </p:to>
                                    </p:set>
                                    <p:anim by="(-#ppt_w*2)" calcmode="lin" valueType="num">
                                      <p:cBhvr rctx="PPT">
                                        <p:cTn id="7" dur="500" autoRev="1" fill="hold">
                                          <p:stCondLst>
                                            <p:cond delay="0"/>
                                          </p:stCondLst>
                                        </p:cTn>
                                        <p:tgtEl>
                                          <p:spTgt spid="15365"/>
                                        </p:tgtEl>
                                        <p:attrNameLst>
                                          <p:attrName>ppt_w</p:attrName>
                                        </p:attrNameLst>
                                      </p:cBhvr>
                                    </p:anim>
                                    <p:anim by="(#ppt_w*0.50)" calcmode="lin" valueType="num">
                                      <p:cBhvr>
                                        <p:cTn id="8" dur="500" decel="50000" autoRev="1" fill="hold">
                                          <p:stCondLst>
                                            <p:cond delay="0"/>
                                          </p:stCondLst>
                                        </p:cTn>
                                        <p:tgtEl>
                                          <p:spTgt spid="15365"/>
                                        </p:tgtEl>
                                        <p:attrNameLst>
                                          <p:attrName>ppt_x</p:attrName>
                                        </p:attrNameLst>
                                      </p:cBhvr>
                                    </p:anim>
                                    <p:anim from="(-#ppt_h/2)" to="(#ppt_y)" calcmode="lin" valueType="num">
                                      <p:cBhvr>
                                        <p:cTn id="9" dur="1000" fill="hold">
                                          <p:stCondLst>
                                            <p:cond delay="0"/>
                                          </p:stCondLst>
                                        </p:cTn>
                                        <p:tgtEl>
                                          <p:spTgt spid="15365"/>
                                        </p:tgtEl>
                                        <p:attrNameLst>
                                          <p:attrName>ppt_y</p:attrName>
                                        </p:attrNameLst>
                                      </p:cBhvr>
                                    </p:anim>
                                    <p:animRot by="21600000">
                                      <p:cBhvr>
                                        <p:cTn id="10" dur="1000" fill="hold">
                                          <p:stCondLst>
                                            <p:cond delay="0"/>
                                          </p:stCondLst>
                                        </p:cTn>
                                        <p:tgtEl>
                                          <p:spTgt spid="15365"/>
                                        </p:tgtEl>
                                        <p:attrNameLst>
                                          <p:attrName>r</p:attrName>
                                        </p:attrNameLst>
                                      </p:cBhvr>
                                    </p:animRot>
                                  </p:childTnLst>
                                </p:cTn>
                              </p:par>
                            </p:childTnLst>
                          </p:cTn>
                        </p:par>
                        <p:par>
                          <p:cTn id="11" fill="hold">
                            <p:stCondLst>
                              <p:cond delay="0"/>
                            </p:stCondLst>
                            <p:childTnLst>
                              <p:par>
                                <p:cTn id="12" presetID="53" presetClass="entr" presetSubtype="16"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94" fill="hold"/>
                                        <p:tgtEl>
                                          <p:spTgt spid="26"/>
                                        </p:tgtEl>
                                        <p:attrNameLst>
                                          <p:attrName>ppt_w</p:attrName>
                                        </p:attrNameLst>
                                      </p:cBhvr>
                                      <p:tavLst>
                                        <p:tav tm="0">
                                          <p:val>
                                            <p:fltVal val="0.000000"/>
                                          </p:val>
                                        </p:tav>
                                        <p:tav tm="100000">
                                          <p:val>
                                            <p:strVal val="#ppt_w"/>
                                          </p:val>
                                        </p:tav>
                                      </p:tavLst>
                                    </p:anim>
                                    <p:anim calcmode="lin" valueType="num">
                                      <p:cBhvr>
                                        <p:cTn id="15" dur="594" fill="hold"/>
                                        <p:tgtEl>
                                          <p:spTgt spid="26"/>
                                        </p:tgtEl>
                                        <p:attrNameLst>
                                          <p:attrName>ppt_h</p:attrName>
                                        </p:attrNameLst>
                                      </p:cBhvr>
                                      <p:tavLst>
                                        <p:tav tm="0">
                                          <p:val>
                                            <p:fltVal val="0.000000"/>
                                          </p:val>
                                        </p:tav>
                                        <p:tav tm="100000">
                                          <p:val>
                                            <p:strVal val="#ppt_h"/>
                                          </p:val>
                                        </p:tav>
                                      </p:tavLst>
                                    </p:anim>
                                    <p:animEffect transition="in" filter="fade">
                                      <p:cBhvr>
                                        <p:cTn id="16" dur="594"/>
                                        <p:tgtEl>
                                          <p:spTgt spid="26"/>
                                        </p:tgtEl>
                                      </p:cBhvr>
                                    </p:animEffect>
                                  </p:childTnLst>
                                </p:cTn>
                              </p:par>
                              <p:par>
                                <p:cTn id="17" presetID="53" presetClass="entr" presetSubtype="16"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000000"/>
                                          </p:val>
                                        </p:tav>
                                        <p:tav tm="100000">
                                          <p:val>
                                            <p:strVal val="#ppt_w"/>
                                          </p:val>
                                        </p:tav>
                                      </p:tavLst>
                                    </p:anim>
                                    <p:anim calcmode="lin" valueType="num">
                                      <p:cBhvr>
                                        <p:cTn id="20" dur="500" fill="hold"/>
                                        <p:tgtEl>
                                          <p:spTgt spid="28"/>
                                        </p:tgtEl>
                                        <p:attrNameLst>
                                          <p:attrName>ppt_h</p:attrName>
                                        </p:attrNameLst>
                                      </p:cBhvr>
                                      <p:tavLst>
                                        <p:tav tm="0">
                                          <p:val>
                                            <p:fltVal val="0.000000"/>
                                          </p:val>
                                        </p:tav>
                                        <p:tav tm="100000">
                                          <p:val>
                                            <p:strVal val="#ppt_h"/>
                                          </p:val>
                                        </p:tav>
                                      </p:tavLst>
                                    </p:anim>
                                    <p:animEffect transition="in" filter="fade">
                                      <p:cBhvr>
                                        <p:cTn id="21" dur="500"/>
                                        <p:tgtEl>
                                          <p:spTgt spid="28"/>
                                        </p:tgtEl>
                                      </p:cBhvr>
                                    </p:animEffect>
                                  </p:childTnLst>
                                </p:cTn>
                              </p:par>
                              <p:par>
                                <p:cTn id="22" presetID="53" presetClass="entr" presetSubtype="16" fill="hold" grpId="0" nodeType="withEffect">
                                  <p:stCondLst>
                                    <p:cond delay="379"/>
                                  </p:stCondLst>
                                  <p:childTnLst>
                                    <p:set>
                                      <p:cBhvr>
                                        <p:cTn id="23" dur="1" fill="hold">
                                          <p:stCondLst>
                                            <p:cond delay="0"/>
                                          </p:stCondLst>
                                        </p:cTn>
                                        <p:tgtEl>
                                          <p:spTgt spid="51219"/>
                                        </p:tgtEl>
                                        <p:attrNameLst>
                                          <p:attrName>style.visibility</p:attrName>
                                        </p:attrNameLst>
                                      </p:cBhvr>
                                      <p:to>
                                        <p:strVal val="visible"/>
                                      </p:to>
                                    </p:set>
                                    <p:anim calcmode="lin" valueType="num">
                                      <p:cBhvr>
                                        <p:cTn id="24" dur="600" fill="hold"/>
                                        <p:tgtEl>
                                          <p:spTgt spid="51219"/>
                                        </p:tgtEl>
                                        <p:attrNameLst>
                                          <p:attrName>ppt_w</p:attrName>
                                        </p:attrNameLst>
                                      </p:cBhvr>
                                      <p:tavLst>
                                        <p:tav tm="0">
                                          <p:val>
                                            <p:fltVal val="0.000000"/>
                                          </p:val>
                                        </p:tav>
                                        <p:tav tm="100000">
                                          <p:val>
                                            <p:strVal val="#ppt_w"/>
                                          </p:val>
                                        </p:tav>
                                      </p:tavLst>
                                    </p:anim>
                                    <p:anim calcmode="lin" valueType="num">
                                      <p:cBhvr>
                                        <p:cTn id="25" dur="600" fill="hold"/>
                                        <p:tgtEl>
                                          <p:spTgt spid="51219"/>
                                        </p:tgtEl>
                                        <p:attrNameLst>
                                          <p:attrName>ppt_h</p:attrName>
                                        </p:attrNameLst>
                                      </p:cBhvr>
                                      <p:tavLst>
                                        <p:tav tm="0">
                                          <p:val>
                                            <p:fltVal val="0.000000"/>
                                          </p:val>
                                        </p:tav>
                                        <p:tav tm="100000">
                                          <p:val>
                                            <p:strVal val="#ppt_h"/>
                                          </p:val>
                                        </p:tav>
                                      </p:tavLst>
                                    </p:anim>
                                    <p:animEffect transition="in" filter="fade">
                                      <p:cBhvr>
                                        <p:cTn id="26" dur="600"/>
                                        <p:tgtEl>
                                          <p:spTgt spid="51219"/>
                                        </p:tgtEl>
                                      </p:cBhvr>
                                    </p:animEffect>
                                  </p:childTnLst>
                                </p:cTn>
                              </p:par>
                              <p:par>
                                <p:cTn id="27" presetID="10" presetClass="entr" presetSubtype="0" fill="hold" grpId="0" nodeType="withEffect">
                                  <p:stCondLst>
                                    <p:cond delay="547"/>
                                  </p:stCondLst>
                                  <p:childTnLst>
                                    <p:set>
                                      <p:cBhvr>
                                        <p:cTn id="28" dur="1" fill="hold">
                                          <p:stCondLst>
                                            <p:cond delay="0"/>
                                          </p:stCondLst>
                                        </p:cTn>
                                        <p:tgtEl>
                                          <p:spTgt spid="51243"/>
                                        </p:tgtEl>
                                        <p:attrNameLst>
                                          <p:attrName>style.visibility</p:attrName>
                                        </p:attrNameLst>
                                      </p:cBhvr>
                                      <p:to>
                                        <p:strVal val="visible"/>
                                      </p:to>
                                    </p:set>
                                    <p:animEffect transition="in" filter="fade">
                                      <p:cBhvr>
                                        <p:cTn id="29" dur="500"/>
                                        <p:tgtEl>
                                          <p:spTgt spid="51243"/>
                                        </p:tgtEl>
                                      </p:cBhvr>
                                    </p:animEffect>
                                  </p:childTnLst>
                                </p:cTn>
                              </p:par>
                              <p:par>
                                <p:cTn id="30" presetID="10" presetClass="entr" presetSubtype="0" fill="hold" grpId="0" nodeType="withEffect">
                                  <p:stCondLst>
                                    <p:cond delay="547"/>
                                  </p:stCondLst>
                                  <p:childTnLst>
                                    <p:set>
                                      <p:cBhvr>
                                        <p:cTn id="31" dur="1" fill="hold">
                                          <p:stCondLst>
                                            <p:cond delay="0"/>
                                          </p:stCondLst>
                                        </p:cTn>
                                        <p:tgtEl>
                                          <p:spTgt spid="7199"/>
                                        </p:tgtEl>
                                        <p:attrNameLst>
                                          <p:attrName>style.visibility</p:attrName>
                                        </p:attrNameLst>
                                      </p:cBhvr>
                                      <p:to>
                                        <p:strVal val="visible"/>
                                      </p:to>
                                    </p:set>
                                    <p:animEffect transition="in" filter="fade">
                                      <p:cBhvr>
                                        <p:cTn id="32" dur="500"/>
                                        <p:tgtEl>
                                          <p:spTgt spid="7199"/>
                                        </p:tgtEl>
                                      </p:cBhvr>
                                    </p:animEffect>
                                  </p:childTnLst>
                                </p:cTn>
                              </p:par>
                              <p:par>
                                <p:cTn id="33" presetID="53" presetClass="entr" presetSubtype="16" fill="hold" nodeType="withEffect">
                                  <p:stCondLst>
                                    <p:cond delay="573"/>
                                  </p:stCondLst>
                                  <p:childTnLst>
                                    <p:set>
                                      <p:cBhvr>
                                        <p:cTn id="34" dur="1" fill="hold">
                                          <p:stCondLst>
                                            <p:cond delay="0"/>
                                          </p:stCondLst>
                                        </p:cTn>
                                        <p:tgtEl>
                                          <p:spTgt spid="36"/>
                                        </p:tgtEl>
                                        <p:attrNameLst>
                                          <p:attrName>style.visibility</p:attrName>
                                        </p:attrNameLst>
                                      </p:cBhvr>
                                      <p:to>
                                        <p:strVal val="visible"/>
                                      </p:to>
                                    </p:set>
                                    <p:anim calcmode="lin" valueType="num">
                                      <p:cBhvr>
                                        <p:cTn id="35" dur="540" fill="hold"/>
                                        <p:tgtEl>
                                          <p:spTgt spid="36"/>
                                        </p:tgtEl>
                                        <p:attrNameLst>
                                          <p:attrName>ppt_w</p:attrName>
                                        </p:attrNameLst>
                                      </p:cBhvr>
                                      <p:tavLst>
                                        <p:tav tm="0">
                                          <p:val>
                                            <p:fltVal val="0.000000"/>
                                          </p:val>
                                        </p:tav>
                                        <p:tav tm="100000">
                                          <p:val>
                                            <p:strVal val="#ppt_w"/>
                                          </p:val>
                                        </p:tav>
                                      </p:tavLst>
                                    </p:anim>
                                    <p:anim calcmode="lin" valueType="num">
                                      <p:cBhvr>
                                        <p:cTn id="36" dur="540" fill="hold"/>
                                        <p:tgtEl>
                                          <p:spTgt spid="36"/>
                                        </p:tgtEl>
                                        <p:attrNameLst>
                                          <p:attrName>ppt_h</p:attrName>
                                        </p:attrNameLst>
                                      </p:cBhvr>
                                      <p:tavLst>
                                        <p:tav tm="0">
                                          <p:val>
                                            <p:fltVal val="0.000000"/>
                                          </p:val>
                                        </p:tav>
                                        <p:tav tm="100000">
                                          <p:val>
                                            <p:strVal val="#ppt_h"/>
                                          </p:val>
                                        </p:tav>
                                      </p:tavLst>
                                    </p:anim>
                                    <p:animEffect transition="in" filter="fade">
                                      <p:cBhvr>
                                        <p:cTn id="37" dur="54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P spid="51219" grpId="0" animBg="1"/>
      <p:bldP spid="51243" grpId="0" animBg="1"/>
      <p:bldP spid="719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图片 66"/>
          <p:cNvPicPr>
            <a:picLocks noChangeAspect="1"/>
          </p:cNvPicPr>
          <p:nvPr/>
        </p:nvPicPr>
        <p:blipFill>
          <a:blip r:embed="rId1"/>
          <a:srcRect l="36868" r="2" b="38840"/>
          <a:stretch>
            <a:fillRect/>
          </a:stretch>
        </p:blipFill>
        <p:spPr>
          <a:xfrm>
            <a:off x="0" y="3635375"/>
            <a:ext cx="3492500" cy="3236913"/>
          </a:xfrm>
          <a:prstGeom prst="rect">
            <a:avLst/>
          </a:prstGeom>
          <a:noFill/>
          <a:ln w="9525">
            <a:noFill/>
          </a:ln>
        </p:spPr>
      </p:pic>
      <p:pic>
        <p:nvPicPr>
          <p:cNvPr id="13315" name="图片 66"/>
          <p:cNvPicPr>
            <a:picLocks noChangeAspect="1"/>
          </p:cNvPicPr>
          <p:nvPr/>
        </p:nvPicPr>
        <p:blipFill>
          <a:blip r:embed="rId2"/>
          <a:srcRect l="2" t="38840" r="36868"/>
          <a:stretch>
            <a:fillRect/>
          </a:stretch>
        </p:blipFill>
        <p:spPr>
          <a:xfrm>
            <a:off x="5508625" y="0"/>
            <a:ext cx="3635375" cy="2921000"/>
          </a:xfrm>
          <a:prstGeom prst="rect">
            <a:avLst/>
          </a:prstGeom>
          <a:noFill/>
          <a:ln w="9525">
            <a:noFill/>
          </a:ln>
        </p:spPr>
      </p:pic>
      <p:sp>
        <p:nvSpPr>
          <p:cNvPr id="13316" name="文本框 29702"/>
          <p:cNvSpPr txBox="1"/>
          <p:nvPr/>
        </p:nvSpPr>
        <p:spPr>
          <a:xfrm>
            <a:off x="615315" y="923290"/>
            <a:ext cx="7239000" cy="366713"/>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3" name="文本框 2"/>
          <p:cNvSpPr txBox="1"/>
          <p:nvPr/>
        </p:nvSpPr>
        <p:spPr>
          <a:xfrm>
            <a:off x="1000125" y="672465"/>
            <a:ext cx="7143750" cy="4523105"/>
          </a:xfrm>
          <a:prstGeom prst="rect">
            <a:avLst/>
          </a:prstGeom>
          <a:noFill/>
        </p:spPr>
        <p:txBody>
          <a:bodyPr wrap="square" rtlCol="0">
            <a:spAutoFit/>
          </a:bodyPr>
          <a:p>
            <a:r>
              <a:rPr lang="zh-CN" altLang="en-US" sz="2400" b="1"/>
              <a:t>二、初中道德与法治课堂教学中培养审辩式思维的必要性</a:t>
            </a:r>
            <a:endParaRPr lang="zh-CN" altLang="en-US" sz="2400" b="1"/>
          </a:p>
          <a:p>
            <a:endParaRPr lang="zh-CN" altLang="en-US" sz="2400" b="1"/>
          </a:p>
          <a:p>
            <a:r>
              <a:rPr lang="zh-CN" altLang="en-US" sz="2400" b="1"/>
              <a:t>核心素养是当今许多国家和地域教育改革共同关注的焦点，同样也是中国教育近年来课程改革的风向标和主基调。2016年9月“中国学生发展核心素养”正式出炉， 六个素养中包含有科学精神素养及学会学习素养。科学精神素养指学生面对日常生活中的现象和问题应该可以勇于探究、理性质疑、多元思考、科学评判；而学会学习则是指学生应该乐学善学、勤于反思。审辩式思维作为批判质疑的重要工具，是当前培养学生的重要思维品质。</a:t>
            </a:r>
            <a:endParaRPr lang="zh-CN" altLang="en-US" sz="2400" b="1"/>
          </a:p>
        </p:txBody>
      </p:sp>
    </p:spTree>
  </p:cSld>
  <p:clrMapOvr>
    <a:masterClrMapping/>
  </p:clrMapOvr>
  <p:transition spd="slow" advTm="15132">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图片 66"/>
          <p:cNvPicPr>
            <a:picLocks noChangeAspect="1"/>
          </p:cNvPicPr>
          <p:nvPr/>
        </p:nvPicPr>
        <p:blipFill>
          <a:blip r:embed="rId1"/>
          <a:srcRect l="36868" r="2" b="38840"/>
          <a:stretch>
            <a:fillRect/>
          </a:stretch>
        </p:blipFill>
        <p:spPr>
          <a:xfrm>
            <a:off x="0" y="3635375"/>
            <a:ext cx="3492500" cy="3236913"/>
          </a:xfrm>
          <a:prstGeom prst="rect">
            <a:avLst/>
          </a:prstGeom>
          <a:noFill/>
          <a:ln w="9525">
            <a:noFill/>
          </a:ln>
        </p:spPr>
      </p:pic>
      <p:pic>
        <p:nvPicPr>
          <p:cNvPr id="14339" name="图片 66"/>
          <p:cNvPicPr>
            <a:picLocks noChangeAspect="1"/>
          </p:cNvPicPr>
          <p:nvPr/>
        </p:nvPicPr>
        <p:blipFill>
          <a:blip r:embed="rId2"/>
          <a:srcRect l="2" t="38840" r="36868"/>
          <a:stretch>
            <a:fillRect/>
          </a:stretch>
        </p:blipFill>
        <p:spPr>
          <a:xfrm>
            <a:off x="5508625" y="0"/>
            <a:ext cx="3635375" cy="2921000"/>
          </a:xfrm>
          <a:prstGeom prst="rect">
            <a:avLst/>
          </a:prstGeom>
          <a:noFill/>
          <a:ln w="9525">
            <a:noFill/>
          </a:ln>
        </p:spPr>
      </p:pic>
      <p:sp>
        <p:nvSpPr>
          <p:cNvPr id="5" name="文本框 4"/>
          <p:cNvSpPr txBox="1"/>
          <p:nvPr/>
        </p:nvSpPr>
        <p:spPr>
          <a:xfrm>
            <a:off x="902335" y="982345"/>
            <a:ext cx="7680325" cy="4523105"/>
          </a:xfrm>
          <a:prstGeom prst="rect">
            <a:avLst/>
          </a:prstGeom>
          <a:noFill/>
        </p:spPr>
        <p:txBody>
          <a:bodyPr wrap="square" rtlCol="0">
            <a:spAutoFit/>
          </a:bodyPr>
          <a:p>
            <a:r>
              <a:rPr lang="zh-CN" altLang="en-US" sz="2400" b="1">
                <a:sym typeface="+mn-ea"/>
              </a:rPr>
              <a:t>《普通高中思想政治课程标准（2017版）》明确要引导学生经历独立思考、合作探究的学习过程，学生通过高中思想政治学科学习而逐步形成正确的价值观念、必备品格以及关键思维能力。思想政治课在育人方面居于基础地位，通过参与各种社会实践活动提高对社会的认同感和参与感，培养未来公民思想政治素养的具有中国特色的育人和育德的课程。从思想政治课程的性质看，思想政治学科核心素养关键能力主要指促进学生适应未来社会发展和终身发展需要的能力，主要包括自主-合作学习能力、创造性思维能力、问题解决能力、学以致用能力等。人们已经形成共识，具有审辩式思维能力是创新型人才的重要心理特征。</a:t>
            </a:r>
            <a:endParaRPr lang="zh-CN" altLang="en-US" sz="2400" b="1"/>
          </a:p>
        </p:txBody>
      </p:sp>
    </p:spTree>
  </p:cSld>
  <p:clrMapOvr>
    <a:masterClrMapping/>
  </p:clrMapOvr>
  <p:transition spd="slow" advTm="19079">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图片 66"/>
          <p:cNvPicPr>
            <a:picLocks noChangeAspect="1"/>
          </p:cNvPicPr>
          <p:nvPr/>
        </p:nvPicPr>
        <p:blipFill>
          <a:blip r:embed="rId1"/>
          <a:srcRect l="36868" r="2" b="38840"/>
          <a:stretch>
            <a:fillRect/>
          </a:stretch>
        </p:blipFill>
        <p:spPr>
          <a:xfrm>
            <a:off x="0" y="3635375"/>
            <a:ext cx="3492500" cy="3236913"/>
          </a:xfrm>
          <a:prstGeom prst="rect">
            <a:avLst/>
          </a:prstGeom>
          <a:noFill/>
          <a:ln w="9525">
            <a:noFill/>
          </a:ln>
        </p:spPr>
      </p:pic>
      <p:pic>
        <p:nvPicPr>
          <p:cNvPr id="15363" name="图片 66"/>
          <p:cNvPicPr>
            <a:picLocks noChangeAspect="1"/>
          </p:cNvPicPr>
          <p:nvPr/>
        </p:nvPicPr>
        <p:blipFill>
          <a:blip r:embed="rId2"/>
          <a:srcRect l="2" t="38840" r="36868"/>
          <a:stretch>
            <a:fillRect/>
          </a:stretch>
        </p:blipFill>
        <p:spPr>
          <a:xfrm>
            <a:off x="5508625" y="0"/>
            <a:ext cx="3635375" cy="2921000"/>
          </a:xfrm>
          <a:prstGeom prst="rect">
            <a:avLst/>
          </a:prstGeom>
          <a:noFill/>
          <a:ln w="9525">
            <a:noFill/>
          </a:ln>
        </p:spPr>
      </p:pic>
      <p:sp>
        <p:nvSpPr>
          <p:cNvPr id="15364" name="文本框 29702"/>
          <p:cNvSpPr txBox="1"/>
          <p:nvPr/>
        </p:nvSpPr>
        <p:spPr>
          <a:xfrm>
            <a:off x="685800" y="1219200"/>
            <a:ext cx="7239000" cy="366713"/>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2" name="文本框 1"/>
          <p:cNvSpPr txBox="1"/>
          <p:nvPr/>
        </p:nvSpPr>
        <p:spPr>
          <a:xfrm>
            <a:off x="930275" y="2087880"/>
            <a:ext cx="7700010" cy="2676525"/>
          </a:xfrm>
          <a:prstGeom prst="rect">
            <a:avLst/>
          </a:prstGeom>
          <a:noFill/>
        </p:spPr>
        <p:txBody>
          <a:bodyPr wrap="square" rtlCol="0">
            <a:spAutoFit/>
          </a:bodyPr>
          <a:p>
            <a:r>
              <a:rPr lang="zh-CN" altLang="en-US" sz="2400" b="1">
                <a:sym typeface="+mn-ea"/>
              </a:rPr>
              <a:t>2</a:t>
            </a:r>
            <a:r>
              <a:rPr lang="zh-CN" altLang="en-US" sz="2400" b="1">
                <a:sym typeface="+mn-ea"/>
              </a:rPr>
              <a:t>018年3月28日北京师范大学中国教育创新研究院基于对"21世纪的人应该具有哪些素养？ ”的研究，首次提出21世纪的人应该具备5C素养，5C素养中包含审辩素养。一个具备审辩素养的个体面对生活中的现象和问题可以分析、质疑、反思、生成。</a:t>
            </a:r>
            <a:endParaRPr lang="zh-CN" altLang="en-US" sz="2400" b="1">
              <a:sym typeface="+mn-ea"/>
            </a:endParaRPr>
          </a:p>
          <a:p>
            <a:r>
              <a:rPr lang="zh-CN" altLang="en-US" sz="2400" b="1">
                <a:sym typeface="+mn-ea"/>
              </a:rPr>
              <a:t>因此，学生审辩式思维能力的培养是核心素养落实的关键，符合国内教育改革的趋势，也是课程改革的需要。</a:t>
            </a:r>
            <a:endParaRPr lang="zh-CN" altLang="en-US" sz="2400" b="1">
              <a:sym typeface="+mn-ea"/>
            </a:endParaRPr>
          </a:p>
        </p:txBody>
      </p:sp>
    </p:spTree>
  </p:cSld>
  <p:clrMapOvr>
    <a:masterClrMapping/>
  </p:clrMapOvr>
  <p:transition spd="slow" advTm="9719">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6" name="TextBox 24"/>
          <p:cNvSpPr txBox="1"/>
          <p:nvPr/>
        </p:nvSpPr>
        <p:spPr>
          <a:xfrm>
            <a:off x="3708400" y="1773238"/>
            <a:ext cx="1343025" cy="304800"/>
          </a:xfrm>
          <a:prstGeom prst="rect">
            <a:avLst/>
          </a:prstGeom>
          <a:noFill/>
          <a:ln w="9525">
            <a:noFill/>
          </a:ln>
        </p:spPr>
        <p:txBody>
          <a:bodyPr>
            <a:spAutoFit/>
          </a:bodyPr>
          <a:p>
            <a:pPr algn="ctr"/>
            <a:r>
              <a:rPr lang="en-US" altLang="zh-CN" sz="1400" b="1">
                <a:solidFill>
                  <a:srgbClr val="7F7F7F"/>
                </a:solidFill>
                <a:latin typeface="Times New Roman" panose="02020603050405020304" pitchFamily="18" charset="0"/>
                <a:ea typeface="微软雅黑" panose="020B0503020204020204" pitchFamily="34" charset="-122"/>
              </a:rPr>
              <a:t>CONTENTS</a:t>
            </a:r>
            <a:endParaRPr lang="en-US" altLang="zh-CN" sz="1400" b="1">
              <a:solidFill>
                <a:srgbClr val="7F7F7F"/>
              </a:solidFill>
              <a:latin typeface="Times New Roman" panose="02020603050405020304" pitchFamily="18" charset="0"/>
              <a:ea typeface="微软雅黑" panose="020B0503020204020204" pitchFamily="34" charset="-122"/>
            </a:endParaRPr>
          </a:p>
        </p:txBody>
      </p:sp>
      <p:sp>
        <p:nvSpPr>
          <p:cNvPr id="26" name="MH_Other_4"/>
          <p:cNvSpPr/>
          <p:nvPr>
            <p:custDataLst>
              <p:tags r:id="rId1"/>
            </p:custDataLst>
          </p:nvPr>
        </p:nvSpPr>
        <p:spPr>
          <a:xfrm>
            <a:off x="5001585" y="1984859"/>
            <a:ext cx="153296" cy="204173"/>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8" name="MH_Other_4"/>
          <p:cNvSpPr/>
          <p:nvPr>
            <p:custDataLst>
              <p:tags r:id="rId2"/>
            </p:custDataLst>
          </p:nvPr>
        </p:nvSpPr>
        <p:spPr>
          <a:xfrm>
            <a:off x="3280113" y="1780017"/>
            <a:ext cx="252479" cy="335683"/>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29" name="MH_Other_4"/>
          <p:cNvSpPr/>
          <p:nvPr>
            <p:custDataLst>
              <p:tags r:id="rId3"/>
            </p:custDataLst>
          </p:nvPr>
        </p:nvSpPr>
        <p:spPr>
          <a:xfrm>
            <a:off x="5295389" y="1776406"/>
            <a:ext cx="288000" cy="383999"/>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sp>
        <p:nvSpPr>
          <p:cNvPr id="51219" name="MH_Other_4"/>
          <p:cNvSpPr>
            <a:spLocks noChangeArrowheads="1"/>
          </p:cNvSpPr>
          <p:nvPr>
            <p:custDataLst>
              <p:tags r:id="rId4"/>
            </p:custDataLst>
          </p:nvPr>
        </p:nvSpPr>
        <p:spPr bwMode="auto">
          <a:xfrm>
            <a:off x="5734050" y="1941513"/>
            <a:ext cx="153988" cy="204788"/>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51220" name="MH_Other_4"/>
          <p:cNvSpPr>
            <a:spLocks noChangeArrowheads="1"/>
          </p:cNvSpPr>
          <p:nvPr>
            <p:custDataLst>
              <p:tags r:id="rId5"/>
            </p:custDataLst>
          </p:nvPr>
        </p:nvSpPr>
        <p:spPr bwMode="auto">
          <a:xfrm>
            <a:off x="4383088" y="2017713"/>
            <a:ext cx="155575" cy="203200"/>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51221" name="MH_Other_4"/>
          <p:cNvSpPr>
            <a:spLocks noChangeArrowheads="1"/>
          </p:cNvSpPr>
          <p:nvPr>
            <p:custDataLst>
              <p:tags r:id="rId6"/>
            </p:custDataLst>
          </p:nvPr>
        </p:nvSpPr>
        <p:spPr bwMode="auto">
          <a:xfrm>
            <a:off x="4144963" y="2071688"/>
            <a:ext cx="152400" cy="206375"/>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51222" name="MH_Other_4"/>
          <p:cNvSpPr>
            <a:spLocks noChangeArrowheads="1"/>
          </p:cNvSpPr>
          <p:nvPr>
            <p:custDataLst>
              <p:tags r:id="rId7"/>
            </p:custDataLst>
          </p:nvPr>
        </p:nvSpPr>
        <p:spPr bwMode="auto">
          <a:xfrm>
            <a:off x="3595688" y="1639888"/>
            <a:ext cx="252413" cy="336550"/>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51226" name="MH_Other_4"/>
          <p:cNvSpPr>
            <a:spLocks noChangeArrowheads="1"/>
          </p:cNvSpPr>
          <p:nvPr>
            <p:custDataLst>
              <p:tags r:id="rId8"/>
            </p:custDataLst>
          </p:nvPr>
        </p:nvSpPr>
        <p:spPr bwMode="auto">
          <a:xfrm>
            <a:off x="4881563" y="1550988"/>
            <a:ext cx="287338" cy="384175"/>
          </a:xfrm>
          <a:prstGeom prst="ellipse">
            <a:avLst/>
          </a:prstGeom>
          <a:solidFill>
            <a:schemeClr val="accent1"/>
          </a:solidFill>
          <a:ln w="15875" algn="ctr">
            <a:noFill/>
            <a:round/>
          </a:ln>
          <a:effectLst>
            <a:outerShdw dist="101600" dir="8100000" algn="tr" rotWithShape="0">
              <a:srgbClr val="000000">
                <a:alpha val="39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sym typeface="+mn-lt"/>
            </a:endParaRPr>
          </a:p>
        </p:txBody>
      </p:sp>
      <p:sp>
        <p:nvSpPr>
          <p:cNvPr id="36" name="MH_Other_4"/>
          <p:cNvSpPr/>
          <p:nvPr>
            <p:custDataLst>
              <p:tags r:id="rId9"/>
            </p:custDataLst>
          </p:nvPr>
        </p:nvSpPr>
        <p:spPr>
          <a:xfrm>
            <a:off x="3564494" y="1982879"/>
            <a:ext cx="152963" cy="204173"/>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mn-lt"/>
              <a:ea typeface="+mn-ea"/>
              <a:cs typeface="+mn-cs"/>
              <a:sym typeface="+mn-lt"/>
            </a:endParaRPr>
          </a:p>
        </p:txBody>
      </p:sp>
      <p:pic>
        <p:nvPicPr>
          <p:cNvPr id="18460" name="图片 40"/>
          <p:cNvPicPr>
            <a:picLocks noChangeAspect="1"/>
          </p:cNvPicPr>
          <p:nvPr/>
        </p:nvPicPr>
        <p:blipFill>
          <a:blip r:embed="rId10"/>
          <a:srcRect t="30910" r="25024"/>
          <a:stretch>
            <a:fillRect/>
          </a:stretch>
        </p:blipFill>
        <p:spPr>
          <a:xfrm>
            <a:off x="6243638" y="0"/>
            <a:ext cx="2900362" cy="2444750"/>
          </a:xfrm>
          <a:prstGeom prst="rect">
            <a:avLst/>
          </a:prstGeom>
          <a:noFill/>
          <a:ln w="9525">
            <a:noFill/>
          </a:ln>
        </p:spPr>
      </p:pic>
      <p:pic>
        <p:nvPicPr>
          <p:cNvPr id="18461" name="图片 41"/>
          <p:cNvPicPr>
            <a:picLocks noChangeAspect="1"/>
          </p:cNvPicPr>
          <p:nvPr/>
        </p:nvPicPr>
        <p:blipFill>
          <a:blip r:embed="rId11"/>
          <a:srcRect l="25024" t="30910"/>
          <a:stretch>
            <a:fillRect/>
          </a:stretch>
        </p:blipFill>
        <p:spPr>
          <a:xfrm>
            <a:off x="0" y="0"/>
            <a:ext cx="2900363" cy="2444750"/>
          </a:xfrm>
          <a:prstGeom prst="rect">
            <a:avLst/>
          </a:prstGeom>
          <a:noFill/>
          <a:ln w="9525">
            <a:noFill/>
          </a:ln>
        </p:spPr>
      </p:pic>
      <p:sp>
        <p:nvSpPr>
          <p:cNvPr id="51243" name="椭圆 37"/>
          <p:cNvSpPr>
            <a:spLocks noChangeArrowheads="1"/>
          </p:cNvSpPr>
          <p:nvPr/>
        </p:nvSpPr>
        <p:spPr bwMode="auto">
          <a:xfrm rot="2700000">
            <a:off x="5494338" y="1355725"/>
            <a:ext cx="244475" cy="215900"/>
          </a:xfrm>
          <a:prstGeom prst="ellipse">
            <a:avLst/>
          </a:prstGeom>
          <a:gradFill rotWithShape="1">
            <a:gsLst>
              <a:gs pos="0">
                <a:srgbClr val="DA0000"/>
              </a:gs>
              <a:gs pos="80000">
                <a:srgbClr val="FF0000"/>
              </a:gs>
              <a:gs pos="100000">
                <a:srgbClr val="FF0000"/>
              </a:gs>
            </a:gsLst>
            <a:lin ang="16200000"/>
          </a:gradFill>
          <a:ln w="9525" algn="ctr">
            <a:solidFill>
              <a:srgbClr val="FF0000"/>
            </a:solidFill>
            <a:round/>
          </a:ln>
          <a:effectLst>
            <a:outerShdw dist="23000" dir="5400000" rotWithShape="0">
              <a:srgbClr val="000000">
                <a:alpha val="34998"/>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微软雅黑" panose="020B0503020204020204" pitchFamily="34" charset="-122"/>
              <a:cs typeface="+mn-cs"/>
            </a:endParaRPr>
          </a:p>
        </p:txBody>
      </p:sp>
      <p:sp>
        <p:nvSpPr>
          <p:cNvPr id="18463" name="椭圆 37"/>
          <p:cNvSpPr/>
          <p:nvPr/>
        </p:nvSpPr>
        <p:spPr>
          <a:xfrm rot="2700000" flipH="1" flipV="1">
            <a:off x="2159000" y="1809750"/>
            <a:ext cx="230188" cy="300038"/>
          </a:xfrm>
          <a:prstGeom prst="ellipse">
            <a:avLst/>
          </a:prstGeom>
          <a:gradFill rotWithShape="1">
            <a:gsLst>
              <a:gs pos="0">
                <a:srgbClr val="DA0000">
                  <a:alpha val="100000"/>
                </a:srgbClr>
              </a:gs>
              <a:gs pos="80000">
                <a:srgbClr val="FF0000">
                  <a:alpha val="100000"/>
                </a:srgbClr>
              </a:gs>
              <a:gs pos="100000">
                <a:srgbClr val="FF0000">
                  <a:alpha val="100000"/>
                </a:srgbClr>
              </a:gs>
            </a:gsLst>
            <a:lin ang="16200000"/>
            <a:tileRect/>
          </a:gradFill>
          <a:ln w="9525" cap="flat" cmpd="sng">
            <a:solidFill>
              <a:srgbClr val="FF0000"/>
            </a:solidFill>
            <a:prstDash val="solid"/>
            <a:headEnd type="none" w="med" len="med"/>
            <a:tailEnd type="none" w="med" len="med"/>
          </a:ln>
          <a:effectLst>
            <a:outerShdw dist="23000" dir="5400000" rotWithShape="0">
              <a:srgbClr val="000000">
                <a:alpha val="34998"/>
              </a:srgbClr>
            </a:outerShdw>
          </a:effectLst>
        </p:spPr>
        <p:txBody>
          <a:bodyPr rot="10800000" anchor="ctr"/>
          <a:p>
            <a:pPr algn="ctr"/>
            <a:endParaRPr lang="zh-CN" altLang="zh-CN" dirty="0">
              <a:solidFill>
                <a:srgbClr val="FFFFFF"/>
              </a:solidFill>
              <a:latin typeface="Times New Roman" panose="02020603050405020304" pitchFamily="18" charset="0"/>
              <a:ea typeface="微软雅黑" panose="020B0503020204020204" pitchFamily="34" charset="-122"/>
            </a:endParaRPr>
          </a:p>
        </p:txBody>
      </p:sp>
      <p:sp>
        <p:nvSpPr>
          <p:cNvPr id="3" name="文本框 2"/>
          <p:cNvSpPr txBox="1"/>
          <p:nvPr/>
        </p:nvSpPr>
        <p:spPr>
          <a:xfrm>
            <a:off x="184150" y="2018030"/>
            <a:ext cx="8776335" cy="4154170"/>
          </a:xfrm>
          <a:prstGeom prst="rect">
            <a:avLst/>
          </a:prstGeom>
          <a:noFill/>
          <a:ln w="9525">
            <a:noFill/>
          </a:ln>
        </p:spPr>
        <p:txBody>
          <a:bodyPr wrap="square">
            <a:spAutoFit/>
          </a:bodyPr>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a:p>
            <a:pPr indent="228600"/>
            <a:endParaRPr lang="zh-CN" altLang="en-US" sz="2400" b="1">
              <a:ea typeface="宋体" panose="02010600030101010101" pitchFamily="2" charset="-122"/>
            </a:endParaRPr>
          </a:p>
        </p:txBody>
      </p:sp>
      <p:sp>
        <p:nvSpPr>
          <p:cNvPr id="4" name="文本框 3"/>
          <p:cNvSpPr txBox="1"/>
          <p:nvPr/>
        </p:nvSpPr>
        <p:spPr>
          <a:xfrm>
            <a:off x="492760" y="1301115"/>
            <a:ext cx="8467725" cy="4892675"/>
          </a:xfrm>
          <a:prstGeom prst="rect">
            <a:avLst/>
          </a:prstGeom>
          <a:noFill/>
          <a:ln w="9525">
            <a:noFill/>
          </a:ln>
        </p:spPr>
        <p:txBody>
          <a:bodyPr wrap="square">
            <a:spAutoFit/>
          </a:bodyPr>
          <a:p>
            <a:pPr indent="228600"/>
            <a:r>
              <a:rPr lang="zh-CN" sz="2400" b="1">
                <a:ea typeface="宋体" panose="02010600030101010101" pitchFamily="2" charset="-122"/>
              </a:rPr>
              <a:t>三、初中道德与法治课堂教学中审辩式思维培养的有效策略</a:t>
            </a:r>
            <a:endParaRPr lang="zh-CN" sz="2400">
              <a:ea typeface="宋体" panose="02010600030101010101" pitchFamily="2" charset="-122"/>
            </a:endParaRPr>
          </a:p>
          <a:p>
            <a:pPr indent="228600"/>
            <a:endParaRPr lang="zh-CN" altLang="en-US" sz="2400"/>
          </a:p>
          <a:p>
            <a:pPr indent="228600"/>
            <a:r>
              <a:rPr lang="en-US" altLang="zh-CN" sz="2400" b="1">
                <a:sym typeface="+mn-ea"/>
              </a:rPr>
              <a:t>1</a:t>
            </a:r>
            <a:r>
              <a:rPr lang="zh-CN" altLang="en-US" sz="2400" b="1">
                <a:sym typeface="+mn-ea"/>
              </a:rPr>
              <a:t>、巧妙设问，巧加追问，启发学生思维</a:t>
            </a:r>
            <a:endParaRPr lang="zh-CN" altLang="en-US" sz="2400" b="1">
              <a:sym typeface="+mn-ea"/>
            </a:endParaRPr>
          </a:p>
          <a:p>
            <a:pPr indent="228600"/>
            <a:endParaRPr lang="zh-CN" altLang="en-US" sz="2400" b="1"/>
          </a:p>
          <a:p>
            <a:pPr indent="228600"/>
            <a:r>
              <a:rPr lang="en-US" altLang="zh-CN" sz="2400" b="1"/>
              <a:t>2</a:t>
            </a:r>
            <a:r>
              <a:rPr lang="zh-CN" altLang="en-US" sz="2400" b="1"/>
              <a:t>、积极创设问题情境，激发学生的思维</a:t>
            </a:r>
            <a:endParaRPr lang="zh-CN" altLang="en-US" sz="2400" b="1"/>
          </a:p>
          <a:p>
            <a:pPr indent="228600"/>
            <a:endParaRPr lang="zh-CN" altLang="en-US" sz="2400" b="1"/>
          </a:p>
          <a:p>
            <a:pPr indent="228600"/>
            <a:r>
              <a:rPr lang="zh-CN" altLang="en-US" sz="2400" b="1"/>
              <a:t>3、在辨析中完善思维的模式</a:t>
            </a:r>
            <a:endParaRPr lang="zh-CN" altLang="en-US" sz="2400" b="1"/>
          </a:p>
          <a:p>
            <a:pPr indent="228600"/>
            <a:endParaRPr lang="zh-CN" altLang="en-US" sz="2400" b="1"/>
          </a:p>
          <a:p>
            <a:pPr indent="228600"/>
            <a:r>
              <a:rPr lang="zh-CN" altLang="en-US" sz="2400" b="1"/>
              <a:t>4、在争鸣中促进思维拔节</a:t>
            </a:r>
            <a:endParaRPr lang="zh-CN" altLang="en-US" sz="2400" b="1"/>
          </a:p>
          <a:p>
            <a:pPr indent="228600"/>
            <a:endParaRPr lang="zh-CN" altLang="en-US" sz="2400" b="1"/>
          </a:p>
          <a:p>
            <a:pPr indent="228600"/>
            <a:endParaRPr lang="zh-CN" altLang="en-US" sz="2400"/>
          </a:p>
          <a:p>
            <a:pPr indent="228600"/>
            <a:endParaRPr lang="zh-CN" altLang="en-US" sz="2400"/>
          </a:p>
          <a:p>
            <a:pPr indent="228600"/>
            <a:endParaRPr lang="zh-CN" altLang="en-US" sz="24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1206"/>
                                        </p:tgtEl>
                                        <p:attrNameLst>
                                          <p:attrName>style.visibility</p:attrName>
                                        </p:attrNameLst>
                                      </p:cBhvr>
                                      <p:to>
                                        <p:strVal val="visible"/>
                                      </p:to>
                                    </p:set>
                                    <p:animEffect transition="in" filter="barn(inVertical)">
                                      <p:cBhvr>
                                        <p:cTn id="7" dur="500"/>
                                        <p:tgtEl>
                                          <p:spTgt spid="5120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94" fill="hold"/>
                                        <p:tgtEl>
                                          <p:spTgt spid="26"/>
                                        </p:tgtEl>
                                        <p:attrNameLst>
                                          <p:attrName>ppt_w</p:attrName>
                                        </p:attrNameLst>
                                      </p:cBhvr>
                                      <p:tavLst>
                                        <p:tav tm="0">
                                          <p:val>
                                            <p:fltVal val="0.000000"/>
                                          </p:val>
                                        </p:tav>
                                        <p:tav tm="100000">
                                          <p:val>
                                            <p:strVal val="#ppt_w"/>
                                          </p:val>
                                        </p:tav>
                                      </p:tavLst>
                                    </p:anim>
                                    <p:anim calcmode="lin" valueType="num">
                                      <p:cBhvr>
                                        <p:cTn id="12" dur="594" fill="hold"/>
                                        <p:tgtEl>
                                          <p:spTgt spid="26"/>
                                        </p:tgtEl>
                                        <p:attrNameLst>
                                          <p:attrName>ppt_h</p:attrName>
                                        </p:attrNameLst>
                                      </p:cBhvr>
                                      <p:tavLst>
                                        <p:tav tm="0">
                                          <p:val>
                                            <p:fltVal val="0.000000"/>
                                          </p:val>
                                        </p:tav>
                                        <p:tav tm="100000">
                                          <p:val>
                                            <p:strVal val="#ppt_h"/>
                                          </p:val>
                                        </p:tav>
                                      </p:tavLst>
                                    </p:anim>
                                    <p:animEffect transition="in" filter="fade">
                                      <p:cBhvr>
                                        <p:cTn id="13" dur="594"/>
                                        <p:tgtEl>
                                          <p:spTgt spid="26"/>
                                        </p:tgtEl>
                                      </p:cBhvr>
                                    </p:animEffect>
                                  </p:childTnLst>
                                </p:cTn>
                              </p:par>
                              <p:par>
                                <p:cTn id="14" presetID="53" presetClass="entr" presetSubtype="16"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000000"/>
                                          </p:val>
                                        </p:tav>
                                        <p:tav tm="100000">
                                          <p:val>
                                            <p:strVal val="#ppt_w"/>
                                          </p:val>
                                        </p:tav>
                                      </p:tavLst>
                                    </p:anim>
                                    <p:anim calcmode="lin" valueType="num">
                                      <p:cBhvr>
                                        <p:cTn id="17" dur="500" fill="hold"/>
                                        <p:tgtEl>
                                          <p:spTgt spid="28"/>
                                        </p:tgtEl>
                                        <p:attrNameLst>
                                          <p:attrName>ppt_h</p:attrName>
                                        </p:attrNameLst>
                                      </p:cBhvr>
                                      <p:tavLst>
                                        <p:tav tm="0">
                                          <p:val>
                                            <p:fltVal val="0.00000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494"/>
                                  </p:stCondLst>
                                  <p:childTnLst>
                                    <p:set>
                                      <p:cBhvr>
                                        <p:cTn id="20" dur="1" fill="hold">
                                          <p:stCondLst>
                                            <p:cond delay="0"/>
                                          </p:stCondLst>
                                        </p:cTn>
                                        <p:tgtEl>
                                          <p:spTgt spid="29"/>
                                        </p:tgtEl>
                                        <p:attrNameLst>
                                          <p:attrName>style.visibility</p:attrName>
                                        </p:attrNameLst>
                                      </p:cBhvr>
                                      <p:to>
                                        <p:strVal val="visible"/>
                                      </p:to>
                                    </p:set>
                                    <p:anim calcmode="lin" valueType="num">
                                      <p:cBhvr>
                                        <p:cTn id="21" dur="332" fill="hold"/>
                                        <p:tgtEl>
                                          <p:spTgt spid="29"/>
                                        </p:tgtEl>
                                        <p:attrNameLst>
                                          <p:attrName>ppt_w</p:attrName>
                                        </p:attrNameLst>
                                      </p:cBhvr>
                                      <p:tavLst>
                                        <p:tav tm="0">
                                          <p:val>
                                            <p:fltVal val="0.000000"/>
                                          </p:val>
                                        </p:tav>
                                        <p:tav tm="100000">
                                          <p:val>
                                            <p:strVal val="#ppt_w"/>
                                          </p:val>
                                        </p:tav>
                                      </p:tavLst>
                                    </p:anim>
                                    <p:anim calcmode="lin" valueType="num">
                                      <p:cBhvr>
                                        <p:cTn id="22" dur="332" fill="hold"/>
                                        <p:tgtEl>
                                          <p:spTgt spid="29"/>
                                        </p:tgtEl>
                                        <p:attrNameLst>
                                          <p:attrName>ppt_h</p:attrName>
                                        </p:attrNameLst>
                                      </p:cBhvr>
                                      <p:tavLst>
                                        <p:tav tm="0">
                                          <p:val>
                                            <p:fltVal val="0.000000"/>
                                          </p:val>
                                        </p:tav>
                                        <p:tav tm="100000">
                                          <p:val>
                                            <p:strVal val="#ppt_h"/>
                                          </p:val>
                                        </p:tav>
                                      </p:tavLst>
                                    </p:anim>
                                    <p:animEffect transition="in" filter="fade">
                                      <p:cBhvr>
                                        <p:cTn id="23" dur="332"/>
                                        <p:tgtEl>
                                          <p:spTgt spid="29"/>
                                        </p:tgtEl>
                                      </p:cBhvr>
                                    </p:animEffect>
                                  </p:childTnLst>
                                </p:cTn>
                              </p:par>
                              <p:par>
                                <p:cTn id="24" presetID="53" presetClass="entr" presetSubtype="16" fill="hold" grpId="0" nodeType="withEffect">
                                  <p:stCondLst>
                                    <p:cond delay="379"/>
                                  </p:stCondLst>
                                  <p:childTnLst>
                                    <p:set>
                                      <p:cBhvr>
                                        <p:cTn id="25" dur="1" fill="hold">
                                          <p:stCondLst>
                                            <p:cond delay="0"/>
                                          </p:stCondLst>
                                        </p:cTn>
                                        <p:tgtEl>
                                          <p:spTgt spid="51219"/>
                                        </p:tgtEl>
                                        <p:attrNameLst>
                                          <p:attrName>style.visibility</p:attrName>
                                        </p:attrNameLst>
                                      </p:cBhvr>
                                      <p:to>
                                        <p:strVal val="visible"/>
                                      </p:to>
                                    </p:set>
                                    <p:anim calcmode="lin" valueType="num">
                                      <p:cBhvr>
                                        <p:cTn id="26" dur="600" fill="hold"/>
                                        <p:tgtEl>
                                          <p:spTgt spid="51219"/>
                                        </p:tgtEl>
                                        <p:attrNameLst>
                                          <p:attrName>ppt_w</p:attrName>
                                        </p:attrNameLst>
                                      </p:cBhvr>
                                      <p:tavLst>
                                        <p:tav tm="0">
                                          <p:val>
                                            <p:fltVal val="0.000000"/>
                                          </p:val>
                                        </p:tav>
                                        <p:tav tm="100000">
                                          <p:val>
                                            <p:strVal val="#ppt_w"/>
                                          </p:val>
                                        </p:tav>
                                      </p:tavLst>
                                    </p:anim>
                                    <p:anim calcmode="lin" valueType="num">
                                      <p:cBhvr>
                                        <p:cTn id="27" dur="600" fill="hold"/>
                                        <p:tgtEl>
                                          <p:spTgt spid="51219"/>
                                        </p:tgtEl>
                                        <p:attrNameLst>
                                          <p:attrName>ppt_h</p:attrName>
                                        </p:attrNameLst>
                                      </p:cBhvr>
                                      <p:tavLst>
                                        <p:tav tm="0">
                                          <p:val>
                                            <p:fltVal val="0.000000"/>
                                          </p:val>
                                        </p:tav>
                                        <p:tav tm="100000">
                                          <p:val>
                                            <p:strVal val="#ppt_h"/>
                                          </p:val>
                                        </p:tav>
                                      </p:tavLst>
                                    </p:anim>
                                    <p:animEffect transition="in" filter="fade">
                                      <p:cBhvr>
                                        <p:cTn id="28" dur="600"/>
                                        <p:tgtEl>
                                          <p:spTgt spid="51219"/>
                                        </p:tgtEl>
                                      </p:cBhvr>
                                    </p:animEffect>
                                  </p:childTnLst>
                                </p:cTn>
                              </p:par>
                              <p:par>
                                <p:cTn id="29" presetID="53" presetClass="entr" presetSubtype="16" fill="hold" grpId="0" nodeType="withEffect">
                                  <p:stCondLst>
                                    <p:cond delay="384"/>
                                  </p:stCondLst>
                                  <p:childTnLst>
                                    <p:set>
                                      <p:cBhvr>
                                        <p:cTn id="30" dur="1" fill="hold">
                                          <p:stCondLst>
                                            <p:cond delay="0"/>
                                          </p:stCondLst>
                                        </p:cTn>
                                        <p:tgtEl>
                                          <p:spTgt spid="51220"/>
                                        </p:tgtEl>
                                        <p:attrNameLst>
                                          <p:attrName>style.visibility</p:attrName>
                                        </p:attrNameLst>
                                      </p:cBhvr>
                                      <p:to>
                                        <p:strVal val="visible"/>
                                      </p:to>
                                    </p:set>
                                    <p:anim calcmode="lin" valueType="num">
                                      <p:cBhvr>
                                        <p:cTn id="31" dur="503" fill="hold"/>
                                        <p:tgtEl>
                                          <p:spTgt spid="51220"/>
                                        </p:tgtEl>
                                        <p:attrNameLst>
                                          <p:attrName>ppt_w</p:attrName>
                                        </p:attrNameLst>
                                      </p:cBhvr>
                                      <p:tavLst>
                                        <p:tav tm="0">
                                          <p:val>
                                            <p:fltVal val="0.000000"/>
                                          </p:val>
                                        </p:tav>
                                        <p:tav tm="100000">
                                          <p:val>
                                            <p:strVal val="#ppt_w"/>
                                          </p:val>
                                        </p:tav>
                                      </p:tavLst>
                                    </p:anim>
                                    <p:anim calcmode="lin" valueType="num">
                                      <p:cBhvr>
                                        <p:cTn id="32" dur="503" fill="hold"/>
                                        <p:tgtEl>
                                          <p:spTgt spid="51220"/>
                                        </p:tgtEl>
                                        <p:attrNameLst>
                                          <p:attrName>ppt_h</p:attrName>
                                        </p:attrNameLst>
                                      </p:cBhvr>
                                      <p:tavLst>
                                        <p:tav tm="0">
                                          <p:val>
                                            <p:fltVal val="0.000000"/>
                                          </p:val>
                                        </p:tav>
                                        <p:tav tm="100000">
                                          <p:val>
                                            <p:strVal val="#ppt_h"/>
                                          </p:val>
                                        </p:tav>
                                      </p:tavLst>
                                    </p:anim>
                                    <p:animEffect transition="in" filter="fade">
                                      <p:cBhvr>
                                        <p:cTn id="33" dur="503"/>
                                        <p:tgtEl>
                                          <p:spTgt spid="51220"/>
                                        </p:tgtEl>
                                      </p:cBhvr>
                                    </p:animEffect>
                                  </p:childTnLst>
                                </p:cTn>
                              </p:par>
                              <p:par>
                                <p:cTn id="34" presetID="53" presetClass="entr" presetSubtype="16" fill="hold" grpId="0" nodeType="withEffect">
                                  <p:stCondLst>
                                    <p:cond delay="549"/>
                                  </p:stCondLst>
                                  <p:childTnLst>
                                    <p:set>
                                      <p:cBhvr>
                                        <p:cTn id="35" dur="1" fill="hold">
                                          <p:stCondLst>
                                            <p:cond delay="0"/>
                                          </p:stCondLst>
                                        </p:cTn>
                                        <p:tgtEl>
                                          <p:spTgt spid="51221"/>
                                        </p:tgtEl>
                                        <p:attrNameLst>
                                          <p:attrName>style.visibility</p:attrName>
                                        </p:attrNameLst>
                                      </p:cBhvr>
                                      <p:to>
                                        <p:strVal val="visible"/>
                                      </p:to>
                                    </p:set>
                                    <p:anim calcmode="lin" valueType="num">
                                      <p:cBhvr>
                                        <p:cTn id="36" dur="305" fill="hold"/>
                                        <p:tgtEl>
                                          <p:spTgt spid="51221"/>
                                        </p:tgtEl>
                                        <p:attrNameLst>
                                          <p:attrName>ppt_w</p:attrName>
                                        </p:attrNameLst>
                                      </p:cBhvr>
                                      <p:tavLst>
                                        <p:tav tm="0">
                                          <p:val>
                                            <p:fltVal val="0.000000"/>
                                          </p:val>
                                        </p:tav>
                                        <p:tav tm="100000">
                                          <p:val>
                                            <p:strVal val="#ppt_w"/>
                                          </p:val>
                                        </p:tav>
                                      </p:tavLst>
                                    </p:anim>
                                    <p:anim calcmode="lin" valueType="num">
                                      <p:cBhvr>
                                        <p:cTn id="37" dur="305" fill="hold"/>
                                        <p:tgtEl>
                                          <p:spTgt spid="51221"/>
                                        </p:tgtEl>
                                        <p:attrNameLst>
                                          <p:attrName>ppt_h</p:attrName>
                                        </p:attrNameLst>
                                      </p:cBhvr>
                                      <p:tavLst>
                                        <p:tav tm="0">
                                          <p:val>
                                            <p:fltVal val="0.000000"/>
                                          </p:val>
                                        </p:tav>
                                        <p:tav tm="100000">
                                          <p:val>
                                            <p:strVal val="#ppt_h"/>
                                          </p:val>
                                        </p:tav>
                                      </p:tavLst>
                                    </p:anim>
                                    <p:animEffect transition="in" filter="fade">
                                      <p:cBhvr>
                                        <p:cTn id="38" dur="305"/>
                                        <p:tgtEl>
                                          <p:spTgt spid="51221"/>
                                        </p:tgtEl>
                                      </p:cBhvr>
                                    </p:animEffect>
                                  </p:childTnLst>
                                </p:cTn>
                              </p:par>
                              <p:par>
                                <p:cTn id="39" presetID="53" presetClass="entr" presetSubtype="16" fill="hold" grpId="0" nodeType="withEffect">
                                  <p:stCondLst>
                                    <p:cond delay="547"/>
                                  </p:stCondLst>
                                  <p:childTnLst>
                                    <p:set>
                                      <p:cBhvr>
                                        <p:cTn id="40" dur="1" fill="hold">
                                          <p:stCondLst>
                                            <p:cond delay="0"/>
                                          </p:stCondLst>
                                        </p:cTn>
                                        <p:tgtEl>
                                          <p:spTgt spid="51222"/>
                                        </p:tgtEl>
                                        <p:attrNameLst>
                                          <p:attrName>style.visibility</p:attrName>
                                        </p:attrNameLst>
                                      </p:cBhvr>
                                      <p:to>
                                        <p:strVal val="visible"/>
                                      </p:to>
                                    </p:set>
                                    <p:anim calcmode="lin" valueType="num">
                                      <p:cBhvr>
                                        <p:cTn id="41" dur="473" fill="hold"/>
                                        <p:tgtEl>
                                          <p:spTgt spid="51222"/>
                                        </p:tgtEl>
                                        <p:attrNameLst>
                                          <p:attrName>ppt_w</p:attrName>
                                        </p:attrNameLst>
                                      </p:cBhvr>
                                      <p:tavLst>
                                        <p:tav tm="0">
                                          <p:val>
                                            <p:fltVal val="0.000000"/>
                                          </p:val>
                                        </p:tav>
                                        <p:tav tm="100000">
                                          <p:val>
                                            <p:strVal val="#ppt_w"/>
                                          </p:val>
                                        </p:tav>
                                      </p:tavLst>
                                    </p:anim>
                                    <p:anim calcmode="lin" valueType="num">
                                      <p:cBhvr>
                                        <p:cTn id="42" dur="473" fill="hold"/>
                                        <p:tgtEl>
                                          <p:spTgt spid="51222"/>
                                        </p:tgtEl>
                                        <p:attrNameLst>
                                          <p:attrName>ppt_h</p:attrName>
                                        </p:attrNameLst>
                                      </p:cBhvr>
                                      <p:tavLst>
                                        <p:tav tm="0">
                                          <p:val>
                                            <p:fltVal val="0.000000"/>
                                          </p:val>
                                        </p:tav>
                                        <p:tav tm="100000">
                                          <p:val>
                                            <p:strVal val="#ppt_h"/>
                                          </p:val>
                                        </p:tav>
                                      </p:tavLst>
                                    </p:anim>
                                    <p:animEffect transition="in" filter="fade">
                                      <p:cBhvr>
                                        <p:cTn id="43" dur="473"/>
                                        <p:tgtEl>
                                          <p:spTgt spid="51222"/>
                                        </p:tgtEl>
                                      </p:cBhvr>
                                    </p:animEffect>
                                  </p:childTnLst>
                                </p:cTn>
                              </p:par>
                              <p:par>
                                <p:cTn id="44" presetID="10" presetClass="entr" presetSubtype="0" fill="hold" grpId="0" nodeType="withEffect">
                                  <p:stCondLst>
                                    <p:cond delay="547"/>
                                  </p:stCondLst>
                                  <p:childTnLst>
                                    <p:set>
                                      <p:cBhvr>
                                        <p:cTn id="45" dur="1" fill="hold">
                                          <p:stCondLst>
                                            <p:cond delay="0"/>
                                          </p:stCondLst>
                                        </p:cTn>
                                        <p:tgtEl>
                                          <p:spTgt spid="51243"/>
                                        </p:tgtEl>
                                        <p:attrNameLst>
                                          <p:attrName>style.visibility</p:attrName>
                                        </p:attrNameLst>
                                      </p:cBhvr>
                                      <p:to>
                                        <p:strVal val="visible"/>
                                      </p:to>
                                    </p:set>
                                    <p:animEffect transition="in" filter="fade">
                                      <p:cBhvr>
                                        <p:cTn id="46" dur="500"/>
                                        <p:tgtEl>
                                          <p:spTgt spid="51243"/>
                                        </p:tgtEl>
                                      </p:cBhvr>
                                    </p:animEffect>
                                  </p:childTnLst>
                                </p:cTn>
                              </p:par>
                              <p:par>
                                <p:cTn id="47" presetID="10" presetClass="entr" presetSubtype="0" fill="hold" grpId="0" nodeType="withEffect">
                                  <p:stCondLst>
                                    <p:cond delay="547"/>
                                  </p:stCondLst>
                                  <p:childTnLst>
                                    <p:set>
                                      <p:cBhvr>
                                        <p:cTn id="48" dur="1" fill="hold">
                                          <p:stCondLst>
                                            <p:cond delay="0"/>
                                          </p:stCondLst>
                                        </p:cTn>
                                        <p:tgtEl>
                                          <p:spTgt spid="18463"/>
                                        </p:tgtEl>
                                        <p:attrNameLst>
                                          <p:attrName>style.visibility</p:attrName>
                                        </p:attrNameLst>
                                      </p:cBhvr>
                                      <p:to>
                                        <p:strVal val="visible"/>
                                      </p:to>
                                    </p:set>
                                    <p:animEffect transition="in" filter="fade">
                                      <p:cBhvr>
                                        <p:cTn id="49" dur="500"/>
                                        <p:tgtEl>
                                          <p:spTgt spid="18463"/>
                                        </p:tgtEl>
                                      </p:cBhvr>
                                    </p:animEffect>
                                  </p:childTnLst>
                                </p:cTn>
                              </p:par>
                              <p:par>
                                <p:cTn id="50" presetID="53" presetClass="entr" presetSubtype="16" fill="hold" grpId="0" nodeType="withEffect">
                                  <p:stCondLst>
                                    <p:cond delay="596"/>
                                  </p:stCondLst>
                                  <p:childTnLst>
                                    <p:set>
                                      <p:cBhvr>
                                        <p:cTn id="51" dur="1" fill="hold">
                                          <p:stCondLst>
                                            <p:cond delay="0"/>
                                          </p:stCondLst>
                                        </p:cTn>
                                        <p:tgtEl>
                                          <p:spTgt spid="51226"/>
                                        </p:tgtEl>
                                        <p:attrNameLst>
                                          <p:attrName>style.visibility</p:attrName>
                                        </p:attrNameLst>
                                      </p:cBhvr>
                                      <p:to>
                                        <p:strVal val="visible"/>
                                      </p:to>
                                    </p:set>
                                    <p:anim calcmode="lin" valueType="num">
                                      <p:cBhvr>
                                        <p:cTn id="52" dur="331" fill="hold"/>
                                        <p:tgtEl>
                                          <p:spTgt spid="51226"/>
                                        </p:tgtEl>
                                        <p:attrNameLst>
                                          <p:attrName>ppt_w</p:attrName>
                                        </p:attrNameLst>
                                      </p:cBhvr>
                                      <p:tavLst>
                                        <p:tav tm="0">
                                          <p:val>
                                            <p:fltVal val="0.000000"/>
                                          </p:val>
                                        </p:tav>
                                        <p:tav tm="100000">
                                          <p:val>
                                            <p:strVal val="#ppt_w"/>
                                          </p:val>
                                        </p:tav>
                                      </p:tavLst>
                                    </p:anim>
                                    <p:anim calcmode="lin" valueType="num">
                                      <p:cBhvr>
                                        <p:cTn id="53" dur="331" fill="hold"/>
                                        <p:tgtEl>
                                          <p:spTgt spid="51226"/>
                                        </p:tgtEl>
                                        <p:attrNameLst>
                                          <p:attrName>ppt_h</p:attrName>
                                        </p:attrNameLst>
                                      </p:cBhvr>
                                      <p:tavLst>
                                        <p:tav tm="0">
                                          <p:val>
                                            <p:fltVal val="0.000000"/>
                                          </p:val>
                                        </p:tav>
                                        <p:tav tm="100000">
                                          <p:val>
                                            <p:strVal val="#ppt_h"/>
                                          </p:val>
                                        </p:tav>
                                      </p:tavLst>
                                    </p:anim>
                                    <p:animEffect transition="in" filter="fade">
                                      <p:cBhvr>
                                        <p:cTn id="54" dur="331"/>
                                        <p:tgtEl>
                                          <p:spTgt spid="51226"/>
                                        </p:tgtEl>
                                      </p:cBhvr>
                                    </p:animEffect>
                                  </p:childTnLst>
                                </p:cTn>
                              </p:par>
                              <p:par>
                                <p:cTn id="55" presetID="53" presetClass="entr" presetSubtype="16" fill="hold" nodeType="withEffect">
                                  <p:stCondLst>
                                    <p:cond delay="573"/>
                                  </p:stCondLst>
                                  <p:childTnLst>
                                    <p:set>
                                      <p:cBhvr>
                                        <p:cTn id="56" dur="1" fill="hold">
                                          <p:stCondLst>
                                            <p:cond delay="0"/>
                                          </p:stCondLst>
                                        </p:cTn>
                                        <p:tgtEl>
                                          <p:spTgt spid="36"/>
                                        </p:tgtEl>
                                        <p:attrNameLst>
                                          <p:attrName>style.visibility</p:attrName>
                                        </p:attrNameLst>
                                      </p:cBhvr>
                                      <p:to>
                                        <p:strVal val="visible"/>
                                      </p:to>
                                    </p:set>
                                    <p:anim calcmode="lin" valueType="num">
                                      <p:cBhvr>
                                        <p:cTn id="57" dur="540" fill="hold"/>
                                        <p:tgtEl>
                                          <p:spTgt spid="36"/>
                                        </p:tgtEl>
                                        <p:attrNameLst>
                                          <p:attrName>ppt_w</p:attrName>
                                        </p:attrNameLst>
                                      </p:cBhvr>
                                      <p:tavLst>
                                        <p:tav tm="0">
                                          <p:val>
                                            <p:fltVal val="0.000000"/>
                                          </p:val>
                                        </p:tav>
                                        <p:tav tm="100000">
                                          <p:val>
                                            <p:strVal val="#ppt_w"/>
                                          </p:val>
                                        </p:tav>
                                      </p:tavLst>
                                    </p:anim>
                                    <p:anim calcmode="lin" valueType="num">
                                      <p:cBhvr>
                                        <p:cTn id="58" dur="540" fill="hold"/>
                                        <p:tgtEl>
                                          <p:spTgt spid="36"/>
                                        </p:tgtEl>
                                        <p:attrNameLst>
                                          <p:attrName>ppt_h</p:attrName>
                                        </p:attrNameLst>
                                      </p:cBhvr>
                                      <p:tavLst>
                                        <p:tav tm="0">
                                          <p:val>
                                            <p:fltVal val="0.000000"/>
                                          </p:val>
                                        </p:tav>
                                        <p:tav tm="100000">
                                          <p:val>
                                            <p:strVal val="#ppt_h"/>
                                          </p:val>
                                        </p:tav>
                                      </p:tavLst>
                                    </p:anim>
                                    <p:animEffect transition="in" filter="fade">
                                      <p:cBhvr>
                                        <p:cTn id="59" dur="54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p:bldP spid="51219" grpId="0" animBg="1"/>
      <p:bldP spid="51220" grpId="0" animBg="1"/>
      <p:bldP spid="51221" grpId="0" animBg="1"/>
      <p:bldP spid="51222" grpId="0" animBg="1"/>
      <p:bldP spid="51226" grpId="0" animBg="1"/>
      <p:bldP spid="51243" grpId="0" animBg="1"/>
      <p:bldP spid="1846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图片 66"/>
          <p:cNvPicPr>
            <a:picLocks noChangeAspect="1"/>
          </p:cNvPicPr>
          <p:nvPr/>
        </p:nvPicPr>
        <p:blipFill>
          <a:blip r:embed="rId1"/>
          <a:srcRect l="36868" r="2" b="38840"/>
          <a:stretch>
            <a:fillRect/>
          </a:stretch>
        </p:blipFill>
        <p:spPr>
          <a:xfrm>
            <a:off x="0" y="3621088"/>
            <a:ext cx="2592388" cy="3236912"/>
          </a:xfrm>
          <a:prstGeom prst="rect">
            <a:avLst/>
          </a:prstGeom>
          <a:noFill/>
          <a:ln w="9525">
            <a:noFill/>
          </a:ln>
        </p:spPr>
      </p:pic>
      <p:pic>
        <p:nvPicPr>
          <p:cNvPr id="15361" name="图片 66"/>
          <p:cNvPicPr>
            <a:picLocks noChangeAspect="1"/>
          </p:cNvPicPr>
          <p:nvPr/>
        </p:nvPicPr>
        <p:blipFill>
          <a:blip r:embed="rId2"/>
          <a:srcRect l="2" t="38840" r="36868"/>
          <a:stretch>
            <a:fillRect/>
          </a:stretch>
        </p:blipFill>
        <p:spPr>
          <a:xfrm>
            <a:off x="6551613" y="0"/>
            <a:ext cx="2592387" cy="3236913"/>
          </a:xfrm>
          <a:prstGeom prst="rect">
            <a:avLst/>
          </a:prstGeom>
          <a:noFill/>
          <a:ln w="9525">
            <a:noFill/>
          </a:ln>
        </p:spPr>
      </p:pic>
      <p:cxnSp>
        <p:nvCxnSpPr>
          <p:cNvPr id="2" name="MH_Other_1"/>
          <p:cNvCxnSpPr/>
          <p:nvPr>
            <p:custDataLst>
              <p:tags r:id="rId3"/>
            </p:custDataLst>
          </p:nvPr>
        </p:nvCxnSpPr>
        <p:spPr>
          <a:xfrm flipH="1">
            <a:off x="3995738" y="1052513"/>
            <a:ext cx="0" cy="3598863"/>
          </a:xfrm>
          <a:prstGeom prst="line">
            <a:avLst/>
          </a:prstGeom>
          <a:ln w="12700">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20490" name="Text Box 32"/>
          <p:cNvSpPr txBox="1"/>
          <p:nvPr/>
        </p:nvSpPr>
        <p:spPr>
          <a:xfrm>
            <a:off x="4859338" y="836613"/>
            <a:ext cx="3889375" cy="366712"/>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6" name="文本框 15"/>
          <p:cNvSpPr txBox="1"/>
          <p:nvPr/>
        </p:nvSpPr>
        <p:spPr>
          <a:xfrm>
            <a:off x="238760" y="155575"/>
            <a:ext cx="8904605" cy="5908040"/>
          </a:xfrm>
          <a:prstGeom prst="rect">
            <a:avLst/>
          </a:prstGeom>
          <a:noFill/>
        </p:spPr>
        <p:txBody>
          <a:bodyPr wrap="square" rtlCol="0">
            <a:spAutoFit/>
          </a:bodyPr>
          <a:p>
            <a:r>
              <a:rPr lang="en-US" altLang="zh-CN" sz="1800" b="1"/>
              <a:t>1</a:t>
            </a:r>
            <a:r>
              <a:rPr lang="zh-CN" altLang="en-US" sz="1800" b="1"/>
              <a:t>、巧妙设问，巧加追问，启发学生思维</a:t>
            </a:r>
            <a:endParaRPr lang="zh-CN" altLang="en-US" sz="1800" b="1"/>
          </a:p>
          <a:p>
            <a:r>
              <a:rPr lang="zh-CN" altLang="en-US" sz="1800" b="1"/>
              <a:t>生命教育的重点在于生命彼此之间引发共鸣。本节课为了让学生加深对挫折的认识，实现师生对挫折的共识，陈老师结合学生生活经历，结合自身实际，从身边取材，巧妙设计了几个环节，实现了师生情感的共鸣。</a:t>
            </a:r>
            <a:endParaRPr lang="zh-CN" altLang="en-US" sz="1800" b="1"/>
          </a:p>
          <a:p>
            <a:r>
              <a:rPr lang="zh-CN" altLang="en-US" sz="1800" b="1"/>
              <a:t>教学片段一：认识挫折</a:t>
            </a:r>
            <a:endParaRPr lang="zh-CN" altLang="en-US" sz="1800" b="1"/>
          </a:p>
          <a:p>
            <a:r>
              <a:rPr lang="zh-CN" altLang="en-US" sz="1800" b="1"/>
              <a:t>师：请同学们完成PPT上的填空   我（      ）挫折</a:t>
            </a:r>
            <a:endParaRPr lang="zh-CN" altLang="en-US" sz="1800" b="1"/>
          </a:p>
          <a:p>
            <a:r>
              <a:rPr lang="zh-CN" altLang="en-US" sz="1800" b="1"/>
              <a:t>生1：我遇到了挫折</a:t>
            </a:r>
            <a:endParaRPr lang="zh-CN" altLang="en-US" sz="1800" b="1"/>
          </a:p>
          <a:p>
            <a:r>
              <a:rPr lang="zh-CN" altLang="en-US" sz="1800" b="1"/>
              <a:t>生2：我打倒了挫折</a:t>
            </a:r>
            <a:endParaRPr lang="zh-CN" altLang="en-US" sz="1800" b="1"/>
          </a:p>
          <a:p>
            <a:r>
              <a:rPr lang="zh-CN" altLang="en-US" sz="1800" b="1"/>
              <a:t>生3：我很感谢挫折</a:t>
            </a:r>
            <a:endParaRPr lang="zh-CN" altLang="en-US" sz="1800" b="1"/>
          </a:p>
          <a:p>
            <a:r>
              <a:rPr lang="zh-CN" altLang="en-US" sz="1800" b="1"/>
              <a:t>生4：我接受过挫折</a:t>
            </a:r>
            <a:endParaRPr lang="zh-CN" altLang="en-US" sz="1800" b="1"/>
          </a:p>
          <a:p>
            <a:r>
              <a:rPr lang="zh-CN" altLang="en-US" sz="1800" b="1"/>
              <a:t>看似非常简单的一个环节，一道填空题，但却引发了学生对于挫折的不同角度的认识，不同角度的思考，让学生联想到属于自己的挫折故事，课堂带入性极强。</a:t>
            </a:r>
            <a:endParaRPr lang="zh-CN" altLang="en-US" sz="1800" b="1"/>
          </a:p>
          <a:p>
            <a:r>
              <a:rPr lang="zh-CN" altLang="en-US" sz="1800" b="1"/>
              <a:t>接下来老师巧妙设计了两个课堂追问：我们一生要经历多少挫折？我与挫折的关系是什么？</a:t>
            </a:r>
            <a:endParaRPr lang="zh-CN" altLang="en-US" sz="1800" b="1"/>
          </a:p>
          <a:p>
            <a:r>
              <a:rPr lang="zh-CN" altLang="en-US" sz="1800" b="1"/>
              <a:t>生1：我认为我们的一生要经历出生、成长和离别三次挫折？</a:t>
            </a:r>
            <a:endParaRPr lang="zh-CN" altLang="en-US" sz="1800" b="1"/>
          </a:p>
          <a:p>
            <a:r>
              <a:rPr lang="zh-CN" altLang="en-US" sz="1800" b="1"/>
              <a:t>生2：我认为我们只有一次挫折，因为每一次的挫折都是新的。</a:t>
            </a:r>
            <a:endParaRPr lang="zh-CN" altLang="en-US" sz="1800" b="1"/>
          </a:p>
          <a:p>
            <a:r>
              <a:rPr lang="zh-CN" altLang="en-US" sz="1800" b="1"/>
              <a:t>生3：我认为我们有0次挫折，因为每一次挫折都将被战胜，然后就变成了“0”。</a:t>
            </a:r>
            <a:endParaRPr lang="zh-CN" altLang="en-US" sz="1800" b="1"/>
          </a:p>
          <a:p>
            <a:r>
              <a:rPr lang="zh-CN" altLang="en-US" sz="1800" b="1"/>
              <a:t>通过这两个追问，让学生加深了对挫折的认识，陈老师在追问的过程中注意技巧，做到恰当候答，善于倾听，恰当理答，让孩子们在回答中、讨论中感受到人生不如意之事十之八九，挫折具有普遍性，也让孩子感受到挫折是可以被打败的，可战胜的。在问答中，在思辩中，学生对挫折的认识越来越深刻，实现了从认识到认知的跨越。</a:t>
            </a:r>
            <a:endParaRPr lang="zh-CN" altLang="en-US" sz="18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5361"/>
                                        </p:tgtEl>
                                        <p:attrNameLst>
                                          <p:attrName>style.visibility</p:attrName>
                                        </p:attrNameLst>
                                      </p:cBhvr>
                                      <p:to>
                                        <p:strVal val="visible"/>
                                      </p:to>
                                    </p:set>
                                    <p:animEffect transition="in" filter="fade">
                                      <p:cBhvr>
                                        <p:cTn id="10" dur="750"/>
                                        <p:tgtEl>
                                          <p:spTgt spid="15361"/>
                                        </p:tgtEl>
                                      </p:cBhvr>
                                    </p:animEffect>
                                  </p:childTnLst>
                                </p:cTn>
                              </p:par>
                              <p:par>
                                <p:cTn id="11" presetID="10" presetClass="entr" presetSubtype="0" fill="hold" nodeType="withEffect">
                                  <p:stCondLst>
                                    <p:cond delay="0"/>
                                  </p:stCondLst>
                                  <p:childTnLst>
                                    <p:set>
                                      <p:cBhvr>
                                        <p:cTn id="12" dur="1" fill="hold">
                                          <p:stCondLst>
                                            <p:cond delay="0"/>
                                          </p:stCondLst>
                                        </p:cTn>
                                        <p:tgtEl>
                                          <p:spTgt spid="17409"/>
                                        </p:tgtEl>
                                        <p:attrNameLst>
                                          <p:attrName>style.visibility</p:attrName>
                                        </p:attrNameLst>
                                      </p:cBhvr>
                                      <p:to>
                                        <p:strVal val="visible"/>
                                      </p:to>
                                    </p:set>
                                    <p:animEffect transition="in" filter="fade">
                                      <p:cBhvr>
                                        <p:cTn id="13" dur="75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60203101803"/>
  <p:tag name="MH_LIBRARY" val="GRAPHIC"/>
  <p:tag name="MH_TYPE" val="Other"/>
  <p:tag name="MH_ORDER" val="1"/>
</p:tagLst>
</file>

<file path=ppt/tags/tag10.xml><?xml version="1.0" encoding="utf-8"?>
<p:tagLst xmlns:p="http://schemas.openxmlformats.org/presentationml/2006/main">
  <p:tag name="MH" val="20160202082519"/>
  <p:tag name="MH_LIBRARY" val="GRAPHIC"/>
  <p:tag name="MH_TYPE" val="Other"/>
  <p:tag name="MH_ORDER" val="4"/>
</p:tagLst>
</file>

<file path=ppt/tags/tag11.xml><?xml version="1.0" encoding="utf-8"?>
<p:tagLst xmlns:p="http://schemas.openxmlformats.org/presentationml/2006/main">
  <p:tag name="MH" val="20160202082519"/>
  <p:tag name="MH_LIBRARY" val="GRAPHIC"/>
  <p:tag name="MH_TYPE" val="Other"/>
  <p:tag name="MH_ORDER" val="4"/>
</p:tagLst>
</file>

<file path=ppt/tags/tag12.xml><?xml version="1.0" encoding="utf-8"?>
<p:tagLst xmlns:p="http://schemas.openxmlformats.org/presentationml/2006/main">
  <p:tag name="MH" val="20160202082519"/>
  <p:tag name="MH_LIBRARY" val="GRAPHIC"/>
  <p:tag name="MH_TYPE" val="Other"/>
  <p:tag name="MH_ORDER" val="4"/>
</p:tagLst>
</file>

<file path=ppt/tags/tag13.xml><?xml version="1.0" encoding="utf-8"?>
<p:tagLst xmlns:p="http://schemas.openxmlformats.org/presentationml/2006/main">
  <p:tag name="MH" val="20160202082519"/>
  <p:tag name="MH_LIBRARY" val="GRAPHIC"/>
  <p:tag name="MH_TYPE" val="Other"/>
  <p:tag name="MH_ORDER" val="4"/>
</p:tagLst>
</file>

<file path=ppt/tags/tag14.xml><?xml version="1.0" encoding="utf-8"?>
<p:tagLst xmlns:p="http://schemas.openxmlformats.org/presentationml/2006/main">
  <p:tag name="MH" val="20160202082519"/>
  <p:tag name="MH_LIBRARY" val="GRAPHIC"/>
  <p:tag name="MH_TYPE" val="Other"/>
  <p:tag name="MH_ORDER" val="4"/>
</p:tagLst>
</file>

<file path=ppt/tags/tag15.xml><?xml version="1.0" encoding="utf-8"?>
<p:tagLst xmlns:p="http://schemas.openxmlformats.org/presentationml/2006/main">
  <p:tag name="MH" val="20160203101803"/>
  <p:tag name="MH_LIBRARY" val="GRAPHIC"/>
  <p:tag name="MH_TYPE" val="Other"/>
  <p:tag name="MH_ORDER" val="1"/>
</p:tagLst>
</file>

<file path=ppt/tags/tag16.xml><?xml version="1.0" encoding="utf-8"?>
<p:tagLst xmlns:p="http://schemas.openxmlformats.org/presentationml/2006/main">
  <p:tag name="MH" val="20160202082519"/>
  <p:tag name="MH_LIBRARY" val="GRAPHIC"/>
  <p:tag name="MH_TYPE" val="Other"/>
  <p:tag name="MH_ORDER" val="4"/>
</p:tagLst>
</file>

<file path=ppt/tags/tag17.xml><?xml version="1.0" encoding="utf-8"?>
<p:tagLst xmlns:p="http://schemas.openxmlformats.org/presentationml/2006/main">
  <p:tag name="MH" val="20160202082519"/>
  <p:tag name="MH_LIBRARY" val="GRAPHIC"/>
  <p:tag name="MH_TYPE" val="Other"/>
  <p:tag name="MH_ORDER" val="4"/>
</p:tagLst>
</file>

<file path=ppt/tags/tag18.xml><?xml version="1.0" encoding="utf-8"?>
<p:tagLst xmlns:p="http://schemas.openxmlformats.org/presentationml/2006/main">
  <p:tag name="MH" val="20160202082519"/>
  <p:tag name="MH_LIBRARY" val="GRAPHIC"/>
  <p:tag name="MH_TYPE" val="Other"/>
  <p:tag name="MH_ORDER" val="4"/>
</p:tagLst>
</file>

<file path=ppt/tags/tag19.xml><?xml version="1.0" encoding="utf-8"?>
<p:tagLst xmlns:p="http://schemas.openxmlformats.org/presentationml/2006/main">
  <p:tag name="MH" val="20160202082519"/>
  <p:tag name="MH_LIBRARY" val="GRAPHIC"/>
  <p:tag name="MH_TYPE" val="Other"/>
  <p:tag name="MH_ORDER" val="4"/>
</p:tagLst>
</file>

<file path=ppt/tags/tag2.xml><?xml version="1.0" encoding="utf-8"?>
<p:tagLst xmlns:p="http://schemas.openxmlformats.org/presentationml/2006/main">
  <p:tag name="MH" val="20160202082519"/>
  <p:tag name="MH_LIBRARY" val="GRAPHIC"/>
  <p:tag name="MH_TYPE" val="Other"/>
  <p:tag name="MH_ORDER" val="4"/>
</p:tagLst>
</file>

<file path=ppt/tags/tag20.xml><?xml version="1.0" encoding="utf-8"?>
<p:tagLst xmlns:p="http://schemas.openxmlformats.org/presentationml/2006/main">
  <p:tag name="MH" val="20160202082519"/>
  <p:tag name="MH_LIBRARY" val="GRAPHIC"/>
  <p:tag name="MH_TYPE" val="Other"/>
  <p:tag name="MH_ORDER" val="4"/>
</p:tagLst>
</file>

<file path=ppt/tags/tag21.xml><?xml version="1.0" encoding="utf-8"?>
<p:tagLst xmlns:p="http://schemas.openxmlformats.org/presentationml/2006/main">
  <p:tag name="MH" val="20160202082519"/>
  <p:tag name="MH_LIBRARY" val="GRAPHIC"/>
  <p:tag name="MH_TYPE" val="Other"/>
  <p:tag name="MH_ORDER" val="4"/>
</p:tagLst>
</file>

<file path=ppt/tags/tag22.xml><?xml version="1.0" encoding="utf-8"?>
<p:tagLst xmlns:p="http://schemas.openxmlformats.org/presentationml/2006/main">
  <p:tag name="MH" val="20160202082519"/>
  <p:tag name="MH_LIBRARY" val="GRAPHIC"/>
  <p:tag name="MH_TYPE" val="Other"/>
  <p:tag name="MH_ORDER" val="4"/>
</p:tagLst>
</file>

<file path=ppt/tags/tag23.xml><?xml version="1.0" encoding="utf-8"?>
<p:tagLst xmlns:p="http://schemas.openxmlformats.org/presentationml/2006/main">
  <p:tag name="MH" val="20160202082519"/>
  <p:tag name="MH_LIBRARY" val="GRAPHIC"/>
  <p:tag name="MH_TYPE" val="Other"/>
  <p:tag name="MH_ORDER" val="4"/>
</p:tagLst>
</file>

<file path=ppt/tags/tag24.xml><?xml version="1.0" encoding="utf-8"?>
<p:tagLst xmlns:p="http://schemas.openxmlformats.org/presentationml/2006/main">
  <p:tag name="MH" val="20160202082519"/>
  <p:tag name="MH_LIBRARY" val="GRAPHIC"/>
  <p:tag name="MH_TYPE" val="Other"/>
  <p:tag name="MH_ORDER" val="4"/>
</p:tagLst>
</file>

<file path=ppt/tags/tag25.xml><?xml version="1.0" encoding="utf-8"?>
<p:tagLst xmlns:p="http://schemas.openxmlformats.org/presentationml/2006/main">
  <p:tag name="MH" val="20160202082519"/>
  <p:tag name="MH_LIBRARY" val="GRAPHIC"/>
  <p:tag name="MH_TYPE" val="Other"/>
  <p:tag name="MH_ORDER" val="4"/>
</p:tagLst>
</file>

<file path=ppt/tags/tag26.xml><?xml version="1.0" encoding="utf-8"?>
<p:tagLst xmlns:p="http://schemas.openxmlformats.org/presentationml/2006/main">
  <p:tag name="MH" val="20160202082519"/>
  <p:tag name="MH_LIBRARY" val="GRAPHIC"/>
  <p:tag name="MH_TYPE" val="Other"/>
  <p:tag name="MH_ORDER" val="4"/>
</p:tagLst>
</file>

<file path=ppt/tags/tag27.xml><?xml version="1.0" encoding="utf-8"?>
<p:tagLst xmlns:p="http://schemas.openxmlformats.org/presentationml/2006/main">
  <p:tag name="MH" val="20160202082519"/>
  <p:tag name="MH_LIBRARY" val="GRAPHIC"/>
  <p:tag name="MH_TYPE" val="Other"/>
  <p:tag name="MH_ORDER" val="4"/>
</p:tagLst>
</file>

<file path=ppt/tags/tag28.xml><?xml version="1.0" encoding="utf-8"?>
<p:tagLst xmlns:p="http://schemas.openxmlformats.org/presentationml/2006/main">
  <p:tag name="MH" val="20160202082519"/>
  <p:tag name="MH_LIBRARY" val="GRAPHIC"/>
  <p:tag name="MH_TYPE" val="Other"/>
  <p:tag name="MH_ORDER" val="4"/>
</p:tagLst>
</file>

<file path=ppt/tags/tag29.xml><?xml version="1.0" encoding="utf-8"?>
<p:tagLst xmlns:p="http://schemas.openxmlformats.org/presentationml/2006/main">
  <p:tag name="MH" val="20160202082519"/>
  <p:tag name="MH_LIBRARY" val="GRAPHIC"/>
  <p:tag name="MH_TYPE" val="Other"/>
  <p:tag name="MH_ORDER" val="4"/>
</p:tagLst>
</file>

<file path=ppt/tags/tag3.xml><?xml version="1.0" encoding="utf-8"?>
<p:tagLst xmlns:p="http://schemas.openxmlformats.org/presentationml/2006/main">
  <p:tag name="MH" val="20160202082519"/>
  <p:tag name="MH_LIBRARY" val="GRAPHIC"/>
  <p:tag name="MH_TYPE" val="Other"/>
  <p:tag name="MH_ORDER" val="4"/>
</p:tagLst>
</file>

<file path=ppt/tags/tag30.xml><?xml version="1.0" encoding="utf-8"?>
<p:tagLst xmlns:p="http://schemas.openxmlformats.org/presentationml/2006/main">
  <p:tag name="MH" val="20160202082519"/>
  <p:tag name="MH_LIBRARY" val="GRAPHIC"/>
  <p:tag name="MH_TYPE" val="Other"/>
  <p:tag name="MH_ORDER" val="4"/>
</p:tagLst>
</file>

<file path=ppt/tags/tag31.xml><?xml version="1.0" encoding="utf-8"?>
<p:tagLst xmlns:p="http://schemas.openxmlformats.org/presentationml/2006/main">
  <p:tag name="MH" val="20160202082519"/>
  <p:tag name="MH_LIBRARY" val="GRAPHIC"/>
  <p:tag name="MH_TYPE" val="Other"/>
  <p:tag name="MH_ORDER" val="4"/>
</p:tagLst>
</file>

<file path=ppt/tags/tag4.xml><?xml version="1.0" encoding="utf-8"?>
<p:tagLst xmlns:p="http://schemas.openxmlformats.org/presentationml/2006/main">
  <p:tag name="MH" val="20160202082519"/>
  <p:tag name="MH_LIBRARY" val="GRAPHIC"/>
  <p:tag name="MH_TYPE" val="Other"/>
  <p:tag name="MH_ORDER" val="4"/>
</p:tagLst>
</file>

<file path=ppt/tags/tag5.xml><?xml version="1.0" encoding="utf-8"?>
<p:tagLst xmlns:p="http://schemas.openxmlformats.org/presentationml/2006/main">
  <p:tag name="MH" val="20160202082519"/>
  <p:tag name="MH_LIBRARY" val="GRAPHIC"/>
  <p:tag name="MH_TYPE" val="Other"/>
  <p:tag name="MH_ORDER" val="4"/>
</p:tagLst>
</file>

<file path=ppt/tags/tag6.xml><?xml version="1.0" encoding="utf-8"?>
<p:tagLst xmlns:p="http://schemas.openxmlformats.org/presentationml/2006/main">
  <p:tag name="MH" val="20160202082519"/>
  <p:tag name="MH_LIBRARY" val="GRAPHIC"/>
  <p:tag name="MH_TYPE" val="Other"/>
  <p:tag name="MH_ORDER" val="4"/>
</p:tagLst>
</file>

<file path=ppt/tags/tag7.xml><?xml version="1.0" encoding="utf-8"?>
<p:tagLst xmlns:p="http://schemas.openxmlformats.org/presentationml/2006/main">
  <p:tag name="MH" val="20160202082519"/>
  <p:tag name="MH_LIBRARY" val="GRAPHIC"/>
  <p:tag name="MH_TYPE" val="Other"/>
  <p:tag name="MH_ORDER" val="4"/>
</p:tagLst>
</file>

<file path=ppt/tags/tag8.xml><?xml version="1.0" encoding="utf-8"?>
<p:tagLst xmlns:p="http://schemas.openxmlformats.org/presentationml/2006/main">
  <p:tag name="MH" val="20160202082519"/>
  <p:tag name="MH_LIBRARY" val="GRAPHIC"/>
  <p:tag name="MH_TYPE" val="Other"/>
  <p:tag name="MH_ORDER" val="4"/>
</p:tagLst>
</file>

<file path=ppt/tags/tag9.xml><?xml version="1.0" encoding="utf-8"?>
<p:tagLst xmlns:p="http://schemas.openxmlformats.org/presentationml/2006/main">
  <p:tag name="MH" val="20160202082519"/>
  <p:tag name="MH_LIBRARY" val="GRAPHIC"/>
  <p:tag name="MH_TYPE" val="Other"/>
  <p:tag name="MH_ORDER" val="4"/>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3683</Words>
  <Application>WPS 演示</Application>
  <PresentationFormat>在屏幕上显示</PresentationFormat>
  <Paragraphs>104</Paragraphs>
  <Slides>14</Slides>
  <Notes>21</Notes>
  <HiddenSlides>0</HiddenSlides>
  <MMClips>6</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Arial</vt:lpstr>
      <vt:lpstr>宋体</vt:lpstr>
      <vt:lpstr>Wingdings</vt:lpstr>
      <vt:lpstr>Times New Roman</vt:lpstr>
      <vt:lpstr>微软雅黑</vt:lpstr>
      <vt:lpstr>楷体</vt:lpstr>
      <vt:lpstr>Calibri</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39</cp:revision>
  <dcterms:created xsi:type="dcterms:W3CDTF">2017-10-28T00:55:00Z</dcterms:created>
  <dcterms:modified xsi:type="dcterms:W3CDTF">2020-08-19T14:49:39Z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2052-11.1.0.9912</vt:lpwstr>
  </property>
</Properties>
</file>