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4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43"/>
  </p:normalViewPr>
  <p:slideViewPr>
    <p:cSldViewPr snapToGrid="0" snapToObjects="1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458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6868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5570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1239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842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6170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1596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55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3274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8325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5789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A656397-37D4-3343-8263-447D7221D3F5}" type="datetimeFigureOut">
              <a:rPr kumimoji="1" lang="zh-CN" altLang="en-US" smtClean="0"/>
              <a:pPr/>
              <a:t>2020/8/20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939BB74B-C6BA-174E-942B-15EC3B2AAB6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716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E0FAEB-043A-3747-8AA3-A63BD4F9AE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98448"/>
            <a:ext cx="9101138" cy="3255264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《</a:t>
            </a:r>
            <a:r>
              <a:rPr lang="zh-CN" altLang="zh-CN" sz="4000" b="1" dirty="0"/>
              <a:t>核心素养下的审辩式教学探析</a:t>
            </a:r>
            <a:r>
              <a:rPr lang="zh-CN" altLang="zh-CN" sz="4000" dirty="0"/>
              <a:t> </a:t>
            </a:r>
            <a:r>
              <a:rPr lang="en-US" altLang="zh-CN" sz="4000" dirty="0"/>
              <a:t>》</a:t>
            </a:r>
            <a:r>
              <a:rPr lang="zh-CN" altLang="en-US" sz="3600" dirty="0"/>
              <a:t>诞生记</a:t>
            </a:r>
            <a:endParaRPr kumimoji="1" lang="zh-CN" altLang="en-US" sz="4000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72EEFBB-2FE2-D04A-9409-4983AE8C4F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36871" y="4670246"/>
            <a:ext cx="2778343" cy="914400"/>
          </a:xfrm>
        </p:spPr>
        <p:txBody>
          <a:bodyPr/>
          <a:lstStyle/>
          <a:p>
            <a:r>
              <a:rPr kumimoji="1" lang="zh-CN" altLang="en-US" dirty="0"/>
              <a:t>薛家中学           陈超宇</a:t>
            </a:r>
          </a:p>
        </p:txBody>
      </p:sp>
    </p:spTree>
    <p:extLst>
      <p:ext uri="{BB962C8B-B14F-4D97-AF65-F5344CB8AC3E}">
        <p14:creationId xmlns:p14="http://schemas.microsoft.com/office/powerpoint/2010/main" xmlns="" val="964268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98598F-C4C0-6E48-9A84-594462725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恳请多多指导</a:t>
            </a:r>
            <a:r>
              <a:rPr kumimoji="1" lang="en-US" altLang="zh-CN" dirty="0"/>
              <a:t/>
            </a:r>
            <a:br>
              <a:rPr kumimoji="1" lang="en-US" altLang="zh-CN" dirty="0"/>
            </a:br>
            <a:r>
              <a:rPr kumimoji="1" lang="zh-CN" altLang="en-US" dirty="0"/>
              <a:t>    （抱拳）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E446D77-B2EA-1642-B664-F0C7704EA1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972"/>
          <a:stretch/>
        </p:blipFill>
        <p:spPr>
          <a:xfrm>
            <a:off x="5153528" y="1560014"/>
            <a:ext cx="4790571" cy="373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0168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54B4594-5AEB-BC49-A028-6076C744C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kumimoji="1" lang="en-US" altLang="zh-CN" sz="2800" dirty="0"/>
          </a:p>
          <a:p>
            <a:pPr marL="0" indent="0">
              <a:buNone/>
            </a:pPr>
            <a:endParaRPr kumimoji="1" lang="en-US" altLang="zh-CN" sz="2800" dirty="0"/>
          </a:p>
          <a:p>
            <a:pPr marL="0" indent="0">
              <a:buNone/>
            </a:pPr>
            <a:endParaRPr kumimoji="1" lang="en-US" altLang="zh-CN" sz="2800" dirty="0"/>
          </a:p>
          <a:p>
            <a:pPr marL="0" indent="0">
              <a:buNone/>
            </a:pPr>
            <a:r>
              <a:rPr kumimoji="1" lang="zh-CN" altLang="en-US" sz="2800" dirty="0"/>
              <a:t>一稿：</a:t>
            </a:r>
            <a:endParaRPr kumimoji="1" lang="en-US" altLang="zh-CN" sz="2800" dirty="0"/>
          </a:p>
          <a:p>
            <a:pPr marL="0" indent="0">
              <a:buNone/>
            </a:pPr>
            <a:r>
              <a:rPr kumimoji="1" lang="zh-CN" altLang="en-US" sz="2800" dirty="0"/>
              <a:t>疫情中</a:t>
            </a:r>
            <a:r>
              <a:rPr kumimoji="1" lang="en-US" altLang="zh-CN" sz="2800" dirty="0"/>
              <a:t>3</a:t>
            </a:r>
            <a:r>
              <a:rPr kumimoji="1" lang="zh-CN" altLang="en-US" sz="2800" dirty="0"/>
              <a:t>月份</a:t>
            </a:r>
            <a:endParaRPr kumimoji="1" lang="en-US" altLang="zh-CN" sz="2800" dirty="0"/>
          </a:p>
          <a:p>
            <a:pPr marL="0" indent="0">
              <a:buNone/>
            </a:pPr>
            <a:r>
              <a:rPr lang="en-US" altLang="zh-CN" sz="2800" b="1" dirty="0"/>
              <a:t>《</a:t>
            </a:r>
            <a:r>
              <a:rPr lang="zh-CN" altLang="zh-CN" sz="2800" b="1" dirty="0"/>
              <a:t>以审辩式眼光，探究道法课上多余、必须和欠缺</a:t>
            </a:r>
            <a:r>
              <a:rPr lang="en-US" altLang="zh-CN" sz="2800" b="1" dirty="0"/>
              <a:t>》</a:t>
            </a:r>
            <a:endParaRPr kumimoji="1" lang="en-US" altLang="zh-CN" sz="2800" dirty="0"/>
          </a:p>
          <a:p>
            <a:pPr marL="0" indent="0">
              <a:buNone/>
            </a:pPr>
            <a:endParaRPr kumimoji="1" lang="en-US" altLang="zh-CN" sz="2800" dirty="0"/>
          </a:p>
          <a:p>
            <a:pPr marL="0" indent="0">
              <a:buNone/>
            </a:pPr>
            <a:r>
              <a:rPr kumimoji="1" lang="zh-CN" altLang="en-US" sz="2800" dirty="0"/>
              <a:t>想到这个标题的思维过程</a:t>
            </a:r>
            <a:endParaRPr kumimoji="1" lang="en-US" altLang="zh-CN" sz="2800" dirty="0"/>
          </a:p>
          <a:p>
            <a:pPr marL="0" indent="0">
              <a:buNone/>
            </a:pPr>
            <a:r>
              <a:rPr kumimoji="1" lang="zh-CN" altLang="en-US" sz="2800" dirty="0"/>
              <a:t>结合本校教师教学实录</a:t>
            </a:r>
            <a:endParaRPr kumimoji="1" lang="en-US" altLang="zh-CN" sz="2800" dirty="0"/>
          </a:p>
          <a:p>
            <a:pPr marL="0" indent="0">
              <a:buNone/>
            </a:pPr>
            <a:r>
              <a:rPr lang="zh-CN" altLang="zh-CN" b="1" dirty="0"/>
              <a:t>一、关注设问，删减重复低效，注重思辨问题设计</a:t>
            </a:r>
            <a:r>
              <a:rPr lang="zh-CN" altLang="zh-CN" sz="2800" dirty="0"/>
              <a:t> 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zh-CN" b="1" dirty="0"/>
              <a:t>二、设问之后，删减直接告知，加强审辩能力培养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b="1" dirty="0"/>
              <a:t>三、情境设置，删减复杂混乱，关注逻辑思维顺畅</a:t>
            </a:r>
            <a:endParaRPr lang="zh-CN" altLang="zh-CN" dirty="0"/>
          </a:p>
          <a:p>
            <a:pPr marL="0" indent="0">
              <a:buNone/>
            </a:pPr>
            <a:endParaRPr kumimoji="1" lang="en-US" altLang="zh-CN" sz="2800" dirty="0"/>
          </a:p>
          <a:p>
            <a:pPr marL="0" indent="0">
              <a:buNone/>
            </a:pPr>
            <a:endParaRPr kumimoji="1" lang="en-US" altLang="zh-CN" sz="2800" dirty="0"/>
          </a:p>
          <a:p>
            <a:pPr marL="0" indent="0">
              <a:buNone/>
            </a:pPr>
            <a:endParaRPr kumimoji="1" lang="en-US" altLang="zh-CN" sz="2800" dirty="0"/>
          </a:p>
          <a:p>
            <a:pPr marL="0" indent="0">
              <a:buNone/>
            </a:pPr>
            <a:endParaRPr kumimoji="1" lang="en-US" altLang="zh-CN" sz="2800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xmlns="" id="{2402BEE3-D4EA-4345-A6BE-7B89556E1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57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30AFAE-4F85-CE47-8580-698158FB3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4A3F2A7-FABD-5141-880D-E1BD1239E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2241">
            <a:off x="206429" y="545139"/>
            <a:ext cx="7918685" cy="505030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552DA82-30F8-784E-9CAB-7BA3F462C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04381">
            <a:off x="3931199" y="914790"/>
            <a:ext cx="6667540" cy="550679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D1F01D6-97BA-7941-85F2-A82E1B6D8FFD}"/>
              </a:ext>
            </a:extLst>
          </p:cNvPr>
          <p:cNvSpPr/>
          <p:nvPr/>
        </p:nvSpPr>
        <p:spPr>
          <a:xfrm>
            <a:off x="9886950" y="207241"/>
            <a:ext cx="2052131" cy="39087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kumimoji="1" lang="zh-CN" altLang="en-US" sz="2800" dirty="0">
                <a:solidFill>
                  <a:srgbClr val="00B0F0"/>
                </a:solidFill>
                <a:latin typeface="Wawati SC" pitchFamily="82" charset="-122"/>
                <a:ea typeface="Wawati SC" pitchFamily="82" charset="-122"/>
              </a:rPr>
              <a:t>周老师建议：</a:t>
            </a:r>
            <a:endParaRPr kumimoji="1" lang="en-US" altLang="zh-CN" sz="2800" dirty="0">
              <a:solidFill>
                <a:srgbClr val="00B0F0"/>
              </a:solidFill>
              <a:latin typeface="Wawati SC" pitchFamily="82" charset="-122"/>
              <a:ea typeface="Wawati SC" pitchFamily="82" charset="-122"/>
            </a:endParaRPr>
          </a:p>
          <a:p>
            <a:r>
              <a:rPr kumimoji="1" lang="en-US" altLang="zh-CN" sz="2000" dirty="0">
                <a:solidFill>
                  <a:srgbClr val="00B0F0"/>
                </a:solidFill>
                <a:latin typeface="Wawati SC" pitchFamily="82" charset="-122"/>
                <a:ea typeface="Wawati SC" pitchFamily="82" charset="-122"/>
              </a:rPr>
              <a:t>1.</a:t>
            </a:r>
            <a:r>
              <a:rPr kumimoji="1" lang="zh-CN" altLang="en-US" sz="2000" dirty="0">
                <a:solidFill>
                  <a:srgbClr val="00B0F0"/>
                </a:solidFill>
                <a:latin typeface="Wawati SC" pitchFamily="82" charset="-122"/>
                <a:ea typeface="Wawati SC" pitchFamily="82" charset="-122"/>
              </a:rPr>
              <a:t>文章标题切口可以再明确些</a:t>
            </a:r>
            <a:endParaRPr kumimoji="1" lang="en-US" altLang="zh-CN" sz="2000" dirty="0">
              <a:solidFill>
                <a:srgbClr val="00B0F0"/>
              </a:solidFill>
              <a:latin typeface="Wawati SC" pitchFamily="82" charset="-122"/>
              <a:ea typeface="Wawati SC" pitchFamily="82" charset="-122"/>
            </a:endParaRPr>
          </a:p>
          <a:p>
            <a:r>
              <a:rPr kumimoji="1" lang="en-US" altLang="zh-CN" sz="2000" dirty="0">
                <a:solidFill>
                  <a:srgbClr val="00B0F0"/>
                </a:solidFill>
                <a:latin typeface="Wawati SC" pitchFamily="82" charset="-122"/>
                <a:ea typeface="Wawati SC" pitchFamily="82" charset="-122"/>
              </a:rPr>
              <a:t>2.</a:t>
            </a:r>
            <a:r>
              <a:rPr kumimoji="1" lang="zh-CN" altLang="en-US" sz="2000" dirty="0">
                <a:solidFill>
                  <a:srgbClr val="00B0F0"/>
                </a:solidFill>
                <a:latin typeface="Wawati SC" pitchFamily="82" charset="-122"/>
                <a:ea typeface="Wawati SC" pitchFamily="82" charset="-122"/>
              </a:rPr>
              <a:t>三段正文之间的逻辑结构要略作阐述，</a:t>
            </a:r>
            <a:endParaRPr kumimoji="1" lang="en-US" altLang="zh-CN" sz="2000" dirty="0">
              <a:solidFill>
                <a:srgbClr val="00B0F0"/>
              </a:solidFill>
              <a:latin typeface="Wawati SC" pitchFamily="82" charset="-122"/>
              <a:ea typeface="Wawati SC" pitchFamily="82" charset="-122"/>
            </a:endParaRPr>
          </a:p>
          <a:p>
            <a:r>
              <a:rPr kumimoji="1" lang="en-US" altLang="zh-CN" sz="2000" dirty="0">
                <a:solidFill>
                  <a:srgbClr val="00B0F0"/>
                </a:solidFill>
                <a:latin typeface="Wawati SC" pitchFamily="82" charset="-122"/>
                <a:ea typeface="Wawati SC" pitchFamily="82" charset="-122"/>
              </a:rPr>
              <a:t>3.</a:t>
            </a:r>
            <a:r>
              <a:rPr kumimoji="1" lang="zh-CN" altLang="en-US" sz="2000" dirty="0">
                <a:solidFill>
                  <a:srgbClr val="00B0F0"/>
                </a:solidFill>
                <a:latin typeface="Wawati SC" pitchFamily="82" charset="-122"/>
                <a:ea typeface="Wawati SC" pitchFamily="82" charset="-122"/>
              </a:rPr>
              <a:t>每一部分理论的分析能再深入些最好。</a:t>
            </a:r>
            <a:endParaRPr kumimoji="1" lang="en-US" altLang="zh-CN" sz="2000" dirty="0">
              <a:solidFill>
                <a:srgbClr val="00B0F0"/>
              </a:solidFill>
              <a:latin typeface="Wawati SC" pitchFamily="82" charset="-122"/>
              <a:ea typeface="Wawati SC" pitchFamily="82" charset="-122"/>
            </a:endParaRPr>
          </a:p>
          <a:p>
            <a:r>
              <a:rPr kumimoji="1" lang="en-US" altLang="zh-CN" sz="2000" dirty="0">
                <a:solidFill>
                  <a:srgbClr val="00B0F0"/>
                </a:solidFill>
                <a:latin typeface="Wawati SC" pitchFamily="82" charset="-122"/>
                <a:ea typeface="Wawati SC" pitchFamily="82" charset="-122"/>
              </a:rPr>
              <a:t>4.</a:t>
            </a:r>
            <a:r>
              <a:rPr kumimoji="1" lang="zh-CN" altLang="en-US" sz="2000" dirty="0">
                <a:solidFill>
                  <a:srgbClr val="00B0F0"/>
                </a:solidFill>
                <a:latin typeface="Wawati SC" pitchFamily="82" charset="-122"/>
                <a:ea typeface="Wawati SC" pitchFamily="82" charset="-122"/>
              </a:rPr>
              <a:t>开篇的学术性不够，经验性多了些。</a:t>
            </a:r>
            <a:endParaRPr kumimoji="1" lang="en-US" altLang="zh-CN" sz="2000" dirty="0">
              <a:solidFill>
                <a:srgbClr val="00B0F0"/>
              </a:solidFill>
              <a:latin typeface="Wawati SC" pitchFamily="82" charset="-122"/>
              <a:ea typeface="Wawati SC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381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11A6DE-1935-4144-9F21-BB13A1E4B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27F8007-05EC-344E-808D-29FC4F247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二稿</a:t>
            </a:r>
            <a:endParaRPr kumimoji="1" lang="en-US" altLang="zh-CN" dirty="0"/>
          </a:p>
          <a:p>
            <a:r>
              <a:rPr kumimoji="1" lang="en-US" altLang="zh-CN" dirty="0"/>
              <a:t>5</a:t>
            </a:r>
            <a:r>
              <a:rPr kumimoji="1" lang="zh-CN" altLang="en-US" dirty="0"/>
              <a:t>月份</a:t>
            </a:r>
            <a:endParaRPr kumimoji="1" lang="en-US" altLang="zh-CN" dirty="0"/>
          </a:p>
          <a:p>
            <a:r>
              <a:rPr kumimoji="1" lang="zh-CN" altLang="en-US" dirty="0"/>
              <a:t>常州市师陶杯、长三角黄浦杯</a:t>
            </a:r>
          </a:p>
        </p:txBody>
      </p:sp>
    </p:spTree>
    <p:extLst>
      <p:ext uri="{BB962C8B-B14F-4D97-AF65-F5344CB8AC3E}">
        <p14:creationId xmlns:p14="http://schemas.microsoft.com/office/powerpoint/2010/main" xmlns="" val="424879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D5904F8-BC48-9E47-AA0B-88F1CE5168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039"/>
          <a:stretch/>
        </p:blipFill>
        <p:spPr>
          <a:xfrm rot="302241">
            <a:off x="271521" y="421262"/>
            <a:ext cx="5037399" cy="369443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1337B17-3E16-5841-BA50-2B2B286AD6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917"/>
          <a:stretch/>
        </p:blipFill>
        <p:spPr>
          <a:xfrm>
            <a:off x="5011434" y="535780"/>
            <a:ext cx="6475716" cy="521493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407108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AA890B-9E4F-824A-917C-06279E71E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38EB480-8737-3042-89FF-E3F678A5A8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三稿</a:t>
            </a:r>
            <a:endParaRPr kumimoji="1" lang="en-US" altLang="zh-CN" dirty="0"/>
          </a:p>
          <a:p>
            <a:r>
              <a:rPr kumimoji="1" lang="en-US" altLang="zh-CN" dirty="0"/>
              <a:t>8</a:t>
            </a:r>
            <a:r>
              <a:rPr kumimoji="1" lang="zh-CN" altLang="en-US" dirty="0"/>
              <a:t>月份</a:t>
            </a:r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64939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C27C45-618B-284C-82DE-4A680ED82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7753509-EE8E-DA44-BB81-C5429FABC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556" y="512216"/>
            <a:ext cx="7554912" cy="24765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30C0FC6-DDDC-924B-8582-AF85C9C25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919" y="645507"/>
            <a:ext cx="3583858" cy="562439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B4C29AE-6AF0-C04E-97F1-AB7D5B714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5556" y="4749854"/>
            <a:ext cx="7554912" cy="13589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EA73BD2-1626-7B40-BCCD-F2BE2CC0B3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5556" y="3310485"/>
            <a:ext cx="7554912" cy="11176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81A9C2F-6632-3E4A-BF4C-811D8395AC5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000" b="33704"/>
          <a:stretch/>
        </p:blipFill>
        <p:spPr>
          <a:xfrm>
            <a:off x="850829" y="5152306"/>
            <a:ext cx="2597475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964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895A0B-A145-F849-8482-2D4F68772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F4E6792-5150-C04C-81CA-FDAA4115CF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948" r="1511" b="14583"/>
          <a:stretch/>
        </p:blipFill>
        <p:spPr>
          <a:xfrm>
            <a:off x="144739" y="373608"/>
            <a:ext cx="9005888" cy="49699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C2C75BC-268C-324E-B160-AD870B8C00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387" b="9376"/>
          <a:stretch/>
        </p:blipFill>
        <p:spPr>
          <a:xfrm>
            <a:off x="7299880" y="881254"/>
            <a:ext cx="4387295" cy="569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169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62A65B0-BAAC-AB4C-A7B3-F4B29CA0E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25" y="457200"/>
            <a:ext cx="6769100" cy="43434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C16E02A-CBA5-FD41-BE38-8B29B7F45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450" y="419100"/>
            <a:ext cx="7353300" cy="60198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E18300B-4370-054F-A0DB-3B4FD95359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040" y="971550"/>
            <a:ext cx="6433289" cy="54292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图片 7" descr="报纸上的文字&#10;&#10;描述已自动生成">
            <a:extLst>
              <a:ext uri="{FF2B5EF4-FFF2-40B4-BE49-F238E27FC236}">
                <a16:creationId xmlns:a16="http://schemas.microsoft.com/office/drawing/2014/main" xmlns="" id="{6B9D41E2-B9B7-EB49-BCA0-BF618D3576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9942" y="1359829"/>
            <a:ext cx="6433289" cy="539815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39332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框架">
  <a:themeElements>
    <a:clrScheme name="框架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框架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框架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{6B4B3FA5-C834-6748-ADDC-68D9401F4D77}tf10001124</Template>
  <TotalTime>82</TotalTime>
  <Words>157</Words>
  <Application>Microsoft Office PowerPoint</Application>
  <PresentationFormat>自定义</PresentationFormat>
  <Paragraphs>27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框架</vt:lpstr>
      <vt:lpstr>《核心素养下的审辩式教学探析 》诞生记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恳请多多指导     （抱拳）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《核心素养下的审辩式教学探析 》</dc:title>
  <dc:creator>A9119</dc:creator>
  <cp:lastModifiedBy>Windows 用户</cp:lastModifiedBy>
  <cp:revision>10</cp:revision>
  <dcterms:created xsi:type="dcterms:W3CDTF">2020-08-19T08:19:11Z</dcterms:created>
  <dcterms:modified xsi:type="dcterms:W3CDTF">2020-08-19T18:17:11Z</dcterms:modified>
</cp:coreProperties>
</file>