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3"/>
    <p:sldId id="258" r:id="rId4"/>
    <p:sldId id="270" r:id="rId5"/>
    <p:sldId id="302" r:id="rId6"/>
    <p:sldId id="290" r:id="rId7"/>
    <p:sldId id="291" r:id="rId8"/>
    <p:sldId id="303" r:id="rId9"/>
    <p:sldId id="304" r:id="rId10"/>
    <p:sldId id="305" r:id="rId11"/>
    <p:sldId id="306" r:id="rId12"/>
    <p:sldId id="307" r:id="rId13"/>
    <p:sldId id="293" r:id="rId14"/>
    <p:sldId id="298" r:id="rId15"/>
  </p:sldIdLst>
  <p:sldSz cx="12192000" cy="6858000"/>
  <p:notesSz cx="6887845" cy="10020300"/>
  <p:embeddedFontLst>
    <p:embeddedFont>
      <p:font typeface="方正宋刻本秀楷简体" panose="02000000000000000000" pitchFamily="2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等线 Light" panose="02010600030101010101" charset="-122"/>
      <p:regular r:id="rId26"/>
    </p:embeddedFont>
    <p:embeddedFont>
      <p:font typeface="等线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94E"/>
    <a:srgbClr val="77585D"/>
    <a:srgbClr val="DA7487"/>
    <a:srgbClr val="5153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20" y="492"/>
      </p:cViewPr>
      <p:guideLst>
        <p:guide orient="horz" pos="2254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722" cy="5509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1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918497" y="0"/>
            <a:ext cx="2997722" cy="5509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1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429644"/>
            <a:ext cx="2997722" cy="550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1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918497" y="10429644"/>
            <a:ext cx="2997722" cy="550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1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722" cy="5509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18497" y="0"/>
            <a:ext cx="2997722" cy="5509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64736" y="1372572"/>
            <a:ext cx="6588347" cy="370594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91782" y="5284404"/>
            <a:ext cx="5534256" cy="432360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429644"/>
            <a:ext cx="2997722" cy="550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18497" y="10429644"/>
            <a:ext cx="2997722" cy="550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17C5F-CBB9-4619-8FD5-FE9DC6BB42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44BFB-9E07-453D-9B43-7D4BF1466C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稻壳儿春秋广告/盗版必究        原创来源：http://chn.docer.com/works?userid=199329941#!/work_time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15"/>
          <a:stretch>
            <a:fillRect/>
          </a:stretch>
        </p:blipFill>
        <p:spPr>
          <a:xfrm>
            <a:off x="0" y="0"/>
            <a:ext cx="12192000" cy="2754762"/>
          </a:xfrm>
          <a:prstGeom prst="rect">
            <a:avLst/>
          </a:prstGeom>
        </p:spPr>
      </p:pic>
      <p:pic>
        <p:nvPicPr>
          <p:cNvPr id="7" name="稻壳儿春秋广告/盗版必究        原创来源：http://chn.docer.com/works?userid=199329941#!/work_time" descr="图片包含 书籍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66" b="12065"/>
          <a:stretch>
            <a:fillRect/>
          </a:stretch>
        </p:blipFill>
        <p:spPr>
          <a:xfrm>
            <a:off x="10185149" y="4613650"/>
            <a:ext cx="2006851" cy="2244350"/>
          </a:xfrm>
          <a:prstGeom prst="rect">
            <a:avLst/>
          </a:prstGeom>
        </p:spPr>
      </p:pic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7" b="10627"/>
          <a:stretch>
            <a:fillRect/>
          </a:stretch>
        </p:blipFill>
        <p:spPr>
          <a:xfrm>
            <a:off x="0" y="4528078"/>
            <a:ext cx="2716040" cy="2329921"/>
          </a:xfrm>
          <a:prstGeom prst="rect">
            <a:avLst/>
          </a:prstGeom>
        </p:spPr>
      </p:pic>
      <p:sp>
        <p:nvSpPr>
          <p:cNvPr id="10" name="稻壳儿春秋广告/盗版必究        原创来源：http://chn.docer.com/works?userid=199329941#!/work_time"/>
          <p:cNvSpPr txBox="1"/>
          <p:nvPr/>
        </p:nvSpPr>
        <p:spPr>
          <a:xfrm>
            <a:off x="768350" y="2057400"/>
            <a:ext cx="1065593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追问在道德与法治课堂中的应用分析 </a:t>
            </a:r>
            <a:endParaRPr lang="zh-CN" altLang="en-US" sz="660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5391150" y="4732655"/>
            <a:ext cx="4794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新北区飞龙中学 孙怡鸣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>
            <a:off x="8360086" y="4045615"/>
            <a:ext cx="3847452" cy="2862874"/>
          </a:xfrm>
          <a:prstGeom prst="rect">
            <a:avLst/>
          </a:prstGeom>
        </p:spPr>
      </p:pic>
      <p:pic>
        <p:nvPicPr>
          <p:cNvPr id="1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 flipH="1">
            <a:off x="-16807" y="4045560"/>
            <a:ext cx="3847452" cy="286287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555625" y="377825"/>
            <a:ext cx="780415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（二）考虑学生的情感体验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625" y="1101725"/>
            <a:ext cx="105556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800" b="0">
                <a:latin typeface="Calibri" panose="020F0502020204030204" pitchFamily="34" charset="0"/>
                <a:ea typeface="宋体" panose="02010600030101010101" pitchFamily="2" charset="-122"/>
              </a:rPr>
              <a:t>为了加深学生的体验，更好的发挥追问的应用价值，教师可以通过真实的故事，冲击学生的道德认知，震撼学生的心灵。</a:t>
            </a:r>
            <a:endParaRPr lang="zh-CN" sz="2800" b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举例说明：</a:t>
            </a:r>
            <a:r>
              <a:rPr lang="zh-CN" altLang="en-US" sz="2800" b="0">
                <a:latin typeface="Calibri" panose="020F0502020204030204" pitchFamily="34" charset="0"/>
                <a:ea typeface="宋体" panose="02010600030101010101" pitchFamily="2" charset="-122"/>
              </a:rPr>
              <a:t>尼克胡哲的故事</a:t>
            </a:r>
            <a:endParaRPr lang="zh-CN" altLang="en-US" sz="2800" b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2800" b="0">
                <a:latin typeface="Calibri" panose="020F0502020204030204" pitchFamily="34" charset="0"/>
                <a:ea typeface="宋体" panose="02010600030101010101" pitchFamily="2" charset="-122"/>
              </a:rPr>
              <a:t>在完成这一故事讲述后，教师可以进行追问，让学生大胆的讲述自己听过这一故事后产生的感受。大多数学生都会表示自己非常佩服尼克胡哲。这时教师可以继续进行追问：自己曾经放弃的事情，如果换作是现在还会放弃吗？以此进一步启发叙事，从而达到更好的道德与法治教学效果。在道德与法治教学中多次进行追问，可以让学生获得更加深刻的学习体验，强大学生的精神力量。</a:t>
            </a:r>
            <a:endParaRPr lang="zh-CN" altLang="en-US" sz="28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>
            <a:off x="8360086" y="4045615"/>
            <a:ext cx="3847452" cy="2862874"/>
          </a:xfrm>
          <a:prstGeom prst="rect">
            <a:avLst/>
          </a:prstGeom>
        </p:spPr>
      </p:pic>
      <p:pic>
        <p:nvPicPr>
          <p:cNvPr id="1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 flipH="1">
            <a:off x="-16807" y="4045560"/>
            <a:ext cx="3847452" cy="286287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555625" y="377825"/>
            <a:ext cx="780415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（三）密切联系实际生活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625" y="1101725"/>
            <a:ext cx="1134364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400" b="0">
                <a:latin typeface="Calibri" panose="020F0502020204030204" pitchFamily="34" charset="0"/>
                <a:ea typeface="宋体" panose="02010600030101010101" pitchFamily="2" charset="-122"/>
              </a:rPr>
              <a:t>不管是道德与法治教学，还是其他学科教学，教师在开展教学活动的过程中，都应该贴合学生的实际生活设计教学内容，让学生通过联想自己的生活，加深对知识的理解和掌握[4]。</a:t>
            </a:r>
            <a:endParaRPr lang="zh-CN" sz="2400" b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举例说明：</a:t>
            </a:r>
            <a:r>
              <a:rPr lang="zh-CN" sz="2400" b="0">
                <a:latin typeface="Calibri" panose="020F0502020204030204" pitchFamily="34" charset="0"/>
                <a:ea typeface="宋体" panose="02010600030101010101" pitchFamily="2" charset="-122"/>
              </a:rPr>
              <a:t>教师在道德与法治课堂教学的过程中，在导入环节提出这样一个问题：“大家在生活中都坚持做过哪些事情？”通过这一贴合生活的问题，可以将学生的注意力快速集中到课堂，促使每一名学生都能够积极、踊跃的发言，继而追问：“通过坚持你都收获了什么？”学生在回答问题的过程中，可以更好地启发学生，长时间的坚持，才能够收获到更多。教师在开展道德与法治教学时，联系学生的生活经验有目的性的进行追问，以此水到渠成地增强学生的自信心，让道德与法治知识在学生的心中扎根。</a:t>
            </a:r>
            <a:endParaRPr lang="zh-CN" sz="24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稻壳儿春秋广告/盗版必究"/>
          <p:cNvSpPr txBox="1"/>
          <p:nvPr/>
        </p:nvSpPr>
        <p:spPr>
          <a:xfrm>
            <a:off x="-16510" y="1175385"/>
            <a:ext cx="57638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kern="1200" cap="none" spc="0" normalizeH="0" baseline="0" noProof="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四、结束语</a:t>
            </a:r>
            <a:endParaRPr kumimoji="0" lang="zh-CN" altLang="en-US" sz="4800" b="0" i="0" kern="1200" cap="none" spc="0" normalizeH="0" baseline="0" noProof="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>
            <a:off x="8360086" y="4045615"/>
            <a:ext cx="3847452" cy="2862874"/>
          </a:xfrm>
          <a:prstGeom prst="rect">
            <a:avLst/>
          </a:prstGeom>
        </p:spPr>
      </p:pic>
      <p:pic>
        <p:nvPicPr>
          <p:cNvPr id="1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 flipH="1">
            <a:off x="-16807" y="4045560"/>
            <a:ext cx="3847452" cy="2862874"/>
          </a:xfrm>
          <a:prstGeom prst="rect">
            <a:avLst/>
          </a:prstGeom>
        </p:spPr>
      </p:pic>
      <p:sp>
        <p:nvSpPr>
          <p:cNvPr id="2" name="稻壳儿春秋广告/盗版必究"/>
          <p:cNvSpPr txBox="1"/>
          <p:nvPr/>
        </p:nvSpPr>
        <p:spPr>
          <a:xfrm>
            <a:off x="337185" y="2381250"/>
            <a:ext cx="57638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kern="1200" cap="none" spc="0" normalizeH="0" baseline="0" noProof="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五、参考文献</a:t>
            </a:r>
            <a:endParaRPr kumimoji="0" lang="zh-CN" altLang="en-US" sz="4800" b="0" i="0" kern="1200" cap="none" spc="0" normalizeH="0" baseline="0" noProof="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稻壳儿春秋广告/盗版必究        原创来源：http://chn.docer.com/works?userid=199329941#!/work_time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15"/>
          <a:stretch>
            <a:fillRect/>
          </a:stretch>
        </p:blipFill>
        <p:spPr>
          <a:xfrm>
            <a:off x="0" y="0"/>
            <a:ext cx="12192000" cy="2754762"/>
          </a:xfrm>
          <a:prstGeom prst="rect">
            <a:avLst/>
          </a:prstGeom>
        </p:spPr>
      </p:pic>
      <p:pic>
        <p:nvPicPr>
          <p:cNvPr id="7" name="稻壳儿春秋广告/盗版必究        原创来源：http://chn.docer.com/works?userid=199329941#!/work_time" descr="图片包含 书籍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66" b="12065"/>
          <a:stretch>
            <a:fillRect/>
          </a:stretch>
        </p:blipFill>
        <p:spPr>
          <a:xfrm>
            <a:off x="10185149" y="4613650"/>
            <a:ext cx="2006851" cy="2244350"/>
          </a:xfrm>
          <a:prstGeom prst="rect">
            <a:avLst/>
          </a:prstGeom>
        </p:spPr>
      </p:pic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7" b="10627"/>
          <a:stretch>
            <a:fillRect/>
          </a:stretch>
        </p:blipFill>
        <p:spPr>
          <a:xfrm>
            <a:off x="0" y="4528078"/>
            <a:ext cx="2716040" cy="2329921"/>
          </a:xfrm>
          <a:prstGeom prst="rect">
            <a:avLst/>
          </a:prstGeom>
        </p:spPr>
      </p:pic>
      <p:sp>
        <p:nvSpPr>
          <p:cNvPr id="2" name="稻壳儿春秋广告/盗版必究"/>
          <p:cNvSpPr txBox="1"/>
          <p:nvPr/>
        </p:nvSpPr>
        <p:spPr>
          <a:xfrm>
            <a:off x="3153410" y="2425700"/>
            <a:ext cx="64858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感谢聆听！</a:t>
            </a:r>
            <a:endParaRPr lang="zh-CN" altLang="en-US" sz="440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稻壳儿春秋广告/盗版必究" descr="图片包含 植物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6"/>
          <a:stretch>
            <a:fillRect/>
          </a:stretch>
        </p:blipFill>
        <p:spPr>
          <a:xfrm>
            <a:off x="0" y="-73025"/>
            <a:ext cx="12192000" cy="2041525"/>
          </a:xfrm>
          <a:prstGeom prst="rect">
            <a:avLst/>
          </a:prstGeom>
        </p:spPr>
      </p:pic>
      <p:sp>
        <p:nvSpPr>
          <p:cNvPr id="32" name="稻壳儿春秋广告/盗版必究"/>
          <p:cNvSpPr txBox="1"/>
          <p:nvPr/>
        </p:nvSpPr>
        <p:spPr>
          <a:xfrm>
            <a:off x="5703570" y="3740599"/>
            <a:ext cx="2892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正文</a:t>
            </a:r>
            <a:endParaRPr lang="zh-CN" altLang="en-US" sz="2400" b="1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3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4759870" y="3573671"/>
            <a:ext cx="636904" cy="627328"/>
          </a:xfrm>
          <a:custGeom>
            <a:avLst/>
            <a:gdLst>
              <a:gd name="T0" fmla="*/ 192 w 1872"/>
              <a:gd name="T1" fmla="*/ 387 h 1840"/>
              <a:gd name="T2" fmla="*/ 241 w 1872"/>
              <a:gd name="T3" fmla="*/ 299 h 1840"/>
              <a:gd name="T4" fmla="*/ 258 w 1872"/>
              <a:gd name="T5" fmla="*/ 290 h 1840"/>
              <a:gd name="T6" fmla="*/ 283 w 1872"/>
              <a:gd name="T7" fmla="*/ 256 h 1840"/>
              <a:gd name="T8" fmla="*/ 337 w 1872"/>
              <a:gd name="T9" fmla="*/ 224 h 1840"/>
              <a:gd name="T10" fmla="*/ 349 w 1872"/>
              <a:gd name="T11" fmla="*/ 218 h 1840"/>
              <a:gd name="T12" fmla="*/ 428 w 1872"/>
              <a:gd name="T13" fmla="*/ 157 h 1840"/>
              <a:gd name="T14" fmla="*/ 462 w 1872"/>
              <a:gd name="T15" fmla="*/ 132 h 1840"/>
              <a:gd name="T16" fmla="*/ 499 w 1872"/>
              <a:gd name="T17" fmla="*/ 118 h 1840"/>
              <a:gd name="T18" fmla="*/ 510 w 1872"/>
              <a:gd name="T19" fmla="*/ 115 h 1840"/>
              <a:gd name="T20" fmla="*/ 640 w 1872"/>
              <a:gd name="T21" fmla="*/ 55 h 1840"/>
              <a:gd name="T22" fmla="*/ 683 w 1872"/>
              <a:gd name="T23" fmla="*/ 49 h 1840"/>
              <a:gd name="T24" fmla="*/ 832 w 1872"/>
              <a:gd name="T25" fmla="*/ 22 h 1840"/>
              <a:gd name="T26" fmla="*/ 1613 w 1872"/>
              <a:gd name="T27" fmla="*/ 339 h 1840"/>
              <a:gd name="T28" fmla="*/ 1817 w 1872"/>
              <a:gd name="T29" fmla="*/ 809 h 1840"/>
              <a:gd name="T30" fmla="*/ 1199 w 1872"/>
              <a:gd name="T31" fmla="*/ 1793 h 1840"/>
              <a:gd name="T32" fmla="*/ 968 w 1872"/>
              <a:gd name="T33" fmla="*/ 1838 h 1840"/>
              <a:gd name="T34" fmla="*/ 798 w 1872"/>
              <a:gd name="T35" fmla="*/ 1826 h 1840"/>
              <a:gd name="T36" fmla="*/ 677 w 1872"/>
              <a:gd name="T37" fmla="*/ 1803 h 1840"/>
              <a:gd name="T38" fmla="*/ 221 w 1872"/>
              <a:gd name="T39" fmla="*/ 1518 h 1840"/>
              <a:gd name="T40" fmla="*/ 209 w 1872"/>
              <a:gd name="T41" fmla="*/ 1492 h 1840"/>
              <a:gd name="T42" fmla="*/ 193 w 1872"/>
              <a:gd name="T43" fmla="*/ 1470 h 1840"/>
              <a:gd name="T44" fmla="*/ 138 w 1872"/>
              <a:gd name="T45" fmla="*/ 1405 h 1840"/>
              <a:gd name="T46" fmla="*/ 13 w 1872"/>
              <a:gd name="T47" fmla="*/ 1048 h 1840"/>
              <a:gd name="T48" fmla="*/ 1 w 1872"/>
              <a:gd name="T49" fmla="*/ 889 h 1840"/>
              <a:gd name="T50" fmla="*/ 11 w 1872"/>
              <a:gd name="T51" fmla="*/ 791 h 1840"/>
              <a:gd name="T52" fmla="*/ 59 w 1872"/>
              <a:gd name="T53" fmla="*/ 600 h 1840"/>
              <a:gd name="T54" fmla="*/ 145 w 1872"/>
              <a:gd name="T55" fmla="*/ 422 h 1840"/>
              <a:gd name="T56" fmla="*/ 192 w 1872"/>
              <a:gd name="T57" fmla="*/ 387 h 1840"/>
              <a:gd name="T58" fmla="*/ 519 w 1872"/>
              <a:gd name="T59" fmla="*/ 1642 h 1840"/>
              <a:gd name="T60" fmla="*/ 524 w 1872"/>
              <a:gd name="T61" fmla="*/ 1634 h 1840"/>
              <a:gd name="T62" fmla="*/ 580 w 1872"/>
              <a:gd name="T63" fmla="*/ 1681 h 1840"/>
              <a:gd name="T64" fmla="*/ 612 w 1872"/>
              <a:gd name="T65" fmla="*/ 1694 h 1840"/>
              <a:gd name="T66" fmla="*/ 894 w 1872"/>
              <a:gd name="T67" fmla="*/ 1763 h 1840"/>
              <a:gd name="T68" fmla="*/ 1420 w 1872"/>
              <a:gd name="T69" fmla="*/ 1598 h 1840"/>
              <a:gd name="T70" fmla="*/ 1759 w 1872"/>
              <a:gd name="T71" fmla="*/ 964 h 1840"/>
              <a:gd name="T72" fmla="*/ 1682 w 1872"/>
              <a:gd name="T73" fmla="*/ 568 h 1840"/>
              <a:gd name="T74" fmla="*/ 1494 w 1872"/>
              <a:gd name="T75" fmla="*/ 319 h 1840"/>
              <a:gd name="T76" fmla="*/ 1441 w 1872"/>
              <a:gd name="T77" fmla="*/ 267 h 1840"/>
              <a:gd name="T78" fmla="*/ 811 w 1872"/>
              <a:gd name="T79" fmla="*/ 101 h 1840"/>
              <a:gd name="T80" fmla="*/ 732 w 1872"/>
              <a:gd name="T81" fmla="*/ 114 h 1840"/>
              <a:gd name="T82" fmla="*/ 630 w 1872"/>
              <a:gd name="T83" fmla="*/ 153 h 1840"/>
              <a:gd name="T84" fmla="*/ 488 w 1872"/>
              <a:gd name="T85" fmla="*/ 224 h 1840"/>
              <a:gd name="T86" fmla="*/ 475 w 1872"/>
              <a:gd name="T87" fmla="*/ 228 h 1840"/>
              <a:gd name="T88" fmla="*/ 451 w 1872"/>
              <a:gd name="T89" fmla="*/ 239 h 1840"/>
              <a:gd name="T90" fmla="*/ 312 w 1872"/>
              <a:gd name="T91" fmla="*/ 367 h 1840"/>
              <a:gd name="T92" fmla="*/ 229 w 1872"/>
              <a:gd name="T93" fmla="*/ 475 h 1840"/>
              <a:gd name="T94" fmla="*/ 98 w 1872"/>
              <a:gd name="T95" fmla="*/ 983 h 1840"/>
              <a:gd name="T96" fmla="*/ 108 w 1872"/>
              <a:gd name="T97" fmla="*/ 1032 h 1840"/>
              <a:gd name="T98" fmla="*/ 114 w 1872"/>
              <a:gd name="T99" fmla="*/ 1057 h 1840"/>
              <a:gd name="T100" fmla="*/ 109 w 1872"/>
              <a:gd name="T101" fmla="*/ 1058 h 1840"/>
              <a:gd name="T102" fmla="*/ 100 w 1872"/>
              <a:gd name="T103" fmla="*/ 1050 h 1840"/>
              <a:gd name="T104" fmla="*/ 103 w 1872"/>
              <a:gd name="T105" fmla="*/ 1060 h 1840"/>
              <a:gd name="T106" fmla="*/ 187 w 1872"/>
              <a:gd name="T107" fmla="*/ 1291 h 1840"/>
              <a:gd name="T108" fmla="*/ 215 w 1872"/>
              <a:gd name="T109" fmla="*/ 1338 h 1840"/>
              <a:gd name="T110" fmla="*/ 243 w 1872"/>
              <a:gd name="T111" fmla="*/ 1383 h 1840"/>
              <a:gd name="T112" fmla="*/ 279 w 1872"/>
              <a:gd name="T113" fmla="*/ 1438 h 1840"/>
              <a:gd name="T114" fmla="*/ 378 w 1872"/>
              <a:gd name="T115" fmla="*/ 1534 h 1840"/>
              <a:gd name="T116" fmla="*/ 393 w 1872"/>
              <a:gd name="T117" fmla="*/ 1570 h 1840"/>
              <a:gd name="T118" fmla="*/ 444 w 1872"/>
              <a:gd name="T119" fmla="*/ 1593 h 1840"/>
              <a:gd name="T120" fmla="*/ 483 w 1872"/>
              <a:gd name="T121" fmla="*/ 1624 h 1840"/>
              <a:gd name="T122" fmla="*/ 519 w 1872"/>
              <a:gd name="T123" fmla="*/ 1642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72" h="1840">
                <a:moveTo>
                  <a:pt x="192" y="387"/>
                </a:moveTo>
                <a:cubicBezTo>
                  <a:pt x="187" y="343"/>
                  <a:pt x="235" y="331"/>
                  <a:pt x="241" y="299"/>
                </a:cubicBezTo>
                <a:cubicBezTo>
                  <a:pt x="248" y="295"/>
                  <a:pt x="255" y="294"/>
                  <a:pt x="258" y="290"/>
                </a:cubicBezTo>
                <a:cubicBezTo>
                  <a:pt x="267" y="280"/>
                  <a:pt x="274" y="267"/>
                  <a:pt x="283" y="256"/>
                </a:cubicBezTo>
                <a:cubicBezTo>
                  <a:pt x="296" y="238"/>
                  <a:pt x="313" y="225"/>
                  <a:pt x="337" y="224"/>
                </a:cubicBezTo>
                <a:cubicBezTo>
                  <a:pt x="341" y="223"/>
                  <a:pt x="346" y="220"/>
                  <a:pt x="349" y="218"/>
                </a:cubicBezTo>
                <a:cubicBezTo>
                  <a:pt x="375" y="198"/>
                  <a:pt x="402" y="177"/>
                  <a:pt x="428" y="157"/>
                </a:cubicBezTo>
                <a:cubicBezTo>
                  <a:pt x="439" y="149"/>
                  <a:pt x="452" y="142"/>
                  <a:pt x="462" y="132"/>
                </a:cubicBezTo>
                <a:cubicBezTo>
                  <a:pt x="472" y="122"/>
                  <a:pt x="482" y="112"/>
                  <a:pt x="499" y="118"/>
                </a:cubicBezTo>
                <a:cubicBezTo>
                  <a:pt x="502" y="119"/>
                  <a:pt x="506" y="116"/>
                  <a:pt x="510" y="115"/>
                </a:cubicBezTo>
                <a:cubicBezTo>
                  <a:pt x="553" y="95"/>
                  <a:pt x="596" y="73"/>
                  <a:pt x="640" y="55"/>
                </a:cubicBezTo>
                <a:cubicBezTo>
                  <a:pt x="653" y="49"/>
                  <a:pt x="669" y="52"/>
                  <a:pt x="683" y="49"/>
                </a:cubicBezTo>
                <a:cubicBezTo>
                  <a:pt x="733" y="40"/>
                  <a:pt x="782" y="26"/>
                  <a:pt x="832" y="22"/>
                </a:cubicBezTo>
                <a:cubicBezTo>
                  <a:pt x="1144" y="0"/>
                  <a:pt x="1409" y="98"/>
                  <a:pt x="1613" y="339"/>
                </a:cubicBezTo>
                <a:cubicBezTo>
                  <a:pt x="1728" y="474"/>
                  <a:pt x="1795" y="633"/>
                  <a:pt x="1817" y="809"/>
                </a:cubicBezTo>
                <a:cubicBezTo>
                  <a:pt x="1872" y="1240"/>
                  <a:pt x="1610" y="1657"/>
                  <a:pt x="1199" y="1793"/>
                </a:cubicBezTo>
                <a:cubicBezTo>
                  <a:pt x="1124" y="1818"/>
                  <a:pt x="1047" y="1835"/>
                  <a:pt x="968" y="1838"/>
                </a:cubicBezTo>
                <a:cubicBezTo>
                  <a:pt x="911" y="1840"/>
                  <a:pt x="854" y="1832"/>
                  <a:pt x="798" y="1826"/>
                </a:cubicBezTo>
                <a:cubicBezTo>
                  <a:pt x="757" y="1821"/>
                  <a:pt x="716" y="1813"/>
                  <a:pt x="677" y="1803"/>
                </a:cubicBezTo>
                <a:cubicBezTo>
                  <a:pt x="494" y="1757"/>
                  <a:pt x="347" y="1654"/>
                  <a:pt x="221" y="1518"/>
                </a:cubicBezTo>
                <a:cubicBezTo>
                  <a:pt x="215" y="1511"/>
                  <a:pt x="213" y="1500"/>
                  <a:pt x="209" y="1492"/>
                </a:cubicBezTo>
                <a:cubicBezTo>
                  <a:pt x="204" y="1484"/>
                  <a:pt x="199" y="1477"/>
                  <a:pt x="193" y="1470"/>
                </a:cubicBezTo>
                <a:cubicBezTo>
                  <a:pt x="175" y="1448"/>
                  <a:pt x="152" y="1429"/>
                  <a:pt x="138" y="1405"/>
                </a:cubicBezTo>
                <a:cubicBezTo>
                  <a:pt x="70" y="1296"/>
                  <a:pt x="29" y="1176"/>
                  <a:pt x="13" y="1048"/>
                </a:cubicBezTo>
                <a:cubicBezTo>
                  <a:pt x="7" y="995"/>
                  <a:pt x="3" y="942"/>
                  <a:pt x="1" y="889"/>
                </a:cubicBezTo>
                <a:cubicBezTo>
                  <a:pt x="0" y="856"/>
                  <a:pt x="1" y="822"/>
                  <a:pt x="11" y="791"/>
                </a:cubicBezTo>
                <a:cubicBezTo>
                  <a:pt x="31" y="728"/>
                  <a:pt x="30" y="660"/>
                  <a:pt x="59" y="600"/>
                </a:cubicBezTo>
                <a:cubicBezTo>
                  <a:pt x="88" y="541"/>
                  <a:pt x="116" y="482"/>
                  <a:pt x="145" y="422"/>
                </a:cubicBezTo>
                <a:cubicBezTo>
                  <a:pt x="154" y="403"/>
                  <a:pt x="166" y="386"/>
                  <a:pt x="192" y="387"/>
                </a:cubicBezTo>
                <a:close/>
                <a:moveTo>
                  <a:pt x="519" y="1642"/>
                </a:moveTo>
                <a:cubicBezTo>
                  <a:pt x="520" y="1639"/>
                  <a:pt x="522" y="1637"/>
                  <a:pt x="524" y="1634"/>
                </a:cubicBezTo>
                <a:cubicBezTo>
                  <a:pt x="529" y="1667"/>
                  <a:pt x="556" y="1672"/>
                  <a:pt x="580" y="1681"/>
                </a:cubicBezTo>
                <a:cubicBezTo>
                  <a:pt x="591" y="1685"/>
                  <a:pt x="601" y="1690"/>
                  <a:pt x="612" y="1694"/>
                </a:cubicBezTo>
                <a:cubicBezTo>
                  <a:pt x="703" y="1730"/>
                  <a:pt x="795" y="1759"/>
                  <a:pt x="894" y="1763"/>
                </a:cubicBezTo>
                <a:cubicBezTo>
                  <a:pt x="1088" y="1771"/>
                  <a:pt x="1265" y="1716"/>
                  <a:pt x="1420" y="1598"/>
                </a:cubicBezTo>
                <a:cubicBezTo>
                  <a:pt x="1628" y="1438"/>
                  <a:pt x="1743" y="1226"/>
                  <a:pt x="1759" y="964"/>
                </a:cubicBezTo>
                <a:cubicBezTo>
                  <a:pt x="1768" y="826"/>
                  <a:pt x="1746" y="693"/>
                  <a:pt x="1682" y="568"/>
                </a:cubicBezTo>
                <a:cubicBezTo>
                  <a:pt x="1634" y="474"/>
                  <a:pt x="1566" y="395"/>
                  <a:pt x="1494" y="319"/>
                </a:cubicBezTo>
                <a:cubicBezTo>
                  <a:pt x="1477" y="301"/>
                  <a:pt x="1461" y="281"/>
                  <a:pt x="1441" y="267"/>
                </a:cubicBezTo>
                <a:cubicBezTo>
                  <a:pt x="1250" y="139"/>
                  <a:pt x="1041" y="82"/>
                  <a:pt x="811" y="101"/>
                </a:cubicBezTo>
                <a:cubicBezTo>
                  <a:pt x="784" y="103"/>
                  <a:pt x="758" y="106"/>
                  <a:pt x="732" y="114"/>
                </a:cubicBezTo>
                <a:cubicBezTo>
                  <a:pt x="697" y="125"/>
                  <a:pt x="664" y="140"/>
                  <a:pt x="630" y="153"/>
                </a:cubicBezTo>
                <a:cubicBezTo>
                  <a:pt x="580" y="172"/>
                  <a:pt x="530" y="189"/>
                  <a:pt x="488" y="224"/>
                </a:cubicBezTo>
                <a:cubicBezTo>
                  <a:pt x="484" y="226"/>
                  <a:pt x="479" y="227"/>
                  <a:pt x="475" y="228"/>
                </a:cubicBezTo>
                <a:cubicBezTo>
                  <a:pt x="467" y="232"/>
                  <a:pt x="457" y="234"/>
                  <a:pt x="451" y="239"/>
                </a:cubicBezTo>
                <a:cubicBezTo>
                  <a:pt x="404" y="282"/>
                  <a:pt x="360" y="326"/>
                  <a:pt x="312" y="367"/>
                </a:cubicBezTo>
                <a:cubicBezTo>
                  <a:pt x="277" y="397"/>
                  <a:pt x="252" y="434"/>
                  <a:pt x="229" y="475"/>
                </a:cubicBezTo>
                <a:cubicBezTo>
                  <a:pt x="140" y="633"/>
                  <a:pt x="85" y="799"/>
                  <a:pt x="98" y="983"/>
                </a:cubicBezTo>
                <a:cubicBezTo>
                  <a:pt x="99" y="1000"/>
                  <a:pt x="104" y="1015"/>
                  <a:pt x="108" y="1032"/>
                </a:cubicBezTo>
                <a:cubicBezTo>
                  <a:pt x="110" y="1040"/>
                  <a:pt x="112" y="1049"/>
                  <a:pt x="114" y="1057"/>
                </a:cubicBezTo>
                <a:cubicBezTo>
                  <a:pt x="112" y="1057"/>
                  <a:pt x="111" y="1058"/>
                  <a:pt x="109" y="1058"/>
                </a:cubicBezTo>
                <a:cubicBezTo>
                  <a:pt x="107" y="1056"/>
                  <a:pt x="105" y="1054"/>
                  <a:pt x="100" y="1050"/>
                </a:cubicBezTo>
                <a:cubicBezTo>
                  <a:pt x="102" y="1055"/>
                  <a:pt x="102" y="1058"/>
                  <a:pt x="103" y="1060"/>
                </a:cubicBezTo>
                <a:cubicBezTo>
                  <a:pt x="131" y="1137"/>
                  <a:pt x="158" y="1214"/>
                  <a:pt x="187" y="1291"/>
                </a:cubicBezTo>
                <a:cubicBezTo>
                  <a:pt x="194" y="1308"/>
                  <a:pt x="206" y="1322"/>
                  <a:pt x="215" y="1338"/>
                </a:cubicBezTo>
                <a:cubicBezTo>
                  <a:pt x="225" y="1353"/>
                  <a:pt x="239" y="1367"/>
                  <a:pt x="243" y="1383"/>
                </a:cubicBezTo>
                <a:cubicBezTo>
                  <a:pt x="249" y="1407"/>
                  <a:pt x="263" y="1421"/>
                  <a:pt x="279" y="1438"/>
                </a:cubicBezTo>
                <a:cubicBezTo>
                  <a:pt x="311" y="1471"/>
                  <a:pt x="344" y="1503"/>
                  <a:pt x="378" y="1534"/>
                </a:cubicBezTo>
                <a:cubicBezTo>
                  <a:pt x="389" y="1544"/>
                  <a:pt x="402" y="1554"/>
                  <a:pt x="393" y="1570"/>
                </a:cubicBezTo>
                <a:cubicBezTo>
                  <a:pt x="412" y="1578"/>
                  <a:pt x="436" y="1580"/>
                  <a:pt x="444" y="1593"/>
                </a:cubicBezTo>
                <a:cubicBezTo>
                  <a:pt x="455" y="1610"/>
                  <a:pt x="471" y="1613"/>
                  <a:pt x="483" y="1624"/>
                </a:cubicBezTo>
                <a:cubicBezTo>
                  <a:pt x="493" y="1633"/>
                  <a:pt x="507" y="1636"/>
                  <a:pt x="519" y="1642"/>
                </a:cubicBezTo>
                <a:close/>
              </a:path>
            </a:pathLst>
          </a:custGeom>
          <a:solidFill>
            <a:srgbClr val="84994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80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三</a:t>
            </a:r>
            <a:endParaRPr lang="zh-CN" altLang="en-US" sz="280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5" name="稻壳儿春秋广告/盗版必究"/>
          <p:cNvSpPr txBox="1"/>
          <p:nvPr/>
        </p:nvSpPr>
        <p:spPr>
          <a:xfrm>
            <a:off x="5703570" y="4514677"/>
            <a:ext cx="2892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结束语</a:t>
            </a:r>
            <a:endParaRPr lang="zh-CN" altLang="en-US" sz="2400" b="1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3824605" y="1140345"/>
            <a:ext cx="3230880" cy="1938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  <a:sym typeface="Calibri" panose="020F0502020204030204" pitchFamily="34" charset="0"/>
              </a:rPr>
              <a:t>论文结构</a:t>
            </a:r>
            <a:endParaRPr lang="en-US" altLang="zh-CN" sz="60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endParaRPr lang="en-US" altLang="zh-CN" sz="6000" dirty="0">
              <a:solidFill>
                <a:schemeClr val="tx1">
                  <a:lumMod val="75000"/>
                  <a:lumOff val="2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  <a:sym typeface="Calibri" panose="020F0502020204030204" pitchFamily="34" charset="0"/>
            </a:endParaRPr>
          </a:p>
        </p:txBody>
      </p:sp>
      <p:sp>
        <p:nvSpPr>
          <p:cNvPr id="2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4759870" y="2054116"/>
            <a:ext cx="636904" cy="627328"/>
          </a:xfrm>
          <a:custGeom>
            <a:avLst/>
            <a:gdLst>
              <a:gd name="T0" fmla="*/ 192 w 1872"/>
              <a:gd name="T1" fmla="*/ 387 h 1840"/>
              <a:gd name="T2" fmla="*/ 241 w 1872"/>
              <a:gd name="T3" fmla="*/ 299 h 1840"/>
              <a:gd name="T4" fmla="*/ 258 w 1872"/>
              <a:gd name="T5" fmla="*/ 290 h 1840"/>
              <a:gd name="T6" fmla="*/ 283 w 1872"/>
              <a:gd name="T7" fmla="*/ 256 h 1840"/>
              <a:gd name="T8" fmla="*/ 337 w 1872"/>
              <a:gd name="T9" fmla="*/ 224 h 1840"/>
              <a:gd name="T10" fmla="*/ 349 w 1872"/>
              <a:gd name="T11" fmla="*/ 218 h 1840"/>
              <a:gd name="T12" fmla="*/ 428 w 1872"/>
              <a:gd name="T13" fmla="*/ 157 h 1840"/>
              <a:gd name="T14" fmla="*/ 462 w 1872"/>
              <a:gd name="T15" fmla="*/ 132 h 1840"/>
              <a:gd name="T16" fmla="*/ 499 w 1872"/>
              <a:gd name="T17" fmla="*/ 118 h 1840"/>
              <a:gd name="T18" fmla="*/ 510 w 1872"/>
              <a:gd name="T19" fmla="*/ 115 h 1840"/>
              <a:gd name="T20" fmla="*/ 640 w 1872"/>
              <a:gd name="T21" fmla="*/ 55 h 1840"/>
              <a:gd name="T22" fmla="*/ 683 w 1872"/>
              <a:gd name="T23" fmla="*/ 49 h 1840"/>
              <a:gd name="T24" fmla="*/ 832 w 1872"/>
              <a:gd name="T25" fmla="*/ 22 h 1840"/>
              <a:gd name="T26" fmla="*/ 1613 w 1872"/>
              <a:gd name="T27" fmla="*/ 339 h 1840"/>
              <a:gd name="T28" fmla="*/ 1817 w 1872"/>
              <a:gd name="T29" fmla="*/ 809 h 1840"/>
              <a:gd name="T30" fmla="*/ 1199 w 1872"/>
              <a:gd name="T31" fmla="*/ 1793 h 1840"/>
              <a:gd name="T32" fmla="*/ 968 w 1872"/>
              <a:gd name="T33" fmla="*/ 1838 h 1840"/>
              <a:gd name="T34" fmla="*/ 798 w 1872"/>
              <a:gd name="T35" fmla="*/ 1826 h 1840"/>
              <a:gd name="T36" fmla="*/ 677 w 1872"/>
              <a:gd name="T37" fmla="*/ 1803 h 1840"/>
              <a:gd name="T38" fmla="*/ 221 w 1872"/>
              <a:gd name="T39" fmla="*/ 1518 h 1840"/>
              <a:gd name="T40" fmla="*/ 209 w 1872"/>
              <a:gd name="T41" fmla="*/ 1492 h 1840"/>
              <a:gd name="T42" fmla="*/ 193 w 1872"/>
              <a:gd name="T43" fmla="*/ 1470 h 1840"/>
              <a:gd name="T44" fmla="*/ 138 w 1872"/>
              <a:gd name="T45" fmla="*/ 1405 h 1840"/>
              <a:gd name="T46" fmla="*/ 13 w 1872"/>
              <a:gd name="T47" fmla="*/ 1048 h 1840"/>
              <a:gd name="T48" fmla="*/ 1 w 1872"/>
              <a:gd name="T49" fmla="*/ 889 h 1840"/>
              <a:gd name="T50" fmla="*/ 11 w 1872"/>
              <a:gd name="T51" fmla="*/ 791 h 1840"/>
              <a:gd name="T52" fmla="*/ 59 w 1872"/>
              <a:gd name="T53" fmla="*/ 600 h 1840"/>
              <a:gd name="T54" fmla="*/ 145 w 1872"/>
              <a:gd name="T55" fmla="*/ 422 h 1840"/>
              <a:gd name="T56" fmla="*/ 192 w 1872"/>
              <a:gd name="T57" fmla="*/ 387 h 1840"/>
              <a:gd name="T58" fmla="*/ 519 w 1872"/>
              <a:gd name="T59" fmla="*/ 1642 h 1840"/>
              <a:gd name="T60" fmla="*/ 524 w 1872"/>
              <a:gd name="T61" fmla="*/ 1634 h 1840"/>
              <a:gd name="T62" fmla="*/ 580 w 1872"/>
              <a:gd name="T63" fmla="*/ 1681 h 1840"/>
              <a:gd name="T64" fmla="*/ 612 w 1872"/>
              <a:gd name="T65" fmla="*/ 1694 h 1840"/>
              <a:gd name="T66" fmla="*/ 894 w 1872"/>
              <a:gd name="T67" fmla="*/ 1763 h 1840"/>
              <a:gd name="T68" fmla="*/ 1420 w 1872"/>
              <a:gd name="T69" fmla="*/ 1598 h 1840"/>
              <a:gd name="T70" fmla="*/ 1759 w 1872"/>
              <a:gd name="T71" fmla="*/ 964 h 1840"/>
              <a:gd name="T72" fmla="*/ 1682 w 1872"/>
              <a:gd name="T73" fmla="*/ 568 h 1840"/>
              <a:gd name="T74" fmla="*/ 1494 w 1872"/>
              <a:gd name="T75" fmla="*/ 319 h 1840"/>
              <a:gd name="T76" fmla="*/ 1441 w 1872"/>
              <a:gd name="T77" fmla="*/ 267 h 1840"/>
              <a:gd name="T78" fmla="*/ 811 w 1872"/>
              <a:gd name="T79" fmla="*/ 101 h 1840"/>
              <a:gd name="T80" fmla="*/ 732 w 1872"/>
              <a:gd name="T81" fmla="*/ 114 h 1840"/>
              <a:gd name="T82" fmla="*/ 630 w 1872"/>
              <a:gd name="T83" fmla="*/ 153 h 1840"/>
              <a:gd name="T84" fmla="*/ 488 w 1872"/>
              <a:gd name="T85" fmla="*/ 224 h 1840"/>
              <a:gd name="T86" fmla="*/ 475 w 1872"/>
              <a:gd name="T87" fmla="*/ 228 h 1840"/>
              <a:gd name="T88" fmla="*/ 451 w 1872"/>
              <a:gd name="T89" fmla="*/ 239 h 1840"/>
              <a:gd name="T90" fmla="*/ 312 w 1872"/>
              <a:gd name="T91" fmla="*/ 367 h 1840"/>
              <a:gd name="T92" fmla="*/ 229 w 1872"/>
              <a:gd name="T93" fmla="*/ 475 h 1840"/>
              <a:gd name="T94" fmla="*/ 98 w 1872"/>
              <a:gd name="T95" fmla="*/ 983 h 1840"/>
              <a:gd name="T96" fmla="*/ 108 w 1872"/>
              <a:gd name="T97" fmla="*/ 1032 h 1840"/>
              <a:gd name="T98" fmla="*/ 114 w 1872"/>
              <a:gd name="T99" fmla="*/ 1057 h 1840"/>
              <a:gd name="T100" fmla="*/ 109 w 1872"/>
              <a:gd name="T101" fmla="*/ 1058 h 1840"/>
              <a:gd name="T102" fmla="*/ 100 w 1872"/>
              <a:gd name="T103" fmla="*/ 1050 h 1840"/>
              <a:gd name="T104" fmla="*/ 103 w 1872"/>
              <a:gd name="T105" fmla="*/ 1060 h 1840"/>
              <a:gd name="T106" fmla="*/ 187 w 1872"/>
              <a:gd name="T107" fmla="*/ 1291 h 1840"/>
              <a:gd name="T108" fmla="*/ 215 w 1872"/>
              <a:gd name="T109" fmla="*/ 1338 h 1840"/>
              <a:gd name="T110" fmla="*/ 243 w 1872"/>
              <a:gd name="T111" fmla="*/ 1383 h 1840"/>
              <a:gd name="T112" fmla="*/ 279 w 1872"/>
              <a:gd name="T113" fmla="*/ 1438 h 1840"/>
              <a:gd name="T114" fmla="*/ 378 w 1872"/>
              <a:gd name="T115" fmla="*/ 1534 h 1840"/>
              <a:gd name="T116" fmla="*/ 393 w 1872"/>
              <a:gd name="T117" fmla="*/ 1570 h 1840"/>
              <a:gd name="T118" fmla="*/ 444 w 1872"/>
              <a:gd name="T119" fmla="*/ 1593 h 1840"/>
              <a:gd name="T120" fmla="*/ 483 w 1872"/>
              <a:gd name="T121" fmla="*/ 1624 h 1840"/>
              <a:gd name="T122" fmla="*/ 519 w 1872"/>
              <a:gd name="T123" fmla="*/ 1642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72" h="1840">
                <a:moveTo>
                  <a:pt x="192" y="387"/>
                </a:moveTo>
                <a:cubicBezTo>
                  <a:pt x="187" y="343"/>
                  <a:pt x="235" y="331"/>
                  <a:pt x="241" y="299"/>
                </a:cubicBezTo>
                <a:cubicBezTo>
                  <a:pt x="248" y="295"/>
                  <a:pt x="255" y="294"/>
                  <a:pt x="258" y="290"/>
                </a:cubicBezTo>
                <a:cubicBezTo>
                  <a:pt x="267" y="280"/>
                  <a:pt x="274" y="267"/>
                  <a:pt x="283" y="256"/>
                </a:cubicBezTo>
                <a:cubicBezTo>
                  <a:pt x="296" y="238"/>
                  <a:pt x="313" y="225"/>
                  <a:pt x="337" y="224"/>
                </a:cubicBezTo>
                <a:cubicBezTo>
                  <a:pt x="341" y="223"/>
                  <a:pt x="346" y="220"/>
                  <a:pt x="349" y="218"/>
                </a:cubicBezTo>
                <a:cubicBezTo>
                  <a:pt x="375" y="198"/>
                  <a:pt x="402" y="177"/>
                  <a:pt x="428" y="157"/>
                </a:cubicBezTo>
                <a:cubicBezTo>
                  <a:pt x="439" y="149"/>
                  <a:pt x="452" y="142"/>
                  <a:pt x="462" y="132"/>
                </a:cubicBezTo>
                <a:cubicBezTo>
                  <a:pt x="472" y="122"/>
                  <a:pt x="482" y="112"/>
                  <a:pt x="499" y="118"/>
                </a:cubicBezTo>
                <a:cubicBezTo>
                  <a:pt x="502" y="119"/>
                  <a:pt x="506" y="116"/>
                  <a:pt x="510" y="115"/>
                </a:cubicBezTo>
                <a:cubicBezTo>
                  <a:pt x="553" y="95"/>
                  <a:pt x="596" y="73"/>
                  <a:pt x="640" y="55"/>
                </a:cubicBezTo>
                <a:cubicBezTo>
                  <a:pt x="653" y="49"/>
                  <a:pt x="669" y="52"/>
                  <a:pt x="683" y="49"/>
                </a:cubicBezTo>
                <a:cubicBezTo>
                  <a:pt x="733" y="40"/>
                  <a:pt x="782" y="26"/>
                  <a:pt x="832" y="22"/>
                </a:cubicBezTo>
                <a:cubicBezTo>
                  <a:pt x="1144" y="0"/>
                  <a:pt x="1409" y="98"/>
                  <a:pt x="1613" y="339"/>
                </a:cubicBezTo>
                <a:cubicBezTo>
                  <a:pt x="1728" y="474"/>
                  <a:pt x="1795" y="633"/>
                  <a:pt x="1817" y="809"/>
                </a:cubicBezTo>
                <a:cubicBezTo>
                  <a:pt x="1872" y="1240"/>
                  <a:pt x="1610" y="1657"/>
                  <a:pt x="1199" y="1793"/>
                </a:cubicBezTo>
                <a:cubicBezTo>
                  <a:pt x="1124" y="1818"/>
                  <a:pt x="1047" y="1835"/>
                  <a:pt x="968" y="1838"/>
                </a:cubicBezTo>
                <a:cubicBezTo>
                  <a:pt x="911" y="1840"/>
                  <a:pt x="854" y="1832"/>
                  <a:pt x="798" y="1826"/>
                </a:cubicBezTo>
                <a:cubicBezTo>
                  <a:pt x="757" y="1821"/>
                  <a:pt x="716" y="1813"/>
                  <a:pt x="677" y="1803"/>
                </a:cubicBezTo>
                <a:cubicBezTo>
                  <a:pt x="494" y="1757"/>
                  <a:pt x="347" y="1654"/>
                  <a:pt x="221" y="1518"/>
                </a:cubicBezTo>
                <a:cubicBezTo>
                  <a:pt x="215" y="1511"/>
                  <a:pt x="213" y="1500"/>
                  <a:pt x="209" y="1492"/>
                </a:cubicBezTo>
                <a:cubicBezTo>
                  <a:pt x="204" y="1484"/>
                  <a:pt x="199" y="1477"/>
                  <a:pt x="193" y="1470"/>
                </a:cubicBezTo>
                <a:cubicBezTo>
                  <a:pt x="175" y="1448"/>
                  <a:pt x="152" y="1429"/>
                  <a:pt x="138" y="1405"/>
                </a:cubicBezTo>
                <a:cubicBezTo>
                  <a:pt x="70" y="1296"/>
                  <a:pt x="29" y="1176"/>
                  <a:pt x="13" y="1048"/>
                </a:cubicBezTo>
                <a:cubicBezTo>
                  <a:pt x="7" y="995"/>
                  <a:pt x="3" y="942"/>
                  <a:pt x="1" y="889"/>
                </a:cubicBezTo>
                <a:cubicBezTo>
                  <a:pt x="0" y="856"/>
                  <a:pt x="1" y="822"/>
                  <a:pt x="11" y="791"/>
                </a:cubicBezTo>
                <a:cubicBezTo>
                  <a:pt x="31" y="728"/>
                  <a:pt x="30" y="660"/>
                  <a:pt x="59" y="600"/>
                </a:cubicBezTo>
                <a:cubicBezTo>
                  <a:pt x="88" y="541"/>
                  <a:pt x="116" y="482"/>
                  <a:pt x="145" y="422"/>
                </a:cubicBezTo>
                <a:cubicBezTo>
                  <a:pt x="154" y="403"/>
                  <a:pt x="166" y="386"/>
                  <a:pt x="192" y="387"/>
                </a:cubicBezTo>
                <a:close/>
                <a:moveTo>
                  <a:pt x="519" y="1642"/>
                </a:moveTo>
                <a:cubicBezTo>
                  <a:pt x="520" y="1639"/>
                  <a:pt x="522" y="1637"/>
                  <a:pt x="524" y="1634"/>
                </a:cubicBezTo>
                <a:cubicBezTo>
                  <a:pt x="529" y="1667"/>
                  <a:pt x="556" y="1672"/>
                  <a:pt x="580" y="1681"/>
                </a:cubicBezTo>
                <a:cubicBezTo>
                  <a:pt x="591" y="1685"/>
                  <a:pt x="601" y="1690"/>
                  <a:pt x="612" y="1694"/>
                </a:cubicBezTo>
                <a:cubicBezTo>
                  <a:pt x="703" y="1730"/>
                  <a:pt x="795" y="1759"/>
                  <a:pt x="894" y="1763"/>
                </a:cubicBezTo>
                <a:cubicBezTo>
                  <a:pt x="1088" y="1771"/>
                  <a:pt x="1265" y="1716"/>
                  <a:pt x="1420" y="1598"/>
                </a:cubicBezTo>
                <a:cubicBezTo>
                  <a:pt x="1628" y="1438"/>
                  <a:pt x="1743" y="1226"/>
                  <a:pt x="1759" y="964"/>
                </a:cubicBezTo>
                <a:cubicBezTo>
                  <a:pt x="1768" y="826"/>
                  <a:pt x="1746" y="693"/>
                  <a:pt x="1682" y="568"/>
                </a:cubicBezTo>
                <a:cubicBezTo>
                  <a:pt x="1634" y="474"/>
                  <a:pt x="1566" y="395"/>
                  <a:pt x="1494" y="319"/>
                </a:cubicBezTo>
                <a:cubicBezTo>
                  <a:pt x="1477" y="301"/>
                  <a:pt x="1461" y="281"/>
                  <a:pt x="1441" y="267"/>
                </a:cubicBezTo>
                <a:cubicBezTo>
                  <a:pt x="1250" y="139"/>
                  <a:pt x="1041" y="82"/>
                  <a:pt x="811" y="101"/>
                </a:cubicBezTo>
                <a:cubicBezTo>
                  <a:pt x="784" y="103"/>
                  <a:pt x="758" y="106"/>
                  <a:pt x="732" y="114"/>
                </a:cubicBezTo>
                <a:cubicBezTo>
                  <a:pt x="697" y="125"/>
                  <a:pt x="664" y="140"/>
                  <a:pt x="630" y="153"/>
                </a:cubicBezTo>
                <a:cubicBezTo>
                  <a:pt x="580" y="172"/>
                  <a:pt x="530" y="189"/>
                  <a:pt x="488" y="224"/>
                </a:cubicBezTo>
                <a:cubicBezTo>
                  <a:pt x="484" y="226"/>
                  <a:pt x="479" y="227"/>
                  <a:pt x="475" y="228"/>
                </a:cubicBezTo>
                <a:cubicBezTo>
                  <a:pt x="467" y="232"/>
                  <a:pt x="457" y="234"/>
                  <a:pt x="451" y="239"/>
                </a:cubicBezTo>
                <a:cubicBezTo>
                  <a:pt x="404" y="282"/>
                  <a:pt x="360" y="326"/>
                  <a:pt x="312" y="367"/>
                </a:cubicBezTo>
                <a:cubicBezTo>
                  <a:pt x="277" y="397"/>
                  <a:pt x="252" y="434"/>
                  <a:pt x="229" y="475"/>
                </a:cubicBezTo>
                <a:cubicBezTo>
                  <a:pt x="140" y="633"/>
                  <a:pt x="85" y="799"/>
                  <a:pt x="98" y="983"/>
                </a:cubicBezTo>
                <a:cubicBezTo>
                  <a:pt x="99" y="1000"/>
                  <a:pt x="104" y="1015"/>
                  <a:pt x="108" y="1032"/>
                </a:cubicBezTo>
                <a:cubicBezTo>
                  <a:pt x="110" y="1040"/>
                  <a:pt x="112" y="1049"/>
                  <a:pt x="114" y="1057"/>
                </a:cubicBezTo>
                <a:cubicBezTo>
                  <a:pt x="112" y="1057"/>
                  <a:pt x="111" y="1058"/>
                  <a:pt x="109" y="1058"/>
                </a:cubicBezTo>
                <a:cubicBezTo>
                  <a:pt x="107" y="1056"/>
                  <a:pt x="105" y="1054"/>
                  <a:pt x="100" y="1050"/>
                </a:cubicBezTo>
                <a:cubicBezTo>
                  <a:pt x="102" y="1055"/>
                  <a:pt x="102" y="1058"/>
                  <a:pt x="103" y="1060"/>
                </a:cubicBezTo>
                <a:cubicBezTo>
                  <a:pt x="131" y="1137"/>
                  <a:pt x="158" y="1214"/>
                  <a:pt x="187" y="1291"/>
                </a:cubicBezTo>
                <a:cubicBezTo>
                  <a:pt x="194" y="1308"/>
                  <a:pt x="206" y="1322"/>
                  <a:pt x="215" y="1338"/>
                </a:cubicBezTo>
                <a:cubicBezTo>
                  <a:pt x="225" y="1353"/>
                  <a:pt x="239" y="1367"/>
                  <a:pt x="243" y="1383"/>
                </a:cubicBezTo>
                <a:cubicBezTo>
                  <a:pt x="249" y="1407"/>
                  <a:pt x="263" y="1421"/>
                  <a:pt x="279" y="1438"/>
                </a:cubicBezTo>
                <a:cubicBezTo>
                  <a:pt x="311" y="1471"/>
                  <a:pt x="344" y="1503"/>
                  <a:pt x="378" y="1534"/>
                </a:cubicBezTo>
                <a:cubicBezTo>
                  <a:pt x="389" y="1544"/>
                  <a:pt x="402" y="1554"/>
                  <a:pt x="393" y="1570"/>
                </a:cubicBezTo>
                <a:cubicBezTo>
                  <a:pt x="412" y="1578"/>
                  <a:pt x="436" y="1580"/>
                  <a:pt x="444" y="1593"/>
                </a:cubicBezTo>
                <a:cubicBezTo>
                  <a:pt x="455" y="1610"/>
                  <a:pt x="471" y="1613"/>
                  <a:pt x="483" y="1624"/>
                </a:cubicBezTo>
                <a:cubicBezTo>
                  <a:pt x="493" y="1633"/>
                  <a:pt x="507" y="1636"/>
                  <a:pt x="519" y="1642"/>
                </a:cubicBezTo>
                <a:close/>
              </a:path>
            </a:pathLst>
          </a:custGeom>
          <a:solidFill>
            <a:srgbClr val="84994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p>
            <a:pPr algn="ctr"/>
            <a:r>
              <a:rPr lang="zh-CN" altLang="en-US" sz="280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一</a:t>
            </a:r>
            <a:endParaRPr lang="zh-CN" altLang="en-US" sz="280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4759870" y="2831356"/>
            <a:ext cx="636904" cy="627328"/>
          </a:xfrm>
          <a:custGeom>
            <a:avLst/>
            <a:gdLst>
              <a:gd name="T0" fmla="*/ 192 w 1872"/>
              <a:gd name="T1" fmla="*/ 387 h 1840"/>
              <a:gd name="T2" fmla="*/ 241 w 1872"/>
              <a:gd name="T3" fmla="*/ 299 h 1840"/>
              <a:gd name="T4" fmla="*/ 258 w 1872"/>
              <a:gd name="T5" fmla="*/ 290 h 1840"/>
              <a:gd name="T6" fmla="*/ 283 w 1872"/>
              <a:gd name="T7" fmla="*/ 256 h 1840"/>
              <a:gd name="T8" fmla="*/ 337 w 1872"/>
              <a:gd name="T9" fmla="*/ 224 h 1840"/>
              <a:gd name="T10" fmla="*/ 349 w 1872"/>
              <a:gd name="T11" fmla="*/ 218 h 1840"/>
              <a:gd name="T12" fmla="*/ 428 w 1872"/>
              <a:gd name="T13" fmla="*/ 157 h 1840"/>
              <a:gd name="T14" fmla="*/ 462 w 1872"/>
              <a:gd name="T15" fmla="*/ 132 h 1840"/>
              <a:gd name="T16" fmla="*/ 499 w 1872"/>
              <a:gd name="T17" fmla="*/ 118 h 1840"/>
              <a:gd name="T18" fmla="*/ 510 w 1872"/>
              <a:gd name="T19" fmla="*/ 115 h 1840"/>
              <a:gd name="T20" fmla="*/ 640 w 1872"/>
              <a:gd name="T21" fmla="*/ 55 h 1840"/>
              <a:gd name="T22" fmla="*/ 683 w 1872"/>
              <a:gd name="T23" fmla="*/ 49 h 1840"/>
              <a:gd name="T24" fmla="*/ 832 w 1872"/>
              <a:gd name="T25" fmla="*/ 22 h 1840"/>
              <a:gd name="T26" fmla="*/ 1613 w 1872"/>
              <a:gd name="T27" fmla="*/ 339 h 1840"/>
              <a:gd name="T28" fmla="*/ 1817 w 1872"/>
              <a:gd name="T29" fmla="*/ 809 h 1840"/>
              <a:gd name="T30" fmla="*/ 1199 w 1872"/>
              <a:gd name="T31" fmla="*/ 1793 h 1840"/>
              <a:gd name="T32" fmla="*/ 968 w 1872"/>
              <a:gd name="T33" fmla="*/ 1838 h 1840"/>
              <a:gd name="T34" fmla="*/ 798 w 1872"/>
              <a:gd name="T35" fmla="*/ 1826 h 1840"/>
              <a:gd name="T36" fmla="*/ 677 w 1872"/>
              <a:gd name="T37" fmla="*/ 1803 h 1840"/>
              <a:gd name="T38" fmla="*/ 221 w 1872"/>
              <a:gd name="T39" fmla="*/ 1518 h 1840"/>
              <a:gd name="T40" fmla="*/ 209 w 1872"/>
              <a:gd name="T41" fmla="*/ 1492 h 1840"/>
              <a:gd name="T42" fmla="*/ 193 w 1872"/>
              <a:gd name="T43" fmla="*/ 1470 h 1840"/>
              <a:gd name="T44" fmla="*/ 138 w 1872"/>
              <a:gd name="T45" fmla="*/ 1405 h 1840"/>
              <a:gd name="T46" fmla="*/ 13 w 1872"/>
              <a:gd name="T47" fmla="*/ 1048 h 1840"/>
              <a:gd name="T48" fmla="*/ 1 w 1872"/>
              <a:gd name="T49" fmla="*/ 889 h 1840"/>
              <a:gd name="T50" fmla="*/ 11 w 1872"/>
              <a:gd name="T51" fmla="*/ 791 h 1840"/>
              <a:gd name="T52" fmla="*/ 59 w 1872"/>
              <a:gd name="T53" fmla="*/ 600 h 1840"/>
              <a:gd name="T54" fmla="*/ 145 w 1872"/>
              <a:gd name="T55" fmla="*/ 422 h 1840"/>
              <a:gd name="T56" fmla="*/ 192 w 1872"/>
              <a:gd name="T57" fmla="*/ 387 h 1840"/>
              <a:gd name="T58" fmla="*/ 519 w 1872"/>
              <a:gd name="T59" fmla="*/ 1642 h 1840"/>
              <a:gd name="T60" fmla="*/ 524 w 1872"/>
              <a:gd name="T61" fmla="*/ 1634 h 1840"/>
              <a:gd name="T62" fmla="*/ 580 w 1872"/>
              <a:gd name="T63" fmla="*/ 1681 h 1840"/>
              <a:gd name="T64" fmla="*/ 612 w 1872"/>
              <a:gd name="T65" fmla="*/ 1694 h 1840"/>
              <a:gd name="T66" fmla="*/ 894 w 1872"/>
              <a:gd name="T67" fmla="*/ 1763 h 1840"/>
              <a:gd name="T68" fmla="*/ 1420 w 1872"/>
              <a:gd name="T69" fmla="*/ 1598 h 1840"/>
              <a:gd name="T70" fmla="*/ 1759 w 1872"/>
              <a:gd name="T71" fmla="*/ 964 h 1840"/>
              <a:gd name="T72" fmla="*/ 1682 w 1872"/>
              <a:gd name="T73" fmla="*/ 568 h 1840"/>
              <a:gd name="T74" fmla="*/ 1494 w 1872"/>
              <a:gd name="T75" fmla="*/ 319 h 1840"/>
              <a:gd name="T76" fmla="*/ 1441 w 1872"/>
              <a:gd name="T77" fmla="*/ 267 h 1840"/>
              <a:gd name="T78" fmla="*/ 811 w 1872"/>
              <a:gd name="T79" fmla="*/ 101 h 1840"/>
              <a:gd name="T80" fmla="*/ 732 w 1872"/>
              <a:gd name="T81" fmla="*/ 114 h 1840"/>
              <a:gd name="T82" fmla="*/ 630 w 1872"/>
              <a:gd name="T83" fmla="*/ 153 h 1840"/>
              <a:gd name="T84" fmla="*/ 488 w 1872"/>
              <a:gd name="T85" fmla="*/ 224 h 1840"/>
              <a:gd name="T86" fmla="*/ 475 w 1872"/>
              <a:gd name="T87" fmla="*/ 228 h 1840"/>
              <a:gd name="T88" fmla="*/ 451 w 1872"/>
              <a:gd name="T89" fmla="*/ 239 h 1840"/>
              <a:gd name="T90" fmla="*/ 312 w 1872"/>
              <a:gd name="T91" fmla="*/ 367 h 1840"/>
              <a:gd name="T92" fmla="*/ 229 w 1872"/>
              <a:gd name="T93" fmla="*/ 475 h 1840"/>
              <a:gd name="T94" fmla="*/ 98 w 1872"/>
              <a:gd name="T95" fmla="*/ 983 h 1840"/>
              <a:gd name="T96" fmla="*/ 108 w 1872"/>
              <a:gd name="T97" fmla="*/ 1032 h 1840"/>
              <a:gd name="T98" fmla="*/ 114 w 1872"/>
              <a:gd name="T99" fmla="*/ 1057 h 1840"/>
              <a:gd name="T100" fmla="*/ 109 w 1872"/>
              <a:gd name="T101" fmla="*/ 1058 h 1840"/>
              <a:gd name="T102" fmla="*/ 100 w 1872"/>
              <a:gd name="T103" fmla="*/ 1050 h 1840"/>
              <a:gd name="T104" fmla="*/ 103 w 1872"/>
              <a:gd name="T105" fmla="*/ 1060 h 1840"/>
              <a:gd name="T106" fmla="*/ 187 w 1872"/>
              <a:gd name="T107" fmla="*/ 1291 h 1840"/>
              <a:gd name="T108" fmla="*/ 215 w 1872"/>
              <a:gd name="T109" fmla="*/ 1338 h 1840"/>
              <a:gd name="T110" fmla="*/ 243 w 1872"/>
              <a:gd name="T111" fmla="*/ 1383 h 1840"/>
              <a:gd name="T112" fmla="*/ 279 w 1872"/>
              <a:gd name="T113" fmla="*/ 1438 h 1840"/>
              <a:gd name="T114" fmla="*/ 378 w 1872"/>
              <a:gd name="T115" fmla="*/ 1534 h 1840"/>
              <a:gd name="T116" fmla="*/ 393 w 1872"/>
              <a:gd name="T117" fmla="*/ 1570 h 1840"/>
              <a:gd name="T118" fmla="*/ 444 w 1872"/>
              <a:gd name="T119" fmla="*/ 1593 h 1840"/>
              <a:gd name="T120" fmla="*/ 483 w 1872"/>
              <a:gd name="T121" fmla="*/ 1624 h 1840"/>
              <a:gd name="T122" fmla="*/ 519 w 1872"/>
              <a:gd name="T123" fmla="*/ 1642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72" h="1840">
                <a:moveTo>
                  <a:pt x="192" y="387"/>
                </a:moveTo>
                <a:cubicBezTo>
                  <a:pt x="187" y="343"/>
                  <a:pt x="235" y="331"/>
                  <a:pt x="241" y="299"/>
                </a:cubicBezTo>
                <a:cubicBezTo>
                  <a:pt x="248" y="295"/>
                  <a:pt x="255" y="294"/>
                  <a:pt x="258" y="290"/>
                </a:cubicBezTo>
                <a:cubicBezTo>
                  <a:pt x="267" y="280"/>
                  <a:pt x="274" y="267"/>
                  <a:pt x="283" y="256"/>
                </a:cubicBezTo>
                <a:cubicBezTo>
                  <a:pt x="296" y="238"/>
                  <a:pt x="313" y="225"/>
                  <a:pt x="337" y="224"/>
                </a:cubicBezTo>
                <a:cubicBezTo>
                  <a:pt x="341" y="223"/>
                  <a:pt x="346" y="220"/>
                  <a:pt x="349" y="218"/>
                </a:cubicBezTo>
                <a:cubicBezTo>
                  <a:pt x="375" y="198"/>
                  <a:pt x="402" y="177"/>
                  <a:pt x="428" y="157"/>
                </a:cubicBezTo>
                <a:cubicBezTo>
                  <a:pt x="439" y="149"/>
                  <a:pt x="452" y="142"/>
                  <a:pt x="462" y="132"/>
                </a:cubicBezTo>
                <a:cubicBezTo>
                  <a:pt x="472" y="122"/>
                  <a:pt x="482" y="112"/>
                  <a:pt x="499" y="118"/>
                </a:cubicBezTo>
                <a:cubicBezTo>
                  <a:pt x="502" y="119"/>
                  <a:pt x="506" y="116"/>
                  <a:pt x="510" y="115"/>
                </a:cubicBezTo>
                <a:cubicBezTo>
                  <a:pt x="553" y="95"/>
                  <a:pt x="596" y="73"/>
                  <a:pt x="640" y="55"/>
                </a:cubicBezTo>
                <a:cubicBezTo>
                  <a:pt x="653" y="49"/>
                  <a:pt x="669" y="52"/>
                  <a:pt x="683" y="49"/>
                </a:cubicBezTo>
                <a:cubicBezTo>
                  <a:pt x="733" y="40"/>
                  <a:pt x="782" y="26"/>
                  <a:pt x="832" y="22"/>
                </a:cubicBezTo>
                <a:cubicBezTo>
                  <a:pt x="1144" y="0"/>
                  <a:pt x="1409" y="98"/>
                  <a:pt x="1613" y="339"/>
                </a:cubicBezTo>
                <a:cubicBezTo>
                  <a:pt x="1728" y="474"/>
                  <a:pt x="1795" y="633"/>
                  <a:pt x="1817" y="809"/>
                </a:cubicBezTo>
                <a:cubicBezTo>
                  <a:pt x="1872" y="1240"/>
                  <a:pt x="1610" y="1657"/>
                  <a:pt x="1199" y="1793"/>
                </a:cubicBezTo>
                <a:cubicBezTo>
                  <a:pt x="1124" y="1818"/>
                  <a:pt x="1047" y="1835"/>
                  <a:pt x="968" y="1838"/>
                </a:cubicBezTo>
                <a:cubicBezTo>
                  <a:pt x="911" y="1840"/>
                  <a:pt x="854" y="1832"/>
                  <a:pt x="798" y="1826"/>
                </a:cubicBezTo>
                <a:cubicBezTo>
                  <a:pt x="757" y="1821"/>
                  <a:pt x="716" y="1813"/>
                  <a:pt x="677" y="1803"/>
                </a:cubicBezTo>
                <a:cubicBezTo>
                  <a:pt x="494" y="1757"/>
                  <a:pt x="347" y="1654"/>
                  <a:pt x="221" y="1518"/>
                </a:cubicBezTo>
                <a:cubicBezTo>
                  <a:pt x="215" y="1511"/>
                  <a:pt x="213" y="1500"/>
                  <a:pt x="209" y="1492"/>
                </a:cubicBezTo>
                <a:cubicBezTo>
                  <a:pt x="204" y="1484"/>
                  <a:pt x="199" y="1477"/>
                  <a:pt x="193" y="1470"/>
                </a:cubicBezTo>
                <a:cubicBezTo>
                  <a:pt x="175" y="1448"/>
                  <a:pt x="152" y="1429"/>
                  <a:pt x="138" y="1405"/>
                </a:cubicBezTo>
                <a:cubicBezTo>
                  <a:pt x="70" y="1296"/>
                  <a:pt x="29" y="1176"/>
                  <a:pt x="13" y="1048"/>
                </a:cubicBezTo>
                <a:cubicBezTo>
                  <a:pt x="7" y="995"/>
                  <a:pt x="3" y="942"/>
                  <a:pt x="1" y="889"/>
                </a:cubicBezTo>
                <a:cubicBezTo>
                  <a:pt x="0" y="856"/>
                  <a:pt x="1" y="822"/>
                  <a:pt x="11" y="791"/>
                </a:cubicBezTo>
                <a:cubicBezTo>
                  <a:pt x="31" y="728"/>
                  <a:pt x="30" y="660"/>
                  <a:pt x="59" y="600"/>
                </a:cubicBezTo>
                <a:cubicBezTo>
                  <a:pt x="88" y="541"/>
                  <a:pt x="116" y="482"/>
                  <a:pt x="145" y="422"/>
                </a:cubicBezTo>
                <a:cubicBezTo>
                  <a:pt x="154" y="403"/>
                  <a:pt x="166" y="386"/>
                  <a:pt x="192" y="387"/>
                </a:cubicBezTo>
                <a:close/>
                <a:moveTo>
                  <a:pt x="519" y="1642"/>
                </a:moveTo>
                <a:cubicBezTo>
                  <a:pt x="520" y="1639"/>
                  <a:pt x="522" y="1637"/>
                  <a:pt x="524" y="1634"/>
                </a:cubicBezTo>
                <a:cubicBezTo>
                  <a:pt x="529" y="1667"/>
                  <a:pt x="556" y="1672"/>
                  <a:pt x="580" y="1681"/>
                </a:cubicBezTo>
                <a:cubicBezTo>
                  <a:pt x="591" y="1685"/>
                  <a:pt x="601" y="1690"/>
                  <a:pt x="612" y="1694"/>
                </a:cubicBezTo>
                <a:cubicBezTo>
                  <a:pt x="703" y="1730"/>
                  <a:pt x="795" y="1759"/>
                  <a:pt x="894" y="1763"/>
                </a:cubicBezTo>
                <a:cubicBezTo>
                  <a:pt x="1088" y="1771"/>
                  <a:pt x="1265" y="1716"/>
                  <a:pt x="1420" y="1598"/>
                </a:cubicBezTo>
                <a:cubicBezTo>
                  <a:pt x="1628" y="1438"/>
                  <a:pt x="1743" y="1226"/>
                  <a:pt x="1759" y="964"/>
                </a:cubicBezTo>
                <a:cubicBezTo>
                  <a:pt x="1768" y="826"/>
                  <a:pt x="1746" y="693"/>
                  <a:pt x="1682" y="568"/>
                </a:cubicBezTo>
                <a:cubicBezTo>
                  <a:pt x="1634" y="474"/>
                  <a:pt x="1566" y="395"/>
                  <a:pt x="1494" y="319"/>
                </a:cubicBezTo>
                <a:cubicBezTo>
                  <a:pt x="1477" y="301"/>
                  <a:pt x="1461" y="281"/>
                  <a:pt x="1441" y="267"/>
                </a:cubicBezTo>
                <a:cubicBezTo>
                  <a:pt x="1250" y="139"/>
                  <a:pt x="1041" y="82"/>
                  <a:pt x="811" y="101"/>
                </a:cubicBezTo>
                <a:cubicBezTo>
                  <a:pt x="784" y="103"/>
                  <a:pt x="758" y="106"/>
                  <a:pt x="732" y="114"/>
                </a:cubicBezTo>
                <a:cubicBezTo>
                  <a:pt x="697" y="125"/>
                  <a:pt x="664" y="140"/>
                  <a:pt x="630" y="153"/>
                </a:cubicBezTo>
                <a:cubicBezTo>
                  <a:pt x="580" y="172"/>
                  <a:pt x="530" y="189"/>
                  <a:pt x="488" y="224"/>
                </a:cubicBezTo>
                <a:cubicBezTo>
                  <a:pt x="484" y="226"/>
                  <a:pt x="479" y="227"/>
                  <a:pt x="475" y="228"/>
                </a:cubicBezTo>
                <a:cubicBezTo>
                  <a:pt x="467" y="232"/>
                  <a:pt x="457" y="234"/>
                  <a:pt x="451" y="239"/>
                </a:cubicBezTo>
                <a:cubicBezTo>
                  <a:pt x="404" y="282"/>
                  <a:pt x="360" y="326"/>
                  <a:pt x="312" y="367"/>
                </a:cubicBezTo>
                <a:cubicBezTo>
                  <a:pt x="277" y="397"/>
                  <a:pt x="252" y="434"/>
                  <a:pt x="229" y="475"/>
                </a:cubicBezTo>
                <a:cubicBezTo>
                  <a:pt x="140" y="633"/>
                  <a:pt x="85" y="799"/>
                  <a:pt x="98" y="983"/>
                </a:cubicBezTo>
                <a:cubicBezTo>
                  <a:pt x="99" y="1000"/>
                  <a:pt x="104" y="1015"/>
                  <a:pt x="108" y="1032"/>
                </a:cubicBezTo>
                <a:cubicBezTo>
                  <a:pt x="110" y="1040"/>
                  <a:pt x="112" y="1049"/>
                  <a:pt x="114" y="1057"/>
                </a:cubicBezTo>
                <a:cubicBezTo>
                  <a:pt x="112" y="1057"/>
                  <a:pt x="111" y="1058"/>
                  <a:pt x="109" y="1058"/>
                </a:cubicBezTo>
                <a:cubicBezTo>
                  <a:pt x="107" y="1056"/>
                  <a:pt x="105" y="1054"/>
                  <a:pt x="100" y="1050"/>
                </a:cubicBezTo>
                <a:cubicBezTo>
                  <a:pt x="102" y="1055"/>
                  <a:pt x="102" y="1058"/>
                  <a:pt x="103" y="1060"/>
                </a:cubicBezTo>
                <a:cubicBezTo>
                  <a:pt x="131" y="1137"/>
                  <a:pt x="158" y="1214"/>
                  <a:pt x="187" y="1291"/>
                </a:cubicBezTo>
                <a:cubicBezTo>
                  <a:pt x="194" y="1308"/>
                  <a:pt x="206" y="1322"/>
                  <a:pt x="215" y="1338"/>
                </a:cubicBezTo>
                <a:cubicBezTo>
                  <a:pt x="225" y="1353"/>
                  <a:pt x="239" y="1367"/>
                  <a:pt x="243" y="1383"/>
                </a:cubicBezTo>
                <a:cubicBezTo>
                  <a:pt x="249" y="1407"/>
                  <a:pt x="263" y="1421"/>
                  <a:pt x="279" y="1438"/>
                </a:cubicBezTo>
                <a:cubicBezTo>
                  <a:pt x="311" y="1471"/>
                  <a:pt x="344" y="1503"/>
                  <a:pt x="378" y="1534"/>
                </a:cubicBezTo>
                <a:cubicBezTo>
                  <a:pt x="389" y="1544"/>
                  <a:pt x="402" y="1554"/>
                  <a:pt x="393" y="1570"/>
                </a:cubicBezTo>
                <a:cubicBezTo>
                  <a:pt x="412" y="1578"/>
                  <a:pt x="436" y="1580"/>
                  <a:pt x="444" y="1593"/>
                </a:cubicBezTo>
                <a:cubicBezTo>
                  <a:pt x="455" y="1610"/>
                  <a:pt x="471" y="1613"/>
                  <a:pt x="483" y="1624"/>
                </a:cubicBezTo>
                <a:cubicBezTo>
                  <a:pt x="493" y="1633"/>
                  <a:pt x="507" y="1636"/>
                  <a:pt x="519" y="1642"/>
                </a:cubicBezTo>
                <a:close/>
              </a:path>
            </a:pathLst>
          </a:custGeom>
          <a:solidFill>
            <a:srgbClr val="84994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80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二</a:t>
            </a:r>
            <a:endParaRPr lang="zh-CN" altLang="en-US" sz="280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4759870" y="4347736"/>
            <a:ext cx="636904" cy="627328"/>
          </a:xfrm>
          <a:custGeom>
            <a:avLst/>
            <a:gdLst>
              <a:gd name="T0" fmla="*/ 192 w 1872"/>
              <a:gd name="T1" fmla="*/ 387 h 1840"/>
              <a:gd name="T2" fmla="*/ 241 w 1872"/>
              <a:gd name="T3" fmla="*/ 299 h 1840"/>
              <a:gd name="T4" fmla="*/ 258 w 1872"/>
              <a:gd name="T5" fmla="*/ 290 h 1840"/>
              <a:gd name="T6" fmla="*/ 283 w 1872"/>
              <a:gd name="T7" fmla="*/ 256 h 1840"/>
              <a:gd name="T8" fmla="*/ 337 w 1872"/>
              <a:gd name="T9" fmla="*/ 224 h 1840"/>
              <a:gd name="T10" fmla="*/ 349 w 1872"/>
              <a:gd name="T11" fmla="*/ 218 h 1840"/>
              <a:gd name="T12" fmla="*/ 428 w 1872"/>
              <a:gd name="T13" fmla="*/ 157 h 1840"/>
              <a:gd name="T14" fmla="*/ 462 w 1872"/>
              <a:gd name="T15" fmla="*/ 132 h 1840"/>
              <a:gd name="T16" fmla="*/ 499 w 1872"/>
              <a:gd name="T17" fmla="*/ 118 h 1840"/>
              <a:gd name="T18" fmla="*/ 510 w 1872"/>
              <a:gd name="T19" fmla="*/ 115 h 1840"/>
              <a:gd name="T20" fmla="*/ 640 w 1872"/>
              <a:gd name="T21" fmla="*/ 55 h 1840"/>
              <a:gd name="T22" fmla="*/ 683 w 1872"/>
              <a:gd name="T23" fmla="*/ 49 h 1840"/>
              <a:gd name="T24" fmla="*/ 832 w 1872"/>
              <a:gd name="T25" fmla="*/ 22 h 1840"/>
              <a:gd name="T26" fmla="*/ 1613 w 1872"/>
              <a:gd name="T27" fmla="*/ 339 h 1840"/>
              <a:gd name="T28" fmla="*/ 1817 w 1872"/>
              <a:gd name="T29" fmla="*/ 809 h 1840"/>
              <a:gd name="T30" fmla="*/ 1199 w 1872"/>
              <a:gd name="T31" fmla="*/ 1793 h 1840"/>
              <a:gd name="T32" fmla="*/ 968 w 1872"/>
              <a:gd name="T33" fmla="*/ 1838 h 1840"/>
              <a:gd name="T34" fmla="*/ 798 w 1872"/>
              <a:gd name="T35" fmla="*/ 1826 h 1840"/>
              <a:gd name="T36" fmla="*/ 677 w 1872"/>
              <a:gd name="T37" fmla="*/ 1803 h 1840"/>
              <a:gd name="T38" fmla="*/ 221 w 1872"/>
              <a:gd name="T39" fmla="*/ 1518 h 1840"/>
              <a:gd name="T40" fmla="*/ 209 w 1872"/>
              <a:gd name="T41" fmla="*/ 1492 h 1840"/>
              <a:gd name="T42" fmla="*/ 193 w 1872"/>
              <a:gd name="T43" fmla="*/ 1470 h 1840"/>
              <a:gd name="T44" fmla="*/ 138 w 1872"/>
              <a:gd name="T45" fmla="*/ 1405 h 1840"/>
              <a:gd name="T46" fmla="*/ 13 w 1872"/>
              <a:gd name="T47" fmla="*/ 1048 h 1840"/>
              <a:gd name="T48" fmla="*/ 1 w 1872"/>
              <a:gd name="T49" fmla="*/ 889 h 1840"/>
              <a:gd name="T50" fmla="*/ 11 w 1872"/>
              <a:gd name="T51" fmla="*/ 791 h 1840"/>
              <a:gd name="T52" fmla="*/ 59 w 1872"/>
              <a:gd name="T53" fmla="*/ 600 h 1840"/>
              <a:gd name="T54" fmla="*/ 145 w 1872"/>
              <a:gd name="T55" fmla="*/ 422 h 1840"/>
              <a:gd name="T56" fmla="*/ 192 w 1872"/>
              <a:gd name="T57" fmla="*/ 387 h 1840"/>
              <a:gd name="T58" fmla="*/ 519 w 1872"/>
              <a:gd name="T59" fmla="*/ 1642 h 1840"/>
              <a:gd name="T60" fmla="*/ 524 w 1872"/>
              <a:gd name="T61" fmla="*/ 1634 h 1840"/>
              <a:gd name="T62" fmla="*/ 580 w 1872"/>
              <a:gd name="T63" fmla="*/ 1681 h 1840"/>
              <a:gd name="T64" fmla="*/ 612 w 1872"/>
              <a:gd name="T65" fmla="*/ 1694 h 1840"/>
              <a:gd name="T66" fmla="*/ 894 w 1872"/>
              <a:gd name="T67" fmla="*/ 1763 h 1840"/>
              <a:gd name="T68" fmla="*/ 1420 w 1872"/>
              <a:gd name="T69" fmla="*/ 1598 h 1840"/>
              <a:gd name="T70" fmla="*/ 1759 w 1872"/>
              <a:gd name="T71" fmla="*/ 964 h 1840"/>
              <a:gd name="T72" fmla="*/ 1682 w 1872"/>
              <a:gd name="T73" fmla="*/ 568 h 1840"/>
              <a:gd name="T74" fmla="*/ 1494 w 1872"/>
              <a:gd name="T75" fmla="*/ 319 h 1840"/>
              <a:gd name="T76" fmla="*/ 1441 w 1872"/>
              <a:gd name="T77" fmla="*/ 267 h 1840"/>
              <a:gd name="T78" fmla="*/ 811 w 1872"/>
              <a:gd name="T79" fmla="*/ 101 h 1840"/>
              <a:gd name="T80" fmla="*/ 732 w 1872"/>
              <a:gd name="T81" fmla="*/ 114 h 1840"/>
              <a:gd name="T82" fmla="*/ 630 w 1872"/>
              <a:gd name="T83" fmla="*/ 153 h 1840"/>
              <a:gd name="T84" fmla="*/ 488 w 1872"/>
              <a:gd name="T85" fmla="*/ 224 h 1840"/>
              <a:gd name="T86" fmla="*/ 475 w 1872"/>
              <a:gd name="T87" fmla="*/ 228 h 1840"/>
              <a:gd name="T88" fmla="*/ 451 w 1872"/>
              <a:gd name="T89" fmla="*/ 239 h 1840"/>
              <a:gd name="T90" fmla="*/ 312 w 1872"/>
              <a:gd name="T91" fmla="*/ 367 h 1840"/>
              <a:gd name="T92" fmla="*/ 229 w 1872"/>
              <a:gd name="T93" fmla="*/ 475 h 1840"/>
              <a:gd name="T94" fmla="*/ 98 w 1872"/>
              <a:gd name="T95" fmla="*/ 983 h 1840"/>
              <a:gd name="T96" fmla="*/ 108 w 1872"/>
              <a:gd name="T97" fmla="*/ 1032 h 1840"/>
              <a:gd name="T98" fmla="*/ 114 w 1872"/>
              <a:gd name="T99" fmla="*/ 1057 h 1840"/>
              <a:gd name="T100" fmla="*/ 109 w 1872"/>
              <a:gd name="T101" fmla="*/ 1058 h 1840"/>
              <a:gd name="T102" fmla="*/ 100 w 1872"/>
              <a:gd name="T103" fmla="*/ 1050 h 1840"/>
              <a:gd name="T104" fmla="*/ 103 w 1872"/>
              <a:gd name="T105" fmla="*/ 1060 h 1840"/>
              <a:gd name="T106" fmla="*/ 187 w 1872"/>
              <a:gd name="T107" fmla="*/ 1291 h 1840"/>
              <a:gd name="T108" fmla="*/ 215 w 1872"/>
              <a:gd name="T109" fmla="*/ 1338 h 1840"/>
              <a:gd name="T110" fmla="*/ 243 w 1872"/>
              <a:gd name="T111" fmla="*/ 1383 h 1840"/>
              <a:gd name="T112" fmla="*/ 279 w 1872"/>
              <a:gd name="T113" fmla="*/ 1438 h 1840"/>
              <a:gd name="T114" fmla="*/ 378 w 1872"/>
              <a:gd name="T115" fmla="*/ 1534 h 1840"/>
              <a:gd name="T116" fmla="*/ 393 w 1872"/>
              <a:gd name="T117" fmla="*/ 1570 h 1840"/>
              <a:gd name="T118" fmla="*/ 444 w 1872"/>
              <a:gd name="T119" fmla="*/ 1593 h 1840"/>
              <a:gd name="T120" fmla="*/ 483 w 1872"/>
              <a:gd name="T121" fmla="*/ 1624 h 1840"/>
              <a:gd name="T122" fmla="*/ 519 w 1872"/>
              <a:gd name="T123" fmla="*/ 1642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72" h="1840">
                <a:moveTo>
                  <a:pt x="192" y="387"/>
                </a:moveTo>
                <a:cubicBezTo>
                  <a:pt x="187" y="343"/>
                  <a:pt x="235" y="331"/>
                  <a:pt x="241" y="299"/>
                </a:cubicBezTo>
                <a:cubicBezTo>
                  <a:pt x="248" y="295"/>
                  <a:pt x="255" y="294"/>
                  <a:pt x="258" y="290"/>
                </a:cubicBezTo>
                <a:cubicBezTo>
                  <a:pt x="267" y="280"/>
                  <a:pt x="274" y="267"/>
                  <a:pt x="283" y="256"/>
                </a:cubicBezTo>
                <a:cubicBezTo>
                  <a:pt x="296" y="238"/>
                  <a:pt x="313" y="225"/>
                  <a:pt x="337" y="224"/>
                </a:cubicBezTo>
                <a:cubicBezTo>
                  <a:pt x="341" y="223"/>
                  <a:pt x="346" y="220"/>
                  <a:pt x="349" y="218"/>
                </a:cubicBezTo>
                <a:cubicBezTo>
                  <a:pt x="375" y="198"/>
                  <a:pt x="402" y="177"/>
                  <a:pt x="428" y="157"/>
                </a:cubicBezTo>
                <a:cubicBezTo>
                  <a:pt x="439" y="149"/>
                  <a:pt x="452" y="142"/>
                  <a:pt x="462" y="132"/>
                </a:cubicBezTo>
                <a:cubicBezTo>
                  <a:pt x="472" y="122"/>
                  <a:pt x="482" y="112"/>
                  <a:pt x="499" y="118"/>
                </a:cubicBezTo>
                <a:cubicBezTo>
                  <a:pt x="502" y="119"/>
                  <a:pt x="506" y="116"/>
                  <a:pt x="510" y="115"/>
                </a:cubicBezTo>
                <a:cubicBezTo>
                  <a:pt x="553" y="95"/>
                  <a:pt x="596" y="73"/>
                  <a:pt x="640" y="55"/>
                </a:cubicBezTo>
                <a:cubicBezTo>
                  <a:pt x="653" y="49"/>
                  <a:pt x="669" y="52"/>
                  <a:pt x="683" y="49"/>
                </a:cubicBezTo>
                <a:cubicBezTo>
                  <a:pt x="733" y="40"/>
                  <a:pt x="782" y="26"/>
                  <a:pt x="832" y="22"/>
                </a:cubicBezTo>
                <a:cubicBezTo>
                  <a:pt x="1144" y="0"/>
                  <a:pt x="1409" y="98"/>
                  <a:pt x="1613" y="339"/>
                </a:cubicBezTo>
                <a:cubicBezTo>
                  <a:pt x="1728" y="474"/>
                  <a:pt x="1795" y="633"/>
                  <a:pt x="1817" y="809"/>
                </a:cubicBezTo>
                <a:cubicBezTo>
                  <a:pt x="1872" y="1240"/>
                  <a:pt x="1610" y="1657"/>
                  <a:pt x="1199" y="1793"/>
                </a:cubicBezTo>
                <a:cubicBezTo>
                  <a:pt x="1124" y="1818"/>
                  <a:pt x="1047" y="1835"/>
                  <a:pt x="968" y="1838"/>
                </a:cubicBezTo>
                <a:cubicBezTo>
                  <a:pt x="911" y="1840"/>
                  <a:pt x="854" y="1832"/>
                  <a:pt x="798" y="1826"/>
                </a:cubicBezTo>
                <a:cubicBezTo>
                  <a:pt x="757" y="1821"/>
                  <a:pt x="716" y="1813"/>
                  <a:pt x="677" y="1803"/>
                </a:cubicBezTo>
                <a:cubicBezTo>
                  <a:pt x="494" y="1757"/>
                  <a:pt x="347" y="1654"/>
                  <a:pt x="221" y="1518"/>
                </a:cubicBezTo>
                <a:cubicBezTo>
                  <a:pt x="215" y="1511"/>
                  <a:pt x="213" y="1500"/>
                  <a:pt x="209" y="1492"/>
                </a:cubicBezTo>
                <a:cubicBezTo>
                  <a:pt x="204" y="1484"/>
                  <a:pt x="199" y="1477"/>
                  <a:pt x="193" y="1470"/>
                </a:cubicBezTo>
                <a:cubicBezTo>
                  <a:pt x="175" y="1448"/>
                  <a:pt x="152" y="1429"/>
                  <a:pt x="138" y="1405"/>
                </a:cubicBezTo>
                <a:cubicBezTo>
                  <a:pt x="70" y="1296"/>
                  <a:pt x="29" y="1176"/>
                  <a:pt x="13" y="1048"/>
                </a:cubicBezTo>
                <a:cubicBezTo>
                  <a:pt x="7" y="995"/>
                  <a:pt x="3" y="942"/>
                  <a:pt x="1" y="889"/>
                </a:cubicBezTo>
                <a:cubicBezTo>
                  <a:pt x="0" y="856"/>
                  <a:pt x="1" y="822"/>
                  <a:pt x="11" y="791"/>
                </a:cubicBezTo>
                <a:cubicBezTo>
                  <a:pt x="31" y="728"/>
                  <a:pt x="30" y="660"/>
                  <a:pt x="59" y="600"/>
                </a:cubicBezTo>
                <a:cubicBezTo>
                  <a:pt x="88" y="541"/>
                  <a:pt x="116" y="482"/>
                  <a:pt x="145" y="422"/>
                </a:cubicBezTo>
                <a:cubicBezTo>
                  <a:pt x="154" y="403"/>
                  <a:pt x="166" y="386"/>
                  <a:pt x="192" y="387"/>
                </a:cubicBezTo>
                <a:close/>
                <a:moveTo>
                  <a:pt x="519" y="1642"/>
                </a:moveTo>
                <a:cubicBezTo>
                  <a:pt x="520" y="1639"/>
                  <a:pt x="522" y="1637"/>
                  <a:pt x="524" y="1634"/>
                </a:cubicBezTo>
                <a:cubicBezTo>
                  <a:pt x="529" y="1667"/>
                  <a:pt x="556" y="1672"/>
                  <a:pt x="580" y="1681"/>
                </a:cubicBezTo>
                <a:cubicBezTo>
                  <a:pt x="591" y="1685"/>
                  <a:pt x="601" y="1690"/>
                  <a:pt x="612" y="1694"/>
                </a:cubicBezTo>
                <a:cubicBezTo>
                  <a:pt x="703" y="1730"/>
                  <a:pt x="795" y="1759"/>
                  <a:pt x="894" y="1763"/>
                </a:cubicBezTo>
                <a:cubicBezTo>
                  <a:pt x="1088" y="1771"/>
                  <a:pt x="1265" y="1716"/>
                  <a:pt x="1420" y="1598"/>
                </a:cubicBezTo>
                <a:cubicBezTo>
                  <a:pt x="1628" y="1438"/>
                  <a:pt x="1743" y="1226"/>
                  <a:pt x="1759" y="964"/>
                </a:cubicBezTo>
                <a:cubicBezTo>
                  <a:pt x="1768" y="826"/>
                  <a:pt x="1746" y="693"/>
                  <a:pt x="1682" y="568"/>
                </a:cubicBezTo>
                <a:cubicBezTo>
                  <a:pt x="1634" y="474"/>
                  <a:pt x="1566" y="395"/>
                  <a:pt x="1494" y="319"/>
                </a:cubicBezTo>
                <a:cubicBezTo>
                  <a:pt x="1477" y="301"/>
                  <a:pt x="1461" y="281"/>
                  <a:pt x="1441" y="267"/>
                </a:cubicBezTo>
                <a:cubicBezTo>
                  <a:pt x="1250" y="139"/>
                  <a:pt x="1041" y="82"/>
                  <a:pt x="811" y="101"/>
                </a:cubicBezTo>
                <a:cubicBezTo>
                  <a:pt x="784" y="103"/>
                  <a:pt x="758" y="106"/>
                  <a:pt x="732" y="114"/>
                </a:cubicBezTo>
                <a:cubicBezTo>
                  <a:pt x="697" y="125"/>
                  <a:pt x="664" y="140"/>
                  <a:pt x="630" y="153"/>
                </a:cubicBezTo>
                <a:cubicBezTo>
                  <a:pt x="580" y="172"/>
                  <a:pt x="530" y="189"/>
                  <a:pt x="488" y="224"/>
                </a:cubicBezTo>
                <a:cubicBezTo>
                  <a:pt x="484" y="226"/>
                  <a:pt x="479" y="227"/>
                  <a:pt x="475" y="228"/>
                </a:cubicBezTo>
                <a:cubicBezTo>
                  <a:pt x="467" y="232"/>
                  <a:pt x="457" y="234"/>
                  <a:pt x="451" y="239"/>
                </a:cubicBezTo>
                <a:cubicBezTo>
                  <a:pt x="404" y="282"/>
                  <a:pt x="360" y="326"/>
                  <a:pt x="312" y="367"/>
                </a:cubicBezTo>
                <a:cubicBezTo>
                  <a:pt x="277" y="397"/>
                  <a:pt x="252" y="434"/>
                  <a:pt x="229" y="475"/>
                </a:cubicBezTo>
                <a:cubicBezTo>
                  <a:pt x="140" y="633"/>
                  <a:pt x="85" y="799"/>
                  <a:pt x="98" y="983"/>
                </a:cubicBezTo>
                <a:cubicBezTo>
                  <a:pt x="99" y="1000"/>
                  <a:pt x="104" y="1015"/>
                  <a:pt x="108" y="1032"/>
                </a:cubicBezTo>
                <a:cubicBezTo>
                  <a:pt x="110" y="1040"/>
                  <a:pt x="112" y="1049"/>
                  <a:pt x="114" y="1057"/>
                </a:cubicBezTo>
                <a:cubicBezTo>
                  <a:pt x="112" y="1057"/>
                  <a:pt x="111" y="1058"/>
                  <a:pt x="109" y="1058"/>
                </a:cubicBezTo>
                <a:cubicBezTo>
                  <a:pt x="107" y="1056"/>
                  <a:pt x="105" y="1054"/>
                  <a:pt x="100" y="1050"/>
                </a:cubicBezTo>
                <a:cubicBezTo>
                  <a:pt x="102" y="1055"/>
                  <a:pt x="102" y="1058"/>
                  <a:pt x="103" y="1060"/>
                </a:cubicBezTo>
                <a:cubicBezTo>
                  <a:pt x="131" y="1137"/>
                  <a:pt x="158" y="1214"/>
                  <a:pt x="187" y="1291"/>
                </a:cubicBezTo>
                <a:cubicBezTo>
                  <a:pt x="194" y="1308"/>
                  <a:pt x="206" y="1322"/>
                  <a:pt x="215" y="1338"/>
                </a:cubicBezTo>
                <a:cubicBezTo>
                  <a:pt x="225" y="1353"/>
                  <a:pt x="239" y="1367"/>
                  <a:pt x="243" y="1383"/>
                </a:cubicBezTo>
                <a:cubicBezTo>
                  <a:pt x="249" y="1407"/>
                  <a:pt x="263" y="1421"/>
                  <a:pt x="279" y="1438"/>
                </a:cubicBezTo>
                <a:cubicBezTo>
                  <a:pt x="311" y="1471"/>
                  <a:pt x="344" y="1503"/>
                  <a:pt x="378" y="1534"/>
                </a:cubicBezTo>
                <a:cubicBezTo>
                  <a:pt x="389" y="1544"/>
                  <a:pt x="402" y="1554"/>
                  <a:pt x="393" y="1570"/>
                </a:cubicBezTo>
                <a:cubicBezTo>
                  <a:pt x="412" y="1578"/>
                  <a:pt x="436" y="1580"/>
                  <a:pt x="444" y="1593"/>
                </a:cubicBezTo>
                <a:cubicBezTo>
                  <a:pt x="455" y="1610"/>
                  <a:pt x="471" y="1613"/>
                  <a:pt x="483" y="1624"/>
                </a:cubicBezTo>
                <a:cubicBezTo>
                  <a:pt x="493" y="1633"/>
                  <a:pt x="507" y="1636"/>
                  <a:pt x="519" y="1642"/>
                </a:cubicBezTo>
                <a:close/>
              </a:path>
            </a:pathLst>
          </a:custGeom>
          <a:solidFill>
            <a:srgbClr val="84994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80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四</a:t>
            </a:r>
            <a:endParaRPr lang="zh-CN" altLang="en-US" sz="280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4759870" y="5284361"/>
            <a:ext cx="636904" cy="627328"/>
          </a:xfrm>
          <a:custGeom>
            <a:avLst/>
            <a:gdLst>
              <a:gd name="T0" fmla="*/ 192 w 1872"/>
              <a:gd name="T1" fmla="*/ 387 h 1840"/>
              <a:gd name="T2" fmla="*/ 241 w 1872"/>
              <a:gd name="T3" fmla="*/ 299 h 1840"/>
              <a:gd name="T4" fmla="*/ 258 w 1872"/>
              <a:gd name="T5" fmla="*/ 290 h 1840"/>
              <a:gd name="T6" fmla="*/ 283 w 1872"/>
              <a:gd name="T7" fmla="*/ 256 h 1840"/>
              <a:gd name="T8" fmla="*/ 337 w 1872"/>
              <a:gd name="T9" fmla="*/ 224 h 1840"/>
              <a:gd name="T10" fmla="*/ 349 w 1872"/>
              <a:gd name="T11" fmla="*/ 218 h 1840"/>
              <a:gd name="T12" fmla="*/ 428 w 1872"/>
              <a:gd name="T13" fmla="*/ 157 h 1840"/>
              <a:gd name="T14" fmla="*/ 462 w 1872"/>
              <a:gd name="T15" fmla="*/ 132 h 1840"/>
              <a:gd name="T16" fmla="*/ 499 w 1872"/>
              <a:gd name="T17" fmla="*/ 118 h 1840"/>
              <a:gd name="T18" fmla="*/ 510 w 1872"/>
              <a:gd name="T19" fmla="*/ 115 h 1840"/>
              <a:gd name="T20" fmla="*/ 640 w 1872"/>
              <a:gd name="T21" fmla="*/ 55 h 1840"/>
              <a:gd name="T22" fmla="*/ 683 w 1872"/>
              <a:gd name="T23" fmla="*/ 49 h 1840"/>
              <a:gd name="T24" fmla="*/ 832 w 1872"/>
              <a:gd name="T25" fmla="*/ 22 h 1840"/>
              <a:gd name="T26" fmla="*/ 1613 w 1872"/>
              <a:gd name="T27" fmla="*/ 339 h 1840"/>
              <a:gd name="T28" fmla="*/ 1817 w 1872"/>
              <a:gd name="T29" fmla="*/ 809 h 1840"/>
              <a:gd name="T30" fmla="*/ 1199 w 1872"/>
              <a:gd name="T31" fmla="*/ 1793 h 1840"/>
              <a:gd name="T32" fmla="*/ 968 w 1872"/>
              <a:gd name="T33" fmla="*/ 1838 h 1840"/>
              <a:gd name="T34" fmla="*/ 798 w 1872"/>
              <a:gd name="T35" fmla="*/ 1826 h 1840"/>
              <a:gd name="T36" fmla="*/ 677 w 1872"/>
              <a:gd name="T37" fmla="*/ 1803 h 1840"/>
              <a:gd name="T38" fmla="*/ 221 w 1872"/>
              <a:gd name="T39" fmla="*/ 1518 h 1840"/>
              <a:gd name="T40" fmla="*/ 209 w 1872"/>
              <a:gd name="T41" fmla="*/ 1492 h 1840"/>
              <a:gd name="T42" fmla="*/ 193 w 1872"/>
              <a:gd name="T43" fmla="*/ 1470 h 1840"/>
              <a:gd name="T44" fmla="*/ 138 w 1872"/>
              <a:gd name="T45" fmla="*/ 1405 h 1840"/>
              <a:gd name="T46" fmla="*/ 13 w 1872"/>
              <a:gd name="T47" fmla="*/ 1048 h 1840"/>
              <a:gd name="T48" fmla="*/ 1 w 1872"/>
              <a:gd name="T49" fmla="*/ 889 h 1840"/>
              <a:gd name="T50" fmla="*/ 11 w 1872"/>
              <a:gd name="T51" fmla="*/ 791 h 1840"/>
              <a:gd name="T52" fmla="*/ 59 w 1872"/>
              <a:gd name="T53" fmla="*/ 600 h 1840"/>
              <a:gd name="T54" fmla="*/ 145 w 1872"/>
              <a:gd name="T55" fmla="*/ 422 h 1840"/>
              <a:gd name="T56" fmla="*/ 192 w 1872"/>
              <a:gd name="T57" fmla="*/ 387 h 1840"/>
              <a:gd name="T58" fmla="*/ 519 w 1872"/>
              <a:gd name="T59" fmla="*/ 1642 h 1840"/>
              <a:gd name="T60" fmla="*/ 524 w 1872"/>
              <a:gd name="T61" fmla="*/ 1634 h 1840"/>
              <a:gd name="T62" fmla="*/ 580 w 1872"/>
              <a:gd name="T63" fmla="*/ 1681 h 1840"/>
              <a:gd name="T64" fmla="*/ 612 w 1872"/>
              <a:gd name="T65" fmla="*/ 1694 h 1840"/>
              <a:gd name="T66" fmla="*/ 894 w 1872"/>
              <a:gd name="T67" fmla="*/ 1763 h 1840"/>
              <a:gd name="T68" fmla="*/ 1420 w 1872"/>
              <a:gd name="T69" fmla="*/ 1598 h 1840"/>
              <a:gd name="T70" fmla="*/ 1759 w 1872"/>
              <a:gd name="T71" fmla="*/ 964 h 1840"/>
              <a:gd name="T72" fmla="*/ 1682 w 1872"/>
              <a:gd name="T73" fmla="*/ 568 h 1840"/>
              <a:gd name="T74" fmla="*/ 1494 w 1872"/>
              <a:gd name="T75" fmla="*/ 319 h 1840"/>
              <a:gd name="T76" fmla="*/ 1441 w 1872"/>
              <a:gd name="T77" fmla="*/ 267 h 1840"/>
              <a:gd name="T78" fmla="*/ 811 w 1872"/>
              <a:gd name="T79" fmla="*/ 101 h 1840"/>
              <a:gd name="T80" fmla="*/ 732 w 1872"/>
              <a:gd name="T81" fmla="*/ 114 h 1840"/>
              <a:gd name="T82" fmla="*/ 630 w 1872"/>
              <a:gd name="T83" fmla="*/ 153 h 1840"/>
              <a:gd name="T84" fmla="*/ 488 w 1872"/>
              <a:gd name="T85" fmla="*/ 224 h 1840"/>
              <a:gd name="T86" fmla="*/ 475 w 1872"/>
              <a:gd name="T87" fmla="*/ 228 h 1840"/>
              <a:gd name="T88" fmla="*/ 451 w 1872"/>
              <a:gd name="T89" fmla="*/ 239 h 1840"/>
              <a:gd name="T90" fmla="*/ 312 w 1872"/>
              <a:gd name="T91" fmla="*/ 367 h 1840"/>
              <a:gd name="T92" fmla="*/ 229 w 1872"/>
              <a:gd name="T93" fmla="*/ 475 h 1840"/>
              <a:gd name="T94" fmla="*/ 98 w 1872"/>
              <a:gd name="T95" fmla="*/ 983 h 1840"/>
              <a:gd name="T96" fmla="*/ 108 w 1872"/>
              <a:gd name="T97" fmla="*/ 1032 h 1840"/>
              <a:gd name="T98" fmla="*/ 114 w 1872"/>
              <a:gd name="T99" fmla="*/ 1057 h 1840"/>
              <a:gd name="T100" fmla="*/ 109 w 1872"/>
              <a:gd name="T101" fmla="*/ 1058 h 1840"/>
              <a:gd name="T102" fmla="*/ 100 w 1872"/>
              <a:gd name="T103" fmla="*/ 1050 h 1840"/>
              <a:gd name="T104" fmla="*/ 103 w 1872"/>
              <a:gd name="T105" fmla="*/ 1060 h 1840"/>
              <a:gd name="T106" fmla="*/ 187 w 1872"/>
              <a:gd name="T107" fmla="*/ 1291 h 1840"/>
              <a:gd name="T108" fmla="*/ 215 w 1872"/>
              <a:gd name="T109" fmla="*/ 1338 h 1840"/>
              <a:gd name="T110" fmla="*/ 243 w 1872"/>
              <a:gd name="T111" fmla="*/ 1383 h 1840"/>
              <a:gd name="T112" fmla="*/ 279 w 1872"/>
              <a:gd name="T113" fmla="*/ 1438 h 1840"/>
              <a:gd name="T114" fmla="*/ 378 w 1872"/>
              <a:gd name="T115" fmla="*/ 1534 h 1840"/>
              <a:gd name="T116" fmla="*/ 393 w 1872"/>
              <a:gd name="T117" fmla="*/ 1570 h 1840"/>
              <a:gd name="T118" fmla="*/ 444 w 1872"/>
              <a:gd name="T119" fmla="*/ 1593 h 1840"/>
              <a:gd name="T120" fmla="*/ 483 w 1872"/>
              <a:gd name="T121" fmla="*/ 1624 h 1840"/>
              <a:gd name="T122" fmla="*/ 519 w 1872"/>
              <a:gd name="T123" fmla="*/ 1642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72" h="1840">
                <a:moveTo>
                  <a:pt x="192" y="387"/>
                </a:moveTo>
                <a:cubicBezTo>
                  <a:pt x="187" y="343"/>
                  <a:pt x="235" y="331"/>
                  <a:pt x="241" y="299"/>
                </a:cubicBezTo>
                <a:cubicBezTo>
                  <a:pt x="248" y="295"/>
                  <a:pt x="255" y="294"/>
                  <a:pt x="258" y="290"/>
                </a:cubicBezTo>
                <a:cubicBezTo>
                  <a:pt x="267" y="280"/>
                  <a:pt x="274" y="267"/>
                  <a:pt x="283" y="256"/>
                </a:cubicBezTo>
                <a:cubicBezTo>
                  <a:pt x="296" y="238"/>
                  <a:pt x="313" y="225"/>
                  <a:pt x="337" y="224"/>
                </a:cubicBezTo>
                <a:cubicBezTo>
                  <a:pt x="341" y="223"/>
                  <a:pt x="346" y="220"/>
                  <a:pt x="349" y="218"/>
                </a:cubicBezTo>
                <a:cubicBezTo>
                  <a:pt x="375" y="198"/>
                  <a:pt x="402" y="177"/>
                  <a:pt x="428" y="157"/>
                </a:cubicBezTo>
                <a:cubicBezTo>
                  <a:pt x="439" y="149"/>
                  <a:pt x="452" y="142"/>
                  <a:pt x="462" y="132"/>
                </a:cubicBezTo>
                <a:cubicBezTo>
                  <a:pt x="472" y="122"/>
                  <a:pt x="482" y="112"/>
                  <a:pt x="499" y="118"/>
                </a:cubicBezTo>
                <a:cubicBezTo>
                  <a:pt x="502" y="119"/>
                  <a:pt x="506" y="116"/>
                  <a:pt x="510" y="115"/>
                </a:cubicBezTo>
                <a:cubicBezTo>
                  <a:pt x="553" y="95"/>
                  <a:pt x="596" y="73"/>
                  <a:pt x="640" y="55"/>
                </a:cubicBezTo>
                <a:cubicBezTo>
                  <a:pt x="653" y="49"/>
                  <a:pt x="669" y="52"/>
                  <a:pt x="683" y="49"/>
                </a:cubicBezTo>
                <a:cubicBezTo>
                  <a:pt x="733" y="40"/>
                  <a:pt x="782" y="26"/>
                  <a:pt x="832" y="22"/>
                </a:cubicBezTo>
                <a:cubicBezTo>
                  <a:pt x="1144" y="0"/>
                  <a:pt x="1409" y="98"/>
                  <a:pt x="1613" y="339"/>
                </a:cubicBezTo>
                <a:cubicBezTo>
                  <a:pt x="1728" y="474"/>
                  <a:pt x="1795" y="633"/>
                  <a:pt x="1817" y="809"/>
                </a:cubicBezTo>
                <a:cubicBezTo>
                  <a:pt x="1872" y="1240"/>
                  <a:pt x="1610" y="1657"/>
                  <a:pt x="1199" y="1793"/>
                </a:cubicBezTo>
                <a:cubicBezTo>
                  <a:pt x="1124" y="1818"/>
                  <a:pt x="1047" y="1835"/>
                  <a:pt x="968" y="1838"/>
                </a:cubicBezTo>
                <a:cubicBezTo>
                  <a:pt x="911" y="1840"/>
                  <a:pt x="854" y="1832"/>
                  <a:pt x="798" y="1826"/>
                </a:cubicBezTo>
                <a:cubicBezTo>
                  <a:pt x="757" y="1821"/>
                  <a:pt x="716" y="1813"/>
                  <a:pt x="677" y="1803"/>
                </a:cubicBezTo>
                <a:cubicBezTo>
                  <a:pt x="494" y="1757"/>
                  <a:pt x="347" y="1654"/>
                  <a:pt x="221" y="1518"/>
                </a:cubicBezTo>
                <a:cubicBezTo>
                  <a:pt x="215" y="1511"/>
                  <a:pt x="213" y="1500"/>
                  <a:pt x="209" y="1492"/>
                </a:cubicBezTo>
                <a:cubicBezTo>
                  <a:pt x="204" y="1484"/>
                  <a:pt x="199" y="1477"/>
                  <a:pt x="193" y="1470"/>
                </a:cubicBezTo>
                <a:cubicBezTo>
                  <a:pt x="175" y="1448"/>
                  <a:pt x="152" y="1429"/>
                  <a:pt x="138" y="1405"/>
                </a:cubicBezTo>
                <a:cubicBezTo>
                  <a:pt x="70" y="1296"/>
                  <a:pt x="29" y="1176"/>
                  <a:pt x="13" y="1048"/>
                </a:cubicBezTo>
                <a:cubicBezTo>
                  <a:pt x="7" y="995"/>
                  <a:pt x="3" y="942"/>
                  <a:pt x="1" y="889"/>
                </a:cubicBezTo>
                <a:cubicBezTo>
                  <a:pt x="0" y="856"/>
                  <a:pt x="1" y="822"/>
                  <a:pt x="11" y="791"/>
                </a:cubicBezTo>
                <a:cubicBezTo>
                  <a:pt x="31" y="728"/>
                  <a:pt x="30" y="660"/>
                  <a:pt x="59" y="600"/>
                </a:cubicBezTo>
                <a:cubicBezTo>
                  <a:pt x="88" y="541"/>
                  <a:pt x="116" y="482"/>
                  <a:pt x="145" y="422"/>
                </a:cubicBezTo>
                <a:cubicBezTo>
                  <a:pt x="154" y="403"/>
                  <a:pt x="166" y="386"/>
                  <a:pt x="192" y="387"/>
                </a:cubicBezTo>
                <a:close/>
                <a:moveTo>
                  <a:pt x="519" y="1642"/>
                </a:moveTo>
                <a:cubicBezTo>
                  <a:pt x="520" y="1639"/>
                  <a:pt x="522" y="1637"/>
                  <a:pt x="524" y="1634"/>
                </a:cubicBezTo>
                <a:cubicBezTo>
                  <a:pt x="529" y="1667"/>
                  <a:pt x="556" y="1672"/>
                  <a:pt x="580" y="1681"/>
                </a:cubicBezTo>
                <a:cubicBezTo>
                  <a:pt x="591" y="1685"/>
                  <a:pt x="601" y="1690"/>
                  <a:pt x="612" y="1694"/>
                </a:cubicBezTo>
                <a:cubicBezTo>
                  <a:pt x="703" y="1730"/>
                  <a:pt x="795" y="1759"/>
                  <a:pt x="894" y="1763"/>
                </a:cubicBezTo>
                <a:cubicBezTo>
                  <a:pt x="1088" y="1771"/>
                  <a:pt x="1265" y="1716"/>
                  <a:pt x="1420" y="1598"/>
                </a:cubicBezTo>
                <a:cubicBezTo>
                  <a:pt x="1628" y="1438"/>
                  <a:pt x="1743" y="1226"/>
                  <a:pt x="1759" y="964"/>
                </a:cubicBezTo>
                <a:cubicBezTo>
                  <a:pt x="1768" y="826"/>
                  <a:pt x="1746" y="693"/>
                  <a:pt x="1682" y="568"/>
                </a:cubicBezTo>
                <a:cubicBezTo>
                  <a:pt x="1634" y="474"/>
                  <a:pt x="1566" y="395"/>
                  <a:pt x="1494" y="319"/>
                </a:cubicBezTo>
                <a:cubicBezTo>
                  <a:pt x="1477" y="301"/>
                  <a:pt x="1461" y="281"/>
                  <a:pt x="1441" y="267"/>
                </a:cubicBezTo>
                <a:cubicBezTo>
                  <a:pt x="1250" y="139"/>
                  <a:pt x="1041" y="82"/>
                  <a:pt x="811" y="101"/>
                </a:cubicBezTo>
                <a:cubicBezTo>
                  <a:pt x="784" y="103"/>
                  <a:pt x="758" y="106"/>
                  <a:pt x="732" y="114"/>
                </a:cubicBezTo>
                <a:cubicBezTo>
                  <a:pt x="697" y="125"/>
                  <a:pt x="664" y="140"/>
                  <a:pt x="630" y="153"/>
                </a:cubicBezTo>
                <a:cubicBezTo>
                  <a:pt x="580" y="172"/>
                  <a:pt x="530" y="189"/>
                  <a:pt x="488" y="224"/>
                </a:cubicBezTo>
                <a:cubicBezTo>
                  <a:pt x="484" y="226"/>
                  <a:pt x="479" y="227"/>
                  <a:pt x="475" y="228"/>
                </a:cubicBezTo>
                <a:cubicBezTo>
                  <a:pt x="467" y="232"/>
                  <a:pt x="457" y="234"/>
                  <a:pt x="451" y="239"/>
                </a:cubicBezTo>
                <a:cubicBezTo>
                  <a:pt x="404" y="282"/>
                  <a:pt x="360" y="326"/>
                  <a:pt x="312" y="367"/>
                </a:cubicBezTo>
                <a:cubicBezTo>
                  <a:pt x="277" y="397"/>
                  <a:pt x="252" y="434"/>
                  <a:pt x="229" y="475"/>
                </a:cubicBezTo>
                <a:cubicBezTo>
                  <a:pt x="140" y="633"/>
                  <a:pt x="85" y="799"/>
                  <a:pt x="98" y="983"/>
                </a:cubicBezTo>
                <a:cubicBezTo>
                  <a:pt x="99" y="1000"/>
                  <a:pt x="104" y="1015"/>
                  <a:pt x="108" y="1032"/>
                </a:cubicBezTo>
                <a:cubicBezTo>
                  <a:pt x="110" y="1040"/>
                  <a:pt x="112" y="1049"/>
                  <a:pt x="114" y="1057"/>
                </a:cubicBezTo>
                <a:cubicBezTo>
                  <a:pt x="112" y="1057"/>
                  <a:pt x="111" y="1058"/>
                  <a:pt x="109" y="1058"/>
                </a:cubicBezTo>
                <a:cubicBezTo>
                  <a:pt x="107" y="1056"/>
                  <a:pt x="105" y="1054"/>
                  <a:pt x="100" y="1050"/>
                </a:cubicBezTo>
                <a:cubicBezTo>
                  <a:pt x="102" y="1055"/>
                  <a:pt x="102" y="1058"/>
                  <a:pt x="103" y="1060"/>
                </a:cubicBezTo>
                <a:cubicBezTo>
                  <a:pt x="131" y="1137"/>
                  <a:pt x="158" y="1214"/>
                  <a:pt x="187" y="1291"/>
                </a:cubicBezTo>
                <a:cubicBezTo>
                  <a:pt x="194" y="1308"/>
                  <a:pt x="206" y="1322"/>
                  <a:pt x="215" y="1338"/>
                </a:cubicBezTo>
                <a:cubicBezTo>
                  <a:pt x="225" y="1353"/>
                  <a:pt x="239" y="1367"/>
                  <a:pt x="243" y="1383"/>
                </a:cubicBezTo>
                <a:cubicBezTo>
                  <a:pt x="249" y="1407"/>
                  <a:pt x="263" y="1421"/>
                  <a:pt x="279" y="1438"/>
                </a:cubicBezTo>
                <a:cubicBezTo>
                  <a:pt x="311" y="1471"/>
                  <a:pt x="344" y="1503"/>
                  <a:pt x="378" y="1534"/>
                </a:cubicBezTo>
                <a:cubicBezTo>
                  <a:pt x="389" y="1544"/>
                  <a:pt x="402" y="1554"/>
                  <a:pt x="393" y="1570"/>
                </a:cubicBezTo>
                <a:cubicBezTo>
                  <a:pt x="412" y="1578"/>
                  <a:pt x="436" y="1580"/>
                  <a:pt x="444" y="1593"/>
                </a:cubicBezTo>
                <a:cubicBezTo>
                  <a:pt x="455" y="1610"/>
                  <a:pt x="471" y="1613"/>
                  <a:pt x="483" y="1624"/>
                </a:cubicBezTo>
                <a:cubicBezTo>
                  <a:pt x="493" y="1633"/>
                  <a:pt x="507" y="1636"/>
                  <a:pt x="519" y="1642"/>
                </a:cubicBezTo>
                <a:close/>
              </a:path>
            </a:pathLst>
          </a:custGeom>
          <a:solidFill>
            <a:srgbClr val="84994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80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五</a:t>
            </a:r>
            <a:endParaRPr lang="zh-CN" altLang="en-US" sz="280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" name="稻壳儿春秋广告/盗版必究"/>
          <p:cNvSpPr txBox="1"/>
          <p:nvPr/>
        </p:nvSpPr>
        <p:spPr>
          <a:xfrm>
            <a:off x="5703570" y="2221044"/>
            <a:ext cx="2892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摘要</a:t>
            </a:r>
            <a:endParaRPr lang="zh-CN" altLang="en-US" sz="2400" b="1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9" name="稻壳儿春秋广告/盗版必究"/>
          <p:cNvSpPr txBox="1"/>
          <p:nvPr/>
        </p:nvSpPr>
        <p:spPr>
          <a:xfrm>
            <a:off x="5703570" y="2915099"/>
            <a:ext cx="2892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关键词</a:t>
            </a:r>
            <a:endParaRPr lang="zh-CN" altLang="en-US" sz="2400" b="1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6" name="稻壳儿春秋广告/盗版必究"/>
          <p:cNvSpPr txBox="1"/>
          <p:nvPr/>
        </p:nvSpPr>
        <p:spPr>
          <a:xfrm>
            <a:off x="5703751" y="5368104"/>
            <a:ext cx="2892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参考文献</a:t>
            </a:r>
            <a:endParaRPr lang="zh-CN" altLang="en-US" sz="2400" b="1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稻壳儿春秋广告/盗版必究"/>
          <p:cNvSpPr txBox="1"/>
          <p:nvPr/>
        </p:nvSpPr>
        <p:spPr>
          <a:xfrm>
            <a:off x="0" y="461010"/>
            <a:ext cx="56546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kern="1200" cap="none" spc="0" normalizeH="0" baseline="0" noProof="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一、摘要</a:t>
            </a:r>
            <a:endParaRPr kumimoji="0" lang="zh-CN" altLang="en-US" sz="4800" b="0" i="0" kern="1200" cap="none" spc="0" normalizeH="0" baseline="0" noProof="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>
            <a:off x="8181016" y="3886230"/>
            <a:ext cx="3847452" cy="2862874"/>
          </a:xfrm>
          <a:prstGeom prst="rect">
            <a:avLst/>
          </a:prstGeom>
        </p:spPr>
      </p:pic>
      <p:pic>
        <p:nvPicPr>
          <p:cNvPr id="1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 flipH="1">
            <a:off x="192743" y="3886175"/>
            <a:ext cx="3847452" cy="286287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63980" y="1595120"/>
            <a:ext cx="99790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latin typeface="Calibri" panose="020F0502020204030204" pitchFamily="34" charset="0"/>
                <a:ea typeface="宋体" panose="02010600030101010101" pitchFamily="2" charset="-122"/>
              </a:rPr>
              <a:t>简短论述，简明扼要阐述文章内容。</a:t>
            </a:r>
            <a:r>
              <a:rPr sz="3200" b="0">
                <a:latin typeface="Calibri" panose="020F0502020204030204" pitchFamily="34" charset="0"/>
                <a:ea typeface="宋体" panose="02010600030101010101" pitchFamily="2" charset="-122"/>
              </a:rPr>
              <a:t>本文针对追问在道德与法治课堂中</a:t>
            </a:r>
            <a:r>
              <a:rPr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应用的重要意义</a:t>
            </a:r>
            <a:r>
              <a:rPr sz="3200" b="0">
                <a:latin typeface="Calibri" panose="020F0502020204030204" pitchFamily="34" charset="0"/>
                <a:ea typeface="宋体" panose="02010600030101010101" pitchFamily="2" charset="-122"/>
              </a:rPr>
              <a:t>进行了探究与分析，并提出了追问在道德与法治课堂中</a:t>
            </a:r>
            <a:r>
              <a:rPr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应用的有效策略</a:t>
            </a:r>
            <a:r>
              <a:rPr lang="zh-CN" sz="3200" b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sz="32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稻壳儿春秋广告/盗版必究        原创来源：http://chn.docer.com/works?userid=199329941#!/work_time" descr="图片包含 植物, 树叶, 蕨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1" b="22201"/>
          <a:stretch>
            <a:fillRect/>
          </a:stretch>
        </p:blipFill>
        <p:spPr>
          <a:xfrm flipV="1">
            <a:off x="0" y="0"/>
            <a:ext cx="1068309" cy="953127"/>
          </a:xfrm>
          <a:prstGeom prst="rect">
            <a:avLst/>
          </a:prstGeom>
        </p:spPr>
      </p:pic>
      <p:pic>
        <p:nvPicPr>
          <p:cNvPr id="6" name="稻壳儿春秋广告/盗版必究        原创来源：http://chn.docer.com/works?userid=199329941#!/work_time" descr="图片包含 植物, 树叶, 蕨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1" b="22201"/>
          <a:stretch>
            <a:fillRect/>
          </a:stretch>
        </p:blipFill>
        <p:spPr>
          <a:xfrm flipH="1" flipV="1">
            <a:off x="11123691" y="0"/>
            <a:ext cx="1068309" cy="953127"/>
          </a:xfrm>
          <a:prstGeom prst="rect">
            <a:avLst/>
          </a:prstGeom>
        </p:spPr>
      </p:pic>
      <p:pic>
        <p:nvPicPr>
          <p:cNvPr id="8" name="稻壳儿春秋广告/盗版必究        原创来源：http://chn.docer.com/works?userid=199329941#!/work_ti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76"/>
          <a:stretch>
            <a:fillRect/>
          </a:stretch>
        </p:blipFill>
        <p:spPr>
          <a:xfrm flipH="1" flipV="1">
            <a:off x="10864157" y="0"/>
            <a:ext cx="672275" cy="536950"/>
          </a:xfrm>
          <a:prstGeom prst="rect">
            <a:avLst/>
          </a:prstGeom>
        </p:spPr>
      </p:pic>
      <p:pic>
        <p:nvPicPr>
          <p:cNvPr id="9" name="稻壳儿春秋广告/盗版必究        原创来源：http://chn.docer.com/works?userid=199329941#!/work_ti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76"/>
          <a:stretch>
            <a:fillRect/>
          </a:stretch>
        </p:blipFill>
        <p:spPr>
          <a:xfrm flipV="1">
            <a:off x="655568" y="0"/>
            <a:ext cx="672275" cy="536950"/>
          </a:xfrm>
          <a:prstGeom prst="rect">
            <a:avLst/>
          </a:prstGeom>
        </p:spPr>
      </p:pic>
      <p:pic>
        <p:nvPicPr>
          <p:cNvPr id="3" name="稻壳儿春秋广告/盗版必究        原创来源：http://chn.docer.com/works?userid=199329941#!/work_time" descr="图片包含 鲜花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93"/>
          <a:stretch>
            <a:fillRect/>
          </a:stretch>
        </p:blipFill>
        <p:spPr>
          <a:xfrm flipV="1">
            <a:off x="310884" y="5769478"/>
            <a:ext cx="11570232" cy="1088521"/>
          </a:xfrm>
          <a:prstGeom prst="rect">
            <a:avLst/>
          </a:prstGeom>
        </p:spPr>
      </p:pic>
      <p:sp>
        <p:nvSpPr>
          <p:cNvPr id="13" name="稻壳儿春秋广告/盗版必究        原创来源：http://chn.docer.com/works?userid=199329941#!/work_time"/>
          <p:cNvSpPr/>
          <p:nvPr/>
        </p:nvSpPr>
        <p:spPr>
          <a:xfrm rot="8070378">
            <a:off x="3435124" y="2159724"/>
            <a:ext cx="1418938" cy="1418936"/>
          </a:xfrm>
          <a:custGeom>
            <a:avLst/>
            <a:gdLst>
              <a:gd name="connsiteX0" fmla="*/ 275459 w 1880952"/>
              <a:gd name="connsiteY0" fmla="*/ 1605493 h 1880953"/>
              <a:gd name="connsiteX1" fmla="*/ 0 w 1880952"/>
              <a:gd name="connsiteY1" fmla="*/ 940477 h 1880953"/>
              <a:gd name="connsiteX2" fmla="*/ 940476 w 1880952"/>
              <a:gd name="connsiteY2" fmla="*/ 1 h 1880953"/>
              <a:gd name="connsiteX3" fmla="*/ 1880952 w 1880952"/>
              <a:gd name="connsiteY3" fmla="*/ 0 h 1880953"/>
              <a:gd name="connsiteX4" fmla="*/ 1880952 w 1880952"/>
              <a:gd name="connsiteY4" fmla="*/ 940477 h 1880953"/>
              <a:gd name="connsiteX5" fmla="*/ 940476 w 1880952"/>
              <a:gd name="connsiteY5" fmla="*/ 1880953 h 1880953"/>
              <a:gd name="connsiteX6" fmla="*/ 275459 w 1880952"/>
              <a:gd name="connsiteY6" fmla="*/ 1605493 h 188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0952" h="1880953">
                <a:moveTo>
                  <a:pt x="275459" y="1605493"/>
                </a:moveTo>
                <a:cubicBezTo>
                  <a:pt x="105266" y="1435301"/>
                  <a:pt x="0" y="1200182"/>
                  <a:pt x="0" y="940477"/>
                </a:cubicBezTo>
                <a:cubicBezTo>
                  <a:pt x="0" y="421066"/>
                  <a:pt x="421065" y="1"/>
                  <a:pt x="940476" y="1"/>
                </a:cubicBezTo>
                <a:lnTo>
                  <a:pt x="1880952" y="0"/>
                </a:lnTo>
                <a:lnTo>
                  <a:pt x="1880952" y="940477"/>
                </a:lnTo>
                <a:cubicBezTo>
                  <a:pt x="1880952" y="1459888"/>
                  <a:pt x="1459887" y="1880953"/>
                  <a:pt x="940476" y="1880953"/>
                </a:cubicBezTo>
                <a:cubicBezTo>
                  <a:pt x="680770" y="1880952"/>
                  <a:pt x="445651" y="1775686"/>
                  <a:pt x="275459" y="1605493"/>
                </a:cubicBezTo>
                <a:close/>
              </a:path>
            </a:pathLst>
          </a:custGeom>
          <a:noFill/>
          <a:ln w="25400">
            <a:solidFill>
              <a:srgbClr val="8499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稻壳儿春秋广告/盗版必究        原创来源：http://chn.docer.com/works?userid=199329941#!/work_time"/>
          <p:cNvSpPr/>
          <p:nvPr/>
        </p:nvSpPr>
        <p:spPr>
          <a:xfrm>
            <a:off x="3762981" y="4045240"/>
            <a:ext cx="763225" cy="763225"/>
          </a:xfrm>
          <a:prstGeom prst="ellipse">
            <a:avLst/>
          </a:prstGeom>
          <a:solidFill>
            <a:srgbClr val="849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endParaRPr lang="en-US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/>
          <p:nvPr/>
        </p:nvSpPr>
        <p:spPr>
          <a:xfrm rot="8070378">
            <a:off x="3596402" y="2321000"/>
            <a:ext cx="1096382" cy="1096382"/>
          </a:xfrm>
          <a:custGeom>
            <a:avLst/>
            <a:gdLst>
              <a:gd name="connsiteX0" fmla="*/ 275459 w 1880952"/>
              <a:gd name="connsiteY0" fmla="*/ 1605493 h 1880953"/>
              <a:gd name="connsiteX1" fmla="*/ 0 w 1880952"/>
              <a:gd name="connsiteY1" fmla="*/ 940477 h 1880953"/>
              <a:gd name="connsiteX2" fmla="*/ 940476 w 1880952"/>
              <a:gd name="connsiteY2" fmla="*/ 1 h 1880953"/>
              <a:gd name="connsiteX3" fmla="*/ 1880952 w 1880952"/>
              <a:gd name="connsiteY3" fmla="*/ 0 h 1880953"/>
              <a:gd name="connsiteX4" fmla="*/ 1880952 w 1880952"/>
              <a:gd name="connsiteY4" fmla="*/ 940477 h 1880953"/>
              <a:gd name="connsiteX5" fmla="*/ 940476 w 1880952"/>
              <a:gd name="connsiteY5" fmla="*/ 1880953 h 1880953"/>
              <a:gd name="connsiteX6" fmla="*/ 275459 w 1880952"/>
              <a:gd name="connsiteY6" fmla="*/ 1605493 h 188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0952" h="1880953">
                <a:moveTo>
                  <a:pt x="275459" y="1605493"/>
                </a:moveTo>
                <a:cubicBezTo>
                  <a:pt x="105266" y="1435301"/>
                  <a:pt x="0" y="1200182"/>
                  <a:pt x="0" y="940477"/>
                </a:cubicBezTo>
                <a:cubicBezTo>
                  <a:pt x="0" y="421066"/>
                  <a:pt x="421065" y="1"/>
                  <a:pt x="940476" y="1"/>
                </a:cubicBezTo>
                <a:lnTo>
                  <a:pt x="1880952" y="0"/>
                </a:lnTo>
                <a:lnTo>
                  <a:pt x="1880952" y="940477"/>
                </a:lnTo>
                <a:cubicBezTo>
                  <a:pt x="1880952" y="1459888"/>
                  <a:pt x="1459887" y="1880953"/>
                  <a:pt x="940476" y="1880953"/>
                </a:cubicBezTo>
                <a:cubicBezTo>
                  <a:pt x="680770" y="1880952"/>
                  <a:pt x="445651" y="1775686"/>
                  <a:pt x="275459" y="1605493"/>
                </a:cubicBezTo>
                <a:close/>
              </a:path>
            </a:pathLst>
          </a:custGeom>
          <a:solidFill>
            <a:srgbClr val="849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3921297" y="2636620"/>
            <a:ext cx="446592" cy="450592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/>
          <p:nvPr/>
        </p:nvSpPr>
        <p:spPr>
          <a:xfrm>
            <a:off x="5714384" y="4045240"/>
            <a:ext cx="763225" cy="763225"/>
          </a:xfrm>
          <a:prstGeom prst="ellipse">
            <a:avLst/>
          </a:prstGeom>
          <a:solidFill>
            <a:srgbClr val="775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endParaRPr lang="zh-CN" altLang="en-US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 rot="8070378">
            <a:off x="5547805" y="2321000"/>
            <a:ext cx="1096382" cy="1096382"/>
          </a:xfrm>
          <a:custGeom>
            <a:avLst/>
            <a:gdLst>
              <a:gd name="connsiteX0" fmla="*/ 275459 w 1880952"/>
              <a:gd name="connsiteY0" fmla="*/ 1605493 h 1880953"/>
              <a:gd name="connsiteX1" fmla="*/ 0 w 1880952"/>
              <a:gd name="connsiteY1" fmla="*/ 940477 h 1880953"/>
              <a:gd name="connsiteX2" fmla="*/ 940476 w 1880952"/>
              <a:gd name="connsiteY2" fmla="*/ 1 h 1880953"/>
              <a:gd name="connsiteX3" fmla="*/ 1880952 w 1880952"/>
              <a:gd name="connsiteY3" fmla="*/ 0 h 1880953"/>
              <a:gd name="connsiteX4" fmla="*/ 1880952 w 1880952"/>
              <a:gd name="connsiteY4" fmla="*/ 940477 h 1880953"/>
              <a:gd name="connsiteX5" fmla="*/ 940476 w 1880952"/>
              <a:gd name="connsiteY5" fmla="*/ 1880953 h 1880953"/>
              <a:gd name="connsiteX6" fmla="*/ 275459 w 1880952"/>
              <a:gd name="connsiteY6" fmla="*/ 1605493 h 188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0952" h="1880953">
                <a:moveTo>
                  <a:pt x="275459" y="1605493"/>
                </a:moveTo>
                <a:cubicBezTo>
                  <a:pt x="105266" y="1435301"/>
                  <a:pt x="0" y="1200182"/>
                  <a:pt x="0" y="940477"/>
                </a:cubicBezTo>
                <a:cubicBezTo>
                  <a:pt x="0" y="421066"/>
                  <a:pt x="421065" y="1"/>
                  <a:pt x="940476" y="1"/>
                </a:cubicBezTo>
                <a:lnTo>
                  <a:pt x="1880952" y="0"/>
                </a:lnTo>
                <a:lnTo>
                  <a:pt x="1880952" y="940477"/>
                </a:lnTo>
                <a:cubicBezTo>
                  <a:pt x="1880952" y="1459888"/>
                  <a:pt x="1459887" y="1880953"/>
                  <a:pt x="940476" y="1880953"/>
                </a:cubicBezTo>
                <a:cubicBezTo>
                  <a:pt x="680770" y="1880952"/>
                  <a:pt x="445651" y="1775686"/>
                  <a:pt x="275459" y="1605493"/>
                </a:cubicBezTo>
                <a:close/>
              </a:path>
            </a:pathLst>
          </a:custGeom>
          <a:solidFill>
            <a:srgbClr val="775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稻壳儿春秋广告/盗版必究        原创来源：http://chn.docer.com/works?userid=199329941#!/work_time"/>
          <p:cNvSpPr/>
          <p:nvPr/>
        </p:nvSpPr>
        <p:spPr>
          <a:xfrm rot="8070378">
            <a:off x="5386527" y="2159724"/>
            <a:ext cx="1418938" cy="1418936"/>
          </a:xfrm>
          <a:custGeom>
            <a:avLst/>
            <a:gdLst>
              <a:gd name="connsiteX0" fmla="*/ 275459 w 1880952"/>
              <a:gd name="connsiteY0" fmla="*/ 1605493 h 1880953"/>
              <a:gd name="connsiteX1" fmla="*/ 0 w 1880952"/>
              <a:gd name="connsiteY1" fmla="*/ 940477 h 1880953"/>
              <a:gd name="connsiteX2" fmla="*/ 940476 w 1880952"/>
              <a:gd name="connsiteY2" fmla="*/ 1 h 1880953"/>
              <a:gd name="connsiteX3" fmla="*/ 1880952 w 1880952"/>
              <a:gd name="connsiteY3" fmla="*/ 0 h 1880953"/>
              <a:gd name="connsiteX4" fmla="*/ 1880952 w 1880952"/>
              <a:gd name="connsiteY4" fmla="*/ 940477 h 1880953"/>
              <a:gd name="connsiteX5" fmla="*/ 940476 w 1880952"/>
              <a:gd name="connsiteY5" fmla="*/ 1880953 h 1880953"/>
              <a:gd name="connsiteX6" fmla="*/ 275459 w 1880952"/>
              <a:gd name="connsiteY6" fmla="*/ 1605493 h 188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0952" h="1880953">
                <a:moveTo>
                  <a:pt x="275459" y="1605493"/>
                </a:moveTo>
                <a:cubicBezTo>
                  <a:pt x="105266" y="1435301"/>
                  <a:pt x="0" y="1200182"/>
                  <a:pt x="0" y="940477"/>
                </a:cubicBezTo>
                <a:cubicBezTo>
                  <a:pt x="0" y="421066"/>
                  <a:pt x="421065" y="1"/>
                  <a:pt x="940476" y="1"/>
                </a:cubicBezTo>
                <a:lnTo>
                  <a:pt x="1880952" y="0"/>
                </a:lnTo>
                <a:lnTo>
                  <a:pt x="1880952" y="940477"/>
                </a:lnTo>
                <a:cubicBezTo>
                  <a:pt x="1880952" y="1459888"/>
                  <a:pt x="1459887" y="1880953"/>
                  <a:pt x="940476" y="1880953"/>
                </a:cubicBezTo>
                <a:cubicBezTo>
                  <a:pt x="680770" y="1880952"/>
                  <a:pt x="445651" y="1775686"/>
                  <a:pt x="275459" y="1605493"/>
                </a:cubicBezTo>
                <a:close/>
              </a:path>
            </a:pathLst>
          </a:custGeom>
          <a:noFill/>
          <a:ln w="25400">
            <a:solidFill>
              <a:srgbClr val="7758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稻壳儿春秋广告/盗版必究        原创来源：http://chn.docer.com/works?userid=199329941#!/work_time"/>
          <p:cNvSpPr/>
          <p:nvPr/>
        </p:nvSpPr>
        <p:spPr>
          <a:xfrm>
            <a:off x="7665786" y="4045240"/>
            <a:ext cx="763225" cy="763225"/>
          </a:xfrm>
          <a:prstGeom prst="ellipse">
            <a:avLst/>
          </a:prstGeom>
          <a:solidFill>
            <a:srgbClr val="DA7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endParaRPr lang="en-US" dirty="0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/>
          <p:nvPr/>
        </p:nvSpPr>
        <p:spPr>
          <a:xfrm rot="8070378">
            <a:off x="7499207" y="2321000"/>
            <a:ext cx="1096382" cy="1096382"/>
          </a:xfrm>
          <a:custGeom>
            <a:avLst/>
            <a:gdLst>
              <a:gd name="connsiteX0" fmla="*/ 275459 w 1880952"/>
              <a:gd name="connsiteY0" fmla="*/ 1605493 h 1880953"/>
              <a:gd name="connsiteX1" fmla="*/ 0 w 1880952"/>
              <a:gd name="connsiteY1" fmla="*/ 940477 h 1880953"/>
              <a:gd name="connsiteX2" fmla="*/ 940476 w 1880952"/>
              <a:gd name="connsiteY2" fmla="*/ 1 h 1880953"/>
              <a:gd name="connsiteX3" fmla="*/ 1880952 w 1880952"/>
              <a:gd name="connsiteY3" fmla="*/ 0 h 1880953"/>
              <a:gd name="connsiteX4" fmla="*/ 1880952 w 1880952"/>
              <a:gd name="connsiteY4" fmla="*/ 940477 h 1880953"/>
              <a:gd name="connsiteX5" fmla="*/ 940476 w 1880952"/>
              <a:gd name="connsiteY5" fmla="*/ 1880953 h 1880953"/>
              <a:gd name="connsiteX6" fmla="*/ 275459 w 1880952"/>
              <a:gd name="connsiteY6" fmla="*/ 1605493 h 188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0952" h="1880953">
                <a:moveTo>
                  <a:pt x="275459" y="1605493"/>
                </a:moveTo>
                <a:cubicBezTo>
                  <a:pt x="105266" y="1435301"/>
                  <a:pt x="0" y="1200182"/>
                  <a:pt x="0" y="940477"/>
                </a:cubicBezTo>
                <a:cubicBezTo>
                  <a:pt x="0" y="421066"/>
                  <a:pt x="421065" y="1"/>
                  <a:pt x="940476" y="1"/>
                </a:cubicBezTo>
                <a:lnTo>
                  <a:pt x="1880952" y="0"/>
                </a:lnTo>
                <a:lnTo>
                  <a:pt x="1880952" y="940477"/>
                </a:lnTo>
                <a:cubicBezTo>
                  <a:pt x="1880952" y="1459888"/>
                  <a:pt x="1459887" y="1880953"/>
                  <a:pt x="940476" y="1880953"/>
                </a:cubicBezTo>
                <a:cubicBezTo>
                  <a:pt x="680770" y="1880952"/>
                  <a:pt x="445651" y="1775686"/>
                  <a:pt x="275459" y="1605493"/>
                </a:cubicBezTo>
                <a:close/>
              </a:path>
            </a:pathLst>
          </a:custGeom>
          <a:solidFill>
            <a:srgbClr val="DA7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春秋广告/盗版必究        原创来源：http://chn.docer.com/works?userid=199329941#!/work_time"/>
          <p:cNvSpPr/>
          <p:nvPr/>
        </p:nvSpPr>
        <p:spPr>
          <a:xfrm rot="8070378">
            <a:off x="7337929" y="2159724"/>
            <a:ext cx="1418938" cy="1418936"/>
          </a:xfrm>
          <a:custGeom>
            <a:avLst/>
            <a:gdLst>
              <a:gd name="connsiteX0" fmla="*/ 275459 w 1880952"/>
              <a:gd name="connsiteY0" fmla="*/ 1605493 h 1880953"/>
              <a:gd name="connsiteX1" fmla="*/ 0 w 1880952"/>
              <a:gd name="connsiteY1" fmla="*/ 940477 h 1880953"/>
              <a:gd name="connsiteX2" fmla="*/ 940476 w 1880952"/>
              <a:gd name="connsiteY2" fmla="*/ 1 h 1880953"/>
              <a:gd name="connsiteX3" fmla="*/ 1880952 w 1880952"/>
              <a:gd name="connsiteY3" fmla="*/ 0 h 1880953"/>
              <a:gd name="connsiteX4" fmla="*/ 1880952 w 1880952"/>
              <a:gd name="connsiteY4" fmla="*/ 940477 h 1880953"/>
              <a:gd name="connsiteX5" fmla="*/ 940476 w 1880952"/>
              <a:gd name="connsiteY5" fmla="*/ 1880953 h 1880953"/>
              <a:gd name="connsiteX6" fmla="*/ 275459 w 1880952"/>
              <a:gd name="connsiteY6" fmla="*/ 1605493 h 188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0952" h="1880953">
                <a:moveTo>
                  <a:pt x="275459" y="1605493"/>
                </a:moveTo>
                <a:cubicBezTo>
                  <a:pt x="105266" y="1435301"/>
                  <a:pt x="0" y="1200182"/>
                  <a:pt x="0" y="940477"/>
                </a:cubicBezTo>
                <a:cubicBezTo>
                  <a:pt x="0" y="421066"/>
                  <a:pt x="421065" y="1"/>
                  <a:pt x="940476" y="1"/>
                </a:cubicBezTo>
                <a:lnTo>
                  <a:pt x="1880952" y="0"/>
                </a:lnTo>
                <a:lnTo>
                  <a:pt x="1880952" y="940477"/>
                </a:lnTo>
                <a:cubicBezTo>
                  <a:pt x="1880952" y="1459888"/>
                  <a:pt x="1459887" y="1880953"/>
                  <a:pt x="940476" y="1880953"/>
                </a:cubicBezTo>
                <a:cubicBezTo>
                  <a:pt x="680770" y="1880952"/>
                  <a:pt x="445651" y="1775686"/>
                  <a:pt x="275459" y="1605493"/>
                </a:cubicBezTo>
                <a:close/>
              </a:path>
            </a:pathLst>
          </a:custGeom>
          <a:noFill/>
          <a:ln w="25400">
            <a:solidFill>
              <a:srgbClr val="DA7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稻壳儿春秋广告/盗版必究        原创来源：http://chn.docer.com/works?userid=199329941#!/work_time"/>
          <p:cNvGrpSpPr/>
          <p:nvPr/>
        </p:nvGrpSpPr>
        <p:grpSpPr>
          <a:xfrm>
            <a:off x="5887872" y="2653794"/>
            <a:ext cx="416248" cy="416244"/>
            <a:chOff x="632006" y="489275"/>
            <a:chExt cx="225558" cy="225558"/>
          </a:xfrm>
          <a:solidFill>
            <a:schemeClr val="bg1"/>
          </a:solidFill>
        </p:grpSpPr>
        <p:sp>
          <p:nvSpPr>
            <p:cNvPr id="24" name="稻壳儿春秋广告/盗版必究        原创来源：http://chn.docer.com/works?userid=199329941#!/work_time"/>
            <p:cNvSpPr/>
            <p:nvPr/>
          </p:nvSpPr>
          <p:spPr bwMode="auto">
            <a:xfrm>
              <a:off x="632006" y="489275"/>
              <a:ext cx="225558" cy="225558"/>
            </a:xfrm>
            <a:custGeom>
              <a:avLst/>
              <a:gdLst>
                <a:gd name="T0" fmla="*/ 184 w 213"/>
                <a:gd name="T1" fmla="*/ 77 h 213"/>
                <a:gd name="T2" fmla="*/ 184 w 213"/>
                <a:gd name="T3" fmla="*/ 10 h 213"/>
                <a:gd name="T4" fmla="*/ 145 w 213"/>
                <a:gd name="T5" fmla="*/ 10 h 213"/>
                <a:gd name="T6" fmla="*/ 145 w 213"/>
                <a:gd name="T7" fmla="*/ 39 h 213"/>
                <a:gd name="T8" fmla="*/ 106 w 213"/>
                <a:gd name="T9" fmla="*/ 0 h 213"/>
                <a:gd name="T10" fmla="*/ 0 w 213"/>
                <a:gd name="T11" fmla="*/ 106 h 213"/>
                <a:gd name="T12" fmla="*/ 19 w 213"/>
                <a:gd name="T13" fmla="*/ 106 h 213"/>
                <a:gd name="T14" fmla="*/ 19 w 213"/>
                <a:gd name="T15" fmla="*/ 213 h 213"/>
                <a:gd name="T16" fmla="*/ 77 w 213"/>
                <a:gd name="T17" fmla="*/ 213 h 213"/>
                <a:gd name="T18" fmla="*/ 77 w 213"/>
                <a:gd name="T19" fmla="*/ 126 h 213"/>
                <a:gd name="T20" fmla="*/ 135 w 213"/>
                <a:gd name="T21" fmla="*/ 126 h 213"/>
                <a:gd name="T22" fmla="*/ 135 w 213"/>
                <a:gd name="T23" fmla="*/ 213 h 213"/>
                <a:gd name="T24" fmla="*/ 193 w 213"/>
                <a:gd name="T25" fmla="*/ 213 h 213"/>
                <a:gd name="T26" fmla="*/ 193 w 213"/>
                <a:gd name="T27" fmla="*/ 106 h 213"/>
                <a:gd name="T28" fmla="*/ 213 w 213"/>
                <a:gd name="T29" fmla="*/ 106 h 213"/>
                <a:gd name="T30" fmla="*/ 184 w 213"/>
                <a:gd name="T31" fmla="*/ 7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184" y="77"/>
                  </a:moveTo>
                  <a:lnTo>
                    <a:pt x="184" y="10"/>
                  </a:lnTo>
                  <a:lnTo>
                    <a:pt x="145" y="10"/>
                  </a:lnTo>
                  <a:lnTo>
                    <a:pt x="145" y="39"/>
                  </a:lnTo>
                  <a:lnTo>
                    <a:pt x="106" y="0"/>
                  </a:lnTo>
                  <a:lnTo>
                    <a:pt x="0" y="106"/>
                  </a:lnTo>
                  <a:lnTo>
                    <a:pt x="19" y="106"/>
                  </a:lnTo>
                  <a:lnTo>
                    <a:pt x="19" y="213"/>
                  </a:lnTo>
                  <a:lnTo>
                    <a:pt x="77" y="213"/>
                  </a:lnTo>
                  <a:lnTo>
                    <a:pt x="77" y="126"/>
                  </a:lnTo>
                  <a:lnTo>
                    <a:pt x="135" y="126"/>
                  </a:lnTo>
                  <a:lnTo>
                    <a:pt x="135" y="213"/>
                  </a:lnTo>
                  <a:lnTo>
                    <a:pt x="193" y="213"/>
                  </a:lnTo>
                  <a:lnTo>
                    <a:pt x="193" y="106"/>
                  </a:lnTo>
                  <a:lnTo>
                    <a:pt x="213" y="106"/>
                  </a:lnTo>
                  <a:lnTo>
                    <a:pt x="184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24136" y="632234"/>
              <a:ext cx="41299" cy="825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24136" y="632234"/>
              <a:ext cx="41299" cy="825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稻壳儿春秋广告/盗版必究        原创来源：http://chn.docer.com/works?userid=199329941#!/work_time8"/>
            <p:cNvSpPr>
              <a:spLocks noChangeArrowheads="1"/>
            </p:cNvSpPr>
            <p:nvPr/>
          </p:nvSpPr>
          <p:spPr bwMode="auto">
            <a:xfrm>
              <a:off x="724136" y="632234"/>
              <a:ext cx="41299" cy="825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24136" y="632234"/>
              <a:ext cx="41299" cy="825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9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7834186" y="2686396"/>
            <a:ext cx="426424" cy="351042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6 w 136"/>
              <a:gd name="T5" fmla="*/ 14 h 112"/>
              <a:gd name="T6" fmla="*/ 41 w 136"/>
              <a:gd name="T7" fmla="*/ 23 h 112"/>
              <a:gd name="T8" fmla="*/ 19 w 136"/>
              <a:gd name="T9" fmla="*/ 23 h 112"/>
              <a:gd name="T10" fmla="*/ 15 w 136"/>
              <a:gd name="T11" fmla="*/ 40 h 112"/>
              <a:gd name="T12" fmla="*/ 0 w 136"/>
              <a:gd name="T13" fmla="*/ 55 h 112"/>
              <a:gd name="T14" fmla="*/ 9 w 136"/>
              <a:gd name="T15" fmla="*/ 70 h 112"/>
              <a:gd name="T16" fmla="*/ 9 w 136"/>
              <a:gd name="T17" fmla="*/ 92 h 112"/>
              <a:gd name="T18" fmla="*/ 26 w 136"/>
              <a:gd name="T19" fmla="*/ 97 h 112"/>
              <a:gd name="T20" fmla="*/ 41 w 136"/>
              <a:gd name="T21" fmla="*/ 112 h 112"/>
              <a:gd name="T22" fmla="*/ 56 w 136"/>
              <a:gd name="T23" fmla="*/ 103 h 112"/>
              <a:gd name="T24" fmla="*/ 78 w 136"/>
              <a:gd name="T25" fmla="*/ 103 h 112"/>
              <a:gd name="T26" fmla="*/ 83 w 136"/>
              <a:gd name="T27" fmla="*/ 86 h 112"/>
              <a:gd name="T28" fmla="*/ 98 w 136"/>
              <a:gd name="T29" fmla="*/ 70 h 112"/>
              <a:gd name="T30" fmla="*/ 89 w 136"/>
              <a:gd name="T31" fmla="*/ 55 h 112"/>
              <a:gd name="T32" fmla="*/ 89 w 136"/>
              <a:gd name="T33" fmla="*/ 33 h 112"/>
              <a:gd name="T34" fmla="*/ 72 w 136"/>
              <a:gd name="T35" fmla="*/ 29 h 112"/>
              <a:gd name="T36" fmla="*/ 56 w 136"/>
              <a:gd name="T37" fmla="*/ 14 h 112"/>
              <a:gd name="T38" fmla="*/ 100 w 136"/>
              <a:gd name="T39" fmla="*/ 23 h 112"/>
              <a:gd name="T40" fmla="*/ 124 w 136"/>
              <a:gd name="T41" fmla="*/ 23 h 112"/>
              <a:gd name="T42" fmla="*/ 116 w 136"/>
              <a:gd name="T43" fmla="*/ 0 h 112"/>
              <a:gd name="T44" fmla="*/ 108 w 136"/>
              <a:gd name="T45" fmla="*/ 4 h 112"/>
              <a:gd name="T46" fmla="*/ 98 w 136"/>
              <a:gd name="T47" fmla="*/ 4 h 112"/>
              <a:gd name="T48" fmla="*/ 96 w 136"/>
              <a:gd name="T49" fmla="*/ 12 h 112"/>
              <a:gd name="T50" fmla="*/ 88 w 136"/>
              <a:gd name="T51" fmla="*/ 20 h 112"/>
              <a:gd name="T52" fmla="*/ 93 w 136"/>
              <a:gd name="T53" fmla="*/ 27 h 112"/>
              <a:gd name="T54" fmla="*/ 93 w 136"/>
              <a:gd name="T55" fmla="*/ 37 h 112"/>
              <a:gd name="T56" fmla="*/ 101 w 136"/>
              <a:gd name="T57" fmla="*/ 39 h 112"/>
              <a:gd name="T58" fmla="*/ 108 w 136"/>
              <a:gd name="T59" fmla="*/ 47 h 112"/>
              <a:gd name="T60" fmla="*/ 116 w 136"/>
              <a:gd name="T61" fmla="*/ 42 h 112"/>
              <a:gd name="T62" fmla="*/ 126 w 136"/>
              <a:gd name="T63" fmla="*/ 43 h 112"/>
              <a:gd name="T64" fmla="*/ 128 w 136"/>
              <a:gd name="T65" fmla="*/ 34 h 112"/>
              <a:gd name="T66" fmla="*/ 136 w 136"/>
              <a:gd name="T67" fmla="*/ 27 h 112"/>
              <a:gd name="T68" fmla="*/ 131 w 136"/>
              <a:gd name="T69" fmla="*/ 20 h 112"/>
              <a:gd name="T70" fmla="*/ 131 w 136"/>
              <a:gd name="T71" fmla="*/ 9 h 112"/>
              <a:gd name="T72" fmla="*/ 123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稻壳儿春秋广告/盗版必究        原创来源：http://chn.docer.com/works?userid=199329941#!/work_time"/>
          <p:cNvSpPr txBox="1"/>
          <p:nvPr/>
        </p:nvSpPr>
        <p:spPr>
          <a:xfrm>
            <a:off x="3707402" y="4994780"/>
            <a:ext cx="259716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课堂追问</a:t>
            </a:r>
            <a:endParaRPr lang="zh-CN" sz="2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>
            <a:off x="7665720" y="4884420"/>
            <a:ext cx="2762885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应用策略</a:t>
            </a:r>
            <a:endParaRPr lang="zh-CN" sz="2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4798060" y="4884420"/>
            <a:ext cx="247396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意义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稻壳儿春秋广告/盗版必究"/>
          <p:cNvSpPr txBox="1"/>
          <p:nvPr/>
        </p:nvSpPr>
        <p:spPr>
          <a:xfrm>
            <a:off x="73025" y="1108710"/>
            <a:ext cx="10722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kern="1200" cap="none" spc="0" normalizeH="0" baseline="0" noProof="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二、关键词</a:t>
            </a:r>
            <a:endParaRPr kumimoji="0" lang="zh-CN" altLang="en-US" sz="4800" b="0" i="0" kern="1200" cap="none" spc="0" normalizeH="0" baseline="0" noProof="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0" grpId="1" animBg="1"/>
      <p:bldP spid="32" grpId="0" bldLvl="0" animBg="1"/>
      <p:bldP spid="32" grpId="1" animBg="1"/>
      <p:bldP spid="31" grpId="0" bldLvl="0" animBg="1"/>
      <p:bldP spid="3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稻壳儿春秋广告/盗版必究"/>
          <p:cNvSpPr txBox="1"/>
          <p:nvPr/>
        </p:nvSpPr>
        <p:spPr>
          <a:xfrm>
            <a:off x="0" y="-81915"/>
            <a:ext cx="56546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kern="1200" cap="none" spc="0" normalizeH="0" baseline="0" noProof="0" dirty="0">
                <a:solidFill>
                  <a:srgbClr val="84994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三、正文内容</a:t>
            </a:r>
            <a:endParaRPr kumimoji="0" lang="zh-CN" altLang="en-US" sz="4800" b="0" i="0" kern="1200" cap="none" spc="0" normalizeH="0" baseline="0" noProof="0" dirty="0">
              <a:solidFill>
                <a:srgbClr val="84994E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>
            <a:off x="8181016" y="3886230"/>
            <a:ext cx="3847452" cy="2862874"/>
          </a:xfrm>
          <a:prstGeom prst="rect">
            <a:avLst/>
          </a:prstGeom>
        </p:spPr>
      </p:pic>
      <p:pic>
        <p:nvPicPr>
          <p:cNvPr id="1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 flipH="1">
            <a:off x="108288" y="3886175"/>
            <a:ext cx="3847452" cy="286287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82071" y="748111"/>
            <a:ext cx="455801" cy="60007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追问在道德与法治课堂中的应用分析 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1591945" y="1393190"/>
            <a:ext cx="1403985" cy="12344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1554480" y="3886200"/>
            <a:ext cx="1714500" cy="10928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096895" y="871855"/>
            <a:ext cx="2851785" cy="1198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indent="0"/>
            <a:r>
              <a:rPr lang="zh-CN" sz="24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一、追问在道德与法治课堂中应用的重要意义</a:t>
            </a:r>
            <a:endParaRPr lang="zh-CN" altLang="en-US" sz="2400" b="1" u="sng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7" name="TextBox 30"/>
          <p:cNvSpPr txBox="1"/>
          <p:nvPr/>
        </p:nvSpPr>
        <p:spPr>
          <a:xfrm>
            <a:off x="3268980" y="4540885"/>
            <a:ext cx="2851785" cy="1198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indent="0"/>
            <a:r>
              <a:rPr lang="zh-CN" sz="24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二、追问在道德与法治课堂中应用的有效策略</a:t>
            </a:r>
            <a:endParaRPr lang="zh-CN" sz="2400" b="1"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6030595" y="611505"/>
            <a:ext cx="490220" cy="1590675"/>
            <a:chOff x="4000498" y="2857502"/>
            <a:chExt cx="941938" cy="1857391"/>
          </a:xfrm>
        </p:grpSpPr>
        <p:grpSp>
          <p:nvGrpSpPr>
            <p:cNvPr id="111" name="组合 110"/>
            <p:cNvGrpSpPr/>
            <p:nvPr/>
          </p:nvGrpSpPr>
          <p:grpSpPr>
            <a:xfrm>
              <a:off x="4000498" y="2857502"/>
              <a:ext cx="941938" cy="1857391"/>
              <a:chOff x="2000233" y="1071552"/>
              <a:chExt cx="784948" cy="1857391"/>
            </a:xfrm>
          </p:grpSpPr>
          <p:cxnSp>
            <p:nvCxnSpPr>
              <p:cNvPr id="112" name="直接连接符 111"/>
              <p:cNvCxnSpPr/>
              <p:nvPr/>
            </p:nvCxnSpPr>
            <p:spPr>
              <a:xfrm rot="16200000" flipH="1">
                <a:off x="1364037" y="1995087"/>
                <a:ext cx="1856596" cy="11115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3" name="直接箭头连接符 112"/>
              <p:cNvCxnSpPr/>
              <p:nvPr/>
            </p:nvCxnSpPr>
            <p:spPr>
              <a:xfrm>
                <a:off x="2285984" y="1071552"/>
                <a:ext cx="428628" cy="1588"/>
              </a:xfrm>
              <a:prstGeom prst="straightConnector1">
                <a:avLst/>
              </a:prstGeom>
              <a:ln>
                <a:tailEnd type="arrow" w="med" len="med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4" name="直接箭头连接符 113"/>
              <p:cNvCxnSpPr/>
              <p:nvPr/>
            </p:nvCxnSpPr>
            <p:spPr>
              <a:xfrm flipV="1">
                <a:off x="2285308" y="1960583"/>
                <a:ext cx="499873" cy="18234"/>
              </a:xfrm>
              <a:prstGeom prst="straightConnector1">
                <a:avLst/>
              </a:prstGeom>
              <a:ln>
                <a:tailEnd type="arrow" w="med" len="med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>
                <a:off x="2000233" y="1979615"/>
                <a:ext cx="285752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118" name="直接箭头连接符 117"/>
            <p:cNvCxnSpPr/>
            <p:nvPr/>
          </p:nvCxnSpPr>
          <p:spPr>
            <a:xfrm>
              <a:off x="4357686" y="4713302"/>
              <a:ext cx="514354" cy="1588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208395" y="4345305"/>
            <a:ext cx="490220" cy="1590675"/>
            <a:chOff x="4000498" y="2857502"/>
            <a:chExt cx="941938" cy="1857391"/>
          </a:xfrm>
        </p:grpSpPr>
        <p:grpSp>
          <p:nvGrpSpPr>
            <p:cNvPr id="10" name="组合 9"/>
            <p:cNvGrpSpPr/>
            <p:nvPr/>
          </p:nvGrpSpPr>
          <p:grpSpPr>
            <a:xfrm>
              <a:off x="4000498" y="2857502"/>
              <a:ext cx="941938" cy="1857391"/>
              <a:chOff x="2000233" y="1071552"/>
              <a:chExt cx="784948" cy="1857391"/>
            </a:xfrm>
          </p:grpSpPr>
          <p:cxnSp>
            <p:nvCxnSpPr>
              <p:cNvPr id="11" name="直接连接符 10"/>
              <p:cNvCxnSpPr/>
              <p:nvPr/>
            </p:nvCxnSpPr>
            <p:spPr>
              <a:xfrm rot="16200000" flipH="1">
                <a:off x="1364037" y="1995087"/>
                <a:ext cx="1856596" cy="11115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2" name="直接箭头连接符 11"/>
              <p:cNvCxnSpPr/>
              <p:nvPr/>
            </p:nvCxnSpPr>
            <p:spPr>
              <a:xfrm>
                <a:off x="2285984" y="1071552"/>
                <a:ext cx="428628" cy="1588"/>
              </a:xfrm>
              <a:prstGeom prst="straightConnector1">
                <a:avLst/>
              </a:prstGeom>
              <a:ln>
                <a:tailEnd type="arrow" w="med" len="med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3" name="直接箭头连接符 12"/>
              <p:cNvCxnSpPr/>
              <p:nvPr/>
            </p:nvCxnSpPr>
            <p:spPr>
              <a:xfrm flipV="1">
                <a:off x="2285308" y="1960583"/>
                <a:ext cx="499873" cy="18234"/>
              </a:xfrm>
              <a:prstGeom prst="straightConnector1">
                <a:avLst/>
              </a:prstGeom>
              <a:ln>
                <a:tailEnd type="arrow" w="med" len="med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000233" y="1979615"/>
                <a:ext cx="285752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16" name="直接箭头连接符 15"/>
            <p:cNvCxnSpPr/>
            <p:nvPr/>
          </p:nvCxnSpPr>
          <p:spPr>
            <a:xfrm>
              <a:off x="4357686" y="4713302"/>
              <a:ext cx="514354" cy="1588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2" name="TextBox 61"/>
          <p:cNvSpPr txBox="1"/>
          <p:nvPr/>
        </p:nvSpPr>
        <p:spPr>
          <a:xfrm>
            <a:off x="6484620" y="412750"/>
            <a:ext cx="5127625" cy="398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（一）有助于学生找到解决问题的突破口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0" name="TextBox 61"/>
          <p:cNvSpPr txBox="1"/>
          <p:nvPr/>
        </p:nvSpPr>
        <p:spPr>
          <a:xfrm>
            <a:off x="6520815" y="1181100"/>
            <a:ext cx="5127625" cy="398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（二）有助于学生养成脚踏实地的学习习惯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1" name="TextBox 61"/>
          <p:cNvSpPr txBox="1"/>
          <p:nvPr/>
        </p:nvSpPr>
        <p:spPr>
          <a:xfrm>
            <a:off x="6520815" y="2002155"/>
            <a:ext cx="5127625" cy="398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（三）有助于提高学生的发散思维能力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2" name="TextBox 61"/>
          <p:cNvSpPr txBox="1"/>
          <p:nvPr/>
        </p:nvSpPr>
        <p:spPr>
          <a:xfrm>
            <a:off x="6698615" y="4064635"/>
            <a:ext cx="5127625" cy="398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（一）准确把握学生心理矛盾的契机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3" name="TextBox 61"/>
          <p:cNvSpPr txBox="1"/>
          <p:nvPr/>
        </p:nvSpPr>
        <p:spPr>
          <a:xfrm>
            <a:off x="6698615" y="4914900"/>
            <a:ext cx="5127625" cy="398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（二）考虑学生的情感体验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4" name="TextBox 61"/>
          <p:cNvSpPr txBox="1"/>
          <p:nvPr/>
        </p:nvSpPr>
        <p:spPr>
          <a:xfrm>
            <a:off x="6698615" y="5739765"/>
            <a:ext cx="5127625" cy="398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（三）密切联系实际生活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1" grpId="0" animBg="1"/>
      <p:bldP spid="62" grpId="0" animBg="1"/>
      <p:bldP spid="20" grpId="0" animBg="1"/>
      <p:bldP spid="21" grpId="0" animBg="1"/>
      <p:bldP spid="7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>
            <a:off x="8360086" y="4045615"/>
            <a:ext cx="3847452" cy="2862874"/>
          </a:xfrm>
          <a:prstGeom prst="rect">
            <a:avLst/>
          </a:prstGeom>
        </p:spPr>
      </p:pic>
      <p:pic>
        <p:nvPicPr>
          <p:cNvPr id="1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 flipH="1">
            <a:off x="-16807" y="4045560"/>
            <a:ext cx="3847452" cy="286287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555625" y="1085215"/>
            <a:ext cx="780415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（一）有助于学生找到解决问题的突破口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625" y="2063115"/>
            <a:ext cx="1055560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800" b="0">
                <a:latin typeface="Calibri" panose="020F0502020204030204" pitchFamily="34" charset="0"/>
                <a:ea typeface="宋体" panose="02010600030101010101" pitchFamily="2" charset="-122"/>
              </a:rPr>
              <a:t>教师与学生之间不管是知识水平还是解题经验都存在明显的差距。如果教师缺乏对学生的了解，仅仅是从自身的角度去设计问题，那么就很容易出现问题与学生的实际情况不符的情况。这样不仅很难启发学生的思维，同时还可能致使学生难以顺利的回答教师的问题。而追问在道德与法治课堂中的应用，则可以让学生换个角度去思考问题，</a:t>
            </a:r>
            <a:r>
              <a:rPr lang="zh-CN" sz="28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帮助学生理清解题的思路</a:t>
            </a:r>
            <a:r>
              <a:rPr lang="zh-CN" sz="2800" b="0">
                <a:latin typeface="Calibri" panose="020F0502020204030204" pitchFamily="34" charset="0"/>
                <a:ea typeface="宋体" panose="02010600030101010101" pitchFamily="2" charset="-122"/>
              </a:rPr>
              <a:t>，有助于学生</a:t>
            </a:r>
            <a:r>
              <a:rPr lang="zh-CN" sz="28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找到解决问题的突破口</a:t>
            </a:r>
            <a:r>
              <a:rPr lang="zh-CN" sz="2800" b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en-US" sz="28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945" y="296545"/>
            <a:ext cx="93649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一、追问在道德与法治课堂中应用的重要意义</a:t>
            </a:r>
            <a:endParaRPr lang="zh-CN" altLang="en-US" sz="3600" b="1"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>
            <a:off x="8360086" y="4045615"/>
            <a:ext cx="3847452" cy="2862874"/>
          </a:xfrm>
          <a:prstGeom prst="rect">
            <a:avLst/>
          </a:prstGeom>
        </p:spPr>
      </p:pic>
      <p:pic>
        <p:nvPicPr>
          <p:cNvPr id="1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 flipH="1">
            <a:off x="-16807" y="4045560"/>
            <a:ext cx="3847452" cy="28628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5625" y="1646555"/>
            <a:ext cx="105556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800" b="0">
                <a:latin typeface="Calibri" panose="020F0502020204030204" pitchFamily="34" charset="0"/>
                <a:ea typeface="宋体" panose="02010600030101010101" pitchFamily="2" charset="-122"/>
              </a:rPr>
              <a:t>在道德与法治课堂上，问答式交流是最常见的一种师生交流方式，在这种交流下，大多数学生能够准确的回答教师提出的相关问题，并真正的理解相关的知识内容。但也有部分学生可能存在一知半解，不懂装懂的情况，这时应用追问一定程度上可以切实的了解学生的真实情况，</a:t>
            </a:r>
            <a:r>
              <a:rPr lang="zh-CN" sz="28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导入新知，巩固旧知，长期的追问中获得的不仅仅是扎实的基础知识，更有助于学生在课堂上养成脚踏实地的学习习惯。</a:t>
            </a:r>
            <a:endParaRPr lang="zh-CN" sz="2800" b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61"/>
          <p:cNvSpPr txBox="1"/>
          <p:nvPr/>
        </p:nvSpPr>
        <p:spPr>
          <a:xfrm>
            <a:off x="555625" y="720725"/>
            <a:ext cx="804862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（二）有助于学生养成脚踏实地的学习习惯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>
            <a:off x="8360086" y="4045615"/>
            <a:ext cx="3847452" cy="2862874"/>
          </a:xfrm>
          <a:prstGeom prst="rect">
            <a:avLst/>
          </a:prstGeom>
        </p:spPr>
      </p:pic>
      <p:pic>
        <p:nvPicPr>
          <p:cNvPr id="1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 flipH="1">
            <a:off x="-16807" y="4045560"/>
            <a:ext cx="3847452" cy="28628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5625" y="1492250"/>
            <a:ext cx="1055560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800" b="0">
                <a:latin typeface="Calibri" panose="020F0502020204030204" pitchFamily="34" charset="0"/>
                <a:ea typeface="宋体" panose="02010600030101010101" pitchFamily="2" charset="-122"/>
              </a:rPr>
              <a:t>在道德与法治课堂上，教师的追问通常比较突然，一方面是为了检验学生的注意力是否在教学课堂上，另一方面是为了培养学生的应变能力[1]。</a:t>
            </a:r>
            <a:r>
              <a:rPr lang="zh-CN" sz="28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很多学生虽然可以正确的回答教师提出的问题，但是对问题的理解比较肤浅，不能够将所学习的道德与法治知识有效的联结在一起。</a:t>
            </a:r>
            <a:r>
              <a:rPr lang="zh-CN" sz="2800" b="0">
                <a:latin typeface="Calibri" panose="020F0502020204030204" pitchFamily="34" charset="0"/>
                <a:ea typeface="宋体" panose="02010600030101010101" pitchFamily="2" charset="-122"/>
              </a:rPr>
              <a:t>追问的应用，则可以促使学生去回想以往已经学习过的知识，</a:t>
            </a:r>
            <a:r>
              <a:rPr lang="zh-CN" sz="28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主动质疑，深入探究，培养创新意识，提高发散思维能力，从而达到意想不到的教学效果。</a:t>
            </a:r>
            <a:endParaRPr lang="zh-CN" sz="2800" b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61"/>
          <p:cNvSpPr txBox="1"/>
          <p:nvPr/>
        </p:nvSpPr>
        <p:spPr>
          <a:xfrm>
            <a:off x="555625" y="678815"/>
            <a:ext cx="747585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（三）有助于提高学生的发散思维能力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>
            <a:off x="8360086" y="4045615"/>
            <a:ext cx="3847452" cy="2862874"/>
          </a:xfrm>
          <a:prstGeom prst="rect">
            <a:avLst/>
          </a:prstGeom>
        </p:spPr>
      </p:pic>
      <p:pic>
        <p:nvPicPr>
          <p:cNvPr id="19" name="稻壳儿春秋广告/盗版必究        原创来源：http://chn.docer.com/works?userid=199329941#!/work_time" descr="图片包含 植物, 鲜花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5" r="1" b="10627"/>
          <a:stretch>
            <a:fillRect/>
          </a:stretch>
        </p:blipFill>
        <p:spPr>
          <a:xfrm flipH="1">
            <a:off x="-16807" y="4045560"/>
            <a:ext cx="3847452" cy="286287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555625" y="941705"/>
            <a:ext cx="780415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defTabSz="121920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（一）准确把握学生心理矛盾的契机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625" y="1591310"/>
            <a:ext cx="111633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400" b="0">
                <a:latin typeface="Calibri" panose="020F0502020204030204" pitchFamily="34" charset="0"/>
                <a:ea typeface="宋体" panose="02010600030101010101" pitchFamily="2" charset="-122"/>
              </a:rPr>
              <a:t>在学习和生活中，很多学生都会遇到内心矛盾的两难情况，一方面不知道该如何去做出正确的选择，另一方面不清楚自己做出选择后该如何去解决问题[2]。追问在道德与法治课堂中的应用，可以帮助学生面对自己内心真实的想法。</a:t>
            </a:r>
            <a:endParaRPr lang="zh-CN" sz="2400" b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举例说明：</a:t>
            </a: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针对经典的救与不救的问题，教师可以准确的把握学生的这种矛盾心理，逐层追问，直到学生大胆的讲述出自己内心深处的最真实的想法。</a:t>
            </a:r>
            <a:r>
              <a:rPr lang="zh-CN" sz="2400" b="0">
                <a:latin typeface="Calibri" panose="020F0502020204030204" pitchFamily="34" charset="0"/>
                <a:ea typeface="宋体" panose="02010600030101010101" pitchFamily="2" charset="-122"/>
              </a:rPr>
              <a:t>在有学生认为帮助他人会有风险时，适时追问：“如果不帮会不会带来更严重的后果呢？”，引导学生深入思考，从而树立正确的价值观，学会不做看客。在学生心理出现矛盾时应用追问，可以使得道德与法治教学课堂不单单是停留在在表面上，而是从内心深处审视学生，以此促使学生形成更加真实的道德认知。</a:t>
            </a:r>
            <a:endParaRPr lang="zh-CN" sz="24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945" y="296545"/>
            <a:ext cx="93649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/>
            <a:r>
              <a:rPr lang="zh-CN" sz="36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二、追问在道德与法治课堂中应用的有效策略</a:t>
            </a:r>
            <a:endParaRPr lang="zh-CN" altLang="en-US" sz="3600" b="1"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2" grpId="0" animBg="1"/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1843</Words>
  <Application>WPS 演示</Application>
  <PresentationFormat>宽屏</PresentationFormat>
  <Paragraphs>103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方正宋刻本秀楷简体</vt:lpstr>
      <vt:lpstr>Calibri</vt:lpstr>
      <vt:lpstr>微软雅黑</vt:lpstr>
      <vt:lpstr>Times New Roman</vt:lpstr>
      <vt:lpstr>Arial Unicode MS</vt:lpstr>
      <vt:lpstr>等线 Light</vt:lpstr>
      <vt:lpstr>等线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赵春波</dc:creator>
  <cp:lastModifiedBy>hp</cp:lastModifiedBy>
  <cp:revision>22</cp:revision>
  <cp:lastPrinted>2017-11-26T13:07:00Z</cp:lastPrinted>
  <dcterms:created xsi:type="dcterms:W3CDTF">2017-11-26T10:46:00Z</dcterms:created>
  <dcterms:modified xsi:type="dcterms:W3CDTF">2020-08-19T08:56:00Z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2052-11.1.0.9922</vt:lpwstr>
  </property>
</Properties>
</file>