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2" r:id="rId5"/>
    <p:sldId id="258" r:id="rId6"/>
    <p:sldId id="259" r:id="rId7"/>
    <p:sldId id="266" r:id="rId8"/>
    <p:sldId id="260" r:id="rId9"/>
    <p:sldId id="293" r:id="rId10"/>
    <p:sldId id="292" r:id="rId11"/>
    <p:sldId id="294" r:id="rId12"/>
    <p:sldId id="265" r:id="rId13"/>
    <p:sldId id="296" r:id="rId14"/>
    <p:sldId id="297" r:id="rId15"/>
    <p:sldId id="268" r:id="rId16"/>
    <p:sldId id="281" r:id="rId17"/>
    <p:sldId id="269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98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67" autoAdjust="0"/>
    <p:restoredTop sz="94660"/>
  </p:normalViewPr>
  <p:slideViewPr>
    <p:cSldViewPr snapToGrid="0">
      <p:cViewPr varScale="1">
        <p:scale>
          <a:sx n="83" d="100"/>
          <a:sy n="83" d="100"/>
        </p:scale>
        <p:origin x="-96" y="-90"/>
      </p:cViewPr>
      <p:guideLst>
        <p:guide orient="horz" pos="2174"/>
        <p:guide pos="37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647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A6D69-412F-48A0-B411-2ECBC2706C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4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649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5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65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8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4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8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8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88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.jpeg"/><Relationship Id="rId7" Type="http://schemas.openxmlformats.org/officeDocument/2006/relationships/tags" Target="../tags/tag5.xml"/><Relationship Id="rId6" Type="http://schemas.openxmlformats.org/officeDocument/2006/relationships/image" Target="../media/image4.jpeg"/><Relationship Id="rId5" Type="http://schemas.openxmlformats.org/officeDocument/2006/relationships/tags" Target="../tags/tag4.xml"/><Relationship Id="rId4" Type="http://schemas.openxmlformats.org/officeDocument/2006/relationships/image" Target="../media/image3.png"/><Relationship Id="rId3" Type="http://schemas.openxmlformats.org/officeDocument/2006/relationships/tags" Target="../tags/tag3.xml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5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矩形 6"/>
          <p:cNvSpPr/>
          <p:nvPr/>
        </p:nvSpPr>
        <p:spPr>
          <a:xfrm>
            <a:off x="928385" y="6120882"/>
            <a:ext cx="775136" cy="218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2097152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270490" y="-22860"/>
            <a:ext cx="3174365" cy="2362835"/>
          </a:xfrm>
          <a:prstGeom prst="rect">
            <a:avLst/>
          </a:prstGeom>
        </p:spPr>
      </p:pic>
      <p:pic>
        <p:nvPicPr>
          <p:cNvPr id="2097153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057650"/>
            <a:ext cx="2219325" cy="2904490"/>
          </a:xfrm>
          <a:prstGeom prst="rect">
            <a:avLst/>
          </a:prstGeom>
        </p:spPr>
      </p:pic>
      <p:sp>
        <p:nvSpPr>
          <p:cNvPr id="1048577" name="文本框 1"/>
          <p:cNvSpPr txBox="1"/>
          <p:nvPr/>
        </p:nvSpPr>
        <p:spPr>
          <a:xfrm>
            <a:off x="1149350" y="2031365"/>
            <a:ext cx="101384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成果展示  反思总结</a:t>
            </a:r>
            <a:r>
              <a:rPr lang="zh-CN" altLang="en-US" sz="5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7200" b="1" dirty="0" smtClean="0">
                <a:solidFill>
                  <a:srgbClr val="8CAA5B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7200" b="1" dirty="0">
              <a:solidFill>
                <a:srgbClr val="8CAA5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578" name="文本框 2"/>
          <p:cNvSpPr txBox="1"/>
          <p:nvPr/>
        </p:nvSpPr>
        <p:spPr>
          <a:xfrm>
            <a:off x="-778510" y="3230245"/>
            <a:ext cx="1297051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80000"/>
              </a:lnSpc>
            </a:pPr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新魏幼新芽工作室2019~2020学年度第一学期工作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总结活动</a:t>
            </a:r>
            <a:endParaRPr lang="zh-CN" altLang="en-US" sz="32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8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48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48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4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48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4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77" grpId="0"/>
      <p:bldP spid="10485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6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77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1048620" name="Rectangle 5"/>
          <p:cNvSpPr>
            <a:spLocks noChangeArrowheads="1"/>
          </p:cNvSpPr>
          <p:nvPr/>
        </p:nvSpPr>
        <p:spPr bwMode="auto">
          <a:xfrm>
            <a:off x="476215" y="213314"/>
            <a:ext cx="10665397" cy="1206053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8621" name="矩形 7"/>
          <p:cNvSpPr/>
          <p:nvPr/>
        </p:nvSpPr>
        <p:spPr>
          <a:xfrm>
            <a:off x="577660" y="220307"/>
            <a:ext cx="56692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第三次活动：</a:t>
            </a:r>
            <a:endParaRPr lang="zh-CN" altLang="en-US" sz="24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  <a:p>
            <a:pPr algn="l"/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理论学习：精准解读</a:t>
            </a:r>
            <a:endParaRPr lang="zh-CN" altLang="en-US" sz="24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  <a:p>
            <a:pPr algn="l"/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沙龙研讨：如何对幼儿游戏进行精准解读</a:t>
            </a:r>
            <a:endParaRPr lang="zh-CN" altLang="en-US" sz="24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91815" y="2005330"/>
            <a:ext cx="8642350" cy="2541270"/>
            <a:chOff x="4869" y="3158"/>
            <a:chExt cx="13610" cy="4002"/>
          </a:xfrm>
        </p:grpSpPr>
        <p:sp>
          <p:nvSpPr>
            <p:cNvPr id="1048622" name="TextBox 9"/>
            <p:cNvSpPr txBox="1"/>
            <p:nvPr/>
          </p:nvSpPr>
          <p:spPr>
            <a:xfrm>
              <a:off x="6813" y="3331"/>
              <a:ext cx="1110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 smtClean="0"/>
                <a:t>1、找标准——根据切入点找学理法理依据。</a:t>
              </a:r>
              <a:endParaRPr lang="zh-CN" altLang="en-US" sz="2800" dirty="0" smtClean="0"/>
            </a:p>
          </p:txBody>
        </p:sp>
        <p:sp>
          <p:nvSpPr>
            <p:cNvPr id="1048623" name="TextBox 10"/>
            <p:cNvSpPr txBox="1"/>
            <p:nvPr/>
          </p:nvSpPr>
          <p:spPr>
            <a:xfrm>
              <a:off x="4869" y="3158"/>
              <a:ext cx="1063" cy="400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3200" b="1" dirty="0" smtClean="0"/>
                <a:t>精准解读方法</a:t>
              </a:r>
              <a:endParaRPr lang="zh-CN" altLang="en-US" sz="3200" b="1" dirty="0" smtClean="0"/>
            </a:p>
          </p:txBody>
        </p:sp>
        <p:sp>
          <p:nvSpPr>
            <p:cNvPr id="1048624" name="TextBox 11"/>
            <p:cNvSpPr txBox="1"/>
            <p:nvPr/>
          </p:nvSpPr>
          <p:spPr>
            <a:xfrm>
              <a:off x="6813" y="4153"/>
              <a:ext cx="1166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 smtClean="0"/>
                <a:t>2、</a:t>
              </a:r>
              <a:r>
                <a:rPr lang="zh-CN" altLang="en-US" sz="2800" dirty="0" smtClean="0">
                  <a:sym typeface="+mn-ea"/>
                </a:rPr>
                <a:t>看表现——根据幼儿的言行来看能力发展。</a:t>
              </a:r>
              <a:endParaRPr lang="zh-CN" altLang="en-US" sz="2800" dirty="0" smtClean="0">
                <a:sym typeface="+mn-ea"/>
              </a:endParaRPr>
            </a:p>
          </p:txBody>
        </p:sp>
        <p:sp>
          <p:nvSpPr>
            <p:cNvPr id="1048625" name="TextBox 12"/>
            <p:cNvSpPr txBox="1"/>
            <p:nvPr/>
          </p:nvSpPr>
          <p:spPr>
            <a:xfrm>
              <a:off x="6813" y="4933"/>
              <a:ext cx="1110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 smtClean="0"/>
                <a:t>3、</a:t>
              </a:r>
              <a:r>
                <a:rPr lang="zh-CN" altLang="en-US" sz="2800" dirty="0" smtClean="0">
                  <a:sym typeface="+mn-ea"/>
                </a:rPr>
                <a:t>找差距——根据幼儿的不同表现来评价。</a:t>
              </a:r>
              <a:endParaRPr lang="zh-CN" altLang="en-US" sz="2800" dirty="0" smtClean="0">
                <a:sym typeface="+mn-ea"/>
              </a:endParaRPr>
            </a:p>
          </p:txBody>
        </p:sp>
        <p:sp>
          <p:nvSpPr>
            <p:cNvPr id="1048627" name="左大括号 14"/>
            <p:cNvSpPr/>
            <p:nvPr/>
          </p:nvSpPr>
          <p:spPr>
            <a:xfrm>
              <a:off x="5932" y="3477"/>
              <a:ext cx="924" cy="3683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353560" y="3654425"/>
            <a:ext cx="70523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ym typeface="+mn-ea"/>
              </a:rPr>
              <a:t>4</a:t>
            </a:r>
            <a:r>
              <a:rPr lang="zh-CN" altLang="en-US" sz="2800" dirty="0" smtClean="0">
                <a:sym typeface="+mn-ea"/>
              </a:rPr>
              <a:t>、化整体</a:t>
            </a:r>
            <a:r>
              <a:rPr lang="en-US" altLang="zh-CN" sz="2800" dirty="0" smtClean="0">
                <a:sym typeface="+mn-ea"/>
              </a:rPr>
              <a:t>——</a:t>
            </a:r>
            <a:r>
              <a:rPr lang="zh-CN" altLang="en-US" sz="2800" dirty="0" smtClean="0">
                <a:sym typeface="+mn-ea"/>
              </a:rPr>
              <a:t>遵循幼儿行为分析的整体观。</a:t>
            </a:r>
            <a:endParaRPr lang="zh-CN" altLang="en-US" sz="2800" dirty="0" smtClean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53560" y="4176395"/>
            <a:ext cx="5985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ym typeface="+mn-ea"/>
              </a:rPr>
              <a:t>5</a:t>
            </a:r>
            <a:r>
              <a:rPr lang="zh-CN" altLang="en-US" sz="2800" dirty="0" smtClean="0">
                <a:sym typeface="+mn-ea"/>
              </a:rPr>
              <a:t>、联系家庭</a:t>
            </a:r>
            <a:r>
              <a:rPr lang="en-US" altLang="zh-CN" sz="2800" dirty="0" smtClean="0">
                <a:sym typeface="+mn-ea"/>
              </a:rPr>
              <a:t>——</a:t>
            </a:r>
            <a:r>
              <a:rPr lang="zh-CN" altLang="en-US" sz="2800" dirty="0" smtClean="0">
                <a:sym typeface="+mn-ea"/>
              </a:rPr>
              <a:t>考虑家庭教育因素。</a:t>
            </a:r>
            <a:endParaRPr lang="zh-CN" altLang="en-US" sz="2800" dirty="0" smtClean="0"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04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0" grpId="0" bldLvl="0" animBg="1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8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79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1048631" name="文本框 6"/>
          <p:cNvSpPr txBox="1"/>
          <p:nvPr/>
        </p:nvSpPr>
        <p:spPr>
          <a:xfrm>
            <a:off x="2462530" y="3716020"/>
            <a:ext cx="7266940" cy="44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580" y="388620"/>
            <a:ext cx="4800000" cy="360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0350" y="2470150"/>
            <a:ext cx="4800000" cy="3600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6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77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1048620" name="Rectangle 5"/>
          <p:cNvSpPr>
            <a:spLocks noChangeArrowheads="1"/>
          </p:cNvSpPr>
          <p:nvPr/>
        </p:nvSpPr>
        <p:spPr bwMode="auto">
          <a:xfrm>
            <a:off x="476215" y="213314"/>
            <a:ext cx="10665397" cy="1206053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8621" name="矩形 7"/>
          <p:cNvSpPr/>
          <p:nvPr/>
        </p:nvSpPr>
        <p:spPr>
          <a:xfrm>
            <a:off x="577660" y="220307"/>
            <a:ext cx="56692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第四次活动：</a:t>
            </a:r>
            <a:endParaRPr lang="zh-CN" altLang="en-US" sz="24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  <a:p>
            <a:pPr algn="l"/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理论学习：</a:t>
            </a:r>
            <a:r>
              <a:rPr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  <a:sym typeface="+mn-ea"/>
              </a:rPr>
              <a:t>有效支持</a:t>
            </a:r>
            <a:endParaRPr lang="zh-CN" altLang="en-US" sz="24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  <a:p>
            <a:pPr algn="l"/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沙龙研讨：如何对幼儿游戏进行</a:t>
            </a:r>
            <a:r>
              <a:rPr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</a:rPr>
              <a:t>有效支持</a:t>
            </a:r>
            <a:endParaRPr sz="24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7850" y="2212340"/>
            <a:ext cx="3375660" cy="2987040"/>
            <a:chOff x="4869" y="3099"/>
            <a:chExt cx="5316" cy="4704"/>
          </a:xfrm>
        </p:grpSpPr>
        <p:sp>
          <p:nvSpPr>
            <p:cNvPr id="1048622" name="TextBox 9"/>
            <p:cNvSpPr txBox="1"/>
            <p:nvPr/>
          </p:nvSpPr>
          <p:spPr>
            <a:xfrm>
              <a:off x="6813" y="3099"/>
              <a:ext cx="3372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 smtClean="0"/>
                <a:t>1、直接支持</a:t>
              </a:r>
              <a:endParaRPr lang="zh-CN" altLang="en-US" sz="2800" dirty="0" smtClean="0"/>
            </a:p>
          </p:txBody>
        </p:sp>
        <p:sp>
          <p:nvSpPr>
            <p:cNvPr id="1048623" name="TextBox 10"/>
            <p:cNvSpPr txBox="1"/>
            <p:nvPr/>
          </p:nvSpPr>
          <p:spPr>
            <a:xfrm>
              <a:off x="4869" y="3158"/>
              <a:ext cx="1063" cy="464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3200" b="1" dirty="0" smtClean="0"/>
                <a:t>有效支持的方式</a:t>
              </a:r>
              <a:endParaRPr lang="zh-CN" altLang="en-US" sz="3200" b="1" dirty="0" smtClean="0"/>
            </a:p>
          </p:txBody>
        </p:sp>
        <p:sp>
          <p:nvSpPr>
            <p:cNvPr id="1048625" name="TextBox 12"/>
            <p:cNvSpPr txBox="1"/>
            <p:nvPr/>
          </p:nvSpPr>
          <p:spPr>
            <a:xfrm>
              <a:off x="6813" y="6654"/>
              <a:ext cx="3372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800" dirty="0" smtClean="0"/>
                <a:t>2</a:t>
              </a:r>
              <a:r>
                <a:rPr lang="zh-CN" altLang="en-US" sz="2800" dirty="0" smtClean="0"/>
                <a:t>、</a:t>
              </a:r>
              <a:r>
                <a:rPr lang="zh-CN" altLang="en-US" sz="2800" dirty="0" smtClean="0">
                  <a:sym typeface="+mn-ea"/>
                </a:rPr>
                <a:t>间接支持</a:t>
              </a:r>
              <a:endParaRPr lang="zh-CN" altLang="en-US" sz="2800" dirty="0" smtClean="0">
                <a:sym typeface="+mn-ea"/>
              </a:endParaRPr>
            </a:p>
          </p:txBody>
        </p:sp>
        <p:sp>
          <p:nvSpPr>
            <p:cNvPr id="1048627" name="左大括号 14"/>
            <p:cNvSpPr/>
            <p:nvPr/>
          </p:nvSpPr>
          <p:spPr>
            <a:xfrm>
              <a:off x="5932" y="3477"/>
              <a:ext cx="924" cy="3683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540250" y="3608070"/>
            <a:ext cx="3738880" cy="22453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 smtClean="0">
                <a:sym typeface="+mn-ea"/>
              </a:rPr>
              <a:t>灵活的时间安排</a:t>
            </a:r>
            <a:endParaRPr lang="zh-CN" altLang="en-US" sz="2800" dirty="0" smtClean="0">
              <a:sym typeface="+mn-ea"/>
            </a:endParaRPr>
          </a:p>
          <a:p>
            <a:pPr algn="l"/>
            <a:r>
              <a:rPr lang="zh-CN" altLang="en-US" sz="2800" dirty="0" smtClean="0">
                <a:sym typeface="+mn-ea"/>
              </a:rPr>
              <a:t>高效的空间布局</a:t>
            </a:r>
            <a:endParaRPr lang="zh-CN" altLang="en-US" sz="2800" dirty="0" smtClean="0">
              <a:sym typeface="+mn-ea"/>
            </a:endParaRPr>
          </a:p>
          <a:p>
            <a:pPr algn="l"/>
            <a:r>
              <a:rPr lang="zh-CN" altLang="en-US" sz="2800" dirty="0" smtClean="0">
                <a:sym typeface="+mn-ea"/>
              </a:rPr>
              <a:t>参与式的活动情境创设</a:t>
            </a:r>
            <a:endParaRPr lang="zh-CN" altLang="en-US" sz="2800" dirty="0" smtClean="0">
              <a:sym typeface="+mn-ea"/>
            </a:endParaRPr>
          </a:p>
          <a:p>
            <a:pPr algn="l"/>
            <a:r>
              <a:rPr lang="zh-CN" altLang="en-US" sz="2800" dirty="0" smtClean="0">
                <a:sym typeface="+mn-ea"/>
              </a:rPr>
              <a:t>多样的活动材料</a:t>
            </a:r>
            <a:endParaRPr lang="zh-CN" altLang="en-US" sz="2800" dirty="0" smtClean="0">
              <a:sym typeface="+mn-ea"/>
            </a:endParaRPr>
          </a:p>
          <a:p>
            <a:pPr algn="l"/>
            <a:r>
              <a:rPr lang="zh-CN" altLang="en-US" sz="2800" dirty="0" smtClean="0">
                <a:sym typeface="+mn-ea"/>
              </a:rPr>
              <a:t>丰富的经验拓展</a:t>
            </a:r>
            <a:endParaRPr lang="zh-CN" altLang="en-US" sz="2800" dirty="0" smtClean="0">
              <a:sym typeface="+mn-ea"/>
            </a:endParaRPr>
          </a:p>
        </p:txBody>
      </p:sp>
      <p:sp>
        <p:nvSpPr>
          <p:cNvPr id="3" name="左大括号 14"/>
          <p:cNvSpPr/>
          <p:nvPr/>
        </p:nvSpPr>
        <p:spPr>
          <a:xfrm>
            <a:off x="3953510" y="1494155"/>
            <a:ext cx="586740" cy="195834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40250" y="1419225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 smtClean="0">
                <a:sym typeface="+mn-ea"/>
              </a:rPr>
              <a:t>耐心的倾听</a:t>
            </a:r>
            <a:endParaRPr lang="zh-CN" altLang="en-US" sz="2800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4540250" y="193040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 smtClean="0">
                <a:sym typeface="+mn-ea"/>
              </a:rPr>
              <a:t>适度的等待</a:t>
            </a:r>
            <a:endParaRPr lang="zh-CN" altLang="en-US" sz="2800" dirty="0" smtClean="0"/>
          </a:p>
        </p:txBody>
      </p:sp>
      <p:sp>
        <p:nvSpPr>
          <p:cNvPr id="7" name="文本框 6"/>
          <p:cNvSpPr txBox="1"/>
          <p:nvPr/>
        </p:nvSpPr>
        <p:spPr>
          <a:xfrm>
            <a:off x="4540250" y="297434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 smtClean="0">
                <a:sym typeface="+mn-ea"/>
              </a:rPr>
              <a:t>鼓励的眼神</a:t>
            </a:r>
            <a:endParaRPr lang="zh-CN" altLang="en-US" sz="2800" dirty="0" smtClean="0"/>
          </a:p>
        </p:txBody>
      </p:sp>
      <p:sp>
        <p:nvSpPr>
          <p:cNvPr id="8" name="文本框 7"/>
          <p:cNvSpPr txBox="1"/>
          <p:nvPr/>
        </p:nvSpPr>
        <p:spPr>
          <a:xfrm>
            <a:off x="4540250" y="245237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 smtClean="0">
                <a:sym typeface="+mn-ea"/>
              </a:rPr>
              <a:t>适时的提问</a:t>
            </a:r>
            <a:endParaRPr lang="zh-CN" altLang="en-US" sz="2800" dirty="0" smtClean="0"/>
          </a:p>
        </p:txBody>
      </p:sp>
      <p:sp>
        <p:nvSpPr>
          <p:cNvPr id="9" name="左大括号 14"/>
          <p:cNvSpPr/>
          <p:nvPr/>
        </p:nvSpPr>
        <p:spPr>
          <a:xfrm>
            <a:off x="3953510" y="3751580"/>
            <a:ext cx="586740" cy="195834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04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0" grpId="0" bldLvl="0" animBg="1"/>
      <p:bldP spid="4" grpId="0"/>
      <p:bldP spid="3" grpId="0" animBg="1"/>
      <p:bldP spid="5" grpId="0"/>
      <p:bldP spid="6" grpId="0"/>
      <p:bldP spid="8" grpId="0"/>
      <p:bldP spid="7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2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83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1048635" name="Rectangle 5"/>
          <p:cNvSpPr>
            <a:spLocks noChangeArrowheads="1"/>
          </p:cNvSpPr>
          <p:nvPr/>
        </p:nvSpPr>
        <p:spPr bwMode="auto">
          <a:xfrm>
            <a:off x="398780" y="379095"/>
            <a:ext cx="4565015" cy="1122045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8636" name="文本框 6"/>
          <p:cNvSpPr txBox="1"/>
          <p:nvPr/>
        </p:nvSpPr>
        <p:spPr>
          <a:xfrm>
            <a:off x="2462530" y="3716020"/>
            <a:ext cx="7266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637" name="矩形 8"/>
          <p:cNvSpPr/>
          <p:nvPr/>
        </p:nvSpPr>
        <p:spPr>
          <a:xfrm>
            <a:off x="0" y="657860"/>
            <a:ext cx="53270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三、谈谈收获与困惑</a:t>
            </a:r>
            <a:endParaRPr lang="zh-CN" altLang="en-US" sz="36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048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5" grpId="0" bldLvl="0" animBg="1"/>
      <p:bldP spid="10486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7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89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1048653" name="Rectangle 5"/>
          <p:cNvSpPr>
            <a:spLocks noChangeArrowheads="1"/>
          </p:cNvSpPr>
          <p:nvPr/>
        </p:nvSpPr>
        <p:spPr bwMode="auto">
          <a:xfrm>
            <a:off x="399066" y="379039"/>
            <a:ext cx="3285830" cy="1122216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8655" name="文本框 6"/>
          <p:cNvSpPr txBox="1"/>
          <p:nvPr/>
        </p:nvSpPr>
        <p:spPr>
          <a:xfrm>
            <a:off x="2462530" y="3716020"/>
            <a:ext cx="7266940" cy="44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657" name="矩形 8"/>
          <p:cNvSpPr/>
          <p:nvPr/>
        </p:nvSpPr>
        <p:spPr>
          <a:xfrm>
            <a:off x="0" y="657793"/>
            <a:ext cx="38177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四、畅聊计划</a:t>
            </a:r>
            <a:endParaRPr lang="zh-CN" altLang="en-US" sz="36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04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48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48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矩形 6"/>
          <p:cNvSpPr/>
          <p:nvPr/>
        </p:nvSpPr>
        <p:spPr>
          <a:xfrm>
            <a:off x="928385" y="6120882"/>
            <a:ext cx="775136" cy="218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2097184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270490" y="-22860"/>
            <a:ext cx="3174365" cy="2362835"/>
          </a:xfrm>
          <a:prstGeom prst="rect">
            <a:avLst/>
          </a:prstGeom>
        </p:spPr>
      </p:pic>
      <p:pic>
        <p:nvPicPr>
          <p:cNvPr id="2097185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057650"/>
            <a:ext cx="2219325" cy="2904490"/>
          </a:xfrm>
          <a:prstGeom prst="rect">
            <a:avLst/>
          </a:prstGeom>
        </p:spPr>
      </p:pic>
      <p:sp>
        <p:nvSpPr>
          <p:cNvPr id="1048642" name="文本框 5"/>
          <p:cNvSpPr txBox="1"/>
          <p:nvPr/>
        </p:nvSpPr>
        <p:spPr>
          <a:xfrm>
            <a:off x="2441575" y="2336165"/>
            <a:ext cx="6510655" cy="1628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algn="ctr"/>
            <a:r>
              <a:rPr lang="zh-CN" altLang="en-US" sz="5000"/>
              <a:t>谢谢大家</a:t>
            </a:r>
            <a:endParaRPr lang="zh-CN" altLang="en-US" sz="50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55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06992" y="2329934"/>
            <a:ext cx="2926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二、回顾活动</a:t>
            </a:r>
            <a:endParaRPr lang="zh-CN" altLang="en-US" sz="36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5642" y="1255445"/>
            <a:ext cx="2926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一、案例分享</a:t>
            </a:r>
            <a:endParaRPr lang="zh-CN" altLang="en-US" sz="3600" dirty="0" smtClean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85415" y="3472815"/>
            <a:ext cx="57531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</a:rPr>
              <a:t>三、谈谈收获与困惑</a:t>
            </a:r>
            <a:endParaRPr lang="zh-CN" altLang="en-US" sz="36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8168" y="4558784"/>
            <a:ext cx="2926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四、畅聊计划</a:t>
            </a:r>
            <a:endParaRPr lang="zh-CN" altLang="en-US" sz="36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55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1048582" name="Rectangle 5"/>
          <p:cNvSpPr>
            <a:spLocks noChangeArrowheads="1"/>
          </p:cNvSpPr>
          <p:nvPr/>
        </p:nvSpPr>
        <p:spPr bwMode="auto">
          <a:xfrm>
            <a:off x="221644" y="174322"/>
            <a:ext cx="4295765" cy="890203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3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一、案例分享</a:t>
            </a:r>
            <a:endParaRPr lang="zh-CN" altLang="en-US" sz="36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50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4825" y="1799729"/>
            <a:ext cx="10439400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每位教师轮流分享自己的观察记录，其他老师围绕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“科学观察、精准解读、有效支持”提出亮点和建议。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048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2" grpId="0" bldLvl="0" animBg="1" uiExpand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58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1048586" name="Rectangle 5"/>
          <p:cNvSpPr>
            <a:spLocks noChangeArrowheads="1"/>
          </p:cNvSpPr>
          <p:nvPr/>
        </p:nvSpPr>
        <p:spPr bwMode="auto">
          <a:xfrm>
            <a:off x="1013214" y="802120"/>
            <a:ext cx="7762296" cy="890203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3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</a:t>
            </a:r>
            <a:r>
              <a:rPr lang="zh-CN" altLang="en-US" sz="3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回顾活动</a:t>
            </a:r>
            <a:endParaRPr lang="zh-CN" altLang="en-US" sz="36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50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1643380" y="1898650"/>
          <a:ext cx="8733790" cy="39744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5735"/>
                <a:gridCol w="6028055"/>
              </a:tblGrid>
              <a:tr h="6616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  次</a:t>
                      </a:r>
                      <a:endParaRPr lang="en-US" altLang="en-US" sz="2000" b="0">
                        <a:solidFill>
                          <a:srgbClr val="FFFF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848587"/>
                      </a:solidFill>
                      <a:prstDash val="solid"/>
                    </a:lnT>
                    <a:lnB w="19050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4858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   容</a:t>
                      </a:r>
                      <a:endParaRPr lang="en-US" altLang="en-US" sz="2000" b="0">
                        <a:solidFill>
                          <a:srgbClr val="FFFF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19050" cap="rnd">
                      <a:solidFill>
                        <a:srgbClr val="848587"/>
                      </a:solidFill>
                      <a:prstDash val="solid"/>
                    </a:lnT>
                    <a:lnB w="19050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48587"/>
                    </a:solidFill>
                  </a:tcPr>
                </a:tc>
              </a:tr>
              <a:tr h="6616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第六周（第一次活动）</a:t>
                      </a:r>
                      <a:endParaRPr lang="en-US" altLang="en-US" sz="20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19050">
                      <a:solidFill>
                        <a:srgbClr val="848587"/>
                      </a:solidFill>
                      <a:prstDash val="solid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计划交流</a:t>
                      </a:r>
                      <a:endParaRPr lang="en-US" altLang="en-US" sz="20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19050">
                      <a:solidFill>
                        <a:srgbClr val="848587"/>
                      </a:solidFill>
                      <a:prstDash val="solid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6616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第八周（第二次活动）</a:t>
                      </a:r>
                      <a:endParaRPr lang="en-US" altLang="zh-CN" sz="20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科学观察</a:t>
                      </a: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理论学习</a:t>
                      </a:r>
                      <a:r>
                        <a:rPr lang="zh-CN" alt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和</a:t>
                      </a: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沙龙研讨</a:t>
                      </a:r>
                      <a:endParaRPr lang="en-US" altLang="en-US" sz="20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610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第十二周（第三次活动）</a:t>
                      </a:r>
                      <a:endParaRPr lang="en-US" altLang="zh-CN" sz="20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精准解读</a:t>
                      </a: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理论学习</a:t>
                      </a:r>
                      <a:r>
                        <a:rPr lang="zh-CN" alt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和</a:t>
                      </a: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沙龙研讨</a:t>
                      </a:r>
                      <a:endParaRPr lang="en-US" altLang="zh-CN" sz="20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6616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第十六周（第四次活动）</a:t>
                      </a:r>
                      <a:endParaRPr lang="en-US" altLang="zh-CN" sz="20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有效支持</a:t>
                      </a: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理论学习</a:t>
                      </a:r>
                      <a:r>
                        <a:rPr lang="zh-CN" alt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和</a:t>
                      </a: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沙龙研讨</a:t>
                      </a:r>
                      <a:endParaRPr lang="en-US" altLang="zh-CN" sz="20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667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第十九周（第五次活动）</a:t>
                      </a:r>
                      <a:endParaRPr lang="en-US" altLang="zh-CN" sz="20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19050" cap="rnd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案例分享，成果展示</a:t>
                      </a:r>
                      <a:r>
                        <a:rPr lang="zh-CN" alt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工作总结</a:t>
                      </a:r>
                      <a:endParaRPr lang="en-US" altLang="en-US" sz="20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19050" cap="rnd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04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8" name="图片 3" descr="叶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79" name="图片 4" descr="花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1048631" name="文本框 6"/>
          <p:cNvSpPr txBox="1"/>
          <p:nvPr/>
        </p:nvSpPr>
        <p:spPr>
          <a:xfrm>
            <a:off x="2462530" y="3716020"/>
            <a:ext cx="7266940" cy="44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 descr="-617f8a3c0fdb2fd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3105" y="563245"/>
            <a:ext cx="4800000" cy="3600000"/>
          </a:xfrm>
          <a:prstGeom prst="rect">
            <a:avLst/>
          </a:prstGeom>
        </p:spPr>
      </p:pic>
      <p:pic>
        <p:nvPicPr>
          <p:cNvPr id="5" name="图片 4" descr="IMG_20191012_12423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296660" y="2477770"/>
            <a:ext cx="4800000" cy="3600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60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1048590" name="文本框 5"/>
          <p:cNvSpPr txBox="1"/>
          <p:nvPr/>
        </p:nvSpPr>
        <p:spPr>
          <a:xfrm>
            <a:off x="328009" y="287922"/>
            <a:ext cx="10724801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第一次活动：</a:t>
            </a:r>
            <a:endParaRPr lang="zh-CN" altLang="en-US" sz="32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  <a:p>
            <a:r>
              <a:rPr lang="zh-CN" altLang="en-US" sz="32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计划交流，自选任务</a:t>
            </a:r>
            <a:endParaRPr lang="zh-CN" altLang="en-US" sz="32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459865" y="1434465"/>
          <a:ext cx="9592945" cy="43300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60750"/>
                <a:gridCol w="934085"/>
                <a:gridCol w="1294130"/>
                <a:gridCol w="1280160"/>
                <a:gridCol w="1327785"/>
                <a:gridCol w="1296035"/>
              </a:tblGrid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   容</a:t>
                      </a:r>
                      <a:endParaRPr lang="en-US" altLang="en-US" sz="1800" b="0">
                        <a:solidFill>
                          <a:srgbClr val="FFFF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848587"/>
                      </a:solidFill>
                      <a:prstDash val="solid"/>
                    </a:lnT>
                    <a:lnB w="19050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4858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负责人</a:t>
                      </a:r>
                      <a:endParaRPr lang="en-US" altLang="en-US" sz="1800" b="0">
                        <a:solidFill>
                          <a:srgbClr val="FFFF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848587"/>
                      </a:solidFill>
                      <a:prstDash val="solid"/>
                    </a:lnT>
                    <a:lnB w="19050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4858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组织者</a:t>
                      </a:r>
                      <a:endParaRPr lang="en-US" altLang="en-US" sz="1800" b="0">
                        <a:solidFill>
                          <a:srgbClr val="FFFF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848587"/>
                      </a:solidFill>
                      <a:prstDash val="solid"/>
                    </a:lnT>
                    <a:lnB w="19050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4858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通讯报道</a:t>
                      </a:r>
                      <a:endParaRPr lang="en-US" altLang="en-US" sz="1800" b="0">
                        <a:solidFill>
                          <a:srgbClr val="FFFF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848587"/>
                      </a:solidFill>
                      <a:prstDash val="solid"/>
                    </a:lnT>
                    <a:lnB w="19050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4858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资料整理</a:t>
                      </a:r>
                      <a:endParaRPr lang="en-US" altLang="en-US" sz="1800" b="0">
                        <a:solidFill>
                          <a:srgbClr val="FFFF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848587"/>
                      </a:solidFill>
                      <a:prstDash val="solid"/>
                    </a:lnT>
                    <a:lnB w="19050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4858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记录人</a:t>
                      </a:r>
                      <a:endParaRPr lang="en-US" altLang="en-US" sz="1800" b="0">
                        <a:solidFill>
                          <a:srgbClr val="FFFF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19050" cap="rnd">
                      <a:solidFill>
                        <a:srgbClr val="848587"/>
                      </a:solidFill>
                      <a:prstDash val="solid"/>
                    </a:lnT>
                    <a:lnB w="19050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48587"/>
                    </a:solidFill>
                  </a:tcPr>
                </a:tc>
              </a:tr>
              <a:tr h="5219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1、理论学习：科学观察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朱钰玲黄李薇陶莹</a:t>
                      </a:r>
                      <a:endParaRPr 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黄李薇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陶莹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黄李薇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陶莹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753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2、观摩大班区域游戏，沙龙研讨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vMerge="1">
                  <a:tcPr marL="68580" marR="68580" marT="0" marB="0" vert="horz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朱钰玲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朱钰玲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6940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1、理论学习：精准解读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岳时超李旻玉严茜茜杨荣荣</a:t>
                      </a:r>
                      <a:endParaRPr 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李旻玉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岳时超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李旻玉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岳时超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775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2、观摩中班区域游戏，沙龙研讨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vMerge="1">
                  <a:tcPr marL="68580" marR="68580" marT="0" marB="0" vert="horz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杨荣荣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杨荣荣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6489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1、理论学习：有效支持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邹榴玉邹艾琳陈丽华</a:t>
                      </a:r>
                      <a:endParaRPr 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邹艾琳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陈丽华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邹艾琳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陈丽华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5327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2、观摩小班区域游戏，沙龙研讨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cPr marL="68580" marR="68580" marT="0" marB="0" vert="horz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邹榴玉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邹榴玉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51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1、案例分享，成果展示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19050" cap="rnd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朱钰玲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19050" cap="rnd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朱钰玲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19050" cap="rnd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严茜茜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19050" cap="rnd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陶莹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19050" cap="rnd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严茜茜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19050" cap="rnd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1048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8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79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1048631" name="文本框 6"/>
          <p:cNvSpPr txBox="1"/>
          <p:nvPr/>
        </p:nvSpPr>
        <p:spPr>
          <a:xfrm>
            <a:off x="2462530" y="3716020"/>
            <a:ext cx="7266940" cy="44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 descr="$OI@WP[1(@1KK66(P0)GQL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85" y="87630"/>
            <a:ext cx="5905500" cy="3333750"/>
          </a:xfrm>
          <a:prstGeom prst="rect">
            <a:avLst/>
          </a:prstGeom>
        </p:spPr>
      </p:pic>
      <p:pic>
        <p:nvPicPr>
          <p:cNvPr id="3" name="图片 2" descr=")FM@D8CGN$`$[)C3EG~6U3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3495" y="3421380"/>
            <a:ext cx="5905500" cy="333375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60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1048590" name="文本框 5"/>
          <p:cNvSpPr txBox="1"/>
          <p:nvPr/>
        </p:nvSpPr>
        <p:spPr>
          <a:xfrm>
            <a:off x="327660" y="214630"/>
            <a:ext cx="118643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第二次活动：</a:t>
            </a:r>
            <a:endParaRPr lang="zh-CN" altLang="en-US" sz="24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清刻本悦宋简体" panose="02000000000000000000" charset="-122"/>
              <a:ea typeface="方正清刻本悦宋简体" panose="02000000000000000000" charset="-122"/>
            </a:endParaRPr>
          </a:p>
          <a:p>
            <a:pPr algn="l"/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理论学习：科学观察</a:t>
            </a:r>
            <a:endParaRPr lang="zh-CN" altLang="en-US" sz="24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清刻本悦宋简体" panose="02000000000000000000" charset="-122"/>
              <a:ea typeface="方正清刻本悦宋简体" panose="02000000000000000000" charset="-122"/>
            </a:endParaRPr>
          </a:p>
          <a:p>
            <a:pPr algn="l"/>
            <a:r>
              <a:rPr lang="zh-CN" altLang="en-US" sz="2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沙龙研讨：如何对幼儿游戏进行科学观察</a:t>
            </a:r>
            <a:endParaRPr lang="zh-CN" altLang="en-US" sz="24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048591" name="TextBox 6"/>
          <p:cNvSpPr txBox="1"/>
          <p:nvPr/>
        </p:nvSpPr>
        <p:spPr>
          <a:xfrm>
            <a:off x="2006108" y="1413728"/>
            <a:ext cx="764274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学习并运用观察法</a:t>
            </a:r>
            <a:endParaRPr lang="zh-CN" altLang="en-US" sz="3200" b="1" dirty="0" smtClean="0"/>
          </a:p>
        </p:txBody>
      </p:sp>
      <p:sp>
        <p:nvSpPr>
          <p:cNvPr id="1048592" name="TextBox 7"/>
          <p:cNvSpPr txBox="1"/>
          <p:nvPr/>
        </p:nvSpPr>
        <p:spPr>
          <a:xfrm>
            <a:off x="3685313" y="1655862"/>
            <a:ext cx="2496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/>
              <a:t>1、定点观察法</a:t>
            </a:r>
            <a:endParaRPr lang="zh-CN" altLang="en-US" sz="2800" dirty="0" smtClean="0"/>
          </a:p>
        </p:txBody>
      </p:sp>
      <p:sp>
        <p:nvSpPr>
          <p:cNvPr id="1048593" name="TextBox 9"/>
          <p:cNvSpPr txBox="1"/>
          <p:nvPr/>
        </p:nvSpPr>
        <p:spPr>
          <a:xfrm>
            <a:off x="3685294" y="2742736"/>
            <a:ext cx="2496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/>
              <a:t>2、扫描观察法</a:t>
            </a:r>
            <a:endParaRPr lang="zh-CN" altLang="en-US" sz="2800" dirty="0" smtClean="0"/>
          </a:p>
        </p:txBody>
      </p:sp>
      <p:sp>
        <p:nvSpPr>
          <p:cNvPr id="1048594" name="TextBox 10"/>
          <p:cNvSpPr txBox="1"/>
          <p:nvPr/>
        </p:nvSpPr>
        <p:spPr>
          <a:xfrm>
            <a:off x="3685588" y="3715291"/>
            <a:ext cx="2496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/>
              <a:t>3、追踪观察法</a:t>
            </a:r>
            <a:endParaRPr lang="zh-CN" altLang="en-US" sz="2800" dirty="0" smtClean="0"/>
          </a:p>
        </p:txBody>
      </p:sp>
      <p:sp>
        <p:nvSpPr>
          <p:cNvPr id="1048595" name="TextBox 11"/>
          <p:cNvSpPr txBox="1"/>
          <p:nvPr/>
        </p:nvSpPr>
        <p:spPr>
          <a:xfrm>
            <a:off x="3685597" y="4706260"/>
            <a:ext cx="2496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/>
              <a:t>4、综合观察法</a:t>
            </a:r>
            <a:endParaRPr lang="zh-CN" altLang="en-US" sz="2800" dirty="0" smtClean="0"/>
          </a:p>
        </p:txBody>
      </p:sp>
      <p:sp>
        <p:nvSpPr>
          <p:cNvPr id="1048597" name="左大括号 15"/>
          <p:cNvSpPr/>
          <p:nvPr/>
        </p:nvSpPr>
        <p:spPr>
          <a:xfrm>
            <a:off x="2770496" y="1815152"/>
            <a:ext cx="736979" cy="317992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1048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48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48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4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4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48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0" grpId="0"/>
      <p:bldP spid="1048591" grpId="1"/>
      <p:bldP spid="1048592" grpId="1"/>
      <p:bldP spid="1048593" grpId="1"/>
      <p:bldP spid="1048594" grpId="1"/>
      <p:bldP spid="1048595" grpId="1"/>
      <p:bldP spid="104859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8" name="图片 3" descr="叶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2097179" name="图片 4" descr="花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1048631" name="文本框 6"/>
          <p:cNvSpPr txBox="1"/>
          <p:nvPr/>
        </p:nvSpPr>
        <p:spPr>
          <a:xfrm>
            <a:off x="2462530" y="3716020"/>
            <a:ext cx="7266940" cy="44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 descr="mmexport15745848850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770" y="405765"/>
            <a:ext cx="4800000" cy="3600000"/>
          </a:xfrm>
          <a:prstGeom prst="rect">
            <a:avLst/>
          </a:prstGeom>
        </p:spPr>
      </p:pic>
      <p:pic>
        <p:nvPicPr>
          <p:cNvPr id="5" name="图片 4" descr="mmexport15745848898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5690" y="2501265"/>
            <a:ext cx="4800000" cy="3600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9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1" grpId="0"/>
    </p:bldLst>
  </p:timing>
</p:sld>
</file>

<file path=ppt/tags/tag1.xml><?xml version="1.0" encoding="utf-8"?>
<p:tagLst xmlns:p="http://schemas.openxmlformats.org/presentationml/2006/main">
  <p:tag name="KSO_WM_UNIT_TABLE_BEAUTIFY" val="smartTable{7aab91f9-81f8-40c2-81c2-e1c08c5ad770}"/>
  <p:tag name="TABLE_SKINIDX" val="0"/>
  <p:tag name="TABLE_ENCOLOR" val="#B3B3B3"/>
</p:tagLst>
</file>

<file path=ppt/tags/tag2.xml><?xml version="1.0" encoding="utf-8"?>
<p:tagLst xmlns:p="http://schemas.openxmlformats.org/presentationml/2006/main">
  <p:tag name="KSO_WM_UNIT_PLACING_PICTURE_USER_VIEWPORT" val="{&quot;height&quot;:3194,&quot;width&quot;:4290}"/>
</p:tagLst>
</file>

<file path=ppt/tags/tag3.xml><?xml version="1.0" encoding="utf-8"?>
<p:tagLst xmlns:p="http://schemas.openxmlformats.org/presentationml/2006/main">
  <p:tag name="KSO_WM_UNIT_PLACING_PICTURE_USER_VIEWPORT" val="{&quot;height&quot;:3456,&quot;width&quot;:2640}"/>
</p:tagLst>
</file>

<file path=ppt/tags/tag4.xml><?xml version="1.0" encoding="utf-8"?>
<p:tagLst xmlns:p="http://schemas.openxmlformats.org/presentationml/2006/main">
  <p:tag name="KSO_WM_UNIT_PLACING_PICTURE_USER_VIEWPORT" val="{&quot;height&quot;:11880,&quot;width&quot;:15840}"/>
</p:tagLst>
</file>

<file path=ppt/tags/tag5.xml><?xml version="1.0" encoding="utf-8"?>
<p:tagLst xmlns:p="http://schemas.openxmlformats.org/presentationml/2006/main">
  <p:tag name="KSO_WM_UNIT_PLACING_PICTURE_USER_VIEWPORT" val="{&quot;height&quot;:11880,&quot;width&quot;:15840}"/>
</p:tagLst>
</file>

<file path=ppt/tags/tag6.xml><?xml version="1.0" encoding="utf-8"?>
<p:tagLst xmlns:p="http://schemas.openxmlformats.org/presentationml/2006/main">
  <p:tag name="KSO_WM_UNIT_TABLE_BEAUTIFY" val="smartTable{4e68da20-d838-4878-9e66-43f5a043819e}"/>
  <p:tag name="TABLE_SKINIDX" val="0"/>
  <p:tag name="TABLE_ENCOLOR" val="#B3B3B3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1923</Words>
  <Application>WPS 演示</Application>
  <PresentationFormat>自定义</PresentationFormat>
  <Paragraphs>245</Paragraphs>
  <Slides>15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楷体</vt:lpstr>
      <vt:lpstr>方正清刻本悦宋简体</vt:lpstr>
      <vt:lpstr>Calibri</vt:lpstr>
      <vt:lpstr>Arial Unicode MS</vt:lpstr>
      <vt:lpstr>等线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文艺花卉</dc:title>
  <dc:creator>第一PPT</dc:creator>
  <cp:lastModifiedBy>Administrator</cp:lastModifiedBy>
  <cp:revision>12</cp:revision>
  <dcterms:created xsi:type="dcterms:W3CDTF">2017-10-29T20:45:00Z</dcterms:created>
  <dcterms:modified xsi:type="dcterms:W3CDTF">2020-01-07T06:24:22Z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2052-11.1.0.9198</vt:lpwstr>
  </property>
</Properties>
</file>