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7" r:id="rId2"/>
    <p:sldId id="272" r:id="rId3"/>
    <p:sldId id="262" r:id="rId4"/>
    <p:sldId id="264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B4B8"/>
    <a:srgbClr val="DEEEE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-74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F7649-57D7-47B1-84BB-B09B61BF3059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F950F-CACE-42B0-A0E9-587D41DEEA7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045CA4-D13A-461A-A99B-E8ACAC0E1C7C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8B1F-2F44-4C6D-B7D7-1C763FC143A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C8B1F-2F44-4C6D-B7D7-1C763FC143A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8710-F74A-47D6-8EDA-CE4C6E557DD3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A8710-F74A-47D6-8EDA-CE4C6E557DD3}" type="datetimeFigureOut">
              <a:rPr lang="zh-CN" altLang="en-US" smtClean="0"/>
              <a:pPr/>
              <a:t>2019/12/11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5C5FC-AFC4-43E4-B90A-0D0BF0393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87606" y="2445710"/>
            <a:ext cx="97035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rgbClr val="6AB4B8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有效支持，向更高的游戏水平发展</a:t>
            </a:r>
            <a:endParaRPr lang="zh-CN" altLang="en-US" sz="6600" b="1" dirty="0">
              <a:solidFill>
                <a:srgbClr val="6AB4B8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361782" y="3433381"/>
            <a:ext cx="5430903" cy="0"/>
          </a:xfrm>
          <a:prstGeom prst="line">
            <a:avLst/>
          </a:prstGeom>
          <a:ln>
            <a:solidFill>
              <a:srgbClr val="6AB4B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263030" y="4961993"/>
            <a:ext cx="6091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新芽工作室第四次活动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45898" y="3702102"/>
            <a:ext cx="5246787" cy="71551"/>
            <a:chOff x="7213657" y="2725488"/>
            <a:chExt cx="3352617" cy="45720"/>
          </a:xfrm>
        </p:grpSpPr>
        <p:sp>
          <p:nvSpPr>
            <p:cNvPr id="8" name="椭圆 7"/>
            <p:cNvSpPr/>
            <p:nvPr/>
          </p:nvSpPr>
          <p:spPr>
            <a:xfrm>
              <a:off x="8435975" y="2725489"/>
              <a:ext cx="45719" cy="45719"/>
            </a:xfrm>
            <a:prstGeom prst="ellipse">
              <a:avLst/>
            </a:prstGeom>
            <a:solidFill>
              <a:srgbClr val="6AB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9" name="椭圆 8"/>
            <p:cNvSpPr/>
            <p:nvPr/>
          </p:nvSpPr>
          <p:spPr>
            <a:xfrm>
              <a:off x="9239250" y="2725489"/>
              <a:ext cx="45719" cy="45719"/>
            </a:xfrm>
            <a:prstGeom prst="ellipse">
              <a:avLst/>
            </a:prstGeom>
            <a:solidFill>
              <a:srgbClr val="6AB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0" name="椭圆 9"/>
            <p:cNvSpPr/>
            <p:nvPr/>
          </p:nvSpPr>
          <p:spPr>
            <a:xfrm>
              <a:off x="7213657" y="2725488"/>
              <a:ext cx="45719" cy="45719"/>
            </a:xfrm>
            <a:prstGeom prst="ellipse">
              <a:avLst/>
            </a:prstGeom>
            <a:solidFill>
              <a:srgbClr val="6AB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520555" y="2725488"/>
              <a:ext cx="45719" cy="45719"/>
            </a:xfrm>
            <a:prstGeom prst="ellipse">
              <a:avLst/>
            </a:prstGeom>
            <a:solidFill>
              <a:srgbClr val="6AB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07548" y="2922825"/>
            <a:ext cx="2966573" cy="418160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087861" y="933781"/>
            <a:ext cx="5701030" cy="4909185"/>
            <a:chOff x="682" y="1563"/>
            <a:chExt cx="8978" cy="7731"/>
          </a:xfrm>
        </p:grpSpPr>
        <p:grpSp>
          <p:nvGrpSpPr>
            <p:cNvPr id="3" name="组合 2"/>
            <p:cNvGrpSpPr/>
            <p:nvPr/>
          </p:nvGrpSpPr>
          <p:grpSpPr>
            <a:xfrm>
              <a:off x="2039" y="1563"/>
              <a:ext cx="7621" cy="7731"/>
              <a:chOff x="4807" y="2295"/>
              <a:chExt cx="6415" cy="6878"/>
            </a:xfrm>
          </p:grpSpPr>
          <p:grpSp>
            <p:nvGrpSpPr>
              <p:cNvPr id="10" name="组合 28"/>
              <p:cNvGrpSpPr/>
              <p:nvPr/>
            </p:nvGrpSpPr>
            <p:grpSpPr>
              <a:xfrm>
                <a:off x="4807" y="2873"/>
                <a:ext cx="3233" cy="5675"/>
                <a:chOff x="2968625" y="2344738"/>
                <a:chExt cx="2052638" cy="3603625"/>
              </a:xfrm>
            </p:grpSpPr>
            <p:cxnSp>
              <p:nvCxnSpPr>
                <p:cNvPr id="11" name="直接连接符 10"/>
                <p:cNvCxnSpPr/>
                <p:nvPr/>
              </p:nvCxnSpPr>
              <p:spPr>
                <a:xfrm>
                  <a:off x="3544888" y="2344738"/>
                  <a:ext cx="0" cy="3600450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接连接符 11"/>
                <p:cNvCxnSpPr/>
                <p:nvPr/>
              </p:nvCxnSpPr>
              <p:spPr>
                <a:xfrm rot="5400000">
                  <a:off x="4283076" y="1606550"/>
                  <a:ext cx="0" cy="1476375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 rot="5400000">
                  <a:off x="3706813" y="3421062"/>
                  <a:ext cx="0" cy="1476375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/>
              </p:nvCxnSpPr>
              <p:spPr>
                <a:xfrm rot="5400000">
                  <a:off x="4283076" y="5210175"/>
                  <a:ext cx="0" cy="1476375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组合 17"/>
              <p:cNvGrpSpPr/>
              <p:nvPr/>
            </p:nvGrpSpPr>
            <p:grpSpPr>
              <a:xfrm>
                <a:off x="6919" y="2295"/>
                <a:ext cx="4303" cy="1344"/>
                <a:chOff x="4413151" y="1659437"/>
                <a:chExt cx="2881700" cy="900305"/>
              </a:xfrm>
            </p:grpSpPr>
            <p:sp>
              <p:nvSpPr>
                <p:cNvPr id="19" name="圆角矩形 18"/>
                <p:cNvSpPr/>
                <p:nvPr/>
              </p:nvSpPr>
              <p:spPr>
                <a:xfrm>
                  <a:off x="4413151" y="1659437"/>
                  <a:ext cx="2735653" cy="900305"/>
                </a:xfrm>
                <a:prstGeom prst="roundRect">
                  <a:avLst/>
                </a:prstGeom>
                <a:solidFill>
                  <a:srgbClr val="6AB4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>
                    <a:latin typeface="隶书" panose="02010509060101010101" pitchFamily="49" charset="-122"/>
                    <a:ea typeface="隶书" panose="02010509060101010101" pitchFamily="49" charset="-122"/>
                  </a:endParaRPr>
                </a:p>
              </p:txBody>
            </p:sp>
            <p:sp>
              <p:nvSpPr>
                <p:cNvPr id="20" name="TextBox 8"/>
                <p:cNvSpPr txBox="1"/>
                <p:nvPr/>
              </p:nvSpPr>
              <p:spPr>
                <a:xfrm>
                  <a:off x="4719765" y="1884845"/>
                  <a:ext cx="2575086" cy="40439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just"/>
                  <a:r>
                    <a:rPr lang="zh-CN" altLang="en-US" sz="2800" dirty="0" smtClean="0">
                      <a:latin typeface="隶书" panose="02010509060101010101" pitchFamily="49" charset="-122"/>
                      <a:ea typeface="隶书" panose="02010509060101010101" pitchFamily="49" charset="-122"/>
                      <a:sym typeface="+mn-ea"/>
                    </a:rPr>
                    <a:t>现场观摩</a:t>
                  </a:r>
                  <a:endParaRPr lang="en-US" altLang="zh-CN" sz="2800" dirty="0">
                    <a:latin typeface="隶书" panose="02010509060101010101" pitchFamily="49" charset="-122"/>
                    <a:ea typeface="隶书" panose="02010509060101010101" pitchFamily="49" charset="-122"/>
                    <a:sym typeface="+mn-ea"/>
                  </a:endParaRPr>
                </a:p>
              </p:txBody>
            </p:sp>
          </p:grpSp>
          <p:sp>
            <p:nvSpPr>
              <p:cNvPr id="23" name="圆角矩形 22"/>
              <p:cNvSpPr/>
              <p:nvPr/>
            </p:nvSpPr>
            <p:spPr>
              <a:xfrm>
                <a:off x="6919" y="5155"/>
                <a:ext cx="4086" cy="1256"/>
              </a:xfrm>
              <a:prstGeom prst="roundRect">
                <a:avLst/>
              </a:prstGeom>
              <a:solidFill>
                <a:srgbClr val="6AB4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solidFill>
                    <a:schemeClr val="bg1"/>
                  </a:solidFill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6919" y="7884"/>
                <a:ext cx="4086" cy="1289"/>
              </a:xfrm>
              <a:prstGeom prst="roundRect">
                <a:avLst/>
              </a:prstGeom>
              <a:solidFill>
                <a:srgbClr val="6AB4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latin typeface="隶书" panose="02010509060101010101" pitchFamily="49" charset="-122"/>
                  <a:ea typeface="隶书" panose="02010509060101010101" pitchFamily="49" charset="-122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682" y="3484"/>
              <a:ext cx="1357" cy="382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400" dirty="0" smtClean="0">
                  <a:solidFill>
                    <a:srgbClr val="6AB4B8"/>
                  </a:solidFill>
                  <a:latin typeface="造字工房悦黑演示版常规体" pitchFamily="50" charset="-122"/>
                  <a:ea typeface="造字工房悦黑演示版常规体" pitchFamily="50" charset="-122"/>
                </a:rPr>
                <a:t>活动流程</a:t>
              </a:r>
              <a:endParaRPr lang="zh-CN" altLang="en-US" dirty="0"/>
            </a:p>
          </p:txBody>
        </p:sp>
        <p:sp>
          <p:nvSpPr>
            <p:cNvPr id="5" name="TextBox 8"/>
            <p:cNvSpPr txBox="1"/>
            <p:nvPr/>
          </p:nvSpPr>
          <p:spPr>
            <a:xfrm>
              <a:off x="5118" y="5171"/>
              <a:ext cx="3927" cy="67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eaLnBrk="0" hangingPunct="0">
                <a:buSzTx/>
              </a:pPr>
              <a:r>
                <a:rPr lang="zh-CN" altLang="en-US" sz="2800" dirty="0" smtClean="0">
                  <a:latin typeface="隶书" panose="02010509060101010101" pitchFamily="49" charset="-122"/>
                  <a:ea typeface="隶书" panose="02010509060101010101" pitchFamily="49" charset="-122"/>
                  <a:sym typeface="+mn-ea"/>
                </a:rPr>
                <a:t>理论学习</a:t>
              </a:r>
              <a:endParaRPr lang="zh-CN" altLang="en-US" sz="2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endParaRPr>
            </a:p>
          </p:txBody>
        </p:sp>
        <p:sp>
          <p:nvSpPr>
            <p:cNvPr id="6" name="TextBox 8"/>
            <p:cNvSpPr txBox="1"/>
            <p:nvPr/>
          </p:nvSpPr>
          <p:spPr>
            <a:xfrm>
              <a:off x="5118" y="8172"/>
              <a:ext cx="3927" cy="67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just"/>
              <a:r>
                <a:rPr lang="zh-CN" altLang="en-US" sz="2800" dirty="0" smtClean="0">
                  <a:latin typeface="隶书" panose="02010509060101010101" pitchFamily="49" charset="-122"/>
                  <a:ea typeface="隶书" panose="02010509060101010101" pitchFamily="49" charset="-122"/>
                  <a:sym typeface="+mn-ea"/>
                </a:rPr>
                <a:t>沙龙研讨</a:t>
              </a:r>
              <a:endParaRPr lang="zh-CN" altLang="en-US" sz="2800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74505" y="3227705"/>
            <a:ext cx="2576830" cy="36328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322580"/>
            <a:ext cx="3464560" cy="34010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6380" y="916940"/>
            <a:ext cx="34410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rgbClr val="2675B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沙龙研讨</a:t>
            </a:r>
            <a:endParaRPr lang="zh-CN" altLang="en-US" sz="5400" b="1" dirty="0">
              <a:solidFill>
                <a:srgbClr val="2675B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99631" y="3245115"/>
            <a:ext cx="7803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1.</a:t>
            </a:r>
            <a:r>
              <a:rPr lang="zh-CN" altLang="en-US" sz="2400" b="1" dirty="0" smtClean="0"/>
              <a:t>根据现场观摩说一说教师在游戏前中后的有效支持策略有哪些。</a:t>
            </a:r>
            <a:endParaRPr lang="en-US" altLang="zh-CN" sz="2400" b="1" dirty="0" smtClean="0"/>
          </a:p>
          <a:p>
            <a:r>
              <a:rPr lang="en-US" altLang="zh-CN" sz="2400" b="1" dirty="0" smtClean="0"/>
              <a:t>2.</a:t>
            </a:r>
            <a:r>
              <a:rPr lang="zh-CN" altLang="en-US" sz="2400" b="1" dirty="0" smtClean="0"/>
              <a:t>在你的观察中你有什么好的策略能够提高你观察的幼儿的游戏水平？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662"/>
          <a:stretch>
            <a:fillRect/>
          </a:stretch>
        </p:blipFill>
        <p:spPr>
          <a:xfrm>
            <a:off x="-19050" y="2138467"/>
            <a:ext cx="12192000" cy="517673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077970" y="1421130"/>
            <a:ext cx="3611245" cy="1989921"/>
            <a:chOff x="4699278" y="620467"/>
            <a:chExt cx="2608580" cy="1696938"/>
          </a:xfrm>
        </p:grpSpPr>
        <p:sp>
          <p:nvSpPr>
            <p:cNvPr id="10" name="矩形 39"/>
            <p:cNvSpPr>
              <a:spLocks noChangeArrowheads="1"/>
            </p:cNvSpPr>
            <p:nvPr/>
          </p:nvSpPr>
          <p:spPr bwMode="auto">
            <a:xfrm>
              <a:off x="4699278" y="1242132"/>
              <a:ext cx="2608580" cy="1075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8565">
                <a:lnSpc>
                  <a:spcPct val="150000"/>
                </a:lnSpc>
                <a:spcBef>
                  <a:spcPts val="1000"/>
                </a:spcBef>
                <a:defRPr/>
              </a:pPr>
              <a:r>
                <a:rPr lang="zh-CN" altLang="en-US" sz="6000" b="1" dirty="0" smtClean="0">
                  <a:latin typeface="隶书" panose="02010509060101010101" pitchFamily="49" charset="-122"/>
                  <a:ea typeface="隶书" panose="02010509060101010101" pitchFamily="49" charset="-122"/>
                  <a:cs typeface="宋体" panose="02010600030101010101" pitchFamily="2" charset="-122"/>
                </a:rPr>
                <a:t>感谢参与</a:t>
              </a:r>
              <a:endParaRPr lang="zh-CN" altLang="en-US" sz="6000" b="1" dirty="0">
                <a:latin typeface="隶书" panose="02010509060101010101" pitchFamily="49" charset="-122"/>
                <a:ea typeface="隶书" panose="02010509060101010101" pitchFamily="49" charset="-122"/>
                <a:cs typeface="宋体" panose="02010600030101010101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flipH="1">
              <a:off x="5450950" y="620467"/>
              <a:ext cx="943835" cy="94383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70</Words>
  <Application>WPS 演示</Application>
  <PresentationFormat>自定义</PresentationFormat>
  <Paragraphs>13</Paragraphs>
  <Slides>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CJ</dc:creator>
  <cp:lastModifiedBy>ASUS</cp:lastModifiedBy>
  <cp:revision>34</cp:revision>
  <dcterms:created xsi:type="dcterms:W3CDTF">2017-05-29T06:05:00Z</dcterms:created>
  <dcterms:modified xsi:type="dcterms:W3CDTF">2019-12-11T08:46:11Z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