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</p:sldMasterIdLst>
  <p:notesMasterIdLst>
    <p:notesMasterId r:id="rId15"/>
  </p:notesMasterIdLst>
  <p:sldIdLst>
    <p:sldId id="371" r:id="rId10"/>
    <p:sldId id="452" r:id="rId11"/>
    <p:sldId id="541" r:id="rId12"/>
    <p:sldId id="396" r:id="rId13"/>
    <p:sldId id="561" r:id="rId14"/>
    <p:sldId id="594" r:id="rId16"/>
    <p:sldId id="595" r:id="rId17"/>
    <p:sldId id="511" r:id="rId18"/>
    <p:sldId id="503" r:id="rId19"/>
    <p:sldId id="512" r:id="rId20"/>
    <p:sldId id="504" r:id="rId21"/>
    <p:sldId id="581" r:id="rId22"/>
    <p:sldId id="580" r:id="rId23"/>
    <p:sldId id="514" r:id="rId24"/>
    <p:sldId id="611" r:id="rId25"/>
    <p:sldId id="531" r:id="rId26"/>
    <p:sldId id="532" r:id="rId27"/>
    <p:sldId id="506" r:id="rId28"/>
    <p:sldId id="509" r:id="rId29"/>
    <p:sldId id="476" r:id="rId30"/>
    <p:sldId id="542" r:id="rId31"/>
    <p:sldId id="294" r:id="rId32"/>
    <p:sldId id="400" r:id="rId3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41B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1122" y="-84"/>
      </p:cViewPr>
      <p:guideLst>
        <p:guide orient="horz" pos="2178"/>
        <p:guide pos="28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945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867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481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368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5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4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hyperlink" Target="&#19968;&#26354;&#12298;&#39640;&#23665;&#27969;&#27700;&#12299;&#24102;&#20320;&#39046;&#30053;&#31062;&#22269;&#22823;&#22909;&#27827;&#23665;_&#36229;&#28165;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microsoft.com/office/2007/relationships/media" Target="file:///C:\Users\Administrator\Desktop\&#20271;&#29273;&#40723;&#29748;\&#20256;&#22855;&#20048;&#22346;%20-%20&#20081;&#32418;.mp3" TargetMode="External"/><Relationship Id="rId2" Type="http://schemas.openxmlformats.org/officeDocument/2006/relationships/audio" Target="file:///C:\Users\Administrator\Desktop\&#20271;&#29273;&#40723;&#29748;\&#20256;&#22855;&#20048;&#22346;%20-%20&#20081;&#32418;.mp3" TargetMode="Externa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7" descr="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875"/>
            <a:ext cx="9144000" cy="688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/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2192338" y="1296988"/>
            <a:ext cx="6721475" cy="4525962"/>
          </a:xfrm>
        </p:spPr>
        <p:txBody>
          <a:bodyPr anchor="t"/>
          <a:p>
            <a:pPr marL="0" indent="0">
              <a:buNone/>
            </a:pPr>
            <a:r>
              <a:rPr lang="en-US" altLang="zh-CN" sz="4800" b="1">
                <a:latin typeface="楷体" panose="02010609060101010101" charset="-122"/>
                <a:ea typeface="楷体" panose="02010609060101010101" charset="-122"/>
              </a:rPr>
              <a:t>摔破瑶琴凤尾寒，</a:t>
            </a:r>
            <a:endParaRPr lang="en-US" altLang="zh-CN" sz="48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4800" b="1">
                <a:latin typeface="楷体" panose="02010609060101010101" charset="-122"/>
                <a:ea typeface="楷体" panose="02010609060101010101" charset="-122"/>
              </a:rPr>
              <a:t>子期不在对谁弹！</a:t>
            </a:r>
            <a:endParaRPr lang="en-US" altLang="zh-CN" sz="48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4800" b="1">
                <a:latin typeface="楷体" panose="02010609060101010101" charset="-122"/>
                <a:ea typeface="楷体" panose="02010609060101010101" charset="-122"/>
              </a:rPr>
              <a:t>春风满面皆朋友，</a:t>
            </a:r>
            <a:endParaRPr lang="en-US" altLang="zh-CN" sz="48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 sz="4800" b="1">
                <a:latin typeface="楷体" panose="02010609060101010101" charset="-122"/>
                <a:ea typeface="楷体" panose="02010609060101010101" charset="-122"/>
              </a:rPr>
              <a:t>欲觅知音难上难。</a:t>
            </a:r>
            <a:endParaRPr lang="en-US" altLang="zh-CN" sz="4800" b="1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endParaRPr lang="en-US" altLang="zh-CN" sz="4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1"/>
          <p:cNvSpPr txBox="1"/>
          <p:nvPr/>
        </p:nvSpPr>
        <p:spPr>
          <a:xfrm>
            <a:off x="742950" y="908050"/>
            <a:ext cx="7862888" cy="4584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latin typeface="华文楷体" charset="-122"/>
                <a:ea typeface="华文楷体" charset="-122"/>
              </a:rPr>
              <a:t>     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伯牙鼓琴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伯牙鼓琴，锺子期听之。方鼓琴而志在太山，锺子期曰：“善哉乎鼓琴，巍巍乎若太山。”少选之间而志在流水，锺子期又曰：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善哉乎鼓琴，汤汤乎若流水。”锺子期死，伯牙破琴绝弦，终身不复鼓琴，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以为世无足复为鼓琴者。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21506" name="图片 5"/>
          <p:cNvPicPr>
            <a:picLocks noChangeAspect="1"/>
          </p:cNvPicPr>
          <p:nvPr/>
        </p:nvPicPr>
        <p:blipFill>
          <a:blip r:embed="rId1">
            <a:lum contrast="6000"/>
          </a:blip>
          <a:srcRect b="11479"/>
          <a:stretch>
            <a:fillRect/>
          </a:stretch>
        </p:blipFill>
        <p:spPr>
          <a:xfrm>
            <a:off x="5864225" y="4892675"/>
            <a:ext cx="3279775" cy="1849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文本框 1"/>
          <p:cNvSpPr txBox="1"/>
          <p:nvPr/>
        </p:nvSpPr>
        <p:spPr>
          <a:xfrm>
            <a:off x="822325" y="1377950"/>
            <a:ext cx="7537450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楷体" charset="-122"/>
                <a:ea typeface="华文楷体" charset="-122"/>
              </a:rPr>
              <a:t>“善哉乎鼓琴，巍巍乎若太山。”</a:t>
            </a:r>
            <a:endParaRPr lang="zh-CN" altLang="en-US" sz="4000" b="1">
              <a:latin typeface="华文楷体" charset="-122"/>
              <a:ea typeface="华文楷体" charset="-122"/>
            </a:endParaRPr>
          </a:p>
          <a:p>
            <a:endParaRPr lang="zh-CN" altLang="en-US" sz="4000" b="1">
              <a:latin typeface="华文楷体" charset="-122"/>
              <a:ea typeface="华文楷体" charset="-122"/>
            </a:endParaRPr>
          </a:p>
          <a:p>
            <a:r>
              <a:rPr lang="en-US" altLang="zh-CN" sz="4000" b="1">
                <a:latin typeface="华文楷体" charset="-122"/>
                <a:ea typeface="华文楷体" charset="-122"/>
              </a:rPr>
              <a:t>“</a:t>
            </a:r>
            <a:r>
              <a:rPr lang="zh-CN" altLang="en-US" sz="4000" b="1">
                <a:latin typeface="华文楷体" charset="-122"/>
                <a:ea typeface="华文楷体" charset="-122"/>
              </a:rPr>
              <a:t>善哉乎鼓琴，汤汤乎若流水。”</a:t>
            </a:r>
            <a:endParaRPr lang="zh-CN" altLang="en-US" sz="3200" b="1">
              <a:latin typeface="华文楷体" charset="-122"/>
              <a:ea typeface="华文楷体" charset="-122"/>
            </a:endParaRPr>
          </a:p>
        </p:txBody>
      </p:sp>
      <p:pic>
        <p:nvPicPr>
          <p:cNvPr id="88066" name="Picture 2" descr="http://youimg1.c-ctrip.com/target/fd/tg/g4/M08/20/DF/CggYHVXJ_lOADWrQABaexrk0j5Y49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90575" y="4363719"/>
            <a:ext cx="3261995" cy="240728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5867" t="6380" r="3111" b="6042"/>
          <a:stretch>
            <a:fillRect/>
          </a:stretch>
        </p:blipFill>
        <p:spPr>
          <a:xfrm>
            <a:off x="4970463" y="4378325"/>
            <a:ext cx="3506787" cy="234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1"/>
          <p:cNvSpPr txBox="1"/>
          <p:nvPr/>
        </p:nvSpPr>
        <p:spPr>
          <a:xfrm>
            <a:off x="822325" y="1150938"/>
            <a:ext cx="7537450" cy="5140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latin typeface="华文楷体" charset="-122"/>
                <a:ea typeface="华文楷体" charset="-122"/>
              </a:rPr>
              <a:t>         </a:t>
            </a:r>
            <a:r>
              <a:rPr lang="en-US" altLang="zh-CN" sz="5400" b="1">
                <a:latin typeface="华文楷体" charset="-122"/>
                <a:ea typeface="华文楷体" charset="-122"/>
              </a:rPr>
              <a:t> </a:t>
            </a:r>
            <a:r>
              <a:rPr lang="zh-CN" altLang="en-US" sz="5400" b="1">
                <a:latin typeface="华文楷体" charset="-122"/>
                <a:ea typeface="华文楷体" charset="-122"/>
              </a:rPr>
              <a:t>善哉乎</a:t>
            </a:r>
            <a:endParaRPr lang="zh-CN" altLang="en-US" sz="5400" b="1">
              <a:latin typeface="华文楷体" charset="-122"/>
              <a:ea typeface="华文楷体" charset="-122"/>
            </a:endParaRPr>
          </a:p>
          <a:p>
            <a:endParaRPr lang="zh-CN" altLang="en-US" sz="5400" b="1">
              <a:latin typeface="华文楷体" charset="-122"/>
              <a:ea typeface="华文楷体" charset="-122"/>
            </a:endParaRPr>
          </a:p>
          <a:p>
            <a:r>
              <a:rPr lang="zh-CN" altLang="en-US" sz="5400" b="1">
                <a:latin typeface="华文楷体" charset="-122"/>
                <a:ea typeface="华文楷体" charset="-122"/>
              </a:rPr>
              <a:t>      善哉乎鼓琴</a:t>
            </a:r>
            <a:endParaRPr lang="zh-CN" altLang="en-US" sz="5400" b="1">
              <a:latin typeface="华文楷体" charset="-122"/>
              <a:ea typeface="华文楷体" charset="-122"/>
            </a:endParaRPr>
          </a:p>
          <a:p>
            <a:endParaRPr lang="zh-CN" altLang="en-US" sz="5400" b="1">
              <a:latin typeface="华文楷体" charset="-122"/>
              <a:ea typeface="华文楷体" charset="-122"/>
            </a:endParaRPr>
          </a:p>
          <a:p>
            <a:endParaRPr lang="zh-CN" altLang="en-US" sz="4000" b="1">
              <a:latin typeface="华文楷体" charset="-122"/>
              <a:ea typeface="华文楷体" charset="-122"/>
            </a:endParaRPr>
          </a:p>
          <a:p>
            <a:endParaRPr lang="zh-CN" altLang="en-US" sz="4000" b="1">
              <a:latin typeface="华文楷体" charset="-122"/>
              <a:ea typeface="华文楷体" charset="-122"/>
            </a:endParaRPr>
          </a:p>
          <a:p>
            <a:endParaRPr lang="zh-CN" altLang="en-US" sz="3200" b="1">
              <a:latin typeface="华文楷体" charset="-122"/>
              <a:ea typeface="华文楷体" charset="-122"/>
            </a:endParaRPr>
          </a:p>
        </p:txBody>
      </p:sp>
      <p:pic>
        <p:nvPicPr>
          <p:cNvPr id="24578" name="图片 5"/>
          <p:cNvPicPr>
            <a:picLocks noChangeAspect="1"/>
          </p:cNvPicPr>
          <p:nvPr/>
        </p:nvPicPr>
        <p:blipFill>
          <a:blip r:embed="rId1">
            <a:lum contrast="6000"/>
          </a:blip>
          <a:srcRect b="11479"/>
          <a:stretch>
            <a:fillRect/>
          </a:stretch>
        </p:blipFill>
        <p:spPr>
          <a:xfrm>
            <a:off x="4873625" y="4333875"/>
            <a:ext cx="4270375" cy="2408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charRg st="15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charRg st="15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charRg st="15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1"/>
          <p:cNvSpPr txBox="1"/>
          <p:nvPr/>
        </p:nvSpPr>
        <p:spPr>
          <a:xfrm>
            <a:off x="1276350" y="1377950"/>
            <a:ext cx="7537450" cy="35385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800" b="1">
                <a:latin typeface="华文楷体" charset="-122"/>
                <a:ea typeface="华文楷体" charset="-122"/>
              </a:rPr>
              <a:t>巍巍乎若太山</a:t>
            </a:r>
            <a:endParaRPr lang="zh-CN" altLang="en-US" sz="4800" b="1">
              <a:latin typeface="华文楷体" charset="-122"/>
              <a:ea typeface="华文楷体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善哉乎鼓琴，巍巍乎若太山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800" b="1">
              <a:latin typeface="华文楷体" charset="-122"/>
              <a:ea typeface="华文楷体" charset="-122"/>
            </a:endParaRPr>
          </a:p>
          <a:p>
            <a:r>
              <a:rPr lang="zh-CN" altLang="en-US" sz="4800" b="1">
                <a:latin typeface="华文楷体" charset="-122"/>
                <a:ea typeface="华文楷体" charset="-122"/>
              </a:rPr>
              <a:t>汤汤乎若流水</a:t>
            </a:r>
            <a:endParaRPr lang="zh-CN" altLang="en-US" sz="4800" b="1">
              <a:latin typeface="华文楷体" charset="-122"/>
              <a:ea typeface="华文楷体" charset="-122"/>
            </a:endParaRPr>
          </a:p>
          <a:p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5602" name="图片 5"/>
          <p:cNvPicPr>
            <a:picLocks noChangeAspect="1"/>
          </p:cNvPicPr>
          <p:nvPr/>
        </p:nvPicPr>
        <p:blipFill>
          <a:blip r:embed="rId1">
            <a:lum contrast="6000"/>
          </a:blip>
          <a:srcRect b="11479"/>
          <a:stretch>
            <a:fillRect/>
          </a:stretch>
        </p:blipFill>
        <p:spPr>
          <a:xfrm>
            <a:off x="5054600" y="4437063"/>
            <a:ext cx="4089400" cy="2305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charRg st="7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charRg st="7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charRg st="7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文本框 1"/>
          <p:cNvSpPr txBox="1"/>
          <p:nvPr/>
        </p:nvSpPr>
        <p:spPr>
          <a:xfrm>
            <a:off x="822325" y="1377950"/>
            <a:ext cx="7537450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楷体" charset="-122"/>
                <a:ea typeface="华文楷体" charset="-122"/>
                <a:sym typeface="宋体" panose="02010600030101010101" pitchFamily="2" charset="-122"/>
              </a:rPr>
              <a:t>“善哉乎鼓琴，巍巍乎若太山。”</a:t>
            </a:r>
            <a:endParaRPr lang="zh-CN" altLang="en-US" sz="4000" b="1">
              <a:latin typeface="华文楷体" charset="-122"/>
              <a:ea typeface="华文楷体" charset="-122"/>
              <a:sym typeface="宋体" panose="02010600030101010101" pitchFamily="2" charset="-122"/>
            </a:endParaRPr>
          </a:p>
          <a:p>
            <a:endParaRPr lang="zh-CN" altLang="en-US" sz="4000" b="1">
              <a:latin typeface="华文楷体" charset="-122"/>
              <a:ea typeface="华文楷体" charset="-122"/>
              <a:sym typeface="宋体" panose="02010600030101010101" pitchFamily="2" charset="-122"/>
            </a:endParaRPr>
          </a:p>
          <a:p>
            <a:r>
              <a:rPr lang="en-US" altLang="zh-CN" sz="4000" b="1">
                <a:latin typeface="华文楷体" charset="-122"/>
                <a:ea typeface="华文楷体" charset="-122"/>
                <a:sym typeface="宋体" panose="02010600030101010101" pitchFamily="2" charset="-122"/>
              </a:rPr>
              <a:t>“</a:t>
            </a:r>
            <a:r>
              <a:rPr lang="zh-CN" altLang="en-US" sz="4000" b="1">
                <a:latin typeface="华文楷体" charset="-122"/>
                <a:ea typeface="华文楷体" charset="-122"/>
                <a:sym typeface="宋体" panose="02010600030101010101" pitchFamily="2" charset="-122"/>
              </a:rPr>
              <a:t>善哉乎鼓琴，汤汤乎若流水。”</a:t>
            </a:r>
            <a:endParaRPr lang="zh-CN" altLang="en-US" sz="3200" b="1">
              <a:latin typeface="华文楷体" charset="-122"/>
              <a:ea typeface="华文楷体" charset="-122"/>
            </a:endParaRPr>
          </a:p>
        </p:txBody>
      </p:sp>
      <p:pic>
        <p:nvPicPr>
          <p:cNvPr id="26626" name="图片 5"/>
          <p:cNvPicPr>
            <a:picLocks noChangeAspect="1"/>
          </p:cNvPicPr>
          <p:nvPr/>
        </p:nvPicPr>
        <p:blipFill>
          <a:blip r:embed="rId1">
            <a:lum contrast="6000"/>
          </a:blip>
          <a:srcRect b="11479"/>
          <a:stretch>
            <a:fillRect/>
          </a:stretch>
        </p:blipFill>
        <p:spPr>
          <a:xfrm>
            <a:off x="4665663" y="4216400"/>
            <a:ext cx="4478337" cy="2525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1"/>
          <p:cNvSpPr txBox="1"/>
          <p:nvPr/>
        </p:nvSpPr>
        <p:spPr>
          <a:xfrm>
            <a:off x="1030288" y="908050"/>
            <a:ext cx="7180262" cy="37230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latin typeface="华文楷体" charset="-122"/>
                <a:ea typeface="华文楷体" charset="-122"/>
              </a:rPr>
              <a:t>                    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伯牙鼓琴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伯牙鼓琴，锺子期听之。方鼓琴而</a:t>
            </a:r>
            <a:r>
              <a:rPr lang="zh-CN" altLang="en-US" sz="32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志在太山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，锺子期曰：“善哉乎鼓琴，巍巍乎若太山。”少选之间而</a:t>
            </a:r>
            <a:r>
              <a:rPr lang="zh-CN" altLang="en-US" sz="32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志在流水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，锺子期又曰：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善哉乎鼓琴，汤汤乎若流水。”锺子期死，伯牙破琴绝弦，终身不复鼓琴，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以为世无足复为鼓琴者。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27650" name="图片 5"/>
          <p:cNvPicPr>
            <a:picLocks noChangeAspect="1"/>
          </p:cNvPicPr>
          <p:nvPr/>
        </p:nvPicPr>
        <p:blipFill>
          <a:blip r:embed="rId1">
            <a:lum contrast="6000"/>
          </a:blip>
          <a:srcRect b="11479"/>
          <a:stretch>
            <a:fillRect/>
          </a:stretch>
        </p:blipFill>
        <p:spPr>
          <a:xfrm>
            <a:off x="5864225" y="4892675"/>
            <a:ext cx="3279775" cy="1849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327025"/>
            <a:ext cx="3138488" cy="243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图片 2" descr="97e5-fzyqqir04974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327025"/>
            <a:ext cx="3511550" cy="2430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图片 3" descr="QJ81793935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98850"/>
            <a:ext cx="3119438" cy="2454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4" descr="1179335604718_mthum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075" y="3378200"/>
            <a:ext cx="3621088" cy="2576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38238" y="2965450"/>
            <a:ext cx="133191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潺潺的流水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99125" y="2965450"/>
            <a:ext cx="133191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皎皎的明月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25550" y="6137275"/>
            <a:ext cx="13335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皑皑的白雪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81638" y="6227763"/>
            <a:ext cx="133191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徐徐的清风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1"/>
          <p:cNvSpPr txBox="1"/>
          <p:nvPr/>
        </p:nvSpPr>
        <p:spPr>
          <a:xfrm>
            <a:off x="231775" y="2260600"/>
            <a:ext cx="8710613" cy="38465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>
                <a:latin typeface="华文楷体" charset="-122"/>
                <a:ea typeface="华文楷体" charset="-122"/>
              </a:rPr>
              <a:t>   </a:t>
            </a:r>
            <a:r>
              <a:rPr lang="zh-CN" altLang="en-US" sz="2800" b="1">
                <a:latin typeface="华文楷体" charset="-122"/>
                <a:ea typeface="华文楷体" charset="-122"/>
              </a:rPr>
              <a:t>方鼓琴而</a:t>
            </a:r>
            <a:r>
              <a:rPr lang="zh-CN" altLang="en-US" sz="2800" b="1">
                <a:solidFill>
                  <a:srgbClr val="FF0000"/>
                </a:solidFill>
                <a:latin typeface="华文楷体" charset="-122"/>
                <a:ea typeface="华文楷体" charset="-122"/>
              </a:rPr>
              <a:t>志在太山</a:t>
            </a:r>
            <a:r>
              <a:rPr lang="zh-CN" altLang="en-US" sz="2800" b="1">
                <a:latin typeface="华文楷体" charset="-122"/>
                <a:ea typeface="华文楷体" charset="-122"/>
              </a:rPr>
              <a:t>，锺子期曰：</a:t>
            </a:r>
            <a:r>
              <a:rPr lang="zh-CN" altLang="en-US" sz="2800" b="1">
                <a:solidFill>
                  <a:srgbClr val="FF0000"/>
                </a:solidFill>
                <a:latin typeface="华文楷体" charset="-122"/>
                <a:ea typeface="华文楷体" charset="-122"/>
              </a:rPr>
              <a:t>“善哉乎鼓琴，巍巍乎若太山。”</a:t>
            </a:r>
            <a:endParaRPr lang="zh-CN" altLang="en-US" sz="2800" b="1">
              <a:solidFill>
                <a:srgbClr val="FF0000"/>
              </a:solidFill>
              <a:latin typeface="华文楷体" charset="-122"/>
              <a:ea typeface="华文楷体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华文楷体" charset="-122"/>
                <a:ea typeface="华文楷体" charset="-122"/>
              </a:rPr>
              <a:t>   </a:t>
            </a:r>
            <a:r>
              <a:rPr lang="zh-CN" altLang="en-US" sz="2800" b="1">
                <a:latin typeface="华文楷体" charset="-122"/>
                <a:ea typeface="华文楷体" charset="-122"/>
              </a:rPr>
              <a:t>少选之间而</a:t>
            </a:r>
            <a:r>
              <a:rPr lang="zh-CN" altLang="en-US" sz="2800" b="1">
                <a:solidFill>
                  <a:srgbClr val="FF0000"/>
                </a:solidFill>
                <a:latin typeface="华文楷体" charset="-122"/>
                <a:ea typeface="华文楷体" charset="-122"/>
              </a:rPr>
              <a:t>志在流水</a:t>
            </a:r>
            <a:r>
              <a:rPr lang="zh-CN" altLang="en-US" sz="2800" b="1">
                <a:latin typeface="华文楷体" charset="-122"/>
                <a:ea typeface="华文楷体" charset="-122"/>
              </a:rPr>
              <a:t>，锺子期又曰：</a:t>
            </a:r>
            <a:r>
              <a:rPr lang="en-US" altLang="zh-CN" sz="2800" b="1">
                <a:solidFill>
                  <a:srgbClr val="FF0000"/>
                </a:solidFill>
                <a:latin typeface="华文楷体" charset="-122"/>
                <a:ea typeface="华文楷体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华文楷体" charset="-122"/>
                <a:ea typeface="华文楷体" charset="-122"/>
              </a:rPr>
              <a:t>善哉乎鼓琴，汤汤乎若流水。”</a:t>
            </a:r>
            <a:endParaRPr lang="zh-CN" altLang="en-US" sz="2800">
              <a:latin typeface="华文楷体" charset="-122"/>
              <a:ea typeface="华文楷体" charset="-122"/>
            </a:endParaRPr>
          </a:p>
          <a:p>
            <a:r>
              <a:rPr lang="zh-CN" altLang="en-US" sz="3200">
                <a:latin typeface="华文楷体" charset="-122"/>
                <a:ea typeface="华文楷体" charset="-122"/>
              </a:rPr>
              <a:t>   伯牙鼓琴而</a:t>
            </a:r>
            <a:r>
              <a:rPr lang="zh-CN" altLang="en-US" sz="3200" u="sng">
                <a:latin typeface="华文楷体" charset="-122"/>
                <a:ea typeface="华文楷体" charset="-122"/>
              </a:rPr>
              <a:t>               </a:t>
            </a:r>
            <a:r>
              <a:rPr lang="zh-CN" altLang="en-US" sz="3200">
                <a:latin typeface="华文楷体" charset="-122"/>
                <a:ea typeface="华文楷体" charset="-122"/>
              </a:rPr>
              <a:t>，锺子期曰：“善哉乎鼓琴，</a:t>
            </a:r>
            <a:r>
              <a:rPr lang="zh-CN" altLang="en-US" sz="3200" u="sng">
                <a:latin typeface="华文楷体" charset="-122"/>
                <a:ea typeface="华文楷体" charset="-122"/>
              </a:rPr>
              <a:t>                        </a:t>
            </a:r>
            <a:r>
              <a:rPr lang="zh-CN" altLang="en-US" sz="3200">
                <a:latin typeface="华文楷体" charset="-122"/>
                <a:ea typeface="华文楷体" charset="-122"/>
              </a:rPr>
              <a:t>。”</a:t>
            </a:r>
            <a:endParaRPr lang="zh-CN" altLang="en-US" sz="3200">
              <a:latin typeface="华文楷体" charset="-122"/>
              <a:ea typeface="华文楷体" charset="-122"/>
            </a:endParaRPr>
          </a:p>
          <a:p>
            <a:r>
              <a:rPr lang="zh-CN" altLang="en-US" sz="3200">
                <a:latin typeface="华文楷体" charset="-122"/>
                <a:ea typeface="华文楷体" charset="-122"/>
              </a:rPr>
              <a:t>   伯牙鼓琴而</a:t>
            </a:r>
            <a:r>
              <a:rPr lang="zh-CN" altLang="en-US" sz="3200" u="sng">
                <a:latin typeface="华文楷体" charset="-122"/>
                <a:ea typeface="华文楷体" charset="-122"/>
              </a:rPr>
              <a:t>                </a:t>
            </a:r>
            <a:r>
              <a:rPr lang="zh-CN" altLang="en-US" sz="3200">
                <a:latin typeface="华文楷体" charset="-122"/>
                <a:ea typeface="华文楷体" charset="-122"/>
              </a:rPr>
              <a:t>，锺子期曰：</a:t>
            </a:r>
            <a:endParaRPr lang="zh-CN" altLang="en-US" sz="3200">
              <a:latin typeface="华文楷体" charset="-122"/>
              <a:ea typeface="华文楷体" charset="-122"/>
            </a:endParaRPr>
          </a:p>
          <a:p>
            <a:r>
              <a:rPr lang="zh-CN" altLang="en-US" sz="3200">
                <a:latin typeface="华文楷体" charset="-122"/>
                <a:ea typeface="华文楷体" charset="-122"/>
              </a:rPr>
              <a:t>“善哉乎鼓琴，</a:t>
            </a:r>
            <a:r>
              <a:rPr lang="zh-CN" altLang="en-US" sz="3200" u="sng">
                <a:latin typeface="华文楷体" charset="-122"/>
                <a:ea typeface="华文楷体" charset="-122"/>
              </a:rPr>
              <a:t>                        </a:t>
            </a:r>
            <a:r>
              <a:rPr lang="zh-CN" altLang="en-US" sz="3200">
                <a:latin typeface="华文楷体" charset="-122"/>
                <a:ea typeface="华文楷体" charset="-122"/>
              </a:rPr>
              <a:t>。”</a:t>
            </a:r>
            <a:endParaRPr lang="zh-CN" altLang="en-US" sz="3200">
              <a:latin typeface="华文楷体" charset="-122"/>
              <a:ea typeface="华文楷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38250" y="392113"/>
            <a:ext cx="7170738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流水潺潺  白雪皑皑   清风徐徐   </a:t>
            </a:r>
            <a:endParaRPr lang="zh-CN" altLang="en-US" sz="32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秋风瑟瑟  阴雨绵绵   杨柳依依</a:t>
            </a:r>
            <a:endParaRPr lang="zh-CN" altLang="en-US" sz="32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草原茫茫  江水滔滔   碧波盈盈</a:t>
            </a:r>
            <a:endParaRPr lang="zh-CN" altLang="en-US" sz="32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65175" y="1519238"/>
            <a:ext cx="7661275" cy="1938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</a:t>
            </a:r>
            <a:r>
              <a:rPr lang="en-US" altLang="zh-CN" sz="240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4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在中国传统文化中，高山、鸿鹄等代表远大的志向，流水代表高雅的志趣和情怀。</a:t>
            </a:r>
            <a:endParaRPr lang="zh-CN" altLang="en-US" sz="40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1746" name="图片 5"/>
          <p:cNvPicPr>
            <a:picLocks noChangeAspect="1"/>
          </p:cNvPicPr>
          <p:nvPr/>
        </p:nvPicPr>
        <p:blipFill>
          <a:blip r:embed="rId1">
            <a:lum contrast="6000"/>
          </a:blip>
          <a:srcRect b="11479"/>
          <a:stretch>
            <a:fillRect/>
          </a:stretch>
        </p:blipFill>
        <p:spPr>
          <a:xfrm>
            <a:off x="4556125" y="4154488"/>
            <a:ext cx="4587875" cy="2587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65175" y="1519238"/>
            <a:ext cx="76612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</a:t>
            </a:r>
            <a:r>
              <a:rPr lang="en-US" altLang="zh-CN" sz="2400" noProof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altLang="en-US" sz="40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770" name="文本框 1"/>
          <p:cNvSpPr txBox="1"/>
          <p:nvPr/>
        </p:nvSpPr>
        <p:spPr>
          <a:xfrm>
            <a:off x="641350" y="879475"/>
            <a:ext cx="8131175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latin typeface="华文楷体" charset="-122"/>
                <a:ea typeface="华文楷体" charset="-122"/>
                <a:sym typeface="宋体" panose="02010600030101010101" pitchFamily="2" charset="-122"/>
              </a:rPr>
              <a:t>    </a:t>
            </a:r>
            <a:r>
              <a:rPr lang="zh-CN" altLang="en-US" sz="4000" b="1">
                <a:latin typeface="华文楷体" charset="-122"/>
                <a:ea typeface="华文楷体" charset="-122"/>
                <a:sym typeface="宋体" panose="02010600030101010101" pitchFamily="2" charset="-122"/>
              </a:rPr>
              <a:t>古书《列子·汤问》中伯牙的原话：“善哉善哉，子之听夫志，想象犹吾心也。”</a:t>
            </a:r>
            <a:endParaRPr lang="zh-CN" altLang="en-US" sz="4000" b="1">
              <a:latin typeface="华文楷体" charset="-122"/>
              <a:ea typeface="华文楷体" charset="-122"/>
              <a:sym typeface="宋体" panose="02010600030101010101" pitchFamily="2" charset="-122"/>
            </a:endParaRPr>
          </a:p>
        </p:txBody>
      </p:sp>
      <p:pic>
        <p:nvPicPr>
          <p:cNvPr id="2" name="Picture 2" descr="http://dingyue.nosdn.127.net/9lBikN=mIVh7ZsrnrMudQhBTyi41ZPoUOxwFhl=rVbDSV1539681291206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57301" y="3494306"/>
            <a:ext cx="4676841" cy="336383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1" descr="伏羲琴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6575" y="160338"/>
            <a:ext cx="3273425" cy="327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465704" y="2788285"/>
            <a:ext cx="157607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瑶琴</a:t>
            </a:r>
            <a:endParaRPr lang="zh-CN" altLang="en-US" sz="3600" b="1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67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00" y="3968750"/>
            <a:ext cx="3851275" cy="263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5400675" y="4803775"/>
            <a:ext cx="184943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古筝</a:t>
            </a:r>
            <a:endParaRPr lang="zh-CN" altLang="en-US" sz="44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69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890963" y="307975"/>
            <a:ext cx="4714875" cy="297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664200" y="2667000"/>
            <a:ext cx="2420938" cy="644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伏羲琴</a:t>
            </a:r>
            <a:endParaRPr lang="zh-CN" altLang="en-US" sz="36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文本框 1"/>
          <p:cNvSpPr txBox="1"/>
          <p:nvPr/>
        </p:nvSpPr>
        <p:spPr>
          <a:xfrm>
            <a:off x="742950" y="606425"/>
            <a:ext cx="7862888" cy="4584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latin typeface="华文楷体" charset="-122"/>
                <a:ea typeface="华文楷体" charset="-122"/>
              </a:rPr>
              <a:t>         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伯牙鼓琴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伯牙鼓琴，锺子期听之。方鼓琴而志在太山，锺子期曰：“善哉乎鼓琴，巍巍乎若太山。”少选之间而志在流水，锺子期又曰：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善哉乎鼓琴，汤汤乎若流水。”锺子期死，伯牙破琴绝弦，终身不复鼓琴，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以为世无足复为鼓琴者。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33794" name="图片 5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>
            <a:lum contrast="6000"/>
          </a:blip>
          <a:srcRect b="11479"/>
          <a:stretch>
            <a:fillRect/>
          </a:stretch>
        </p:blipFill>
        <p:spPr>
          <a:xfrm>
            <a:off x="5864225" y="4889500"/>
            <a:ext cx="3279775" cy="1849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文本框 1"/>
          <p:cNvSpPr txBox="1"/>
          <p:nvPr/>
        </p:nvSpPr>
        <p:spPr>
          <a:xfrm>
            <a:off x="5807075" y="6370638"/>
            <a:ext cx="3651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读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文本框 1"/>
          <p:cNvSpPr txBox="1"/>
          <p:nvPr/>
        </p:nvSpPr>
        <p:spPr>
          <a:xfrm>
            <a:off x="3733800" y="1814513"/>
            <a:ext cx="50101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>
                <a:latin typeface="华文楷体" charset="-122"/>
                <a:ea typeface="华文楷体" charset="-122"/>
              </a:rPr>
              <a:t>锺子期死，伯牙破琴绝弦，终身不复鼓琴，</a:t>
            </a:r>
            <a:r>
              <a:rPr lang="zh-CN" altLang="en-US" sz="3600" b="1">
                <a:latin typeface="华文楷体" charset="-122"/>
                <a:ea typeface="华文楷体" charset="-122"/>
                <a:sym typeface="宋体" panose="02010600030101010101" pitchFamily="2" charset="-122"/>
              </a:rPr>
              <a:t>以为世无足复为鼓琴者。</a:t>
            </a:r>
            <a:endParaRPr lang="zh-CN" altLang="en-US" sz="3600" b="1">
              <a:latin typeface="华文楷体" charset="-122"/>
              <a:ea typeface="华文楷体" charset="-122"/>
              <a:sym typeface="宋体" panose="02010600030101010101" pitchFamily="2" charset="-122"/>
            </a:endParaRPr>
          </a:p>
        </p:txBody>
      </p:sp>
      <p:pic>
        <p:nvPicPr>
          <p:cNvPr id="35842" name="图片 4"/>
          <p:cNvPicPr>
            <a:picLocks noChangeAspect="1"/>
          </p:cNvPicPr>
          <p:nvPr/>
        </p:nvPicPr>
        <p:blipFill>
          <a:blip r:embed="rId1">
            <a:lum bright="6000" contrast="6000"/>
          </a:blip>
          <a:stretch>
            <a:fillRect/>
          </a:stretch>
        </p:blipFill>
        <p:spPr>
          <a:xfrm>
            <a:off x="0" y="350838"/>
            <a:ext cx="3516313" cy="5160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7890" name="图片 17" descr="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8262"/>
            <a:ext cx="9144000" cy="6850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Rectangle 1"/>
          <p:cNvSpPr/>
          <p:nvPr/>
        </p:nvSpPr>
        <p:spPr>
          <a:xfrm>
            <a:off x="-411162" y="657225"/>
            <a:ext cx="9144000" cy="43989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indent="304800" eaLnBrk="0" hangingPunct="0"/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sz="4000" b="1" dirty="0">
                <a:latin typeface="华文楷体" charset="-122"/>
                <a:ea typeface="华文楷体" charset="-122"/>
              </a:rPr>
              <a:t>忆昔去年春，江边曾会君。</a:t>
            </a:r>
            <a:endParaRPr lang="zh-CN" altLang="en-US" sz="4000" b="1" dirty="0">
              <a:latin typeface="华文楷体" charset="-122"/>
              <a:ea typeface="华文楷体" charset="-122"/>
            </a:endParaRPr>
          </a:p>
          <a:p>
            <a:pPr indent="304800" eaLnBrk="0" hangingPunct="0"/>
            <a:r>
              <a:rPr lang="zh-CN" altLang="en-US" sz="4000" b="1" dirty="0">
                <a:latin typeface="华文楷体" charset="-122"/>
                <a:ea typeface="华文楷体" charset="-122"/>
              </a:rPr>
              <a:t>    今日重来访，不见知音人。</a:t>
            </a:r>
            <a:endParaRPr lang="zh-CN" altLang="en-US" sz="4000" b="1" dirty="0">
              <a:latin typeface="华文楷体" charset="-122"/>
              <a:ea typeface="华文楷体" charset="-122"/>
            </a:endParaRPr>
          </a:p>
          <a:p>
            <a:pPr indent="304800" eaLnBrk="0" hangingPunct="0"/>
            <a:r>
              <a:rPr lang="zh-CN" altLang="en-US" sz="4000" b="1" dirty="0">
                <a:latin typeface="华文楷体" charset="-122"/>
                <a:ea typeface="华文楷体" charset="-122"/>
              </a:rPr>
              <a:t>   但见一抔（</a:t>
            </a:r>
            <a:r>
              <a:rPr lang="en-US" altLang="zh-CN" sz="4000" b="1" dirty="0">
                <a:latin typeface="华文楷体" charset="-122"/>
                <a:ea typeface="华文楷体" charset="-122"/>
              </a:rPr>
              <a:t>fóu)</a:t>
            </a:r>
            <a:r>
              <a:rPr lang="zh-CN" altLang="en-US" sz="4000" b="1" dirty="0">
                <a:latin typeface="华文楷体" charset="-122"/>
                <a:ea typeface="华文楷体" charset="-122"/>
              </a:rPr>
              <a:t>土，惨然伤我心！</a:t>
            </a:r>
            <a:endParaRPr lang="zh-CN" altLang="en-US" sz="4000" b="1" dirty="0">
              <a:latin typeface="华文楷体" charset="-122"/>
              <a:ea typeface="华文楷体" charset="-122"/>
            </a:endParaRPr>
          </a:p>
          <a:p>
            <a:pPr indent="304800" eaLnBrk="0" hangingPunct="0"/>
            <a:r>
              <a:rPr lang="zh-CN" altLang="en-US" sz="4000" b="1" dirty="0">
                <a:latin typeface="华文楷体" charset="-122"/>
                <a:ea typeface="华文楷体" charset="-122"/>
              </a:rPr>
              <a:t>   伤心伤心复伤心，不忍泪珠纷。</a:t>
            </a:r>
            <a:endParaRPr lang="zh-CN" altLang="en-US" sz="4000" b="1" dirty="0">
              <a:latin typeface="华文楷体" charset="-122"/>
              <a:ea typeface="华文楷体" charset="-122"/>
            </a:endParaRPr>
          </a:p>
          <a:p>
            <a:pPr indent="304800" eaLnBrk="0" hangingPunct="0"/>
            <a:r>
              <a:rPr lang="zh-CN" altLang="en-US" sz="4000" b="1" dirty="0">
                <a:latin typeface="华文楷体" charset="-122"/>
                <a:ea typeface="华文楷体" charset="-122"/>
              </a:rPr>
              <a:t>   来欢去何苦，江畔起愁云。</a:t>
            </a:r>
            <a:endParaRPr lang="zh-CN" altLang="en-US" sz="4000" b="1" dirty="0">
              <a:latin typeface="华文楷体" charset="-122"/>
              <a:ea typeface="华文楷体" charset="-122"/>
            </a:endParaRPr>
          </a:p>
          <a:p>
            <a:pPr indent="304800" eaLnBrk="0" hangingPunct="0"/>
            <a:r>
              <a:rPr lang="zh-CN" altLang="en-US" sz="4000" b="1" dirty="0">
                <a:latin typeface="华文楷体" charset="-122"/>
                <a:ea typeface="华文楷体" charset="-122"/>
              </a:rPr>
              <a:t> 此曲终兮不复弹，三尺瑶琴为君死！</a:t>
            </a:r>
            <a:endParaRPr lang="zh-CN" altLang="en-US" sz="4000" b="1" dirty="0">
              <a:solidFill>
                <a:srgbClr val="0000FF"/>
              </a:solidFill>
              <a:latin typeface="华文楷体" charset="-122"/>
              <a:ea typeface="华文楷体" charset="-122"/>
            </a:endParaRPr>
          </a:p>
          <a:p>
            <a:pPr indent="304800" eaLnBrk="0" hangingPunct="0"/>
            <a:endParaRPr lang="zh-CN" altLang="en-US" sz="4000" b="1" dirty="0">
              <a:solidFill>
                <a:srgbClr val="0000FF"/>
              </a:solidFill>
              <a:latin typeface="华文楷体" charset="-122"/>
              <a:ea typeface="华文楷体" charset="-122"/>
            </a:endParaRPr>
          </a:p>
        </p:txBody>
      </p:sp>
      <p:sp>
        <p:nvSpPr>
          <p:cNvPr id="2" name="矩形 5"/>
          <p:cNvSpPr/>
          <p:nvPr/>
        </p:nvSpPr>
        <p:spPr>
          <a:xfrm>
            <a:off x="304800" y="5943600"/>
            <a:ext cx="89154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endParaRPr lang="zh-CN" altLang="en-US" sz="2800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" name="传奇乐坊 - 乱红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16500" y="5502275"/>
            <a:ext cx="1135063" cy="79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39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文本框 1"/>
          <p:cNvSpPr txBox="1"/>
          <p:nvPr/>
        </p:nvSpPr>
        <p:spPr>
          <a:xfrm>
            <a:off x="490538" y="823913"/>
            <a:ext cx="8434387" cy="4400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华文楷体" charset="-122"/>
                <a:ea typeface="华文楷体" charset="-122"/>
              </a:rPr>
              <a:t>1.</a:t>
            </a:r>
            <a:r>
              <a:rPr lang="zh-CN" altLang="en-US" sz="2800" b="1">
                <a:solidFill>
                  <a:srgbClr val="0000FF"/>
                </a:solidFill>
                <a:latin typeface="华文楷体" charset="-122"/>
                <a:ea typeface="华文楷体" charset="-122"/>
              </a:rPr>
              <a:t>伯牙善鼓琴，锺子期善听。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《列子》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800" b="1">
              <a:solidFill>
                <a:srgbClr val="0000FF"/>
              </a:solidFill>
              <a:latin typeface="华文楷体" charset="-122"/>
              <a:ea typeface="华文楷体" charset="-122"/>
            </a:endParaRPr>
          </a:p>
          <a:p>
            <a:r>
              <a:rPr lang="en-US" altLang="zh-CN" sz="2800" b="1">
                <a:solidFill>
                  <a:srgbClr val="0000FF"/>
                </a:solidFill>
                <a:latin typeface="华文楷体" charset="-122"/>
                <a:ea typeface="华文楷体" charset="-122"/>
              </a:rPr>
              <a:t>2.</a:t>
            </a:r>
            <a:r>
              <a:rPr lang="zh-CN" altLang="en-US" sz="2800" b="1">
                <a:solidFill>
                  <a:srgbClr val="0000FF"/>
                </a:solidFill>
                <a:latin typeface="华文楷体" charset="-122"/>
                <a:ea typeface="华文楷体" charset="-122"/>
              </a:rPr>
              <a:t>锺期一见知，山水千秋闻。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孟浩然《示孟郊》</a:t>
            </a:r>
            <a:endParaRPr lang="zh-CN" altLang="en-US" sz="2800" b="1">
              <a:latin typeface="华文楷体" charset="-122"/>
              <a:ea typeface="华文楷体" charset="-122"/>
            </a:endParaRPr>
          </a:p>
          <a:p>
            <a:r>
              <a:rPr lang="zh-CN" altLang="en-US" sz="2800" b="1">
                <a:latin typeface="华文楷体" charset="-122"/>
                <a:ea typeface="华文楷体" charset="-122"/>
              </a:rPr>
              <a:t>                                                    </a:t>
            </a:r>
            <a:endParaRPr lang="zh-CN" altLang="en-US" sz="2800" b="1">
              <a:latin typeface="华文楷体" charset="-122"/>
              <a:ea typeface="华文楷体" charset="-122"/>
            </a:endParaRPr>
          </a:p>
          <a:p>
            <a:r>
              <a:rPr lang="en-US" altLang="zh-CN" sz="2800" b="1">
                <a:solidFill>
                  <a:srgbClr val="0000FF"/>
                </a:solidFill>
                <a:latin typeface="华文楷体" charset="-122"/>
                <a:ea typeface="华文楷体" charset="-122"/>
              </a:rPr>
              <a:t>3.</a:t>
            </a:r>
            <a:r>
              <a:rPr lang="zh-CN" altLang="en-US" sz="2800" b="1">
                <a:solidFill>
                  <a:srgbClr val="0000FF"/>
                </a:solidFill>
                <a:latin typeface="华文楷体" charset="-122"/>
                <a:ea typeface="华文楷体" charset="-122"/>
              </a:rPr>
              <a:t>锺期久已没，世上无知音。</a:t>
            </a:r>
            <a:endParaRPr lang="zh-CN" altLang="en-US" sz="2800" b="1">
              <a:solidFill>
                <a:srgbClr val="0000FF"/>
              </a:solidFill>
              <a:latin typeface="华文楷体" charset="-122"/>
              <a:ea typeface="华文楷体" charset="-122"/>
            </a:endParaRP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                 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李白《月夜听卢子顺弹琴》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800" b="1">
                <a:solidFill>
                  <a:srgbClr val="0000FF"/>
                </a:solidFill>
                <a:latin typeface="华文楷体" charset="-122"/>
                <a:ea typeface="华文楷体" charset="-122"/>
              </a:rPr>
              <a:t>4.</a:t>
            </a:r>
            <a:r>
              <a:rPr lang="zh-CN" altLang="en-US" sz="2800" b="1">
                <a:solidFill>
                  <a:srgbClr val="0000FF"/>
                </a:solidFill>
                <a:latin typeface="华文楷体" charset="-122"/>
                <a:ea typeface="华文楷体" charset="-122"/>
              </a:rPr>
              <a:t>故人舍我归黄壤，流水高山心自知。</a:t>
            </a:r>
            <a:endParaRPr lang="zh-CN" altLang="en-US" sz="2800" b="1">
              <a:latin typeface="华文楷体" charset="-122"/>
              <a:ea typeface="华文楷体" charset="-122"/>
            </a:endParaRPr>
          </a:p>
          <a:p>
            <a:r>
              <a:rPr lang="zh-CN" altLang="en-US" sz="2800" b="1">
                <a:latin typeface="华文楷体" charset="-122"/>
                <a:ea typeface="华文楷体" charset="-122"/>
              </a:rPr>
              <a:t>                         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王安石《伯牙》</a:t>
            </a:r>
            <a:endParaRPr lang="zh-CN" altLang="en-US" sz="2800" b="1">
              <a:latin typeface="华文楷体" charset="-122"/>
              <a:ea typeface="华文楷体" charset="-122"/>
            </a:endParaRPr>
          </a:p>
          <a:p>
            <a:r>
              <a:rPr lang="en-US" altLang="zh-CN" sz="2800" b="1">
                <a:solidFill>
                  <a:srgbClr val="0000FF"/>
                </a:solidFill>
                <a:latin typeface="华文楷体" charset="-122"/>
                <a:ea typeface="华文楷体" charset="-122"/>
              </a:rPr>
              <a:t>5.</a:t>
            </a:r>
            <a:r>
              <a:rPr lang="zh-CN" altLang="en-US" sz="2800" b="1">
                <a:solidFill>
                  <a:srgbClr val="0000FF"/>
                </a:solidFill>
                <a:latin typeface="华文楷体" charset="-122"/>
                <a:ea typeface="华文楷体" charset="-122"/>
              </a:rPr>
              <a:t>可怜世上少知音。</a:t>
            </a:r>
            <a:endParaRPr lang="zh-CN" altLang="en-US" sz="2800" b="1">
              <a:latin typeface="华文楷体" charset="-122"/>
              <a:ea typeface="华文楷体" charset="-122"/>
            </a:endParaRPr>
          </a:p>
          <a:p>
            <a:r>
              <a:rPr lang="zh-CN" altLang="en-US" sz="2800" b="1">
                <a:latin typeface="华文楷体" charset="-122"/>
                <a:ea typeface="华文楷体" charset="-122"/>
              </a:rPr>
              <a:t>                     </a:t>
            </a:r>
            <a:r>
              <a:rPr lang="en-US" altLang="zh-CN" sz="2800" b="1">
                <a:latin typeface="华文楷体" charset="-122"/>
                <a:ea typeface="华文楷体" charset="-122"/>
              </a:rPr>
              <a:t>——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宋·王唯一《西江月》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Picture 2" descr="http://dingyue.nosdn.127.net/9lBikN=mIVh7ZsrnrMudQhBTyi41ZPoUOxwFhl=rVbDSV1539681291206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0360" y="5280660"/>
            <a:ext cx="2306319" cy="165861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28675" y="1090294"/>
            <a:ext cx="797242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《荀子劝学》中曾讲：</a:t>
            </a:r>
            <a:endParaRPr lang="zh-CN" altLang="en-US" sz="4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r>
              <a:rPr lang="en-US" altLang="zh-CN" sz="4400" b="1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</a:t>
            </a:r>
            <a:r>
              <a:rPr lang="zh-CN" altLang="en-US" sz="4400" b="1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伯牙鼓琴而六马仰秣（</a:t>
            </a:r>
            <a:r>
              <a:rPr lang="en-US" altLang="zh-CN" sz="4400" b="1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mò</a:t>
            </a:r>
            <a:r>
              <a:rPr lang="zh-CN" altLang="en-US" sz="4400" b="1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r>
              <a:rPr lang="en-US" altLang="zh-CN" sz="4400" b="1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”</a:t>
            </a:r>
            <a:endParaRPr lang="en-US" altLang="zh-CN" sz="4400" b="1" noProof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0" name="Picture 2" descr="http://5b0988e595225.cdn.sohucs.com/images/20171215/32c9fd9db6d4492f8ee62e723fcdc31c.jpeg"/>
          <p:cNvPicPr>
            <a:picLocks noChangeAspect="1"/>
          </p:cNvPicPr>
          <p:nvPr/>
        </p:nvPicPr>
        <p:blipFill>
          <a:blip r:embed="rId1"/>
          <a:srcRect l="9647" r="10133"/>
          <a:stretch>
            <a:fillRect/>
          </a:stretch>
        </p:blipFill>
        <p:spPr>
          <a:xfrm>
            <a:off x="4514850" y="4260850"/>
            <a:ext cx="4629150" cy="2597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文本框 1"/>
          <p:cNvSpPr txBox="1"/>
          <p:nvPr/>
        </p:nvSpPr>
        <p:spPr>
          <a:xfrm>
            <a:off x="217488" y="1604963"/>
            <a:ext cx="8666163" cy="3168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4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charset="-122"/>
                <a:ea typeface="华文楷体" charset="-122"/>
                <a:cs typeface="+mn-cs"/>
              </a:rPr>
              <a:t>自读要求：</a:t>
            </a:r>
            <a:endParaRPr lang="zh-CN" altLang="zh-CN" sz="40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charset="-122"/>
              <a:ea typeface="华文楷体" charset="-122"/>
            </a:endParaRPr>
          </a:p>
          <a:p>
            <a:endParaRPr lang="en-US" altLang="zh-CN" sz="3200" noProof="1">
              <a:latin typeface="华文楷体" charset="-122"/>
              <a:ea typeface="华文楷体" charset="-122"/>
            </a:endParaRPr>
          </a:p>
          <a:p>
            <a:r>
              <a:rPr lang="zh-CN" altLang="zh-CN" sz="3200" b="1" noProof="1">
                <a:latin typeface="华文楷体" charset="-122"/>
                <a:ea typeface="华文楷体" charset="-122"/>
                <a:cs typeface="+mn-cs"/>
              </a:rPr>
              <a:t>    自由放声读课文两遍，借助注释、字典等读准字音、读通句子。</a:t>
            </a:r>
            <a:endParaRPr lang="zh-CN" altLang="zh-CN" sz="3200" b="1" noProof="1">
              <a:latin typeface="华文楷体" charset="-122"/>
              <a:ea typeface="华文楷体" charset="-122"/>
            </a:endParaRPr>
          </a:p>
          <a:p>
            <a:endParaRPr lang="zh-CN" altLang="zh-CN" sz="3200" b="1" noProof="1">
              <a:latin typeface="华文楷体" charset="-122"/>
              <a:ea typeface="华文楷体" charset="-122"/>
            </a:endParaRPr>
          </a:p>
          <a:p>
            <a:r>
              <a:rPr lang="zh-CN" altLang="zh-CN" sz="3200" b="1" noProof="1">
                <a:latin typeface="华文楷体" charset="-122"/>
                <a:ea typeface="华文楷体" charset="-122"/>
                <a:cs typeface="+mn-cs"/>
              </a:rPr>
              <a:t>       </a:t>
            </a:r>
            <a:endParaRPr lang="zh-CN" altLang="en-US" sz="3200" b="1" noProof="1">
              <a:latin typeface="华文楷体" charset="-122"/>
              <a:ea typeface="华文楷体" charset="-122"/>
            </a:endParaRPr>
          </a:p>
        </p:txBody>
      </p:sp>
      <p:pic>
        <p:nvPicPr>
          <p:cNvPr id="13314" name="图片 5"/>
          <p:cNvPicPr>
            <a:picLocks noChangeAspect="1"/>
          </p:cNvPicPr>
          <p:nvPr/>
        </p:nvPicPr>
        <p:blipFill>
          <a:blip r:embed="rId1">
            <a:lum contrast="6000"/>
          </a:blip>
          <a:srcRect b="11479"/>
          <a:stretch>
            <a:fillRect/>
          </a:stretch>
        </p:blipFill>
        <p:spPr>
          <a:xfrm>
            <a:off x="4749800" y="4340225"/>
            <a:ext cx="4394200" cy="2478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框 1"/>
          <p:cNvSpPr txBox="1"/>
          <p:nvPr/>
        </p:nvSpPr>
        <p:spPr>
          <a:xfrm>
            <a:off x="742950" y="908050"/>
            <a:ext cx="7862888" cy="4584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latin typeface="华文楷体" charset="-122"/>
                <a:ea typeface="华文楷体" charset="-122"/>
              </a:rPr>
              <a:t>                     </a:t>
            </a:r>
            <a:r>
              <a:rPr lang="en-US" altLang="zh-CN" sz="3600" b="1">
                <a:latin typeface="华文楷体" charset="-122"/>
                <a:ea typeface="华文楷体" charset="-122"/>
              </a:rPr>
              <a:t>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伯牙鼓琴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伯牙鼓琴，锺子期听之。方鼓琴而志在太山，锺子期曰：“善哉乎鼓琴，巍巍乎若太山。”少选之间而志在流水，锺子期又曰：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善哉乎鼓琴，汤汤乎若流水。”锺子期死，伯牙破琴绝弦，终身不复鼓琴，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以为世无足复为鼓琴者。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14338" name="图片 5"/>
          <p:cNvPicPr>
            <a:picLocks noChangeAspect="1"/>
          </p:cNvPicPr>
          <p:nvPr/>
        </p:nvPicPr>
        <p:blipFill>
          <a:blip r:embed="rId1">
            <a:lum contrast="6000"/>
          </a:blip>
          <a:srcRect b="11479"/>
          <a:stretch>
            <a:fillRect/>
          </a:stretch>
        </p:blipFill>
        <p:spPr>
          <a:xfrm>
            <a:off x="5864225" y="4892675"/>
            <a:ext cx="3279775" cy="1849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文本框 1"/>
          <p:cNvSpPr txBox="1"/>
          <p:nvPr/>
        </p:nvSpPr>
        <p:spPr>
          <a:xfrm>
            <a:off x="217488" y="547688"/>
            <a:ext cx="8666162" cy="544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zh-CN" sz="4800" b="1">
                <a:latin typeface="华文楷体" charset="-122"/>
                <a:ea typeface="华文楷体" charset="-122"/>
              </a:rPr>
              <a:t>少选        汤汤</a:t>
            </a:r>
            <a:endParaRPr lang="zh-CN" altLang="zh-CN" sz="4800" b="1">
              <a:latin typeface="华文楷体" charset="-122"/>
              <a:ea typeface="华文楷体" charset="-122"/>
            </a:endParaRPr>
          </a:p>
          <a:p>
            <a:pPr algn="ctr"/>
            <a:endParaRPr lang="zh-CN" altLang="zh-CN" sz="4800" b="1">
              <a:latin typeface="华文楷体" charset="-122"/>
              <a:ea typeface="华文楷体" charset="-122"/>
            </a:endParaRPr>
          </a:p>
          <a:p>
            <a:pPr algn="ctr"/>
            <a:r>
              <a:rPr lang="zh-CN" altLang="zh-CN" sz="3600" b="1">
                <a:latin typeface="华文楷体" charset="-122"/>
                <a:ea typeface="华文楷体" charset="-122"/>
              </a:rPr>
              <a:t>少选之间而志在流水</a:t>
            </a:r>
            <a:endParaRPr lang="zh-CN" altLang="zh-CN" sz="3600" b="1">
              <a:latin typeface="华文楷体" charset="-122"/>
              <a:ea typeface="华文楷体" charset="-122"/>
            </a:endParaRPr>
          </a:p>
          <a:p>
            <a:pPr algn="ctr"/>
            <a:endParaRPr lang="zh-CN" altLang="zh-CN" sz="3600" b="1">
              <a:latin typeface="华文楷体" charset="-122"/>
              <a:ea typeface="华文楷体" charset="-122"/>
            </a:endParaRPr>
          </a:p>
          <a:p>
            <a:pPr algn="ctr"/>
            <a:r>
              <a:rPr lang="zh-CN" altLang="zh-CN" sz="3600" b="1">
                <a:latin typeface="华文楷体" charset="-122"/>
                <a:ea typeface="华文楷体" charset="-122"/>
              </a:rPr>
              <a:t>汤汤乎若流水</a:t>
            </a:r>
            <a:endParaRPr lang="zh-CN" altLang="zh-CN" sz="3600" b="1">
              <a:latin typeface="华文楷体" charset="-122"/>
              <a:ea typeface="华文楷体" charset="-122"/>
            </a:endParaRPr>
          </a:p>
          <a:p>
            <a:pPr algn="ctr"/>
            <a:endParaRPr lang="en-US" altLang="zh-CN" sz="4800" b="1">
              <a:latin typeface="华文楷体" charset="-122"/>
              <a:ea typeface="华文楷体" charset="-122"/>
            </a:endParaRPr>
          </a:p>
          <a:p>
            <a:r>
              <a:rPr lang="zh-CN" altLang="zh-CN" sz="3200" b="1">
                <a:latin typeface="华文楷体" charset="-122"/>
                <a:ea typeface="华文楷体" charset="-122"/>
              </a:rPr>
              <a:t> </a:t>
            </a:r>
            <a:endParaRPr lang="zh-CN" altLang="zh-CN" sz="3200" b="1">
              <a:latin typeface="华文楷体" charset="-122"/>
              <a:ea typeface="华文楷体" charset="-122"/>
            </a:endParaRPr>
          </a:p>
          <a:p>
            <a:endParaRPr lang="zh-CN" altLang="zh-CN" sz="3200" b="1">
              <a:latin typeface="华文楷体" charset="-122"/>
              <a:ea typeface="华文楷体" charset="-122"/>
            </a:endParaRPr>
          </a:p>
          <a:p>
            <a:r>
              <a:rPr lang="zh-CN" altLang="zh-CN" sz="3200" b="1">
                <a:latin typeface="华文楷体" charset="-122"/>
                <a:ea typeface="华文楷体" charset="-122"/>
              </a:rPr>
              <a:t>       </a:t>
            </a:r>
            <a:endParaRPr lang="zh-CN" altLang="en-US" sz="3200" b="1">
              <a:latin typeface="华文楷体" charset="-122"/>
              <a:ea typeface="华文楷体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5867" t="6380" r="3111" b="6042"/>
          <a:stretch>
            <a:fillRect/>
          </a:stretch>
        </p:blipFill>
        <p:spPr>
          <a:xfrm>
            <a:off x="1333500" y="4130675"/>
            <a:ext cx="6677025" cy="2690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1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>
                                            <p:txEl>
                                              <p:charRg st="1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>
                                            <p:txEl>
                                              <p:charRg st="1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9">
                                            <p:txEl>
                                              <p:charRg st="25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文本框 1"/>
          <p:cNvSpPr txBox="1"/>
          <p:nvPr/>
        </p:nvSpPr>
        <p:spPr>
          <a:xfrm>
            <a:off x="217488" y="925513"/>
            <a:ext cx="8666162" cy="35369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>
                <a:latin typeface="华文楷体" charset="-122"/>
                <a:ea typeface="华文楷体" charset="-122"/>
              </a:rPr>
              <a:t>       </a:t>
            </a:r>
            <a:r>
              <a:rPr lang="en-US" altLang="zh-CN" sz="3200" b="1">
                <a:latin typeface="Calibri" panose="020F0502020204030204" charset="0"/>
                <a:ea typeface="华文楷体" charset="-122"/>
              </a:rPr>
              <a:t>①</a:t>
            </a:r>
            <a:r>
              <a:rPr lang="zh-CN" altLang="en-US" sz="3200" b="1">
                <a:latin typeface="华文楷体" charset="-122"/>
                <a:ea typeface="华文楷体" charset="-122"/>
              </a:rPr>
              <a:t>方</a:t>
            </a:r>
            <a:r>
              <a:rPr lang="zh-CN" altLang="en-US" sz="3200" b="1">
                <a:solidFill>
                  <a:srgbClr val="FF0000"/>
                </a:solidFill>
                <a:latin typeface="华文楷体" charset="-122"/>
                <a:ea typeface="华文楷体" charset="-122"/>
                <a:sym typeface="宋体" panose="02010600030101010101" pitchFamily="2" charset="-122"/>
              </a:rPr>
              <a:t>/</a:t>
            </a:r>
            <a:r>
              <a:rPr lang="zh-CN" altLang="en-US" sz="3200" b="1">
                <a:latin typeface="华文楷体" charset="-122"/>
                <a:ea typeface="华文楷体" charset="-122"/>
              </a:rPr>
              <a:t>鼓琴而志在太山</a:t>
            </a:r>
            <a:endParaRPr lang="zh-CN" altLang="en-US" sz="3200" b="1">
              <a:latin typeface="华文楷体" charset="-122"/>
              <a:ea typeface="华文楷体" charset="-122"/>
            </a:endParaRPr>
          </a:p>
          <a:p>
            <a:endParaRPr lang="zh-CN" altLang="en-US" sz="3200" b="1">
              <a:latin typeface="华文楷体" charset="-122"/>
              <a:ea typeface="华文楷体" charset="-122"/>
            </a:endParaRPr>
          </a:p>
          <a:p>
            <a:pPr algn="ctr"/>
            <a:r>
              <a:rPr lang="zh-CN" altLang="en-US" sz="3200" b="1">
                <a:latin typeface="Calibri" panose="020F0502020204030204" charset="0"/>
                <a:ea typeface="华文楷体" charset="-122"/>
              </a:rPr>
              <a:t>②</a:t>
            </a:r>
            <a:r>
              <a:rPr lang="zh-CN" altLang="en-US" sz="3200" b="1">
                <a:latin typeface="华文楷体" charset="-122"/>
                <a:ea typeface="华文楷体" charset="-122"/>
              </a:rPr>
              <a:t>善哉乎</a:t>
            </a:r>
            <a:r>
              <a:rPr lang="zh-CN" altLang="en-US" sz="3200" b="1">
                <a:solidFill>
                  <a:srgbClr val="FF0000"/>
                </a:solidFill>
                <a:latin typeface="华文楷体" charset="-122"/>
                <a:ea typeface="华文楷体" charset="-122"/>
              </a:rPr>
              <a:t>/</a:t>
            </a:r>
            <a:r>
              <a:rPr lang="zh-CN" altLang="en-US" sz="3200" b="1">
                <a:latin typeface="华文楷体" charset="-122"/>
                <a:ea typeface="华文楷体" charset="-122"/>
              </a:rPr>
              <a:t>鼓琴，巍巍乎</a:t>
            </a:r>
            <a:r>
              <a:rPr lang="zh-CN" altLang="en-US" sz="3200" b="1">
                <a:solidFill>
                  <a:srgbClr val="FF0000"/>
                </a:solidFill>
                <a:latin typeface="华文楷体" charset="-122"/>
                <a:ea typeface="华文楷体" charset="-122"/>
              </a:rPr>
              <a:t>/</a:t>
            </a:r>
            <a:r>
              <a:rPr lang="zh-CN" altLang="en-US" sz="3200" b="1">
                <a:latin typeface="华文楷体" charset="-122"/>
                <a:ea typeface="华文楷体" charset="-122"/>
              </a:rPr>
              <a:t>若太山</a:t>
            </a:r>
            <a:endParaRPr lang="zh-CN" altLang="en-US" sz="3200" b="1">
              <a:latin typeface="华文楷体" charset="-122"/>
              <a:ea typeface="华文楷体" charset="-122"/>
            </a:endParaRPr>
          </a:p>
          <a:p>
            <a:endParaRPr lang="zh-CN" altLang="en-US" sz="3200" b="1">
              <a:latin typeface="华文楷体" charset="-122"/>
              <a:ea typeface="华文楷体" charset="-122"/>
            </a:endParaRPr>
          </a:p>
          <a:p>
            <a:r>
              <a:rPr lang="zh-CN" altLang="en-US" sz="3200" b="1">
                <a:latin typeface="华文楷体" charset="-122"/>
                <a:ea typeface="华文楷体" charset="-122"/>
                <a:sym typeface="宋体" panose="02010600030101010101" pitchFamily="2" charset="-122"/>
              </a:rPr>
              <a:t>       </a:t>
            </a:r>
            <a:r>
              <a:rPr lang="zh-CN" altLang="en-US" sz="3200" b="1">
                <a:latin typeface="Calibri" panose="020F0502020204030204" charset="0"/>
                <a:ea typeface="华文楷体" charset="-122"/>
                <a:sym typeface="宋体" panose="02010600030101010101" pitchFamily="2" charset="-122"/>
              </a:rPr>
              <a:t>③</a:t>
            </a:r>
            <a:r>
              <a:rPr lang="zh-CN" altLang="en-US" sz="3200" b="1">
                <a:latin typeface="华文楷体" charset="-122"/>
                <a:ea typeface="华文楷体" charset="-122"/>
                <a:sym typeface="宋体" panose="02010600030101010101" pitchFamily="2" charset="-122"/>
              </a:rPr>
              <a:t>以为</a:t>
            </a:r>
            <a:r>
              <a:rPr lang="zh-CN" altLang="en-US" sz="3200" b="1">
                <a:solidFill>
                  <a:srgbClr val="FF0000"/>
                </a:solidFill>
                <a:latin typeface="华文楷体" charset="-122"/>
                <a:ea typeface="华文楷体" charset="-122"/>
              </a:rPr>
              <a:t>/</a:t>
            </a:r>
            <a:r>
              <a:rPr lang="zh-CN" altLang="en-US" sz="3200" b="1">
                <a:latin typeface="华文楷体" charset="-122"/>
                <a:ea typeface="华文楷体" charset="-122"/>
                <a:sym typeface="宋体" panose="02010600030101010101" pitchFamily="2" charset="-122"/>
              </a:rPr>
              <a:t>世</a:t>
            </a:r>
            <a:r>
              <a:rPr lang="zh-CN" altLang="en-US" sz="3200" b="1">
                <a:solidFill>
                  <a:srgbClr val="FF0000"/>
                </a:solidFill>
                <a:latin typeface="华文楷体" charset="-122"/>
                <a:ea typeface="华文楷体" charset="-122"/>
              </a:rPr>
              <a:t>/</a:t>
            </a:r>
            <a:r>
              <a:rPr lang="zh-CN" altLang="en-US" sz="3200" b="1">
                <a:latin typeface="华文楷体" charset="-122"/>
                <a:ea typeface="华文楷体" charset="-122"/>
                <a:sym typeface="宋体" panose="02010600030101010101" pitchFamily="2" charset="-122"/>
              </a:rPr>
              <a:t>无足</a:t>
            </a:r>
            <a:r>
              <a:rPr lang="zh-CN" altLang="en-US" sz="3200" b="1">
                <a:solidFill>
                  <a:srgbClr val="FF0000"/>
                </a:solidFill>
                <a:latin typeface="华文楷体" charset="-122"/>
                <a:ea typeface="华文楷体" charset="-122"/>
              </a:rPr>
              <a:t>/</a:t>
            </a:r>
            <a:r>
              <a:rPr lang="zh-CN" altLang="en-US" sz="3200" b="1">
                <a:latin typeface="华文楷体" charset="-122"/>
                <a:ea typeface="华文楷体" charset="-122"/>
                <a:sym typeface="宋体" panose="02010600030101010101" pitchFamily="2" charset="-122"/>
              </a:rPr>
              <a:t>复为</a:t>
            </a:r>
            <a:r>
              <a:rPr lang="zh-CN" altLang="en-US" sz="3200" b="1">
                <a:solidFill>
                  <a:srgbClr val="FF0000"/>
                </a:solidFill>
                <a:latin typeface="华文楷体" charset="-122"/>
                <a:ea typeface="华文楷体" charset="-122"/>
              </a:rPr>
              <a:t>/</a:t>
            </a:r>
            <a:r>
              <a:rPr lang="zh-CN" altLang="en-US" sz="3200" b="1">
                <a:latin typeface="华文楷体" charset="-122"/>
                <a:ea typeface="华文楷体" charset="-122"/>
                <a:sym typeface="宋体" panose="02010600030101010101" pitchFamily="2" charset="-122"/>
              </a:rPr>
              <a:t>鼓琴者</a:t>
            </a:r>
            <a:endParaRPr lang="zh-CN" altLang="en-US" sz="3200" b="1">
              <a:latin typeface="华文楷体" charset="-122"/>
              <a:ea typeface="华文楷体" charset="-122"/>
            </a:endParaRPr>
          </a:p>
          <a:p>
            <a:endParaRPr lang="zh-CN" altLang="zh-CN" sz="3200" b="1">
              <a:latin typeface="华文楷体" charset="-122"/>
              <a:ea typeface="华文楷体" charset="-122"/>
            </a:endParaRPr>
          </a:p>
          <a:p>
            <a:r>
              <a:rPr lang="zh-CN" altLang="zh-CN" sz="3200" b="1">
                <a:latin typeface="华文楷体" charset="-122"/>
                <a:ea typeface="华文楷体" charset="-122"/>
              </a:rPr>
              <a:t>       </a:t>
            </a:r>
            <a:endParaRPr lang="zh-CN" altLang="en-US" sz="3200" b="1">
              <a:latin typeface="华文楷体" charset="-122"/>
              <a:ea typeface="华文楷体" charset="-122"/>
            </a:endParaRPr>
          </a:p>
        </p:txBody>
      </p:sp>
      <p:pic>
        <p:nvPicPr>
          <p:cNvPr id="17410" name="图片 5"/>
          <p:cNvPicPr>
            <a:picLocks noChangeAspect="1"/>
          </p:cNvPicPr>
          <p:nvPr/>
        </p:nvPicPr>
        <p:blipFill>
          <a:blip r:embed="rId1">
            <a:lum contrast="6000"/>
          </a:blip>
          <a:srcRect b="11479"/>
          <a:stretch>
            <a:fillRect/>
          </a:stretch>
        </p:blipFill>
        <p:spPr>
          <a:xfrm>
            <a:off x="5427663" y="4646613"/>
            <a:ext cx="3716337" cy="209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1"/>
          <p:cNvSpPr txBox="1"/>
          <p:nvPr/>
        </p:nvSpPr>
        <p:spPr>
          <a:xfrm>
            <a:off x="742950" y="908050"/>
            <a:ext cx="7862888" cy="4584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>
                <a:latin typeface="华文楷体" charset="-122"/>
                <a:ea typeface="华文楷体" charset="-122"/>
              </a:rPr>
              <a:t>    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伯牙鼓琴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伯牙鼓琴，锺子期听之。方鼓琴而志在太山，锺子期曰：“善哉乎鼓琴，巍巍乎若太山。”少选之间而志在流水，锺子期又曰：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善哉乎鼓琴，汤汤乎若流水。”锺子期死，伯牙破琴绝弦，终身不复鼓琴，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以为世无足复为鼓琴者。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18434" name="图片 5"/>
          <p:cNvPicPr>
            <a:picLocks noChangeAspect="1"/>
          </p:cNvPicPr>
          <p:nvPr/>
        </p:nvPicPr>
        <p:blipFill>
          <a:blip r:embed="rId1">
            <a:lum contrast="6000"/>
          </a:blip>
          <a:srcRect b="11479"/>
          <a:stretch>
            <a:fillRect/>
          </a:stretch>
        </p:blipFill>
        <p:spPr>
          <a:xfrm>
            <a:off x="5864225" y="4892675"/>
            <a:ext cx="3279775" cy="1849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文本框 1"/>
          <p:cNvSpPr txBox="1"/>
          <p:nvPr/>
        </p:nvSpPr>
        <p:spPr>
          <a:xfrm>
            <a:off x="217488" y="1076325"/>
            <a:ext cx="8961438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zh-CN" sz="4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charset="-122"/>
                <a:ea typeface="华文楷体" charset="-122"/>
                <a:cs typeface="+mn-cs"/>
              </a:rPr>
              <a:t>小组合作学习要求：</a:t>
            </a:r>
            <a:endParaRPr lang="zh-CN" altLang="zh-CN" sz="40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charset="-122"/>
              <a:ea typeface="华文楷体" charset="-122"/>
            </a:endParaRPr>
          </a:p>
          <a:p>
            <a:endParaRPr lang="zh-CN" altLang="zh-CN" sz="40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charset="-122"/>
              <a:ea typeface="华文楷体" charset="-122"/>
            </a:endParaRPr>
          </a:p>
          <a:p>
            <a:r>
              <a:rPr lang="en-US" altLang="zh-CN" sz="3200" b="1" noProof="1">
                <a:latin typeface="华文楷体" charset="-122"/>
                <a:ea typeface="华文楷体" charset="-122"/>
                <a:cs typeface="+mn-cs"/>
              </a:rPr>
              <a:t>1.</a:t>
            </a:r>
            <a:r>
              <a:rPr lang="zh-CN" altLang="zh-CN" sz="3200" b="1" noProof="1">
                <a:latin typeface="华文楷体" charset="-122"/>
                <a:ea typeface="华文楷体" charset="-122"/>
                <a:cs typeface="+mn-cs"/>
              </a:rPr>
              <a:t>请借助注释，小组内说一说课文每句话的意思。</a:t>
            </a:r>
            <a:endParaRPr lang="zh-CN" altLang="zh-CN" sz="3200" b="1" noProof="1">
              <a:latin typeface="华文楷体" charset="-122"/>
              <a:ea typeface="华文楷体" charset="-122"/>
            </a:endParaRPr>
          </a:p>
          <a:p>
            <a:endParaRPr lang="zh-CN" altLang="zh-CN" sz="3200" b="1" noProof="1">
              <a:latin typeface="华文楷体" charset="-122"/>
              <a:ea typeface="华文楷体" charset="-122"/>
            </a:endParaRPr>
          </a:p>
          <a:p>
            <a:r>
              <a:rPr lang="en-US" altLang="zh-CN" sz="3200" b="1" noProof="1">
                <a:latin typeface="华文楷体" charset="-122"/>
                <a:ea typeface="华文楷体" charset="-122"/>
                <a:cs typeface="+mn-cs"/>
              </a:rPr>
              <a:t>2.</a:t>
            </a:r>
            <a:r>
              <a:rPr lang="zh-CN" altLang="en-US" sz="3200" b="1" noProof="1">
                <a:latin typeface="华文楷体" charset="-122"/>
                <a:ea typeface="华文楷体" charset="-122"/>
                <a:cs typeface="+mn-cs"/>
              </a:rPr>
              <a:t>请借助译文，小组内简洁地概括课文讲了一件什么事。</a:t>
            </a:r>
            <a:endParaRPr lang="zh-CN" altLang="zh-CN" sz="3200" b="1" noProof="1">
              <a:latin typeface="华文楷体" charset="-122"/>
              <a:ea typeface="华文楷体" charset="-122"/>
            </a:endParaRPr>
          </a:p>
          <a:p>
            <a:r>
              <a:rPr lang="zh-CN" altLang="zh-CN" sz="3200" b="1" noProof="1">
                <a:latin typeface="华文楷体" charset="-122"/>
                <a:ea typeface="华文楷体" charset="-122"/>
                <a:cs typeface="+mn-cs"/>
              </a:rPr>
              <a:t>       </a:t>
            </a:r>
            <a:endParaRPr lang="zh-CN" altLang="en-US" sz="3200" b="1" noProof="1">
              <a:latin typeface="华文楷体" charset="-122"/>
              <a:ea typeface="华文楷体" charset="-122"/>
            </a:endParaRPr>
          </a:p>
        </p:txBody>
      </p:sp>
      <p:pic>
        <p:nvPicPr>
          <p:cNvPr id="20482" name="图片 5"/>
          <p:cNvPicPr>
            <a:picLocks noChangeAspect="1"/>
          </p:cNvPicPr>
          <p:nvPr/>
        </p:nvPicPr>
        <p:blipFill>
          <a:blip r:embed="rId1">
            <a:lum contrast="6000"/>
          </a:blip>
          <a:srcRect b="11479"/>
          <a:stretch>
            <a:fillRect/>
          </a:stretch>
        </p:blipFill>
        <p:spPr>
          <a:xfrm>
            <a:off x="5010150" y="4410075"/>
            <a:ext cx="4133850" cy="2332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155,&quot;width&quot;:5155}"/>
</p:tagLst>
</file>

<file path=ppt/tags/tag2.xml><?xml version="1.0" encoding="utf-8"?>
<p:tagLst xmlns:p="http://schemas.openxmlformats.org/presentationml/2006/main">
  <p:tag name="KSO_WM_UNIT_PLACING_PICTURE_USER_VIEWPORT" val="{&quot;height&quot;:4150,&quot;width&quot;:6065}"/>
</p:tagLst>
</file>

<file path=ppt/tags/tag3.xml><?xml version="1.0" encoding="utf-8"?>
<p:tagLst xmlns:p="http://schemas.openxmlformats.org/presentationml/2006/main">
  <p:tag name="KSO_WM_UNIT_PLACING_PICTURE_USER_VIEWPORT" val="{&quot;height&quot;:6996,&quot;width&quot;:11076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1765</Words>
  <Application>WPS 演示</Application>
  <PresentationFormat>全屏显示(4:3)</PresentationFormat>
  <Paragraphs>132</Paragraphs>
  <Slides>23</Slides>
  <Notes>0</Notes>
  <HiddenSlides>1</HiddenSlides>
  <MMClips>4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宋体</vt:lpstr>
      <vt:lpstr>Wingdings</vt:lpstr>
      <vt:lpstr>楷体</vt:lpstr>
      <vt:lpstr>华文楷体</vt:lpstr>
      <vt:lpstr>Calibri</vt:lpstr>
      <vt:lpstr>微软雅黑</vt:lpstr>
      <vt:lpstr>Arial Unicode MS</vt:lpstr>
      <vt:lpstr>楷体_GB2312</vt:lpstr>
      <vt:lpstr>新宋体</vt:lpstr>
      <vt:lpstr>默认设计模板</vt:lpstr>
      <vt:lpstr>6_默认设计模板</vt:lpstr>
      <vt:lpstr>4_默认设计模板</vt:lpstr>
      <vt:lpstr>1_默认设计模板</vt:lpstr>
      <vt:lpstr>3_默认设计模板</vt:lpstr>
      <vt:lpstr>5_默认设计模板</vt:lpstr>
      <vt:lpstr>7_默认设计模板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赵志坚</cp:lastModifiedBy>
  <cp:revision>237</cp:revision>
  <dcterms:created xsi:type="dcterms:W3CDTF">2013-03-27T15:54:00Z</dcterms:created>
  <dcterms:modified xsi:type="dcterms:W3CDTF">2020-12-01T09:02:03Z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2052-11.1.0.10132</vt:lpwstr>
  </property>
</Properties>
</file>