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382" r:id="rId5"/>
    <p:sldId id="258" r:id="rId6"/>
    <p:sldId id="431" r:id="rId7"/>
    <p:sldId id="426" r:id="rId8"/>
    <p:sldId id="427" r:id="rId9"/>
    <p:sldId id="424" r:id="rId10"/>
    <p:sldId id="430" r:id="rId11"/>
    <p:sldId id="436" r:id="rId12"/>
    <p:sldId id="437" r:id="rId13"/>
    <p:sldId id="438" r:id="rId14"/>
    <p:sldId id="441" r:id="rId15"/>
    <p:sldId id="443" r:id="rId16"/>
    <p:sldId id="442" r:id="rId17"/>
    <p:sldId id="439" r:id="rId18"/>
    <p:sldId id="440" r:id="rId1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clrMru>
    <a:srgbClr val="9CBE5B"/>
    <a:srgbClr val="5F8C26"/>
    <a:srgbClr val="CDDE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 horzBarState="maximized">
    <p:restoredLeft sz="21105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36" y="-354"/>
      </p:cViewPr>
      <p:guideLst>
        <p:guide orient="horz" pos="158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6A5585-6077-44CE-B77D-462792527D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2" Type="http://schemas.microsoft.com/office/2007/relationships/hdphoto" Target="../media/image11.wdp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208568" y="46996"/>
            <a:ext cx="8890779" cy="5113411"/>
            <a:chOff x="208568" y="46996"/>
            <a:chExt cx="8890779" cy="5113411"/>
          </a:xfrm>
        </p:grpSpPr>
        <p:grpSp>
          <p:nvGrpSpPr>
            <p:cNvPr id="7" name="组合 6"/>
            <p:cNvGrpSpPr/>
            <p:nvPr/>
          </p:nvGrpSpPr>
          <p:grpSpPr>
            <a:xfrm>
              <a:off x="451708" y="46996"/>
              <a:ext cx="8483722" cy="4957759"/>
              <a:chOff x="451708" y="46996"/>
              <a:chExt cx="8483722" cy="4957759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271173" y="58038"/>
                <a:ext cx="268247" cy="524301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736972" y="58038"/>
                <a:ext cx="268247" cy="524301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52178" y="281677"/>
                <a:ext cx="2103302" cy="1902117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1708" y="3083820"/>
                <a:ext cx="2975106" cy="1908213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40934" y="2663688"/>
                <a:ext cx="3694496" cy="2341067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326174" y="145182"/>
                <a:ext cx="1566808" cy="2517866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463150" y="298630"/>
                <a:ext cx="5236918" cy="1633870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279535" y="3072960"/>
                <a:ext cx="2584928" cy="1920406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01465" y="1583586"/>
                <a:ext cx="164606" cy="2249619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604523" y="46996"/>
                <a:ext cx="262151" cy="499915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138724" y="46996"/>
                <a:ext cx="262151" cy="499915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568" y="3098389"/>
              <a:ext cx="989769" cy="206201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109578" y="3098389"/>
              <a:ext cx="989769" cy="206201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1.xml"/><Relationship Id="rId5" Type="http://schemas.microsoft.com/office/2007/relationships/hdphoto" Target="../media/image11.wdp"/><Relationship Id="rId4" Type="http://schemas.openxmlformats.org/officeDocument/2006/relationships/image" Target="../media/image10.png"/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2.xml"/><Relationship Id="rId7" Type="http://schemas.openxmlformats.org/officeDocument/2006/relationships/themeOverride" Target="../theme/themeOverride10.xml"/><Relationship Id="rId6" Type="http://schemas.openxmlformats.org/officeDocument/2006/relationships/image" Target="../media/image15.png"/><Relationship Id="rId5" Type="http://schemas.microsoft.com/office/2007/relationships/hdphoto" Target="../media/image11.wdp"/><Relationship Id="rId4" Type="http://schemas.openxmlformats.org/officeDocument/2006/relationships/image" Target="../media/image10.png"/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2.xml"/><Relationship Id="rId7" Type="http://schemas.openxmlformats.org/officeDocument/2006/relationships/themeOverride" Target="../theme/themeOverride11.xml"/><Relationship Id="rId6" Type="http://schemas.openxmlformats.org/officeDocument/2006/relationships/image" Target="../media/image15.png"/><Relationship Id="rId5" Type="http://schemas.microsoft.com/office/2007/relationships/hdphoto" Target="../media/image11.wdp"/><Relationship Id="rId4" Type="http://schemas.openxmlformats.org/officeDocument/2006/relationships/image" Target="../media/image10.png"/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image11.wdp"/><Relationship Id="rId4" Type="http://schemas.openxmlformats.org/officeDocument/2006/relationships/image" Target="../media/image10.png"/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image11.wdp"/><Relationship Id="rId4" Type="http://schemas.openxmlformats.org/officeDocument/2006/relationships/image" Target="../media/image10.png"/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2.xml"/><Relationship Id="rId7" Type="http://schemas.openxmlformats.org/officeDocument/2006/relationships/themeOverride" Target="../theme/themeOverride12.xml"/><Relationship Id="rId6" Type="http://schemas.openxmlformats.org/officeDocument/2006/relationships/image" Target="../media/image15.png"/><Relationship Id="rId5" Type="http://schemas.microsoft.com/office/2007/relationships/hdphoto" Target="../media/image11.wdp"/><Relationship Id="rId4" Type="http://schemas.openxmlformats.org/officeDocument/2006/relationships/image" Target="../media/image10.png"/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2.xml"/><Relationship Id="rId7" Type="http://schemas.openxmlformats.org/officeDocument/2006/relationships/themeOverride" Target="../theme/themeOverride13.xml"/><Relationship Id="rId6" Type="http://schemas.openxmlformats.org/officeDocument/2006/relationships/image" Target="../media/image15.png"/><Relationship Id="rId5" Type="http://schemas.microsoft.com/office/2007/relationships/hdphoto" Target="../media/image11.wdp"/><Relationship Id="rId4" Type="http://schemas.openxmlformats.org/officeDocument/2006/relationships/image" Target="../media/image10.png"/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themeOverride" Target="../theme/themeOverride2.xml"/><Relationship Id="rId6" Type="http://schemas.openxmlformats.org/officeDocument/2006/relationships/image" Target="../media/image15.png"/><Relationship Id="rId5" Type="http://schemas.microsoft.com/office/2007/relationships/hdphoto" Target="../media/image11.wdp"/><Relationship Id="rId4" Type="http://schemas.openxmlformats.org/officeDocument/2006/relationships/image" Target="../media/image10.png"/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2.xml"/><Relationship Id="rId7" Type="http://schemas.openxmlformats.org/officeDocument/2006/relationships/themeOverride" Target="../theme/themeOverride3.xml"/><Relationship Id="rId6" Type="http://schemas.openxmlformats.org/officeDocument/2006/relationships/image" Target="../media/image15.png"/><Relationship Id="rId5" Type="http://schemas.microsoft.com/office/2007/relationships/hdphoto" Target="../media/image11.wdp"/><Relationship Id="rId4" Type="http://schemas.openxmlformats.org/officeDocument/2006/relationships/image" Target="../media/image10.png"/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4.xml"/><Relationship Id="rId5" Type="http://schemas.microsoft.com/office/2007/relationships/hdphoto" Target="../media/image11.wdp"/><Relationship Id="rId4" Type="http://schemas.openxmlformats.org/officeDocument/2006/relationships/image" Target="../media/image10.png"/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2.xml"/><Relationship Id="rId7" Type="http://schemas.openxmlformats.org/officeDocument/2006/relationships/themeOverride" Target="../theme/themeOverride5.xml"/><Relationship Id="rId6" Type="http://schemas.openxmlformats.org/officeDocument/2006/relationships/image" Target="../media/image15.png"/><Relationship Id="rId5" Type="http://schemas.microsoft.com/office/2007/relationships/hdphoto" Target="../media/image11.wdp"/><Relationship Id="rId4" Type="http://schemas.openxmlformats.org/officeDocument/2006/relationships/image" Target="../media/image10.png"/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2.xml"/><Relationship Id="rId7" Type="http://schemas.openxmlformats.org/officeDocument/2006/relationships/themeOverride" Target="../theme/themeOverride6.xml"/><Relationship Id="rId6" Type="http://schemas.openxmlformats.org/officeDocument/2006/relationships/image" Target="../media/image15.png"/><Relationship Id="rId5" Type="http://schemas.microsoft.com/office/2007/relationships/hdphoto" Target="../media/image11.wdp"/><Relationship Id="rId4" Type="http://schemas.openxmlformats.org/officeDocument/2006/relationships/image" Target="../media/image10.png"/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hemeOverride" Target="../theme/themeOverride7.xml"/><Relationship Id="rId7" Type="http://schemas.openxmlformats.org/officeDocument/2006/relationships/hyperlink" Target="2018~2019&#23398;&#24180;&#24230;&#31532;&#20108;&#23398;&#26399;&#26032;&#33469;&#32452;&#24037;&#20316;&#35745;&#21010;.doc" TargetMode="External"/><Relationship Id="rId6" Type="http://schemas.openxmlformats.org/officeDocument/2006/relationships/image" Target="../media/image15.png"/><Relationship Id="rId5" Type="http://schemas.microsoft.com/office/2007/relationships/hdphoto" Target="../media/image11.wdp"/><Relationship Id="rId4" Type="http://schemas.openxmlformats.org/officeDocument/2006/relationships/image" Target="../media/image10.png"/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8.xml"/><Relationship Id="rId5" Type="http://schemas.microsoft.com/office/2007/relationships/hdphoto" Target="../media/image11.wdp"/><Relationship Id="rId4" Type="http://schemas.openxmlformats.org/officeDocument/2006/relationships/image" Target="../media/image10.png"/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image" Target="../media/image15.png"/><Relationship Id="rId5" Type="http://schemas.microsoft.com/office/2007/relationships/hdphoto" Target="../media/image11.wdp"/><Relationship Id="rId4" Type="http://schemas.openxmlformats.org/officeDocument/2006/relationships/image" Target="../media/image10.png"/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2" Type="http://schemas.openxmlformats.org/officeDocument/2006/relationships/notesSlide" Target="../notesSlides/notesSlide9.xml"/><Relationship Id="rId11" Type="http://schemas.openxmlformats.org/officeDocument/2006/relationships/slideLayout" Target="../slideLayouts/slideLayout2.xml"/><Relationship Id="rId10" Type="http://schemas.openxmlformats.org/officeDocument/2006/relationships/themeOverride" Target="../theme/themeOverride9.xml"/><Relationship Id="rId1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39587" y="171050"/>
            <a:ext cx="7064827" cy="4541177"/>
            <a:chOff x="1039587" y="171050"/>
            <a:chExt cx="7064827" cy="454117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89416" y="185370"/>
              <a:ext cx="317376" cy="61154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50315" y="185370"/>
              <a:ext cx="317376" cy="61154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9587" y="431273"/>
              <a:ext cx="7064827" cy="428095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95264" y="171050"/>
              <a:ext cx="310101" cy="58576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34365" y="171050"/>
              <a:ext cx="310101" cy="585762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1141095" y="1593215"/>
            <a:ext cx="675576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54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相识相知，共同成长</a:t>
            </a:r>
            <a:endParaRPr lang="zh-CN" altLang="zh-CN" sz="4800" b="1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algn="r"/>
            <a:endParaRPr lang="en-US" altLang="zh-CN" sz="32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algn="r"/>
            <a:r>
              <a:rPr lang="en-US" altLang="zh-CN" sz="32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——</a:t>
            </a:r>
            <a:r>
              <a:rPr lang="zh-CN" altLang="en-US" sz="32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新芽工作室计划交流暨沙龙研讨</a:t>
            </a:r>
            <a:endParaRPr lang="zh-CN" altLang="en-US" sz="2800" dirty="0">
              <a:solidFill>
                <a:schemeClr val="tx1"/>
              </a:solidFill>
              <a:latin typeface="方正行楷简体" panose="02010601030101010101" charset="-122"/>
              <a:ea typeface="方正行楷简体" panose="02010601030101010101" charset="-122"/>
              <a:cs typeface="方正行楷简体" panose="02010601030101010101" charset="-122"/>
            </a:endParaRPr>
          </a:p>
          <a:p>
            <a:pPr algn="r"/>
            <a:endParaRPr lang="zh-CN" altLang="en-US" sz="2800" b="1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r"/>
            <a:endParaRPr lang="zh-CN" altLang="zh-CN" sz="3200" b="1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r"/>
            <a:endParaRPr lang="zh-CN" altLang="zh-CN" sz="3200" b="1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/>
          <a:srcRect l="32794" r="16079" b="94184"/>
          <a:stretch>
            <a:fillRect/>
          </a:stretch>
        </p:blipFill>
        <p:spPr>
          <a:xfrm>
            <a:off x="2765976" y="1103238"/>
            <a:ext cx="3612049" cy="4591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4573" y="2285349"/>
            <a:ext cx="1371913" cy="28581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>
            <a:fillRect/>
          </a:stretch>
        </p:blipFill>
        <p:spPr>
          <a:xfrm rot="18961084" flipH="1">
            <a:off x="2512480" y="1349244"/>
            <a:ext cx="274658" cy="2279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>
            <a:fillRect/>
          </a:stretch>
        </p:blipFill>
        <p:spPr>
          <a:xfrm rot="2966129" flipH="1">
            <a:off x="6348868" y="1368914"/>
            <a:ext cx="271383" cy="22518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>
            <a:fillRect/>
          </a:stretch>
        </p:blipFill>
        <p:spPr>
          <a:xfrm rot="21107494" flipH="1">
            <a:off x="4431468" y="1339096"/>
            <a:ext cx="255664" cy="212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:dissolve/>
      </p:transition>
    </mc:Choice>
    <mc:Fallback>
      <p:transition spd="slow" advTm="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57087" y="162243"/>
            <a:ext cx="5607957" cy="4569678"/>
            <a:chOff x="2496457" y="162243"/>
            <a:chExt cx="5607957" cy="456967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37157" y="176563"/>
              <a:ext cx="317376" cy="61154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6457" y="411580"/>
              <a:ext cx="5607957" cy="432034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2106" y="162243"/>
              <a:ext cx="310101" cy="585762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70" y="2285349"/>
            <a:ext cx="1371913" cy="28581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8961084" flipH="1">
            <a:off x="827008" y="1046321"/>
            <a:ext cx="327439" cy="29686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7572536" flipH="1">
            <a:off x="1248290" y="2271975"/>
            <a:ext cx="327439" cy="29686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9371725" flipH="1">
            <a:off x="927838" y="2188839"/>
            <a:ext cx="327439" cy="29686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4027464">
            <a:off x="1641400" y="2283692"/>
            <a:ext cx="327439" cy="29686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2228275">
            <a:off x="1961852" y="2200556"/>
            <a:ext cx="327439" cy="296864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7734314" y="674004"/>
            <a:ext cx="861774" cy="2742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4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6000" b="1" spc="3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51150" y="788035"/>
            <a:ext cx="4380865" cy="25853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如何制定游戏观察</a:t>
            </a:r>
            <a:r>
              <a:rPr lang="zh-CN" altLang="en-US" b="1" spc="300" dirty="0" smtClean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计划</a:t>
            </a:r>
            <a:endParaRPr lang="en-US" altLang="zh-CN" b="1" spc="300" dirty="0" smtClean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r>
              <a:rPr lang="zh-CN" altLang="en-US" b="1" spc="300" dirty="0" smtClean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制定观察目的、内容（年龄）</a:t>
            </a:r>
            <a:endParaRPr lang="en-US" altLang="zh-CN" b="1" spc="300" dirty="0" smtClean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r>
              <a:rPr lang="zh-CN" altLang="en-US" b="1" spc="300" dirty="0" smtClean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基于以往的观察（前期存在的问题、能力水平）</a:t>
            </a:r>
            <a:endParaRPr lang="en-US" altLang="zh-CN" b="1" spc="300" dirty="0" smtClean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r>
              <a:rPr lang="zh-CN" altLang="en-US" b="1" spc="300" dirty="0" smtClean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新材料的使用情况（兴趣、技能）</a:t>
            </a:r>
            <a:endParaRPr lang="en-US" altLang="zh-CN" b="1" spc="300" dirty="0" smtClean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r>
              <a:rPr lang="zh-CN" altLang="en-US" b="1" spc="300" dirty="0" smtClean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后期如何调整</a:t>
            </a:r>
            <a:endParaRPr lang="en-US" altLang="zh-CN" b="1" spc="300" dirty="0" smtClean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endParaRPr lang="en-US" altLang="zh-CN" b="1" spc="300" dirty="0" smtClean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endParaRPr lang="zh-CN" altLang="en-US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57087" y="162243"/>
            <a:ext cx="5607957" cy="4569678"/>
            <a:chOff x="2496457" y="162243"/>
            <a:chExt cx="5607957" cy="456967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37157" y="176563"/>
              <a:ext cx="317376" cy="61154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6457" y="411580"/>
              <a:ext cx="5607957" cy="432034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2106" y="162243"/>
              <a:ext cx="310101" cy="585762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70" y="2285349"/>
            <a:ext cx="1371913" cy="28581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8961084" flipH="1">
            <a:off x="827008" y="1046321"/>
            <a:ext cx="327439" cy="29686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7572536" flipH="1">
            <a:off x="1248290" y="2271975"/>
            <a:ext cx="327439" cy="29686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9371725" flipH="1">
            <a:off x="927838" y="2188839"/>
            <a:ext cx="327439" cy="29686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4027464">
            <a:off x="1641400" y="2283692"/>
            <a:ext cx="327439" cy="29686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2228275">
            <a:off x="1961852" y="2200556"/>
            <a:ext cx="327439" cy="296864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7734314" y="674004"/>
            <a:ext cx="861774" cy="2742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4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6000" b="1" spc="3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0374" y="852805"/>
            <a:ext cx="4073525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如何进行游戏</a:t>
            </a:r>
            <a:r>
              <a:rPr lang="zh-CN" altLang="en-US" b="1" spc="300" dirty="0" smtClean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观察</a:t>
            </a:r>
            <a:endParaRPr lang="en-US" altLang="zh-CN" b="1" spc="300" dirty="0" smtClean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r>
              <a:rPr lang="en-US" altLang="zh-CN" b="1" spc="300" dirty="0" smtClean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1</a:t>
            </a:r>
            <a:r>
              <a:rPr lang="zh-CN" altLang="en-US" b="1" spc="300" dirty="0" smtClean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、明确观察目的（兴趣、行为）</a:t>
            </a:r>
            <a:endParaRPr lang="en-US" altLang="zh-CN" b="1" spc="300" dirty="0" smtClean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r>
              <a:rPr lang="en-US" altLang="zh-CN" b="1" spc="300" dirty="0" smtClean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2</a:t>
            </a:r>
            <a:r>
              <a:rPr lang="zh-CN" altLang="en-US" b="1" spc="300" dirty="0" smtClean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、观察法：</a:t>
            </a:r>
            <a:endParaRPr lang="en-US" altLang="zh-CN" b="1" spc="300" dirty="0" smtClean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r>
              <a:rPr lang="zh-CN" altLang="en-US" b="1" spc="300" dirty="0" smtClean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扫描法</a:t>
            </a:r>
            <a:endParaRPr lang="en-US" altLang="zh-CN" b="1" spc="300" dirty="0" smtClean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r>
              <a:rPr lang="zh-CN" altLang="en-US" b="1" spc="300" dirty="0" smtClean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定点法</a:t>
            </a:r>
            <a:endParaRPr lang="en-US" altLang="zh-CN" b="1" spc="300" dirty="0" smtClean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r>
              <a:rPr lang="zh-CN" altLang="en-US" b="1" spc="300" dirty="0" smtClean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追踪法</a:t>
            </a:r>
            <a:endParaRPr lang="en-US" altLang="zh-CN" b="1" spc="300" dirty="0" smtClean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r>
              <a:rPr lang="zh-CN" altLang="en-US" b="1" spc="300" dirty="0" smtClean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综合图示法</a:t>
            </a:r>
            <a:endParaRPr lang="en-US" altLang="zh-CN" b="1" spc="300" dirty="0" smtClean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r>
              <a:rPr lang="en-US" altLang="zh-CN" b="1" spc="300" dirty="0" smtClean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3</a:t>
            </a:r>
            <a:r>
              <a:rPr lang="zh-CN" altLang="en-US" b="1" spc="300" dirty="0" smtClean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、根据幼儿的自主游戏</a:t>
            </a:r>
            <a:endParaRPr lang="en-US" altLang="zh-CN" b="1" spc="300" dirty="0" smtClean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r>
              <a:rPr lang="en-US" altLang="zh-CN" b="1" spc="300" dirty="0" smtClean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4</a:t>
            </a:r>
            <a:r>
              <a:rPr lang="zh-CN" altLang="en-US" b="1" spc="300" dirty="0" smtClean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、明确观察内容（主题内容、材料、幼儿能力）</a:t>
            </a:r>
            <a:endParaRPr lang="en-US" altLang="zh-CN" b="1" spc="300" dirty="0" smtClean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r>
              <a:rPr lang="en-US" altLang="zh-CN" b="1" spc="300" dirty="0" smtClean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5</a:t>
            </a:r>
            <a:r>
              <a:rPr lang="zh-CN" altLang="en-US" b="1" spc="300" dirty="0" smtClean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、游戏观察流程</a:t>
            </a:r>
            <a:endParaRPr lang="zh-CN" altLang="en-US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2474232" y="162243"/>
            <a:ext cx="5607957" cy="4569678"/>
            <a:chOff x="2496457" y="162243"/>
            <a:chExt cx="5607957" cy="456967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37157" y="176563"/>
              <a:ext cx="317376" cy="61154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6457" y="411580"/>
              <a:ext cx="5607957" cy="432034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2106" y="162243"/>
              <a:ext cx="310101" cy="585762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70" y="2285349"/>
            <a:ext cx="1371913" cy="28581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8961084" flipH="1">
            <a:off x="827008" y="1046321"/>
            <a:ext cx="327439" cy="29686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7572536" flipH="1">
            <a:off x="1248290" y="2271975"/>
            <a:ext cx="327439" cy="29686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9371725" flipH="1">
            <a:off x="927838" y="2188839"/>
            <a:ext cx="327439" cy="29686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4027464">
            <a:off x="1641400" y="2283692"/>
            <a:ext cx="327439" cy="29686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2228275">
            <a:off x="1961852" y="2200556"/>
            <a:ext cx="327439" cy="296864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7734314" y="674004"/>
            <a:ext cx="861774" cy="2742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4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6000" b="1" spc="3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89250" y="788035"/>
            <a:ext cx="4219575" cy="3805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spc="300" dirty="0" smtClean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以角色游戏为例的游戏计划</a:t>
            </a:r>
            <a:endParaRPr lang="zh-CN" altLang="en-US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70" y="2285349"/>
            <a:ext cx="1371913" cy="28581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8961084" flipH="1">
            <a:off x="827008" y="1046321"/>
            <a:ext cx="327439" cy="29686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7572536" flipH="1">
            <a:off x="1248290" y="2271975"/>
            <a:ext cx="327439" cy="29686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9371725" flipH="1">
            <a:off x="927838" y="2188839"/>
            <a:ext cx="327439" cy="29686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4027464">
            <a:off x="1641400" y="2283692"/>
            <a:ext cx="327439" cy="29686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2228275">
            <a:off x="1961852" y="2200556"/>
            <a:ext cx="327439" cy="296864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7734314" y="674004"/>
            <a:ext cx="861774" cy="2742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4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6000" b="1" spc="3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89250" y="788035"/>
            <a:ext cx="4219575" cy="3805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endParaRPr lang="zh-CN" altLang="en-US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41500" y="157520"/>
            <a:ext cx="7137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2474232" y="162243"/>
            <a:ext cx="5607957" cy="4569678"/>
            <a:chOff x="2496457" y="162243"/>
            <a:chExt cx="5607957" cy="456967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37157" y="176563"/>
              <a:ext cx="317376" cy="61154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6457" y="411580"/>
              <a:ext cx="5607957" cy="432034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2106" y="162243"/>
              <a:ext cx="310101" cy="585762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70" y="2285349"/>
            <a:ext cx="1371913" cy="28581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8961084" flipH="1">
            <a:off x="827008" y="1046321"/>
            <a:ext cx="327439" cy="29686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7572536" flipH="1">
            <a:off x="1248290" y="2271975"/>
            <a:ext cx="327439" cy="29686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9371725" flipH="1">
            <a:off x="927838" y="2188839"/>
            <a:ext cx="327439" cy="29686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4027464">
            <a:off x="1641400" y="2283692"/>
            <a:ext cx="327439" cy="29686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2228275">
            <a:off x="1961852" y="2200556"/>
            <a:ext cx="327439" cy="296864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7734314" y="674004"/>
            <a:ext cx="861774" cy="2742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4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6000" b="1" spc="3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89250" y="788035"/>
            <a:ext cx="4219575" cy="1419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endParaRPr lang="zh-CN" altLang="en-US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b="1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观察计划的来源：</a:t>
            </a:r>
            <a:endParaRPr lang="en-US" b="1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r>
              <a:rPr lang="en-US" b="1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1. </a:t>
            </a:r>
            <a:r>
              <a:rPr lang="zh-CN" b="1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本班幼儿的发展水平、经验和需要</a:t>
            </a:r>
            <a:endParaRPr lang="zh-CN" altLang="en-US" b="1"/>
          </a:p>
          <a:p>
            <a:pPr>
              <a:lnSpc>
                <a:spcPct val="120000"/>
              </a:lnSpc>
            </a:pPr>
            <a:r>
              <a:rPr lang="zh-CN" altLang="en-US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2.上次游戏的情况及存在的问题</a:t>
            </a:r>
            <a:endParaRPr lang="zh-CN" altLang="en-US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321832" y="266700"/>
            <a:ext cx="5607957" cy="4569678"/>
            <a:chOff x="2496457" y="162243"/>
            <a:chExt cx="5607957" cy="456967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37157" y="176563"/>
              <a:ext cx="317376" cy="61154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6457" y="411580"/>
              <a:ext cx="5607957" cy="432034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2106" y="162243"/>
              <a:ext cx="310101" cy="585762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70" y="2285349"/>
            <a:ext cx="1371913" cy="28581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8961084" flipH="1">
            <a:off x="827008" y="1046321"/>
            <a:ext cx="327439" cy="29686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7572536" flipH="1">
            <a:off x="1248290" y="2271975"/>
            <a:ext cx="327439" cy="29686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9371725" flipH="1">
            <a:off x="927838" y="2188839"/>
            <a:ext cx="327439" cy="29686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4027464">
            <a:off x="1641400" y="2283692"/>
            <a:ext cx="327439" cy="29686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2228275">
            <a:off x="1961852" y="2200556"/>
            <a:ext cx="327439" cy="296864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7734314" y="674004"/>
            <a:ext cx="861774" cy="2742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4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6000" b="1" spc="3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89250" y="788035"/>
            <a:ext cx="4903470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制定观察计划的注意点：</a:t>
            </a:r>
            <a:endParaRPr lang="zh-CN" altLang="en-US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rgbClr val="9CBE5B"/>
                </a:solidFill>
              </a:rPr>
              <a:t>（</a:t>
            </a:r>
            <a:r>
              <a:rPr lang="en-US" b="1" dirty="0" smtClean="0">
                <a:solidFill>
                  <a:srgbClr val="9CBE5B"/>
                </a:solidFill>
              </a:rPr>
              <a:t>1</a:t>
            </a:r>
            <a:r>
              <a:rPr lang="zh-CN" altLang="en-US" b="1" dirty="0" smtClean="0">
                <a:solidFill>
                  <a:srgbClr val="9CBE5B"/>
                </a:solidFill>
              </a:rPr>
              <a:t>）随机性和计划性相结合。</a:t>
            </a:r>
            <a:endParaRPr lang="en-US" altLang="zh-CN" b="1" dirty="0" smtClean="0">
              <a:solidFill>
                <a:srgbClr val="9CBE5B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rgbClr val="9CBE5B"/>
                </a:solidFill>
              </a:rPr>
              <a:t>（</a:t>
            </a:r>
            <a:r>
              <a:rPr lang="en-US" altLang="zh-CN" b="1" dirty="0" smtClean="0">
                <a:solidFill>
                  <a:srgbClr val="9CBE5B"/>
                </a:solidFill>
              </a:rPr>
              <a:t>2</a:t>
            </a:r>
            <a:r>
              <a:rPr lang="zh-CN" altLang="en-US" b="1" dirty="0" smtClean="0">
                <a:solidFill>
                  <a:srgbClr val="9CBE5B"/>
                </a:solidFill>
              </a:rPr>
              <a:t>）全面性和个别性相结合。</a:t>
            </a:r>
            <a:endParaRPr lang="zh-CN" altLang="en-US" dirty="0" smtClean="0">
              <a:solidFill>
                <a:srgbClr val="9CBE5B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dirty="0" smtClean="0"/>
          </a:p>
          <a:p>
            <a:pPr>
              <a:lnSpc>
                <a:spcPct val="120000"/>
              </a:lnSpc>
            </a:pPr>
            <a:endParaRPr lang="zh-CN" altLang="en-US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74232" y="162243"/>
            <a:ext cx="5607957" cy="4569678"/>
            <a:chOff x="2496457" y="162243"/>
            <a:chExt cx="5607957" cy="456967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37157" y="176563"/>
              <a:ext cx="317376" cy="61154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6457" y="411580"/>
              <a:ext cx="5607957" cy="432034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2106" y="162243"/>
              <a:ext cx="310101" cy="585762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70" y="2285349"/>
            <a:ext cx="1371913" cy="28581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8961084" flipH="1">
            <a:off x="827008" y="1046321"/>
            <a:ext cx="327439" cy="29686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7572536" flipH="1">
            <a:off x="1248290" y="2271975"/>
            <a:ext cx="327439" cy="29686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9371725" flipH="1">
            <a:off x="927838" y="2188839"/>
            <a:ext cx="327439" cy="29686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4027464">
            <a:off x="1641400" y="2283692"/>
            <a:ext cx="327439" cy="29686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2228275">
            <a:off x="1961852" y="2200556"/>
            <a:ext cx="327439" cy="296864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7734314" y="674004"/>
            <a:ext cx="861774" cy="2742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4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6000" b="1" spc="3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2904490" y="1665605"/>
          <a:ext cx="4829810" cy="97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3300"/>
                <a:gridCol w="2828925"/>
                <a:gridCol w="997585"/>
              </a:tblGrid>
              <a:tr h="17780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第六周（第二次活动）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1、理论学习：观察量表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李旻玉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 vMerge="1"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2、沙龙研讨：运用适宜的观察量表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钱玲媛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851150" y="788035"/>
            <a:ext cx="43808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下次活动安排</a:t>
            </a:r>
            <a:endParaRPr lang="zh-CN" altLang="en-US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96457" y="162243"/>
            <a:ext cx="5607957" cy="4569678"/>
            <a:chOff x="2496457" y="162243"/>
            <a:chExt cx="5607957" cy="456967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37157" y="176563"/>
              <a:ext cx="317376" cy="61154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6457" y="411580"/>
              <a:ext cx="5607957" cy="432034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2106" y="162243"/>
              <a:ext cx="310101" cy="585762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70" y="2285349"/>
            <a:ext cx="1371913" cy="28581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8961084" flipH="1">
            <a:off x="827008" y="1046321"/>
            <a:ext cx="327439" cy="29686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7572536" flipH="1">
            <a:off x="1248290" y="2271975"/>
            <a:ext cx="327439" cy="29686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9371725" flipH="1">
            <a:off x="927838" y="2188839"/>
            <a:ext cx="327439" cy="29686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4027464">
            <a:off x="1641400" y="2283692"/>
            <a:ext cx="327439" cy="29686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2228275">
            <a:off x="1961852" y="2200556"/>
            <a:ext cx="327439" cy="296864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3065145" y="1047750"/>
            <a:ext cx="46691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游戏：心有灵犀</a:t>
            </a:r>
            <a:endParaRPr lang="zh-CN" altLang="en-US" sz="3600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820035" y="2386965"/>
            <a:ext cx="51593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solidFill>
                  <a:srgbClr val="9CBE5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分成两组，每组选一个老师表演（两位老师可以配合表演），两组同时猜，看哪一组猜对的多。</a:t>
            </a:r>
            <a:endParaRPr lang="zh-CN" altLang="en-US" sz="2400" b="1" spc="300" dirty="0">
              <a:solidFill>
                <a:srgbClr val="9CBE5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734314" y="674004"/>
            <a:ext cx="861774" cy="2742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4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6000" b="1" spc="3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20035" y="1926590"/>
            <a:ext cx="5159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solidFill>
                  <a:srgbClr val="9CBE5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游戏规则：</a:t>
            </a:r>
            <a:endParaRPr lang="zh-CN" altLang="en-US" sz="2400" b="1" spc="300" dirty="0">
              <a:solidFill>
                <a:srgbClr val="9CBE5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82487" y="162243"/>
            <a:ext cx="5607957" cy="4569678"/>
            <a:chOff x="2496457" y="162243"/>
            <a:chExt cx="5607957" cy="456967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37157" y="176563"/>
              <a:ext cx="317376" cy="61154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6457" y="411580"/>
              <a:ext cx="5607957" cy="432034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2106" y="162243"/>
              <a:ext cx="310101" cy="585762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70" y="2285349"/>
            <a:ext cx="1371913" cy="28581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8961084" flipH="1">
            <a:off x="827008" y="1046321"/>
            <a:ext cx="327439" cy="29686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7572536" flipH="1">
            <a:off x="1248290" y="2271975"/>
            <a:ext cx="327439" cy="29686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9371725" flipH="1">
            <a:off x="927838" y="2188839"/>
            <a:ext cx="327439" cy="29686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4027464">
            <a:off x="1641400" y="2283692"/>
            <a:ext cx="327439" cy="29686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2228275">
            <a:off x="1961852" y="2200556"/>
            <a:ext cx="327439" cy="296864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2941955" y="869950"/>
            <a:ext cx="3260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遛狗</a:t>
            </a:r>
            <a:endParaRPr lang="zh-CN" altLang="en-US" sz="2400" b="1" spc="3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881620" y="645795"/>
            <a:ext cx="1106170" cy="31915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6000" b="1" spc="30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spring</a:t>
            </a:r>
            <a:endParaRPr lang="en-US" altLang="zh-CN" sz="6000" b="1" spc="3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41320" y="1414780"/>
            <a:ext cx="3260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逛街</a:t>
            </a:r>
            <a:endParaRPr lang="zh-CN" altLang="en-US" sz="2400" b="1" spc="3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41320" y="2011045"/>
            <a:ext cx="3260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挤公交</a:t>
            </a:r>
            <a:endParaRPr lang="zh-CN" altLang="en-US" sz="2400" b="1" spc="3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41320" y="2628900"/>
            <a:ext cx="3260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射雕英雄传</a:t>
            </a:r>
            <a:endParaRPr lang="zh-CN" altLang="en-US" sz="2400" b="1" spc="3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41320" y="3185160"/>
            <a:ext cx="3260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痛哭流涕</a:t>
            </a:r>
            <a:endParaRPr lang="zh-CN" altLang="en-US" sz="2400" b="1" spc="3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41955" y="3739515"/>
            <a:ext cx="3260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抓耳挠腮</a:t>
            </a:r>
            <a:endParaRPr lang="zh-CN" altLang="en-US" sz="2400" b="1" spc="3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40680" y="869950"/>
            <a:ext cx="3260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旋转木马</a:t>
            </a:r>
            <a:endParaRPr lang="zh-CN" altLang="en-US" sz="2400" b="1" spc="3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40680" y="1414780"/>
            <a:ext cx="3260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不倒翁</a:t>
            </a:r>
            <a:endParaRPr lang="zh-CN" altLang="en-US" sz="2400" b="1" spc="3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40680" y="2011045"/>
            <a:ext cx="3260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破茧成蝶</a:t>
            </a:r>
            <a:endParaRPr lang="zh-CN" altLang="en-US" sz="2400" b="1" spc="3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40680" y="2628900"/>
            <a:ext cx="3260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葵花点穴手</a:t>
            </a:r>
            <a:endParaRPr lang="zh-CN" altLang="en-US" sz="2400" b="1" spc="3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440680" y="3185160"/>
            <a:ext cx="3260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骑驴找马</a:t>
            </a:r>
            <a:endParaRPr lang="zh-CN" altLang="en-US" sz="2400" b="1" spc="3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386705" y="3739515"/>
            <a:ext cx="3260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挤眉弄眼</a:t>
            </a:r>
            <a:endParaRPr lang="zh-CN" altLang="en-US" sz="2400" b="1" spc="3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" grpId="0"/>
      <p:bldP spid="7" grpId="0"/>
      <p:bldP spid="12" grpId="0"/>
      <p:bldP spid="13" grpId="0"/>
      <p:bldP spid="16" grpId="0"/>
      <p:bldP spid="19" grpId="0"/>
      <p:bldP spid="20" grpId="0"/>
      <p:bldP spid="22" grpId="0"/>
      <p:bldP spid="27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39587" y="171050"/>
            <a:ext cx="7064827" cy="4541177"/>
            <a:chOff x="1039587" y="171050"/>
            <a:chExt cx="7064827" cy="454117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89416" y="185370"/>
              <a:ext cx="317376" cy="61154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50315" y="185370"/>
              <a:ext cx="317376" cy="61154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9587" y="431273"/>
              <a:ext cx="7064827" cy="428095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95264" y="171050"/>
              <a:ext cx="310101" cy="58576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34365" y="171050"/>
              <a:ext cx="310101" cy="585762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1831340" y="1882140"/>
            <a:ext cx="6755765" cy="2830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54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活动一：计划交流</a:t>
            </a:r>
            <a:endParaRPr lang="zh-CN" altLang="zh-CN" sz="54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r"/>
            <a:endParaRPr lang="en-US" altLang="zh-CN" sz="3200" dirty="0">
              <a:solidFill>
                <a:schemeClr val="tx1"/>
              </a:solidFill>
              <a:latin typeface="方正行楷简体" panose="02010601030101010101" charset="-122"/>
              <a:ea typeface="方正行楷简体" panose="02010601030101010101" charset="-122"/>
              <a:cs typeface="方正行楷简体" panose="02010601030101010101" charset="-122"/>
            </a:endParaRPr>
          </a:p>
          <a:p>
            <a:pPr algn="r"/>
            <a:endParaRPr lang="zh-CN" altLang="en-US" sz="2800" b="1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r"/>
            <a:endParaRPr lang="zh-CN" altLang="zh-CN" sz="3200" b="1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r"/>
            <a:endParaRPr lang="zh-CN" altLang="zh-CN" sz="3200" b="1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/>
          <a:srcRect l="32794" r="16079" b="94184"/>
          <a:stretch>
            <a:fillRect/>
          </a:stretch>
        </p:blipFill>
        <p:spPr>
          <a:xfrm>
            <a:off x="2765976" y="1103238"/>
            <a:ext cx="3612049" cy="4591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4573" y="2285349"/>
            <a:ext cx="1371913" cy="28581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>
            <a:fillRect/>
          </a:stretch>
        </p:blipFill>
        <p:spPr>
          <a:xfrm rot="18961084" flipH="1">
            <a:off x="2512480" y="1349244"/>
            <a:ext cx="274658" cy="2279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>
            <a:fillRect/>
          </a:stretch>
        </p:blipFill>
        <p:spPr>
          <a:xfrm rot="2966129" flipH="1">
            <a:off x="6348868" y="1368914"/>
            <a:ext cx="271383" cy="22518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>
            <a:fillRect/>
          </a:stretch>
        </p:blipFill>
        <p:spPr>
          <a:xfrm rot="21107494" flipH="1">
            <a:off x="4431468" y="1339096"/>
            <a:ext cx="255664" cy="212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:dissolve/>
      </p:transition>
    </mc:Choice>
    <mc:Fallback>
      <p:transition spd="slow" advTm="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57087" y="162243"/>
            <a:ext cx="5607957" cy="4569678"/>
            <a:chOff x="2496457" y="162243"/>
            <a:chExt cx="5607957" cy="456967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37157" y="176563"/>
              <a:ext cx="317376" cy="61154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6457" y="411580"/>
              <a:ext cx="5607957" cy="432034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2106" y="162243"/>
              <a:ext cx="310101" cy="585762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70" y="2285349"/>
            <a:ext cx="1371913" cy="28581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8961084" flipH="1">
            <a:off x="827008" y="1046321"/>
            <a:ext cx="327439" cy="29686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7572536" flipH="1">
            <a:off x="1248290" y="2271975"/>
            <a:ext cx="327439" cy="29686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9371725" flipH="1">
            <a:off x="927838" y="2188839"/>
            <a:ext cx="327439" cy="29686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4027464">
            <a:off x="1641400" y="2283692"/>
            <a:ext cx="327439" cy="29686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2228275">
            <a:off x="1961852" y="2200556"/>
            <a:ext cx="327439" cy="296864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7734314" y="674004"/>
            <a:ext cx="861774" cy="2742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4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6000" b="1" spc="3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41955" y="869950"/>
            <a:ext cx="52857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研究内容：</a:t>
            </a:r>
            <a:endParaRPr lang="zh-CN" altLang="en-US" sz="2400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r>
              <a:rPr lang="zh-CN" altLang="en-US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幼儿游戏观察的有效支持</a:t>
            </a:r>
            <a:endParaRPr lang="zh-CN" altLang="en-US" sz="2400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41955" y="1915160"/>
            <a:ext cx="51225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研究目标</a:t>
            </a:r>
            <a:endParaRPr lang="zh-CN" altLang="en-US" sz="2400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r>
              <a:rPr lang="zh-CN" altLang="en-US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1</a:t>
            </a:r>
            <a:r>
              <a:rPr lang="en-US" altLang="zh-CN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.</a:t>
            </a:r>
            <a:r>
              <a:rPr lang="zh-CN" altLang="en-US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学习观察的方法，在实践中梳理出有效的支持策略。</a:t>
            </a:r>
            <a:endParaRPr lang="zh-CN" altLang="en-US" sz="2400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r>
              <a:rPr lang="zh-CN" altLang="en-US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2</a:t>
            </a:r>
            <a:r>
              <a:rPr lang="en-US" altLang="zh-CN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.</a:t>
            </a:r>
            <a:r>
              <a:rPr lang="zh-CN" altLang="en-US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将所学观察方法、支持策略运用到教师日常工作中。</a:t>
            </a:r>
            <a:endParaRPr lang="zh-CN" altLang="en-US" sz="2400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82487" y="162243"/>
            <a:ext cx="5607957" cy="4569678"/>
            <a:chOff x="2496457" y="162243"/>
            <a:chExt cx="5607957" cy="456967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37157" y="176563"/>
              <a:ext cx="317376" cy="61154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6457" y="411580"/>
              <a:ext cx="5607957" cy="432034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2106" y="162243"/>
              <a:ext cx="310101" cy="585762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70" y="2285349"/>
            <a:ext cx="1371913" cy="28581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8961084" flipH="1">
            <a:off x="827008" y="1046321"/>
            <a:ext cx="327439" cy="29686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7572536" flipH="1">
            <a:off x="1248290" y="2271975"/>
            <a:ext cx="327439" cy="29686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9371725" flipH="1">
            <a:off x="927838" y="2188839"/>
            <a:ext cx="327439" cy="29686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4027464">
            <a:off x="1641400" y="2283692"/>
            <a:ext cx="327439" cy="29686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2228275">
            <a:off x="1961852" y="2200556"/>
            <a:ext cx="327439" cy="296864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7734314" y="674004"/>
            <a:ext cx="861774" cy="2742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4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6000" b="1" spc="3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68625" y="2640965"/>
            <a:ext cx="52857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活动形式：</a:t>
            </a:r>
            <a:endParaRPr lang="zh-CN" altLang="en-US" sz="2400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r>
              <a:rPr lang="en-US" altLang="zh-CN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1.</a:t>
            </a:r>
            <a:r>
              <a:rPr lang="zh-CN" altLang="en-US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理论学习</a:t>
            </a:r>
            <a:endParaRPr lang="zh-CN" altLang="en-US" sz="2400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r>
              <a:rPr lang="en-US" altLang="zh-CN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2.</a:t>
            </a:r>
            <a:r>
              <a:rPr lang="zh-CN" altLang="en-US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游戏观摩</a:t>
            </a:r>
            <a:endParaRPr lang="zh-CN" altLang="en-US" sz="2400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r>
              <a:rPr lang="en-US" altLang="zh-CN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3.</a:t>
            </a:r>
            <a:r>
              <a:rPr lang="zh-CN" altLang="en-US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沙龙研讨</a:t>
            </a:r>
            <a:endParaRPr lang="zh-CN" altLang="en-US" sz="2400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16555" y="1012825"/>
            <a:ext cx="52857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具体内容：</a:t>
            </a:r>
            <a:endParaRPr lang="zh-CN" altLang="en-US" sz="2400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r>
              <a:rPr lang="en-US" altLang="zh-CN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1.</a:t>
            </a:r>
            <a:r>
              <a:rPr lang="zh-CN" altLang="en-US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观察：计划、方法、量表</a:t>
            </a:r>
            <a:endParaRPr lang="zh-CN" altLang="en-US" sz="2400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r>
              <a:rPr lang="en-US" altLang="zh-CN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2.</a:t>
            </a:r>
            <a:r>
              <a:rPr lang="zh-CN" altLang="en-US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支持：观察指导、观察结果的记录与分析利用</a:t>
            </a:r>
            <a:endParaRPr lang="zh-CN" altLang="en-US" sz="2400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74232" y="162243"/>
            <a:ext cx="5607957" cy="4569678"/>
            <a:chOff x="2496457" y="162243"/>
            <a:chExt cx="5607957" cy="456967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37157" y="176563"/>
              <a:ext cx="317376" cy="61154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6457" y="411580"/>
              <a:ext cx="5607957" cy="432034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2106" y="162243"/>
              <a:ext cx="310101" cy="585762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70" y="2285349"/>
            <a:ext cx="1371913" cy="28581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8961084" flipH="1">
            <a:off x="827008" y="1046321"/>
            <a:ext cx="327439" cy="29686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7572536" flipH="1">
            <a:off x="1248290" y="2271975"/>
            <a:ext cx="327439" cy="29686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9371725" flipH="1">
            <a:off x="927838" y="2188839"/>
            <a:ext cx="327439" cy="29686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4027464">
            <a:off x="1641400" y="2283692"/>
            <a:ext cx="327439" cy="29686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2228275">
            <a:off x="1961852" y="2200556"/>
            <a:ext cx="327439" cy="296864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7734314" y="674004"/>
            <a:ext cx="861774" cy="2742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4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6000" b="1" spc="3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29305" y="870585"/>
            <a:ext cx="3260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  <a:hlinkClick r:id="rId7" action="ppaction://hlinkfile"/>
              </a:rPr>
              <a:t>具体工作安排</a:t>
            </a:r>
            <a:endParaRPr lang="zh-CN" altLang="en-US" sz="2400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39587" y="171050"/>
            <a:ext cx="7064827" cy="4541177"/>
            <a:chOff x="1039587" y="171050"/>
            <a:chExt cx="7064827" cy="454117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89416" y="185370"/>
              <a:ext cx="317376" cy="61154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50315" y="185370"/>
              <a:ext cx="317376" cy="61154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9587" y="431273"/>
              <a:ext cx="7064827" cy="428095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95264" y="171050"/>
              <a:ext cx="310101" cy="58576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34365" y="171050"/>
              <a:ext cx="310101" cy="585762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1831340" y="1882140"/>
            <a:ext cx="6755765" cy="2830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54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活动二：沙龙研讨</a:t>
            </a:r>
            <a:endParaRPr lang="zh-CN" altLang="zh-CN" sz="54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r"/>
            <a:endParaRPr lang="en-US" altLang="zh-CN" sz="3200" dirty="0">
              <a:solidFill>
                <a:schemeClr val="tx1"/>
              </a:solidFill>
              <a:latin typeface="方正行楷简体" panose="02010601030101010101" charset="-122"/>
              <a:ea typeface="方正行楷简体" panose="02010601030101010101" charset="-122"/>
              <a:cs typeface="方正行楷简体" panose="02010601030101010101" charset="-122"/>
            </a:endParaRPr>
          </a:p>
          <a:p>
            <a:pPr algn="r"/>
            <a:endParaRPr lang="zh-CN" altLang="en-US" sz="2800" b="1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r"/>
            <a:endParaRPr lang="zh-CN" altLang="zh-CN" sz="3200" b="1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r"/>
            <a:endParaRPr lang="zh-CN" altLang="zh-CN" sz="3200" b="1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/>
          <a:srcRect l="32794" r="16079" b="94184"/>
          <a:stretch>
            <a:fillRect/>
          </a:stretch>
        </p:blipFill>
        <p:spPr>
          <a:xfrm>
            <a:off x="2765976" y="1103238"/>
            <a:ext cx="3612049" cy="4591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4573" y="2285349"/>
            <a:ext cx="1371913" cy="28581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>
            <a:fillRect/>
          </a:stretch>
        </p:blipFill>
        <p:spPr>
          <a:xfrm rot="18961084" flipH="1">
            <a:off x="2512480" y="1349244"/>
            <a:ext cx="274658" cy="2279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>
            <a:fillRect/>
          </a:stretch>
        </p:blipFill>
        <p:spPr>
          <a:xfrm rot="2966129" flipH="1">
            <a:off x="6348868" y="1368914"/>
            <a:ext cx="271383" cy="22518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>
            <a:fillRect/>
          </a:stretch>
        </p:blipFill>
        <p:spPr>
          <a:xfrm rot="21107494" flipH="1">
            <a:off x="4431468" y="1339096"/>
            <a:ext cx="255664" cy="212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:dissolve/>
      </p:transition>
    </mc:Choice>
    <mc:Fallback>
      <p:transition spd="slow" advTm="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48832" y="162243"/>
            <a:ext cx="5607957" cy="4569678"/>
            <a:chOff x="2496457" y="162243"/>
            <a:chExt cx="5607957" cy="456967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37157" y="176563"/>
              <a:ext cx="317376" cy="61154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6457" y="411580"/>
              <a:ext cx="5607957" cy="432034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2106" y="162243"/>
              <a:ext cx="310101" cy="585762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70" y="2285349"/>
            <a:ext cx="1371913" cy="28581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8961084" flipH="1">
            <a:off x="827008" y="1046321"/>
            <a:ext cx="327439" cy="29686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7572536" flipH="1">
            <a:off x="1248290" y="2271975"/>
            <a:ext cx="327439" cy="29686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9371725" flipH="1">
            <a:off x="927838" y="2188839"/>
            <a:ext cx="327439" cy="29686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4027464">
            <a:off x="1641400" y="2283692"/>
            <a:ext cx="327439" cy="29686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2228275">
            <a:off x="1961852" y="2200556"/>
            <a:ext cx="327439" cy="296864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7734314" y="674004"/>
            <a:ext cx="861774" cy="2742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4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6000" b="1" spc="3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0505" y="716915"/>
            <a:ext cx="52857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研讨主题：</a:t>
            </a:r>
            <a:endParaRPr lang="zh-CN" altLang="en-US" sz="2400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r>
              <a:rPr lang="zh-CN" altLang="en-US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根据老师实践经验，谈谈怎样制定游戏观察计划、如何进行游戏观察</a:t>
            </a:r>
            <a:endParaRPr lang="zh-CN" altLang="en-US" sz="2400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4" name="纯音乐-雨的印记 8'30">
            <a:hlinkClick r:id="" action="ppaction://media"/>
          </p:cNvPr>
          <p:cNvPicPr/>
          <p:nvPr>
            <a:vide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52460" y="3923030"/>
            <a:ext cx="619125" cy="6191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47975" y="2223770"/>
            <a:ext cx="52857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思考：</a:t>
            </a:r>
            <a:endParaRPr lang="zh-CN" altLang="en-US" sz="2400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r>
              <a:rPr lang="zh-CN" altLang="en-US" sz="2400" b="1" spc="3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为什么要制定观察计划？</a:t>
            </a:r>
            <a:endParaRPr lang="zh-CN" altLang="en-US" sz="2400" b="1" spc="3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6" dur="5140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  <p:bldP spid="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2D78B"/>
      </a:accent1>
      <a:accent2>
        <a:srgbClr val="7FBC40"/>
      </a:accent2>
      <a:accent3>
        <a:srgbClr val="4AA03F"/>
      </a:accent3>
      <a:accent4>
        <a:srgbClr val="37782F"/>
      </a:accent4>
      <a:accent5>
        <a:srgbClr val="15884A"/>
      </a:accent5>
      <a:accent6>
        <a:srgbClr val="7A9156"/>
      </a:accent6>
      <a:hlink>
        <a:srgbClr val="B2D78B"/>
      </a:hlink>
      <a:folHlink>
        <a:srgbClr val="BFBFBF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708</Words>
  <Application>WPS 演示</Application>
  <PresentationFormat>全屏显示(16:9)</PresentationFormat>
  <Paragraphs>149</Paragraphs>
  <Slides>16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幼圆</vt:lpstr>
      <vt:lpstr>方正行楷简体</vt:lpstr>
      <vt:lpstr>Lucida Handwriting</vt:lpstr>
      <vt:lpstr>创艺简行楷</vt:lpstr>
      <vt:lpstr>楷体_GB2312</vt:lpstr>
      <vt:lpstr>微软雅黑</vt:lpstr>
      <vt:lpstr>Arial Unicode MS</vt:lpstr>
      <vt:lpstr>等线 Light</vt:lpstr>
      <vt:lpstr>Calibri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夏日小清新彩色手绘ppt模板</dc:title>
  <dc:creator>wmy</dc:creator>
  <cp:lastModifiedBy>▓你镌刻在╮我的心中</cp:lastModifiedBy>
  <cp:revision>355</cp:revision>
  <dcterms:created xsi:type="dcterms:W3CDTF">2017-07-29T07:38:00Z</dcterms:created>
  <dcterms:modified xsi:type="dcterms:W3CDTF">2019-03-20T11:17:49Z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2052-11.1.0.8515</vt:lpwstr>
  </property>
  <property fmtid="{D5CDD505-2E9C-101B-9397-08002B2CF9AE}" pid="3" name="KSORubyTemplateID">
    <vt:lpwstr>13</vt:lpwstr>
  </property>
</Properties>
</file>