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386" r:id="rId5"/>
    <p:sldId id="389" r:id="rId6"/>
    <p:sldId id="454" r:id="rId7"/>
    <p:sldId id="404" r:id="rId8"/>
    <p:sldId id="405" r:id="rId9"/>
    <p:sldId id="406" r:id="rId10"/>
    <p:sldId id="423" r:id="rId11"/>
    <p:sldId id="407" r:id="rId12"/>
    <p:sldId id="408" r:id="rId13"/>
    <p:sldId id="424" r:id="rId14"/>
    <p:sldId id="409" r:id="rId15"/>
    <p:sldId id="495" r:id="rId16"/>
    <p:sldId id="426" r:id="rId17"/>
    <p:sldId id="427" r:id="rId18"/>
    <p:sldId id="410" r:id="rId19"/>
    <p:sldId id="390" r:id="rId20"/>
    <p:sldId id="396" r:id="rId21"/>
    <p:sldId id="391" r:id="rId22"/>
    <p:sldId id="392" r:id="rId23"/>
    <p:sldId id="411" r:id="rId24"/>
    <p:sldId id="387" r:id="rId25"/>
    <p:sldId id="412" r:id="rId26"/>
    <p:sldId id="485" r:id="rId27"/>
    <p:sldId id="486" r:id="rId28"/>
    <p:sldId id="487" r:id="rId29"/>
    <p:sldId id="525" r:id="rId30"/>
    <p:sldId id="490" r:id="rId31"/>
    <p:sldId id="524" r:id="rId32"/>
    <p:sldId id="491" r:id="rId33"/>
    <p:sldId id="492" r:id="rId34"/>
    <p:sldId id="494" r:id="rId35"/>
    <p:sldId id="416" r:id="rId36"/>
    <p:sldId id="420" r:id="rId37"/>
    <p:sldId id="418" r:id="rId38"/>
    <p:sldId id="368" r:id="rId39"/>
    <p:sldId id="354" r:id="rId40"/>
    <p:sldId id="380" r:id="rId41"/>
    <p:sldId id="428" r:id="rId42"/>
    <p:sldId id="375" r:id="rId43"/>
    <p:sldId id="421" r:id="rId44"/>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130"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5695" algn="l" defTabSz="1218565" rtl="0" eaLnBrk="1" latinLnBrk="0" hangingPunct="1">
      <a:defRPr sz="2400" kern="1200">
        <a:solidFill>
          <a:schemeClr val="tx1"/>
        </a:solidFill>
        <a:latin typeface="+mn-lt"/>
        <a:ea typeface="+mn-ea"/>
        <a:cs typeface="+mn-cs"/>
      </a:defRPr>
    </a:lvl7pPr>
    <a:lvl8pPr marL="4265295" algn="l" defTabSz="1218565" rtl="0" eaLnBrk="1" latinLnBrk="0" hangingPunct="1">
      <a:defRPr sz="2400" kern="1200">
        <a:solidFill>
          <a:schemeClr val="tx1"/>
        </a:solidFill>
        <a:latin typeface="+mn-lt"/>
        <a:ea typeface="+mn-ea"/>
        <a:cs typeface="+mn-cs"/>
      </a:defRPr>
    </a:lvl8pPr>
    <a:lvl9pPr marL="4874260" algn="l" defTabSz="121856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4135E0F-4FF2-4105-9268-36AA769060FA}">
          <p14:sldIdLst>
            <p14:sldId id="297"/>
          </p14:sldIdLst>
        </p14:section>
        <p14:section name="无标题节" id="{A6A74622-8237-4315-88AA-F559BC19ED66}">
          <p14:sldIdLst>
            <p14:sldId id="386"/>
            <p14:sldId id="389"/>
            <p14:sldId id="454"/>
            <p14:sldId id="405"/>
            <p14:sldId id="406"/>
            <p14:sldId id="423"/>
            <p14:sldId id="407"/>
            <p14:sldId id="408"/>
            <p14:sldId id="409"/>
            <p14:sldId id="426"/>
            <p14:sldId id="427"/>
            <p14:sldId id="410"/>
            <p14:sldId id="390"/>
            <p14:sldId id="391"/>
            <p14:sldId id="392"/>
            <p14:sldId id="411"/>
            <p14:sldId id="387"/>
            <p14:sldId id="524"/>
            <p14:sldId id="491"/>
            <p14:sldId id="492"/>
            <p14:sldId id="494"/>
            <p14:sldId id="420"/>
            <p14:sldId id="418"/>
            <p14:sldId id="368"/>
            <p14:sldId id="354"/>
            <p14:sldId id="380"/>
            <p14:sldId id="428"/>
            <p14:sldId id="375"/>
            <p14:sldId id="421"/>
            <p14:sldId id="404"/>
            <p14:sldId id="424"/>
            <p14:sldId id="396"/>
            <p14:sldId id="485"/>
            <p14:sldId id="525"/>
            <p14:sldId id="412"/>
            <p14:sldId id="490"/>
            <p14:sldId id="416"/>
            <p14:sldId id="495"/>
            <p14:sldId id="487"/>
            <p14:sldId id="4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0DE"/>
    <a:srgbClr val="1D41D5"/>
    <a:srgbClr val="BC2E32"/>
    <a:srgbClr val="0069B2"/>
    <a:srgbClr val="B5D9E1"/>
    <a:srgbClr val="BFC4D7"/>
    <a:srgbClr val="95A3C6"/>
    <a:srgbClr val="A2D7EB"/>
    <a:srgbClr val="F66835"/>
    <a:srgbClr val="A13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30" autoAdjust="0"/>
    <p:restoredTop sz="87074" autoAdjust="0"/>
  </p:normalViewPr>
  <p:slideViewPr>
    <p:cSldViewPr>
      <p:cViewPr varScale="1">
        <p:scale>
          <a:sx n="77" d="100"/>
          <a:sy n="77" d="100"/>
        </p:scale>
        <p:origin x="-1182" y="-90"/>
      </p:cViewPr>
      <p:guideLst>
        <p:guide orient="horz" pos="2160"/>
        <p:guide pos="3840"/>
      </p:guideLst>
    </p:cSldViewPr>
  </p:slideViewPr>
  <p:outlineViewPr>
    <p:cViewPr>
      <p:scale>
        <a:sx n="33" d="100"/>
        <a:sy n="33" d="100"/>
      </p:scale>
      <p:origin x="0" y="-157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4E51A-69D8-425D-A366-AAC584F8F5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5853-6D4D-4285-9BAE-B3F9C5535A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130"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5695" algn="l" defTabSz="1218565" rtl="0" eaLnBrk="1" latinLnBrk="0" hangingPunct="1">
      <a:defRPr sz="1600" kern="1200">
        <a:solidFill>
          <a:schemeClr val="tx1"/>
        </a:solidFill>
        <a:latin typeface="+mn-lt"/>
        <a:ea typeface="+mn-ea"/>
        <a:cs typeface="+mn-cs"/>
      </a:defRPr>
    </a:lvl7pPr>
    <a:lvl8pPr marL="4265295" algn="l" defTabSz="1218565" rtl="0" eaLnBrk="1" latinLnBrk="0" hangingPunct="1">
      <a:defRPr sz="1600" kern="1200">
        <a:solidFill>
          <a:schemeClr val="tx1"/>
        </a:solidFill>
        <a:latin typeface="+mn-lt"/>
        <a:ea typeface="+mn-ea"/>
        <a:cs typeface="+mn-cs"/>
      </a:defRPr>
    </a:lvl8pPr>
    <a:lvl9pPr marL="487426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400" dirty="0">
                <a:solidFill>
                  <a:schemeClr val="bg2"/>
                </a:solidFill>
              </a:rPr>
              <a:t>请在设计</a:t>
            </a:r>
            <a:r>
              <a:rPr lang="en-US" altLang="zh-CN" sz="1400" dirty="0">
                <a:solidFill>
                  <a:schemeClr val="bg2"/>
                </a:solidFill>
              </a:rPr>
              <a:t>/</a:t>
            </a:r>
            <a:r>
              <a:rPr lang="zh-CN" altLang="en-US" sz="1400" dirty="0">
                <a:solidFill>
                  <a:schemeClr val="bg2"/>
                </a:solidFill>
              </a:rPr>
              <a:t>颜色，命令下更改配色方案，默认已经配好橘红跟绿色两种颜色供选择，一建点选即可更换。</a:t>
            </a:r>
            <a:endParaRPr lang="zh-CN" altLang="en-US" sz="1400" dirty="0">
              <a:solidFill>
                <a:schemeClr val="bg2"/>
              </a:solidFill>
            </a:endParaRPr>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文字确认下</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案例重编</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超限人数</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预测补助新表，人数占比</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表格数据</a:t>
            </a:r>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F5806F-FEB3-4272-B9DC-6F46450720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5" name="直接连接符 4"/>
          <p:cNvCxnSpPr/>
          <p:nvPr userDrawn="1"/>
        </p:nvCxnSpPr>
        <p:spPr>
          <a:xfrm>
            <a:off x="0" y="887363"/>
            <a:ext cx="105841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958969" y="459874"/>
            <a:ext cx="3086133" cy="370052"/>
          </a:xfrm>
        </p:spPr>
        <p:txBody>
          <a:bodyPr>
            <a:noAutofit/>
          </a:bodyPr>
          <a:lstStyle>
            <a:lvl1pPr algn="l">
              <a:defRPr sz="2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单击添加标题文本</a:t>
            </a:r>
            <a:endParaRPr lang="zh-CN" altLang="en-US" dirty="0"/>
          </a:p>
        </p:txBody>
      </p:sp>
      <p:sp>
        <p:nvSpPr>
          <p:cNvPr id="7" name="矩形 6"/>
          <p:cNvSpPr/>
          <p:nvPr userDrawn="1"/>
        </p:nvSpPr>
        <p:spPr>
          <a:xfrm>
            <a:off x="10584180" y="860326"/>
            <a:ext cx="1607820" cy="54074"/>
          </a:xfrm>
          <a:prstGeom prst="rect">
            <a:avLst/>
          </a:prstGeom>
          <a:solidFill>
            <a:srgbClr val="BC2E32"/>
          </a:solid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61FD41-A0E4-414C-A973-C8EC8DF1BF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178512" y="2011537"/>
            <a:ext cx="4597400" cy="3408363"/>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pull/>
      </p:transition>
    </mc:Choice>
    <mc:Fallback>
      <p:transition spd="slow" advClick="0" advTm="2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E05CE3-A7AD-4A25-A138-857D9F7D60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DC55C-F12B-4E09-8ECF-67B40FA3E0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43"/>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7"/>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8"/>
            <a:ext cx="2844800" cy="365125"/>
          </a:xfrm>
          <a:prstGeom prst="rect">
            <a:avLst/>
          </a:prstGeom>
        </p:spPr>
        <p:txBody>
          <a:bodyPr vert="horz" lIns="91440" tIns="45720" rIns="91440" bIns="45720" rtlCol="0" anchor="ctr"/>
          <a:lstStyle>
            <a:lvl1pPr algn="l">
              <a:defRPr sz="1470">
                <a:solidFill>
                  <a:schemeClr val="tx1">
                    <a:tint val="75000"/>
                  </a:schemeClr>
                </a:solidFill>
              </a:defRPr>
            </a:lvl1pPr>
          </a:lstStyle>
          <a:p>
            <a:fld id="{B95FC270-55C9-4A20-A67A-3DE973D1FE95}" type="datetimeFigureOut">
              <a:rPr lang="zh-CN" altLang="en-US" smtClean="0"/>
            </a:fld>
            <a:endParaRPr lang="zh-CN" altLang="en-US"/>
          </a:p>
        </p:txBody>
      </p:sp>
      <p:sp>
        <p:nvSpPr>
          <p:cNvPr id="5" name="页脚占位符 4"/>
          <p:cNvSpPr>
            <a:spLocks noGrp="1"/>
          </p:cNvSpPr>
          <p:nvPr>
            <p:ph type="ftr" sz="quarter" idx="3"/>
          </p:nvPr>
        </p:nvSpPr>
        <p:spPr>
          <a:xfrm>
            <a:off x="4165605" y="6356358"/>
            <a:ext cx="3860800" cy="365125"/>
          </a:xfrm>
          <a:prstGeom prst="rect">
            <a:avLst/>
          </a:prstGeom>
        </p:spPr>
        <p:txBody>
          <a:bodyPr vert="horz" lIns="91440" tIns="45720" rIns="91440" bIns="45720" rtlCol="0" anchor="ctr"/>
          <a:lstStyle>
            <a:lvl1pPr algn="ctr">
              <a:defRPr sz="147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8"/>
            <a:ext cx="2844800" cy="365125"/>
          </a:xfrm>
          <a:prstGeom prst="rect">
            <a:avLst/>
          </a:prstGeom>
        </p:spPr>
        <p:txBody>
          <a:bodyPr vert="horz" lIns="91440" tIns="45720" rIns="91440" bIns="45720" rtlCol="0" anchor="ctr"/>
          <a:lstStyle>
            <a:lvl1pPr algn="r">
              <a:defRPr sz="1470">
                <a:solidFill>
                  <a:schemeClr val="tx1">
                    <a:tint val="75000"/>
                  </a:schemeClr>
                </a:solidFill>
              </a:defRPr>
            </a:lvl1pPr>
          </a:lstStyle>
          <a:p>
            <a:fld id="{8961FD41-A0E4-414C-A973-C8EC8DF1BF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1119505" rtl="0" eaLnBrk="1" latinLnBrk="0" hangingPunct="1">
        <a:spcBef>
          <a:spcPct val="0"/>
        </a:spcBef>
        <a:buNone/>
        <a:defRPr sz="5390" kern="1200">
          <a:solidFill>
            <a:schemeClr val="tx1"/>
          </a:solidFill>
          <a:latin typeface="+mj-lt"/>
          <a:ea typeface="+mj-ea"/>
          <a:cs typeface="+mj-cs"/>
        </a:defRPr>
      </a:lvl1pPr>
    </p:titleStyle>
    <p:bodyStyle>
      <a:lvl1pPr marL="419735" indent="-419735" algn="l" defTabSz="1119505" rtl="0" eaLnBrk="1" latinLnBrk="0" hangingPunct="1">
        <a:spcBef>
          <a:spcPct val="20000"/>
        </a:spcBef>
        <a:buFont typeface="Arial" panose="020B0604020202020204" pitchFamily="34" charset="0"/>
        <a:buChar char="•"/>
        <a:defRPr sz="3920" kern="1200">
          <a:solidFill>
            <a:schemeClr val="tx1"/>
          </a:solidFill>
          <a:latin typeface="+mn-lt"/>
          <a:ea typeface="+mn-ea"/>
          <a:cs typeface="+mn-cs"/>
        </a:defRPr>
      </a:lvl1pPr>
      <a:lvl2pPr marL="909955" indent="-349885" algn="l" defTabSz="1119505" rtl="0" eaLnBrk="1" latinLnBrk="0" hangingPunct="1">
        <a:spcBef>
          <a:spcPct val="20000"/>
        </a:spcBef>
        <a:buFont typeface="Arial" panose="020B0604020202020204" pitchFamily="34" charset="0"/>
        <a:buChar char="–"/>
        <a:defRPr sz="3430" kern="1200">
          <a:solidFill>
            <a:schemeClr val="tx1"/>
          </a:solidFill>
          <a:latin typeface="+mn-lt"/>
          <a:ea typeface="+mn-ea"/>
          <a:cs typeface="+mn-cs"/>
        </a:defRPr>
      </a:lvl2pPr>
      <a:lvl3pPr marL="1400175" indent="-280035" algn="l" defTabSz="1119505" rtl="0" eaLnBrk="1" latinLnBrk="0" hangingPunct="1">
        <a:spcBef>
          <a:spcPct val="20000"/>
        </a:spcBef>
        <a:buFont typeface="Arial" panose="020B0604020202020204" pitchFamily="34" charset="0"/>
        <a:buChar char="•"/>
        <a:defRPr sz="2940" kern="1200">
          <a:solidFill>
            <a:schemeClr val="tx1"/>
          </a:solidFill>
          <a:latin typeface="+mn-lt"/>
          <a:ea typeface="+mn-ea"/>
          <a:cs typeface="+mn-cs"/>
        </a:defRPr>
      </a:lvl3pPr>
      <a:lvl4pPr marL="195961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4pPr>
      <a:lvl5pPr marL="251968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5pPr>
      <a:lvl6pPr marL="307975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6pPr>
      <a:lvl7pPr marL="363982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7pPr>
      <a:lvl8pPr marL="4199890"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8pPr>
      <a:lvl9pPr marL="4759325" indent="-280035" algn="l" defTabSz="1119505"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9pPr>
    </p:bodyStyle>
    <p:otherStyle>
      <a:defPPr>
        <a:defRPr lang="zh-CN"/>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tags" Target="../tags/tag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svg"/><Relationship Id="rId3" Type="http://schemas.openxmlformats.org/officeDocument/2006/relationships/image" Target="../media/image18.png"/><Relationship Id="rId2" Type="http://schemas.openxmlformats.org/officeDocument/2006/relationships/image" Target="../media/image2.sv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2.png"/><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29.png"/><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5.jpeg"/><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7.png"/><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41.png"/><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43.jpe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1196752"/>
            <a:ext cx="119336" cy="44644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7"/>
          <p:cNvSpPr>
            <a:spLocks noChangeArrowheads="1"/>
          </p:cNvSpPr>
          <p:nvPr/>
        </p:nvSpPr>
        <p:spPr bwMode="auto">
          <a:xfrm>
            <a:off x="-635" y="3571875"/>
            <a:ext cx="1219263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武</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进工会在职</a:t>
            </a:r>
            <a:r>
              <a:rPr lang="zh-CN" altLang="en-US" sz="44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职工医疗互助</a:t>
            </a:r>
            <a:r>
              <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保障实务培训</a:t>
            </a:r>
            <a:endParaRPr lang="zh-CN" altLang="en-US" sz="4400"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5" name="图片 4"/>
          <p:cNvPicPr>
            <a:picLocks noChangeAspect="1"/>
          </p:cNvPicPr>
          <p:nvPr/>
        </p:nvPicPr>
        <p:blipFill rotWithShape="1">
          <a:blip r:embed="rId1" cstate="print"/>
          <a:srcRect t="10384" b="1772"/>
          <a:stretch>
            <a:fillRect/>
          </a:stretch>
        </p:blipFill>
        <p:spPr>
          <a:xfrm>
            <a:off x="1415480" y="0"/>
            <a:ext cx="9649072" cy="3187067"/>
          </a:xfrm>
          <a:prstGeom prst="rect">
            <a:avLst/>
          </a:prstGeom>
        </p:spPr>
      </p:pic>
      <p:sp>
        <p:nvSpPr>
          <p:cNvPr id="12"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3"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 name="文本框 5"/>
          <p:cNvSpPr txBox="1"/>
          <p:nvPr/>
        </p:nvSpPr>
        <p:spPr>
          <a:xfrm>
            <a:off x="5123892" y="5810600"/>
            <a:ext cx="1944216" cy="461665"/>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sp>
        <p:nvSpPr>
          <p:cNvPr id="8" name="TextBox 7"/>
          <p:cNvSpPr>
            <a:spLocks noChangeArrowheads="1"/>
          </p:cNvSpPr>
          <p:nvPr/>
        </p:nvSpPr>
        <p:spPr bwMode="auto">
          <a:xfrm>
            <a:off x="-635" y="5002530"/>
            <a:ext cx="12192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p>
            <a:pPr algn="ctr"/>
            <a:r>
              <a:rPr lang="zh-CN" altLang="en-US" sz="3600"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武进区总工会</a:t>
            </a:r>
            <a:endParaRPr lang="zh-CN" altLang="en-US" sz="3600"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9" name="图片 8"/>
          <p:cNvPicPr>
            <a:picLocks noChangeAspect="1"/>
          </p:cNvPicPr>
          <p:nvPr/>
        </p:nvPicPr>
        <p:blipFill>
          <a:blip r:embed="rId2" cstate="print"/>
          <a:stretch>
            <a:fillRect/>
          </a:stretch>
        </p:blipFill>
        <p:spPr>
          <a:xfrm>
            <a:off x="11096660" y="100948"/>
            <a:ext cx="899160" cy="899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0" name="文本框 99"/>
          <p:cNvSpPr txBox="1"/>
          <p:nvPr/>
        </p:nvSpPr>
        <p:spPr>
          <a:xfrm>
            <a:off x="1036320" y="963930"/>
            <a:ext cx="10118725" cy="1568450"/>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anose="020B0503020204020204" pitchFamily="34" charset="-122"/>
                <a:ea typeface="微软雅黑" panose="020B0503020204020204" pitchFamily="34" charset="-122"/>
              </a:rPr>
              <a:t>工伤</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凡参保职工在保障期内，发生工伤事故的，</a:t>
            </a:r>
            <a:r>
              <a:rPr lang="zh-CN" altLang="en-US" sz="2000" b="0" dirty="0" smtClean="0">
                <a:latin typeface="微软雅黑" panose="020B0503020204020204" pitchFamily="34" charset="-122"/>
                <a:ea typeface="微软雅黑" panose="020B0503020204020204" pitchFamily="34" charset="-122"/>
              </a:rPr>
              <a:t>凭劳动</a:t>
            </a:r>
            <a:r>
              <a:rPr lang="zh-CN" altLang="en-US" sz="2000" b="0" dirty="0">
                <a:latin typeface="微软雅黑" panose="020B0503020204020204" pitchFamily="34" charset="-122"/>
                <a:ea typeface="微软雅黑" panose="020B0503020204020204" pitchFamily="34" charset="-122"/>
              </a:rPr>
              <a:t>能力鉴定委员会出具的工伤鉴定书或工亡认定书，可享受一次性工伤补助金。</a:t>
            </a:r>
            <a:endParaRPr lang="zh-CN" altLang="en-US" sz="2000" b="0" dirty="0">
              <a:latin typeface="微软雅黑" panose="020B0503020204020204" pitchFamily="34" charset="-122"/>
              <a:ea typeface="微软雅黑" panose="020B0503020204020204" pitchFamily="34" charset="-122"/>
            </a:endParaRPr>
          </a:p>
          <a:p>
            <a:pPr indent="304800" fontAlgn="auto">
              <a:lnSpc>
                <a:spcPct val="150000"/>
              </a:lnSpc>
            </a:pPr>
            <a:r>
              <a:rPr lang="zh-CN" altLang="en-US" sz="2000" b="0" dirty="0">
                <a:latin typeface="微软雅黑" panose="020B0503020204020204" pitchFamily="34" charset="-122"/>
                <a:ea typeface="微软雅黑" panose="020B0503020204020204" pitchFamily="34" charset="-122"/>
              </a:rPr>
              <a:t>具体补助标准参照下表：</a:t>
            </a:r>
            <a:endParaRPr lang="zh-CN" altLang="en-US" sz="2000" b="0" dirty="0">
              <a:latin typeface="微软雅黑" panose="020B0503020204020204" pitchFamily="34" charset="-122"/>
              <a:ea typeface="微软雅黑" panose="020B0503020204020204"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graphicFrame>
        <p:nvGraphicFramePr>
          <p:cNvPr id="7" name="表格 6"/>
          <p:cNvGraphicFramePr>
            <a:graphicFrameLocks noGrp="1"/>
          </p:cNvGraphicFramePr>
          <p:nvPr>
            <p:custDataLst>
              <p:tags r:id="rId1"/>
            </p:custDataLst>
          </p:nvPr>
        </p:nvGraphicFramePr>
        <p:xfrm>
          <a:off x="3478530" y="2684780"/>
          <a:ext cx="5089525" cy="3389630"/>
        </p:xfrm>
        <a:graphic>
          <a:graphicData uri="http://schemas.openxmlformats.org/drawingml/2006/table">
            <a:tbl>
              <a:tblPr firstRow="1" bandRow="1">
                <a:tableStyleId>{5C22544A-7EE6-4342-B048-85BDC9FD1C3A}</a:tableStyleId>
              </a:tblPr>
              <a:tblGrid>
                <a:gridCol w="2639060"/>
                <a:gridCol w="2450465"/>
              </a:tblGrid>
              <a:tr h="595630">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anose="020B0503020204020204" pitchFamily="34" charset="-122"/>
                          <a:ea typeface="微软雅黑" panose="020B0503020204020204" pitchFamily="34" charset="-122"/>
                        </a:rPr>
                        <a:t>工伤等级</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lnSpc>
                          <a:spcPct val="120000"/>
                        </a:lnSpc>
                        <a:spcBef>
                          <a:spcPts val="0"/>
                        </a:spcBef>
                        <a:spcAft>
                          <a:spcPts val="0"/>
                        </a:spcAft>
                        <a:buNone/>
                      </a:pPr>
                      <a:r>
                        <a:rPr lang="en-US" sz="1800" b="1" spc="130" dirty="0" err="1">
                          <a:solidFill>
                            <a:srgbClr val="FFFFFF"/>
                          </a:solidFill>
                          <a:latin typeface="微软雅黑" panose="020B0503020204020204" pitchFamily="34" charset="-122"/>
                          <a:ea typeface="微软雅黑" panose="020B0503020204020204" pitchFamily="34" charset="-122"/>
                        </a:rPr>
                        <a:t>补偿金额（元</a:t>
                      </a:r>
                      <a:r>
                        <a:rPr lang="en-US" sz="1800" b="1" spc="130" dirty="0">
                          <a:solidFill>
                            <a:srgbClr val="FFFFFF"/>
                          </a:solidFill>
                          <a:latin typeface="微软雅黑" panose="020B0503020204020204" pitchFamily="34" charset="-122"/>
                          <a:ea typeface="微软雅黑" panose="020B0503020204020204" pitchFamily="34" charset="-122"/>
                        </a:rPr>
                        <a:t>）</a:t>
                      </a:r>
                      <a:endParaRPr lang="en-US" sz="1800" b="1" spc="130" dirty="0">
                        <a:solidFill>
                          <a:srgbClr val="FFFFFF"/>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1-2（含工亡）</a:t>
                      </a:r>
                      <a:endParaRPr lang="en-US" sz="16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5000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3-4</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3000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5-6</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dirty="0">
                          <a:solidFill>
                            <a:schemeClr val="tx1"/>
                          </a:solidFill>
                          <a:latin typeface="微软雅黑" panose="020B0503020204020204" pitchFamily="34" charset="-122"/>
                          <a:ea typeface="微软雅黑" panose="020B0503020204020204" pitchFamily="34" charset="-122"/>
                        </a:rPr>
                        <a:t>2000</a:t>
                      </a:r>
                      <a:endParaRPr lang="en-US" sz="1600" b="0" spc="130" dirty="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7-8</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500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r h="558800">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9-10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lnSpc>
                          <a:spcPct val="120000"/>
                        </a:lnSpc>
                        <a:spcBef>
                          <a:spcPts val="0"/>
                        </a:spcBef>
                        <a:spcAft>
                          <a:spcPts val="0"/>
                        </a:spcAft>
                        <a:buNone/>
                      </a:pPr>
                      <a:r>
                        <a:rPr lang="en-US" sz="1600" b="0" spc="130">
                          <a:solidFill>
                            <a:schemeClr val="tx1"/>
                          </a:solidFill>
                          <a:latin typeface="微软雅黑" panose="020B0503020204020204" pitchFamily="34" charset="-122"/>
                          <a:ea typeface="微软雅黑" panose="020B0503020204020204" pitchFamily="34" charset="-122"/>
                        </a:rPr>
                        <a:t>300</a:t>
                      </a:r>
                      <a:endParaRPr lang="en-US" sz="1600" b="0" spc="130">
                        <a:solidFill>
                          <a:schemeClr val="tx1"/>
                        </a:solidFill>
                        <a:latin typeface="微软雅黑" panose="020B0503020204020204" pitchFamily="34" charset="-122"/>
                        <a:ea typeface="微软雅黑" panose="020B0503020204020204" pitchFamily="34" charset="-122"/>
                      </a:endParaRPr>
                    </a:p>
                  </a:txBody>
                  <a:tcPr marL="215900" marR="215900" marT="133350" marB="133350" anchor="ctr"/>
                </a:tc>
              </a:tr>
            </a:tbl>
          </a:graphicData>
        </a:graphic>
      </p:graphicFrame>
      <p:pic>
        <p:nvPicPr>
          <p:cNvPr id="8" name="图片 7"/>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1023902" y="2071678"/>
            <a:ext cx="9644130" cy="461665"/>
          </a:xfrm>
          <a:prstGeom prst="rect">
            <a:avLst/>
          </a:prstGeom>
          <a:noFill/>
          <a:ln w="9525">
            <a:noFill/>
            <a:miter lim="800000"/>
          </a:ln>
          <a:effectLst/>
        </p:spPr>
        <p:txBody>
          <a:bodyPr vert="horz" wrap="square" lIns="91440" tIns="45720" rIns="91440" bIns="45720" numCol="1" anchor="ctr" anchorCtr="0" compatLnSpc="1">
            <a:spAutoFit/>
          </a:bodyPr>
          <a:lstStyle/>
          <a:p>
            <a:pPr lvl="0" defTabSz="914400" fontAlgn="base">
              <a:spcBef>
                <a:spcPct val="0"/>
              </a:spcBef>
              <a:spcAft>
                <a:spcPct val="0"/>
              </a:spcAft>
            </a:pPr>
            <a:r>
              <a:rPr lang="zh-CN" altLang="en-US" dirty="0" smtClean="0"/>
              <a:t>        </a:t>
            </a:r>
            <a:endParaRPr kumimoji="0" lang="zh-CN" altLang="en-US"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矩形 7"/>
          <p:cNvSpPr/>
          <p:nvPr/>
        </p:nvSpPr>
        <p:spPr>
          <a:xfrm>
            <a:off x="3238480" y="2071678"/>
            <a:ext cx="6368415" cy="3046095"/>
          </a:xfrm>
          <a:prstGeom prst="rect">
            <a:avLst/>
          </a:prstGeom>
        </p:spPr>
        <p:txBody>
          <a:bodyPr wrap="square">
            <a:spAutoFit/>
          </a:bodyPr>
          <a:lstStyle/>
          <a:p>
            <a:pPr fontAlgn="auto">
              <a:lnSpc>
                <a:spcPct val="150000"/>
              </a:lnSpc>
            </a:pPr>
            <a:r>
              <a:rPr lang="zh-CN" altLang="en-US" sz="3200" b="1" dirty="0" smtClean="0">
                <a:solidFill>
                  <a:srgbClr val="FF0000"/>
                </a:solidFill>
                <a:latin typeface="华文楷体" panose="02010600040101010101" charset="-122"/>
                <a:ea typeface="华文楷体" panose="02010600040101010101" charset="-122"/>
                <a:sym typeface="+mn-ea"/>
              </a:rPr>
              <a:t>工伤补助是否可以多次享受？</a:t>
            </a:r>
            <a:endParaRPr lang="zh-CN" altLang="en-US" sz="3200" b="1" dirty="0" smtClean="0">
              <a:solidFill>
                <a:srgbClr val="FF0000"/>
              </a:solidFill>
              <a:latin typeface="华文楷体" panose="02010600040101010101" charset="-122"/>
              <a:ea typeface="华文楷体" panose="02010600040101010101" charset="-122"/>
            </a:endParaRPr>
          </a:p>
          <a:p>
            <a:pPr fontAlgn="auto">
              <a:lnSpc>
                <a:spcPct val="150000"/>
              </a:lnSpc>
            </a:pPr>
            <a:r>
              <a:rPr lang="zh-CN" altLang="en-US" sz="3200" dirty="0" smtClean="0">
                <a:latin typeface="华文楷体" panose="02010600040101010101" charset="-122"/>
                <a:ea typeface="华文楷体" panose="02010600040101010101" charset="-122"/>
              </a:rPr>
              <a:t>    只要不是同一个工伤事件，凭劳动部门的工伤鉴定书</a:t>
            </a:r>
            <a:r>
              <a:rPr lang="en-US" altLang="zh-CN" sz="3200" dirty="0" smtClean="0">
                <a:latin typeface="华文楷体" panose="02010600040101010101" charset="-122"/>
                <a:ea typeface="华文楷体" panose="02010600040101010101" charset="-122"/>
              </a:rPr>
              <a:t>,</a:t>
            </a:r>
            <a:r>
              <a:rPr lang="zh-CN" altLang="en-US" sz="3200" dirty="0" smtClean="0">
                <a:latin typeface="华文楷体" panose="02010600040101010101" charset="-122"/>
                <a:ea typeface="华文楷体" panose="02010600040101010101" charset="-122"/>
              </a:rPr>
              <a:t>工伤补助可以多次享受。</a:t>
            </a:r>
            <a:endParaRPr lang="zh-CN" altLang="en-US" sz="3200" dirty="0" smtClean="0">
              <a:latin typeface="华文楷体" panose="02010600040101010101" charset="-122"/>
              <a:ea typeface="华文楷体" panose="02010600040101010101" charset="-122"/>
            </a:endParaRPr>
          </a:p>
        </p:txBody>
      </p:sp>
      <p:pic>
        <p:nvPicPr>
          <p:cNvPr id="6" name="图片 5" descr="提问_#333333_128_20117267"/>
          <p:cNvPicPr>
            <a:picLocks noChangeAspect="1"/>
          </p:cNvPicPr>
          <p:nvPr/>
        </p:nvPicPr>
        <p:blipFill>
          <a:blip r:embed="rId1"/>
          <a:stretch>
            <a:fillRect/>
          </a:stretch>
        </p:blipFill>
        <p:spPr>
          <a:xfrm>
            <a:off x="935649" y="2554929"/>
            <a:ext cx="1802765" cy="1802765"/>
          </a:xfrm>
          <a:prstGeom prst="rect">
            <a:avLst/>
          </a:prstGeom>
        </p:spPr>
      </p:pic>
      <p:sp>
        <p:nvSpPr>
          <p:cNvPr id="5" name="圆角矩形 4"/>
          <p:cNvSpPr/>
          <p:nvPr/>
        </p:nvSpPr>
        <p:spPr>
          <a:xfrm>
            <a:off x="2993098" y="1928802"/>
            <a:ext cx="6746240" cy="351980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9" name="图片 8"/>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2090420" y="4357370"/>
            <a:ext cx="9505950" cy="1476375"/>
          </a:xfrm>
          <a:prstGeom prst="rect">
            <a:avLst/>
          </a:prstGeom>
        </p:spPr>
        <p:txBody>
          <a:bodyPr wrap="square">
            <a:spAutoFit/>
          </a:bodyPr>
          <a:lstStyle/>
          <a:p>
            <a:pPr fontAlgn="auto">
              <a:lnSpc>
                <a:spcPts val="3600"/>
              </a:lnSpc>
            </a:pPr>
            <a:r>
              <a:rPr lang="zh-CN" altLang="en-US" sz="30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保障待遇是否受工作变动等因素影响？</a:t>
            </a:r>
            <a:endParaRPr lang="zh-CN" altLang="en-US" sz="3000" dirty="0" smtClean="0">
              <a:latin typeface="华文楷体" panose="02010600040101010101" charset="-122"/>
              <a:ea typeface="华文楷体" panose="02010600040101010101" charset="-122"/>
              <a:cs typeface="华文楷体" panose="02010600040101010101" charset="-122"/>
            </a:endParaRPr>
          </a:p>
          <a:p>
            <a:pPr fontAlgn="auto">
              <a:lnSpc>
                <a:spcPts val="3600"/>
              </a:lnSpc>
            </a:pPr>
            <a:r>
              <a:rPr lang="zh-CN" altLang="en-US" sz="3000" dirty="0" smtClean="0">
                <a:latin typeface="华文楷体" panose="02010600040101010101" charset="-122"/>
                <a:ea typeface="华文楷体" panose="02010600040101010101" charset="-122"/>
                <a:cs typeface="华文楷体" panose="02010600040101010101" charset="-122"/>
              </a:rPr>
              <a:t>    职工参保后，在保障期内享受的保障待遇不受离职、退休、死亡和工作单位变动等因素的影响。</a:t>
            </a:r>
            <a:endParaRPr lang="zh-CN" altLang="en-US" sz="3000" dirty="0">
              <a:latin typeface="华文楷体" panose="02010600040101010101" charset="-122"/>
              <a:ea typeface="华文楷体" panose="02010600040101010101" charset="-122"/>
              <a:cs typeface="华文楷体" panose="02010600040101010101" charset="-122"/>
            </a:endParaRPr>
          </a:p>
        </p:txBody>
      </p:sp>
      <p:pic>
        <p:nvPicPr>
          <p:cNvPr id="3" name="图片 2" descr="提问_#333333_128_20117267"/>
          <p:cNvPicPr>
            <a:picLocks noChangeAspect="1"/>
          </p:cNvPicPr>
          <p:nvPr/>
        </p:nvPicPr>
        <p:blipFill>
          <a:blip r:embed="rId1"/>
          <a:stretch>
            <a:fillRect/>
          </a:stretch>
        </p:blipFill>
        <p:spPr>
          <a:xfrm>
            <a:off x="466725" y="1680845"/>
            <a:ext cx="1429385" cy="1429385"/>
          </a:xfrm>
          <a:prstGeom prst="rect">
            <a:avLst/>
          </a:prstGeom>
        </p:spPr>
      </p:pic>
      <p:pic>
        <p:nvPicPr>
          <p:cNvPr id="4" name="图片 3" descr="提问_#333333_128_20117267"/>
          <p:cNvPicPr>
            <a:picLocks noChangeAspect="1"/>
          </p:cNvPicPr>
          <p:nvPr/>
        </p:nvPicPr>
        <p:blipFill>
          <a:blip r:embed="rId1"/>
          <a:stretch>
            <a:fillRect/>
          </a:stretch>
        </p:blipFill>
        <p:spPr>
          <a:xfrm>
            <a:off x="450215" y="4319270"/>
            <a:ext cx="1429385" cy="1429385"/>
          </a:xfrm>
          <a:prstGeom prst="rect">
            <a:avLst/>
          </a:prstGeom>
        </p:spPr>
      </p:pic>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9" name="圆角矩形 8"/>
          <p:cNvSpPr/>
          <p:nvPr/>
        </p:nvSpPr>
        <p:spPr>
          <a:xfrm>
            <a:off x="1879600" y="1297940"/>
            <a:ext cx="9573260" cy="228536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79600" y="4164330"/>
            <a:ext cx="9643110" cy="181610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
        <p:nvSpPr>
          <p:cNvPr id="7" name="文本框 6"/>
          <p:cNvSpPr txBox="1"/>
          <p:nvPr/>
        </p:nvSpPr>
        <p:spPr>
          <a:xfrm>
            <a:off x="2081530" y="1449705"/>
            <a:ext cx="9299575" cy="1938020"/>
          </a:xfrm>
          <a:prstGeom prst="rect">
            <a:avLst/>
          </a:prstGeom>
          <a:noFill/>
        </p:spPr>
        <p:txBody>
          <a:bodyPr wrap="square" rtlCol="0">
            <a:spAutoFit/>
          </a:bodyPr>
          <a:p>
            <a:r>
              <a:rPr lang="zh-CN" altLang="en-US" sz="3000" b="1" dirty="0" smtClean="0">
                <a:solidFill>
                  <a:srgbClr val="FF0000"/>
                </a:solidFill>
                <a:latin typeface="华文楷体" panose="02010600040101010101" charset="-122"/>
                <a:ea typeface="华文楷体" panose="02010600040101010101" charset="-122"/>
                <a:sym typeface="+mn-ea"/>
              </a:rPr>
              <a:t>保障待遇是否可以重复享受？</a:t>
            </a:r>
            <a:endParaRPr lang="zh-CN" altLang="en-US" sz="3000" b="1" dirty="0" smtClean="0">
              <a:solidFill>
                <a:srgbClr val="FF0000"/>
              </a:solidFill>
              <a:latin typeface="华文楷体" panose="02010600040101010101" charset="-122"/>
              <a:ea typeface="华文楷体" panose="02010600040101010101" charset="-122"/>
              <a:sym typeface="+mn-ea"/>
            </a:endParaRPr>
          </a:p>
          <a:p>
            <a:r>
              <a:rPr lang="zh-CN" sz="3000" dirty="0" smtClean="0">
                <a:ln>
                  <a:noFill/>
                </a:ln>
                <a:effectLst/>
                <a:latin typeface="华文楷体" panose="02010600040101010101" charset="-122"/>
                <a:ea typeface="华文楷体" panose="02010600040101010101" charset="-122"/>
                <a:cs typeface="Times New Roman" panose="02020603050405020304" pitchFamily="18" charset="0"/>
                <a:sym typeface="+mn-ea"/>
              </a:rPr>
              <a:t>    住院医疗费用补助、重大疾病补助与工伤补助可同时享受。</a:t>
            </a:r>
            <a:r>
              <a:rPr lang="zh-CN" altLang="en-US" sz="3000" dirty="0" smtClean="0">
                <a:ln>
                  <a:noFill/>
                </a:ln>
                <a:effectLst/>
                <a:latin typeface="华文楷体" panose="02010600040101010101" charset="-122"/>
                <a:ea typeface="华文楷体" panose="02010600040101010101" charset="-122"/>
                <a:cs typeface="Times New Roman" panose="02020603050405020304" pitchFamily="18" charset="0"/>
                <a:sym typeface="+mn-ea"/>
              </a:rPr>
              <a:t>工会卡专享保障中的住院、大病、工伤补助还可以享受。</a:t>
            </a:r>
            <a:r>
              <a:rPr lang="zh-CN" altLang="en-US" dirty="0" smtClean="0">
                <a:ln>
                  <a:noFill/>
                </a:ln>
                <a:effectLst/>
                <a:latin typeface="Arial" panose="020B0604020202020204" pitchFamily="34" charset="0"/>
                <a:ea typeface="宋体" panose="02010600030101010101" pitchFamily="2" charset="-122"/>
                <a:cs typeface="宋体" panose="02010600030101010101" pitchFamily="2" charset="-122"/>
                <a:sym typeface="+mn-ea"/>
              </a:rPr>
              <a:t> </a:t>
            </a:r>
            <a:endParaRPr lang="zh-CN" altLang="en-US"/>
          </a:p>
        </p:txBody>
      </p:sp>
    </p:spTree>
  </p:cSld>
  <p:clrMapOvr>
    <a:masterClrMapping/>
  </p:clrMapOvr>
  <p:transition advTm="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61403"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2" name="组合 1"/>
          <p:cNvGrpSpPr/>
          <p:nvPr/>
        </p:nvGrpSpPr>
        <p:grpSpPr>
          <a:xfrm>
            <a:off x="399415" y="1593215"/>
            <a:ext cx="5405755" cy="3906520"/>
            <a:chOff x="607665" y="1770549"/>
            <a:chExt cx="4024313" cy="2116821"/>
          </a:xfrm>
        </p:grpSpPr>
        <p:sp>
          <p:nvSpPr>
            <p:cNvPr id="14" name="Freeform: Shape 4"/>
            <p:cNvSpPr/>
            <p:nvPr/>
          </p:nvSpPr>
          <p:spPr bwMode="auto">
            <a:xfrm>
              <a:off x="1144954" y="1770549"/>
              <a:ext cx="2977753" cy="2005013"/>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ysClr val="windowText" lastClr="000000">
                <a:lumMod val="85000"/>
                <a:lumOff val="1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3" name="Rectangle 5"/>
            <p:cNvSpPr/>
            <p:nvPr/>
          </p:nvSpPr>
          <p:spPr bwMode="auto">
            <a:xfrm>
              <a:off x="1258937" y="1876404"/>
              <a:ext cx="2749153" cy="1696641"/>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sym typeface="+mn-ea"/>
                </a:rPr>
                <a:t>        </a:t>
              </a:r>
              <a:endParaRPr lang="en-US" altLang="zh-CN" dirty="0">
                <a:latin typeface="微软雅黑" panose="020B0503020204020204" pitchFamily="34" charset="-122"/>
                <a:ea typeface="微软雅黑" panose="020B0503020204020204" pitchFamily="34" charset="-122"/>
                <a:sym typeface="+mn-ea"/>
              </a:endParaRPr>
            </a:p>
            <a:p>
              <a:pPr marL="0" marR="0" lvl="0" indent="0" algn="l" defTabSz="914400" eaLnBrk="1" fontAlgn="auto" latinLnBrk="0" hangingPunct="1">
                <a:lnSpc>
                  <a:spcPct val="100000"/>
                </a:lnSpc>
                <a:spcBef>
                  <a:spcPts val="0"/>
                </a:spcBef>
                <a:spcAft>
                  <a:spcPts val="0"/>
                </a:spcAft>
                <a:buClrTx/>
                <a:buSzTx/>
                <a:buFontTx/>
                <a:buNone/>
                <a:defRPr/>
              </a:pPr>
              <a:r>
                <a:rPr lang="en-US" altLang="zh-CN" dirty="0">
                  <a:latin typeface="微软雅黑" panose="020B0503020204020204" pitchFamily="34" charset="-122"/>
                  <a:ea typeface="微软雅黑" panose="020B0503020204020204" pitchFamily="34" charset="-122"/>
                  <a:sym typeface="+mn-ea"/>
                </a:rPr>
                <a:t>         </a:t>
              </a:r>
              <a:endParaRPr kumimoji="0" lang="zh-CN" altLang="en-US"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6" name="Freeform: Shape 6"/>
            <p:cNvSpPr/>
            <p:nvPr/>
          </p:nvSpPr>
          <p:spPr bwMode="auto">
            <a:xfrm>
              <a:off x="607665" y="3788548"/>
              <a:ext cx="4017168" cy="98822"/>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ysClr val="windowText" lastClr="000000">
                <a:lumMod val="65000"/>
                <a:lumOff val="3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4" name="Freeform: Shape 7"/>
            <p:cNvSpPr/>
            <p:nvPr/>
          </p:nvSpPr>
          <p:spPr bwMode="auto">
            <a:xfrm>
              <a:off x="630287" y="3708776"/>
              <a:ext cx="4001691" cy="123825"/>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ysClr val="window" lastClr="FFFFFF">
                <a:lumMod val="6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5" name="Freeform: Shape 8"/>
            <p:cNvSpPr/>
            <p:nvPr/>
          </p:nvSpPr>
          <p:spPr bwMode="auto">
            <a:xfrm>
              <a:off x="4292649" y="3761163"/>
              <a:ext cx="148828" cy="14288"/>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black"/>
                </a:solidFill>
                <a:effectLst/>
                <a:uLnTx/>
                <a:uFillTx/>
              </a:endParaRPr>
            </a:p>
          </p:txBody>
        </p:sp>
        <p:sp>
          <p:nvSpPr>
            <p:cNvPr id="6" name="Rectangle: Rounded Corners 10"/>
            <p:cNvSpPr/>
            <p:nvPr/>
          </p:nvSpPr>
          <p:spPr>
            <a:xfrm>
              <a:off x="2399053" y="3680178"/>
              <a:ext cx="434392" cy="80985"/>
            </a:xfrm>
            <a:prstGeom prst="roundRect">
              <a:avLst>
                <a:gd name="adj" fmla="val 50000"/>
              </a:avLst>
            </a:prstGeom>
            <a:solidFill>
              <a:sysClr val="windowText" lastClr="000000">
                <a:lumMod val="75000"/>
                <a:lumOff val="2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b="0" i="0" u="none" strike="noStrike" kern="0" cap="none" spc="0" normalizeH="0" baseline="0" noProof="0" smtClean="0">
                <a:ln>
                  <a:noFill/>
                </a:ln>
                <a:solidFill>
                  <a:prstClr val="white"/>
                </a:solidFill>
                <a:effectLst/>
                <a:uLnTx/>
                <a:uFillTx/>
                <a:latin typeface="Calibri" panose="020F0502020204030204"/>
              </a:endParaRPr>
            </a:p>
          </p:txBody>
        </p:sp>
      </p:grpSp>
      <p:sp>
        <p:nvSpPr>
          <p:cNvPr id="12" name="文本框 11"/>
          <p:cNvSpPr txBox="1"/>
          <p:nvPr/>
        </p:nvSpPr>
        <p:spPr>
          <a:xfrm>
            <a:off x="2384425" y="2110740"/>
            <a:ext cx="1287145" cy="460375"/>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王某</a:t>
            </a: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346200" y="2805430"/>
            <a:ext cx="3633470" cy="19380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2000" dirty="0" smtClean="0">
                <a:latin typeface="微软雅黑" panose="020B0503020204020204" pitchFamily="34" charset="-122"/>
                <a:ea typeface="微软雅黑" panose="020B0503020204020204" pitchFamily="34" charset="-122"/>
                <a:sym typeface="+mn-ea"/>
              </a:rPr>
              <a:t>2019</a:t>
            </a:r>
            <a:r>
              <a:rPr lang="zh-CN" altLang="en-US" sz="2000" dirty="0" smtClean="0">
                <a:latin typeface="微软雅黑" panose="020B0503020204020204" pitchFamily="34" charset="-122"/>
                <a:ea typeface="微软雅黑" panose="020B0503020204020204" pitchFamily="34" charset="-122"/>
                <a:sym typeface="+mn-ea"/>
              </a:rPr>
              <a:t>年</a:t>
            </a:r>
            <a:r>
              <a:rPr lang="en-US" altLang="zh-CN" sz="2000" dirty="0" smtClean="0">
                <a:latin typeface="微软雅黑" panose="020B0503020204020204" pitchFamily="34" charset="-122"/>
                <a:ea typeface="微软雅黑" panose="020B0503020204020204" pitchFamily="34" charset="-122"/>
                <a:sym typeface="+mn-ea"/>
              </a:rPr>
              <a:t>12</a:t>
            </a:r>
            <a:r>
              <a:rPr lang="zh-CN" altLang="en-US" sz="2000" dirty="0" smtClean="0">
                <a:latin typeface="微软雅黑" panose="020B0503020204020204" pitchFamily="34" charset="-122"/>
                <a:ea typeface="微软雅黑" panose="020B0503020204020204" pitchFamily="34" charset="-122"/>
                <a:sym typeface="+mn-ea"/>
              </a:rPr>
              <a:t>月成功</a:t>
            </a:r>
            <a:r>
              <a:rPr lang="zh-CN" altLang="en-US" sz="2000" dirty="0">
                <a:latin typeface="微软雅黑" panose="020B0503020204020204" pitchFamily="34" charset="-122"/>
                <a:ea typeface="微软雅黑" panose="020B0503020204020204" pitchFamily="34" charset="-122"/>
                <a:sym typeface="+mn-ea"/>
              </a:rPr>
              <a:t>参加了第一期互助保障项目，</a:t>
            </a:r>
            <a:r>
              <a:rPr lang="zh-CN" altLang="en-US" sz="2000" dirty="0" smtClean="0">
                <a:latin typeface="微软雅黑" panose="020B0503020204020204" pitchFamily="34" charset="-122"/>
                <a:ea typeface="微软雅黑" panose="020B0503020204020204" pitchFamily="34" charset="-122"/>
                <a:sym typeface="+mn-ea"/>
              </a:rPr>
              <a:t>今年（</a:t>
            </a:r>
            <a:r>
              <a:rPr lang="en-US" altLang="zh-CN" sz="2000" dirty="0" smtClean="0">
                <a:latin typeface="微软雅黑" panose="020B0503020204020204" pitchFamily="34" charset="-122"/>
                <a:ea typeface="微软雅黑" panose="020B0503020204020204" pitchFamily="34" charset="-122"/>
                <a:sym typeface="+mn-ea"/>
              </a:rPr>
              <a:t>2020</a:t>
            </a:r>
            <a:r>
              <a:rPr lang="zh-CN" altLang="en-US" sz="2000" dirty="0" smtClean="0">
                <a:latin typeface="微软雅黑" panose="020B0503020204020204" pitchFamily="34" charset="-122"/>
                <a:ea typeface="微软雅黑" panose="020B0503020204020204" pitchFamily="34" charset="-122"/>
                <a:sym typeface="+mn-ea"/>
              </a:rPr>
              <a:t>年）</a:t>
            </a:r>
            <a:r>
              <a:rPr lang="zh-CN" altLang="en-US" sz="2000" dirty="0" smtClean="0">
                <a:solidFill>
                  <a:srgbClr val="FF0000"/>
                </a:solidFill>
                <a:latin typeface="微软雅黑" panose="020B0503020204020204" pitchFamily="34" charset="-122"/>
                <a:ea typeface="微软雅黑" panose="020B0503020204020204" pitchFamily="34" charset="-122"/>
                <a:sym typeface="+mn-ea"/>
              </a:rPr>
              <a:t>首次</a:t>
            </a:r>
            <a:r>
              <a:rPr lang="zh-CN" altLang="en-US" sz="2000" dirty="0">
                <a:solidFill>
                  <a:srgbClr val="FF0000"/>
                </a:solidFill>
                <a:latin typeface="微软雅黑" panose="020B0503020204020204" pitchFamily="34" charset="-122"/>
                <a:ea typeface="微软雅黑" panose="020B0503020204020204" pitchFamily="34" charset="-122"/>
                <a:sym typeface="+mn-ea"/>
              </a:rPr>
              <a:t>确诊为患有胃癌</a:t>
            </a:r>
            <a:r>
              <a:rPr lang="zh-CN" altLang="en-US" sz="2000" dirty="0">
                <a:latin typeface="微软雅黑" panose="020B0503020204020204" pitchFamily="34" charset="-122"/>
                <a:ea typeface="微软雅黑" panose="020B0503020204020204" pitchFamily="34" charset="-122"/>
                <a:sym typeface="+mn-ea"/>
              </a:rPr>
              <a:t>，于是进行住院治疗，截止</a:t>
            </a:r>
            <a:r>
              <a:rPr lang="en-US" altLang="zh-CN" sz="2000" dirty="0">
                <a:latin typeface="微软雅黑" panose="020B0503020204020204" pitchFamily="34" charset="-122"/>
                <a:ea typeface="微软雅黑" panose="020B0503020204020204" pitchFamily="34" charset="-122"/>
                <a:sym typeface="+mn-ea"/>
              </a:rPr>
              <a:t>9</a:t>
            </a:r>
            <a:r>
              <a:rPr lang="zh-CN" altLang="en-US" sz="2000" dirty="0">
                <a:latin typeface="微软雅黑" panose="020B0503020204020204" pitchFamily="34" charset="-122"/>
                <a:ea typeface="微软雅黑" panose="020B0503020204020204" pitchFamily="34" charset="-122"/>
                <a:sym typeface="+mn-ea"/>
              </a:rPr>
              <a:t>月，</a:t>
            </a:r>
            <a:r>
              <a:rPr lang="zh-CN" altLang="en-US" sz="2000" dirty="0" smtClean="0">
                <a:latin typeface="微软雅黑" panose="020B0503020204020204" pitchFamily="34" charset="-122"/>
                <a:ea typeface="微软雅黑" panose="020B0503020204020204" pitchFamily="34" charset="-122"/>
                <a:sym typeface="+mn-ea"/>
              </a:rPr>
              <a:t>住院</a:t>
            </a:r>
            <a:r>
              <a:rPr lang="en-US" altLang="zh-CN" sz="2000" dirty="0" smtClean="0">
                <a:latin typeface="微软雅黑" panose="020B0503020204020204" pitchFamily="34" charset="-122"/>
                <a:ea typeface="微软雅黑" panose="020B0503020204020204" pitchFamily="34" charset="-122"/>
                <a:sym typeface="+mn-ea"/>
              </a:rPr>
              <a:t>3</a:t>
            </a:r>
            <a:r>
              <a:rPr lang="zh-CN" altLang="en-US" sz="2000" dirty="0" smtClean="0">
                <a:latin typeface="微软雅黑" panose="020B0503020204020204" pitchFamily="34" charset="-122"/>
                <a:ea typeface="微软雅黑" panose="020B0503020204020204" pitchFamily="34" charset="-122"/>
                <a:sym typeface="+mn-ea"/>
              </a:rPr>
              <a:t>次</a:t>
            </a:r>
            <a:r>
              <a:rPr lang="zh-CN" altLang="en-US" sz="2000" dirty="0">
                <a:latin typeface="微软雅黑" panose="020B0503020204020204" pitchFamily="34" charset="-122"/>
                <a:ea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sym typeface="+mn-ea"/>
              </a:rPr>
              <a:t>住院个人自理费用累计达</a:t>
            </a:r>
            <a:r>
              <a:rPr lang="en-US" sz="2000" dirty="0">
                <a:solidFill>
                  <a:srgbClr val="FF0000"/>
                </a:solidFill>
                <a:latin typeface="微软雅黑" panose="020B0503020204020204" pitchFamily="34" charset="-122"/>
                <a:ea typeface="微软雅黑" panose="020B0503020204020204" pitchFamily="34" charset="-122"/>
                <a:sym typeface="+mn-ea"/>
              </a:rPr>
              <a:t>12</a:t>
            </a:r>
            <a:r>
              <a:rPr lang="zh-CN" altLang="en-US" sz="2000" dirty="0">
                <a:solidFill>
                  <a:srgbClr val="FF0000"/>
                </a:solidFill>
                <a:latin typeface="微软雅黑" panose="020B0503020204020204" pitchFamily="34" charset="-122"/>
                <a:ea typeface="微软雅黑" panose="020B0503020204020204" pitchFamily="34" charset="-122"/>
                <a:sym typeface="+mn-ea"/>
              </a:rPr>
              <a:t>万余元</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sym typeface="+mn-ea"/>
            </a:endParaRPr>
          </a:p>
        </p:txBody>
      </p:sp>
      <p:sp>
        <p:nvSpPr>
          <p:cNvPr id="3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补助案例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7" name="文本框 16"/>
          <p:cNvSpPr txBox="1"/>
          <p:nvPr/>
        </p:nvSpPr>
        <p:spPr>
          <a:xfrm>
            <a:off x="5410200" y="2894965"/>
            <a:ext cx="2236470" cy="460375"/>
          </a:xfrm>
          <a:prstGeom prst="rect">
            <a:avLst/>
          </a:prstGeom>
          <a:noFill/>
        </p:spPr>
        <p:txBody>
          <a:bodyPr wrap="square" rtlCol="0">
            <a:spAutoFit/>
          </a:bodyPr>
          <a:lstStyle/>
          <a:p>
            <a:r>
              <a:rPr lang="en-US" altLang="zh-CN" dirty="0">
                <a:solidFill>
                  <a:srgbClr val="0070C0"/>
                </a:solidFill>
                <a:latin typeface="微软雅黑" panose="020B0503020204020204" pitchFamily="34" charset="-122"/>
                <a:ea typeface="微软雅黑" panose="020B0503020204020204" pitchFamily="34" charset="-122"/>
              </a:rPr>
              <a:t>金保系统核算</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67985" y="3544570"/>
            <a:ext cx="2236470" cy="829945"/>
          </a:xfrm>
          <a:prstGeom prst="rect">
            <a:avLst/>
          </a:prstGeom>
          <a:noFill/>
        </p:spPr>
        <p:txBody>
          <a:bodyPr wrap="square" rtlCol="0">
            <a:spAutoFit/>
          </a:bodyPr>
          <a:lstStyle/>
          <a:p>
            <a:r>
              <a:rPr lang="en-US" altLang="zh-CN" dirty="0">
                <a:solidFill>
                  <a:srgbClr val="0070C0"/>
                </a:solidFill>
                <a:latin typeface="微软雅黑" panose="020B0503020204020204" pitchFamily="34" charset="-122"/>
                <a:ea typeface="微软雅黑" panose="020B0503020204020204" pitchFamily="34" charset="-122"/>
              </a:rPr>
              <a:t>重大疾病专家组鉴定</a:t>
            </a:r>
            <a:endParaRPr lang="en-US" altLang="zh-CN"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886065" y="3729355"/>
            <a:ext cx="3291840" cy="1568450"/>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王某共享</a:t>
            </a:r>
            <a:r>
              <a:rPr lang="zh-CN" altLang="en-US" dirty="0">
                <a:latin typeface="微软雅黑" panose="020B0503020204020204" pitchFamily="34" charset="-122"/>
                <a:ea typeface="微软雅黑" panose="020B0503020204020204" pitchFamily="34" charset="-122"/>
              </a:rPr>
              <a:t>受到补助</a:t>
            </a:r>
            <a:r>
              <a:rPr lang="zh-CN" altLang="en-US" dirty="0">
                <a:solidFill>
                  <a:srgbClr val="FF0000"/>
                </a:solidFill>
                <a:latin typeface="微软雅黑" panose="020B0503020204020204" pitchFamily="34" charset="-122"/>
                <a:ea typeface="微软雅黑" panose="020B0503020204020204" pitchFamily="34" charset="-122"/>
              </a:rPr>
              <a:t>2.5万元</a:t>
            </a:r>
            <a:r>
              <a:rPr lang="zh-CN" altLang="en-US" dirty="0">
                <a:latin typeface="微软雅黑" panose="020B0503020204020204" pitchFamily="34" charset="-122"/>
                <a:ea typeface="微软雅黑" panose="020B0503020204020204" pitchFamily="34" charset="-122"/>
              </a:rPr>
              <a:t>，其中重大疾病补助5000元，住院医疗费用补助20000万</a:t>
            </a:r>
            <a:r>
              <a:rPr lang="zh-CN" altLang="en-US" dirty="0" smtClean="0">
                <a:latin typeface="微软雅黑" panose="020B0503020204020204" pitchFamily="34" charset="-122"/>
                <a:ea typeface="微软雅黑" panose="020B0503020204020204" pitchFamily="34" charset="-122"/>
              </a:rPr>
              <a:t>元。</a:t>
            </a:r>
            <a:endParaRPr lang="zh-CN" altLang="en-US"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cstate="print"/>
          <a:stretch>
            <a:fillRect/>
          </a:stretch>
        </p:blipFill>
        <p:spPr>
          <a:xfrm>
            <a:off x="11025221" y="-24"/>
            <a:ext cx="808003" cy="808003"/>
          </a:xfrm>
          <a:prstGeom prst="rect">
            <a:avLst/>
          </a:prstGeom>
        </p:spPr>
      </p:pic>
      <p:pic>
        <p:nvPicPr>
          <p:cNvPr id="7" name="图片 6"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6200" y="1883410"/>
            <a:ext cx="914400" cy="914400"/>
          </a:xfrm>
          <a:prstGeom prst="rect">
            <a:avLst/>
          </a:prstGeom>
        </p:spPr>
      </p:pic>
      <p:cxnSp>
        <p:nvCxnSpPr>
          <p:cNvPr id="8" name="直接箭头连接符 7"/>
          <p:cNvCxnSpPr/>
          <p:nvPr/>
        </p:nvCxnSpPr>
        <p:spPr>
          <a:xfrm>
            <a:off x="5361940" y="3479800"/>
            <a:ext cx="2326640" cy="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stretch>
            <a:fillRect/>
          </a:stretch>
        </p:blipFill>
        <p:spPr>
          <a:xfrm>
            <a:off x="8347075" y="1788795"/>
            <a:ext cx="2047875" cy="1781175"/>
          </a:xfrm>
          <a:prstGeom prst="rect">
            <a:avLst/>
          </a:prstGeom>
        </p:spPr>
      </p:pic>
    </p:spTree>
  </p:cSld>
  <p:clrMapOvr>
    <a:masterClrMapping/>
  </p:clrMapOvr>
  <p:transition advTm="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09588" y="1071229"/>
            <a:ext cx="10715700" cy="5292725"/>
          </a:xfrm>
          <a:prstGeom prst="rect">
            <a:avLst/>
          </a:prstGeom>
        </p:spPr>
        <p:txBody>
          <a:bodyPr wrap="square">
            <a:spAutoFit/>
          </a:bodyPr>
          <a:lstStyle/>
          <a:p>
            <a:pPr lvl="0" indent="406400" defTabSz="914400" fontAlgn="base">
              <a:spcBef>
                <a:spcPct val="0"/>
              </a:spcBef>
              <a:spcAft>
                <a:spcPct val="0"/>
              </a:spcAft>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rPr>
              <a:t>（一）发现以下所列情况之一，免除给付住院医疗费用补助金和工伤补助金的责任，已发放的补助，予以追回：</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zh-CN" altLang="en-US" sz="2600" dirty="0" smtClean="0">
                <a:solidFill>
                  <a:srgbClr val="000000"/>
                </a:solidFill>
                <a:latin typeface="华文楷体" panose="02010600040101010101" charset="-122"/>
                <a:ea typeface="华文楷体" panose="02010600040101010101" charset="-122"/>
                <a:cs typeface="华文楷体" panose="02010600040101010101" charset="-122"/>
              </a:rPr>
              <a:t>   </a:t>
            </a:r>
            <a:r>
              <a:rPr lang="en-US" altLang="zh-CN" sz="2600" dirty="0" smtClean="0">
                <a:latin typeface="华文楷体" panose="02010600040101010101" charset="-122"/>
                <a:ea typeface="华文楷体" panose="02010600040101010101" charset="-122"/>
                <a:cs typeface="华文楷体" panose="02010600040101010101" charset="-122"/>
              </a:rPr>
              <a:t>1.</a:t>
            </a:r>
            <a:r>
              <a:rPr lang="zh-CN" altLang="en-US" sz="2600" dirty="0" smtClean="0">
                <a:latin typeface="华文楷体" panose="02010600040101010101" charset="-122"/>
                <a:ea typeface="华文楷体" panose="02010600040101010101" charset="-122"/>
                <a:cs typeface="华文楷体" panose="02010600040101010101" charset="-122"/>
              </a:rPr>
              <a:t>有欺诈、骗保行为的；</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2.</a:t>
            </a:r>
            <a:r>
              <a:rPr lang="zh-CN" altLang="en-US" sz="2600" dirty="0" smtClean="0">
                <a:latin typeface="华文楷体" panose="02010600040101010101" charset="-122"/>
                <a:ea typeface="华文楷体" panose="02010600040101010101" charset="-122"/>
                <a:cs typeface="华文楷体" panose="02010600040101010101" charset="-122"/>
              </a:rPr>
              <a:t>醉酒、斗殴；故意自伤、故意犯罪或拒捕</a:t>
            </a:r>
            <a:r>
              <a:rPr lang="en-US" altLang="zh-CN" sz="2600" dirty="0" smtClean="0">
                <a:latin typeface="华文楷体" panose="02010600040101010101" charset="-122"/>
                <a:ea typeface="华文楷体" panose="02010600040101010101" charset="-122"/>
                <a:cs typeface="华文楷体" panose="02010600040101010101" charset="-122"/>
              </a:rPr>
              <a:t>;</a:t>
            </a:r>
            <a:endParaRPr lang="en-US" altLang="zh-CN"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3.</a:t>
            </a:r>
            <a:r>
              <a:rPr lang="zh-CN" altLang="en-US" sz="2600" dirty="0" smtClean="0">
                <a:latin typeface="华文楷体" panose="02010600040101010101" charset="-122"/>
                <a:ea typeface="华文楷体" panose="02010600040101010101" charset="-122"/>
                <a:cs typeface="华文楷体" panose="02010600040101010101" charset="-122"/>
              </a:rPr>
              <a:t>酒后驾驶、无有效执照驾驶或者驾驶无有效行驶证的机动车，酒后驾驶或者驾驶无有效行驶证的助动交通工具； </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4.</a:t>
            </a:r>
            <a:r>
              <a:rPr lang="zh-CN" altLang="en-US" sz="2600" dirty="0" smtClean="0">
                <a:latin typeface="华文楷体" panose="02010600040101010101" charset="-122"/>
                <a:ea typeface="华文楷体" panose="02010600040101010101" charset="-122"/>
                <a:cs typeface="华文楷体" panose="02010600040101010101" charset="-122"/>
              </a:rPr>
              <a:t>一般健康检查、疗养、特别护理、康复性治疗、以物理治疗为主的医疗行为；</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5.</a:t>
            </a:r>
            <a:r>
              <a:rPr lang="zh-CN" altLang="en-US" sz="2600" dirty="0" smtClean="0">
                <a:latin typeface="华文楷体" panose="02010600040101010101" charset="-122"/>
                <a:ea typeface="华文楷体" panose="02010600040101010101" charset="-122"/>
                <a:cs typeface="华文楷体" panose="02010600040101010101" charset="-122"/>
              </a:rPr>
              <a:t>整容、整容手术、美容、美容手术、种牙补牙、矫形、矫形手术、外科整形手术，变性手术、预防性手术（如预防性阑尾切除），以及因此而引起的并发症。但因意外伤害所致的矫形、矫形手术、外科整形手术不在此限；</a:t>
            </a:r>
            <a:endParaRPr lang="zh-CN" altLang="en-US" sz="2600" dirty="0" smtClean="0">
              <a:latin typeface="华文楷体" panose="02010600040101010101" charset="-122"/>
              <a:ea typeface="华文楷体" panose="02010600040101010101" charset="-122"/>
              <a:cs typeface="华文楷体" panose="02010600040101010101" charset="-122"/>
            </a:endParaRPr>
          </a:p>
          <a:p>
            <a:pPr lvl="0" indent="406400" defTabSz="914400" eaLnBrk="0" fontAlgn="base" hangingPunct="0">
              <a:spcBef>
                <a:spcPct val="0"/>
              </a:spcBef>
              <a:spcAft>
                <a:spcPct val="0"/>
              </a:spcAft>
            </a:pPr>
            <a:r>
              <a:rPr lang="en-US" altLang="zh-CN" sz="2600" dirty="0" smtClean="0">
                <a:latin typeface="华文楷体" panose="02010600040101010101" charset="-122"/>
                <a:ea typeface="华文楷体" panose="02010600040101010101" charset="-122"/>
                <a:cs typeface="华文楷体" panose="02010600040101010101" charset="-122"/>
              </a:rPr>
              <a:t>   6.</a:t>
            </a:r>
            <a:r>
              <a:rPr lang="zh-CN" altLang="en-US" sz="2600" dirty="0" smtClean="0">
                <a:latin typeface="华文楷体" panose="02010600040101010101" charset="-122"/>
                <a:ea typeface="华文楷体" panose="02010600040101010101" charset="-122"/>
                <a:cs typeface="华文楷体" panose="02010600040101010101" charset="-122"/>
              </a:rPr>
              <a:t>在医院挂床，但实际并未住院者。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除外责任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4" name="图片 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464" y="1428736"/>
            <a:ext cx="10644262" cy="3291840"/>
          </a:xfrm>
          <a:prstGeom prst="rect">
            <a:avLst/>
          </a:prstGeom>
        </p:spPr>
        <p:txBody>
          <a:bodyPr wrap="square">
            <a:spAutoFit/>
          </a:bodyPr>
          <a:lstStyle/>
          <a:p>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rPr>
              <a:t>（二）发现以下所列情况之一，免除给付重大疾病补助金的责任，已发放的补助，予以追回：</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1. </a:t>
            </a:r>
            <a:r>
              <a:rPr lang="zh-CN" altLang="en-US" sz="2600" dirty="0" smtClean="0">
                <a:latin typeface="华文楷体" panose="02010600040101010101" charset="-122"/>
                <a:ea typeface="华文楷体" panose="02010600040101010101" charset="-122"/>
                <a:cs typeface="华文楷体" panose="02010600040101010101" charset="-122"/>
              </a:rPr>
              <a:t>在参加本期互助保障前，已患有本办法规定的重大疾病；</a:t>
            </a:r>
            <a:endParaRPr lang="zh-CN" alt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a:t>
            </a:r>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2. </a:t>
            </a:r>
            <a:r>
              <a:rPr lang="zh-CN" altLang="en-US" sz="2600" dirty="0" smtClean="0">
                <a:latin typeface="华文楷体" panose="02010600040101010101" charset="-122"/>
                <a:ea typeface="华文楷体" panose="02010600040101010101" charset="-122"/>
                <a:cs typeface="华文楷体" panose="02010600040101010101" charset="-122"/>
              </a:rPr>
              <a:t>有隐瞒病史、伪造或篡改病史及其他各种欺骗、作弊行为；</a:t>
            </a:r>
            <a:endParaRPr lang="zh-CN" alt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a:t>
            </a:r>
            <a:endParaRPr lang="en-US" sz="2600" dirty="0" smtClean="0">
              <a:latin typeface="华文楷体" panose="02010600040101010101" charset="-122"/>
              <a:ea typeface="华文楷体" panose="02010600040101010101" charset="-122"/>
              <a:cs typeface="华文楷体" panose="02010600040101010101" charset="-122"/>
            </a:endParaRPr>
          </a:p>
          <a:p>
            <a:r>
              <a:rPr lang="en-US" sz="2600" dirty="0" smtClean="0">
                <a:latin typeface="华文楷体" panose="02010600040101010101" charset="-122"/>
                <a:ea typeface="华文楷体" panose="02010600040101010101" charset="-122"/>
                <a:cs typeface="华文楷体" panose="02010600040101010101" charset="-122"/>
              </a:rPr>
              <a:t>        3. </a:t>
            </a:r>
            <a:r>
              <a:rPr lang="zh-CN" altLang="en-US" sz="2600" dirty="0" smtClean="0">
                <a:latin typeface="华文楷体" panose="02010600040101010101" charset="-122"/>
                <a:ea typeface="华文楷体" panose="02010600040101010101" charset="-122"/>
                <a:cs typeface="华文楷体" panose="02010600040101010101" charset="-122"/>
              </a:rPr>
              <a:t>被医院错误诊断为患本办法规定的重大疾病。 </a:t>
            </a:r>
            <a:endParaRPr lang="zh-CN" altLang="en-US" sz="2600" dirty="0">
              <a:latin typeface="华文楷体" panose="02010600040101010101" charset="-122"/>
              <a:ea typeface="华文楷体" panose="02010600040101010101" charset="-122"/>
              <a:cs typeface="华文楷体" panose="02010600040101010101" charset="-122"/>
            </a:endParaRPr>
          </a:p>
        </p:txBody>
      </p:sp>
      <p:sp>
        <p:nvSpPr>
          <p:cNvPr id="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除外责任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6" name="图片 5"/>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3769995" y="2998470"/>
            <a:ext cx="8174355" cy="922020"/>
          </a:xfrm>
          <a:prstGeom prst="rect">
            <a:avLst/>
          </a:prstGeom>
          <a:noFill/>
        </p:spPr>
        <p:txBody>
          <a:bodyPr wrap="square" rtlCol="0">
            <a:spAutoFit/>
            <a:scene3d>
              <a:camera prst="orthographicFront"/>
              <a:lightRig rig="threePt" dir="t"/>
            </a:scene3d>
          </a:bodyPr>
          <a:lstStyle/>
          <a:p>
            <a:pPr algn="ctr"/>
            <a:r>
              <a:rPr lang="en-US" altLang="zh-CN"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2020</a:t>
            </a:r>
            <a:r>
              <a:rPr lang="zh-CN" altLang="en-US"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年互助保障开展情况</a:t>
            </a:r>
            <a:endParaRPr lang="zh-CN" altLang="en-US" sz="54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828040"/>
            <a:ext cx="12192000" cy="1014730"/>
          </a:xfrm>
          <a:prstGeom prst="rect">
            <a:avLst/>
          </a:prstGeom>
        </p:spPr>
        <p:txBody>
          <a:bodyPr wrap="square">
            <a:spAutoFit/>
          </a:bodyPr>
          <a:lstStyle/>
          <a:p>
            <a:pPr indent="457200" algn="ctr">
              <a:lnSpc>
                <a:spcPct val="150000"/>
              </a:lnSpc>
            </a:pPr>
            <a:r>
              <a:rPr lang="zh-CN" altLang="en-US" sz="2000" dirty="0" smtClean="0">
                <a:latin typeface="微软雅黑" panose="020B0503020204020204" pitchFamily="34" charset="-122"/>
                <a:ea typeface="微软雅黑" panose="020B0503020204020204" pitchFamily="34" charset="-122"/>
              </a:rPr>
              <a:t>武进区在职职工医疗互助保障工作已被列为</a:t>
            </a:r>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年为民办实事项目</a:t>
            </a:r>
            <a:endParaRPr lang="zh-CN" altLang="en-US" sz="2000" dirty="0" smtClean="0">
              <a:latin typeface="微软雅黑" panose="020B0503020204020204" pitchFamily="34" charset="-122"/>
              <a:ea typeface="微软雅黑" panose="020B0503020204020204" pitchFamily="34" charset="-122"/>
            </a:endParaRPr>
          </a:p>
          <a:p>
            <a:pPr indent="457200" algn="ctr">
              <a:lnSpc>
                <a:spcPct val="150000"/>
              </a:lnSpc>
            </a:pPr>
            <a:r>
              <a:rPr lang="en-US" altLang="zh-CN" sz="2000" dirty="0" smtClean="0">
                <a:solidFill>
                  <a:schemeClr val="tx1"/>
                </a:solidFill>
                <a:latin typeface="微软雅黑" panose="020B0503020204020204" pitchFamily="34" charset="-122"/>
                <a:ea typeface="微软雅黑" panose="020B0503020204020204" pitchFamily="34" charset="-122"/>
              </a:rPr>
              <a:t>2020</a:t>
            </a:r>
            <a:r>
              <a:rPr lang="zh-CN" altLang="en-US" sz="2000" dirty="0" smtClean="0">
                <a:solidFill>
                  <a:schemeClr val="tx1"/>
                </a:solidFill>
                <a:latin typeface="微软雅黑" panose="020B0503020204020204" pitchFamily="34" charset="-122"/>
                <a:ea typeface="微软雅黑" panose="020B0503020204020204" pitchFamily="34" charset="-122"/>
              </a:rPr>
              <a:t>年度参保职工达</a:t>
            </a:r>
            <a:r>
              <a:rPr lang="en-US" altLang="zh-CN" sz="2000" b="1" dirty="0" smtClean="0">
                <a:solidFill>
                  <a:srgbClr val="FF0000"/>
                </a:solidFill>
                <a:latin typeface="微软雅黑" panose="020B0503020204020204" pitchFamily="34" charset="-122"/>
                <a:ea typeface="微软雅黑" panose="020B0503020204020204" pitchFamily="34" charset="-122"/>
              </a:rPr>
              <a:t>54728</a:t>
            </a:r>
            <a:r>
              <a:rPr lang="zh-CN" altLang="en-US" sz="2000" b="1" dirty="0" smtClean="0">
                <a:solidFill>
                  <a:srgbClr val="FF0000"/>
                </a:solidFill>
                <a:latin typeface="微软雅黑" panose="020B0503020204020204" pitchFamily="34" charset="-122"/>
                <a:ea typeface="微软雅黑" panose="020B0503020204020204" pitchFamily="34" charset="-122"/>
              </a:rPr>
              <a:t>人</a:t>
            </a:r>
            <a:endParaRPr lang="zh-CN" altLang="en-US" sz="2000" b="1"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custDataLst>
              <p:tags r:id="rId1"/>
            </p:custDataLst>
          </p:nvPr>
        </p:nvGraphicFramePr>
        <p:xfrm>
          <a:off x="1473200" y="1854688"/>
          <a:ext cx="9246870" cy="4344162"/>
        </p:xfrm>
        <a:graphic>
          <a:graphicData uri="http://schemas.openxmlformats.org/drawingml/2006/table">
            <a:tbl>
              <a:tblPr>
                <a:tableStyleId>{5C22544A-7EE6-4342-B048-85BDC9FD1C3A}</a:tableStyleId>
              </a:tblPr>
              <a:tblGrid>
                <a:gridCol w="1828165"/>
                <a:gridCol w="1254125"/>
                <a:gridCol w="1828165"/>
                <a:gridCol w="1254125"/>
                <a:gridCol w="1828800"/>
                <a:gridCol w="1253490"/>
              </a:tblGrid>
              <a:tr h="434340">
                <a:tc>
                  <a:txBody>
                    <a:bodyPr/>
                    <a:lstStyle/>
                    <a:p>
                      <a:pPr algn="ctr" fontAlgn="ctr">
                        <a:lnSpc>
                          <a:spcPct val="120000"/>
                        </a:lnSpc>
                        <a:spcBef>
                          <a:spcPts val="0"/>
                        </a:spcBef>
                        <a:spcAft>
                          <a:spcPts val="0"/>
                        </a:spcAft>
                        <a:buClrTx/>
                        <a:buSzTx/>
                        <a:buFontTx/>
                        <a:buNone/>
                      </a:pPr>
                      <a:r>
                        <a:rPr lang="en-US" altLang="zh-CN" sz="1700" b="1" spc="120" dirty="0" err="1">
                          <a:solidFill>
                            <a:srgbClr val="FFFFFF"/>
                          </a:solidFill>
                          <a:latin typeface="微软雅黑" panose="020B0503020204020204" pitchFamily="34" charset="-122"/>
                          <a:ea typeface="微软雅黑" panose="020B0503020204020204" pitchFamily="34" charset="-122"/>
                        </a:rPr>
                        <a:t>所属单位</a:t>
                      </a:r>
                      <a:endParaRPr lang="en-US" altLang="zh-CN" sz="1700" b="1" spc="120" dirty="0">
                        <a:solidFill>
                          <a:srgbClr val="FFFFFF"/>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所属单位</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所属单位</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lnSpc>
                          <a:spcPct val="120000"/>
                        </a:lnSpc>
                        <a:spcBef>
                          <a:spcPts val="0"/>
                        </a:spcBef>
                        <a:spcAft>
                          <a:spcPts val="0"/>
                        </a:spcAft>
                        <a:buClrTx/>
                        <a:buSzTx/>
                        <a:buFontTx/>
                        <a:buNone/>
                      </a:pPr>
                      <a:r>
                        <a:rPr lang="en-US" altLang="zh-CN" sz="1700" b="1" spc="120">
                          <a:solidFill>
                            <a:srgbClr val="FFFFFF"/>
                          </a:solidFill>
                          <a:latin typeface="微软雅黑" panose="020B0503020204020204" pitchFamily="34" charset="-122"/>
                          <a:ea typeface="微软雅黑" panose="020B0503020204020204" pitchFamily="34" charset="-122"/>
                        </a:rPr>
                        <a:t>完成数</a:t>
                      </a:r>
                      <a:endParaRPr lang="en-US" altLang="zh-CN" sz="1700" b="1" spc="120">
                        <a:solidFill>
                          <a:srgbClr val="FFFFFF"/>
                        </a:solidFill>
                        <a:latin typeface="微软雅黑" panose="020B0503020204020204" pitchFamily="34" charset="-122"/>
                        <a:ea typeface="微软雅黑" panose="020B0503020204020204" pitchFamily="34" charset="-122"/>
                      </a:endParaRPr>
                    </a:p>
                  </a:txBody>
                  <a:tcPr marL="68580" marR="68580" marT="0"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高新区</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5617</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淹管会</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433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公安局武进分局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930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高新区北区</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1002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绿建区</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广播电视台</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509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南夏墅街道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2203</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先行集团</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1298</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市场监督局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142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西太湖</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1885</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经发集团</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人社局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西湖街道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494</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住建局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562</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anose="020B0503020204020204" pitchFamily="34" charset="-122"/>
                          <a:ea typeface="微软雅黑" panose="020B0503020204020204" pitchFamily="34" charset="-122"/>
                        </a:rPr>
                        <a:t>武进区机关</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277</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雪堰镇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3890</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卫健局</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1580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zh-CN" altLang="en-US" sz="1400" b="0" spc="120" dirty="0" smtClean="0">
                          <a:solidFill>
                            <a:srgbClr val="404040"/>
                          </a:solidFill>
                          <a:latin typeface="微软雅黑" panose="020B0503020204020204" pitchFamily="34" charset="-122"/>
                          <a:ea typeface="微软雅黑" panose="020B0503020204020204" pitchFamily="34" charset="-122"/>
                        </a:rPr>
                        <a:t>武进</a:t>
                      </a:r>
                      <a:r>
                        <a:rPr lang="en-US" altLang="zh-CN" sz="1400" b="0" spc="120" dirty="0" err="1" smtClean="0">
                          <a:solidFill>
                            <a:srgbClr val="404040"/>
                          </a:solidFill>
                          <a:latin typeface="微软雅黑" panose="020B0503020204020204" pitchFamily="34" charset="-122"/>
                          <a:ea typeface="微软雅黑" panose="020B0503020204020204" pitchFamily="34" charset="-122"/>
                        </a:rPr>
                        <a:t>区总工会</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礼嘉镇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1176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教育局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3431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横林镇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681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前黄镇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1506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工贸资产</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111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遥观镇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2607</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湖塘镇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3341</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水利局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横山桥镇</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1239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牛塘镇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1092</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交通局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220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丁堰街道</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317</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洛阳镇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3819</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农业农村局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211</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潞城街道</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1296</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60350">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嘉泽镇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743</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城管局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183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err="1">
                          <a:solidFill>
                            <a:srgbClr val="404040"/>
                          </a:solidFill>
                          <a:latin typeface="微软雅黑" panose="020B0503020204020204" pitchFamily="34" charset="-122"/>
                          <a:ea typeface="微软雅黑" panose="020B0503020204020204" pitchFamily="34" charset="-122"/>
                        </a:rPr>
                        <a:t>戚街道</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49</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湟里镇</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3006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自然资源局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183</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经开区机关</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1180</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259715">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太湖湾</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1076</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发改局</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85</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a:solidFill>
                            <a:srgbClr val="404040"/>
                          </a:solidFill>
                          <a:latin typeface="微软雅黑" panose="020B0503020204020204" pitchFamily="34" charset="-122"/>
                          <a:ea typeface="微软雅黑" panose="020B0503020204020204" pitchFamily="34" charset="-122"/>
                        </a:rPr>
                        <a:t>中天钢铁</a:t>
                      </a:r>
                      <a:endParaRPr lang="en-US" altLang="zh-CN" sz="1400" b="0" spc="12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20000"/>
                        </a:lnSpc>
                        <a:spcBef>
                          <a:spcPts val="0"/>
                        </a:spcBef>
                        <a:spcAft>
                          <a:spcPts val="0"/>
                        </a:spcAft>
                        <a:buClrTx/>
                        <a:buSzTx/>
                        <a:buFontTx/>
                        <a:buNone/>
                      </a:pPr>
                      <a:r>
                        <a:rPr lang="en-US" altLang="zh-CN" sz="1400" b="0" spc="120" dirty="0">
                          <a:solidFill>
                            <a:srgbClr val="404040"/>
                          </a:solidFill>
                          <a:latin typeface="微软雅黑" panose="020B0503020204020204" pitchFamily="34" charset="-122"/>
                          <a:ea typeface="微软雅黑" panose="020B0503020204020204" pitchFamily="34" charset="-122"/>
                        </a:rPr>
                        <a:t>6178</a:t>
                      </a:r>
                      <a:endParaRPr lang="en-US" altLang="zh-CN" sz="1400" b="0" spc="120" dirty="0">
                        <a:solidFill>
                          <a:srgbClr val="404040"/>
                        </a:solidFill>
                        <a:latin typeface="微软雅黑" panose="020B0503020204020204" pitchFamily="34" charset="-122"/>
                        <a:ea typeface="微软雅黑" panose="020B0503020204020204" pitchFamily="34" charset="-122"/>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r h="260350">
                <a:tc>
                  <a:txBody>
                    <a:bodyPr/>
                    <a:lstStyle/>
                    <a:p>
                      <a:pPr algn="ctr" fontAlgn="ctr">
                        <a:lnSpc>
                          <a:spcPct val="120000"/>
                        </a:lnSpc>
                        <a:spcBef>
                          <a:spcPts val="0"/>
                        </a:spcBef>
                        <a:spcAft>
                          <a:spcPts val="0"/>
                        </a:spcAft>
                        <a:buClrTx/>
                        <a:buSzTx/>
                        <a:buFontTx/>
                      </a:pPr>
                      <a:r>
                        <a:rPr lang="en-US" altLang="zh-CN" sz="1400" b="1" spc="120" dirty="0" err="1">
                          <a:solidFill>
                            <a:srgbClr val="404040"/>
                          </a:solidFill>
                          <a:latin typeface="微软雅黑" panose="020B0503020204020204" pitchFamily="34" charset="-122"/>
                          <a:ea typeface="微软雅黑" panose="020B0503020204020204" pitchFamily="34" charset="-122"/>
                        </a:rPr>
                        <a:t>合计</a:t>
                      </a:r>
                      <a:endParaRPr lang="en-US" altLang="zh-CN" sz="1400" b="1" spc="120" dirty="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19050" cap="rnd">
                      <a:solidFill>
                        <a:srgbClr val="54C888"/>
                      </a:solidFill>
                      <a:prstDash val="solid"/>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gridSpan="5">
                  <a:txBody>
                    <a:bodyPr/>
                    <a:lstStyle/>
                    <a:p>
                      <a:pPr algn="ctr" fontAlgn="ctr">
                        <a:lnSpc>
                          <a:spcPct val="120000"/>
                        </a:lnSpc>
                        <a:spcBef>
                          <a:spcPts val="0"/>
                        </a:spcBef>
                        <a:spcAft>
                          <a:spcPts val="0"/>
                        </a:spcAft>
                        <a:buClrTx/>
                        <a:buSzTx/>
                        <a:buFontTx/>
                      </a:pPr>
                      <a:r>
                        <a:rPr lang="en-US" altLang="zh-CN" sz="1400" b="1" spc="120" dirty="0">
                          <a:solidFill>
                            <a:srgbClr val="404040"/>
                          </a:solidFill>
                          <a:latin typeface="微软雅黑" panose="020B0503020204020204" pitchFamily="34" charset="-122"/>
                          <a:ea typeface="微软雅黑" panose="020B0503020204020204" pitchFamily="34" charset="-122"/>
                        </a:rPr>
                        <a:t>54728</a:t>
                      </a:r>
                      <a:endParaRPr lang="en-US" altLang="zh-CN" sz="1400" b="1" spc="120" dirty="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3175" cap="flat" cmpd="sng" algn="ctr">
                      <a:solidFill>
                        <a:srgbClr val="54C888"/>
                      </a:solidFill>
                      <a:prstDash val="dot"/>
                      <a:round/>
                      <a:headEnd type="none" w="med" len="med"/>
                      <a:tailEnd type="none" w="med" len="med"/>
                    </a:lnL>
                    <a:lnR w="19050">
                      <a:solidFill>
                        <a:srgbClr val="54C888"/>
                      </a:solidFill>
                      <a:prstDash val="solid"/>
                    </a:lnR>
                    <a:lnT w="3175" cap="flat" cmpd="sng" algn="ctr">
                      <a:solidFill>
                        <a:srgbClr val="54C888"/>
                      </a:solidFill>
                      <a:prstDash val="dot"/>
                      <a:round/>
                      <a:headEnd type="none" w="med" len="med"/>
                      <a:tailEnd type="none" w="med" len="med"/>
                    </a:lnT>
                    <a:lnB w="19050" cap="rnd">
                      <a:solidFill>
                        <a:srgbClr val="54C888"/>
                      </a:solidFill>
                      <a:prstDash val="solid"/>
                    </a:lnB>
                    <a:solidFill>
                      <a:srgbClr val="FFFFFF"/>
                    </a:solidFill>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T w="3175">
                      <a:solidFill>
                        <a:srgbClr val="54C888"/>
                      </a:solidFill>
                      <a:prstDash val="dot"/>
                    </a:lnT>
                    <a:lnB w="19050" cap="rnd">
                      <a:solidFill>
                        <a:srgbClr val="54C888"/>
                      </a:solidFill>
                      <a:prstDash val="solid"/>
                    </a:lnB>
                  </a:tcPr>
                </a:tc>
                <a:tc hMerge="1">
                  <a:tcPr>
                    <a:lnR w="19050" cap="rnd">
                      <a:solidFill>
                        <a:srgbClr val="54C888"/>
                      </a:solidFill>
                      <a:prstDash val="solid"/>
                    </a:lnR>
                    <a:lnT w="3175">
                      <a:solidFill>
                        <a:srgbClr val="54C888"/>
                      </a:solidFill>
                      <a:prstDash val="dot"/>
                    </a:lnT>
                    <a:lnB w="19050" cap="rnd">
                      <a:solidFill>
                        <a:srgbClr val="54C888"/>
                      </a:solidFill>
                      <a:prstDash val="solid"/>
                    </a:lnB>
                  </a:tcPr>
                </a:tc>
              </a:tr>
            </a:tbl>
          </a:graphicData>
        </a:graphic>
      </p:graphicFrame>
      <p:sp>
        <p:nvSpPr>
          <p:cNvPr id="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1. </a:t>
            </a:r>
            <a:r>
              <a:rPr lang="zh-CN" altLang="en-US" sz="3200" b="1" dirty="0" smtClean="0">
                <a:solidFill>
                  <a:srgbClr val="BC2E32"/>
                </a:solidFill>
                <a:latin typeface="Century Gothic" panose="020B0502020202020204" pitchFamily="34" charset="0"/>
                <a:sym typeface="Century Gothic" panose="020B0502020202020204" pitchFamily="34" charset="0"/>
              </a:rPr>
              <a:t>参保情况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6" name="图片 5"/>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156735"/>
            <a:ext cx="10657184" cy="1135054"/>
          </a:xfrm>
          <a:prstGeom prst="rect">
            <a:avLst/>
          </a:prstGeom>
        </p:spPr>
        <p:txBody>
          <a:bodyPr wrap="square">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截止</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月，共计发放重大疾病补助</a:t>
            </a:r>
            <a:r>
              <a:rPr lang="en-US" altLang="zh-CN" dirty="0" smtClean="0">
                <a:latin typeface="微软雅黑" panose="020B0503020204020204" pitchFamily="34" charset="-122"/>
                <a:ea typeface="微软雅黑" panose="020B0503020204020204" pitchFamily="34" charset="-122"/>
              </a:rPr>
              <a:t>19</a:t>
            </a:r>
            <a:r>
              <a:rPr lang="zh-CN" altLang="en-US" dirty="0" smtClean="0">
                <a:latin typeface="微软雅黑" panose="020B0503020204020204" pitchFamily="34" charset="-122"/>
                <a:ea typeface="微软雅黑" panose="020B0503020204020204" pitchFamily="34" charset="-122"/>
              </a:rPr>
              <a:t>例，工伤补助</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例，</a:t>
            </a:r>
            <a:r>
              <a:rPr lang="zh-CN" altLang="en-US" dirty="0" smtClean="0">
                <a:solidFill>
                  <a:srgbClr val="FF0000"/>
                </a:solidFill>
                <a:latin typeface="微软雅黑" panose="020B0503020204020204" pitchFamily="34" charset="-122"/>
                <a:ea typeface="微软雅黑" panose="020B0503020204020204" pitchFamily="34" charset="-122"/>
              </a:rPr>
              <a:t>超限额住院医疗费用提前补助</a:t>
            </a:r>
            <a:r>
              <a:rPr lang="en-US" altLang="zh-CN" dirty="0" smtClean="0">
                <a:solidFill>
                  <a:srgbClr val="FF0000"/>
                </a:solidFill>
                <a:latin typeface="微软雅黑" panose="020B0503020204020204" pitchFamily="34" charset="-122"/>
                <a:ea typeface="微软雅黑" panose="020B0503020204020204" pitchFamily="34" charset="-122"/>
              </a:rPr>
              <a:t>4</a:t>
            </a:r>
            <a:r>
              <a:rPr lang="zh-CN" altLang="en-US" dirty="0" smtClean="0">
                <a:solidFill>
                  <a:srgbClr val="FF0000"/>
                </a:solidFill>
                <a:latin typeface="微软雅黑" panose="020B0503020204020204" pitchFamily="34" charset="-122"/>
                <a:ea typeface="微软雅黑" panose="020B0503020204020204" pitchFamily="34" charset="-122"/>
              </a:rPr>
              <a:t>例。</a:t>
            </a:r>
            <a:endParaRPr lang="zh-CN" altLang="en-US" dirty="0">
              <a:solidFill>
                <a:srgbClr val="FF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238216" y="2643182"/>
            <a:ext cx="2304256" cy="2304256"/>
            <a:chOff x="1238216" y="2643182"/>
            <a:chExt cx="2304256" cy="2304256"/>
          </a:xfrm>
        </p:grpSpPr>
        <p:sp>
          <p:nvSpPr>
            <p:cNvPr id="3" name="流程图: 联系 2"/>
            <p:cNvSpPr/>
            <p:nvPr/>
          </p:nvSpPr>
          <p:spPr>
            <a:xfrm>
              <a:off x="1238216"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452530" y="2928934"/>
              <a:ext cx="1800200" cy="954107"/>
            </a:xfrm>
            <a:prstGeom prst="rect">
              <a:avLst/>
            </a:prstGeom>
            <a:noFill/>
          </p:spPr>
          <p:txBody>
            <a:bodyPr wrap="square" rtlCol="0">
              <a:spAutoFit/>
            </a:bodyPr>
            <a:lstStyle/>
            <a:p>
              <a:pPr algn="ctr"/>
              <a:r>
                <a:rPr lang="zh-CN" altLang="en-US" sz="2800" b="1" dirty="0" smtClean="0"/>
                <a:t>重大疾病补助</a:t>
              </a:r>
              <a:endParaRPr lang="zh-CN" altLang="en-US" sz="2800" b="1" dirty="0"/>
            </a:p>
          </p:txBody>
        </p:sp>
        <p:sp>
          <p:nvSpPr>
            <p:cNvPr id="8" name="文本框 7"/>
            <p:cNvSpPr txBox="1"/>
            <p:nvPr/>
          </p:nvSpPr>
          <p:spPr>
            <a:xfrm>
              <a:off x="1728022" y="3915795"/>
              <a:ext cx="1296144" cy="584775"/>
            </a:xfrm>
            <a:prstGeom prst="rect">
              <a:avLst/>
            </a:prstGeom>
            <a:noFill/>
          </p:spPr>
          <p:txBody>
            <a:bodyPr wrap="square" rtlCol="0">
              <a:spAutoFit/>
            </a:bodyPr>
            <a:lstStyle/>
            <a:p>
              <a:pPr algn="ctr"/>
              <a:r>
                <a:rPr lang="en-US" altLang="zh-CN" sz="3200" b="1" dirty="0" smtClean="0"/>
                <a:t> 19</a:t>
              </a:r>
              <a:r>
                <a:rPr lang="zh-CN" altLang="en-US" sz="3200" b="1" dirty="0" smtClean="0"/>
                <a:t>例</a:t>
              </a:r>
              <a:endParaRPr lang="zh-CN" altLang="en-US" sz="3200" b="1" dirty="0"/>
            </a:p>
          </p:txBody>
        </p:sp>
      </p:grpSp>
      <p:sp>
        <p:nvSpPr>
          <p:cNvPr id="14"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补助情况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6" name="流程图: 联系 15"/>
          <p:cNvSpPr/>
          <p:nvPr/>
        </p:nvSpPr>
        <p:spPr>
          <a:xfrm>
            <a:off x="4863314"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流程图: 联系 16"/>
          <p:cNvSpPr/>
          <p:nvPr/>
        </p:nvSpPr>
        <p:spPr>
          <a:xfrm>
            <a:off x="8149462" y="2643182"/>
            <a:ext cx="2304256" cy="2304256"/>
          </a:xfrm>
          <a:prstGeom prst="flowChartConnector">
            <a:avLst/>
          </a:prstGeom>
          <a:noFill/>
          <a:ln w="142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3"/>
          <p:cNvSpPr txBox="1"/>
          <p:nvPr/>
        </p:nvSpPr>
        <p:spPr>
          <a:xfrm>
            <a:off x="5167306" y="3143248"/>
            <a:ext cx="1800200" cy="523220"/>
          </a:xfrm>
          <a:prstGeom prst="rect">
            <a:avLst/>
          </a:prstGeom>
          <a:noFill/>
        </p:spPr>
        <p:txBody>
          <a:bodyPr wrap="square" rtlCol="0">
            <a:spAutoFit/>
          </a:bodyPr>
          <a:lstStyle/>
          <a:p>
            <a:r>
              <a:rPr lang="zh-CN" altLang="en-US" sz="2800" b="1" dirty="0" smtClean="0"/>
              <a:t>工伤补助</a:t>
            </a:r>
            <a:endParaRPr lang="zh-CN" altLang="en-US" sz="2800" b="1" dirty="0"/>
          </a:p>
        </p:txBody>
      </p:sp>
      <p:sp>
        <p:nvSpPr>
          <p:cNvPr id="19" name="文本框 7"/>
          <p:cNvSpPr txBox="1"/>
          <p:nvPr/>
        </p:nvSpPr>
        <p:spPr>
          <a:xfrm>
            <a:off x="5371360" y="3915795"/>
            <a:ext cx="1296144" cy="584775"/>
          </a:xfrm>
          <a:prstGeom prst="rect">
            <a:avLst/>
          </a:prstGeom>
          <a:noFill/>
        </p:spPr>
        <p:txBody>
          <a:bodyPr wrap="square" rtlCol="0">
            <a:spAutoFit/>
          </a:bodyPr>
          <a:lstStyle/>
          <a:p>
            <a:pPr algn="ctr"/>
            <a:r>
              <a:rPr lang="en-US" altLang="zh-CN" sz="3200" b="1" dirty="0" smtClean="0"/>
              <a:t>5</a:t>
            </a:r>
            <a:r>
              <a:rPr lang="zh-CN" altLang="en-US" sz="3200" b="1" dirty="0" smtClean="0"/>
              <a:t>例</a:t>
            </a:r>
            <a:endParaRPr lang="zh-CN" altLang="en-US" sz="3200" b="1" dirty="0"/>
          </a:p>
        </p:txBody>
      </p:sp>
      <p:sp>
        <p:nvSpPr>
          <p:cNvPr id="20" name="文本框 3"/>
          <p:cNvSpPr txBox="1"/>
          <p:nvPr/>
        </p:nvSpPr>
        <p:spPr>
          <a:xfrm>
            <a:off x="8439204" y="2928934"/>
            <a:ext cx="1800200" cy="954107"/>
          </a:xfrm>
          <a:prstGeom prst="rect">
            <a:avLst/>
          </a:prstGeom>
          <a:noFill/>
        </p:spPr>
        <p:txBody>
          <a:bodyPr wrap="square" rtlCol="0">
            <a:spAutoFit/>
          </a:bodyPr>
          <a:lstStyle/>
          <a:p>
            <a:r>
              <a:rPr lang="zh-CN" altLang="en-US" sz="2800" b="1" dirty="0" smtClean="0"/>
              <a:t>住院医疗费用补助</a:t>
            </a:r>
            <a:endParaRPr lang="zh-CN" altLang="en-US" sz="2800" b="1" dirty="0"/>
          </a:p>
        </p:txBody>
      </p:sp>
      <p:sp>
        <p:nvSpPr>
          <p:cNvPr id="21" name="文本框 7"/>
          <p:cNvSpPr txBox="1"/>
          <p:nvPr/>
        </p:nvSpPr>
        <p:spPr>
          <a:xfrm>
            <a:off x="8667768" y="3915795"/>
            <a:ext cx="1296144" cy="584775"/>
          </a:xfrm>
          <a:prstGeom prst="rect">
            <a:avLst/>
          </a:prstGeom>
          <a:noFill/>
        </p:spPr>
        <p:txBody>
          <a:bodyPr wrap="square" rtlCol="0">
            <a:spAutoFit/>
          </a:bodyPr>
          <a:lstStyle/>
          <a:p>
            <a:pPr algn="ctr"/>
            <a:r>
              <a:rPr lang="en-US" altLang="zh-CN" sz="3200" b="1" dirty="0" smtClean="0"/>
              <a:t>4</a:t>
            </a:r>
            <a:r>
              <a:rPr lang="zh-CN" altLang="en-US" sz="3200" b="1" dirty="0" smtClean="0"/>
              <a:t>例</a:t>
            </a:r>
            <a:endParaRPr lang="zh-CN" altLang="en-US" sz="3200" b="1" dirty="0"/>
          </a:p>
        </p:txBody>
      </p:sp>
      <p:pic>
        <p:nvPicPr>
          <p:cNvPr id="22" name="图片 21"/>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50" y="812165"/>
            <a:ext cx="11925300" cy="506730"/>
          </a:xfrm>
          <a:prstGeom prst="rect">
            <a:avLst/>
          </a:prstGeom>
        </p:spPr>
        <p:txBody>
          <a:bodyPr wrap="square">
            <a:spAutoFit/>
          </a:bodyPr>
          <a:lstStyle/>
          <a:p>
            <a:pPr indent="457200">
              <a:lnSpc>
                <a:spcPct val="150000"/>
              </a:lnSpc>
            </a:pPr>
            <a:r>
              <a:rPr lang="zh-CN" altLang="en-US" sz="1800" dirty="0" smtClean="0">
                <a:latin typeface="微软雅黑" panose="020B0503020204020204" pitchFamily="34" charset="-122"/>
                <a:ea typeface="微软雅黑" panose="020B0503020204020204" pitchFamily="34" charset="-122"/>
              </a:rPr>
              <a:t>经测算测算，参保职工</a:t>
            </a:r>
            <a:r>
              <a:rPr lang="en-US" altLang="zh-CN" sz="1800" dirty="0" smtClean="0">
                <a:latin typeface="微软雅黑" panose="020B0503020204020204" pitchFamily="34" charset="-122"/>
                <a:ea typeface="微软雅黑" panose="020B0503020204020204" pitchFamily="34" charset="-122"/>
              </a:rPr>
              <a:t>1-8</a:t>
            </a:r>
            <a:r>
              <a:rPr lang="zh-CN" altLang="en-US" sz="1800" dirty="0" smtClean="0">
                <a:latin typeface="微软雅黑" panose="020B0503020204020204" pitchFamily="34" charset="-122"/>
                <a:ea typeface="微软雅黑" panose="020B0503020204020204" pitchFamily="34" charset="-122"/>
              </a:rPr>
              <a:t>月达到补助起始线的人员已有</a:t>
            </a:r>
            <a:r>
              <a:rPr lang="en-US" altLang="zh-CN" sz="1800" b="1" dirty="0" smtClean="0">
                <a:solidFill>
                  <a:srgbClr val="FF0000"/>
                </a:solidFill>
                <a:latin typeface="微软雅黑" panose="020B0503020204020204" pitchFamily="34" charset="-122"/>
                <a:ea typeface="微软雅黑" panose="020B0503020204020204" pitchFamily="34" charset="-122"/>
              </a:rPr>
              <a:t>1936</a:t>
            </a:r>
            <a:r>
              <a:rPr lang="zh-CN" altLang="en-US" sz="1800" b="1" dirty="0" smtClean="0">
                <a:solidFill>
                  <a:srgbClr val="FF0000"/>
                </a:solidFill>
                <a:latin typeface="微软雅黑" panose="020B0503020204020204" pitchFamily="34" charset="-122"/>
                <a:ea typeface="微软雅黑" panose="020B0503020204020204" pitchFamily="34" charset="-122"/>
              </a:rPr>
              <a:t>人</a:t>
            </a:r>
            <a:r>
              <a:rPr lang="zh-CN" altLang="en-US" sz="1800" dirty="0" smtClean="0">
                <a:latin typeface="微软雅黑" panose="020B0503020204020204" pitchFamily="34" charset="-122"/>
                <a:ea typeface="微软雅黑" panose="020B0503020204020204" pitchFamily="34" charset="-122"/>
              </a:rPr>
              <a:t>，预测住院医疗费用补助金额达</a:t>
            </a:r>
            <a:r>
              <a:rPr lang="en-US" altLang="zh-CN" sz="1800" b="1" dirty="0" smtClean="0">
                <a:solidFill>
                  <a:srgbClr val="FF0000"/>
                </a:solidFill>
                <a:latin typeface="微软雅黑" panose="020B0503020204020204" pitchFamily="34" charset="-122"/>
                <a:ea typeface="微软雅黑" panose="020B0503020204020204" pitchFamily="34" charset="-122"/>
              </a:rPr>
              <a:t>188.95</a:t>
            </a:r>
            <a:r>
              <a:rPr lang="zh-CN" altLang="en-US" sz="1800" b="1" dirty="0" smtClean="0">
                <a:solidFill>
                  <a:srgbClr val="FF0000"/>
                </a:solidFill>
                <a:latin typeface="微软雅黑" panose="020B0503020204020204" pitchFamily="34" charset="-122"/>
                <a:ea typeface="微软雅黑" panose="020B0503020204020204" pitchFamily="34" charset="-122"/>
              </a:rPr>
              <a:t>万元</a:t>
            </a:r>
            <a:r>
              <a:rPr lang="zh-CN" altLang="en-US" sz="1800" dirty="0" smtClean="0">
                <a:latin typeface="微软雅黑" panose="020B0503020204020204" pitchFamily="34" charset="-122"/>
                <a:ea typeface="微软雅黑" panose="020B0503020204020204" pitchFamily="34" charset="-122"/>
              </a:rPr>
              <a:t>。</a:t>
            </a:r>
            <a:endParaRPr lang="zh-CN" altLang="en-US" sz="1800" dirty="0" smtClean="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1"/>
            </p:custDataLst>
          </p:nvPr>
        </p:nvGraphicFramePr>
        <p:xfrm>
          <a:off x="7370350" y="1814376"/>
          <a:ext cx="3828187" cy="4291891"/>
        </p:xfrm>
        <a:graphic>
          <a:graphicData uri="http://schemas.openxmlformats.org/drawingml/2006/table">
            <a:tbl>
              <a:tblPr>
                <a:tableStyleId>{5C22544A-7EE6-4342-B048-85BDC9FD1C3A}</a:tableStyleId>
              </a:tblPr>
              <a:tblGrid>
                <a:gridCol w="1516380"/>
                <a:gridCol w="1193165"/>
                <a:gridCol w="1118642"/>
              </a:tblGrid>
              <a:tr h="363855">
                <a:tc>
                  <a:txBody>
                    <a:bodyPr/>
                    <a:lstStyle/>
                    <a:p>
                      <a:pPr algn="ctr" fontAlgn="b"/>
                      <a:r>
                        <a:rPr lang="zh-CN" altLang="en-US" sz="1800" b="1" u="none" strike="noStrike" dirty="0">
                          <a:solidFill>
                            <a:srgbClr val="FFFFFF"/>
                          </a:solidFill>
                          <a:effectLst/>
                        </a:rPr>
                        <a:t>自费金额范围</a:t>
                      </a:r>
                      <a:endParaRPr lang="zh-CN" altLang="en-US" sz="1800" b="1" i="0" u="none" strike="noStrike" dirty="0">
                        <a:solidFill>
                          <a:srgbClr val="FFFFFF"/>
                        </a:solidFill>
                        <a:effectLst/>
                        <a:latin typeface="宋体" panose="02010600030101010101" pitchFamily="2" charset="-122"/>
                        <a:ea typeface="宋体" panose="02010600030101010101" pitchFamily="2" charset="-122"/>
                      </a:endParaRPr>
                    </a:p>
                  </a:txBody>
                  <a:tcPr marL="9525" marR="9525" marT="9525" marB="0" anchor="b">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a:solidFill>
                            <a:srgbClr val="FFFFFF"/>
                          </a:solidFill>
                          <a:effectLst/>
                        </a:rPr>
                        <a:t>补助档次</a:t>
                      </a:r>
                      <a:endParaRPr lang="zh-CN" altLang="en-US" sz="1800" b="1" i="0" u="none" strike="noStrike">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800" b="1" u="none" strike="noStrike" dirty="0">
                          <a:solidFill>
                            <a:srgbClr val="FFFFFF"/>
                          </a:solidFill>
                          <a:effectLst/>
                        </a:rPr>
                        <a:t>人数</a:t>
                      </a:r>
                      <a:endParaRPr lang="zh-CN" altLang="en-US" sz="1800" b="1" i="0" u="none" strike="noStrike" dirty="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a:solidFill>
                        <a:srgbClr val="54C888"/>
                      </a:solidFill>
                      <a:prstDash val="solid"/>
                    </a:lnB>
                    <a:solidFill>
                      <a:srgbClr val="54C888"/>
                    </a:solidFill>
                  </a:tcPr>
                </a:tc>
              </a:tr>
              <a:tr h="302148">
                <a:tc>
                  <a:txBody>
                    <a:bodyPr/>
                    <a:lstStyle/>
                    <a:p>
                      <a:pPr algn="ctr" fontAlgn="b"/>
                      <a:r>
                        <a:rPr lang="en-US" altLang="zh-CN" sz="1600" b="1" u="none" strike="noStrike">
                          <a:solidFill>
                            <a:srgbClr val="404040"/>
                          </a:solidFill>
                          <a:effectLst/>
                        </a:rPr>
                        <a:t>1000-5000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1344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19050">
                      <a:solidFill>
                        <a:srgbClr val="54C888"/>
                      </a:solidFill>
                      <a:prstDash val="solid"/>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5000-10000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348</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10000-15000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92</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260">
                <a:tc>
                  <a:txBody>
                    <a:bodyPr/>
                    <a:lstStyle/>
                    <a:p>
                      <a:pPr algn="ctr" fontAlgn="b"/>
                      <a:r>
                        <a:rPr lang="en-US" altLang="zh-CN" sz="1600" b="1" u="none" strike="noStrike">
                          <a:solidFill>
                            <a:srgbClr val="404040"/>
                          </a:solidFill>
                          <a:effectLst/>
                        </a:rPr>
                        <a:t>15000-20000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45</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20000-25000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2500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39</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dirty="0">
                          <a:solidFill>
                            <a:srgbClr val="404040"/>
                          </a:solidFill>
                          <a:effectLst/>
                        </a:rPr>
                        <a:t>25000-30000</a:t>
                      </a:r>
                      <a:endParaRPr lang="en-US" altLang="zh-CN" sz="1600" b="1" i="0" u="none" strike="noStrike" dirty="0">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3000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27</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30000-35000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35000-40000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5000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6</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40000-45000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7000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45000-50000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10000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a:txBody>
                    <a:bodyPr/>
                    <a:lstStyle/>
                    <a:p>
                      <a:pPr algn="ctr" fontAlgn="b"/>
                      <a:r>
                        <a:rPr lang="en-US" altLang="zh-CN" sz="1600" b="1" u="none" strike="noStrike">
                          <a:solidFill>
                            <a:srgbClr val="404040"/>
                          </a:solidFill>
                          <a:effectLst/>
                        </a:rPr>
                        <a:t>50000-100000</a:t>
                      </a:r>
                      <a:endParaRPr lang="en-US" altLang="zh-CN"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15000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r>
                        <a:rPr lang="en-US" altLang="zh-CN" sz="1600" b="1" u="none" strike="noStrike">
                          <a:solidFill>
                            <a:srgbClr val="404040"/>
                          </a:solidFill>
                          <a:effectLst/>
                        </a:rPr>
                        <a:t>10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2F2F2"/>
                    </a:solidFill>
                  </a:tcPr>
                </a:tc>
              </a:tr>
              <a:tr h="302148">
                <a:tc>
                  <a:txBody>
                    <a:bodyPr/>
                    <a:lstStyle/>
                    <a:p>
                      <a:pPr algn="ctr" fontAlgn="b"/>
                      <a:r>
                        <a:rPr lang="en-US" altLang="zh-CN" sz="1600" b="1" u="none" strike="noStrike">
                          <a:solidFill>
                            <a:srgbClr val="404040"/>
                          </a:solidFill>
                          <a:effectLst/>
                        </a:rPr>
                        <a:t>100000</a:t>
                      </a:r>
                      <a:r>
                        <a:rPr lang="zh-CN" altLang="en-US" sz="1600" b="1" u="none" strike="noStrike">
                          <a:solidFill>
                            <a:srgbClr val="404040"/>
                          </a:solidFill>
                          <a:effectLst/>
                        </a:rPr>
                        <a:t>以上</a:t>
                      </a:r>
                      <a:endParaRPr lang="zh-CN" altLang="en-US" sz="1600" b="1" i="0" u="none" strike="noStrike">
                        <a:solidFill>
                          <a:srgbClr val="404040"/>
                        </a:solidFill>
                        <a:effectLst/>
                        <a:latin typeface="Segoe UI" panose="020B0502040204020203" pitchFamily="34" charset="0"/>
                      </a:endParaRPr>
                    </a:p>
                  </a:txBody>
                  <a:tcPr marL="9525" marR="9525" marT="9525" marB="0" anchor="b">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20000</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r>
                        <a:rPr lang="en-US" altLang="zh-CN" sz="1600" b="1" u="none" strike="noStrike">
                          <a:solidFill>
                            <a:srgbClr val="404040"/>
                          </a:solidFill>
                          <a:effectLst/>
                        </a:rPr>
                        <a:t>4</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3175">
                      <a:solidFill>
                        <a:srgbClr val="54C888"/>
                      </a:solidFill>
                      <a:prstDash val="dot"/>
                    </a:lnB>
                    <a:solidFill>
                      <a:srgbClr val="FFFFFF"/>
                    </a:solidFill>
                  </a:tcPr>
                </a:tc>
              </a:tr>
              <a:tr h="302148">
                <a:tc gridSpan="2">
                  <a:txBody>
                    <a:bodyPr/>
                    <a:lstStyle/>
                    <a:p>
                      <a:pPr algn="ctr" fontAlgn="ctr"/>
                      <a:r>
                        <a:rPr lang="zh-CN" altLang="en-US" sz="1600" b="1" u="none" strike="noStrike">
                          <a:solidFill>
                            <a:srgbClr val="404040"/>
                          </a:solidFill>
                          <a:effectLst/>
                        </a:rPr>
                        <a:t>合计</a:t>
                      </a:r>
                      <a:endParaRPr lang="zh-CN" altLang="en-US" sz="1600" b="1" i="0" u="none" strike="noStrike">
                        <a:solidFill>
                          <a:srgbClr val="404040"/>
                        </a:solidFill>
                        <a:effectLst/>
                        <a:latin typeface="宋体" panose="02010600030101010101" pitchFamily="2" charset="-122"/>
                        <a:ea typeface="宋体" panose="02010600030101010101" pitchFamily="2" charset="-122"/>
                      </a:endParaRPr>
                    </a:p>
                  </a:txBody>
                  <a:tcPr marL="9525" marR="9525" marT="9525" marB="0" anchor="ctr">
                    <a:lnL w="19050" cap="rnd">
                      <a:solidFill>
                        <a:srgbClr val="54C888"/>
                      </a:solidFill>
                      <a:prstDash val="solid"/>
                    </a:lnL>
                    <a:lnR w="3175">
                      <a:solidFill>
                        <a:srgbClr val="54C888"/>
                      </a:solidFill>
                      <a:prstDash val="dot"/>
                    </a:lnR>
                    <a:lnT w="3175">
                      <a:solidFill>
                        <a:srgbClr val="54C888"/>
                      </a:solidFill>
                      <a:prstDash val="dot"/>
                    </a:lnT>
                    <a:lnB w="19050" cap="rnd">
                      <a:solidFill>
                        <a:srgbClr val="54C888"/>
                      </a:solidFill>
                      <a:prstDash val="solid"/>
                    </a:lnB>
                    <a:solidFill>
                      <a:srgbClr val="F2F2F2"/>
                    </a:solidFill>
                  </a:tcPr>
                </a:tc>
                <a:tc hMerge="1">
                  <a:tcPr>
                    <a:lnR w="3175">
                      <a:solidFill>
                        <a:srgbClr val="54C888"/>
                      </a:solidFill>
                      <a:prstDash val="dot"/>
                    </a:lnR>
                    <a:lnT w="3175">
                      <a:solidFill>
                        <a:srgbClr val="54C888"/>
                      </a:solidFill>
                      <a:prstDash val="dot"/>
                    </a:lnT>
                    <a:lnB w="19050" cap="rnd">
                      <a:solidFill>
                        <a:srgbClr val="54C888"/>
                      </a:solidFill>
                      <a:prstDash val="solid"/>
                    </a:lnB>
                  </a:tcPr>
                </a:tc>
                <a:tc>
                  <a:txBody>
                    <a:bodyPr/>
                    <a:lstStyle/>
                    <a:p>
                      <a:pPr algn="ctr" fontAlgn="ctr"/>
                      <a:r>
                        <a:rPr lang="en-US" altLang="zh-CN" sz="1600" b="1" u="none" strike="noStrike">
                          <a:solidFill>
                            <a:srgbClr val="404040"/>
                          </a:solidFill>
                          <a:effectLst/>
                        </a:rPr>
                        <a:t>1936</a:t>
                      </a:r>
                      <a:endParaRPr lang="en-US" altLang="zh-CN" sz="1600" b="1" i="0" u="none" strike="noStrike">
                        <a:solidFill>
                          <a:srgbClr val="404040"/>
                        </a:solidFill>
                        <a:effectLst/>
                        <a:latin typeface="Segoe UI" panose="020B0502040204020203" pitchFamily="34" charset="0"/>
                      </a:endParaRPr>
                    </a:p>
                  </a:txBody>
                  <a:tcPr marL="9525" marR="9525" marT="9525" marB="0" anchor="ctr">
                    <a:lnL w="3175">
                      <a:solidFill>
                        <a:srgbClr val="54C888"/>
                      </a:solidFill>
                      <a:prstDash val="dot"/>
                    </a:lnL>
                    <a:lnR w="19050" cap="rnd">
                      <a:solidFill>
                        <a:srgbClr val="54C888"/>
                      </a:solidFill>
                      <a:prstDash val="solid"/>
                    </a:lnR>
                    <a:lnT w="3175">
                      <a:solidFill>
                        <a:srgbClr val="54C888"/>
                      </a:solidFill>
                      <a:prstDash val="dot"/>
                    </a:lnT>
                    <a:lnB w="19050" cap="rnd">
                      <a:solidFill>
                        <a:srgbClr val="54C888"/>
                      </a:solidFill>
                      <a:prstDash val="solid"/>
                    </a:lnB>
                    <a:solidFill>
                      <a:srgbClr val="F2F2F2"/>
                    </a:solidFill>
                  </a:tcPr>
                </a:tc>
              </a:tr>
            </a:tbl>
          </a:graphicData>
        </a:graphic>
      </p:graphicFrame>
      <p:graphicFrame>
        <p:nvGraphicFramePr>
          <p:cNvPr id="5" name="表格 4"/>
          <p:cNvGraphicFramePr>
            <a:graphicFrameLocks noGrp="1"/>
          </p:cNvGraphicFramePr>
          <p:nvPr>
            <p:custDataLst>
              <p:tags r:id="rId2"/>
            </p:custDataLst>
          </p:nvPr>
        </p:nvGraphicFramePr>
        <p:xfrm>
          <a:off x="857379" y="1653117"/>
          <a:ext cx="5881564" cy="4990592"/>
        </p:xfrm>
        <a:graphic>
          <a:graphicData uri="http://schemas.openxmlformats.org/drawingml/2006/table">
            <a:tbl>
              <a:tblPr>
                <a:tableStyleId>{5C22544A-7EE6-4342-B048-85BDC9FD1C3A}</a:tableStyleId>
              </a:tblPr>
              <a:tblGrid>
                <a:gridCol w="1224695"/>
                <a:gridCol w="726848"/>
                <a:gridCol w="1081138"/>
                <a:gridCol w="827095"/>
                <a:gridCol w="1295004"/>
                <a:gridCol w="726784"/>
              </a:tblGrid>
              <a:tr h="600359">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19050" cap="rnd">
                      <a:solidFill>
                        <a:srgbClr val="54C888"/>
                      </a:solidFill>
                      <a:prstDash val="solid"/>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a:solidFill>
                        <a:srgbClr val="54C888"/>
                      </a:solidFill>
                      <a:prstDash val="solid"/>
                    </a:lnB>
                    <a:solidFill>
                      <a:srgbClr val="54C888"/>
                    </a:solidFill>
                  </a:tcPr>
                </a:tc>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宋体" panose="02010600030101010101" pitchFamily="2" charset="-122"/>
                          <a:ea typeface="宋体" panose="02010600030101010101" pitchFamily="2" charset="-122"/>
                        </a:rPr>
                        <a:t>所在单位</a:t>
                      </a:r>
                      <a:endParaRPr lang="zh-CN" altLang="en-US" sz="1600" b="1" i="0" u="none" strike="noStrike" dirty="0" smtClean="0">
                        <a:solidFill>
                          <a:srgbClr val="FFFFFF"/>
                        </a:solidFill>
                        <a:effectLst/>
                        <a:latin typeface="宋体" panose="02010600030101010101" pitchFamily="2" charset="-122"/>
                        <a:ea typeface="宋体" panose="02010600030101010101" pitchFamily="2" charset="-122"/>
                      </a:endParaRPr>
                    </a:p>
                  </a:txBody>
                  <a:tcPr marL="9525" marR="9525" marT="9525" marB="0" anchor="ctr">
                    <a:lnL w="3175">
                      <a:solidFill>
                        <a:srgbClr val="FFFFFF"/>
                      </a:solidFill>
                      <a:prstDash val="dot"/>
                    </a:lnL>
                    <a:lnR w="3175">
                      <a:solidFill>
                        <a:srgbClr val="FFFFFF"/>
                      </a:solidFill>
                      <a:prstDash val="dot"/>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c>
                  <a:txBody>
                    <a:bodyPr/>
                    <a:lstStyle/>
                    <a:p>
                      <a:pPr algn="ctr" fontAlgn="ctr"/>
                      <a:r>
                        <a:rPr lang="zh-CN" altLang="en-US" sz="1600" b="1" i="0" u="none" strike="noStrike" dirty="0" smtClean="0">
                          <a:solidFill>
                            <a:srgbClr val="FFFFFF"/>
                          </a:solidFill>
                          <a:effectLst/>
                          <a:latin typeface="+mn-lt"/>
                          <a:ea typeface="+mn-ea"/>
                        </a:rPr>
                        <a:t>住院补助人数</a:t>
                      </a:r>
                      <a:endParaRPr lang="zh-CN" altLang="en-US" sz="1600" b="1" i="0" u="none" strike="noStrike" dirty="0" smtClean="0">
                        <a:solidFill>
                          <a:srgbClr val="FFFFFF"/>
                        </a:solidFill>
                        <a:effectLst/>
                        <a:latin typeface="+mn-lt"/>
                        <a:ea typeface="+mn-ea"/>
                      </a:endParaRPr>
                    </a:p>
                  </a:txBody>
                  <a:tcPr marL="9525" marR="9525" marT="9525" marB="0" anchor="ctr">
                    <a:lnL w="3175">
                      <a:solidFill>
                        <a:srgbClr val="FFFFFF"/>
                      </a:solidFill>
                      <a:prstDash val="dot"/>
                    </a:lnL>
                    <a:lnR w="19050" cap="rnd">
                      <a:solidFill>
                        <a:srgbClr val="54C888"/>
                      </a:solidFill>
                      <a:prstDash val="solid"/>
                    </a:lnR>
                    <a:lnT w="19050" cap="rnd">
                      <a:solidFill>
                        <a:srgbClr val="54C888"/>
                      </a:solidFill>
                      <a:prstDash val="solid"/>
                    </a:lnT>
                    <a:lnB w="19050" cap="flat" cmpd="sng" algn="ctr">
                      <a:solidFill>
                        <a:srgbClr val="54C888"/>
                      </a:solidFill>
                      <a:prstDash val="solid"/>
                      <a:round/>
                      <a:headEnd type="none" w="med" len="med"/>
                      <a:tailEnd type="none" w="med" len="med"/>
                    </a:lnB>
                    <a:solidFill>
                      <a:srgbClr val="54C888"/>
                    </a:solidFill>
                  </a:tcPr>
                </a:tc>
              </a:tr>
              <a:tr h="461603">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200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淹管会</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公安局武进分局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68</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19050">
                      <a:solidFill>
                        <a:srgbClr val="54C888"/>
                      </a:solidFill>
                      <a:prstDash val="soli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高新区北区</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绿建区</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广播电视台</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南夏墅街道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先行集团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市场监督局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西太湖</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79</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经发集团</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人社局</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1</a:t>
                      </a: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西湖街道</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住建局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雪堰镇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121</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卫健局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63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武进区总工会</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12544">
                <a:tc>
                  <a:txBody>
                    <a:bodyPr/>
                    <a:lstStyle/>
                    <a:p>
                      <a:pPr algn="ctr" fontAlgn="ctr">
                        <a:lnSpc>
                          <a:spcPct val="100000"/>
                        </a:lnSpc>
                        <a:spcBef>
                          <a:spcPts val="0"/>
                        </a:spcBef>
                        <a:buClrTx/>
                        <a:buSzTx/>
                        <a:buFontTx/>
                        <a:buNone/>
                      </a:pPr>
                      <a:r>
                        <a:rPr lang="zh-CN" altLang="en-US" sz="1400" b="1" dirty="0" smtClean="0">
                          <a:solidFill>
                            <a:srgbClr val="404040"/>
                          </a:solidFill>
                          <a:effectLst/>
                        </a:rPr>
                        <a:t>礼嘉镇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教育局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137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横林镇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26</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前黄镇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57</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工贸资产</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遥观镇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湖塘镇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114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水利局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横山桥镇</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44</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553">
                <a:tc>
                  <a:txBody>
                    <a:bodyPr/>
                    <a:lstStyle/>
                    <a:p>
                      <a:pPr algn="ctr" fontAlgn="ctr">
                        <a:lnSpc>
                          <a:spcPct val="100000"/>
                        </a:lnSpc>
                        <a:spcBef>
                          <a:spcPts val="0"/>
                        </a:spcBef>
                        <a:buClrTx/>
                        <a:buSzTx/>
                        <a:buFontTx/>
                        <a:buNone/>
                      </a:pPr>
                      <a:r>
                        <a:rPr lang="zh-CN" altLang="en-US" sz="1400" b="1" dirty="0" smtClean="0">
                          <a:solidFill>
                            <a:srgbClr val="404040"/>
                          </a:solidFill>
                          <a:effectLst/>
                        </a:rPr>
                        <a:t>牛塘镇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43</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交通局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丁堰街道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洛阳镇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152</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农业农村局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潞城街道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39</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0866">
                <a:tc>
                  <a:txBody>
                    <a:bodyPr/>
                    <a:lstStyle/>
                    <a:p>
                      <a:pPr algn="ctr" fontAlgn="ctr">
                        <a:lnSpc>
                          <a:spcPct val="100000"/>
                        </a:lnSpc>
                        <a:spcBef>
                          <a:spcPts val="0"/>
                        </a:spcBef>
                        <a:buClrTx/>
                        <a:buSzTx/>
                        <a:buFontTx/>
                        <a:buNone/>
                      </a:pPr>
                      <a:r>
                        <a:rPr lang="zh-CN" altLang="en-US" sz="1400" b="1" dirty="0" smtClean="0">
                          <a:solidFill>
                            <a:srgbClr val="404040"/>
                          </a:solidFill>
                          <a:effectLst/>
                        </a:rPr>
                        <a:t>嘉泽镇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28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城管局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戚街道</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FFFFF"/>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湟里镇</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90</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自然资源局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5</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2F2F2"/>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经开区机关</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45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cap="flat" cmpd="sng" algn="ctr">
                      <a:solidFill>
                        <a:srgbClr val="54C888"/>
                      </a:solidFill>
                      <a:prstDash val="dot"/>
                      <a:round/>
                      <a:headEnd type="none" w="med" len="med"/>
                      <a:tailEnd type="none" w="med" len="med"/>
                    </a:lnB>
                    <a:solidFill>
                      <a:srgbClr val="F2F2F2"/>
                    </a:solidFill>
                  </a:tcPr>
                </a:tc>
              </a:tr>
              <a:tr h="301346">
                <a:tc>
                  <a:txBody>
                    <a:bodyPr/>
                    <a:lstStyle/>
                    <a:p>
                      <a:pPr algn="ctr" fontAlgn="ctr">
                        <a:lnSpc>
                          <a:spcPct val="100000"/>
                        </a:lnSpc>
                        <a:spcBef>
                          <a:spcPts val="0"/>
                        </a:spcBef>
                        <a:buClrTx/>
                        <a:buSzTx/>
                        <a:buFontTx/>
                        <a:buNone/>
                      </a:pPr>
                      <a:r>
                        <a:rPr lang="zh-CN" altLang="en-US" sz="1400" b="1" dirty="0" smtClean="0">
                          <a:solidFill>
                            <a:srgbClr val="404040"/>
                          </a:solidFill>
                          <a:effectLst/>
                        </a:rPr>
                        <a:t>太湖湾</a:t>
                      </a:r>
                      <a:endParaRPr lang="zh-CN" altLang="en-US" sz="1400" b="1" dirty="0" smtClean="0">
                        <a:solidFill>
                          <a:srgbClr val="404040"/>
                        </a:solidFill>
                        <a:effectLst/>
                      </a:endParaRPr>
                    </a:p>
                  </a:txBody>
                  <a:tcPr marL="68580" marR="68580" marT="0" marB="0" anchor="ctr">
                    <a:lnL w="19050" cap="rnd">
                      <a:solidFill>
                        <a:srgbClr val="54C888"/>
                      </a:solidFill>
                      <a:prstDash val="solid"/>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18</a:t>
                      </a: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发改局</a:t>
                      </a:r>
                      <a:endParaRPr lang="zh-CN" altLang="en-US" sz="1400" b="1" dirty="0" smtClean="0">
                        <a:solidFill>
                          <a:srgbClr val="404040"/>
                        </a:solidFill>
                        <a:effectLst/>
                      </a:endParaRPr>
                    </a:p>
                  </a:txBody>
                  <a:tcPr marL="68580" marR="68580" marT="0" marB="0" anchor="ctr">
                    <a:lnL w="3175">
                      <a:solidFill>
                        <a:srgbClr val="54C888"/>
                      </a:solidFill>
                      <a:prstDash val="dot"/>
                    </a:lnL>
                    <a:lnR w="3175">
                      <a:solidFill>
                        <a:srgbClr val="54C888"/>
                      </a:solidFill>
                      <a:prstDash val="dot"/>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endParaRPr lang="zh-CN" altLang="en-US" sz="1400" b="1" dirty="0" smtClean="0">
                        <a:solidFill>
                          <a:srgbClr val="404040"/>
                        </a:solidFill>
                        <a:effectLst/>
                      </a:endParaRPr>
                    </a:p>
                  </a:txBody>
                  <a:tcPr marL="68580" marR="68580" marT="0" marB="0" anchor="ctr">
                    <a:lnL w="3175">
                      <a:solidFill>
                        <a:srgbClr val="54C888"/>
                      </a:solidFill>
                      <a:prstDash val="dot"/>
                    </a:lnL>
                    <a:lnR w="3175" cap="flat" cmpd="sng" algn="ctr">
                      <a:solidFill>
                        <a:srgbClr val="54C888"/>
                      </a:solidFill>
                      <a:prstDash val="dot"/>
                      <a:round/>
                      <a:headEnd type="none" w="med" len="med"/>
                      <a:tailEnd type="none" w="med" len="med"/>
                    </a:lnR>
                    <a:lnT w="3175">
                      <a:solidFill>
                        <a:srgbClr val="54C888"/>
                      </a:solidFill>
                      <a:prstDash val="dot"/>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zh-CN" altLang="en-US" sz="1400" b="1" dirty="0" smtClean="0">
                          <a:solidFill>
                            <a:srgbClr val="404040"/>
                          </a:solidFill>
                          <a:effectLst/>
                        </a:rPr>
                        <a:t>中天钢铁</a:t>
                      </a:r>
                      <a:endParaRPr lang="zh-CN" altLang="en-US" sz="1400" b="1" dirty="0" smtClean="0">
                        <a:solidFill>
                          <a:srgbClr val="404040"/>
                        </a:solidFill>
                        <a:effectLst/>
                      </a:endParaRPr>
                    </a:p>
                  </a:txBody>
                  <a:tcPr marL="68580" marR="68580" marT="0" marB="0" anchor="ctr">
                    <a:lnL w="3175" cap="flat" cmpd="sng" algn="ctr">
                      <a:solidFill>
                        <a:srgbClr val="54C888"/>
                      </a:solidFill>
                      <a:prstDash val="dot"/>
                      <a:round/>
                      <a:headEnd type="none" w="med" len="med"/>
                      <a:tailEnd type="none" w="med" len="med"/>
                    </a:lnL>
                    <a:lnR w="3175">
                      <a:solidFill>
                        <a:srgbClr val="54C888"/>
                      </a:solidFill>
                      <a:prstDash val="dot"/>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c>
                  <a:txBody>
                    <a:bodyPr/>
                    <a:lstStyle/>
                    <a:p>
                      <a:pPr algn="ctr" fontAlgn="ctr">
                        <a:lnSpc>
                          <a:spcPct val="100000"/>
                        </a:lnSpc>
                        <a:spcBef>
                          <a:spcPts val="0"/>
                        </a:spcBef>
                        <a:buClrTx/>
                        <a:buSzTx/>
                        <a:buFontTx/>
                        <a:buNone/>
                      </a:pPr>
                      <a:r>
                        <a:rPr lang="en-US" altLang="zh-CN" sz="1400" b="1" dirty="0" smtClean="0">
                          <a:solidFill>
                            <a:srgbClr val="404040"/>
                          </a:solidFill>
                          <a:effectLst/>
                        </a:rPr>
                        <a:t>165</a:t>
                      </a:r>
                      <a:endParaRPr lang="zh-CN" altLang="en-US" sz="1400" b="1" dirty="0" smtClean="0">
                        <a:solidFill>
                          <a:srgbClr val="404040"/>
                        </a:solidFill>
                        <a:effectLst/>
                      </a:endParaRPr>
                    </a:p>
                  </a:txBody>
                  <a:tcPr marL="68580" marR="68580" marT="0" marB="0" anchor="ctr">
                    <a:lnL w="3175">
                      <a:solidFill>
                        <a:srgbClr val="54C888"/>
                      </a:solidFill>
                      <a:prstDash val="dot"/>
                    </a:lnL>
                    <a:lnR w="19050" cap="rnd">
                      <a:solidFill>
                        <a:srgbClr val="54C888"/>
                      </a:solidFill>
                      <a:prstDash val="solid"/>
                    </a:lnR>
                    <a:lnT w="3175" cap="flat" cmpd="sng" algn="ctr">
                      <a:solidFill>
                        <a:srgbClr val="54C888"/>
                      </a:solidFill>
                      <a:prstDash val="dot"/>
                      <a:round/>
                      <a:headEnd type="none" w="med" len="med"/>
                      <a:tailEnd type="none" w="med" len="med"/>
                    </a:lnT>
                    <a:lnB w="3175">
                      <a:solidFill>
                        <a:srgbClr val="54C888"/>
                      </a:solidFill>
                      <a:prstDash val="dot"/>
                    </a:lnB>
                    <a:solidFill>
                      <a:srgbClr val="FFFFFF"/>
                    </a:solidFill>
                  </a:tcPr>
                </a:tc>
              </a:tr>
            </a:tbl>
          </a:graphicData>
        </a:graphic>
      </p:graphicFrame>
      <p:sp>
        <p:nvSpPr>
          <p:cNvPr id="4" name="文本框 3"/>
          <p:cNvSpPr txBox="1"/>
          <p:nvPr/>
        </p:nvSpPr>
        <p:spPr>
          <a:xfrm>
            <a:off x="7371080" y="1461770"/>
            <a:ext cx="3827780" cy="352425"/>
          </a:xfrm>
          <a:prstGeom prst="rect">
            <a:avLst/>
          </a:prstGeom>
          <a:noFill/>
        </p:spPr>
        <p:txBody>
          <a:bodyPr wrap="square" rtlCol="0">
            <a:spAutoFit/>
          </a:bodyPr>
          <a:lstStyle/>
          <a:p>
            <a:pPr algn="ctr"/>
            <a:r>
              <a:rPr lang="zh-CN" altLang="en-US" sz="1700" b="1" dirty="0" smtClean="0">
                <a:solidFill>
                  <a:srgbClr val="002060"/>
                </a:solidFill>
              </a:rPr>
              <a:t>表</a:t>
            </a:r>
            <a:r>
              <a:rPr lang="en-US" altLang="zh-CN" sz="1700" b="1" dirty="0" smtClean="0">
                <a:solidFill>
                  <a:srgbClr val="002060"/>
                </a:solidFill>
              </a:rPr>
              <a:t>2  </a:t>
            </a:r>
            <a:r>
              <a:rPr lang="zh-CN" altLang="en-US" sz="1700" b="1" dirty="0" smtClean="0">
                <a:solidFill>
                  <a:srgbClr val="002060"/>
                </a:solidFill>
              </a:rPr>
              <a:t>预测住院补助一览表</a:t>
            </a:r>
            <a:endParaRPr lang="zh-CN" altLang="en-US" sz="1700" b="1" dirty="0">
              <a:solidFill>
                <a:srgbClr val="002060"/>
              </a:solidFill>
            </a:endParaRPr>
          </a:p>
        </p:txBody>
      </p:sp>
      <p:sp>
        <p:nvSpPr>
          <p:cNvPr id="13" name="文本框 12"/>
          <p:cNvSpPr txBox="1"/>
          <p:nvPr/>
        </p:nvSpPr>
        <p:spPr>
          <a:xfrm>
            <a:off x="856615" y="1343660"/>
            <a:ext cx="5761990" cy="352425"/>
          </a:xfrm>
          <a:prstGeom prst="rect">
            <a:avLst/>
          </a:prstGeom>
          <a:noFill/>
        </p:spPr>
        <p:txBody>
          <a:bodyPr wrap="square" rtlCol="0">
            <a:spAutoFit/>
          </a:bodyPr>
          <a:lstStyle/>
          <a:p>
            <a:pPr algn="ctr"/>
            <a:r>
              <a:rPr lang="zh-CN" altLang="en-US" sz="1700" b="1" dirty="0">
                <a:solidFill>
                  <a:srgbClr val="002060"/>
                </a:solidFill>
              </a:rPr>
              <a:t>表</a:t>
            </a:r>
            <a:r>
              <a:rPr lang="en-US" altLang="zh-CN" sz="1700" b="1" dirty="0">
                <a:solidFill>
                  <a:srgbClr val="002060"/>
                </a:solidFill>
              </a:rPr>
              <a:t>1  </a:t>
            </a:r>
            <a:r>
              <a:rPr lang="zh-CN" altLang="en-US" sz="1700" b="1" dirty="0">
                <a:solidFill>
                  <a:srgbClr val="002060"/>
                </a:solidFill>
              </a:rPr>
              <a:t>参保职工</a:t>
            </a:r>
            <a:r>
              <a:rPr lang="en-US" altLang="zh-CN" sz="1700" b="1" dirty="0">
                <a:solidFill>
                  <a:srgbClr val="002060"/>
                </a:solidFill>
              </a:rPr>
              <a:t>1-8</a:t>
            </a:r>
            <a:r>
              <a:rPr lang="zh-CN" altLang="en-US" sz="1700" b="1" dirty="0">
                <a:solidFill>
                  <a:srgbClr val="002060"/>
                </a:solidFill>
              </a:rPr>
              <a:t>月份住院情况</a:t>
            </a:r>
            <a:endParaRPr lang="zh-CN" altLang="en-US" sz="1700" b="1" dirty="0">
              <a:solidFill>
                <a:srgbClr val="002060"/>
              </a:solidFill>
            </a:endParaRPr>
          </a:p>
        </p:txBody>
      </p:sp>
      <p:sp>
        <p:nvSpPr>
          <p:cNvPr id="8" name="标题 1"/>
          <p:cNvSpPr txBox="1"/>
          <p:nvPr/>
        </p:nvSpPr>
        <p:spPr>
          <a:xfrm>
            <a:off x="666712" y="285728"/>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a:t>
            </a:r>
            <a:r>
              <a:rPr lang="zh-CN" altLang="en-US" sz="3200" b="1" dirty="0" smtClean="0">
                <a:solidFill>
                  <a:srgbClr val="BC2E32"/>
                </a:solidFill>
                <a:latin typeface="Century Gothic" panose="020B0502020202020204" pitchFamily="34" charset="0"/>
                <a:sym typeface="Century Gothic" panose="020B0502020202020204" pitchFamily="34" charset="0"/>
              </a:rPr>
              <a:t>参保职工</a:t>
            </a:r>
            <a:r>
              <a:rPr lang="en-US" altLang="zh-CN" sz="3200" b="1" dirty="0" smtClean="0">
                <a:solidFill>
                  <a:srgbClr val="BC2E32"/>
                </a:solidFill>
                <a:latin typeface="Century Gothic" panose="020B0502020202020204" pitchFamily="34" charset="0"/>
                <a:sym typeface="Century Gothic" panose="020B0502020202020204" pitchFamily="34" charset="0"/>
              </a:rPr>
              <a:t>1-8</a:t>
            </a:r>
            <a:r>
              <a:rPr lang="zh-CN" altLang="en-US" sz="3200" b="1" dirty="0" smtClean="0">
                <a:solidFill>
                  <a:srgbClr val="BC2E32"/>
                </a:solidFill>
                <a:latin typeface="Century Gothic" panose="020B0502020202020204" pitchFamily="34" charset="0"/>
                <a:sym typeface="Century Gothic" panose="020B0502020202020204" pitchFamily="34" charset="0"/>
              </a:rPr>
              <a:t>月份住院及预测补助情况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9" name="图片 8"/>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wheel spokes="4"/>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0800000" flipH="1">
            <a:off x="1" y="-1"/>
            <a:ext cx="2454665" cy="4191000"/>
          </a:xfrm>
          <a:custGeom>
            <a:avLst/>
            <a:gdLst>
              <a:gd name="T0" fmla="*/ 0 w 2187"/>
              <a:gd name="T1" fmla="*/ 0 h 3734"/>
              <a:gd name="T2" fmla="*/ 0 w 2187"/>
              <a:gd name="T3" fmla="*/ 3734 h 3734"/>
              <a:gd name="T4" fmla="*/ 2187 w 2187"/>
              <a:gd name="T5" fmla="*/ 3734 h 3734"/>
              <a:gd name="T6" fmla="*/ 0 w 2187"/>
              <a:gd name="T7" fmla="*/ 0 h 3734"/>
            </a:gdLst>
            <a:ahLst/>
            <a:cxnLst>
              <a:cxn ang="0">
                <a:pos x="T0" y="T1"/>
              </a:cxn>
              <a:cxn ang="0">
                <a:pos x="T2" y="T3"/>
              </a:cxn>
              <a:cxn ang="0">
                <a:pos x="T4" y="T5"/>
              </a:cxn>
              <a:cxn ang="0">
                <a:pos x="T6" y="T7"/>
              </a:cxn>
            </a:cxnLst>
            <a:rect l="0" t="0" r="r" b="b"/>
            <a:pathLst>
              <a:path w="2187" h="3734">
                <a:moveTo>
                  <a:pt x="0" y="0"/>
                </a:moveTo>
                <a:lnTo>
                  <a:pt x="0" y="3734"/>
                </a:lnTo>
                <a:lnTo>
                  <a:pt x="2187" y="3734"/>
                </a:lnTo>
                <a:lnTo>
                  <a:pt x="0" y="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 name="Freeform 21"/>
          <p:cNvSpPr/>
          <p:nvPr/>
        </p:nvSpPr>
        <p:spPr bwMode="auto">
          <a:xfrm>
            <a:off x="1" y="2794002"/>
            <a:ext cx="4736860" cy="4063999"/>
          </a:xfrm>
          <a:custGeom>
            <a:avLst/>
            <a:gdLst>
              <a:gd name="T0" fmla="*/ 4942 w 4942"/>
              <a:gd name="T1" fmla="*/ 4240 h 4240"/>
              <a:gd name="T2" fmla="*/ 0 w 4942"/>
              <a:gd name="T3" fmla="*/ 4240 h 4240"/>
              <a:gd name="T4" fmla="*/ 2464 w 4942"/>
              <a:gd name="T5" fmla="*/ 0 h 4240"/>
              <a:gd name="T6" fmla="*/ 4942 w 4942"/>
              <a:gd name="T7" fmla="*/ 4240 h 4240"/>
            </a:gdLst>
            <a:ahLst/>
            <a:cxnLst>
              <a:cxn ang="0">
                <a:pos x="T0" y="T1"/>
              </a:cxn>
              <a:cxn ang="0">
                <a:pos x="T2" y="T3"/>
              </a:cxn>
              <a:cxn ang="0">
                <a:pos x="T4" y="T5"/>
              </a:cxn>
              <a:cxn ang="0">
                <a:pos x="T6" y="T7"/>
              </a:cxn>
            </a:cxnLst>
            <a:rect l="0" t="0" r="r" b="b"/>
            <a:pathLst>
              <a:path w="4942" h="4240">
                <a:moveTo>
                  <a:pt x="4942" y="4240"/>
                </a:moveTo>
                <a:lnTo>
                  <a:pt x="0" y="4240"/>
                </a:lnTo>
                <a:lnTo>
                  <a:pt x="2464" y="0"/>
                </a:lnTo>
                <a:lnTo>
                  <a:pt x="4942" y="4240"/>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Freeform 25"/>
          <p:cNvSpPr/>
          <p:nvPr/>
        </p:nvSpPr>
        <p:spPr bwMode="auto">
          <a:xfrm>
            <a:off x="-573005" y="2585469"/>
            <a:ext cx="3600673" cy="3089496"/>
          </a:xfrm>
          <a:custGeom>
            <a:avLst/>
            <a:gdLst>
              <a:gd name="T0" fmla="*/ 2888 w 2888"/>
              <a:gd name="T1" fmla="*/ 2478 h 2478"/>
              <a:gd name="T2" fmla="*/ 0 w 2888"/>
              <a:gd name="T3" fmla="*/ 2478 h 2478"/>
              <a:gd name="T4" fmla="*/ 1440 w 2888"/>
              <a:gd name="T5" fmla="*/ 0 h 2478"/>
              <a:gd name="T6" fmla="*/ 2888 w 2888"/>
              <a:gd name="T7" fmla="*/ 2478 h 2478"/>
            </a:gdLst>
            <a:ahLst/>
            <a:cxnLst>
              <a:cxn ang="0">
                <a:pos x="T0" y="T1"/>
              </a:cxn>
              <a:cxn ang="0">
                <a:pos x="T2" y="T3"/>
              </a:cxn>
              <a:cxn ang="0">
                <a:pos x="T4" y="T5"/>
              </a:cxn>
              <a:cxn ang="0">
                <a:pos x="T6" y="T7"/>
              </a:cxn>
            </a:cxnLst>
            <a:rect l="0" t="0" r="r" b="b"/>
            <a:pathLst>
              <a:path w="2888" h="2478">
                <a:moveTo>
                  <a:pt x="2888" y="2478"/>
                </a:moveTo>
                <a:lnTo>
                  <a:pt x="0" y="2478"/>
                </a:lnTo>
                <a:lnTo>
                  <a:pt x="1440" y="0"/>
                </a:lnTo>
                <a:lnTo>
                  <a:pt x="2888" y="2478"/>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 name="MH_Others_1"/>
          <p:cNvSpPr txBox="1"/>
          <p:nvPr>
            <p:custDataLst>
              <p:tags r:id="rId1"/>
            </p:custDataLst>
          </p:nvPr>
        </p:nvSpPr>
        <p:spPr>
          <a:xfrm>
            <a:off x="2427502" y="738441"/>
            <a:ext cx="2160291" cy="923330"/>
          </a:xfrm>
          <a:prstGeom prst="rect">
            <a:avLst/>
          </a:prstGeom>
          <a:noFill/>
        </p:spPr>
        <p:txBody>
          <a:bodyPr vert="horz" wrap="square" lIns="0" tIns="0" rIns="0" bIns="0" rtlCol="0" anchor="t" anchorCtr="0">
            <a:spAutoFit/>
            <a:scene3d>
              <a:camera prst="orthographicFront"/>
              <a:lightRig rig="threePt" dir="t"/>
            </a:scene3d>
          </a:bodyPr>
          <a:lstStyle/>
          <a:p>
            <a:pPr algn="ctr"/>
            <a:r>
              <a:rPr lang="zh-CN" altLang="en-US" sz="60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目 录</a:t>
            </a:r>
            <a:endParaRPr lang="zh-CN" altLang="en-US" sz="60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3" name="MH_Others_2"/>
          <p:cNvSpPr txBox="1"/>
          <p:nvPr>
            <p:custDataLst>
              <p:tags r:id="rId2"/>
            </p:custDataLst>
          </p:nvPr>
        </p:nvSpPr>
        <p:spPr>
          <a:xfrm>
            <a:off x="4587793" y="1169328"/>
            <a:ext cx="2207098" cy="492443"/>
          </a:xfrm>
          <a:prstGeom prst="rect">
            <a:avLst/>
          </a:prstGeom>
          <a:noFill/>
        </p:spPr>
        <p:txBody>
          <a:bodyPr wrap="square" lIns="0" tIns="0" rIns="0" bIns="0" anchor="t" anchorCtr="0">
            <a:spAutoFit/>
            <a:scene3d>
              <a:camera prst="orthographicFront"/>
              <a:lightRig rig="threePt" dir="t"/>
            </a:scene3d>
          </a:bodyPr>
          <a:lstStyle/>
          <a:p>
            <a:pPr algn="ctr">
              <a:defRPr/>
            </a:pPr>
            <a:r>
              <a:rPr lang="en-US" altLang="zh-CN" sz="32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CONTENTS</a:t>
            </a:r>
            <a:endParaRPr lang="en-US" altLang="zh-CN" sz="3200" b="1" dirty="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3" name="组合 35"/>
          <p:cNvGrpSpPr/>
          <p:nvPr/>
        </p:nvGrpSpPr>
        <p:grpSpPr>
          <a:xfrm>
            <a:off x="3580527" y="2276872"/>
            <a:ext cx="6480720" cy="618507"/>
            <a:chOff x="1098018" y="1340446"/>
            <a:chExt cx="6836560" cy="737210"/>
          </a:xfrm>
        </p:grpSpPr>
        <p:sp>
          <p:nvSpPr>
            <p:cNvPr id="37" name="任意多边形 36"/>
            <p:cNvSpPr/>
            <p:nvPr/>
          </p:nvSpPr>
          <p:spPr>
            <a:xfrm>
              <a:off x="2488178" y="1414169"/>
              <a:ext cx="5446400"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互助保障项目简介</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8" name="任意多边形 37"/>
            <p:cNvSpPr/>
            <p:nvPr/>
          </p:nvSpPr>
          <p:spPr>
            <a:xfrm>
              <a:off x="1098018" y="1340446"/>
              <a:ext cx="1374193"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01</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6" name="组合 38"/>
          <p:cNvGrpSpPr/>
          <p:nvPr/>
        </p:nvGrpSpPr>
        <p:grpSpPr>
          <a:xfrm>
            <a:off x="3580527" y="3212976"/>
            <a:ext cx="6478266" cy="618507"/>
            <a:chOff x="1098018" y="1340446"/>
            <a:chExt cx="6836560" cy="737210"/>
          </a:xfrm>
        </p:grpSpPr>
        <p:sp>
          <p:nvSpPr>
            <p:cNvPr id="40" name="任意多边形 39"/>
            <p:cNvSpPr/>
            <p:nvPr/>
          </p:nvSpPr>
          <p:spPr>
            <a:xfrm>
              <a:off x="2470142" y="1414169"/>
              <a:ext cx="5464436"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2020</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年互助保障开展情况</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1" name="任意多边形 40"/>
            <p:cNvSpPr/>
            <p:nvPr/>
          </p:nvSpPr>
          <p:spPr>
            <a:xfrm>
              <a:off x="1098018" y="1340446"/>
              <a:ext cx="1372124"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chemeClr val="tx1">
                <a:lumMod val="75000"/>
                <a:lumOff val="25000"/>
              </a:schemeClr>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02</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 name="组合 41"/>
          <p:cNvGrpSpPr/>
          <p:nvPr/>
        </p:nvGrpSpPr>
        <p:grpSpPr>
          <a:xfrm>
            <a:off x="3580527" y="4293096"/>
            <a:ext cx="8087637" cy="618507"/>
            <a:chOff x="1098018" y="1340446"/>
            <a:chExt cx="9830417" cy="737210"/>
          </a:xfrm>
        </p:grpSpPr>
        <p:sp>
          <p:nvSpPr>
            <p:cNvPr id="43" name="任意多边形 42"/>
            <p:cNvSpPr/>
            <p:nvPr/>
          </p:nvSpPr>
          <p:spPr>
            <a:xfrm>
              <a:off x="2699574" y="1413862"/>
              <a:ext cx="8228861" cy="589600"/>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2615" rIns="276440" bIns="152615" numCol="1" spcCol="1270" anchor="ctr" anchorCtr="0">
              <a:noAutofit/>
              <a:scene3d>
                <a:camera prst="orthographicFront"/>
                <a:lightRig rig="threePt" dir="t"/>
              </a:scene3d>
            </a:bodyPr>
            <a:lstStyle/>
            <a:p>
              <a:pPr algn="ctr"/>
              <a:r>
                <a:rPr lang="en-US" altLang="zh-CN"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2021</a:t>
              </a:r>
              <a:r>
                <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rPr>
                <a:t>年互助保障办理流程及注意事项</a:t>
              </a:r>
              <a:endParaRPr lang="zh-CN" altLang="en-US" sz="2935" b="1" dirty="0" smtClean="0">
                <a:solidFill>
                  <a:schemeClr val="accent1"/>
                </a:solidFill>
                <a:effectLst>
                  <a:outerShdw blurRad="38100" dist="25400" dir="5400000" algn="ctr" rotWithShape="0">
                    <a:srgbClr val="6E747A">
                      <a:alpha val="43000"/>
                    </a:srgbClr>
                  </a:outerShdw>
                </a:effectLst>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4" name="任意多边形 43"/>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BC2E32"/>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9" tIns="106473" rIns="176959" bIns="106473" numCol="1" spcCol="1270" anchor="ctr" anchorCtr="0">
              <a:noAutofit/>
            </a:bodyPr>
            <a:lstStyle/>
            <a:p>
              <a:pPr algn="ctr" defTabSz="1644015">
                <a:lnSpc>
                  <a:spcPct val="90000"/>
                </a:lnSpc>
                <a:spcBef>
                  <a:spcPct val="0"/>
                </a:spcBef>
                <a:spcAft>
                  <a:spcPct val="35000"/>
                </a:spcAft>
              </a:pPr>
              <a:r>
                <a:rPr lang="en-US" altLang="zh-CN" sz="3600" dirty="0">
                  <a:latin typeface="Century Gothic" panose="020B0502020202020204" pitchFamily="34" charset="0"/>
                  <a:ea typeface="微软雅黑" panose="020B0503020204020204" pitchFamily="34" charset="-122"/>
                  <a:sym typeface="Century Gothic" panose="020B0502020202020204" pitchFamily="34" charset="0"/>
                </a:rPr>
                <a:t>03</a:t>
              </a:r>
              <a:endParaRPr lang="zh-CN" altLang="en-US" sz="3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pic>
        <p:nvPicPr>
          <p:cNvPr id="16" name="图片 15"/>
          <p:cNvPicPr>
            <a:picLocks noChangeAspect="1"/>
          </p:cNvPicPr>
          <p:nvPr/>
        </p:nvPicPr>
        <p:blipFill>
          <a:blip r:embed="rId3" cstate="print"/>
          <a:stretch>
            <a:fillRect/>
          </a:stretch>
        </p:blipFill>
        <p:spPr>
          <a:xfrm>
            <a:off x="10934065" y="215265"/>
            <a:ext cx="899160" cy="899160"/>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3968" y="1643050"/>
            <a:ext cx="8643998" cy="3416320"/>
          </a:xfrm>
          <a:prstGeom prst="rect">
            <a:avLst/>
          </a:prstGeom>
        </p:spPr>
        <p:txBody>
          <a:bodyPr wrap="square">
            <a:spAutoFit/>
          </a:bodyPr>
          <a:lstStyle/>
          <a:p>
            <a:pPr indent="457200">
              <a:lnSpc>
                <a:spcPct val="150000"/>
              </a:lnSpc>
            </a:pPr>
            <a:r>
              <a:rPr lang="zh-CN" altLang="en-US" dirty="0" smtClean="0">
                <a:latin typeface="微软雅黑" panose="020B0503020204020204" pitchFamily="34" charset="-122"/>
                <a:ea typeface="微软雅黑" panose="020B0503020204020204" pitchFamily="34" charset="-122"/>
              </a:rPr>
              <a:t>武进区在职职工医疗互助保障项目为了实现便捷、快速的补助，建立了微信小程序，降低参保人员申请补助的难度及往返时间。参保人员必须要进行小程序登陆注册后方可进行补助的申请，也能通过小程序更加及时明晰的了解申请的进度及相关政策发布。</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但截至目前微信注册仅</a:t>
            </a:r>
            <a:r>
              <a:rPr lang="en-US" altLang="zh-CN" dirty="0" smtClean="0">
                <a:solidFill>
                  <a:srgbClr val="FF0000"/>
                </a:solidFill>
                <a:latin typeface="微软雅黑" panose="020B0503020204020204" pitchFamily="34" charset="-122"/>
                <a:ea typeface="微软雅黑" panose="020B0503020204020204" pitchFamily="34" charset="-122"/>
              </a:rPr>
              <a:t>5268</a:t>
            </a:r>
            <a:r>
              <a:rPr lang="zh-CN" altLang="en-US" dirty="0" smtClean="0">
                <a:solidFill>
                  <a:srgbClr val="FF0000"/>
                </a:solidFill>
                <a:latin typeface="微软雅黑" panose="020B0503020204020204" pitchFamily="34" charset="-122"/>
                <a:ea typeface="微软雅黑" panose="020B0503020204020204" pitchFamily="34" charset="-122"/>
              </a:rPr>
              <a:t>人</a:t>
            </a:r>
            <a:r>
              <a:rPr lang="zh-CN" altLang="en-US" dirty="0" smtClean="0">
                <a:latin typeface="微软雅黑" panose="020B0503020204020204" pitchFamily="34" charset="-122"/>
                <a:ea typeface="微软雅黑" panose="020B0503020204020204" pitchFamily="34" charset="-122"/>
              </a:rPr>
              <a:t>，超</a:t>
            </a:r>
            <a:r>
              <a:rPr lang="en-US" altLang="zh-CN" dirty="0" smtClean="0">
                <a:latin typeface="微软雅黑" panose="020B0503020204020204" pitchFamily="34" charset="-122"/>
                <a:ea typeface="微软雅黑" panose="020B0503020204020204" pitchFamily="34" charset="-122"/>
              </a:rPr>
              <a:t>90%</a:t>
            </a:r>
            <a:r>
              <a:rPr lang="zh-CN" altLang="en-US" dirty="0" smtClean="0">
                <a:latin typeface="微软雅黑" panose="020B0503020204020204" pitchFamily="34" charset="-122"/>
                <a:ea typeface="微软雅黑" panose="020B0503020204020204" pitchFamily="34" charset="-122"/>
              </a:rPr>
              <a:t>的人仍未注册。</a:t>
            </a:r>
            <a:endParaRPr lang="zh-CN" altLang="en-US" dirty="0">
              <a:latin typeface="微软雅黑" panose="020B0503020204020204" pitchFamily="34" charset="-122"/>
              <a:ea typeface="微软雅黑" panose="020B0503020204020204" pitchFamily="34" charset="-122"/>
            </a:endParaRPr>
          </a:p>
        </p:txBody>
      </p:sp>
      <p:sp>
        <p:nvSpPr>
          <p:cNvPr id="7"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4. </a:t>
            </a:r>
            <a:r>
              <a:rPr lang="zh-CN" altLang="en-US" sz="3200" b="1" dirty="0" smtClean="0">
                <a:solidFill>
                  <a:srgbClr val="BC2E32"/>
                </a:solidFill>
                <a:latin typeface="Century Gothic" panose="020B0502020202020204" pitchFamily="34" charset="0"/>
                <a:sym typeface="Century Gothic" panose="020B0502020202020204" pitchFamily="34" charset="0"/>
              </a:rPr>
              <a:t>参保职工小程序注册情况</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Click="0" advTm="0">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160" y="1333500"/>
            <a:ext cx="8314055" cy="4707890"/>
          </a:xfrm>
          <a:prstGeom prst="rect">
            <a:avLst/>
          </a:prstGeom>
          <a:noFill/>
        </p:spPr>
        <p:txBody>
          <a:bodyPr wrap="square" rtlCol="0">
            <a:spAutoFit/>
          </a:bodyPr>
          <a:lstStyle/>
          <a:p>
            <a:pPr fontAlgn="auto">
              <a:lnSpc>
                <a:spcPts val="4000"/>
              </a:lnSpc>
            </a:pPr>
            <a:r>
              <a:rPr lang="en-US" altLang="zh-CN" sz="2800" dirty="0" smtClean="0">
                <a:latin typeface="华文楷体" panose="02010600040101010101" charset="-122"/>
                <a:ea typeface="华文楷体" panose="02010600040101010101" charset="-122"/>
                <a:cs typeface="华文楷体" panose="02010600040101010101" charset="-122"/>
              </a:rPr>
              <a:t>1</a:t>
            </a:r>
            <a:r>
              <a:rPr lang="zh-CN" altLang="en-US" sz="2800" dirty="0" smtClean="0">
                <a:latin typeface="华文楷体" panose="02010600040101010101" charset="-122"/>
                <a:ea typeface="华文楷体" panose="02010600040101010101" charset="-122"/>
                <a:cs typeface="华文楷体" panose="02010600040101010101" charset="-122"/>
              </a:rPr>
              <a:t>、服务不到位：第一期互助保障，由于时间紧、任务重，职工信息错填、漏填现象较多，导致部分想参保没能参保成功。</a:t>
            </a:r>
            <a:endParaRPr lang="en-US" altLang="zh-CN" sz="2800" dirty="0" smtClean="0">
              <a:latin typeface="华文楷体" panose="02010600040101010101" charset="-122"/>
              <a:ea typeface="华文楷体" panose="02010600040101010101" charset="-122"/>
              <a:cs typeface="华文楷体" panose="02010600040101010101" charset="-122"/>
            </a:endParaRPr>
          </a:p>
          <a:p>
            <a:pPr fontAlgn="auto">
              <a:lnSpc>
                <a:spcPts val="4000"/>
              </a:lnSpc>
            </a:pPr>
            <a:r>
              <a:rPr lang="en-US" altLang="zh-CN" sz="2800" dirty="0" smtClean="0">
                <a:latin typeface="华文楷体" panose="02010600040101010101" charset="-122"/>
                <a:ea typeface="华文楷体" panose="02010600040101010101" charset="-122"/>
                <a:cs typeface="华文楷体" panose="02010600040101010101" charset="-122"/>
              </a:rPr>
              <a:t>2</a:t>
            </a:r>
            <a:r>
              <a:rPr lang="zh-CN" altLang="en-US" sz="2800" dirty="0" smtClean="0">
                <a:latin typeface="华文楷体" panose="02010600040101010101" charset="-122"/>
                <a:ea typeface="华文楷体" panose="02010600040101010101" charset="-122"/>
                <a:cs typeface="华文楷体" panose="02010600040101010101" charset="-122"/>
              </a:rPr>
              <a:t>、小程序关注度低：</a:t>
            </a:r>
            <a:r>
              <a:rPr lang="en-US" sz="2800" dirty="0" smtClean="0">
                <a:latin typeface="华文楷体" panose="02010600040101010101" charset="-122"/>
                <a:ea typeface="华文楷体" panose="02010600040101010101" charset="-122"/>
                <a:cs typeface="华文楷体" panose="02010600040101010101" charset="-122"/>
              </a:rPr>
              <a:t>5</a:t>
            </a:r>
            <a:r>
              <a:rPr lang="zh-CN" altLang="en-US" sz="2800" dirty="0" smtClean="0">
                <a:latin typeface="华文楷体" panose="02010600040101010101" charset="-122"/>
                <a:ea typeface="华文楷体" panose="02010600040101010101" charset="-122"/>
                <a:cs typeface="华文楷体" panose="02010600040101010101" charset="-122"/>
              </a:rPr>
              <a:t>万多人参保仅有</a:t>
            </a:r>
            <a:r>
              <a:rPr lang="en-US" sz="2800" dirty="0" smtClean="0">
                <a:latin typeface="华文楷体" panose="02010600040101010101" charset="-122"/>
                <a:ea typeface="华文楷体" panose="02010600040101010101" charset="-122"/>
                <a:cs typeface="华文楷体" panose="02010600040101010101" charset="-122"/>
              </a:rPr>
              <a:t>5283</a:t>
            </a:r>
            <a:r>
              <a:rPr lang="zh-CN" altLang="en-US" sz="2800" dirty="0" smtClean="0">
                <a:latin typeface="华文楷体" panose="02010600040101010101" charset="-122"/>
                <a:ea typeface="华文楷体" panose="02010600040101010101" charset="-122"/>
                <a:cs typeface="华文楷体" panose="02010600040101010101" charset="-122"/>
              </a:rPr>
              <a:t>人关注“武进职工互助保障”小程序，关注率只有</a:t>
            </a:r>
            <a:r>
              <a:rPr lang="en-US" sz="2800" dirty="0" smtClean="0">
                <a:latin typeface="华文楷体" panose="02010600040101010101" charset="-122"/>
                <a:ea typeface="华文楷体" panose="02010600040101010101" charset="-122"/>
                <a:cs typeface="华文楷体" panose="02010600040101010101" charset="-122"/>
              </a:rPr>
              <a:t>9.65%</a:t>
            </a:r>
            <a:r>
              <a:rPr lang="zh-CN" altLang="en-US" sz="2800" dirty="0" smtClean="0">
                <a:latin typeface="华文楷体" panose="02010600040101010101" charset="-122"/>
                <a:ea typeface="华文楷体" panose="02010600040101010101" charset="-122"/>
                <a:cs typeface="华文楷体" panose="02010600040101010101" charset="-122"/>
              </a:rPr>
              <a:t>。但是根据</a:t>
            </a:r>
            <a:r>
              <a:rPr lang="en-US" sz="2800" dirty="0" smtClean="0">
                <a:latin typeface="华文楷体" panose="02010600040101010101" charset="-122"/>
                <a:ea typeface="华文楷体" panose="02010600040101010101" charset="-122"/>
                <a:cs typeface="华文楷体" panose="02010600040101010101" charset="-122"/>
              </a:rPr>
              <a:t>1-8</a:t>
            </a:r>
            <a:r>
              <a:rPr lang="zh-CN" altLang="en-US" sz="2800" dirty="0" smtClean="0">
                <a:latin typeface="华文楷体" panose="02010600040101010101" charset="-122"/>
                <a:ea typeface="华文楷体" panose="02010600040101010101" charset="-122"/>
                <a:cs typeface="华文楷体" panose="02010600040101010101" charset="-122"/>
              </a:rPr>
              <a:t>月金保数据测算，第一期参保职工已有</a:t>
            </a:r>
            <a:r>
              <a:rPr lang="en-US" sz="2800" dirty="0" smtClean="0">
                <a:latin typeface="华文楷体" panose="02010600040101010101" charset="-122"/>
                <a:ea typeface="华文楷体" panose="02010600040101010101" charset="-122"/>
                <a:cs typeface="华文楷体" panose="02010600040101010101" charset="-122"/>
              </a:rPr>
              <a:t>1936</a:t>
            </a:r>
            <a:r>
              <a:rPr lang="zh-CN" altLang="en-US" sz="2800" dirty="0" smtClean="0">
                <a:latin typeface="华文楷体" panose="02010600040101010101" charset="-122"/>
                <a:ea typeface="华文楷体" panose="02010600040101010101" charset="-122"/>
                <a:cs typeface="华文楷体" panose="02010600040101010101" charset="-122"/>
              </a:rPr>
              <a:t>人住院，其中很大一部分人还未关注小程序。小程序的关注直接影响职工切身利益，影响他们后续的补助申请。</a:t>
            </a:r>
            <a:endParaRPr lang="zh-CN" altLang="en-US" sz="2800" dirty="0" smtClean="0">
              <a:latin typeface="华文楷体" panose="02010600040101010101" charset="-122"/>
              <a:ea typeface="华文楷体" panose="02010600040101010101" charset="-122"/>
              <a:cs typeface="华文楷体" panose="02010600040101010101" charset="-122"/>
            </a:endParaRPr>
          </a:p>
        </p:txBody>
      </p:sp>
      <p:pic>
        <p:nvPicPr>
          <p:cNvPr id="5" name="图片 4" descr="总结发言_#333333_128_21555397"/>
          <p:cNvPicPr>
            <a:picLocks noChangeAspect="1"/>
          </p:cNvPicPr>
          <p:nvPr/>
        </p:nvPicPr>
        <p:blipFill>
          <a:blip r:embed="rId1"/>
          <a:stretch>
            <a:fillRect/>
          </a:stretch>
        </p:blipFill>
        <p:spPr>
          <a:xfrm>
            <a:off x="679450" y="2298065"/>
            <a:ext cx="1818005" cy="1818005"/>
          </a:xfrm>
          <a:prstGeom prst="rect">
            <a:avLst/>
          </a:prstGeom>
        </p:spPr>
      </p:pic>
      <p:sp>
        <p:nvSpPr>
          <p:cNvPr id="6" name="标题 1"/>
          <p:cNvSpPr txBox="1"/>
          <p:nvPr/>
        </p:nvSpPr>
        <p:spPr>
          <a:xfrm>
            <a:off x="0" y="273685"/>
            <a:ext cx="12192635"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pPr algn="ctr"/>
            <a:r>
              <a:rPr lang="zh-CN" altLang="en-US" sz="3200" b="1" dirty="0" smtClean="0">
                <a:solidFill>
                  <a:srgbClr val="BC2E32"/>
                </a:solidFill>
                <a:latin typeface="Century Gothic" panose="020B0502020202020204" pitchFamily="34" charset="0"/>
                <a:sym typeface="Century Gothic" panose="020B0502020202020204" pitchFamily="34" charset="0"/>
              </a:rPr>
              <a:t>存在问题</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3</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3302000" y="2639060"/>
            <a:ext cx="8570595" cy="1568450"/>
          </a:xfrm>
          <a:prstGeom prst="rect">
            <a:avLst/>
          </a:prstGeom>
          <a:noFill/>
        </p:spPr>
        <p:txBody>
          <a:bodyPr wrap="square" rtlCol="0">
            <a:spAutoFit/>
            <a:scene3d>
              <a:camera prst="orthographicFront"/>
              <a:lightRig rig="threePt" dir="t"/>
            </a:scene3d>
          </a:bodyPr>
          <a:lstStyle/>
          <a:p>
            <a:pPr algn="ctr"/>
            <a:r>
              <a:rPr lang="en-US" altLang="zh-CN"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2021</a:t>
            </a:r>
            <a:r>
              <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年互助保障办理流程</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a:p>
            <a:pPr algn="ctr"/>
            <a:r>
              <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及注意事项</a:t>
            </a:r>
            <a:endParaRPr lang="zh-CN" altLang="en-US" sz="48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12" name="图片 11"/>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3309918" y="1700865"/>
            <a:ext cx="500066" cy="3085457"/>
          </a:xfrm>
          <a:prstGeom prst="leftBrace">
            <a:avLst>
              <a:gd name="adj1" fmla="val 8295"/>
              <a:gd name="adj2" fmla="val 50007"/>
            </a:avLst>
          </a:prstGeom>
          <a:ln w="63500">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
        <p:nvSpPr>
          <p:cNvPr id="7" name="圆角矩形 6"/>
          <p:cNvSpPr/>
          <p:nvPr/>
        </p:nvSpPr>
        <p:spPr>
          <a:xfrm>
            <a:off x="4024298" y="1571612"/>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latin typeface="汉仪中简黑简" panose="00020600040101010101" charset="-122"/>
                <a:ea typeface="汉仪中简黑简" panose="00020600040101010101" charset="-122"/>
              </a:rPr>
              <a:t>01</a:t>
            </a:r>
            <a:endParaRPr lang="en-US" altLang="zh-CN" sz="3200" dirty="0">
              <a:latin typeface="汉仪中简黑简" panose="00020600040101010101" charset="-122"/>
              <a:ea typeface="汉仪中简黑简" panose="00020600040101010101" charset="-122"/>
            </a:endParaRPr>
          </a:p>
        </p:txBody>
      </p:sp>
      <p:sp>
        <p:nvSpPr>
          <p:cNvPr id="8" name="文本框 27"/>
          <p:cNvSpPr txBox="1"/>
          <p:nvPr/>
        </p:nvSpPr>
        <p:spPr>
          <a:xfrm>
            <a:off x="5452745" y="1642745"/>
            <a:ext cx="474789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参加互助保障手续</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9" name="圆角矩形 8"/>
          <p:cNvSpPr/>
          <p:nvPr/>
        </p:nvSpPr>
        <p:spPr>
          <a:xfrm>
            <a:off x="4024298" y="2859406"/>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02</a:t>
            </a:r>
            <a:endParaRPr lang="en-US" altLang="zh-CN" sz="3200" dirty="0">
              <a:latin typeface="汉仪中简黑简" panose="00020600040101010101" charset="-122"/>
              <a:ea typeface="汉仪中简黑简" panose="00020600040101010101" charset="-122"/>
            </a:endParaRPr>
          </a:p>
        </p:txBody>
      </p:sp>
      <p:sp>
        <p:nvSpPr>
          <p:cNvPr id="10" name="文本框 27"/>
          <p:cNvSpPr txBox="1"/>
          <p:nvPr/>
        </p:nvSpPr>
        <p:spPr>
          <a:xfrm>
            <a:off x="5453058" y="2857496"/>
            <a:ext cx="385765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关注、注册小程序</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sp>
        <p:nvSpPr>
          <p:cNvPr id="11" name="圆角矩形 10"/>
          <p:cNvSpPr/>
          <p:nvPr/>
        </p:nvSpPr>
        <p:spPr>
          <a:xfrm>
            <a:off x="4024298" y="4216728"/>
            <a:ext cx="857256" cy="712470"/>
          </a:xfrm>
          <a:prstGeom prst="roundRect">
            <a:avLst/>
          </a:pr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smtClean="0">
                <a:latin typeface="汉仪中简黑简" panose="00020600040101010101" charset="-122"/>
                <a:ea typeface="汉仪中简黑简" panose="00020600040101010101" charset="-122"/>
              </a:rPr>
              <a:t>03</a:t>
            </a:r>
            <a:endParaRPr lang="en-US" altLang="zh-CN" sz="3200" dirty="0">
              <a:latin typeface="汉仪中简黑简" panose="00020600040101010101" charset="-122"/>
              <a:ea typeface="汉仪中简黑简" panose="00020600040101010101" charset="-122"/>
            </a:endParaRPr>
          </a:p>
        </p:txBody>
      </p:sp>
      <p:sp>
        <p:nvSpPr>
          <p:cNvPr id="12" name="文本框 27"/>
          <p:cNvSpPr txBox="1"/>
          <p:nvPr/>
        </p:nvSpPr>
        <p:spPr>
          <a:xfrm>
            <a:off x="5453058" y="4286256"/>
            <a:ext cx="357190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3600" b="1" dirty="0" smtClean="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rPr>
              <a:t>补助申请流程</a:t>
            </a:r>
            <a:endParaRPr lang="zh-CN" sz="3600" b="1" dirty="0">
              <a:solidFill>
                <a:schemeClr val="tx1">
                  <a:lumMod val="75000"/>
                  <a:lumOff val="25000"/>
                </a:schemeClr>
              </a:solidFill>
              <a:effectLst/>
              <a:latin typeface="汉仪中简黑简" panose="00020600040101010101" charset="-122"/>
              <a:ea typeface="汉仪中简黑简" panose="00020600040101010101" charset="-122"/>
              <a:cs typeface="汉仪中简黑简" panose="00020600040101010101" charset="-122"/>
            </a:endParaRPr>
          </a:p>
        </p:txBody>
      </p:sp>
      <p:pic>
        <p:nvPicPr>
          <p:cNvPr id="14" name="图片 13" descr="resource"/>
          <p:cNvPicPr>
            <a:picLocks noChangeAspect="1"/>
          </p:cNvPicPr>
          <p:nvPr/>
        </p:nvPicPr>
        <p:blipFill>
          <a:blip/>
          <a:stretch>
            <a:fillRect/>
          </a:stretch>
        </p:blipFill>
        <p:spPr>
          <a:xfrm>
            <a:off x="1451894" y="2289485"/>
            <a:ext cx="1500198" cy="1500198"/>
          </a:xfrm>
          <a:prstGeom prst="rect">
            <a:avLst/>
          </a:prstGeom>
        </p:spPr>
      </p:pic>
      <p:sp>
        <p:nvSpPr>
          <p:cNvPr id="15" name="TextBox 14"/>
          <p:cNvSpPr txBox="1"/>
          <p:nvPr/>
        </p:nvSpPr>
        <p:spPr>
          <a:xfrm>
            <a:off x="880710" y="2951484"/>
            <a:ext cx="1928826" cy="584775"/>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办理流程</a:t>
            </a:r>
            <a:endParaRPr lang="zh-CN" altLang="en-US" sz="3200"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7" name="图片 16"/>
          <p:cNvPicPr>
            <a:picLocks noChangeAspect="1"/>
          </p:cNvPicPr>
          <p:nvPr/>
        </p:nvPicPr>
        <p:blipFill>
          <a:blip r:embed="rId2" cstate="print"/>
          <a:stretch>
            <a:fillRect/>
          </a:stretch>
        </p:blipFill>
        <p:spPr>
          <a:xfrm>
            <a:off x="10934065" y="215265"/>
            <a:ext cx="899160" cy="899160"/>
          </a:xfrm>
          <a:prstGeom prst="rect">
            <a:avLst/>
          </a:prstGeom>
        </p:spPr>
      </p:pic>
    </p:spTree>
  </p:cSld>
  <p:clrMapOvr>
    <a:masterClrMapping/>
  </p:clrMapOvr>
  <p:transition advClick="0" advTm="3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8420" y="1017905"/>
            <a:ext cx="8585200" cy="988695"/>
          </a:xfrm>
          <a:prstGeom prst="rect">
            <a:avLst/>
          </a:prstGeom>
          <a:noFill/>
        </p:spPr>
        <p:txBody>
          <a:bodyPr wrap="square" rtlCol="0">
            <a:spAutoFit/>
          </a:bodyPr>
          <a:lstStyle/>
          <a:p>
            <a:pPr fontAlgn="auto">
              <a:lnSpc>
                <a:spcPts val="35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29</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一个保障期内不办理退保和新增人员的参保。</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Rectangle 27"/>
          <p:cNvSpPr/>
          <p:nvPr/>
        </p:nvSpPr>
        <p:spPr bwMode="gray">
          <a:xfrm>
            <a:off x="885825" y="118999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参保时间</a:t>
            </a:r>
            <a:endParaRPr lang="zh-CN" altLang="en-US" kern="0" dirty="0" smtClean="0">
              <a:solidFill>
                <a:prstClr val="white"/>
              </a:solidFill>
              <a:latin typeface="Arial" panose="020B0604020202020204"/>
              <a:ea typeface="微软雅黑" panose="020B0503020204020204" pitchFamily="34" charset="-122"/>
            </a:endParaRPr>
          </a:p>
        </p:txBody>
      </p:sp>
      <p:sp>
        <p:nvSpPr>
          <p:cNvPr id="2" name="Rectangle 27"/>
          <p:cNvSpPr/>
          <p:nvPr/>
        </p:nvSpPr>
        <p:spPr bwMode="gray">
          <a:xfrm>
            <a:off x="885825" y="367665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工作内容</a:t>
            </a:r>
            <a:endParaRPr lang="zh-CN" altLang="en-US" kern="0" dirty="0" smtClean="0">
              <a:solidFill>
                <a:prstClr val="white"/>
              </a:solidFill>
              <a:latin typeface="Arial" panose="020B0604020202020204"/>
              <a:ea typeface="微软雅黑" panose="020B0503020204020204" pitchFamily="34" charset="-122"/>
            </a:endParaRPr>
          </a:p>
        </p:txBody>
      </p:sp>
      <p:sp>
        <p:nvSpPr>
          <p:cNvPr id="4" name="TextBox 2"/>
          <p:cNvSpPr txBox="1"/>
          <p:nvPr/>
        </p:nvSpPr>
        <p:spPr>
          <a:xfrm>
            <a:off x="3613150" y="1964690"/>
            <a:ext cx="7911465" cy="1886585"/>
          </a:xfrm>
          <a:prstGeom prst="rect">
            <a:avLst/>
          </a:prstGeom>
          <a:noFill/>
        </p:spPr>
        <p:txBody>
          <a:bodyPr wrap="square" rtlCol="0">
            <a:spAutoFit/>
          </a:bodyPr>
          <a:lstStyle/>
          <a:p>
            <a:pPr fontAlgn="auto">
              <a:lnSpc>
                <a:spcPts val="35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职工个人：</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授权扣款</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：下载江南农商行</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，点击“工会互助”栏目授权扣款</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打款</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日前将</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元参保费用打至本人工会卡。扣款成功，即说明参保成功。（扣款时间</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2"/>
          <p:cNvSpPr txBox="1"/>
          <p:nvPr/>
        </p:nvSpPr>
        <p:spPr>
          <a:xfrm>
            <a:off x="3634105" y="4039870"/>
            <a:ext cx="7891145" cy="1630045"/>
          </a:xfrm>
          <a:prstGeom prst="rect">
            <a:avLst/>
          </a:prstGeom>
          <a:noFill/>
        </p:spPr>
        <p:txBody>
          <a:bodyPr wrap="square" rtlCol="0">
            <a:spAutoFit/>
          </a:bodyPr>
          <a:lstStyle/>
          <a:p>
            <a:pPr fontAlgn="auto">
              <a:lnSpc>
                <a:spcPts val="4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基层工会：1、协助核查授权扣款职工中不在工会卡系统的人员名单；</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、及时把职工参保进度反馈给职工；</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、指导职工做好参保手续；</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、提醒职工按时打款。</a:t>
            </a:r>
            <a:endPar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descr="resource"/>
          <p:cNvPicPr>
            <a:picLocks noChangeAspect="1"/>
          </p:cNvPicPr>
          <p:nvPr/>
        </p:nvPicPr>
        <p:blipFill>
          <a:blip r:embed="rId1" cstate="print">
            <a:extLst>
              <a:ext uri="{96DAC541-7B7A-43D3-8B79-37D633B846F1}">
                <asvg:svgBlip xmlns:asvg="http://schemas.microsoft.com/office/drawing/2016/SVG/main" r:embed="rId2"/>
              </a:ext>
            </a:extLst>
          </a:blip>
          <a:stretch>
            <a:fillRect/>
          </a:stretch>
        </p:blipFill>
        <p:spPr>
          <a:xfrm>
            <a:off x="2774950" y="2562225"/>
            <a:ext cx="838200" cy="781685"/>
          </a:xfrm>
          <a:prstGeom prst="rect">
            <a:avLst/>
          </a:prstGeom>
        </p:spPr>
      </p:pic>
      <p:pic>
        <p:nvPicPr>
          <p:cNvPr id="9" name="图片 8" descr="resource"/>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846705" y="4489450"/>
            <a:ext cx="755015" cy="755015"/>
          </a:xfrm>
          <a:prstGeom prst="rect">
            <a:avLst/>
          </a:prstGeom>
        </p:spPr>
      </p:pic>
      <p:sp>
        <p:nvSpPr>
          <p:cNvPr id="10"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1. </a:t>
            </a:r>
            <a:r>
              <a:rPr lang="zh-CN" altLang="en-US" sz="3200" b="1" dirty="0" smtClean="0">
                <a:solidFill>
                  <a:srgbClr val="BC2E32"/>
                </a:solidFill>
                <a:latin typeface="Century Gothic" panose="020B0502020202020204" pitchFamily="34" charset="0"/>
                <a:sym typeface="Century Gothic" panose="020B0502020202020204" pitchFamily="34" charset="0"/>
              </a:rPr>
              <a:t>参加互助保障手续</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1" name="图片 10"/>
          <p:cNvPicPr>
            <a:picLocks noChangeAspect="1"/>
          </p:cNvPicPr>
          <p:nvPr/>
        </p:nvPicPr>
        <p:blipFill>
          <a:blip r:embed="rId5" cstate="print"/>
          <a:stretch>
            <a:fillRect/>
          </a:stretch>
        </p:blipFill>
        <p:spPr>
          <a:xfrm>
            <a:off x="11025221" y="-24"/>
            <a:ext cx="808003" cy="808003"/>
          </a:xfrm>
          <a:prstGeom prst="rect">
            <a:avLst/>
          </a:prstGeom>
        </p:spPr>
      </p:pic>
      <p:sp>
        <p:nvSpPr>
          <p:cNvPr id="5" name="Rectangle 27"/>
          <p:cNvSpPr/>
          <p:nvPr/>
        </p:nvSpPr>
        <p:spPr bwMode="gray">
          <a:xfrm>
            <a:off x="885825" y="5904230"/>
            <a:ext cx="1490345" cy="516890"/>
          </a:xfrm>
          <a:prstGeom prst="rect">
            <a:avLst/>
          </a:prstGeom>
          <a:solidFill>
            <a:srgbClr val="C00000"/>
          </a:solidFill>
          <a:ln w="12700" cap="flat" cmpd="sng" algn="ctr">
            <a:noFill/>
            <a:prstDash val="solid"/>
            <a:miter lim="800000"/>
          </a:ln>
          <a:effectLst>
            <a:outerShdw blurRad="774700" dist="850900" dir="2700000" algn="tl" rotWithShape="0">
              <a:prstClr val="black">
                <a:alpha val="11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defRPr/>
            </a:pPr>
            <a:r>
              <a:rPr lang="zh-CN" altLang="en-US" kern="0" dirty="0" smtClean="0">
                <a:solidFill>
                  <a:prstClr val="white"/>
                </a:solidFill>
                <a:latin typeface="Arial" panose="020B0604020202020204"/>
                <a:ea typeface="微软雅黑" panose="020B0503020204020204" pitchFamily="34" charset="-122"/>
              </a:rPr>
              <a:t>提醒</a:t>
            </a:r>
            <a:endParaRPr lang="zh-CN" altLang="en-US" kern="0" dirty="0" smtClean="0">
              <a:solidFill>
                <a:prstClr val="white"/>
              </a:solidFill>
              <a:latin typeface="Arial" panose="020B0604020202020204"/>
              <a:ea typeface="微软雅黑" panose="020B0503020204020204" pitchFamily="34" charset="-122"/>
            </a:endParaRPr>
          </a:p>
        </p:txBody>
      </p:sp>
      <p:sp>
        <p:nvSpPr>
          <p:cNvPr id="6" name="TextBox 2"/>
          <p:cNvSpPr txBox="1"/>
          <p:nvPr/>
        </p:nvSpPr>
        <p:spPr>
          <a:xfrm>
            <a:off x="2726055" y="5904230"/>
            <a:ext cx="8585200" cy="539750"/>
          </a:xfrm>
          <a:prstGeom prst="rect">
            <a:avLst/>
          </a:prstGeom>
          <a:noFill/>
        </p:spPr>
        <p:txBody>
          <a:bodyPr wrap="square" rtlCol="0">
            <a:spAutoFit/>
          </a:bodyPr>
          <a:lstStyle/>
          <a:p>
            <a:pPr fontAlgn="auto">
              <a:lnSpc>
                <a:spcPts val="3500"/>
              </a:lnSpc>
            </a:pP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第二期互助保障参保的难点：</a:t>
            </a:r>
            <a:r>
              <a:rPr lang="zh-CN"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个人的授权签约</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左大括号 11"/>
          <p:cNvSpPr/>
          <p:nvPr/>
        </p:nvSpPr>
        <p:spPr>
          <a:xfrm>
            <a:off x="2519978" y="2335230"/>
            <a:ext cx="500066" cy="3085457"/>
          </a:xfrm>
          <a:prstGeom prst="leftBrace">
            <a:avLst>
              <a:gd name="adj1" fmla="val 8295"/>
              <a:gd name="adj2" fmla="val 50007"/>
            </a:avLst>
          </a:prstGeom>
          <a:ln w="28575">
            <a:solidFill>
              <a:srgbClr val="B31E2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汉仪中简黑简" panose="00020600040101010101" charset="-122"/>
              <a:ea typeface="汉仪中简黑简" panose="00020600040101010101" charset="-122"/>
            </a:endParaRP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301b59b11372c400bbac8d09b422874"/>
          <p:cNvPicPr>
            <a:picLocks noChangeAspect="1"/>
          </p:cNvPicPr>
          <p:nvPr/>
        </p:nvPicPr>
        <p:blipFill>
          <a:blip r:embed="rId1" cstate="print"/>
          <a:stretch>
            <a:fillRect/>
          </a:stretch>
        </p:blipFill>
        <p:spPr>
          <a:xfrm>
            <a:off x="6918960" y="1911350"/>
            <a:ext cx="3034665" cy="4313555"/>
          </a:xfrm>
          <a:prstGeom prst="rect">
            <a:avLst/>
          </a:prstGeom>
        </p:spPr>
      </p:pic>
      <p:sp>
        <p:nvSpPr>
          <p:cNvPr id="14" name="文本框 13"/>
          <p:cNvSpPr txBox="1"/>
          <p:nvPr/>
        </p:nvSpPr>
        <p:spPr>
          <a:xfrm>
            <a:off x="6881495" y="1307465"/>
            <a:ext cx="3357880" cy="460375"/>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2. </a:t>
            </a:r>
            <a:r>
              <a:rPr lang="zh-CN" altLang="en-US">
                <a:latin typeface="微软雅黑" panose="020B0503020204020204" pitchFamily="34" charset="-122"/>
                <a:ea typeface="微软雅黑" panose="020B0503020204020204" pitchFamily="34" charset="-122"/>
                <a:cs typeface="微软雅黑" panose="020B0503020204020204" pitchFamily="34" charset="-122"/>
              </a:rPr>
              <a:t>登录手机银行</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a:picLocks noChangeAspect="1"/>
          </p:cNvPicPr>
          <p:nvPr/>
        </p:nvPicPr>
        <p:blipFill>
          <a:blip r:embed="rId2"/>
          <a:stretch>
            <a:fillRect/>
          </a:stretch>
        </p:blipFill>
        <p:spPr>
          <a:xfrm>
            <a:off x="1235710" y="2284095"/>
            <a:ext cx="4006850" cy="4006850"/>
          </a:xfrm>
          <a:prstGeom prst="rect">
            <a:avLst/>
          </a:prstGeom>
        </p:spPr>
      </p:pic>
      <p:sp>
        <p:nvSpPr>
          <p:cNvPr id="5" name="文本框 4"/>
          <p:cNvSpPr txBox="1"/>
          <p:nvPr/>
        </p:nvSpPr>
        <p:spPr>
          <a:xfrm>
            <a:off x="1127125" y="1239520"/>
            <a:ext cx="4187190" cy="156845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通过扫描下方二维码或搜索</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江南农商行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，下载手机银行</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85555" y="2396490"/>
            <a:ext cx="3079115" cy="156845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3. </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进入首页后，点击</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全部应用</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进入</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贴心服务</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一栏，选择</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工会互助</a:t>
            </a:r>
            <a:r>
              <a:rPr lang="en-US" altLang="zh-CN">
                <a:latin typeface="微软雅黑" panose="020B0503020204020204" pitchFamily="34" charset="-122"/>
                <a:ea typeface="微软雅黑" panose="020B0503020204020204" pitchFamily="34" charset="-122"/>
                <a:cs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31" descr="C:\Users\Admin\王丹丹\IMG_6251.PNG"/>
          <p:cNvPicPr>
            <a:picLocks noChangeAspect="1"/>
          </p:cNvPicPr>
          <p:nvPr/>
        </p:nvPicPr>
        <p:blipFill>
          <a:blip r:embed="rId1"/>
          <a:stretch>
            <a:fillRect/>
          </a:stretch>
        </p:blipFill>
        <p:spPr>
          <a:xfrm>
            <a:off x="5194300" y="1226185"/>
            <a:ext cx="3268980" cy="5255895"/>
          </a:xfrm>
          <a:prstGeom prst="rect">
            <a:avLst/>
          </a:prstGeom>
          <a:noFill/>
          <a:ln w="9525">
            <a:noFill/>
          </a:ln>
        </p:spPr>
      </p:pic>
      <p:pic>
        <p:nvPicPr>
          <p:cNvPr id="7" name="图片 6"/>
          <p:cNvPicPr>
            <a:picLocks noChangeAspect="1"/>
          </p:cNvPicPr>
          <p:nvPr/>
        </p:nvPicPr>
        <p:blipFill>
          <a:blip r:embed="rId2"/>
          <a:stretch>
            <a:fillRect/>
          </a:stretch>
        </p:blipFill>
        <p:spPr>
          <a:xfrm>
            <a:off x="745490" y="1162685"/>
            <a:ext cx="3345180" cy="5321300"/>
          </a:xfrm>
          <a:prstGeom prst="rect">
            <a:avLst/>
          </a:prstGeom>
        </p:spPr>
      </p:pic>
      <p:sp>
        <p:nvSpPr>
          <p:cNvPr id="3" name="椭圆 2"/>
          <p:cNvSpPr/>
          <p:nvPr/>
        </p:nvSpPr>
        <p:spPr>
          <a:xfrm>
            <a:off x="3180080" y="3526790"/>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30465" y="5151755"/>
            <a:ext cx="1070610"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4303395" y="350774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35340" y="2291080"/>
            <a:ext cx="3309620" cy="119888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4. </a:t>
            </a:r>
            <a:r>
              <a:rPr lang="zh-CN" altLang="zh-CN">
                <a:latin typeface="微软雅黑" panose="020B0503020204020204" pitchFamily="34" charset="-122"/>
                <a:ea typeface="微软雅黑" panose="020B0503020204020204" pitchFamily="34" charset="-122"/>
                <a:cs typeface="微软雅黑" panose="020B0503020204020204" pitchFamily="34" charset="-122"/>
              </a:rPr>
              <a:t>进入签约页面后，上传身份证正反面照片，填写基本信息。</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cstate="print"/>
          <a:stretch>
            <a:fillRect/>
          </a:stretch>
        </p:blipFill>
        <p:spPr>
          <a:xfrm>
            <a:off x="399415" y="1019175"/>
            <a:ext cx="3585845" cy="5346700"/>
          </a:xfrm>
          <a:prstGeom prst="rect">
            <a:avLst/>
          </a:prstGeom>
        </p:spPr>
      </p:pic>
      <p:pic>
        <p:nvPicPr>
          <p:cNvPr id="9" name="图片 8" descr="图片1_副本"/>
          <p:cNvPicPr>
            <a:picLocks noChangeAspect="1"/>
          </p:cNvPicPr>
          <p:nvPr/>
        </p:nvPicPr>
        <p:blipFill>
          <a:blip r:embed="rId2"/>
          <a:stretch>
            <a:fillRect/>
          </a:stretch>
        </p:blipFill>
        <p:spPr>
          <a:xfrm>
            <a:off x="4200525" y="1019175"/>
            <a:ext cx="4034155" cy="5394325"/>
          </a:xfrm>
          <a:prstGeom prst="rect">
            <a:avLst/>
          </a:prstGeom>
        </p:spPr>
      </p:pic>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5.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阅读并同意付款授权后，点击</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下一步</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1" cstate="print"/>
          <a:stretch>
            <a:fillRect/>
          </a:stretch>
        </p:blipFill>
        <p:spPr>
          <a:xfrm>
            <a:off x="11025221" y="-24"/>
            <a:ext cx="808003" cy="808003"/>
          </a:xfrm>
          <a:prstGeom prst="rect">
            <a:avLst/>
          </a:prstGeom>
        </p:spPr>
      </p:pic>
      <p:pic>
        <p:nvPicPr>
          <p:cNvPr id="3" name="图片 2"/>
          <p:cNvPicPr>
            <a:picLocks noChangeAspect="1"/>
          </p:cNvPicPr>
          <p:nvPr/>
        </p:nvPicPr>
        <p:blipFill>
          <a:blip r:embed="rId2"/>
          <a:stretch>
            <a:fillRect/>
          </a:stretch>
        </p:blipFill>
        <p:spPr>
          <a:xfrm>
            <a:off x="4909185" y="922655"/>
            <a:ext cx="3747135" cy="5393690"/>
          </a:xfrm>
          <a:prstGeom prst="rect">
            <a:avLst/>
          </a:prstGeom>
        </p:spPr>
      </p:pic>
      <p:pic>
        <p:nvPicPr>
          <p:cNvPr id="12" name="图片 11" descr="图片1_副本"/>
          <p:cNvPicPr>
            <a:picLocks noChangeAspect="1"/>
          </p:cNvPicPr>
          <p:nvPr/>
        </p:nvPicPr>
        <p:blipFill>
          <a:blip r:embed="rId3"/>
          <a:stretch>
            <a:fillRect/>
          </a:stretch>
        </p:blipFill>
        <p:spPr>
          <a:xfrm>
            <a:off x="335915" y="922020"/>
            <a:ext cx="4034155" cy="5394325"/>
          </a:xfrm>
          <a:prstGeom prst="rect">
            <a:avLst/>
          </a:prstGeom>
        </p:spPr>
      </p:pic>
      <p:sp>
        <p:nvSpPr>
          <p:cNvPr id="13" name="圆角矩形 12"/>
          <p:cNvSpPr/>
          <p:nvPr/>
        </p:nvSpPr>
        <p:spPr>
          <a:xfrm>
            <a:off x="4944110" y="1484630"/>
            <a:ext cx="3672205" cy="7200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479425" y="5085080"/>
            <a:ext cx="3960495" cy="648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nvCxnSpPr>
        <p:spPr>
          <a:xfrm flipH="1">
            <a:off x="4007485" y="2219960"/>
            <a:ext cx="1014730" cy="2865120"/>
          </a:xfrm>
          <a:prstGeom prst="line">
            <a:avLst/>
          </a:prstGeom>
          <a:ln w="31750">
            <a:solidFill>
              <a:srgbClr val="A13F0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410" y="2322195"/>
            <a:ext cx="2669540" cy="1198880"/>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cs typeface="微软雅黑" panose="020B0503020204020204" pitchFamily="34" charset="-122"/>
              </a:rPr>
              <a:t>6.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输入交易密码，点击“确定”，显示“签约成功”。</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箭头连接符 10"/>
          <p:cNvCxnSpPr/>
          <p:nvPr/>
        </p:nvCxnSpPr>
        <p:spPr>
          <a:xfrm>
            <a:off x="4445635" y="365760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 name="图片 3" descr="图片2_副本"/>
          <p:cNvPicPr>
            <a:picLocks noChangeAspect="1"/>
          </p:cNvPicPr>
          <p:nvPr/>
        </p:nvPicPr>
        <p:blipFill>
          <a:blip r:embed="rId1"/>
          <a:stretch>
            <a:fillRect/>
          </a:stretch>
        </p:blipFill>
        <p:spPr>
          <a:xfrm>
            <a:off x="572770" y="1015365"/>
            <a:ext cx="3872865" cy="5699125"/>
          </a:xfrm>
          <a:prstGeom prst="rect">
            <a:avLst/>
          </a:prstGeom>
        </p:spPr>
      </p:pic>
      <p:sp>
        <p:nvSpPr>
          <p:cNvPr id="8" name="圆角矩形 7"/>
          <p:cNvSpPr/>
          <p:nvPr/>
        </p:nvSpPr>
        <p:spPr>
          <a:xfrm>
            <a:off x="9024958" y="4286256"/>
            <a:ext cx="2643206" cy="1428760"/>
          </a:xfrm>
          <a:prstGeom prst="roundRect">
            <a:avLst/>
          </a:prstGeom>
          <a:solidFill>
            <a:srgbClr val="0069B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*本次参保均采用线上授权扣款，本人手机无法授权的，可在其他手机上授权。</a:t>
            </a:r>
            <a:endParaRPr lang="zh-CN" altLang="en-US" sz="2000" dirty="0"/>
          </a:p>
        </p:txBody>
      </p:sp>
      <p:sp>
        <p:nvSpPr>
          <p:cNvPr id="9"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授权签约流程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pic>
        <p:nvPicPr>
          <p:cNvPr id="-2147482621" name="图片 37" descr="D:\我的文档\桌面\东方闪电\IMG_6288.PNG"/>
          <p:cNvPicPr>
            <a:picLocks noChangeAspect="1"/>
          </p:cNvPicPr>
          <p:nvPr/>
        </p:nvPicPr>
        <p:blipFill>
          <a:blip r:embed="rId3"/>
          <a:stretch>
            <a:fillRect/>
          </a:stretch>
        </p:blipFill>
        <p:spPr>
          <a:xfrm>
            <a:off x="5239385" y="879475"/>
            <a:ext cx="3238500" cy="5759450"/>
          </a:xfrm>
          <a:prstGeom prst="rect">
            <a:avLst/>
          </a:prstGeom>
          <a:noFill/>
          <a:ln w="9525">
            <a:noFill/>
          </a:ln>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16200000" flipV="1">
            <a:off x="-1376342" y="1376343"/>
            <a:ext cx="6846346" cy="409366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V="1">
            <a:off x="-1034509" y="1883912"/>
            <a:ext cx="5155616" cy="3086596"/>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416480" y="2866584"/>
            <a:ext cx="3281082" cy="292608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9367037" y="3920267"/>
            <a:ext cx="3281082" cy="2926080"/>
          </a:xfrm>
          <a:prstGeom prst="triangle">
            <a:avLst/>
          </a:prstGeom>
          <a:solidFill>
            <a:srgbClr val="BC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20"/>
          <p:cNvSpPr txBox="1"/>
          <p:nvPr/>
        </p:nvSpPr>
        <p:spPr>
          <a:xfrm>
            <a:off x="1157909" y="2813447"/>
            <a:ext cx="1308134" cy="1231106"/>
          </a:xfrm>
          <a:prstGeom prst="rect">
            <a:avLst/>
          </a:prstGeom>
          <a:noFill/>
        </p:spPr>
        <p:txBody>
          <a:bodyPr wrap="square" lIns="0" tIns="0" rIns="0" bIns="0" rtlCol="0">
            <a:spAutoFit/>
          </a:bodyPr>
          <a:lstStyle/>
          <a:p>
            <a:pPr algn="ctr"/>
            <a:r>
              <a:rPr lang="en-US" altLang="zh-CN"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1</a:t>
            </a:r>
            <a:endParaRPr lang="zh-CN" altLang="en-US" sz="80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文本框 10"/>
          <p:cNvSpPr txBox="1"/>
          <p:nvPr/>
        </p:nvSpPr>
        <p:spPr>
          <a:xfrm>
            <a:off x="4243705" y="2997200"/>
            <a:ext cx="6320155" cy="1014730"/>
          </a:xfrm>
          <a:prstGeom prst="rect">
            <a:avLst/>
          </a:prstGeom>
          <a:noFill/>
        </p:spPr>
        <p:txBody>
          <a:bodyPr wrap="square" rtlCol="0">
            <a:spAutoFit/>
            <a:scene3d>
              <a:camera prst="orthographicFront"/>
              <a:lightRig rig="threePt" dir="t"/>
            </a:scene3d>
          </a:bodyPr>
          <a:lstStyle/>
          <a:p>
            <a:pPr algn="ctr"/>
            <a:r>
              <a:rPr lang="zh-CN" altLang="en-US" sz="60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互助保障项目简介</a:t>
            </a:r>
            <a:endParaRPr lang="zh-CN" altLang="en-US" sz="6000" b="1" dirty="0" smtClean="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pic>
        <p:nvPicPr>
          <p:cNvPr id="9" name="图片 8"/>
          <p:cNvPicPr>
            <a:picLocks noChangeAspect="1"/>
          </p:cNvPicPr>
          <p:nvPr/>
        </p:nvPicPr>
        <p:blipFill>
          <a:blip r:embed="rId1" cstate="print"/>
          <a:stretch>
            <a:fillRect/>
          </a:stretch>
        </p:blipFill>
        <p:spPr>
          <a:xfrm>
            <a:off x="10934065" y="215265"/>
            <a:ext cx="899160" cy="899160"/>
          </a:xfrm>
          <a:prstGeom prst="rect">
            <a:avLst/>
          </a:prstGeom>
        </p:spPr>
      </p:pic>
    </p:spTree>
  </p:cSld>
  <p:clrMapOvr>
    <a:masterClrMapping/>
  </p:clrMapOvr>
  <p:transition advClick="0" advTm="3000">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1026" y="1363838"/>
            <a:ext cx="10287072" cy="341632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工会卡必须激活后，才可进行授权扣款。</a:t>
            </a:r>
            <a:endParaRPr lang="en-US"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、具体可采用以下</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两种方式激活</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方式一：携本人身份证去江南农村商业银行柜台激活</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方式二：“江南农商行”</a:t>
            </a:r>
            <a:r>
              <a:rPr lang="en-US" altLang="zh-CN" u="sng" dirty="0" smtClean="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u="sng" dirty="0" smtClean="0">
                <a:latin typeface="微软雅黑" panose="020B0503020204020204" pitchFamily="34" charset="-122"/>
                <a:ea typeface="微软雅黑" panose="020B0503020204020204" pitchFamily="34" charset="-122"/>
                <a:cs typeface="微软雅黑" panose="020B0503020204020204" pitchFamily="34" charset="-122"/>
              </a:rPr>
              <a:t>，远程激活。</a:t>
            </a:r>
            <a:endParaRPr lang="en-US" altLang="zh-CN" u="sng"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授权扣款或激活时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，如遇到因个人信息未更新等情况</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无法远程操作</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时，</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必须携本人身份证去柜台办理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相关业务。</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工会卡激活</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srcRect/>
          <a:stretch>
            <a:fillRect/>
          </a:stretch>
        </p:blipFill>
        <p:spPr bwMode="auto">
          <a:xfrm>
            <a:off x="452398" y="1214422"/>
            <a:ext cx="3500462" cy="50006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a:srcRect/>
          <a:stretch>
            <a:fillRect/>
          </a:stretch>
        </p:blipFill>
        <p:spPr bwMode="auto">
          <a:xfrm>
            <a:off x="4810116" y="1225316"/>
            <a:ext cx="3214710" cy="4989766"/>
          </a:xfrm>
          <a:prstGeom prst="rect">
            <a:avLst/>
          </a:prstGeom>
          <a:noFill/>
          <a:ln w="9525">
            <a:noFill/>
            <a:miter lim="800000"/>
            <a:headEnd/>
            <a:tailEnd/>
          </a:ln>
          <a:effectLst/>
        </p:spPr>
      </p:pic>
      <p:sp>
        <p:nvSpPr>
          <p:cNvPr id="7" name="文本框 4"/>
          <p:cNvSpPr txBox="1"/>
          <p:nvPr/>
        </p:nvSpPr>
        <p:spPr>
          <a:xfrm>
            <a:off x="8995410" y="2322195"/>
            <a:ext cx="2669540" cy="1198880"/>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首页选择“远程银行”，进入后点击呼叫远程坐席。</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箭头连接符 7"/>
          <p:cNvCxnSpPr/>
          <p:nvPr/>
        </p:nvCxnSpPr>
        <p:spPr>
          <a:xfrm>
            <a:off x="3952860" y="3786190"/>
            <a:ext cx="8185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工会卡远程激活操作流程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p:nvPr/>
        </p:nvSpPr>
        <p:spPr>
          <a:xfrm>
            <a:off x="8995410" y="2322195"/>
            <a:ext cx="2672754" cy="2676525"/>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坐席接听后，说明需办理业务（如卡激活），完善个人信息，设置交易密码。</a:t>
            </a:r>
            <a:endParaRPr lang="zh-CN" altLang="en-US"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初始密码为身份证后六位。</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0" name="Picture 2"/>
          <p:cNvPicPr>
            <a:picLocks noChangeArrowheads="1"/>
          </p:cNvPicPr>
          <p:nvPr/>
        </p:nvPicPr>
        <p:blipFill>
          <a:blip r:embed="rId1"/>
          <a:srcRect/>
          <a:stretch>
            <a:fillRect/>
          </a:stretch>
        </p:blipFill>
        <p:spPr bwMode="auto">
          <a:xfrm>
            <a:off x="380960" y="1142984"/>
            <a:ext cx="2700000" cy="5040000"/>
          </a:xfrm>
          <a:prstGeom prst="rect">
            <a:avLst/>
          </a:prstGeom>
          <a:noFill/>
          <a:ln w="9525">
            <a:noFill/>
            <a:miter lim="800000"/>
            <a:headEnd/>
            <a:tailEnd/>
          </a:ln>
          <a:effectLst/>
        </p:spPr>
      </p:pic>
      <p:pic>
        <p:nvPicPr>
          <p:cNvPr id="2051" name="Picture 3"/>
          <p:cNvPicPr>
            <a:picLocks noChangeArrowheads="1"/>
          </p:cNvPicPr>
          <p:nvPr/>
        </p:nvPicPr>
        <p:blipFill>
          <a:blip r:embed="rId2"/>
          <a:srcRect/>
          <a:stretch>
            <a:fillRect/>
          </a:stretch>
        </p:blipFill>
        <p:spPr bwMode="auto">
          <a:xfrm>
            <a:off x="3238480" y="1142984"/>
            <a:ext cx="2700000" cy="5040000"/>
          </a:xfrm>
          <a:prstGeom prst="rect">
            <a:avLst/>
          </a:prstGeom>
          <a:noFill/>
          <a:ln w="9525">
            <a:noFill/>
            <a:miter lim="800000"/>
            <a:headEnd/>
            <a:tailEnd/>
          </a:ln>
          <a:effectLst/>
        </p:spPr>
      </p:pic>
      <p:pic>
        <p:nvPicPr>
          <p:cNvPr id="2052" name="Picture 4"/>
          <p:cNvPicPr>
            <a:picLocks noChangeArrowheads="1"/>
          </p:cNvPicPr>
          <p:nvPr/>
        </p:nvPicPr>
        <p:blipFill>
          <a:blip r:embed="rId3"/>
          <a:srcRect/>
          <a:stretch>
            <a:fillRect/>
          </a:stretch>
        </p:blipFill>
        <p:spPr bwMode="auto">
          <a:xfrm>
            <a:off x="6096000" y="1142984"/>
            <a:ext cx="2700000" cy="5040000"/>
          </a:xfrm>
          <a:prstGeom prst="rect">
            <a:avLst/>
          </a:prstGeom>
          <a:noFill/>
          <a:ln w="9525">
            <a:noFill/>
            <a:miter lim="800000"/>
            <a:headEnd/>
            <a:tailEnd/>
          </a:ln>
          <a:effectLst/>
        </p:spPr>
      </p:pic>
      <p:sp>
        <p:nvSpPr>
          <p:cNvPr id="10"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工会卡远程激活操作流程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1" name="图片 10"/>
          <p:cNvPicPr>
            <a:picLocks noChangeAspect="1"/>
          </p:cNvPicPr>
          <p:nvPr/>
        </p:nvPicPr>
        <p:blipFill>
          <a:blip r:embed="rId4" cstate="print"/>
          <a:stretch>
            <a:fillRect/>
          </a:stretch>
        </p:blipFill>
        <p:spPr>
          <a:xfrm>
            <a:off x="11025221" y="-24"/>
            <a:ext cx="808003" cy="808003"/>
          </a:xfrm>
          <a:prstGeom prst="rect">
            <a:avLst/>
          </a:prstGeom>
        </p:spPr>
      </p:pic>
    </p:spTree>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1026" y="1928802"/>
            <a:ext cx="4500594" cy="2862322"/>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登录“武进</a:t>
            </a:r>
            <a:r>
              <a:rPr lang="zh-CN" altLang="en-US" kern="100" dirty="0" smtClean="0">
                <a:latin typeface="微软雅黑" panose="020B0503020204020204" pitchFamily="34" charset="-122"/>
                <a:ea typeface="微软雅黑" panose="020B0503020204020204" pitchFamily="34" charset="-122"/>
                <a:cs typeface="微软雅黑" panose="020B0503020204020204" pitchFamily="34" charset="-122"/>
              </a:rPr>
              <a:t>职工互助保障” 微信小程序，可进行住院医疗费用补助金、重疾补助金、工伤补助金的待遇申请，还可查询补助进度，了解工会资讯。</a:t>
            </a:r>
            <a:endParaRPr lang="zh-CN" altLang="en-US"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1"/>
          <a:srcRect/>
          <a:stretch>
            <a:fillRect/>
          </a:stretch>
        </p:blipFill>
        <p:spPr bwMode="auto">
          <a:xfrm>
            <a:off x="6381752" y="973047"/>
            <a:ext cx="4071966" cy="5670663"/>
          </a:xfrm>
          <a:prstGeom prst="rect">
            <a:avLst/>
          </a:prstGeom>
          <a:noFill/>
          <a:ln w="9525">
            <a:noFill/>
            <a:miter lim="800000"/>
            <a:headEnd/>
            <a:tailEnd/>
          </a:ln>
          <a:effectLst/>
        </p:spPr>
      </p:pic>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Click="0" advTm="0">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95802" y="1000108"/>
            <a:ext cx="3071834"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关注小程序操作流程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523968" y="4714884"/>
            <a:ext cx="4000528" cy="120032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方法一：关注“武进职工互助保障”公众号，点击“互助保障”即可进入小程序</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7381884" y="4729001"/>
            <a:ext cx="3143272"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方法二：扫描“武进职工互助保障” 小程序二维码</a:t>
            </a:r>
            <a:endParaRPr lang="zh-CN" altLang="en-US" dirty="0">
              <a:latin typeface="微软雅黑" panose="020B0503020204020204" pitchFamily="34" charset="-122"/>
              <a:ea typeface="微软雅黑" panose="020B0503020204020204" pitchFamily="34" charset="-122"/>
            </a:endParaRPr>
          </a:p>
        </p:txBody>
      </p:sp>
      <p:sp>
        <p:nvSpPr>
          <p:cNvPr id="8"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5122" name="Picture 2" descr="E:\gh_2788a5bd9afa_860.jpg"/>
          <p:cNvPicPr>
            <a:picLocks noChangeAspect="1" noChangeArrowheads="1"/>
          </p:cNvPicPr>
          <p:nvPr/>
        </p:nvPicPr>
        <p:blipFill>
          <a:blip r:embed="rId1" cstate="print"/>
          <a:srcRect/>
          <a:stretch>
            <a:fillRect/>
          </a:stretch>
        </p:blipFill>
        <p:spPr bwMode="auto">
          <a:xfrm>
            <a:off x="7381884" y="1857364"/>
            <a:ext cx="2928958" cy="2928958"/>
          </a:xfrm>
          <a:prstGeom prst="rect">
            <a:avLst/>
          </a:prstGeom>
          <a:noFill/>
        </p:spPr>
      </p:pic>
      <p:pic>
        <p:nvPicPr>
          <p:cNvPr id="5123" name="Picture 3" descr="E:\qrcode_for_gh_47500079cf97_860.jpg"/>
          <p:cNvPicPr>
            <a:picLocks noChangeAspect="1" noChangeArrowheads="1"/>
          </p:cNvPicPr>
          <p:nvPr/>
        </p:nvPicPr>
        <p:blipFill>
          <a:blip r:embed="rId2" cstate="print"/>
          <a:srcRect/>
          <a:stretch>
            <a:fillRect/>
          </a:stretch>
        </p:blipFill>
        <p:spPr bwMode="auto">
          <a:xfrm>
            <a:off x="1952596" y="2000240"/>
            <a:ext cx="2714644" cy="2714644"/>
          </a:xfrm>
          <a:prstGeom prst="rect">
            <a:avLst/>
          </a:prstGeom>
          <a:noFill/>
        </p:spPr>
      </p:pic>
      <p:pic>
        <p:nvPicPr>
          <p:cNvPr id="12" name="图片 11"/>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8150" y="1142984"/>
            <a:ext cx="3177750" cy="4488070"/>
          </a:xfrm>
          <a:prstGeom prst="rect">
            <a:avLst/>
          </a:prstGeom>
        </p:spPr>
      </p:pic>
      <p:sp>
        <p:nvSpPr>
          <p:cNvPr id="6" name="矩形 5"/>
          <p:cNvSpPr/>
          <p:nvPr/>
        </p:nvSpPr>
        <p:spPr>
          <a:xfrm>
            <a:off x="738154" y="3232784"/>
            <a:ext cx="864096" cy="39243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612" y="1142984"/>
            <a:ext cx="3035816" cy="4572032"/>
          </a:xfrm>
          <a:prstGeom prst="rect">
            <a:avLst/>
          </a:prstGeom>
        </p:spPr>
      </p:pic>
      <p:sp>
        <p:nvSpPr>
          <p:cNvPr id="9" name="矩形 8"/>
          <p:cNvSpPr/>
          <p:nvPr/>
        </p:nvSpPr>
        <p:spPr>
          <a:xfrm>
            <a:off x="4309745" y="2396490"/>
            <a:ext cx="844550" cy="323469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596198" y="2214554"/>
            <a:ext cx="4000528" cy="1938992"/>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、参保职工凭本人身份证号注册，核对信息无误后，设置密码；</a:t>
            </a:r>
            <a:endParaRPr lang="en-US" altLang="zh-CN" dirty="0" smtClean="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、密码设置成功后，用手机号、密码登录。</a:t>
            </a:r>
            <a:endParaRPr lang="zh-CN" altLang="en-US" dirty="0">
              <a:latin typeface="微软雅黑" panose="020B0503020204020204" pitchFamily="34" charset="-122"/>
              <a:ea typeface="微软雅黑" panose="020B0503020204020204" pitchFamily="34" charset="-122"/>
            </a:endParaRPr>
          </a:p>
        </p:txBody>
      </p:sp>
      <p:sp>
        <p:nvSpPr>
          <p:cNvPr id="1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2. </a:t>
            </a:r>
            <a:r>
              <a:rPr lang="zh-CN" altLang="en-US" sz="3200" b="1" dirty="0" smtClean="0">
                <a:solidFill>
                  <a:srgbClr val="BC2E32"/>
                </a:solidFill>
                <a:latin typeface="Century Gothic" panose="020B0502020202020204" pitchFamily="34" charset="0"/>
                <a:sym typeface="Century Gothic" panose="020B0502020202020204" pitchFamily="34" charset="0"/>
              </a:rPr>
              <a:t>关注、注册小程序</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12" name="TextBox 11"/>
          <p:cNvSpPr txBox="1"/>
          <p:nvPr/>
        </p:nvSpPr>
        <p:spPr>
          <a:xfrm>
            <a:off x="7739074" y="1681451"/>
            <a:ext cx="3571900"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注册登录小程序操作流程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3902" y="2000240"/>
            <a:ext cx="4500594" cy="2862322"/>
          </a:xfrm>
          <a:prstGeom prst="rect">
            <a:avLst/>
          </a:prstGeom>
          <a:noFill/>
          <a:ln w="9525">
            <a:noFill/>
          </a:ln>
        </p:spPr>
        <p:txBody>
          <a:bodyPr wrap="square">
            <a:spAutoFit/>
          </a:bodyPr>
          <a:lstStyle/>
          <a:p>
            <a:pPr indent="304800" fontAlgn="auto">
              <a:lnSpc>
                <a:spcPct val="150000"/>
              </a:lnSpc>
            </a:pPr>
            <a:r>
              <a:rPr lang="zh-CN" altLang="en-US" dirty="0" smtClean="0">
                <a:latin typeface="微软雅黑" panose="020B0503020204020204" pitchFamily="34" charset="-122"/>
                <a:ea typeface="微软雅黑" panose="020B0503020204020204" pitchFamily="34" charset="-122"/>
              </a:rPr>
              <a:t>参保职工进入小程序后，点击“补助申请”模块，进入申请界面，选择所需补助项目并提交相关材料，十个工作日内会把补助金打入申请人工会卡上。</a:t>
            </a:r>
            <a:endParaRPr lang="zh-CN" altLang="zh-CN" dirty="0">
              <a:latin typeface="微软雅黑" panose="020B0503020204020204" pitchFamily="34" charset="-122"/>
              <a:ea typeface="微软雅黑" panose="020B0503020204020204" pitchFamily="34" charset="-122"/>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AutoShape 2"/>
          <p:cNvSpPr>
            <a:spLocks noChangeArrowheads="1"/>
          </p:cNvSpPr>
          <p:nvPr/>
        </p:nvSpPr>
        <p:spPr bwMode="auto">
          <a:xfrm>
            <a:off x="8310483" y="1722032"/>
            <a:ext cx="1504950"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6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提交理赔申请</a:t>
            </a:r>
            <a:endParaRPr kumimoji="0" lang="zh-CN" altLang="zh-CN" sz="3600" i="0" u="none" strike="noStrike" cap="none" normalizeH="0" baseline="0" dirty="0">
              <a:ln>
                <a:noFill/>
              </a:ln>
              <a:solidFill>
                <a:schemeClr val="tx1"/>
              </a:solidFill>
              <a:effectLst/>
              <a:latin typeface="Arial" panose="020B0604020202020204" pitchFamily="34" charset="0"/>
            </a:endParaRPr>
          </a:p>
        </p:txBody>
      </p:sp>
      <p:sp>
        <p:nvSpPr>
          <p:cNvPr id="17" name="AutoShape 3"/>
          <p:cNvSpPr>
            <a:spLocks noChangeArrowheads="1"/>
          </p:cNvSpPr>
          <p:nvPr/>
        </p:nvSpPr>
        <p:spPr bwMode="auto">
          <a:xfrm>
            <a:off x="9256133" y="3389095"/>
            <a:ext cx="1047750" cy="43260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补充证明材料</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sp>
        <p:nvSpPr>
          <p:cNvPr id="23" name="AutoShape 22"/>
          <p:cNvSpPr>
            <a:spLocks noChangeArrowheads="1"/>
          </p:cNvSpPr>
          <p:nvPr/>
        </p:nvSpPr>
        <p:spPr bwMode="auto">
          <a:xfrm>
            <a:off x="6667505" y="3286124"/>
            <a:ext cx="1714512" cy="538348"/>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金保系统导入年度</a:t>
            </a:r>
            <a:endParaRPr kumimoji="0" lang="en-US"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数据测算</a:t>
            </a:r>
            <a:endParaRPr kumimoji="0" lang="zh-CN" altLang="zh-CN" sz="3200" i="0" u="none" strike="noStrike" cap="none" normalizeH="0" baseline="0" dirty="0">
              <a:ln>
                <a:noFill/>
              </a:ln>
              <a:solidFill>
                <a:schemeClr val="tx1"/>
              </a:solidFill>
              <a:effectLst/>
              <a:latin typeface="Arial" panose="020B0604020202020204" pitchFamily="34" charset="0"/>
            </a:endParaRPr>
          </a:p>
        </p:txBody>
      </p:sp>
      <p:sp>
        <p:nvSpPr>
          <p:cNvPr id="24" name="AutoShape 12"/>
          <p:cNvSpPr>
            <a:spLocks noChangeArrowheads="1"/>
          </p:cNvSpPr>
          <p:nvPr/>
        </p:nvSpPr>
        <p:spPr bwMode="auto">
          <a:xfrm>
            <a:off x="9845942" y="2509160"/>
            <a:ext cx="1250718" cy="447672"/>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工伤补助金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AutoShape 11"/>
          <p:cNvSpPr>
            <a:spLocks noChangeArrowheads="1"/>
          </p:cNvSpPr>
          <p:nvPr/>
        </p:nvSpPr>
        <p:spPr bwMode="auto">
          <a:xfrm>
            <a:off x="8454499" y="2509160"/>
            <a:ext cx="1209675" cy="447675"/>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重大</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疾病</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defTabSz="914400" eaLnBrk="0" fontAlgn="base" hangingPunct="0">
              <a:spcBef>
                <a:spcPct val="0"/>
              </a:spcBef>
              <a:spcAft>
                <a:spcPct val="0"/>
              </a:spcAft>
            </a:pP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AutoShape 13"/>
          <p:cNvSpPr>
            <a:spLocks noChangeArrowheads="1"/>
          </p:cNvSpPr>
          <p:nvPr/>
        </p:nvSpPr>
        <p:spPr bwMode="auto">
          <a:xfrm>
            <a:off x="6667505" y="2509160"/>
            <a:ext cx="1714512" cy="438147"/>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住院医疗费</a:t>
            </a:r>
            <a:r>
              <a:rPr kumimoji="0" lang="zh-CN"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用</a:t>
            </a:r>
            <a:endParaRPr kumimoji="0" lang="en-US"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补助金</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sp>
        <p:nvSpPr>
          <p:cNvPr id="27" name="AutoShape 4"/>
          <p:cNvSpPr>
            <a:spLocks noChangeArrowheads="1"/>
          </p:cNvSpPr>
          <p:nvPr/>
        </p:nvSpPr>
        <p:spPr bwMode="auto">
          <a:xfrm>
            <a:off x="9256133" y="4037724"/>
            <a:ext cx="1066800" cy="534284"/>
          </a:xfrm>
          <a:prstGeom prst="flowChartAlternateProcess">
            <a:avLst/>
          </a:prstGeom>
          <a:no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补助</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材料</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审核</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AutoShape 7"/>
          <p:cNvSpPr>
            <a:spLocks noChangeArrowheads="1"/>
          </p:cNvSpPr>
          <p:nvPr/>
        </p:nvSpPr>
        <p:spPr bwMode="auto">
          <a:xfrm>
            <a:off x="8330501" y="5098392"/>
            <a:ext cx="1476375" cy="447675"/>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ctr" anchorCtr="0" compatLnSpc="1"/>
          <a:lstStyle/>
          <a:p>
            <a:pPr algn="ctr" defTabSz="914400" eaLnBrk="0" fontAlgn="base" hangingPunct="0">
              <a:spcBef>
                <a:spcPct val="0"/>
              </a:spcBef>
              <a:spcAft>
                <a:spcPct val="0"/>
              </a:spcAft>
            </a:pP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领取</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补助金</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AutoShape 24"/>
          <p:cNvSpPr>
            <a:spLocks noChangeArrowheads="1"/>
          </p:cNvSpPr>
          <p:nvPr/>
        </p:nvSpPr>
        <p:spPr bwMode="auto">
          <a:xfrm>
            <a:off x="6667504" y="4036178"/>
            <a:ext cx="1714512" cy="535830"/>
          </a:xfrm>
          <a:prstGeom prst="flowChartAlternateProcess">
            <a:avLst/>
          </a:prstGeom>
          <a:solidFill>
            <a:schemeClr val="accent2">
              <a:lumMod val="20000"/>
              <a:lumOff val="80000"/>
            </a:schemeClr>
          </a:solidFill>
          <a:ln w="9525">
            <a:solidFill>
              <a:srgbClr val="BC2E32"/>
            </a:solidFill>
            <a:miter lim="800000"/>
          </a:ln>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参保人员确认</a:t>
            </a:r>
            <a:endParaRPr kumimoji="0" lang="en-US"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1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理算金额</a:t>
            </a:r>
            <a:endParaRPr kumimoji="0" lang="zh-CN" altLang="zh-CN" sz="1400" i="0" u="none" strike="noStrike" cap="none" normalizeH="0" baseline="0" dirty="0">
              <a:ln>
                <a:noFill/>
              </a:ln>
              <a:solidFill>
                <a:schemeClr val="tx1"/>
              </a:solidFill>
              <a:effectLst/>
              <a:latin typeface="Arial" panose="020B0604020202020204" pitchFamily="34" charset="0"/>
            </a:endParaRPr>
          </a:p>
        </p:txBody>
      </p:sp>
      <p:cxnSp>
        <p:nvCxnSpPr>
          <p:cNvPr id="30" name="连接符: 肘形 29"/>
          <p:cNvCxnSpPr>
            <a:stCxn id="16" idx="2"/>
            <a:endCxn id="26" idx="0"/>
          </p:cNvCxnSpPr>
          <p:nvPr/>
        </p:nvCxnSpPr>
        <p:spPr>
          <a:xfrm rot="5400000">
            <a:off x="8124134" y="1570335"/>
            <a:ext cx="339453" cy="1538197"/>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p:cNvCxnSpPr>
            <a:stCxn id="16" idx="2"/>
            <a:endCxn id="24" idx="0"/>
          </p:cNvCxnSpPr>
          <p:nvPr/>
        </p:nvCxnSpPr>
        <p:spPr>
          <a:xfrm rot="16200000" flipH="1">
            <a:off x="9597403" y="1635261"/>
            <a:ext cx="339453" cy="140834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6" idx="2"/>
            <a:endCxn id="25" idx="0"/>
          </p:cNvCxnSpPr>
          <p:nvPr/>
        </p:nvCxnSpPr>
        <p:spPr>
          <a:xfrm flipH="1">
            <a:off x="9059337" y="2169707"/>
            <a:ext cx="3621" cy="339453"/>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6" idx="2"/>
            <a:endCxn id="23" idx="0"/>
          </p:cNvCxnSpPr>
          <p:nvPr/>
        </p:nvCxnSpPr>
        <p:spPr>
          <a:xfrm rot="5400000">
            <a:off x="7355353" y="3116715"/>
            <a:ext cx="338817" cy="1588"/>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3" idx="2"/>
            <a:endCxn id="29" idx="0"/>
          </p:cNvCxnSpPr>
          <p:nvPr/>
        </p:nvCxnSpPr>
        <p:spPr>
          <a:xfrm rot="5400000">
            <a:off x="7418908" y="3930325"/>
            <a:ext cx="211706" cy="1"/>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25" idx="2"/>
            <a:endCxn id="17" idx="0"/>
          </p:cNvCxnSpPr>
          <p:nvPr/>
        </p:nvCxnSpPr>
        <p:spPr>
          <a:xfrm rot="16200000" flipH="1">
            <a:off x="9203542" y="2812629"/>
            <a:ext cx="432260" cy="720671"/>
          </a:xfrm>
          <a:prstGeom prst="bentConnector3">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p:cNvCxnSpPr>
            <a:stCxn id="24" idx="2"/>
            <a:endCxn id="17" idx="0"/>
          </p:cNvCxnSpPr>
          <p:nvPr/>
        </p:nvCxnSpPr>
        <p:spPr>
          <a:xfrm rot="5400000">
            <a:off x="9909524" y="2827317"/>
            <a:ext cx="432263" cy="691293"/>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7" idx="2"/>
            <a:endCxn id="27" idx="0"/>
          </p:cNvCxnSpPr>
          <p:nvPr/>
        </p:nvCxnSpPr>
        <p:spPr>
          <a:xfrm rot="16200000" flipH="1">
            <a:off x="9676758" y="3924949"/>
            <a:ext cx="216024" cy="9525"/>
          </a:xfrm>
          <a:prstGeom prst="straightConnector1">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p:cNvCxnSpPr>
            <a:stCxn id="29" idx="2"/>
            <a:endCxn id="28" idx="0"/>
          </p:cNvCxnSpPr>
          <p:nvPr/>
        </p:nvCxnSpPr>
        <p:spPr>
          <a:xfrm rot="16200000" flipH="1">
            <a:off x="8033532" y="4063235"/>
            <a:ext cx="526384" cy="1543929"/>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p:cNvCxnSpPr>
            <a:stCxn id="27" idx="2"/>
            <a:endCxn id="28" idx="0"/>
          </p:cNvCxnSpPr>
          <p:nvPr/>
        </p:nvCxnSpPr>
        <p:spPr>
          <a:xfrm rot="5400000">
            <a:off x="9165919" y="4474778"/>
            <a:ext cx="526384" cy="720844"/>
          </a:xfrm>
          <a:prstGeom prst="bentConnector3">
            <a:avLst>
              <a:gd name="adj1" fmla="val 50000"/>
            </a:avLst>
          </a:prstGeom>
          <a:ln>
            <a:solidFill>
              <a:srgbClr val="545454"/>
            </a:solidFill>
            <a:tailEnd type="triangle"/>
          </a:ln>
        </p:spPr>
        <p:style>
          <a:lnRef idx="1">
            <a:schemeClr val="accent1"/>
          </a:lnRef>
          <a:fillRef idx="0">
            <a:schemeClr val="accent1"/>
          </a:fillRef>
          <a:effectRef idx="0">
            <a:schemeClr val="accent1"/>
          </a:effectRef>
          <a:fontRef idx="minor">
            <a:schemeClr val="tx1"/>
          </a:fontRef>
        </p:style>
      </p:cxnSp>
      <p:sp>
        <p:nvSpPr>
          <p:cNvPr id="41"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补助申请流程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83" name="TextBox 82"/>
          <p:cNvSpPr txBox="1"/>
          <p:nvPr/>
        </p:nvSpPr>
        <p:spPr>
          <a:xfrm>
            <a:off x="7667636" y="1000108"/>
            <a:ext cx="2643206" cy="461665"/>
          </a:xfrm>
          <a:prstGeom prst="rect">
            <a:avLst/>
          </a:prstGeom>
          <a:solidFill>
            <a:srgbClr val="BC2E32"/>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补助申领流程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567930" y="1500174"/>
            <a:ext cx="3456500" cy="4857784"/>
          </a:xfrm>
          <a:prstGeom prst="rect">
            <a:avLst/>
          </a:prstGeom>
          <a:noFill/>
          <a:ln w="9525">
            <a:noFill/>
            <a:miter lim="800000"/>
            <a:headEnd/>
            <a:tailEnd/>
          </a:ln>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356" y="1513984"/>
            <a:ext cx="3529238" cy="4772536"/>
          </a:xfrm>
          <a:prstGeom prst="rect">
            <a:avLst/>
          </a:prstGeom>
        </p:spPr>
      </p:pic>
      <p:sp>
        <p:nvSpPr>
          <p:cNvPr id="25" name="矩形 24"/>
          <p:cNvSpPr/>
          <p:nvPr/>
        </p:nvSpPr>
        <p:spPr>
          <a:xfrm>
            <a:off x="1666844" y="4641166"/>
            <a:ext cx="1214446" cy="28803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43035" y="2316480"/>
            <a:ext cx="1444625" cy="349250"/>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25547" y="3654287"/>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225493" y="4929634"/>
            <a:ext cx="1080120" cy="272037"/>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857232"/>
            <a:ext cx="12192000" cy="581057"/>
          </a:xfrm>
          <a:prstGeom prst="rect">
            <a:avLst/>
          </a:prstGeom>
        </p:spPr>
        <p:txBody>
          <a:bodyPr wrap="square">
            <a:spAutoFit/>
          </a:bodyPr>
          <a:lstStyle/>
          <a:p>
            <a:pPr indent="457200" algn="ctr">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①点击“补助申请”模块</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cxnSp>
        <p:nvCxnSpPr>
          <p:cNvPr id="17" name="直接箭头连接符 16"/>
          <p:cNvCxnSpPr/>
          <p:nvPr/>
        </p:nvCxnSpPr>
        <p:spPr>
          <a:xfrm>
            <a:off x="2881290" y="4786322"/>
            <a:ext cx="4000528"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9720" y="1428736"/>
            <a:ext cx="3420498" cy="5072098"/>
          </a:xfrm>
          <a:prstGeom prst="rect">
            <a:avLst/>
          </a:prstGeom>
        </p:spPr>
      </p:pic>
      <p:sp>
        <p:nvSpPr>
          <p:cNvPr id="13" name="矩形 12"/>
          <p:cNvSpPr/>
          <p:nvPr/>
        </p:nvSpPr>
        <p:spPr>
          <a:xfrm>
            <a:off x="1651134"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②上</a:t>
            </a:r>
            <a:r>
              <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传理赔材料</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694" y="1428736"/>
            <a:ext cx="3346059" cy="5000660"/>
          </a:xfrm>
          <a:prstGeom prst="rect">
            <a:avLst/>
          </a:prstGeom>
        </p:spPr>
      </p:pic>
      <p:sp>
        <p:nvSpPr>
          <p:cNvPr id="16" name="矩形 15"/>
          <p:cNvSpPr/>
          <p:nvPr/>
        </p:nvSpPr>
        <p:spPr>
          <a:xfrm>
            <a:off x="6938571" y="857232"/>
            <a:ext cx="2800767" cy="646331"/>
          </a:xfrm>
          <a:prstGeom prst="rect">
            <a:avLst/>
          </a:prstGeom>
        </p:spPr>
        <p:txBody>
          <a:bodyPr wrap="none">
            <a:spAutoFit/>
          </a:bodyPr>
          <a:lstStyle/>
          <a:p>
            <a:pPr indent="457200" algn="just">
              <a:lnSpc>
                <a:spcPct val="150000"/>
              </a:lnSpc>
              <a:spcAft>
                <a:spcPts val="0"/>
              </a:spcAft>
            </a:pPr>
            <a:r>
              <a:rPr lang="zh-CN" altLang="en-US" b="1" kern="10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③查询</a:t>
            </a:r>
            <a:r>
              <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理赔进度</a:t>
            </a:r>
            <a:endParaRPr lang="zh-CN" altLang="en-US"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1915647" y="2714620"/>
            <a:ext cx="3251659" cy="3312369"/>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176120" y="2643182"/>
            <a:ext cx="3063284" cy="1008112"/>
          </a:xfrm>
          <a:prstGeom prst="rect">
            <a:avLst/>
          </a:prstGeom>
          <a:noFill/>
          <a:ln>
            <a:solidFill>
              <a:srgbClr val="BC2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p:nvPr/>
        </p:nvSpPr>
        <p:spPr>
          <a:xfrm>
            <a:off x="666713" y="273685"/>
            <a:ext cx="10858576" cy="370205"/>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sz="3200" b="1" dirty="0" smtClean="0">
                <a:solidFill>
                  <a:srgbClr val="BC2E32"/>
                </a:solidFill>
                <a:latin typeface="Century Gothic" panose="020B0502020202020204" pitchFamily="34" charset="0"/>
                <a:sym typeface="Century Gothic" panose="020B0502020202020204" pitchFamily="34" charset="0"/>
              </a:rPr>
              <a:t>3. </a:t>
            </a:r>
            <a:r>
              <a:rPr lang="zh-CN" altLang="en-US" sz="3200" b="1" dirty="0" smtClean="0">
                <a:solidFill>
                  <a:srgbClr val="BC2E32"/>
                </a:solidFill>
                <a:latin typeface="Century Gothic" panose="020B0502020202020204" pitchFamily="34" charset="0"/>
                <a:sym typeface="Century Gothic" panose="020B0502020202020204" pitchFamily="34" charset="0"/>
              </a:rPr>
              <a:t>补助流程</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10" name="图片 9"/>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advClick="0" advTm="0">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屏幕截图&#10;&#10;描述已自动生成"/>
          <p:cNvPicPr/>
          <p:nvPr/>
        </p:nvPicPr>
        <p:blipFill>
          <a:blip r:embed="rId1">
            <a:extLst>
              <a:ext uri="{28A0092B-C50C-407E-A947-70E740481C1C}">
                <a14:useLocalDpi xmlns:a14="http://schemas.microsoft.com/office/drawing/2010/main" val="0"/>
              </a:ext>
            </a:extLst>
          </a:blip>
          <a:stretch>
            <a:fillRect/>
          </a:stretch>
        </p:blipFill>
        <p:spPr>
          <a:xfrm>
            <a:off x="1589451" y="1557264"/>
            <a:ext cx="3552000" cy="4248000"/>
          </a:xfrm>
          <a:prstGeom prst="rect">
            <a:avLst/>
          </a:prstGeom>
          <a:ln>
            <a:noFill/>
          </a:ln>
          <a:effectLst>
            <a:outerShdw blurRad="190500" algn="tl" rotWithShape="0">
              <a:srgbClr val="000000">
                <a:alpha val="70000"/>
              </a:srgbClr>
            </a:outerShdw>
          </a:effectLst>
        </p:spPr>
      </p:pic>
      <p:pic>
        <p:nvPicPr>
          <p:cNvPr id="4" name="图片 3" descr="微信图片_20191125110649.jpg"/>
          <p:cNvPicPr>
            <a:picLocks noChangeAspect="1"/>
          </p:cNvPicPr>
          <p:nvPr/>
        </p:nvPicPr>
        <p:blipFill>
          <a:blip r:embed="rId2" cstate="print"/>
          <a:srcRect t="2751"/>
          <a:stretch>
            <a:fillRect/>
          </a:stretch>
        </p:blipFill>
        <p:spPr>
          <a:xfrm>
            <a:off x="7019711" y="1562532"/>
            <a:ext cx="3552395" cy="4249532"/>
          </a:xfrm>
          <a:prstGeom prst="rect">
            <a:avLst/>
          </a:prstGeom>
          <a:ln>
            <a:noFill/>
          </a:ln>
          <a:effectLst>
            <a:outerShdw blurRad="190500" algn="tl" rotWithShape="0">
              <a:srgbClr val="000000">
                <a:alpha val="70000"/>
              </a:srgbClr>
            </a:outerShdw>
          </a:effectLst>
        </p:spPr>
      </p:pic>
      <p:sp>
        <p:nvSpPr>
          <p:cNvPr id="5" name="矩形 4"/>
          <p:cNvSpPr/>
          <p:nvPr/>
        </p:nvSpPr>
        <p:spPr>
          <a:xfrm>
            <a:off x="4238612" y="6000768"/>
            <a:ext cx="4185761" cy="461665"/>
          </a:xfrm>
          <a:prstGeom prst="rect">
            <a:avLst/>
          </a:prstGeom>
          <a:solidFill>
            <a:schemeClr val="accent2">
              <a:lumMod val="60000"/>
              <a:lumOff val="40000"/>
            </a:schemeClr>
          </a:solidFill>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住院医疗费用补助金申请界面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95472" y="967071"/>
            <a:ext cx="8001056" cy="461665"/>
          </a:xfrm>
          <a:prstGeom prst="rect">
            <a:avLst/>
          </a:prstGeom>
          <a:noFill/>
        </p:spPr>
        <p:txBody>
          <a:bodyPr wrap="square" rtlCol="0">
            <a:spAutoFit/>
          </a:bodyPr>
          <a:lstStyle/>
          <a:p>
            <a:r>
              <a:rPr lang="zh-CN" altLang="en-US" b="1" dirty="0" smtClean="0">
                <a:latin typeface="仿宋" panose="02010609060101010101" pitchFamily="49" charset="-122"/>
                <a:ea typeface="仿宋" panose="02010609060101010101" pitchFamily="49" charset="-122"/>
              </a:rPr>
              <a:t>在申请住院医疗费用补助金时，需要选择申请补助的年份。</a:t>
            </a:r>
            <a:endParaRPr lang="zh-CN" altLang="en-US" b="1" dirty="0">
              <a:latin typeface="仿宋" panose="02010609060101010101" pitchFamily="49" charset="-122"/>
              <a:ea typeface="仿宋" panose="02010609060101010101" pitchFamily="49" charset="-122"/>
            </a:endParaRPr>
          </a:p>
        </p:txBody>
      </p:sp>
      <p:sp>
        <p:nvSpPr>
          <p:cNvPr id="7"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注意事项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3" cstate="print"/>
          <a:stretch>
            <a:fillRect/>
          </a:stretch>
        </p:blipFill>
        <p:spPr>
          <a:xfrm>
            <a:off x="11025221" y="-24"/>
            <a:ext cx="808003" cy="808003"/>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20"/>
          <p:cNvSpPr txBox="1"/>
          <p:nvPr/>
        </p:nvSpPr>
        <p:spPr>
          <a:xfrm>
            <a:off x="279840" y="3244334"/>
            <a:ext cx="1063632" cy="369332"/>
          </a:xfrm>
          <a:prstGeom prst="rect">
            <a:avLst/>
          </a:prstGeom>
          <a:noFill/>
        </p:spPr>
        <p:txBody>
          <a:bodyPr wrap="square" lIns="0" tIns="0" rIns="0" bIns="0" rtlCol="0">
            <a:spAutoFit/>
          </a:bodyPr>
          <a:lstStyle/>
          <a:p>
            <a:pPr algn="ctr"/>
            <a:r>
              <a:rPr lang="en-US" altLang="zh-CN"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PART</a:t>
            </a:r>
            <a:endParaRPr lang="zh-CN" altLang="en-US"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205"/>
            <a:ext cx="6054149" cy="1564051"/>
          </a:xfrm>
          <a:prstGeom prst="rect">
            <a:avLst/>
          </a:prstGeom>
        </p:spPr>
      </p:pic>
      <p:sp>
        <p:nvSpPr>
          <p:cNvPr id="2" name="_6"/>
          <p:cNvSpPr/>
          <p:nvPr/>
        </p:nvSpPr>
        <p:spPr>
          <a:xfrm>
            <a:off x="1485900" y="1722120"/>
            <a:ext cx="9197340" cy="4078605"/>
          </a:xfrm>
          <a:prstGeom prst="rect">
            <a:avLst/>
          </a:prstGeom>
          <a:noFill/>
          <a:ln w="38100" cap="flat" cmpd="sng" algn="ctr">
            <a:solidFill>
              <a:schemeClr val="accent1">
                <a:shade val="50000"/>
              </a:scheme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 name="TextBox 11"/>
          <p:cNvSpPr txBox="1"/>
          <p:nvPr/>
        </p:nvSpPr>
        <p:spPr>
          <a:xfrm>
            <a:off x="2075815" y="1992630"/>
            <a:ext cx="8009255" cy="3159125"/>
          </a:xfrm>
          <a:prstGeom prst="rect">
            <a:avLst/>
          </a:prstGeom>
          <a:noFill/>
        </p:spPr>
        <p:txBody>
          <a:bodyPr wrap="square" rtlCol="0">
            <a:spAutoFit/>
          </a:bodyPr>
          <a:lstStyle/>
          <a:p>
            <a:pPr>
              <a:lnSpc>
                <a:spcPct val="150000"/>
              </a:lnSpc>
            </a:pPr>
            <a:r>
              <a:rPr lang="en-US" altLang="zh-CN" sz="2660" dirty="0" smtClean="0">
                <a:sym typeface="+mn-ea"/>
              </a:rPr>
              <a:t>         </a:t>
            </a:r>
            <a:r>
              <a:rPr lang="zh-CN" altLang="en-US" sz="2660" dirty="0" smtClean="0">
                <a:sym typeface="+mn-ea"/>
              </a:rPr>
              <a:t>武进区在职职工医疗互助保障项目是由常州市武进区总工会组织举办，由人保财险武进支公司经办运营的武进区重点民生项目。互助保障项目可为参保职工提供住院医疗、重大疾病和工伤三类保障，与基本医疗保险形成合力，有效提升职工安全感、幸福感。</a:t>
            </a:r>
            <a:endParaRPr lang="zh-CN" altLang="en-US" sz="2665" dirty="0">
              <a:solidFill>
                <a:srgbClr val="2B2A3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5449"/>
            <a:ext cx="12192000" cy="1352551"/>
          </a:xfrm>
          <a:prstGeom prst="rect">
            <a:avLst/>
          </a:prstGeom>
        </p:spPr>
      </p:pic>
      <p:pic>
        <p:nvPicPr>
          <p:cNvPr id="18" name="图片 17"/>
          <p:cNvPicPr>
            <a:picLocks noChangeAspect="1"/>
          </p:cNvPicPr>
          <p:nvPr/>
        </p:nvPicPr>
        <p:blipFill>
          <a:blip r:embed="rId4" cstate="print"/>
          <a:stretch>
            <a:fillRect/>
          </a:stretch>
        </p:blipFill>
        <p:spPr>
          <a:xfrm>
            <a:off x="10934065" y="215265"/>
            <a:ext cx="899160" cy="899160"/>
          </a:xfrm>
          <a:prstGeom prst="rect">
            <a:avLst/>
          </a:prstGeom>
        </p:spPr>
      </p:pic>
      <p:sp>
        <p:nvSpPr>
          <p:cNvPr id="15" name="_5"/>
          <p:cNvSpPr/>
          <p:nvPr/>
        </p:nvSpPr>
        <p:spPr>
          <a:xfrm>
            <a:off x="2831465" y="1262380"/>
            <a:ext cx="6264275" cy="695960"/>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914400">
              <a:defRPr/>
            </a:pPr>
            <a:r>
              <a:rPr lang="zh-CN" altLang="en-US" sz="4000" kern="0" dirty="0">
                <a:solidFill>
                  <a:schemeClr val="bg1"/>
                </a:solidFill>
                <a:latin typeface="微软雅黑" panose="020B0503020204020204" pitchFamily="34" charset="-122"/>
                <a:ea typeface="微软雅黑" panose="020B0503020204020204" pitchFamily="34" charset="-122"/>
                <a:sym typeface="+mn-ea"/>
              </a:rPr>
              <a:t>互助保障项目简介</a:t>
            </a:r>
            <a:endParaRPr lang="zh-CN" altLang="en-US" sz="4000"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advClick="0" advTm="3000">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3836" y="857232"/>
            <a:ext cx="11358642" cy="5632311"/>
          </a:xfrm>
          <a:prstGeom prst="rect">
            <a:avLst/>
          </a:prstGeom>
          <a:noFill/>
          <a:ln w="9525">
            <a:noFill/>
          </a:ln>
        </p:spPr>
        <p:txBody>
          <a:bodyPr wrap="square">
            <a:spAutoFit/>
          </a:bodyPr>
          <a:lstStyle/>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1. </a:t>
            </a:r>
            <a:r>
              <a:rPr lang="zh-CN" altLang="en-US" sz="2000" b="1" dirty="0" smtClean="0">
                <a:solidFill>
                  <a:srgbClr val="BC2E32"/>
                </a:solidFill>
                <a:latin typeface="微软雅黑" panose="020B0503020204020204" pitchFamily="34" charset="-122"/>
                <a:ea typeface="微软雅黑" panose="020B0503020204020204" pitchFamily="34" charset="-122"/>
              </a:rPr>
              <a:t>住院医疗费用补助：</a:t>
            </a:r>
            <a:endParaRPr lang="en-US" altLang="zh-CN" sz="2000" b="1" dirty="0" smtClean="0">
              <a:solidFill>
                <a:srgbClr val="BC2E32"/>
              </a:solidFill>
              <a:latin typeface="微软雅黑" panose="020B0503020204020204" pitchFamily="34" charset="-122"/>
              <a:ea typeface="微软雅黑" panose="020B0503020204020204" pitchFamily="34" charset="-122"/>
            </a:endParaRPr>
          </a:p>
          <a:p>
            <a:pPr indent="304800">
              <a:lnSpc>
                <a:spcPct val="150000"/>
              </a:lnSpc>
            </a:pPr>
            <a:r>
              <a:rPr lang="zh-CN" altLang="en-US" sz="2000" dirty="0" smtClean="0"/>
              <a:t>本类补助是按照全年累计住院自理总额分档一次性补助，</a:t>
            </a:r>
            <a:r>
              <a:rPr lang="zh-CN" altLang="en-US" sz="2000" u="sng" dirty="0" smtClean="0"/>
              <a:t>补助申请时间为保障期结束后第二年的</a:t>
            </a:r>
            <a:r>
              <a:rPr lang="en-US" altLang="zh-CN" sz="2000" u="sng" dirty="0" smtClean="0"/>
              <a:t>1-3</a:t>
            </a:r>
            <a:r>
              <a:rPr lang="zh-CN" altLang="en-US" sz="2000" u="sng" dirty="0" smtClean="0"/>
              <a:t>月</a:t>
            </a:r>
            <a:r>
              <a:rPr lang="zh-CN" altLang="en-US" sz="2000" dirty="0" smtClean="0"/>
              <a:t>。</a:t>
            </a:r>
            <a:r>
              <a:rPr lang="zh-CN" altLang="en-US" sz="2000" u="sng" dirty="0" smtClean="0"/>
              <a:t>住院自理费用超</a:t>
            </a:r>
            <a:r>
              <a:rPr lang="en-US" altLang="zh-CN" sz="2000" u="sng" dirty="0" smtClean="0"/>
              <a:t>10</a:t>
            </a:r>
            <a:r>
              <a:rPr lang="zh-CN" altLang="en-US" sz="2000" u="sng" dirty="0" smtClean="0"/>
              <a:t>万元的，可实时申请补助。</a:t>
            </a:r>
            <a:endParaRPr lang="en-US" altLang="zh-CN" sz="2000" u="sng" dirty="0" smtClean="0"/>
          </a:p>
          <a:p>
            <a:pPr indent="304800">
              <a:lnSpc>
                <a:spcPct val="150000"/>
              </a:lnSpc>
            </a:pPr>
            <a:r>
              <a:rPr lang="zh-CN" altLang="en-US" sz="2000" dirty="0" smtClean="0"/>
              <a:t>申请补助时，除在外地就医的，职工不需要提供看病票据，小程序会把金保系统中核算的自理</a:t>
            </a:r>
            <a:r>
              <a:rPr lang="zh-CN" altLang="zh-CN" sz="2000" dirty="0" smtClean="0"/>
              <a:t>金额</a:t>
            </a:r>
            <a:r>
              <a:rPr lang="zh-CN" altLang="en-US" sz="2000" dirty="0" smtClean="0"/>
              <a:t>推送给职工本人确认。</a:t>
            </a:r>
            <a:endParaRPr lang="zh-CN" altLang="zh-CN" sz="2000" dirty="0" smtClean="0"/>
          </a:p>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2. </a:t>
            </a:r>
            <a:r>
              <a:rPr lang="zh-CN" altLang="en-US" sz="2000" b="1" dirty="0" smtClean="0">
                <a:solidFill>
                  <a:srgbClr val="BC2E32"/>
                </a:solidFill>
                <a:latin typeface="微软雅黑" panose="020B0503020204020204" pitchFamily="34" charset="-122"/>
                <a:ea typeface="微软雅黑" panose="020B0503020204020204" pitchFamily="34" charset="-122"/>
              </a:rPr>
              <a:t>重大</a:t>
            </a:r>
            <a:r>
              <a:rPr lang="zh-CN" altLang="en-US" sz="2000" b="1" dirty="0">
                <a:solidFill>
                  <a:srgbClr val="BC2E32"/>
                </a:solidFill>
                <a:latin typeface="微软雅黑" panose="020B0503020204020204" pitchFamily="34" charset="-122"/>
                <a:ea typeface="微软雅黑" panose="020B0503020204020204" pitchFamily="34" charset="-122"/>
              </a:rPr>
              <a:t>疾病补助金：</a:t>
            </a:r>
            <a:endParaRPr lang="en-US" altLang="zh-CN" sz="2000" b="1" dirty="0">
              <a:solidFill>
                <a:srgbClr val="BC2E32"/>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t>      职工提出申请，上传重大疾病诊断书原件照片后，工作人员会电话联系职工本人收取补充材料（出入院小结、病理报告、身份证复印件、工会卡复印件等）。</a:t>
            </a:r>
            <a:endParaRPr lang="en-US" altLang="zh-CN" sz="2000" dirty="0" smtClean="0"/>
          </a:p>
          <a:p>
            <a:pPr indent="304800" fontAlgn="auto">
              <a:lnSpc>
                <a:spcPct val="150000"/>
              </a:lnSpc>
            </a:pPr>
            <a:r>
              <a:rPr lang="en-US" altLang="zh-CN" sz="2000" b="1" dirty="0" smtClean="0">
                <a:solidFill>
                  <a:srgbClr val="BC2E32"/>
                </a:solidFill>
                <a:latin typeface="微软雅黑" panose="020B0503020204020204" pitchFamily="34" charset="-122"/>
                <a:ea typeface="微软雅黑" panose="020B0503020204020204" pitchFamily="34" charset="-122"/>
              </a:rPr>
              <a:t>3. </a:t>
            </a:r>
            <a:r>
              <a:rPr lang="zh-CN" altLang="en-US" sz="2000" b="1" dirty="0" smtClean="0">
                <a:solidFill>
                  <a:srgbClr val="BC2E32"/>
                </a:solidFill>
                <a:latin typeface="微软雅黑" panose="020B0503020204020204" pitchFamily="34" charset="-122"/>
                <a:ea typeface="微软雅黑" panose="020B0503020204020204" pitchFamily="34" charset="-122"/>
              </a:rPr>
              <a:t>工伤补助金：</a:t>
            </a:r>
            <a:endParaRPr lang="en-US" altLang="zh-CN" sz="2000" b="1" dirty="0" smtClean="0">
              <a:solidFill>
                <a:srgbClr val="BC2E32"/>
              </a:solidFill>
              <a:latin typeface="微软雅黑" panose="020B0503020204020204" pitchFamily="34" charset="-122"/>
              <a:ea typeface="微软雅黑" panose="020B0503020204020204" pitchFamily="34" charset="-122"/>
            </a:endParaRPr>
          </a:p>
          <a:p>
            <a:pPr indent="304800" fontAlgn="auto">
              <a:lnSpc>
                <a:spcPct val="150000"/>
              </a:lnSpc>
            </a:pPr>
            <a:r>
              <a:rPr lang="zh-CN" altLang="en-US" sz="2000" dirty="0" smtClean="0"/>
              <a:t>职工提出申请，上传工亡决定书或工伤鉴定书原件照片后，工作人员会电话联系职工本人收取补充材料（发生工伤的，提供工伤鉴定书、鉴定结论通知书、身份证复印件、工会卡复印件；发生工亡的，需提供工亡决定书、法定受益人共同签订的委托书原件、被委托人身份证和银行卡复印件）。</a:t>
            </a:r>
            <a:endParaRPr lang="en-US" altLang="zh-CN" sz="2000" dirty="0" smtClean="0"/>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标题 1"/>
          <p:cNvSpPr txBox="1"/>
          <p:nvPr/>
        </p:nvSpPr>
        <p:spPr>
          <a:xfrm>
            <a:off x="406862" y="283133"/>
            <a:ext cx="5189072"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注意事项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7" name="图片 6"/>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
          <p:cNvSpPr/>
          <p:nvPr/>
        </p:nvSpPr>
        <p:spPr bwMode="auto">
          <a:xfrm flipV="1">
            <a:off x="10586721" y="3611141"/>
            <a:ext cx="1605280" cy="3233041"/>
          </a:xfrm>
          <a:custGeom>
            <a:avLst/>
            <a:gdLst>
              <a:gd name="T0" fmla="*/ 357 w 357"/>
              <a:gd name="T1" fmla="*/ 719 h 719"/>
              <a:gd name="T2" fmla="*/ 357 w 357"/>
              <a:gd name="T3" fmla="*/ 0 h 719"/>
              <a:gd name="T4" fmla="*/ 0 w 357"/>
              <a:gd name="T5" fmla="*/ 359 h 719"/>
              <a:gd name="T6" fmla="*/ 357 w 357"/>
              <a:gd name="T7" fmla="*/ 719 h 719"/>
            </a:gdLst>
            <a:ahLst/>
            <a:cxnLst>
              <a:cxn ang="0">
                <a:pos x="T0" y="T1"/>
              </a:cxn>
              <a:cxn ang="0">
                <a:pos x="T2" y="T3"/>
              </a:cxn>
              <a:cxn ang="0">
                <a:pos x="T4" y="T5"/>
              </a:cxn>
              <a:cxn ang="0">
                <a:pos x="T6" y="T7"/>
              </a:cxn>
            </a:cxnLst>
            <a:rect l="0" t="0" r="r" b="b"/>
            <a:pathLst>
              <a:path w="357" h="719">
                <a:moveTo>
                  <a:pt x="357" y="719"/>
                </a:moveTo>
                <a:lnTo>
                  <a:pt x="357" y="0"/>
                </a:lnTo>
                <a:lnTo>
                  <a:pt x="0" y="359"/>
                </a:lnTo>
                <a:lnTo>
                  <a:pt x="357" y="719"/>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4" name="Freeform 8"/>
          <p:cNvSpPr/>
          <p:nvPr/>
        </p:nvSpPr>
        <p:spPr bwMode="auto">
          <a:xfrm rot="16200000" flipH="1" flipV="1">
            <a:off x="-856652" y="856649"/>
            <a:ext cx="3430344" cy="1717039"/>
          </a:xfrm>
          <a:custGeom>
            <a:avLst/>
            <a:gdLst>
              <a:gd name="T0" fmla="*/ 0 w 1836"/>
              <a:gd name="T1" fmla="*/ 919 h 919"/>
              <a:gd name="T2" fmla="*/ 1836 w 1836"/>
              <a:gd name="T3" fmla="*/ 919 h 919"/>
              <a:gd name="T4" fmla="*/ 918 w 1836"/>
              <a:gd name="T5" fmla="*/ 0 h 919"/>
              <a:gd name="T6" fmla="*/ 0 w 1836"/>
              <a:gd name="T7" fmla="*/ 919 h 919"/>
            </a:gdLst>
            <a:ahLst/>
            <a:cxnLst>
              <a:cxn ang="0">
                <a:pos x="T0" y="T1"/>
              </a:cxn>
              <a:cxn ang="0">
                <a:pos x="T2" y="T3"/>
              </a:cxn>
              <a:cxn ang="0">
                <a:pos x="T4" y="T5"/>
              </a:cxn>
              <a:cxn ang="0">
                <a:pos x="T6" y="T7"/>
              </a:cxn>
            </a:cxnLst>
            <a:rect l="0" t="0" r="r" b="b"/>
            <a:pathLst>
              <a:path w="1836" h="919">
                <a:moveTo>
                  <a:pt x="0" y="919"/>
                </a:moveTo>
                <a:lnTo>
                  <a:pt x="1836" y="919"/>
                </a:lnTo>
                <a:lnTo>
                  <a:pt x="918" y="0"/>
                </a:lnTo>
                <a:lnTo>
                  <a:pt x="0" y="919"/>
                </a:lnTo>
                <a:close/>
              </a:path>
            </a:pathLst>
          </a:custGeom>
          <a:solidFill>
            <a:srgbClr val="BC2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0" name="TextBox 4"/>
          <p:cNvSpPr txBox="1"/>
          <p:nvPr/>
        </p:nvSpPr>
        <p:spPr>
          <a:xfrm>
            <a:off x="1487488" y="476672"/>
            <a:ext cx="1496051" cy="707886"/>
          </a:xfrm>
          <a:prstGeom prst="rect">
            <a:avLst/>
          </a:prstGeom>
          <a:noFill/>
        </p:spPr>
        <p:txBody>
          <a:bodyPr wrap="none" rtlCol="0">
            <a:spAutoFit/>
          </a:bodyPr>
          <a:lstStyle/>
          <a:p>
            <a:r>
              <a:rPr lang="zh-CN" altLang="en-US" sz="4000" b="1" spc="367" dirty="0">
                <a:latin typeface="Century Gothic" panose="020B0502020202020204" pitchFamily="34" charset="0"/>
                <a:ea typeface="微软雅黑" panose="020B0503020204020204" pitchFamily="34" charset="-122"/>
                <a:sym typeface="Century Gothic" panose="020B0502020202020204" pitchFamily="34" charset="0"/>
              </a:rPr>
              <a:t>结 语</a:t>
            </a:r>
            <a:endParaRPr lang="zh-CN" altLang="en-US" sz="4000" b="1" spc="367" dirty="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TextBox 21"/>
          <p:cNvSpPr txBox="1"/>
          <p:nvPr/>
        </p:nvSpPr>
        <p:spPr>
          <a:xfrm>
            <a:off x="8242201" y="1000108"/>
            <a:ext cx="3949799" cy="430887"/>
          </a:xfrm>
          <a:prstGeom prst="rect">
            <a:avLst/>
          </a:prstGeom>
          <a:solidFill>
            <a:srgbClr val="BC2E32"/>
          </a:solidFill>
        </p:spPr>
        <p:txBody>
          <a:bodyPr wrap="none" lIns="0" tIns="0" rIns="0" bIns="0" rtlCol="0">
            <a:spAutoFit/>
          </a:bodyPr>
          <a:lstStyle/>
          <a:p>
            <a:pPr algn="r"/>
            <a:r>
              <a:rPr lang="zh-CN" altLang="en-US" sz="2800" b="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为幸福，</a:t>
            </a:r>
            <a:r>
              <a:rPr lang="zh-CN" altLang="en-US" sz="28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我们携手共进！</a:t>
            </a:r>
            <a:endParaRPr lang="en-US" altLang="zh-CN" sz="28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TextBox 5"/>
          <p:cNvSpPr txBox="1"/>
          <p:nvPr/>
        </p:nvSpPr>
        <p:spPr>
          <a:xfrm>
            <a:off x="2166910" y="1643050"/>
            <a:ext cx="8280920" cy="4401205"/>
          </a:xfrm>
          <a:prstGeom prst="rect">
            <a:avLst/>
          </a:prstGeom>
          <a:noFill/>
        </p:spPr>
        <p:txBody>
          <a:bodyPr wrap="square" rtlCol="0">
            <a:spAutoFit/>
          </a:bodyPr>
          <a:lstStyle/>
          <a:p>
            <a:pPr indent="539750" algn="just">
              <a:lnSpc>
                <a:spcPct val="200000"/>
              </a:lnSpc>
            </a:pPr>
            <a:r>
              <a:rPr lang="zh-CN" altLang="en-US" sz="2800" dirty="0" smtClean="0">
                <a:latin typeface="微软雅黑" panose="020B0503020204020204" pitchFamily="34" charset="-122"/>
                <a:ea typeface="微软雅黑" panose="020B0503020204020204" pitchFamily="34" charset="-122"/>
              </a:rPr>
              <a:t>开展职工医疗互助保障工作，既是解困脱困工作的应有之义，也是竭诚服务职工、增强职工幸福感是必然趋势。让我们携手做好职工的参保工作，做到</a:t>
            </a:r>
            <a:r>
              <a:rPr lang="zh-CN" altLang="en-US" sz="2800" dirty="0">
                <a:latin typeface="微软雅黑" panose="020B0503020204020204" pitchFamily="34" charset="-122"/>
                <a:ea typeface="微软雅黑" panose="020B0503020204020204" pitchFamily="34" charset="-122"/>
              </a:rPr>
              <a:t>参保职工应保尽保、应享尽享，有效提升</a:t>
            </a:r>
            <a:r>
              <a:rPr lang="zh-CN" altLang="en-US" sz="2800" dirty="0" smtClean="0">
                <a:latin typeface="微软雅黑" panose="020B0503020204020204" pitchFamily="34" charset="-122"/>
                <a:ea typeface="微软雅黑" panose="020B0503020204020204" pitchFamily="34" charset="-122"/>
              </a:rPr>
              <a:t>职工获得感幸福感，</a:t>
            </a:r>
            <a:r>
              <a:rPr lang="zh-CN" altLang="en-US" sz="2800" dirty="0">
                <a:latin typeface="微软雅黑" panose="020B0503020204020204" pitchFamily="34" charset="-122"/>
                <a:ea typeface="微软雅黑" panose="020B0503020204020204" pitchFamily="34" charset="-122"/>
              </a:rPr>
              <a:t>努力浇灌好</a:t>
            </a:r>
            <a:r>
              <a:rPr lang="zh-CN" altLang="en-US" sz="2800" dirty="0" smtClean="0">
                <a:latin typeface="微软雅黑" panose="020B0503020204020204" pitchFamily="34" charset="-122"/>
                <a:ea typeface="微软雅黑" panose="020B0503020204020204" pitchFamily="34" charset="-122"/>
              </a:rPr>
              <a:t>职工幸福</a:t>
            </a:r>
            <a:r>
              <a:rPr lang="zh-CN" altLang="en-US" sz="2800" dirty="0">
                <a:latin typeface="微软雅黑" panose="020B0503020204020204" pitchFamily="34" charset="-122"/>
                <a:ea typeface="微软雅黑" panose="020B0503020204020204" pitchFamily="34" charset="-122"/>
              </a:rPr>
              <a:t>树。</a:t>
            </a:r>
            <a:endParaRPr lang="zh-CN" altLang="en-US" sz="2800" dirty="0">
              <a:solidFill>
                <a:schemeClr val="tx2"/>
              </a:solidFill>
              <a:latin typeface="微软雅黑" panose="020B0503020204020204" pitchFamily="34" charset="-122"/>
              <a:ea typeface="微软雅黑" panose="020B0503020204020204" pitchFamily="34" charset="-122"/>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3434715" y="1557824"/>
            <a:ext cx="2435225" cy="1799421"/>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2" name="矩形 81"/>
          <p:cNvSpPr/>
          <p:nvPr/>
        </p:nvSpPr>
        <p:spPr>
          <a:xfrm>
            <a:off x="657157" y="1505754"/>
            <a:ext cx="2435225" cy="179942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3" name="矩形 82"/>
          <p:cNvSpPr/>
          <p:nvPr/>
        </p:nvSpPr>
        <p:spPr>
          <a:xfrm>
            <a:off x="6210164" y="1557824"/>
            <a:ext cx="2435225" cy="179942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4" name="矩形 83"/>
          <p:cNvSpPr/>
          <p:nvPr/>
        </p:nvSpPr>
        <p:spPr>
          <a:xfrm>
            <a:off x="8999650" y="1557824"/>
            <a:ext cx="2435225" cy="1799421"/>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8" name="TextBox 5"/>
          <p:cNvSpPr txBox="1"/>
          <p:nvPr/>
        </p:nvSpPr>
        <p:spPr>
          <a:xfrm>
            <a:off x="8976360" y="4069715"/>
            <a:ext cx="2531110" cy="1179830"/>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100元/年·人</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其中个人缴纳30元至个人工会卡，70元由武进区总工会补助。</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92" name="矩形 91"/>
          <p:cNvSpPr>
            <a:spLocks noChangeArrowheads="1"/>
          </p:cNvSpPr>
          <p:nvPr/>
        </p:nvSpPr>
        <p:spPr bwMode="auto">
          <a:xfrm>
            <a:off x="65722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参</a:t>
            </a: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保对象</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19" name="标题 1"/>
          <p:cNvSpPr txBox="1"/>
          <p:nvPr/>
        </p:nvSpPr>
        <p:spPr>
          <a:xfrm>
            <a:off x="0" y="177165"/>
            <a:ext cx="12192000" cy="619760"/>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pPr algn="ctr"/>
            <a:r>
              <a:rPr lang="zh-CN" altLang="en-US" sz="4000" b="1" dirty="0" smtClean="0">
                <a:solidFill>
                  <a:srgbClr val="BC2E32"/>
                </a:solidFill>
                <a:latin typeface="Century Gothic" panose="020B0502020202020204" pitchFamily="34" charset="0"/>
                <a:sym typeface="Century Gothic" panose="020B0502020202020204" pitchFamily="34" charset="0"/>
              </a:rPr>
              <a:t>一、互助保障项目简介</a:t>
            </a:r>
            <a:endParaRPr lang="zh-CN" altLang="en-US" sz="4000" b="1" dirty="0" smtClean="0">
              <a:solidFill>
                <a:srgbClr val="BC2E32"/>
              </a:solidFill>
              <a:latin typeface="Century Gothic" panose="020B0502020202020204" pitchFamily="34" charset="0"/>
              <a:sym typeface="Century Gothic" panose="020B0502020202020204" pitchFamily="34" charset="0"/>
            </a:endParaRPr>
          </a:p>
        </p:txBody>
      </p:sp>
      <p:sp>
        <p:nvSpPr>
          <p:cNvPr id="2" name="TextBox 5"/>
          <p:cNvSpPr txBox="1"/>
          <p:nvPr/>
        </p:nvSpPr>
        <p:spPr>
          <a:xfrm>
            <a:off x="3562985" y="4069715"/>
            <a:ext cx="2306955"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住院医疗费用</a:t>
            </a:r>
            <a:r>
              <a:rPr lang="zh-CN" altLang="en-US" sz="1800" dirty="0" smtClean="0">
                <a:solidFill>
                  <a:schemeClr val="tx1"/>
                </a:solidFill>
                <a:latin typeface="华文楷体" panose="02010600040101010101" charset="-122"/>
                <a:ea typeface="华文楷体" panose="02010600040101010101" charset="-122"/>
                <a:sym typeface="Century Gothic" panose="020B0502020202020204" pitchFamily="34" charset="0"/>
              </a:rPr>
              <a:t>、首发重大</a:t>
            </a: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疾病和工伤</a:t>
            </a:r>
            <a:r>
              <a:rPr lang="zh-CN" altLang="en-US" sz="1800" dirty="0" smtClean="0">
                <a:solidFill>
                  <a:schemeClr val="tx1"/>
                </a:solidFill>
                <a:latin typeface="华文楷体" panose="02010600040101010101" charset="-122"/>
                <a:ea typeface="华文楷体" panose="02010600040101010101" charset="-122"/>
                <a:sym typeface="Century Gothic" panose="020B0502020202020204" pitchFamily="34" charset="0"/>
              </a:rPr>
              <a:t>补助。</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3" name="TextBox 5"/>
          <p:cNvSpPr txBox="1"/>
          <p:nvPr/>
        </p:nvSpPr>
        <p:spPr>
          <a:xfrm>
            <a:off x="6312277" y="4069714"/>
            <a:ext cx="2160240" cy="58991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just" fontAlgn="auto">
              <a:lnSpc>
                <a:spcPts val="2300"/>
              </a:lnSpc>
              <a:buClrTx/>
              <a:buSzTx/>
              <a:buFontTx/>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12个月，每年1月1日至12月31日。</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4" name="TextBox 5"/>
          <p:cNvSpPr txBox="1"/>
          <p:nvPr/>
        </p:nvSpPr>
        <p:spPr>
          <a:xfrm>
            <a:off x="585470" y="4022725"/>
            <a:ext cx="2518410" cy="1769745"/>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ts val="2300"/>
              </a:lnSpc>
            </a:pPr>
            <a:r>
              <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rPr>
              <a:t>武进区所属的机关、企事业单位中，持有效常州市工会服务卡，且已参加常州市（含武进区）基本医保（职工医保和城乡居民医保）的在职职工。</a:t>
            </a:r>
            <a:endParaRPr lang="zh-CN" altLang="en-US" sz="1800" dirty="0">
              <a:solidFill>
                <a:schemeClr val="tx1"/>
              </a:solidFill>
              <a:latin typeface="华文楷体" panose="02010600040101010101" charset="-122"/>
              <a:ea typeface="华文楷体" panose="02010600040101010101" charset="-122"/>
              <a:sym typeface="Century Gothic" panose="020B0502020202020204" pitchFamily="34" charset="0"/>
            </a:endParaRPr>
          </a:p>
        </p:txBody>
      </p:sp>
      <p:sp>
        <p:nvSpPr>
          <p:cNvPr id="5" name="矩形 4"/>
          <p:cNvSpPr>
            <a:spLocks noChangeArrowheads="1"/>
          </p:cNvSpPr>
          <p:nvPr/>
        </p:nvSpPr>
        <p:spPr bwMode="auto">
          <a:xfrm>
            <a:off x="33921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保障内容</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6" name="矩形 5"/>
          <p:cNvSpPr>
            <a:spLocks noChangeArrowheads="1"/>
          </p:cNvSpPr>
          <p:nvPr/>
        </p:nvSpPr>
        <p:spPr bwMode="auto">
          <a:xfrm>
            <a:off x="6236335"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保障期限</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sp>
        <p:nvSpPr>
          <p:cNvPr id="7" name="矩形 6"/>
          <p:cNvSpPr>
            <a:spLocks noChangeArrowheads="1"/>
          </p:cNvSpPr>
          <p:nvPr/>
        </p:nvSpPr>
        <p:spPr bwMode="auto">
          <a:xfrm>
            <a:off x="8954770" y="3533140"/>
            <a:ext cx="2519680" cy="4521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r>
              <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rPr>
              <a:t>保费收缴</a:t>
            </a:r>
            <a:endParaRPr lang="zh-CN" altLang="en-US" cap="all" dirty="0" smtClean="0">
              <a:solidFill>
                <a:srgbClr val="C00000"/>
              </a:solidFill>
              <a:latin typeface="Century Gothic" panose="020B0502020202020204" pitchFamily="34" charset="0"/>
              <a:ea typeface="微软雅黑" panose="020B0503020204020204" pitchFamily="34" charset="-122"/>
              <a:cs typeface="+mj-cs"/>
              <a:sym typeface="Century Gothic" panose="020B0502020202020204" pitchFamily="34" charset="0"/>
            </a:endParaRPr>
          </a:p>
        </p:txBody>
      </p:sp>
      <p:pic>
        <p:nvPicPr>
          <p:cNvPr id="15" name="图片 14"/>
          <p:cNvPicPr>
            <a:picLocks noChangeAspect="1"/>
          </p:cNvPicPr>
          <p:nvPr/>
        </p:nvPicPr>
        <p:blipFill>
          <a:blip r:embed="rId5" cstate="print"/>
          <a:stretch>
            <a:fillRect/>
          </a:stretch>
        </p:blipFill>
        <p:spPr>
          <a:xfrm>
            <a:off x="11025221" y="-24"/>
            <a:ext cx="808003" cy="808003"/>
          </a:xfrm>
          <a:prstGeom prst="rect">
            <a:avLst/>
          </a:prstGeom>
        </p:spPr>
      </p:pic>
    </p:spTree>
  </p:cSld>
  <p:clrMapOvr>
    <a:masterClrMapping/>
  </p:clrMapOvr>
  <p:transition advClick="0" advTm="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参保对象</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337" name="Rectangle 1"/>
          <p:cNvSpPr>
            <a:spLocks noChangeArrowheads="1"/>
          </p:cNvSpPr>
          <p:nvPr/>
        </p:nvSpPr>
        <p:spPr bwMode="auto">
          <a:xfrm>
            <a:off x="2004695" y="1357630"/>
            <a:ext cx="9565005" cy="24917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在职职工的范畴：</a:t>
            </a:r>
            <a:endParaRPr lang="zh-CN" altLang="en-US" sz="2600" b="1"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在法定劳动年龄阶段，未办理退休手续的企事业单位在岗职工。</a:t>
            </a:r>
            <a:endParaRPr lang="en-US" altLang="zh-CN"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虽然在法定劳动阶段，但已办理退休手续，仍然在岗的职工不在此范畴。</a:t>
            </a:r>
            <a:endParaRPr lang="en-US" altLang="zh-CN"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高级技术工人的退休年龄到</a:t>
            </a:r>
            <a:r>
              <a:rPr lang="en-US" altLang="zh-CN" sz="2600" dirty="0" smtClean="0">
                <a:latin typeface="华文楷体" panose="02010600040101010101" charset="-122"/>
                <a:ea typeface="华文楷体" panose="02010600040101010101" charset="-122"/>
                <a:cs typeface="华文楷体" panose="02010600040101010101" charset="-122"/>
              </a:rPr>
              <a:t>65</a:t>
            </a:r>
            <a:r>
              <a:rPr lang="zh-CN" altLang="en-US" sz="2600" dirty="0" smtClean="0">
                <a:latin typeface="华文楷体" panose="02010600040101010101" charset="-122"/>
                <a:ea typeface="华文楷体" panose="02010600040101010101" charset="-122"/>
                <a:cs typeface="华文楷体" panose="02010600040101010101" charset="-122"/>
              </a:rPr>
              <a:t>岁。</a:t>
            </a:r>
            <a:endParaRPr lang="zh-CN" altLang="en-US" sz="2600" dirty="0" smtClean="0">
              <a:latin typeface="华文楷体" panose="02010600040101010101" charset="-122"/>
              <a:ea typeface="华文楷体" panose="02010600040101010101" charset="-122"/>
              <a:cs typeface="华文楷体" panose="02010600040101010101" charset="-122"/>
            </a:endParaRPr>
          </a:p>
          <a:p>
            <a:pPr marL="0" marR="0" lvl="0" indent="0" algn="l" defTabSz="914400" rtl="0" eaLnBrk="0" fontAlgn="base" latinLnBrk="0" hangingPunct="0">
              <a:lnSpc>
                <a:spcPct val="100000"/>
              </a:lnSpc>
              <a:spcBef>
                <a:spcPct val="0"/>
              </a:spcBef>
              <a:spcAft>
                <a:spcPct val="0"/>
              </a:spcAft>
              <a:buClrTx/>
              <a:buSzTx/>
              <a:buFontTx/>
              <a:buNone/>
            </a:pPr>
            <a:r>
              <a:rPr lang="zh-CN" altLang="en-US" sz="2600" dirty="0" smtClean="0">
                <a:latin typeface="华文楷体" panose="02010600040101010101" charset="-122"/>
                <a:ea typeface="华文楷体" panose="02010600040101010101" charset="-122"/>
                <a:cs typeface="华文楷体" panose="02010600040101010101" charset="-122"/>
              </a:rPr>
              <a:t>     在职职工包括外来务工人员。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sp>
        <p:nvSpPr>
          <p:cNvPr id="13" name="矩形 12"/>
          <p:cNvSpPr/>
          <p:nvPr/>
        </p:nvSpPr>
        <p:spPr>
          <a:xfrm>
            <a:off x="2080895" y="4575175"/>
            <a:ext cx="9156065" cy="1291590"/>
          </a:xfrm>
          <a:prstGeom prst="rect">
            <a:avLst/>
          </a:prstGeom>
        </p:spPr>
        <p:txBody>
          <a:bodyPr wrap="square">
            <a:spAutoFit/>
          </a:bodyPr>
          <a:lstStyle/>
          <a:p>
            <a:pPr lvl="0" algn="l" defTabSz="914400" fontAlgn="base">
              <a:buClrTx/>
              <a:buSzTx/>
              <a:buNone/>
            </a:pPr>
            <a:r>
              <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sym typeface="+mn-ea"/>
              </a:rPr>
              <a:t>当年度将要退休的职工能参加此项目吗？</a:t>
            </a:r>
            <a:endParaRPr lang="zh-CN" altLang="en-US" sz="2600" b="1" dirty="0" smtClean="0">
              <a:solidFill>
                <a:srgbClr val="FF0000"/>
              </a:solidFill>
              <a:latin typeface="华文楷体" panose="02010600040101010101" charset="-122"/>
              <a:ea typeface="华文楷体" panose="02010600040101010101" charset="-122"/>
              <a:cs typeface="华文楷体" panose="02010600040101010101" charset="-122"/>
            </a:endParaRPr>
          </a:p>
          <a:p>
            <a:pPr lvl="0" algn="l" defTabSz="914400" fontAlgn="base">
              <a:buClrTx/>
              <a:buSzTx/>
              <a:buNone/>
            </a:pPr>
            <a:r>
              <a:rPr lang="zh-CN" altLang="en-US" sz="2600" dirty="0" smtClean="0">
                <a:latin typeface="华文楷体" panose="02010600040101010101" charset="-122"/>
                <a:ea typeface="华文楷体" panose="02010600040101010101" charset="-122"/>
                <a:cs typeface="华文楷体" panose="02010600040101010101" charset="-122"/>
              </a:rPr>
              <a:t>    到下一个保障期开始时还未到退休年龄的，还可以参加职工医疗互助保障，并享受本保障期所有保障待遇。 </a:t>
            </a:r>
            <a:endParaRPr lang="zh-CN" altLang="en-US" sz="2600" dirty="0" smtClean="0">
              <a:latin typeface="华文楷体" panose="02010600040101010101" charset="-122"/>
              <a:ea typeface="华文楷体" panose="02010600040101010101" charset="-122"/>
              <a:cs typeface="华文楷体" panose="02010600040101010101" charset="-122"/>
            </a:endParaRPr>
          </a:p>
        </p:txBody>
      </p:sp>
      <p:pic>
        <p:nvPicPr>
          <p:cNvPr id="3" name="图片 2" descr="提问_#333333_128_20117267"/>
          <p:cNvPicPr>
            <a:picLocks noChangeAspect="1"/>
          </p:cNvPicPr>
          <p:nvPr/>
        </p:nvPicPr>
        <p:blipFill>
          <a:blip r:embed="rId1"/>
          <a:stretch>
            <a:fillRect/>
          </a:stretch>
        </p:blipFill>
        <p:spPr>
          <a:xfrm>
            <a:off x="466725" y="1609090"/>
            <a:ext cx="1429385" cy="1429385"/>
          </a:xfrm>
          <a:prstGeom prst="rect">
            <a:avLst/>
          </a:prstGeom>
        </p:spPr>
      </p:pic>
      <p:sp>
        <p:nvSpPr>
          <p:cNvPr id="4" name="圆角矩形 3"/>
          <p:cNvSpPr/>
          <p:nvPr/>
        </p:nvSpPr>
        <p:spPr>
          <a:xfrm>
            <a:off x="1879600" y="1146810"/>
            <a:ext cx="9762490" cy="2881630"/>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提问_#333333_128_20117267"/>
          <p:cNvPicPr>
            <a:picLocks noChangeAspect="1"/>
          </p:cNvPicPr>
          <p:nvPr/>
        </p:nvPicPr>
        <p:blipFill>
          <a:blip r:embed="rId1"/>
          <a:stretch>
            <a:fillRect/>
          </a:stretch>
        </p:blipFill>
        <p:spPr>
          <a:xfrm>
            <a:off x="450215" y="4462780"/>
            <a:ext cx="1429385" cy="1429385"/>
          </a:xfrm>
          <a:prstGeom prst="rect">
            <a:avLst/>
          </a:prstGeom>
        </p:spPr>
      </p:pic>
      <p:sp>
        <p:nvSpPr>
          <p:cNvPr id="6" name="圆角矩形 5"/>
          <p:cNvSpPr/>
          <p:nvPr/>
        </p:nvSpPr>
        <p:spPr>
          <a:xfrm>
            <a:off x="1879600" y="4344670"/>
            <a:ext cx="9763125" cy="172275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heel spokes="4"/>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6"/>
          <p:cNvSpPr>
            <a:spLocks noEditPoints="1"/>
          </p:cNvSpPr>
          <p:nvPr/>
        </p:nvSpPr>
        <p:spPr bwMode="auto">
          <a:xfrm>
            <a:off x="6751878" y="2355883"/>
            <a:ext cx="395288" cy="395288"/>
          </a:xfrm>
          <a:custGeom>
            <a:avLst/>
            <a:gdLst>
              <a:gd name="T0" fmla="*/ 52 w 105"/>
              <a:gd name="T1" fmla="*/ 105 h 105"/>
              <a:gd name="T2" fmla="*/ 53 w 105"/>
              <a:gd name="T3" fmla="*/ 30 h 105"/>
              <a:gd name="T4" fmla="*/ 52 w 105"/>
              <a:gd name="T5" fmla="*/ 29 h 105"/>
              <a:gd name="T6" fmla="*/ 50 w 105"/>
              <a:gd name="T7" fmla="*/ 28 h 105"/>
              <a:gd name="T8" fmla="*/ 45 w 105"/>
              <a:gd name="T9" fmla="*/ 31 h 105"/>
              <a:gd name="T10" fmla="*/ 52 w 105"/>
              <a:gd name="T11" fmla="*/ 24 h 105"/>
              <a:gd name="T12" fmla="*/ 59 w 105"/>
              <a:gd name="T13" fmla="*/ 26 h 105"/>
              <a:gd name="T14" fmla="*/ 63 w 105"/>
              <a:gd name="T15" fmla="*/ 26 h 105"/>
              <a:gd name="T16" fmla="*/ 65 w 105"/>
              <a:gd name="T17" fmla="*/ 27 h 105"/>
              <a:gd name="T18" fmla="*/ 76 w 105"/>
              <a:gd name="T19" fmla="*/ 25 h 105"/>
              <a:gd name="T20" fmla="*/ 80 w 105"/>
              <a:gd name="T21" fmla="*/ 25 h 105"/>
              <a:gd name="T22" fmla="*/ 82 w 105"/>
              <a:gd name="T23" fmla="*/ 24 h 105"/>
              <a:gd name="T24" fmla="*/ 82 w 105"/>
              <a:gd name="T25" fmla="*/ 23 h 105"/>
              <a:gd name="T26" fmla="*/ 26 w 105"/>
              <a:gd name="T27" fmla="*/ 23 h 105"/>
              <a:gd name="T28" fmla="*/ 25 w 105"/>
              <a:gd name="T29" fmla="*/ 25 h 105"/>
              <a:gd name="T30" fmla="*/ 14 w 105"/>
              <a:gd name="T31" fmla="*/ 61 h 105"/>
              <a:gd name="T32" fmla="*/ 17 w 105"/>
              <a:gd name="T33" fmla="*/ 63 h 105"/>
              <a:gd name="T34" fmla="*/ 19 w 105"/>
              <a:gd name="T35" fmla="*/ 72 h 105"/>
              <a:gd name="T36" fmla="*/ 92 w 105"/>
              <a:gd name="T37" fmla="*/ 59 h 105"/>
              <a:gd name="T38" fmla="*/ 94 w 105"/>
              <a:gd name="T39" fmla="*/ 53 h 105"/>
              <a:gd name="T40" fmla="*/ 87 w 105"/>
              <a:gd name="T41" fmla="*/ 50 h 105"/>
              <a:gd name="T42" fmla="*/ 82 w 105"/>
              <a:gd name="T43" fmla="*/ 57 h 105"/>
              <a:gd name="T44" fmla="*/ 76 w 105"/>
              <a:gd name="T45" fmla="*/ 48 h 105"/>
              <a:gd name="T46" fmla="*/ 68 w 105"/>
              <a:gd name="T47" fmla="*/ 48 h 105"/>
              <a:gd name="T48" fmla="*/ 69 w 105"/>
              <a:gd name="T49" fmla="*/ 54 h 105"/>
              <a:gd name="T50" fmla="*/ 59 w 105"/>
              <a:gd name="T51" fmla="*/ 47 h 105"/>
              <a:gd name="T52" fmla="*/ 66 w 105"/>
              <a:gd name="T53" fmla="*/ 60 h 105"/>
              <a:gd name="T54" fmla="*/ 59 w 105"/>
              <a:gd name="T55" fmla="*/ 73 h 105"/>
              <a:gd name="T56" fmla="*/ 50 w 105"/>
              <a:gd name="T57" fmla="*/ 78 h 105"/>
              <a:gd name="T58" fmla="*/ 48 w 105"/>
              <a:gd name="T59" fmla="*/ 66 h 105"/>
              <a:gd name="T60" fmla="*/ 45 w 105"/>
              <a:gd name="T61" fmla="*/ 60 h 105"/>
              <a:gd name="T62" fmla="*/ 35 w 105"/>
              <a:gd name="T63" fmla="*/ 59 h 105"/>
              <a:gd name="T64" fmla="*/ 32 w 105"/>
              <a:gd name="T65" fmla="*/ 51 h 105"/>
              <a:gd name="T66" fmla="*/ 45 w 105"/>
              <a:gd name="T67" fmla="*/ 42 h 105"/>
              <a:gd name="T68" fmla="*/ 54 w 105"/>
              <a:gd name="T69" fmla="*/ 45 h 105"/>
              <a:gd name="T70" fmla="*/ 60 w 105"/>
              <a:gd name="T71" fmla="*/ 43 h 105"/>
              <a:gd name="T72" fmla="*/ 54 w 105"/>
              <a:gd name="T73" fmla="*/ 41 h 105"/>
              <a:gd name="T74" fmla="*/ 48 w 105"/>
              <a:gd name="T75" fmla="*/ 38 h 105"/>
              <a:gd name="T76" fmla="*/ 50 w 105"/>
              <a:gd name="T77" fmla="*/ 41 h 105"/>
              <a:gd name="T78" fmla="*/ 41 w 105"/>
              <a:gd name="T79" fmla="*/ 40 h 105"/>
              <a:gd name="T80" fmla="*/ 37 w 105"/>
              <a:gd name="T81" fmla="*/ 42 h 105"/>
              <a:gd name="T82" fmla="*/ 39 w 105"/>
              <a:gd name="T83" fmla="*/ 36 h 105"/>
              <a:gd name="T84" fmla="*/ 45 w 105"/>
              <a:gd name="T85" fmla="*/ 33 h 105"/>
              <a:gd name="T86" fmla="*/ 50 w 105"/>
              <a:gd name="T87" fmla="*/ 32 h 105"/>
              <a:gd name="T88" fmla="*/ 27 w 105"/>
              <a:gd name="T89" fmla="*/ 27 h 105"/>
              <a:gd name="T90" fmla="*/ 37 w 105"/>
              <a:gd name="T91" fmla="*/ 33 h 105"/>
              <a:gd name="T92" fmla="*/ 37 w 105"/>
              <a:gd name="T93" fmla="*/ 31 h 105"/>
              <a:gd name="T94" fmla="*/ 42 w 105"/>
              <a:gd name="T95" fmla="*/ 34 h 105"/>
              <a:gd name="T96" fmla="*/ 42 w 105"/>
              <a:gd name="T97" fmla="*/ 40 h 105"/>
              <a:gd name="T98" fmla="*/ 48 w 105"/>
              <a:gd name="T99" fmla="*/ 42 h 105"/>
              <a:gd name="T100" fmla="*/ 56 w 105"/>
              <a:gd name="T101" fmla="*/ 38 h 105"/>
              <a:gd name="T102" fmla="*/ 60 w 105"/>
              <a:gd name="T103" fmla="*/ 37 h 105"/>
              <a:gd name="T104" fmla="*/ 57 w 105"/>
              <a:gd name="T105" fmla="*/ 29 h 105"/>
              <a:gd name="T106" fmla="*/ 59 w 105"/>
              <a:gd name="T107" fmla="*/ 62 h 105"/>
              <a:gd name="T108" fmla="*/ 68 w 105"/>
              <a:gd name="T109" fmla="*/ 70 h 105"/>
              <a:gd name="T110" fmla="*/ 69 w 105"/>
              <a:gd name="T111" fmla="*/ 42 h 105"/>
              <a:gd name="T112" fmla="*/ 66 w 105"/>
              <a:gd name="T113" fmla="*/ 38 h 105"/>
              <a:gd name="T114" fmla="*/ 70 w 105"/>
              <a:gd name="T115" fmla="*/ 38 h 105"/>
              <a:gd name="T116" fmla="*/ 69 w 105"/>
              <a:gd name="T117" fmla="*/ 40 h 105"/>
              <a:gd name="T118" fmla="*/ 70 w 105"/>
              <a:gd name="T119" fmla="*/ 24 h 105"/>
              <a:gd name="T120" fmla="*/ 77 w 105"/>
              <a:gd name="T121" fmla="*/ 20 h 105"/>
              <a:gd name="T122" fmla="*/ 84 w 105"/>
              <a:gd name="T12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5">
                <a:moveTo>
                  <a:pt x="26" y="7"/>
                </a:moveTo>
                <a:cubicBezTo>
                  <a:pt x="34" y="3"/>
                  <a:pt x="43" y="0"/>
                  <a:pt x="52" y="0"/>
                </a:cubicBezTo>
                <a:cubicBezTo>
                  <a:pt x="62" y="0"/>
                  <a:pt x="71" y="3"/>
                  <a:pt x="79" y="7"/>
                </a:cubicBezTo>
                <a:cubicBezTo>
                  <a:pt x="87" y="12"/>
                  <a:pt x="93" y="18"/>
                  <a:pt x="98" y="26"/>
                </a:cubicBezTo>
                <a:cubicBezTo>
                  <a:pt x="103" y="34"/>
                  <a:pt x="105" y="43"/>
                  <a:pt x="105" y="52"/>
                </a:cubicBezTo>
                <a:cubicBezTo>
                  <a:pt x="105" y="62"/>
                  <a:pt x="103" y="71"/>
                  <a:pt x="98" y="79"/>
                </a:cubicBezTo>
                <a:cubicBezTo>
                  <a:pt x="93" y="87"/>
                  <a:pt x="87" y="93"/>
                  <a:pt x="79" y="98"/>
                </a:cubicBezTo>
                <a:cubicBezTo>
                  <a:pt x="71" y="102"/>
                  <a:pt x="62" y="105"/>
                  <a:pt x="52" y="105"/>
                </a:cubicBezTo>
                <a:cubicBezTo>
                  <a:pt x="43" y="105"/>
                  <a:pt x="34" y="102"/>
                  <a:pt x="26" y="98"/>
                </a:cubicBezTo>
                <a:cubicBezTo>
                  <a:pt x="18" y="93"/>
                  <a:pt x="12" y="87"/>
                  <a:pt x="7" y="79"/>
                </a:cubicBezTo>
                <a:cubicBezTo>
                  <a:pt x="2" y="71"/>
                  <a:pt x="0" y="62"/>
                  <a:pt x="0" y="52"/>
                </a:cubicBezTo>
                <a:cubicBezTo>
                  <a:pt x="0" y="43"/>
                  <a:pt x="2" y="34"/>
                  <a:pt x="7" y="26"/>
                </a:cubicBezTo>
                <a:cubicBezTo>
                  <a:pt x="12" y="18"/>
                  <a:pt x="18" y="12"/>
                  <a:pt x="26" y="7"/>
                </a:cubicBezTo>
                <a:close/>
                <a:moveTo>
                  <a:pt x="52" y="32"/>
                </a:moveTo>
                <a:cubicBezTo>
                  <a:pt x="52" y="31"/>
                  <a:pt x="53" y="31"/>
                  <a:pt x="54" y="31"/>
                </a:cubicBezTo>
                <a:cubicBezTo>
                  <a:pt x="54" y="31"/>
                  <a:pt x="53" y="31"/>
                  <a:pt x="53" y="30"/>
                </a:cubicBezTo>
                <a:cubicBezTo>
                  <a:pt x="55" y="30"/>
                  <a:pt x="55" y="30"/>
                  <a:pt x="55" y="30"/>
                </a:cubicBezTo>
                <a:cubicBezTo>
                  <a:pt x="56" y="30"/>
                  <a:pt x="56" y="30"/>
                  <a:pt x="56" y="30"/>
                </a:cubicBezTo>
                <a:cubicBezTo>
                  <a:pt x="56" y="30"/>
                  <a:pt x="56" y="30"/>
                  <a:pt x="56" y="29"/>
                </a:cubicBezTo>
                <a:cubicBezTo>
                  <a:pt x="55" y="29"/>
                  <a:pt x="55" y="29"/>
                  <a:pt x="55" y="29"/>
                </a:cubicBezTo>
                <a:cubicBezTo>
                  <a:pt x="54" y="29"/>
                  <a:pt x="54" y="29"/>
                  <a:pt x="54" y="29"/>
                </a:cubicBezTo>
                <a:cubicBezTo>
                  <a:pt x="54" y="29"/>
                  <a:pt x="54" y="29"/>
                  <a:pt x="53" y="30"/>
                </a:cubicBezTo>
                <a:cubicBezTo>
                  <a:pt x="53" y="30"/>
                  <a:pt x="53" y="30"/>
                  <a:pt x="53" y="29"/>
                </a:cubicBezTo>
                <a:cubicBezTo>
                  <a:pt x="52" y="29"/>
                  <a:pt x="52" y="29"/>
                  <a:pt x="52" y="29"/>
                </a:cubicBezTo>
                <a:cubicBezTo>
                  <a:pt x="52" y="28"/>
                  <a:pt x="52" y="28"/>
                  <a:pt x="53" y="28"/>
                </a:cubicBezTo>
                <a:cubicBezTo>
                  <a:pt x="54" y="27"/>
                  <a:pt x="55" y="26"/>
                  <a:pt x="54" y="26"/>
                </a:cubicBezTo>
                <a:cubicBezTo>
                  <a:pt x="53" y="26"/>
                  <a:pt x="53" y="26"/>
                  <a:pt x="53" y="26"/>
                </a:cubicBezTo>
                <a:cubicBezTo>
                  <a:pt x="52" y="26"/>
                  <a:pt x="52" y="26"/>
                  <a:pt x="52" y="26"/>
                </a:cubicBezTo>
                <a:cubicBezTo>
                  <a:pt x="52" y="27"/>
                  <a:pt x="52" y="27"/>
                  <a:pt x="52" y="27"/>
                </a:cubicBezTo>
                <a:cubicBezTo>
                  <a:pt x="52" y="27"/>
                  <a:pt x="52" y="27"/>
                  <a:pt x="52" y="28"/>
                </a:cubicBezTo>
                <a:cubicBezTo>
                  <a:pt x="52" y="28"/>
                  <a:pt x="51" y="28"/>
                  <a:pt x="51" y="28"/>
                </a:cubicBezTo>
                <a:cubicBezTo>
                  <a:pt x="51" y="28"/>
                  <a:pt x="50" y="28"/>
                  <a:pt x="50" y="28"/>
                </a:cubicBezTo>
                <a:cubicBezTo>
                  <a:pt x="50" y="29"/>
                  <a:pt x="50" y="29"/>
                  <a:pt x="50" y="29"/>
                </a:cubicBezTo>
                <a:cubicBezTo>
                  <a:pt x="51" y="29"/>
                  <a:pt x="51" y="30"/>
                  <a:pt x="50" y="30"/>
                </a:cubicBezTo>
                <a:cubicBezTo>
                  <a:pt x="50" y="31"/>
                  <a:pt x="50" y="31"/>
                  <a:pt x="50" y="31"/>
                </a:cubicBezTo>
                <a:cubicBezTo>
                  <a:pt x="50" y="31"/>
                  <a:pt x="49" y="31"/>
                  <a:pt x="48" y="32"/>
                </a:cubicBezTo>
                <a:cubicBezTo>
                  <a:pt x="47" y="32"/>
                  <a:pt x="47" y="32"/>
                  <a:pt x="47" y="31"/>
                </a:cubicBezTo>
                <a:cubicBezTo>
                  <a:pt x="47" y="30"/>
                  <a:pt x="47" y="30"/>
                  <a:pt x="47" y="30"/>
                </a:cubicBezTo>
                <a:cubicBezTo>
                  <a:pt x="46" y="30"/>
                  <a:pt x="46" y="30"/>
                  <a:pt x="46" y="30"/>
                </a:cubicBezTo>
                <a:cubicBezTo>
                  <a:pt x="46" y="31"/>
                  <a:pt x="46" y="31"/>
                  <a:pt x="45" y="31"/>
                </a:cubicBezTo>
                <a:cubicBezTo>
                  <a:pt x="45" y="31"/>
                  <a:pt x="45" y="31"/>
                  <a:pt x="44" y="31"/>
                </a:cubicBezTo>
                <a:cubicBezTo>
                  <a:pt x="44" y="31"/>
                  <a:pt x="44" y="30"/>
                  <a:pt x="44" y="30"/>
                </a:cubicBezTo>
                <a:cubicBezTo>
                  <a:pt x="44" y="30"/>
                  <a:pt x="44" y="30"/>
                  <a:pt x="44" y="29"/>
                </a:cubicBezTo>
                <a:cubicBezTo>
                  <a:pt x="43" y="29"/>
                  <a:pt x="43" y="29"/>
                  <a:pt x="43" y="29"/>
                </a:cubicBezTo>
                <a:cubicBezTo>
                  <a:pt x="43" y="28"/>
                  <a:pt x="44" y="28"/>
                  <a:pt x="45" y="28"/>
                </a:cubicBezTo>
                <a:cubicBezTo>
                  <a:pt x="47" y="27"/>
                  <a:pt x="48" y="27"/>
                  <a:pt x="48" y="26"/>
                </a:cubicBezTo>
                <a:cubicBezTo>
                  <a:pt x="49" y="25"/>
                  <a:pt x="49" y="25"/>
                  <a:pt x="49" y="25"/>
                </a:cubicBezTo>
                <a:cubicBezTo>
                  <a:pt x="50" y="24"/>
                  <a:pt x="51" y="24"/>
                  <a:pt x="52" y="24"/>
                </a:cubicBezTo>
                <a:cubicBezTo>
                  <a:pt x="53" y="24"/>
                  <a:pt x="54" y="24"/>
                  <a:pt x="54" y="24"/>
                </a:cubicBezTo>
                <a:cubicBezTo>
                  <a:pt x="55" y="24"/>
                  <a:pt x="56" y="24"/>
                  <a:pt x="58" y="24"/>
                </a:cubicBezTo>
                <a:cubicBezTo>
                  <a:pt x="59" y="25"/>
                  <a:pt x="59" y="25"/>
                  <a:pt x="59" y="25"/>
                </a:cubicBezTo>
                <a:cubicBezTo>
                  <a:pt x="59" y="25"/>
                  <a:pt x="60" y="25"/>
                  <a:pt x="62" y="25"/>
                </a:cubicBezTo>
                <a:cubicBezTo>
                  <a:pt x="64" y="25"/>
                  <a:pt x="64" y="26"/>
                  <a:pt x="64" y="26"/>
                </a:cubicBezTo>
                <a:cubicBezTo>
                  <a:pt x="63" y="26"/>
                  <a:pt x="62" y="26"/>
                  <a:pt x="62" y="26"/>
                </a:cubicBezTo>
                <a:cubicBezTo>
                  <a:pt x="61" y="26"/>
                  <a:pt x="61" y="26"/>
                  <a:pt x="60" y="26"/>
                </a:cubicBezTo>
                <a:cubicBezTo>
                  <a:pt x="60" y="26"/>
                  <a:pt x="59" y="26"/>
                  <a:pt x="59" y="26"/>
                </a:cubicBezTo>
                <a:cubicBezTo>
                  <a:pt x="60" y="26"/>
                  <a:pt x="60" y="27"/>
                  <a:pt x="60" y="27"/>
                </a:cubicBezTo>
                <a:cubicBezTo>
                  <a:pt x="60" y="27"/>
                  <a:pt x="60" y="27"/>
                  <a:pt x="60" y="27"/>
                </a:cubicBezTo>
                <a:cubicBezTo>
                  <a:pt x="61" y="27"/>
                  <a:pt x="61" y="27"/>
                  <a:pt x="61" y="27"/>
                </a:cubicBezTo>
                <a:cubicBezTo>
                  <a:pt x="61" y="27"/>
                  <a:pt x="62" y="27"/>
                  <a:pt x="62" y="27"/>
                </a:cubicBezTo>
                <a:cubicBezTo>
                  <a:pt x="62" y="27"/>
                  <a:pt x="62" y="27"/>
                  <a:pt x="62" y="27"/>
                </a:cubicBezTo>
                <a:cubicBezTo>
                  <a:pt x="62" y="27"/>
                  <a:pt x="62" y="27"/>
                  <a:pt x="62" y="26"/>
                </a:cubicBezTo>
                <a:cubicBezTo>
                  <a:pt x="62" y="26"/>
                  <a:pt x="62" y="26"/>
                  <a:pt x="63" y="26"/>
                </a:cubicBezTo>
                <a:cubicBezTo>
                  <a:pt x="63" y="26"/>
                  <a:pt x="63" y="26"/>
                  <a:pt x="63" y="26"/>
                </a:cubicBezTo>
                <a:cubicBezTo>
                  <a:pt x="63" y="26"/>
                  <a:pt x="64" y="26"/>
                  <a:pt x="64" y="26"/>
                </a:cubicBezTo>
                <a:cubicBezTo>
                  <a:pt x="64" y="26"/>
                  <a:pt x="64" y="26"/>
                  <a:pt x="64" y="26"/>
                </a:cubicBezTo>
                <a:cubicBezTo>
                  <a:pt x="64" y="26"/>
                  <a:pt x="64" y="26"/>
                  <a:pt x="64" y="26"/>
                </a:cubicBezTo>
                <a:cubicBezTo>
                  <a:pt x="64" y="26"/>
                  <a:pt x="64" y="26"/>
                  <a:pt x="64" y="26"/>
                </a:cubicBezTo>
                <a:cubicBezTo>
                  <a:pt x="64" y="25"/>
                  <a:pt x="64" y="25"/>
                  <a:pt x="65" y="25"/>
                </a:cubicBezTo>
                <a:cubicBezTo>
                  <a:pt x="65" y="25"/>
                  <a:pt x="66" y="25"/>
                  <a:pt x="66" y="25"/>
                </a:cubicBezTo>
                <a:cubicBezTo>
                  <a:pt x="66" y="25"/>
                  <a:pt x="66" y="26"/>
                  <a:pt x="65" y="27"/>
                </a:cubicBezTo>
                <a:cubicBezTo>
                  <a:pt x="64" y="28"/>
                  <a:pt x="64" y="28"/>
                  <a:pt x="65" y="27"/>
                </a:cubicBezTo>
                <a:cubicBezTo>
                  <a:pt x="66" y="26"/>
                  <a:pt x="66" y="25"/>
                  <a:pt x="67" y="25"/>
                </a:cubicBezTo>
                <a:cubicBezTo>
                  <a:pt x="68" y="25"/>
                  <a:pt x="68" y="25"/>
                  <a:pt x="68" y="25"/>
                </a:cubicBezTo>
                <a:cubicBezTo>
                  <a:pt x="71" y="25"/>
                  <a:pt x="71" y="25"/>
                  <a:pt x="71" y="25"/>
                </a:cubicBezTo>
                <a:cubicBezTo>
                  <a:pt x="71" y="25"/>
                  <a:pt x="71" y="25"/>
                  <a:pt x="71" y="25"/>
                </a:cubicBezTo>
                <a:cubicBezTo>
                  <a:pt x="72" y="25"/>
                  <a:pt x="72" y="25"/>
                  <a:pt x="72" y="25"/>
                </a:cubicBezTo>
                <a:cubicBezTo>
                  <a:pt x="72" y="25"/>
                  <a:pt x="73" y="25"/>
                  <a:pt x="73" y="25"/>
                </a:cubicBezTo>
                <a:cubicBezTo>
                  <a:pt x="73" y="24"/>
                  <a:pt x="74" y="24"/>
                  <a:pt x="74" y="24"/>
                </a:cubicBezTo>
                <a:cubicBezTo>
                  <a:pt x="75" y="25"/>
                  <a:pt x="75" y="25"/>
                  <a:pt x="76" y="25"/>
                </a:cubicBezTo>
                <a:cubicBezTo>
                  <a:pt x="78" y="25"/>
                  <a:pt x="78" y="25"/>
                  <a:pt x="78" y="25"/>
                </a:cubicBezTo>
                <a:cubicBezTo>
                  <a:pt x="78" y="25"/>
                  <a:pt x="78" y="25"/>
                  <a:pt x="77" y="24"/>
                </a:cubicBezTo>
                <a:cubicBezTo>
                  <a:pt x="76" y="24"/>
                  <a:pt x="76" y="24"/>
                  <a:pt x="77" y="23"/>
                </a:cubicBezTo>
                <a:cubicBezTo>
                  <a:pt x="79" y="22"/>
                  <a:pt x="79" y="22"/>
                  <a:pt x="79" y="22"/>
                </a:cubicBezTo>
                <a:cubicBezTo>
                  <a:pt x="79" y="22"/>
                  <a:pt x="79" y="22"/>
                  <a:pt x="79" y="22"/>
                </a:cubicBezTo>
                <a:cubicBezTo>
                  <a:pt x="79" y="23"/>
                  <a:pt x="80" y="23"/>
                  <a:pt x="80" y="23"/>
                </a:cubicBezTo>
                <a:cubicBezTo>
                  <a:pt x="80" y="23"/>
                  <a:pt x="80" y="23"/>
                  <a:pt x="80" y="24"/>
                </a:cubicBezTo>
                <a:cubicBezTo>
                  <a:pt x="80" y="24"/>
                  <a:pt x="80" y="25"/>
                  <a:pt x="80" y="25"/>
                </a:cubicBezTo>
                <a:cubicBezTo>
                  <a:pt x="80" y="25"/>
                  <a:pt x="80" y="25"/>
                  <a:pt x="79" y="26"/>
                </a:cubicBezTo>
                <a:cubicBezTo>
                  <a:pt x="79" y="26"/>
                  <a:pt x="78" y="26"/>
                  <a:pt x="79" y="26"/>
                </a:cubicBezTo>
                <a:cubicBezTo>
                  <a:pt x="80" y="26"/>
                  <a:pt x="80" y="26"/>
                  <a:pt x="80" y="26"/>
                </a:cubicBezTo>
                <a:cubicBezTo>
                  <a:pt x="81" y="25"/>
                  <a:pt x="82" y="24"/>
                  <a:pt x="82" y="25"/>
                </a:cubicBezTo>
                <a:cubicBezTo>
                  <a:pt x="82" y="25"/>
                  <a:pt x="82" y="25"/>
                  <a:pt x="83" y="25"/>
                </a:cubicBezTo>
                <a:cubicBezTo>
                  <a:pt x="83" y="25"/>
                  <a:pt x="83" y="25"/>
                  <a:pt x="83" y="25"/>
                </a:cubicBezTo>
                <a:cubicBezTo>
                  <a:pt x="83" y="25"/>
                  <a:pt x="83" y="25"/>
                  <a:pt x="83" y="24"/>
                </a:cubicBezTo>
                <a:cubicBezTo>
                  <a:pt x="83" y="24"/>
                  <a:pt x="82" y="24"/>
                  <a:pt x="82" y="24"/>
                </a:cubicBezTo>
                <a:cubicBezTo>
                  <a:pt x="81" y="25"/>
                  <a:pt x="81" y="25"/>
                  <a:pt x="81" y="25"/>
                </a:cubicBezTo>
                <a:cubicBezTo>
                  <a:pt x="81" y="25"/>
                  <a:pt x="81" y="25"/>
                  <a:pt x="81" y="24"/>
                </a:cubicBezTo>
                <a:cubicBezTo>
                  <a:pt x="81" y="23"/>
                  <a:pt x="81" y="23"/>
                  <a:pt x="81" y="23"/>
                </a:cubicBezTo>
                <a:cubicBezTo>
                  <a:pt x="81" y="23"/>
                  <a:pt x="81" y="23"/>
                  <a:pt x="81" y="23"/>
                </a:cubicBezTo>
                <a:cubicBezTo>
                  <a:pt x="81" y="22"/>
                  <a:pt x="81" y="22"/>
                  <a:pt x="81" y="22"/>
                </a:cubicBezTo>
                <a:cubicBezTo>
                  <a:pt x="81" y="23"/>
                  <a:pt x="81" y="23"/>
                  <a:pt x="81" y="23"/>
                </a:cubicBezTo>
                <a:cubicBezTo>
                  <a:pt x="81" y="24"/>
                  <a:pt x="82" y="24"/>
                  <a:pt x="82" y="24"/>
                </a:cubicBezTo>
                <a:cubicBezTo>
                  <a:pt x="82" y="23"/>
                  <a:pt x="82" y="23"/>
                  <a:pt x="82" y="23"/>
                </a:cubicBezTo>
                <a:cubicBezTo>
                  <a:pt x="74" y="15"/>
                  <a:pt x="65" y="11"/>
                  <a:pt x="55" y="11"/>
                </a:cubicBezTo>
                <a:cubicBezTo>
                  <a:pt x="54" y="11"/>
                  <a:pt x="54" y="11"/>
                  <a:pt x="54" y="11"/>
                </a:cubicBezTo>
                <a:cubicBezTo>
                  <a:pt x="44" y="11"/>
                  <a:pt x="36" y="14"/>
                  <a:pt x="29" y="19"/>
                </a:cubicBezTo>
                <a:cubicBezTo>
                  <a:pt x="27" y="19"/>
                  <a:pt x="27" y="20"/>
                  <a:pt x="28" y="20"/>
                </a:cubicBezTo>
                <a:cubicBezTo>
                  <a:pt x="28" y="21"/>
                  <a:pt x="28" y="21"/>
                  <a:pt x="28" y="22"/>
                </a:cubicBezTo>
                <a:cubicBezTo>
                  <a:pt x="28" y="22"/>
                  <a:pt x="28" y="22"/>
                  <a:pt x="28" y="22"/>
                </a:cubicBezTo>
                <a:cubicBezTo>
                  <a:pt x="27" y="22"/>
                  <a:pt x="27" y="22"/>
                  <a:pt x="27" y="22"/>
                </a:cubicBezTo>
                <a:cubicBezTo>
                  <a:pt x="26" y="22"/>
                  <a:pt x="26" y="23"/>
                  <a:pt x="26" y="23"/>
                </a:cubicBezTo>
                <a:cubicBezTo>
                  <a:pt x="26" y="23"/>
                  <a:pt x="26" y="23"/>
                  <a:pt x="26" y="23"/>
                </a:cubicBezTo>
                <a:cubicBezTo>
                  <a:pt x="26" y="23"/>
                  <a:pt x="26" y="24"/>
                  <a:pt x="26" y="24"/>
                </a:cubicBezTo>
                <a:cubicBezTo>
                  <a:pt x="27" y="24"/>
                  <a:pt x="26" y="24"/>
                  <a:pt x="26" y="24"/>
                </a:cubicBezTo>
                <a:cubicBezTo>
                  <a:pt x="25" y="24"/>
                  <a:pt x="25" y="24"/>
                  <a:pt x="25" y="24"/>
                </a:cubicBezTo>
                <a:cubicBezTo>
                  <a:pt x="25" y="23"/>
                  <a:pt x="25" y="23"/>
                  <a:pt x="25" y="23"/>
                </a:cubicBezTo>
                <a:cubicBezTo>
                  <a:pt x="24" y="24"/>
                  <a:pt x="24" y="24"/>
                  <a:pt x="24" y="24"/>
                </a:cubicBezTo>
                <a:cubicBezTo>
                  <a:pt x="24" y="24"/>
                  <a:pt x="24" y="24"/>
                  <a:pt x="24" y="24"/>
                </a:cubicBezTo>
                <a:cubicBezTo>
                  <a:pt x="25" y="24"/>
                  <a:pt x="25" y="24"/>
                  <a:pt x="25" y="25"/>
                </a:cubicBezTo>
                <a:cubicBezTo>
                  <a:pt x="23" y="25"/>
                  <a:pt x="23" y="25"/>
                  <a:pt x="23" y="25"/>
                </a:cubicBezTo>
                <a:cubicBezTo>
                  <a:pt x="23" y="25"/>
                  <a:pt x="22" y="25"/>
                  <a:pt x="22" y="25"/>
                </a:cubicBezTo>
                <a:cubicBezTo>
                  <a:pt x="21" y="26"/>
                  <a:pt x="21" y="26"/>
                  <a:pt x="21" y="26"/>
                </a:cubicBezTo>
                <a:cubicBezTo>
                  <a:pt x="14" y="33"/>
                  <a:pt x="11" y="42"/>
                  <a:pt x="11" y="52"/>
                </a:cubicBezTo>
                <a:cubicBezTo>
                  <a:pt x="11" y="54"/>
                  <a:pt x="11" y="56"/>
                  <a:pt x="12" y="59"/>
                </a:cubicBezTo>
                <a:cubicBezTo>
                  <a:pt x="12" y="59"/>
                  <a:pt x="13" y="59"/>
                  <a:pt x="13" y="60"/>
                </a:cubicBezTo>
                <a:cubicBezTo>
                  <a:pt x="13" y="60"/>
                  <a:pt x="13" y="61"/>
                  <a:pt x="14" y="61"/>
                </a:cubicBezTo>
                <a:cubicBezTo>
                  <a:pt x="14" y="61"/>
                  <a:pt x="14" y="61"/>
                  <a:pt x="14" y="61"/>
                </a:cubicBezTo>
                <a:cubicBezTo>
                  <a:pt x="14" y="62"/>
                  <a:pt x="13" y="62"/>
                  <a:pt x="13" y="62"/>
                </a:cubicBezTo>
                <a:cubicBezTo>
                  <a:pt x="12" y="62"/>
                  <a:pt x="12" y="62"/>
                  <a:pt x="12" y="62"/>
                </a:cubicBezTo>
                <a:cubicBezTo>
                  <a:pt x="13" y="63"/>
                  <a:pt x="13" y="62"/>
                  <a:pt x="14" y="62"/>
                </a:cubicBezTo>
                <a:cubicBezTo>
                  <a:pt x="14" y="62"/>
                  <a:pt x="15" y="62"/>
                  <a:pt x="14" y="63"/>
                </a:cubicBezTo>
                <a:cubicBezTo>
                  <a:pt x="14" y="63"/>
                  <a:pt x="14" y="63"/>
                  <a:pt x="14" y="63"/>
                </a:cubicBezTo>
                <a:cubicBezTo>
                  <a:pt x="14" y="63"/>
                  <a:pt x="14" y="63"/>
                  <a:pt x="14" y="63"/>
                </a:cubicBezTo>
                <a:cubicBezTo>
                  <a:pt x="14" y="63"/>
                  <a:pt x="15" y="62"/>
                  <a:pt x="15" y="62"/>
                </a:cubicBezTo>
                <a:cubicBezTo>
                  <a:pt x="17" y="63"/>
                  <a:pt x="17" y="63"/>
                  <a:pt x="17" y="63"/>
                </a:cubicBezTo>
                <a:cubicBezTo>
                  <a:pt x="18" y="63"/>
                  <a:pt x="18" y="63"/>
                  <a:pt x="18" y="63"/>
                </a:cubicBezTo>
                <a:cubicBezTo>
                  <a:pt x="19" y="63"/>
                  <a:pt x="19" y="63"/>
                  <a:pt x="19" y="64"/>
                </a:cubicBezTo>
                <a:cubicBezTo>
                  <a:pt x="20" y="64"/>
                  <a:pt x="20" y="64"/>
                  <a:pt x="21" y="65"/>
                </a:cubicBezTo>
                <a:cubicBezTo>
                  <a:pt x="22" y="65"/>
                  <a:pt x="22" y="66"/>
                  <a:pt x="22" y="66"/>
                </a:cubicBezTo>
                <a:cubicBezTo>
                  <a:pt x="22" y="67"/>
                  <a:pt x="21" y="68"/>
                  <a:pt x="20" y="69"/>
                </a:cubicBezTo>
                <a:cubicBezTo>
                  <a:pt x="20" y="69"/>
                  <a:pt x="19" y="69"/>
                  <a:pt x="20" y="70"/>
                </a:cubicBezTo>
                <a:cubicBezTo>
                  <a:pt x="20" y="70"/>
                  <a:pt x="20" y="71"/>
                  <a:pt x="19" y="71"/>
                </a:cubicBezTo>
                <a:cubicBezTo>
                  <a:pt x="19" y="72"/>
                  <a:pt x="19" y="72"/>
                  <a:pt x="19" y="72"/>
                </a:cubicBezTo>
                <a:cubicBezTo>
                  <a:pt x="19" y="72"/>
                  <a:pt x="19" y="72"/>
                  <a:pt x="19" y="73"/>
                </a:cubicBezTo>
                <a:cubicBezTo>
                  <a:pt x="19" y="73"/>
                  <a:pt x="19" y="73"/>
                  <a:pt x="18" y="74"/>
                </a:cubicBezTo>
                <a:cubicBezTo>
                  <a:pt x="18" y="74"/>
                  <a:pt x="18" y="74"/>
                  <a:pt x="17" y="74"/>
                </a:cubicBezTo>
                <a:cubicBezTo>
                  <a:pt x="25" y="87"/>
                  <a:pt x="38" y="94"/>
                  <a:pt x="55" y="94"/>
                </a:cubicBezTo>
                <a:cubicBezTo>
                  <a:pt x="63" y="94"/>
                  <a:pt x="71" y="91"/>
                  <a:pt x="79" y="84"/>
                </a:cubicBezTo>
                <a:cubicBezTo>
                  <a:pt x="87" y="78"/>
                  <a:pt x="91" y="70"/>
                  <a:pt x="93" y="60"/>
                </a:cubicBezTo>
                <a:cubicBezTo>
                  <a:pt x="93" y="60"/>
                  <a:pt x="93" y="60"/>
                  <a:pt x="93" y="60"/>
                </a:cubicBezTo>
                <a:cubicBezTo>
                  <a:pt x="92" y="59"/>
                  <a:pt x="92" y="59"/>
                  <a:pt x="92" y="59"/>
                </a:cubicBezTo>
                <a:cubicBezTo>
                  <a:pt x="92" y="59"/>
                  <a:pt x="93" y="59"/>
                  <a:pt x="93" y="59"/>
                </a:cubicBezTo>
                <a:cubicBezTo>
                  <a:pt x="93" y="59"/>
                  <a:pt x="93" y="59"/>
                  <a:pt x="93" y="59"/>
                </a:cubicBezTo>
                <a:cubicBezTo>
                  <a:pt x="94" y="58"/>
                  <a:pt x="94" y="58"/>
                  <a:pt x="93" y="57"/>
                </a:cubicBezTo>
                <a:cubicBezTo>
                  <a:pt x="93" y="57"/>
                  <a:pt x="93" y="57"/>
                  <a:pt x="94" y="57"/>
                </a:cubicBezTo>
                <a:cubicBezTo>
                  <a:pt x="94" y="56"/>
                  <a:pt x="94" y="56"/>
                  <a:pt x="94" y="56"/>
                </a:cubicBezTo>
                <a:cubicBezTo>
                  <a:pt x="94" y="56"/>
                  <a:pt x="94" y="56"/>
                  <a:pt x="94" y="56"/>
                </a:cubicBezTo>
                <a:cubicBezTo>
                  <a:pt x="94" y="56"/>
                  <a:pt x="94" y="55"/>
                  <a:pt x="94" y="55"/>
                </a:cubicBezTo>
                <a:cubicBezTo>
                  <a:pt x="94" y="53"/>
                  <a:pt x="94" y="53"/>
                  <a:pt x="94" y="53"/>
                </a:cubicBezTo>
                <a:cubicBezTo>
                  <a:pt x="94" y="53"/>
                  <a:pt x="93" y="53"/>
                  <a:pt x="93" y="53"/>
                </a:cubicBezTo>
                <a:cubicBezTo>
                  <a:pt x="92" y="54"/>
                  <a:pt x="92" y="54"/>
                  <a:pt x="92" y="54"/>
                </a:cubicBezTo>
                <a:cubicBezTo>
                  <a:pt x="92" y="54"/>
                  <a:pt x="91" y="54"/>
                  <a:pt x="91" y="53"/>
                </a:cubicBezTo>
                <a:cubicBezTo>
                  <a:pt x="92" y="52"/>
                  <a:pt x="91" y="52"/>
                  <a:pt x="91" y="51"/>
                </a:cubicBezTo>
                <a:cubicBezTo>
                  <a:pt x="90" y="50"/>
                  <a:pt x="90" y="50"/>
                  <a:pt x="90" y="50"/>
                </a:cubicBezTo>
                <a:cubicBezTo>
                  <a:pt x="90" y="50"/>
                  <a:pt x="90" y="50"/>
                  <a:pt x="90" y="50"/>
                </a:cubicBezTo>
                <a:cubicBezTo>
                  <a:pt x="89" y="50"/>
                  <a:pt x="89" y="50"/>
                  <a:pt x="88" y="50"/>
                </a:cubicBezTo>
                <a:cubicBezTo>
                  <a:pt x="88" y="50"/>
                  <a:pt x="88" y="50"/>
                  <a:pt x="87" y="50"/>
                </a:cubicBezTo>
                <a:cubicBezTo>
                  <a:pt x="87" y="51"/>
                  <a:pt x="87" y="51"/>
                  <a:pt x="87" y="51"/>
                </a:cubicBezTo>
                <a:cubicBezTo>
                  <a:pt x="87" y="51"/>
                  <a:pt x="87" y="51"/>
                  <a:pt x="87" y="51"/>
                </a:cubicBezTo>
                <a:cubicBezTo>
                  <a:pt x="86" y="51"/>
                  <a:pt x="86" y="52"/>
                  <a:pt x="86" y="52"/>
                </a:cubicBezTo>
                <a:cubicBezTo>
                  <a:pt x="85" y="52"/>
                  <a:pt x="85" y="53"/>
                  <a:pt x="85" y="53"/>
                </a:cubicBezTo>
                <a:cubicBezTo>
                  <a:pt x="84" y="53"/>
                  <a:pt x="84" y="54"/>
                  <a:pt x="84" y="54"/>
                </a:cubicBezTo>
                <a:cubicBezTo>
                  <a:pt x="84" y="55"/>
                  <a:pt x="84" y="56"/>
                  <a:pt x="83" y="57"/>
                </a:cubicBezTo>
                <a:cubicBezTo>
                  <a:pt x="83" y="58"/>
                  <a:pt x="82" y="58"/>
                  <a:pt x="82" y="58"/>
                </a:cubicBezTo>
                <a:cubicBezTo>
                  <a:pt x="82" y="58"/>
                  <a:pt x="82" y="58"/>
                  <a:pt x="82" y="57"/>
                </a:cubicBezTo>
                <a:cubicBezTo>
                  <a:pt x="82" y="57"/>
                  <a:pt x="82" y="56"/>
                  <a:pt x="81" y="55"/>
                </a:cubicBezTo>
                <a:cubicBezTo>
                  <a:pt x="80" y="54"/>
                  <a:pt x="80" y="54"/>
                  <a:pt x="80" y="54"/>
                </a:cubicBezTo>
                <a:cubicBezTo>
                  <a:pt x="80" y="52"/>
                  <a:pt x="80" y="52"/>
                  <a:pt x="80" y="52"/>
                </a:cubicBezTo>
                <a:cubicBezTo>
                  <a:pt x="80" y="50"/>
                  <a:pt x="80" y="50"/>
                  <a:pt x="80" y="50"/>
                </a:cubicBezTo>
                <a:cubicBezTo>
                  <a:pt x="79" y="51"/>
                  <a:pt x="79" y="51"/>
                  <a:pt x="79" y="51"/>
                </a:cubicBezTo>
                <a:cubicBezTo>
                  <a:pt x="78" y="51"/>
                  <a:pt x="78" y="50"/>
                  <a:pt x="78" y="50"/>
                </a:cubicBezTo>
                <a:cubicBezTo>
                  <a:pt x="78" y="50"/>
                  <a:pt x="78" y="49"/>
                  <a:pt x="78" y="49"/>
                </a:cubicBezTo>
                <a:cubicBezTo>
                  <a:pt x="77" y="49"/>
                  <a:pt x="77" y="49"/>
                  <a:pt x="76" y="48"/>
                </a:cubicBezTo>
                <a:cubicBezTo>
                  <a:pt x="74" y="49"/>
                  <a:pt x="74" y="49"/>
                  <a:pt x="74" y="49"/>
                </a:cubicBezTo>
                <a:cubicBezTo>
                  <a:pt x="73" y="49"/>
                  <a:pt x="72" y="48"/>
                  <a:pt x="72" y="48"/>
                </a:cubicBezTo>
                <a:cubicBezTo>
                  <a:pt x="71" y="48"/>
                  <a:pt x="71" y="47"/>
                  <a:pt x="71" y="48"/>
                </a:cubicBezTo>
                <a:cubicBezTo>
                  <a:pt x="70" y="48"/>
                  <a:pt x="70" y="48"/>
                  <a:pt x="69" y="48"/>
                </a:cubicBezTo>
                <a:cubicBezTo>
                  <a:pt x="69" y="47"/>
                  <a:pt x="68" y="47"/>
                  <a:pt x="68" y="46"/>
                </a:cubicBezTo>
                <a:cubicBezTo>
                  <a:pt x="68" y="45"/>
                  <a:pt x="67" y="45"/>
                  <a:pt x="67" y="46"/>
                </a:cubicBezTo>
                <a:cubicBezTo>
                  <a:pt x="67" y="46"/>
                  <a:pt x="67" y="46"/>
                  <a:pt x="67" y="46"/>
                </a:cubicBezTo>
                <a:cubicBezTo>
                  <a:pt x="68" y="48"/>
                  <a:pt x="68" y="48"/>
                  <a:pt x="68" y="48"/>
                </a:cubicBezTo>
                <a:cubicBezTo>
                  <a:pt x="68" y="48"/>
                  <a:pt x="68" y="48"/>
                  <a:pt x="68" y="48"/>
                </a:cubicBezTo>
                <a:cubicBezTo>
                  <a:pt x="69" y="49"/>
                  <a:pt x="69" y="49"/>
                  <a:pt x="69" y="49"/>
                </a:cubicBezTo>
                <a:cubicBezTo>
                  <a:pt x="69" y="49"/>
                  <a:pt x="69" y="49"/>
                  <a:pt x="69" y="49"/>
                </a:cubicBezTo>
                <a:cubicBezTo>
                  <a:pt x="69" y="49"/>
                  <a:pt x="70" y="49"/>
                  <a:pt x="71" y="48"/>
                </a:cubicBezTo>
                <a:cubicBezTo>
                  <a:pt x="73" y="50"/>
                  <a:pt x="73" y="50"/>
                  <a:pt x="73" y="50"/>
                </a:cubicBezTo>
                <a:cubicBezTo>
                  <a:pt x="73" y="50"/>
                  <a:pt x="73" y="50"/>
                  <a:pt x="72" y="51"/>
                </a:cubicBezTo>
                <a:cubicBezTo>
                  <a:pt x="72" y="52"/>
                  <a:pt x="71" y="52"/>
                  <a:pt x="70" y="53"/>
                </a:cubicBezTo>
                <a:cubicBezTo>
                  <a:pt x="70" y="53"/>
                  <a:pt x="69" y="53"/>
                  <a:pt x="69" y="54"/>
                </a:cubicBezTo>
                <a:cubicBezTo>
                  <a:pt x="69" y="54"/>
                  <a:pt x="68" y="54"/>
                  <a:pt x="68" y="54"/>
                </a:cubicBezTo>
                <a:cubicBezTo>
                  <a:pt x="68" y="54"/>
                  <a:pt x="67" y="54"/>
                  <a:pt x="66" y="55"/>
                </a:cubicBezTo>
                <a:cubicBezTo>
                  <a:pt x="65" y="55"/>
                  <a:pt x="64" y="55"/>
                  <a:pt x="64" y="53"/>
                </a:cubicBezTo>
                <a:cubicBezTo>
                  <a:pt x="63" y="52"/>
                  <a:pt x="63" y="51"/>
                  <a:pt x="62" y="51"/>
                </a:cubicBezTo>
                <a:cubicBezTo>
                  <a:pt x="62" y="51"/>
                  <a:pt x="61" y="50"/>
                  <a:pt x="61" y="49"/>
                </a:cubicBezTo>
                <a:cubicBezTo>
                  <a:pt x="61" y="48"/>
                  <a:pt x="61" y="48"/>
                  <a:pt x="61" y="48"/>
                </a:cubicBezTo>
                <a:cubicBezTo>
                  <a:pt x="60" y="47"/>
                  <a:pt x="60" y="47"/>
                  <a:pt x="60" y="47"/>
                </a:cubicBezTo>
                <a:cubicBezTo>
                  <a:pt x="60" y="47"/>
                  <a:pt x="60" y="47"/>
                  <a:pt x="59" y="47"/>
                </a:cubicBezTo>
                <a:cubicBezTo>
                  <a:pt x="59" y="47"/>
                  <a:pt x="60" y="48"/>
                  <a:pt x="61" y="51"/>
                </a:cubicBezTo>
                <a:cubicBezTo>
                  <a:pt x="62" y="53"/>
                  <a:pt x="63" y="54"/>
                  <a:pt x="63" y="54"/>
                </a:cubicBezTo>
                <a:cubicBezTo>
                  <a:pt x="64" y="54"/>
                  <a:pt x="64" y="55"/>
                  <a:pt x="64" y="56"/>
                </a:cubicBezTo>
                <a:cubicBezTo>
                  <a:pt x="64" y="56"/>
                  <a:pt x="64" y="56"/>
                  <a:pt x="64" y="56"/>
                </a:cubicBezTo>
                <a:cubicBezTo>
                  <a:pt x="64" y="56"/>
                  <a:pt x="64" y="56"/>
                  <a:pt x="64" y="56"/>
                </a:cubicBezTo>
                <a:cubicBezTo>
                  <a:pt x="68" y="56"/>
                  <a:pt x="68" y="56"/>
                  <a:pt x="68" y="56"/>
                </a:cubicBezTo>
                <a:cubicBezTo>
                  <a:pt x="68" y="57"/>
                  <a:pt x="68" y="57"/>
                  <a:pt x="68" y="57"/>
                </a:cubicBezTo>
                <a:cubicBezTo>
                  <a:pt x="66" y="60"/>
                  <a:pt x="66" y="60"/>
                  <a:pt x="66" y="60"/>
                </a:cubicBezTo>
                <a:cubicBezTo>
                  <a:pt x="66" y="60"/>
                  <a:pt x="66" y="61"/>
                  <a:pt x="66" y="61"/>
                </a:cubicBezTo>
                <a:cubicBezTo>
                  <a:pt x="65" y="61"/>
                  <a:pt x="64" y="61"/>
                  <a:pt x="64" y="62"/>
                </a:cubicBezTo>
                <a:cubicBezTo>
                  <a:pt x="63" y="63"/>
                  <a:pt x="63" y="63"/>
                  <a:pt x="63" y="63"/>
                </a:cubicBezTo>
                <a:cubicBezTo>
                  <a:pt x="62" y="64"/>
                  <a:pt x="62" y="64"/>
                  <a:pt x="62" y="64"/>
                </a:cubicBezTo>
                <a:cubicBezTo>
                  <a:pt x="62" y="64"/>
                  <a:pt x="62" y="65"/>
                  <a:pt x="62" y="66"/>
                </a:cubicBezTo>
                <a:cubicBezTo>
                  <a:pt x="63" y="68"/>
                  <a:pt x="63" y="68"/>
                  <a:pt x="63" y="68"/>
                </a:cubicBezTo>
                <a:cubicBezTo>
                  <a:pt x="63" y="70"/>
                  <a:pt x="62" y="71"/>
                  <a:pt x="61" y="72"/>
                </a:cubicBezTo>
                <a:cubicBezTo>
                  <a:pt x="60" y="72"/>
                  <a:pt x="59" y="73"/>
                  <a:pt x="59" y="73"/>
                </a:cubicBezTo>
                <a:cubicBezTo>
                  <a:pt x="60" y="74"/>
                  <a:pt x="60" y="74"/>
                  <a:pt x="60" y="75"/>
                </a:cubicBezTo>
                <a:cubicBezTo>
                  <a:pt x="60" y="75"/>
                  <a:pt x="60" y="75"/>
                  <a:pt x="59" y="75"/>
                </a:cubicBezTo>
                <a:cubicBezTo>
                  <a:pt x="59" y="76"/>
                  <a:pt x="58" y="76"/>
                  <a:pt x="59" y="76"/>
                </a:cubicBezTo>
                <a:cubicBezTo>
                  <a:pt x="59" y="77"/>
                  <a:pt x="58" y="77"/>
                  <a:pt x="57" y="79"/>
                </a:cubicBezTo>
                <a:cubicBezTo>
                  <a:pt x="56" y="80"/>
                  <a:pt x="55" y="80"/>
                  <a:pt x="54" y="80"/>
                </a:cubicBezTo>
                <a:cubicBezTo>
                  <a:pt x="53" y="80"/>
                  <a:pt x="52" y="80"/>
                  <a:pt x="52" y="81"/>
                </a:cubicBezTo>
                <a:cubicBezTo>
                  <a:pt x="51" y="81"/>
                  <a:pt x="51" y="81"/>
                  <a:pt x="50" y="80"/>
                </a:cubicBezTo>
                <a:cubicBezTo>
                  <a:pt x="50" y="78"/>
                  <a:pt x="50" y="78"/>
                  <a:pt x="50" y="78"/>
                </a:cubicBezTo>
                <a:cubicBezTo>
                  <a:pt x="49" y="77"/>
                  <a:pt x="49" y="77"/>
                  <a:pt x="49" y="77"/>
                </a:cubicBezTo>
                <a:cubicBezTo>
                  <a:pt x="49" y="77"/>
                  <a:pt x="49" y="76"/>
                  <a:pt x="49" y="76"/>
                </a:cubicBezTo>
                <a:cubicBezTo>
                  <a:pt x="49" y="76"/>
                  <a:pt x="49" y="76"/>
                  <a:pt x="49" y="75"/>
                </a:cubicBezTo>
                <a:cubicBezTo>
                  <a:pt x="49" y="74"/>
                  <a:pt x="48" y="74"/>
                  <a:pt x="48" y="73"/>
                </a:cubicBezTo>
                <a:cubicBezTo>
                  <a:pt x="47" y="72"/>
                  <a:pt x="47" y="71"/>
                  <a:pt x="47" y="71"/>
                </a:cubicBezTo>
                <a:cubicBezTo>
                  <a:pt x="47" y="70"/>
                  <a:pt x="47" y="69"/>
                  <a:pt x="48" y="69"/>
                </a:cubicBezTo>
                <a:cubicBezTo>
                  <a:pt x="48" y="68"/>
                  <a:pt x="48" y="68"/>
                  <a:pt x="48" y="68"/>
                </a:cubicBezTo>
                <a:cubicBezTo>
                  <a:pt x="48" y="67"/>
                  <a:pt x="48" y="67"/>
                  <a:pt x="48" y="66"/>
                </a:cubicBezTo>
                <a:cubicBezTo>
                  <a:pt x="48" y="66"/>
                  <a:pt x="48" y="66"/>
                  <a:pt x="48" y="65"/>
                </a:cubicBezTo>
                <a:cubicBezTo>
                  <a:pt x="47" y="65"/>
                  <a:pt x="47" y="65"/>
                  <a:pt x="47" y="64"/>
                </a:cubicBezTo>
                <a:cubicBezTo>
                  <a:pt x="46" y="64"/>
                  <a:pt x="46" y="63"/>
                  <a:pt x="46" y="63"/>
                </a:cubicBezTo>
                <a:cubicBezTo>
                  <a:pt x="45" y="63"/>
                  <a:pt x="45" y="63"/>
                  <a:pt x="45" y="62"/>
                </a:cubicBezTo>
                <a:cubicBezTo>
                  <a:pt x="46" y="62"/>
                  <a:pt x="46" y="62"/>
                  <a:pt x="46" y="61"/>
                </a:cubicBezTo>
                <a:cubicBezTo>
                  <a:pt x="46" y="61"/>
                  <a:pt x="46" y="61"/>
                  <a:pt x="46" y="60"/>
                </a:cubicBezTo>
                <a:cubicBezTo>
                  <a:pt x="46" y="60"/>
                  <a:pt x="46" y="60"/>
                  <a:pt x="46" y="60"/>
                </a:cubicBezTo>
                <a:cubicBezTo>
                  <a:pt x="45" y="59"/>
                  <a:pt x="45" y="59"/>
                  <a:pt x="45" y="60"/>
                </a:cubicBezTo>
                <a:cubicBezTo>
                  <a:pt x="44" y="60"/>
                  <a:pt x="44" y="60"/>
                  <a:pt x="44" y="60"/>
                </a:cubicBezTo>
                <a:cubicBezTo>
                  <a:pt x="43" y="59"/>
                  <a:pt x="43" y="59"/>
                  <a:pt x="43" y="59"/>
                </a:cubicBezTo>
                <a:cubicBezTo>
                  <a:pt x="43" y="58"/>
                  <a:pt x="42" y="58"/>
                  <a:pt x="41" y="58"/>
                </a:cubicBezTo>
                <a:cubicBezTo>
                  <a:pt x="40" y="59"/>
                  <a:pt x="40" y="59"/>
                  <a:pt x="40" y="59"/>
                </a:cubicBezTo>
                <a:cubicBezTo>
                  <a:pt x="38" y="59"/>
                  <a:pt x="38" y="59"/>
                  <a:pt x="38" y="59"/>
                </a:cubicBezTo>
                <a:cubicBezTo>
                  <a:pt x="37" y="59"/>
                  <a:pt x="37" y="59"/>
                  <a:pt x="37" y="60"/>
                </a:cubicBezTo>
                <a:cubicBezTo>
                  <a:pt x="37" y="60"/>
                  <a:pt x="36" y="60"/>
                  <a:pt x="36" y="60"/>
                </a:cubicBezTo>
                <a:cubicBezTo>
                  <a:pt x="35" y="59"/>
                  <a:pt x="35" y="59"/>
                  <a:pt x="35" y="59"/>
                </a:cubicBezTo>
                <a:cubicBezTo>
                  <a:pt x="34" y="58"/>
                  <a:pt x="34" y="58"/>
                  <a:pt x="33" y="57"/>
                </a:cubicBezTo>
                <a:cubicBezTo>
                  <a:pt x="33" y="57"/>
                  <a:pt x="33" y="56"/>
                  <a:pt x="32" y="56"/>
                </a:cubicBezTo>
                <a:cubicBezTo>
                  <a:pt x="32" y="56"/>
                  <a:pt x="31" y="56"/>
                  <a:pt x="31" y="55"/>
                </a:cubicBezTo>
                <a:cubicBezTo>
                  <a:pt x="31" y="55"/>
                  <a:pt x="31" y="55"/>
                  <a:pt x="31" y="55"/>
                </a:cubicBezTo>
                <a:cubicBezTo>
                  <a:pt x="31" y="55"/>
                  <a:pt x="32" y="55"/>
                  <a:pt x="32" y="55"/>
                </a:cubicBezTo>
                <a:cubicBezTo>
                  <a:pt x="32" y="54"/>
                  <a:pt x="31" y="54"/>
                  <a:pt x="31" y="54"/>
                </a:cubicBezTo>
                <a:cubicBezTo>
                  <a:pt x="31" y="54"/>
                  <a:pt x="31" y="54"/>
                  <a:pt x="31" y="54"/>
                </a:cubicBezTo>
                <a:cubicBezTo>
                  <a:pt x="32" y="53"/>
                  <a:pt x="32" y="52"/>
                  <a:pt x="32" y="51"/>
                </a:cubicBezTo>
                <a:cubicBezTo>
                  <a:pt x="32" y="50"/>
                  <a:pt x="32" y="50"/>
                  <a:pt x="32" y="50"/>
                </a:cubicBezTo>
                <a:cubicBezTo>
                  <a:pt x="32" y="49"/>
                  <a:pt x="32" y="49"/>
                  <a:pt x="33" y="48"/>
                </a:cubicBezTo>
                <a:cubicBezTo>
                  <a:pt x="33" y="48"/>
                  <a:pt x="34" y="47"/>
                  <a:pt x="34" y="47"/>
                </a:cubicBezTo>
                <a:cubicBezTo>
                  <a:pt x="35" y="46"/>
                  <a:pt x="35" y="46"/>
                  <a:pt x="35" y="45"/>
                </a:cubicBezTo>
                <a:cubicBezTo>
                  <a:pt x="35" y="44"/>
                  <a:pt x="36" y="44"/>
                  <a:pt x="36" y="44"/>
                </a:cubicBezTo>
                <a:cubicBezTo>
                  <a:pt x="37" y="43"/>
                  <a:pt x="38" y="43"/>
                  <a:pt x="39" y="43"/>
                </a:cubicBezTo>
                <a:cubicBezTo>
                  <a:pt x="42" y="42"/>
                  <a:pt x="42" y="42"/>
                  <a:pt x="42" y="42"/>
                </a:cubicBezTo>
                <a:cubicBezTo>
                  <a:pt x="44" y="42"/>
                  <a:pt x="45" y="42"/>
                  <a:pt x="45" y="42"/>
                </a:cubicBezTo>
                <a:cubicBezTo>
                  <a:pt x="46" y="41"/>
                  <a:pt x="46" y="42"/>
                  <a:pt x="46" y="42"/>
                </a:cubicBezTo>
                <a:cubicBezTo>
                  <a:pt x="47" y="43"/>
                  <a:pt x="47" y="43"/>
                  <a:pt x="47" y="43"/>
                </a:cubicBezTo>
                <a:cubicBezTo>
                  <a:pt x="46" y="43"/>
                  <a:pt x="46" y="43"/>
                  <a:pt x="46" y="44"/>
                </a:cubicBezTo>
                <a:cubicBezTo>
                  <a:pt x="47" y="44"/>
                  <a:pt x="47" y="44"/>
                  <a:pt x="48" y="44"/>
                </a:cubicBezTo>
                <a:cubicBezTo>
                  <a:pt x="50" y="45"/>
                  <a:pt x="50" y="45"/>
                  <a:pt x="50" y="45"/>
                </a:cubicBezTo>
                <a:cubicBezTo>
                  <a:pt x="51" y="45"/>
                  <a:pt x="51" y="45"/>
                  <a:pt x="52" y="45"/>
                </a:cubicBezTo>
                <a:cubicBezTo>
                  <a:pt x="52" y="44"/>
                  <a:pt x="52" y="44"/>
                  <a:pt x="53" y="44"/>
                </a:cubicBezTo>
                <a:cubicBezTo>
                  <a:pt x="54" y="45"/>
                  <a:pt x="54" y="45"/>
                  <a:pt x="54" y="45"/>
                </a:cubicBezTo>
                <a:cubicBezTo>
                  <a:pt x="55" y="45"/>
                  <a:pt x="56" y="45"/>
                  <a:pt x="56" y="45"/>
                </a:cubicBezTo>
                <a:cubicBezTo>
                  <a:pt x="56" y="45"/>
                  <a:pt x="56" y="45"/>
                  <a:pt x="56" y="45"/>
                </a:cubicBezTo>
                <a:cubicBezTo>
                  <a:pt x="55" y="46"/>
                  <a:pt x="55" y="46"/>
                  <a:pt x="55" y="46"/>
                </a:cubicBezTo>
                <a:cubicBezTo>
                  <a:pt x="55" y="46"/>
                  <a:pt x="55" y="46"/>
                  <a:pt x="55" y="46"/>
                </a:cubicBezTo>
                <a:cubicBezTo>
                  <a:pt x="56" y="45"/>
                  <a:pt x="56" y="45"/>
                  <a:pt x="57" y="45"/>
                </a:cubicBezTo>
                <a:cubicBezTo>
                  <a:pt x="57" y="45"/>
                  <a:pt x="58" y="45"/>
                  <a:pt x="58" y="45"/>
                </a:cubicBezTo>
                <a:cubicBezTo>
                  <a:pt x="58" y="45"/>
                  <a:pt x="58" y="45"/>
                  <a:pt x="59" y="45"/>
                </a:cubicBezTo>
                <a:cubicBezTo>
                  <a:pt x="59" y="45"/>
                  <a:pt x="60" y="44"/>
                  <a:pt x="60" y="43"/>
                </a:cubicBezTo>
                <a:cubicBezTo>
                  <a:pt x="60" y="42"/>
                  <a:pt x="60" y="42"/>
                  <a:pt x="59" y="42"/>
                </a:cubicBezTo>
                <a:cubicBezTo>
                  <a:pt x="59" y="42"/>
                  <a:pt x="58" y="43"/>
                  <a:pt x="58" y="43"/>
                </a:cubicBezTo>
                <a:cubicBezTo>
                  <a:pt x="56" y="42"/>
                  <a:pt x="56" y="42"/>
                  <a:pt x="56" y="42"/>
                </a:cubicBezTo>
                <a:cubicBezTo>
                  <a:pt x="56" y="42"/>
                  <a:pt x="56" y="42"/>
                  <a:pt x="55" y="42"/>
                </a:cubicBezTo>
                <a:cubicBezTo>
                  <a:pt x="55" y="42"/>
                  <a:pt x="55" y="41"/>
                  <a:pt x="55" y="41"/>
                </a:cubicBezTo>
                <a:cubicBezTo>
                  <a:pt x="55" y="40"/>
                  <a:pt x="54" y="40"/>
                  <a:pt x="54" y="40"/>
                </a:cubicBezTo>
                <a:cubicBezTo>
                  <a:pt x="53" y="40"/>
                  <a:pt x="53" y="41"/>
                  <a:pt x="53" y="41"/>
                </a:cubicBezTo>
                <a:cubicBezTo>
                  <a:pt x="54" y="41"/>
                  <a:pt x="54" y="41"/>
                  <a:pt x="54" y="41"/>
                </a:cubicBezTo>
                <a:cubicBezTo>
                  <a:pt x="54" y="42"/>
                  <a:pt x="54" y="42"/>
                  <a:pt x="53" y="42"/>
                </a:cubicBezTo>
                <a:cubicBezTo>
                  <a:pt x="53" y="42"/>
                  <a:pt x="52" y="43"/>
                  <a:pt x="52" y="42"/>
                </a:cubicBezTo>
                <a:cubicBezTo>
                  <a:pt x="52" y="42"/>
                  <a:pt x="52" y="42"/>
                  <a:pt x="52" y="42"/>
                </a:cubicBezTo>
                <a:cubicBezTo>
                  <a:pt x="52" y="41"/>
                  <a:pt x="52" y="41"/>
                  <a:pt x="51" y="40"/>
                </a:cubicBezTo>
                <a:cubicBezTo>
                  <a:pt x="51" y="40"/>
                  <a:pt x="51" y="40"/>
                  <a:pt x="51" y="40"/>
                </a:cubicBezTo>
                <a:cubicBezTo>
                  <a:pt x="51" y="40"/>
                  <a:pt x="51" y="39"/>
                  <a:pt x="50" y="39"/>
                </a:cubicBezTo>
                <a:cubicBezTo>
                  <a:pt x="50" y="39"/>
                  <a:pt x="50" y="39"/>
                  <a:pt x="50" y="39"/>
                </a:cubicBezTo>
                <a:cubicBezTo>
                  <a:pt x="50" y="38"/>
                  <a:pt x="49" y="38"/>
                  <a:pt x="48" y="38"/>
                </a:cubicBezTo>
                <a:cubicBezTo>
                  <a:pt x="48" y="37"/>
                  <a:pt x="47" y="37"/>
                  <a:pt x="47" y="38"/>
                </a:cubicBezTo>
                <a:cubicBezTo>
                  <a:pt x="47" y="38"/>
                  <a:pt x="47" y="38"/>
                  <a:pt x="48" y="38"/>
                </a:cubicBezTo>
                <a:cubicBezTo>
                  <a:pt x="48" y="38"/>
                  <a:pt x="48" y="38"/>
                  <a:pt x="48" y="39"/>
                </a:cubicBezTo>
                <a:cubicBezTo>
                  <a:pt x="48" y="39"/>
                  <a:pt x="49" y="39"/>
                  <a:pt x="49" y="39"/>
                </a:cubicBezTo>
                <a:cubicBezTo>
                  <a:pt x="51" y="40"/>
                  <a:pt x="51" y="40"/>
                  <a:pt x="51" y="40"/>
                </a:cubicBezTo>
                <a:cubicBezTo>
                  <a:pt x="50" y="40"/>
                  <a:pt x="50" y="40"/>
                  <a:pt x="50" y="40"/>
                </a:cubicBezTo>
                <a:cubicBezTo>
                  <a:pt x="50" y="40"/>
                  <a:pt x="50" y="41"/>
                  <a:pt x="50" y="41"/>
                </a:cubicBezTo>
                <a:cubicBezTo>
                  <a:pt x="50" y="41"/>
                  <a:pt x="50" y="41"/>
                  <a:pt x="50" y="41"/>
                </a:cubicBezTo>
                <a:cubicBezTo>
                  <a:pt x="49" y="41"/>
                  <a:pt x="49" y="41"/>
                  <a:pt x="49" y="41"/>
                </a:cubicBezTo>
                <a:cubicBezTo>
                  <a:pt x="49" y="40"/>
                  <a:pt x="48" y="40"/>
                  <a:pt x="48" y="39"/>
                </a:cubicBezTo>
                <a:cubicBezTo>
                  <a:pt x="47" y="39"/>
                  <a:pt x="46" y="39"/>
                  <a:pt x="46" y="38"/>
                </a:cubicBezTo>
                <a:cubicBezTo>
                  <a:pt x="46" y="38"/>
                  <a:pt x="46" y="38"/>
                  <a:pt x="45" y="38"/>
                </a:cubicBezTo>
                <a:cubicBezTo>
                  <a:pt x="44" y="39"/>
                  <a:pt x="44" y="39"/>
                  <a:pt x="44" y="39"/>
                </a:cubicBezTo>
                <a:cubicBezTo>
                  <a:pt x="43" y="38"/>
                  <a:pt x="43" y="38"/>
                  <a:pt x="43" y="38"/>
                </a:cubicBezTo>
                <a:cubicBezTo>
                  <a:pt x="43" y="38"/>
                  <a:pt x="43" y="39"/>
                  <a:pt x="42" y="39"/>
                </a:cubicBezTo>
                <a:cubicBezTo>
                  <a:pt x="42" y="39"/>
                  <a:pt x="42" y="40"/>
                  <a:pt x="41" y="40"/>
                </a:cubicBezTo>
                <a:cubicBezTo>
                  <a:pt x="41" y="40"/>
                  <a:pt x="41" y="40"/>
                  <a:pt x="41" y="41"/>
                </a:cubicBezTo>
                <a:cubicBezTo>
                  <a:pt x="41" y="41"/>
                  <a:pt x="41" y="41"/>
                  <a:pt x="41" y="41"/>
                </a:cubicBezTo>
                <a:cubicBezTo>
                  <a:pt x="40" y="42"/>
                  <a:pt x="40" y="42"/>
                  <a:pt x="40" y="42"/>
                </a:cubicBezTo>
                <a:cubicBezTo>
                  <a:pt x="39" y="42"/>
                  <a:pt x="38" y="42"/>
                  <a:pt x="38" y="42"/>
                </a:cubicBezTo>
                <a:cubicBezTo>
                  <a:pt x="38" y="42"/>
                  <a:pt x="38" y="42"/>
                  <a:pt x="38" y="43"/>
                </a:cubicBezTo>
                <a:cubicBezTo>
                  <a:pt x="38" y="43"/>
                  <a:pt x="38" y="43"/>
                  <a:pt x="38" y="43"/>
                </a:cubicBezTo>
                <a:cubicBezTo>
                  <a:pt x="37" y="42"/>
                  <a:pt x="37" y="42"/>
                  <a:pt x="37" y="42"/>
                </a:cubicBezTo>
                <a:cubicBezTo>
                  <a:pt x="37" y="42"/>
                  <a:pt x="37" y="42"/>
                  <a:pt x="37" y="42"/>
                </a:cubicBezTo>
                <a:cubicBezTo>
                  <a:pt x="36" y="42"/>
                  <a:pt x="36" y="42"/>
                  <a:pt x="36" y="42"/>
                </a:cubicBezTo>
                <a:cubicBezTo>
                  <a:pt x="36" y="42"/>
                  <a:pt x="35" y="41"/>
                  <a:pt x="35" y="41"/>
                </a:cubicBezTo>
                <a:cubicBezTo>
                  <a:pt x="35" y="41"/>
                  <a:pt x="35" y="41"/>
                  <a:pt x="36" y="41"/>
                </a:cubicBezTo>
                <a:cubicBezTo>
                  <a:pt x="36" y="40"/>
                  <a:pt x="36" y="40"/>
                  <a:pt x="36" y="39"/>
                </a:cubicBezTo>
                <a:cubicBezTo>
                  <a:pt x="35" y="39"/>
                  <a:pt x="35" y="39"/>
                  <a:pt x="36" y="38"/>
                </a:cubicBezTo>
                <a:cubicBezTo>
                  <a:pt x="38" y="38"/>
                  <a:pt x="38" y="38"/>
                  <a:pt x="38" y="38"/>
                </a:cubicBezTo>
                <a:cubicBezTo>
                  <a:pt x="39" y="38"/>
                  <a:pt x="40" y="38"/>
                  <a:pt x="40" y="38"/>
                </a:cubicBezTo>
                <a:cubicBezTo>
                  <a:pt x="41" y="37"/>
                  <a:pt x="40" y="36"/>
                  <a:pt x="39" y="36"/>
                </a:cubicBezTo>
                <a:cubicBezTo>
                  <a:pt x="38" y="36"/>
                  <a:pt x="38" y="36"/>
                  <a:pt x="38" y="36"/>
                </a:cubicBezTo>
                <a:cubicBezTo>
                  <a:pt x="38" y="36"/>
                  <a:pt x="38" y="36"/>
                  <a:pt x="38" y="36"/>
                </a:cubicBezTo>
                <a:cubicBezTo>
                  <a:pt x="39" y="36"/>
                  <a:pt x="39" y="36"/>
                  <a:pt x="39" y="36"/>
                </a:cubicBezTo>
                <a:cubicBezTo>
                  <a:pt x="40" y="35"/>
                  <a:pt x="40" y="35"/>
                  <a:pt x="40" y="35"/>
                </a:cubicBezTo>
                <a:cubicBezTo>
                  <a:pt x="41" y="35"/>
                  <a:pt x="41" y="35"/>
                  <a:pt x="41" y="35"/>
                </a:cubicBezTo>
                <a:cubicBezTo>
                  <a:pt x="41" y="35"/>
                  <a:pt x="42" y="35"/>
                  <a:pt x="42" y="34"/>
                </a:cubicBezTo>
                <a:cubicBezTo>
                  <a:pt x="43" y="34"/>
                  <a:pt x="43" y="34"/>
                  <a:pt x="43" y="34"/>
                </a:cubicBezTo>
                <a:cubicBezTo>
                  <a:pt x="44" y="33"/>
                  <a:pt x="44" y="33"/>
                  <a:pt x="45" y="33"/>
                </a:cubicBezTo>
                <a:cubicBezTo>
                  <a:pt x="45" y="33"/>
                  <a:pt x="45" y="33"/>
                  <a:pt x="45" y="33"/>
                </a:cubicBezTo>
                <a:cubicBezTo>
                  <a:pt x="45" y="32"/>
                  <a:pt x="45" y="31"/>
                  <a:pt x="46" y="31"/>
                </a:cubicBezTo>
                <a:cubicBezTo>
                  <a:pt x="46" y="31"/>
                  <a:pt x="46" y="31"/>
                  <a:pt x="46" y="32"/>
                </a:cubicBezTo>
                <a:cubicBezTo>
                  <a:pt x="46" y="32"/>
                  <a:pt x="46" y="32"/>
                  <a:pt x="46" y="32"/>
                </a:cubicBezTo>
                <a:cubicBezTo>
                  <a:pt x="47" y="33"/>
                  <a:pt x="47" y="33"/>
                  <a:pt x="47" y="33"/>
                </a:cubicBezTo>
                <a:cubicBezTo>
                  <a:pt x="48" y="33"/>
                  <a:pt x="48" y="33"/>
                  <a:pt x="48" y="33"/>
                </a:cubicBezTo>
                <a:cubicBezTo>
                  <a:pt x="49" y="33"/>
                  <a:pt x="49" y="33"/>
                  <a:pt x="49" y="33"/>
                </a:cubicBezTo>
                <a:cubicBezTo>
                  <a:pt x="49" y="33"/>
                  <a:pt x="50" y="33"/>
                  <a:pt x="50" y="32"/>
                </a:cubicBezTo>
                <a:cubicBezTo>
                  <a:pt x="50" y="32"/>
                  <a:pt x="50" y="32"/>
                  <a:pt x="51" y="32"/>
                </a:cubicBezTo>
                <a:cubicBezTo>
                  <a:pt x="51" y="33"/>
                  <a:pt x="52" y="33"/>
                  <a:pt x="52" y="32"/>
                </a:cubicBezTo>
                <a:close/>
                <a:moveTo>
                  <a:pt x="32" y="27"/>
                </a:moveTo>
                <a:cubicBezTo>
                  <a:pt x="32" y="26"/>
                  <a:pt x="31" y="26"/>
                  <a:pt x="30" y="26"/>
                </a:cubicBezTo>
                <a:cubicBezTo>
                  <a:pt x="29" y="26"/>
                  <a:pt x="29" y="26"/>
                  <a:pt x="29" y="26"/>
                </a:cubicBezTo>
                <a:cubicBezTo>
                  <a:pt x="28" y="26"/>
                  <a:pt x="28" y="26"/>
                  <a:pt x="28" y="26"/>
                </a:cubicBezTo>
                <a:cubicBezTo>
                  <a:pt x="28" y="26"/>
                  <a:pt x="28" y="26"/>
                  <a:pt x="27" y="26"/>
                </a:cubicBezTo>
                <a:cubicBezTo>
                  <a:pt x="27" y="26"/>
                  <a:pt x="27" y="27"/>
                  <a:pt x="27" y="27"/>
                </a:cubicBezTo>
                <a:cubicBezTo>
                  <a:pt x="27" y="27"/>
                  <a:pt x="28" y="27"/>
                  <a:pt x="28" y="27"/>
                </a:cubicBezTo>
                <a:cubicBezTo>
                  <a:pt x="29" y="27"/>
                  <a:pt x="29" y="27"/>
                  <a:pt x="29" y="28"/>
                </a:cubicBezTo>
                <a:cubicBezTo>
                  <a:pt x="29" y="28"/>
                  <a:pt x="29" y="28"/>
                  <a:pt x="30" y="28"/>
                </a:cubicBezTo>
                <a:cubicBezTo>
                  <a:pt x="30" y="28"/>
                  <a:pt x="30" y="28"/>
                  <a:pt x="30" y="28"/>
                </a:cubicBezTo>
                <a:cubicBezTo>
                  <a:pt x="31" y="28"/>
                  <a:pt x="31" y="28"/>
                  <a:pt x="31" y="28"/>
                </a:cubicBezTo>
                <a:cubicBezTo>
                  <a:pt x="32" y="27"/>
                  <a:pt x="32" y="27"/>
                  <a:pt x="32" y="27"/>
                </a:cubicBezTo>
                <a:cubicBezTo>
                  <a:pt x="32" y="27"/>
                  <a:pt x="32" y="27"/>
                  <a:pt x="32" y="27"/>
                </a:cubicBezTo>
                <a:close/>
                <a:moveTo>
                  <a:pt x="37" y="33"/>
                </a:moveTo>
                <a:cubicBezTo>
                  <a:pt x="37" y="32"/>
                  <a:pt x="37" y="32"/>
                  <a:pt x="36" y="32"/>
                </a:cubicBezTo>
                <a:cubicBezTo>
                  <a:pt x="35" y="32"/>
                  <a:pt x="35" y="33"/>
                  <a:pt x="35" y="33"/>
                </a:cubicBezTo>
                <a:cubicBezTo>
                  <a:pt x="35" y="33"/>
                  <a:pt x="35" y="33"/>
                  <a:pt x="35" y="34"/>
                </a:cubicBezTo>
                <a:cubicBezTo>
                  <a:pt x="35" y="34"/>
                  <a:pt x="35" y="34"/>
                  <a:pt x="36" y="34"/>
                </a:cubicBezTo>
                <a:cubicBezTo>
                  <a:pt x="37" y="34"/>
                  <a:pt x="37" y="34"/>
                  <a:pt x="37" y="33"/>
                </a:cubicBezTo>
                <a:close/>
                <a:moveTo>
                  <a:pt x="39" y="30"/>
                </a:moveTo>
                <a:cubicBezTo>
                  <a:pt x="37" y="31"/>
                  <a:pt x="37" y="31"/>
                  <a:pt x="37" y="31"/>
                </a:cubicBezTo>
                <a:cubicBezTo>
                  <a:pt x="36" y="31"/>
                  <a:pt x="36" y="31"/>
                  <a:pt x="37" y="31"/>
                </a:cubicBezTo>
                <a:cubicBezTo>
                  <a:pt x="37" y="32"/>
                  <a:pt x="38" y="33"/>
                  <a:pt x="39" y="33"/>
                </a:cubicBezTo>
                <a:cubicBezTo>
                  <a:pt x="40" y="33"/>
                  <a:pt x="40" y="33"/>
                  <a:pt x="39" y="33"/>
                </a:cubicBezTo>
                <a:cubicBezTo>
                  <a:pt x="38" y="33"/>
                  <a:pt x="38" y="33"/>
                  <a:pt x="38" y="34"/>
                </a:cubicBezTo>
                <a:cubicBezTo>
                  <a:pt x="38" y="34"/>
                  <a:pt x="38" y="34"/>
                  <a:pt x="39" y="34"/>
                </a:cubicBezTo>
                <a:cubicBezTo>
                  <a:pt x="39" y="35"/>
                  <a:pt x="39" y="35"/>
                  <a:pt x="39" y="35"/>
                </a:cubicBezTo>
                <a:cubicBezTo>
                  <a:pt x="39" y="34"/>
                  <a:pt x="39" y="34"/>
                  <a:pt x="39" y="34"/>
                </a:cubicBezTo>
                <a:cubicBezTo>
                  <a:pt x="41" y="35"/>
                  <a:pt x="41" y="35"/>
                  <a:pt x="41" y="35"/>
                </a:cubicBezTo>
                <a:cubicBezTo>
                  <a:pt x="41" y="35"/>
                  <a:pt x="42" y="34"/>
                  <a:pt x="42" y="34"/>
                </a:cubicBezTo>
                <a:cubicBezTo>
                  <a:pt x="42" y="33"/>
                  <a:pt x="41" y="33"/>
                  <a:pt x="41" y="33"/>
                </a:cubicBezTo>
                <a:cubicBezTo>
                  <a:pt x="41" y="33"/>
                  <a:pt x="40" y="33"/>
                  <a:pt x="40" y="32"/>
                </a:cubicBezTo>
                <a:cubicBezTo>
                  <a:pt x="40" y="32"/>
                  <a:pt x="40" y="32"/>
                  <a:pt x="40" y="32"/>
                </a:cubicBezTo>
                <a:cubicBezTo>
                  <a:pt x="40" y="32"/>
                  <a:pt x="40" y="32"/>
                  <a:pt x="40" y="31"/>
                </a:cubicBezTo>
                <a:cubicBezTo>
                  <a:pt x="40" y="31"/>
                  <a:pt x="39" y="30"/>
                  <a:pt x="39" y="30"/>
                </a:cubicBezTo>
                <a:close/>
                <a:moveTo>
                  <a:pt x="42" y="40"/>
                </a:moveTo>
                <a:cubicBezTo>
                  <a:pt x="42" y="40"/>
                  <a:pt x="42" y="40"/>
                  <a:pt x="42" y="40"/>
                </a:cubicBezTo>
                <a:cubicBezTo>
                  <a:pt x="42" y="40"/>
                  <a:pt x="42" y="40"/>
                  <a:pt x="42" y="40"/>
                </a:cubicBezTo>
                <a:close/>
                <a:moveTo>
                  <a:pt x="45" y="40"/>
                </a:moveTo>
                <a:cubicBezTo>
                  <a:pt x="45" y="40"/>
                  <a:pt x="45" y="40"/>
                  <a:pt x="45" y="40"/>
                </a:cubicBezTo>
                <a:cubicBezTo>
                  <a:pt x="45" y="40"/>
                  <a:pt x="45" y="41"/>
                  <a:pt x="45" y="41"/>
                </a:cubicBezTo>
                <a:cubicBezTo>
                  <a:pt x="45" y="41"/>
                  <a:pt x="46" y="41"/>
                  <a:pt x="46" y="41"/>
                </a:cubicBezTo>
                <a:cubicBezTo>
                  <a:pt x="46" y="40"/>
                  <a:pt x="46" y="40"/>
                  <a:pt x="46" y="40"/>
                </a:cubicBezTo>
                <a:cubicBezTo>
                  <a:pt x="46" y="40"/>
                  <a:pt x="45" y="40"/>
                  <a:pt x="45" y="40"/>
                </a:cubicBezTo>
                <a:close/>
                <a:moveTo>
                  <a:pt x="47" y="41"/>
                </a:moveTo>
                <a:cubicBezTo>
                  <a:pt x="47" y="41"/>
                  <a:pt x="47" y="42"/>
                  <a:pt x="48" y="42"/>
                </a:cubicBezTo>
                <a:cubicBezTo>
                  <a:pt x="48" y="42"/>
                  <a:pt x="48" y="42"/>
                  <a:pt x="49" y="42"/>
                </a:cubicBezTo>
                <a:cubicBezTo>
                  <a:pt x="49" y="42"/>
                  <a:pt x="49" y="42"/>
                  <a:pt x="49" y="42"/>
                </a:cubicBezTo>
                <a:cubicBezTo>
                  <a:pt x="49" y="41"/>
                  <a:pt x="49" y="41"/>
                  <a:pt x="48" y="41"/>
                </a:cubicBezTo>
                <a:lnTo>
                  <a:pt x="47" y="41"/>
                </a:lnTo>
                <a:close/>
                <a:moveTo>
                  <a:pt x="57" y="40"/>
                </a:moveTo>
                <a:cubicBezTo>
                  <a:pt x="56" y="40"/>
                  <a:pt x="56" y="40"/>
                  <a:pt x="56" y="40"/>
                </a:cubicBezTo>
                <a:cubicBezTo>
                  <a:pt x="56" y="39"/>
                  <a:pt x="56" y="39"/>
                  <a:pt x="56" y="39"/>
                </a:cubicBezTo>
                <a:cubicBezTo>
                  <a:pt x="55" y="39"/>
                  <a:pt x="55" y="38"/>
                  <a:pt x="56" y="38"/>
                </a:cubicBezTo>
                <a:cubicBezTo>
                  <a:pt x="56" y="38"/>
                  <a:pt x="56" y="38"/>
                  <a:pt x="57" y="37"/>
                </a:cubicBezTo>
                <a:cubicBezTo>
                  <a:pt x="57" y="37"/>
                  <a:pt x="57" y="37"/>
                  <a:pt x="58" y="37"/>
                </a:cubicBezTo>
                <a:cubicBezTo>
                  <a:pt x="58" y="37"/>
                  <a:pt x="58" y="37"/>
                  <a:pt x="58" y="37"/>
                </a:cubicBezTo>
                <a:cubicBezTo>
                  <a:pt x="59" y="38"/>
                  <a:pt x="59" y="38"/>
                  <a:pt x="59" y="38"/>
                </a:cubicBezTo>
                <a:cubicBezTo>
                  <a:pt x="60" y="38"/>
                  <a:pt x="60" y="37"/>
                  <a:pt x="60" y="37"/>
                </a:cubicBezTo>
                <a:cubicBezTo>
                  <a:pt x="60" y="37"/>
                  <a:pt x="60" y="37"/>
                  <a:pt x="61" y="37"/>
                </a:cubicBezTo>
                <a:cubicBezTo>
                  <a:pt x="61" y="37"/>
                  <a:pt x="61" y="37"/>
                  <a:pt x="61" y="37"/>
                </a:cubicBezTo>
                <a:cubicBezTo>
                  <a:pt x="61" y="37"/>
                  <a:pt x="61" y="37"/>
                  <a:pt x="60" y="37"/>
                </a:cubicBezTo>
                <a:cubicBezTo>
                  <a:pt x="60" y="37"/>
                  <a:pt x="60" y="37"/>
                  <a:pt x="61" y="38"/>
                </a:cubicBezTo>
                <a:cubicBezTo>
                  <a:pt x="61" y="38"/>
                  <a:pt x="61" y="38"/>
                  <a:pt x="62" y="38"/>
                </a:cubicBezTo>
                <a:cubicBezTo>
                  <a:pt x="62" y="38"/>
                  <a:pt x="62" y="39"/>
                  <a:pt x="63" y="39"/>
                </a:cubicBezTo>
                <a:cubicBezTo>
                  <a:pt x="63" y="39"/>
                  <a:pt x="63" y="39"/>
                  <a:pt x="63" y="40"/>
                </a:cubicBezTo>
                <a:cubicBezTo>
                  <a:pt x="62" y="40"/>
                  <a:pt x="61" y="40"/>
                  <a:pt x="60" y="40"/>
                </a:cubicBezTo>
                <a:cubicBezTo>
                  <a:pt x="59" y="39"/>
                  <a:pt x="58" y="39"/>
                  <a:pt x="58" y="39"/>
                </a:cubicBezTo>
                <a:cubicBezTo>
                  <a:pt x="58" y="40"/>
                  <a:pt x="58" y="40"/>
                  <a:pt x="57" y="40"/>
                </a:cubicBezTo>
                <a:close/>
                <a:moveTo>
                  <a:pt x="57" y="29"/>
                </a:moveTo>
                <a:cubicBezTo>
                  <a:pt x="58" y="28"/>
                  <a:pt x="58" y="28"/>
                  <a:pt x="58" y="29"/>
                </a:cubicBezTo>
                <a:cubicBezTo>
                  <a:pt x="58" y="29"/>
                  <a:pt x="59" y="29"/>
                  <a:pt x="59" y="29"/>
                </a:cubicBezTo>
                <a:cubicBezTo>
                  <a:pt x="58" y="30"/>
                  <a:pt x="58" y="30"/>
                  <a:pt x="58" y="29"/>
                </a:cubicBezTo>
                <a:cubicBezTo>
                  <a:pt x="57" y="29"/>
                  <a:pt x="57" y="29"/>
                  <a:pt x="57" y="29"/>
                </a:cubicBezTo>
                <a:close/>
                <a:moveTo>
                  <a:pt x="58" y="63"/>
                </a:moveTo>
                <a:cubicBezTo>
                  <a:pt x="58" y="63"/>
                  <a:pt x="58" y="63"/>
                  <a:pt x="58" y="62"/>
                </a:cubicBezTo>
                <a:cubicBezTo>
                  <a:pt x="58" y="62"/>
                  <a:pt x="58" y="62"/>
                  <a:pt x="58" y="62"/>
                </a:cubicBezTo>
                <a:cubicBezTo>
                  <a:pt x="59" y="62"/>
                  <a:pt x="59" y="62"/>
                  <a:pt x="59" y="62"/>
                </a:cubicBezTo>
                <a:cubicBezTo>
                  <a:pt x="59" y="62"/>
                  <a:pt x="59" y="62"/>
                  <a:pt x="59" y="63"/>
                </a:cubicBezTo>
                <a:cubicBezTo>
                  <a:pt x="59" y="63"/>
                  <a:pt x="58" y="63"/>
                  <a:pt x="58" y="63"/>
                </a:cubicBezTo>
                <a:close/>
                <a:moveTo>
                  <a:pt x="64" y="74"/>
                </a:moveTo>
                <a:cubicBezTo>
                  <a:pt x="64" y="75"/>
                  <a:pt x="64" y="75"/>
                  <a:pt x="64" y="75"/>
                </a:cubicBezTo>
                <a:cubicBezTo>
                  <a:pt x="64" y="76"/>
                  <a:pt x="65" y="76"/>
                  <a:pt x="65" y="76"/>
                </a:cubicBezTo>
                <a:cubicBezTo>
                  <a:pt x="66" y="76"/>
                  <a:pt x="66" y="75"/>
                  <a:pt x="67" y="74"/>
                </a:cubicBezTo>
                <a:cubicBezTo>
                  <a:pt x="67" y="72"/>
                  <a:pt x="67" y="71"/>
                  <a:pt x="68" y="71"/>
                </a:cubicBezTo>
                <a:cubicBezTo>
                  <a:pt x="68" y="71"/>
                  <a:pt x="68" y="71"/>
                  <a:pt x="68" y="70"/>
                </a:cubicBezTo>
                <a:cubicBezTo>
                  <a:pt x="68" y="69"/>
                  <a:pt x="68" y="69"/>
                  <a:pt x="67" y="68"/>
                </a:cubicBezTo>
                <a:cubicBezTo>
                  <a:pt x="67" y="68"/>
                  <a:pt x="67" y="69"/>
                  <a:pt x="67" y="69"/>
                </a:cubicBezTo>
                <a:cubicBezTo>
                  <a:pt x="66" y="70"/>
                  <a:pt x="66" y="71"/>
                  <a:pt x="65" y="70"/>
                </a:cubicBezTo>
                <a:cubicBezTo>
                  <a:pt x="64" y="70"/>
                  <a:pt x="64" y="71"/>
                  <a:pt x="64" y="72"/>
                </a:cubicBezTo>
                <a:cubicBezTo>
                  <a:pt x="65" y="72"/>
                  <a:pt x="65" y="73"/>
                  <a:pt x="64" y="73"/>
                </a:cubicBezTo>
                <a:cubicBezTo>
                  <a:pt x="64" y="73"/>
                  <a:pt x="64" y="74"/>
                  <a:pt x="64" y="74"/>
                </a:cubicBezTo>
                <a:close/>
                <a:moveTo>
                  <a:pt x="70" y="42"/>
                </a:moveTo>
                <a:cubicBezTo>
                  <a:pt x="70" y="42"/>
                  <a:pt x="69" y="42"/>
                  <a:pt x="69" y="42"/>
                </a:cubicBezTo>
                <a:cubicBezTo>
                  <a:pt x="67" y="42"/>
                  <a:pt x="67" y="42"/>
                  <a:pt x="67" y="42"/>
                </a:cubicBezTo>
                <a:cubicBezTo>
                  <a:pt x="67" y="42"/>
                  <a:pt x="67" y="41"/>
                  <a:pt x="67" y="41"/>
                </a:cubicBezTo>
                <a:cubicBezTo>
                  <a:pt x="67" y="41"/>
                  <a:pt x="67" y="40"/>
                  <a:pt x="67" y="40"/>
                </a:cubicBezTo>
                <a:cubicBezTo>
                  <a:pt x="67" y="41"/>
                  <a:pt x="67" y="40"/>
                  <a:pt x="68" y="40"/>
                </a:cubicBezTo>
                <a:cubicBezTo>
                  <a:pt x="68" y="40"/>
                  <a:pt x="68" y="40"/>
                  <a:pt x="68" y="39"/>
                </a:cubicBezTo>
                <a:cubicBezTo>
                  <a:pt x="67" y="39"/>
                  <a:pt x="67" y="39"/>
                  <a:pt x="67" y="39"/>
                </a:cubicBezTo>
                <a:cubicBezTo>
                  <a:pt x="67" y="39"/>
                  <a:pt x="67" y="39"/>
                  <a:pt x="67" y="39"/>
                </a:cubicBezTo>
                <a:cubicBezTo>
                  <a:pt x="67" y="39"/>
                  <a:pt x="66" y="39"/>
                  <a:pt x="66" y="38"/>
                </a:cubicBezTo>
                <a:cubicBezTo>
                  <a:pt x="65" y="38"/>
                  <a:pt x="65" y="37"/>
                  <a:pt x="66" y="37"/>
                </a:cubicBezTo>
                <a:cubicBezTo>
                  <a:pt x="66" y="37"/>
                  <a:pt x="66" y="37"/>
                  <a:pt x="67" y="37"/>
                </a:cubicBezTo>
                <a:cubicBezTo>
                  <a:pt x="67" y="37"/>
                  <a:pt x="67" y="37"/>
                  <a:pt x="68" y="37"/>
                </a:cubicBezTo>
                <a:cubicBezTo>
                  <a:pt x="68" y="36"/>
                  <a:pt x="68" y="36"/>
                  <a:pt x="68" y="36"/>
                </a:cubicBezTo>
                <a:cubicBezTo>
                  <a:pt x="68" y="36"/>
                  <a:pt x="69" y="36"/>
                  <a:pt x="69" y="36"/>
                </a:cubicBezTo>
                <a:cubicBezTo>
                  <a:pt x="69" y="36"/>
                  <a:pt x="70" y="36"/>
                  <a:pt x="70" y="37"/>
                </a:cubicBezTo>
                <a:cubicBezTo>
                  <a:pt x="70" y="37"/>
                  <a:pt x="70" y="37"/>
                  <a:pt x="70" y="37"/>
                </a:cubicBezTo>
                <a:cubicBezTo>
                  <a:pt x="70" y="37"/>
                  <a:pt x="70" y="37"/>
                  <a:pt x="70" y="38"/>
                </a:cubicBezTo>
                <a:cubicBezTo>
                  <a:pt x="69" y="38"/>
                  <a:pt x="69" y="38"/>
                  <a:pt x="69" y="38"/>
                </a:cubicBezTo>
                <a:cubicBezTo>
                  <a:pt x="69" y="37"/>
                  <a:pt x="68" y="37"/>
                  <a:pt x="68" y="37"/>
                </a:cubicBezTo>
                <a:cubicBezTo>
                  <a:pt x="68" y="38"/>
                  <a:pt x="68" y="38"/>
                  <a:pt x="68" y="38"/>
                </a:cubicBezTo>
                <a:cubicBezTo>
                  <a:pt x="68" y="38"/>
                  <a:pt x="68" y="38"/>
                  <a:pt x="68" y="38"/>
                </a:cubicBezTo>
                <a:cubicBezTo>
                  <a:pt x="68" y="38"/>
                  <a:pt x="68" y="38"/>
                  <a:pt x="69" y="39"/>
                </a:cubicBezTo>
                <a:cubicBezTo>
                  <a:pt x="69" y="39"/>
                  <a:pt x="69" y="39"/>
                  <a:pt x="69" y="39"/>
                </a:cubicBezTo>
                <a:cubicBezTo>
                  <a:pt x="69" y="39"/>
                  <a:pt x="69" y="39"/>
                  <a:pt x="70" y="39"/>
                </a:cubicBezTo>
                <a:cubicBezTo>
                  <a:pt x="70" y="39"/>
                  <a:pt x="70" y="40"/>
                  <a:pt x="69" y="40"/>
                </a:cubicBezTo>
                <a:cubicBezTo>
                  <a:pt x="69" y="40"/>
                  <a:pt x="69" y="40"/>
                  <a:pt x="69" y="40"/>
                </a:cubicBezTo>
                <a:cubicBezTo>
                  <a:pt x="70" y="40"/>
                  <a:pt x="70" y="41"/>
                  <a:pt x="70" y="42"/>
                </a:cubicBezTo>
                <a:close/>
                <a:moveTo>
                  <a:pt x="75" y="21"/>
                </a:moveTo>
                <a:cubicBezTo>
                  <a:pt x="72" y="21"/>
                  <a:pt x="72" y="21"/>
                  <a:pt x="72" y="21"/>
                </a:cubicBezTo>
                <a:cubicBezTo>
                  <a:pt x="72" y="21"/>
                  <a:pt x="72" y="21"/>
                  <a:pt x="71" y="21"/>
                </a:cubicBezTo>
                <a:cubicBezTo>
                  <a:pt x="71" y="22"/>
                  <a:pt x="70" y="22"/>
                  <a:pt x="69" y="22"/>
                </a:cubicBezTo>
                <a:cubicBezTo>
                  <a:pt x="68" y="23"/>
                  <a:pt x="68" y="23"/>
                  <a:pt x="68" y="23"/>
                </a:cubicBezTo>
                <a:cubicBezTo>
                  <a:pt x="69" y="24"/>
                  <a:pt x="70" y="24"/>
                  <a:pt x="70" y="24"/>
                </a:cubicBezTo>
                <a:cubicBezTo>
                  <a:pt x="71" y="24"/>
                  <a:pt x="71" y="24"/>
                  <a:pt x="72" y="24"/>
                </a:cubicBezTo>
                <a:cubicBezTo>
                  <a:pt x="72" y="23"/>
                  <a:pt x="72" y="23"/>
                  <a:pt x="71" y="23"/>
                </a:cubicBezTo>
                <a:cubicBezTo>
                  <a:pt x="71" y="23"/>
                  <a:pt x="71" y="23"/>
                  <a:pt x="71" y="22"/>
                </a:cubicBezTo>
                <a:cubicBezTo>
                  <a:pt x="73" y="21"/>
                  <a:pt x="74" y="21"/>
                  <a:pt x="75" y="21"/>
                </a:cubicBezTo>
                <a:cubicBezTo>
                  <a:pt x="76" y="21"/>
                  <a:pt x="77" y="21"/>
                  <a:pt x="77" y="21"/>
                </a:cubicBezTo>
                <a:cubicBezTo>
                  <a:pt x="78" y="21"/>
                  <a:pt x="78" y="20"/>
                  <a:pt x="77" y="20"/>
                </a:cubicBezTo>
                <a:cubicBezTo>
                  <a:pt x="77" y="20"/>
                  <a:pt x="77" y="20"/>
                  <a:pt x="77" y="20"/>
                </a:cubicBezTo>
                <a:cubicBezTo>
                  <a:pt x="77" y="20"/>
                  <a:pt x="77" y="20"/>
                  <a:pt x="77" y="20"/>
                </a:cubicBezTo>
                <a:cubicBezTo>
                  <a:pt x="77" y="21"/>
                  <a:pt x="76" y="21"/>
                  <a:pt x="76" y="21"/>
                </a:cubicBezTo>
                <a:lnTo>
                  <a:pt x="75" y="21"/>
                </a:lnTo>
                <a:close/>
                <a:moveTo>
                  <a:pt x="84" y="57"/>
                </a:moveTo>
                <a:cubicBezTo>
                  <a:pt x="84" y="57"/>
                  <a:pt x="84" y="57"/>
                  <a:pt x="84" y="58"/>
                </a:cubicBezTo>
                <a:cubicBezTo>
                  <a:pt x="84" y="58"/>
                  <a:pt x="84" y="59"/>
                  <a:pt x="84" y="59"/>
                </a:cubicBezTo>
                <a:cubicBezTo>
                  <a:pt x="84" y="59"/>
                  <a:pt x="84" y="59"/>
                  <a:pt x="84" y="58"/>
                </a:cubicBezTo>
                <a:cubicBezTo>
                  <a:pt x="84" y="58"/>
                  <a:pt x="85" y="58"/>
                  <a:pt x="85" y="58"/>
                </a:cubicBezTo>
                <a:cubicBezTo>
                  <a:pt x="85" y="58"/>
                  <a:pt x="84" y="57"/>
                  <a:pt x="84" y="57"/>
                </a:cubicBezTo>
                <a:cubicBezTo>
                  <a:pt x="84" y="57"/>
                  <a:pt x="84" y="57"/>
                  <a:pt x="84" y="57"/>
                </a:cubicBez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Freeform 65"/>
          <p:cNvSpPr>
            <a:spLocks noEditPoints="1"/>
          </p:cNvSpPr>
          <p:nvPr/>
        </p:nvSpPr>
        <p:spPr bwMode="auto">
          <a:xfrm>
            <a:off x="6876449" y="4987698"/>
            <a:ext cx="398463" cy="390525"/>
          </a:xfrm>
          <a:custGeom>
            <a:avLst/>
            <a:gdLst>
              <a:gd name="T0" fmla="*/ 92 w 106"/>
              <a:gd name="T1" fmla="*/ 55 h 104"/>
              <a:gd name="T2" fmla="*/ 91 w 106"/>
              <a:gd name="T3" fmla="*/ 65 h 104"/>
              <a:gd name="T4" fmla="*/ 101 w 106"/>
              <a:gd name="T5" fmla="*/ 76 h 104"/>
              <a:gd name="T6" fmla="*/ 97 w 106"/>
              <a:gd name="T7" fmla="*/ 83 h 104"/>
              <a:gd name="T8" fmla="*/ 82 w 106"/>
              <a:gd name="T9" fmla="*/ 80 h 104"/>
              <a:gd name="T10" fmla="*/ 74 w 106"/>
              <a:gd name="T11" fmla="*/ 86 h 104"/>
              <a:gd name="T12" fmla="*/ 75 w 106"/>
              <a:gd name="T13" fmla="*/ 101 h 104"/>
              <a:gd name="T14" fmla="*/ 67 w 106"/>
              <a:gd name="T15" fmla="*/ 104 h 104"/>
              <a:gd name="T16" fmla="*/ 58 w 106"/>
              <a:gd name="T17" fmla="*/ 92 h 104"/>
              <a:gd name="T18" fmla="*/ 53 w 106"/>
              <a:gd name="T19" fmla="*/ 93 h 104"/>
              <a:gd name="T20" fmla="*/ 48 w 106"/>
              <a:gd name="T21" fmla="*/ 92 h 104"/>
              <a:gd name="T22" fmla="*/ 39 w 106"/>
              <a:gd name="T23" fmla="*/ 104 h 104"/>
              <a:gd name="T24" fmla="*/ 31 w 106"/>
              <a:gd name="T25" fmla="*/ 101 h 104"/>
              <a:gd name="T26" fmla="*/ 32 w 106"/>
              <a:gd name="T27" fmla="*/ 87 h 104"/>
              <a:gd name="T28" fmla="*/ 24 w 106"/>
              <a:gd name="T29" fmla="*/ 80 h 104"/>
              <a:gd name="T30" fmla="*/ 9 w 106"/>
              <a:gd name="T31" fmla="*/ 83 h 104"/>
              <a:gd name="T32" fmla="*/ 5 w 106"/>
              <a:gd name="T33" fmla="*/ 76 h 104"/>
              <a:gd name="T34" fmla="*/ 15 w 106"/>
              <a:gd name="T35" fmla="*/ 65 h 104"/>
              <a:gd name="T36" fmla="*/ 13 w 106"/>
              <a:gd name="T37" fmla="*/ 55 h 104"/>
              <a:gd name="T38" fmla="*/ 0 w 106"/>
              <a:gd name="T39" fmla="*/ 48 h 104"/>
              <a:gd name="T40" fmla="*/ 2 w 106"/>
              <a:gd name="T41" fmla="*/ 40 h 104"/>
              <a:gd name="T42" fmla="*/ 16 w 106"/>
              <a:gd name="T43" fmla="*/ 38 h 104"/>
              <a:gd name="T44" fmla="*/ 22 w 106"/>
              <a:gd name="T45" fmla="*/ 29 h 104"/>
              <a:gd name="T46" fmla="*/ 16 w 106"/>
              <a:gd name="T47" fmla="*/ 15 h 104"/>
              <a:gd name="T48" fmla="*/ 22 w 106"/>
              <a:gd name="T49" fmla="*/ 10 h 104"/>
              <a:gd name="T50" fmla="*/ 35 w 106"/>
              <a:gd name="T51" fmla="*/ 18 h 104"/>
              <a:gd name="T52" fmla="*/ 45 w 106"/>
              <a:gd name="T53" fmla="*/ 14 h 104"/>
              <a:gd name="T54" fmla="*/ 49 w 106"/>
              <a:gd name="T55" fmla="*/ 0 h 104"/>
              <a:gd name="T56" fmla="*/ 53 w 106"/>
              <a:gd name="T57" fmla="*/ 0 h 104"/>
              <a:gd name="T58" fmla="*/ 57 w 106"/>
              <a:gd name="T59" fmla="*/ 0 h 104"/>
              <a:gd name="T60" fmla="*/ 61 w 106"/>
              <a:gd name="T61" fmla="*/ 15 h 104"/>
              <a:gd name="T62" fmla="*/ 71 w 106"/>
              <a:gd name="T63" fmla="*/ 18 h 104"/>
              <a:gd name="T64" fmla="*/ 84 w 106"/>
              <a:gd name="T65" fmla="*/ 10 h 104"/>
              <a:gd name="T66" fmla="*/ 90 w 106"/>
              <a:gd name="T67" fmla="*/ 15 h 104"/>
              <a:gd name="T68" fmla="*/ 84 w 106"/>
              <a:gd name="T69" fmla="*/ 29 h 104"/>
              <a:gd name="T70" fmla="*/ 89 w 106"/>
              <a:gd name="T71" fmla="*/ 38 h 104"/>
              <a:gd name="T72" fmla="*/ 104 w 106"/>
              <a:gd name="T73" fmla="*/ 40 h 104"/>
              <a:gd name="T74" fmla="*/ 106 w 106"/>
              <a:gd name="T75" fmla="*/ 48 h 104"/>
              <a:gd name="T76" fmla="*/ 92 w 106"/>
              <a:gd name="T77" fmla="*/ 55 h 104"/>
              <a:gd name="T78" fmla="*/ 70 w 106"/>
              <a:gd name="T79" fmla="*/ 72 h 104"/>
              <a:gd name="T80" fmla="*/ 66 w 106"/>
              <a:gd name="T81" fmla="*/ 66 h 104"/>
              <a:gd name="T82" fmla="*/ 71 w 106"/>
              <a:gd name="T83" fmla="*/ 53 h 104"/>
              <a:gd name="T84" fmla="*/ 66 w 106"/>
              <a:gd name="T85" fmla="*/ 40 h 104"/>
              <a:gd name="T86" fmla="*/ 53 w 106"/>
              <a:gd name="T87" fmla="*/ 35 h 104"/>
              <a:gd name="T88" fmla="*/ 40 w 106"/>
              <a:gd name="T89" fmla="*/ 40 h 104"/>
              <a:gd name="T90" fmla="*/ 34 w 106"/>
              <a:gd name="T91" fmla="*/ 53 h 104"/>
              <a:gd name="T92" fmla="*/ 40 w 106"/>
              <a:gd name="T93" fmla="*/ 66 h 104"/>
              <a:gd name="T94" fmla="*/ 53 w 106"/>
              <a:gd name="T95" fmla="*/ 71 h 104"/>
              <a:gd name="T96" fmla="*/ 59 w 106"/>
              <a:gd name="T97" fmla="*/ 70 h 104"/>
              <a:gd name="T98" fmla="*/ 63 w 106"/>
              <a:gd name="T99" fmla="*/ 76 h 104"/>
              <a:gd name="T100" fmla="*/ 70 w 106"/>
              <a:gd name="T101"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92" y="55"/>
                </a:moveTo>
                <a:cubicBezTo>
                  <a:pt x="92" y="59"/>
                  <a:pt x="92" y="62"/>
                  <a:pt x="91" y="65"/>
                </a:cubicBezTo>
                <a:cubicBezTo>
                  <a:pt x="101" y="76"/>
                  <a:pt x="101" y="76"/>
                  <a:pt x="101" y="76"/>
                </a:cubicBezTo>
                <a:cubicBezTo>
                  <a:pt x="100" y="79"/>
                  <a:pt x="98" y="81"/>
                  <a:pt x="97" y="83"/>
                </a:cubicBezTo>
                <a:cubicBezTo>
                  <a:pt x="82" y="80"/>
                  <a:pt x="82" y="80"/>
                  <a:pt x="82" y="80"/>
                </a:cubicBezTo>
                <a:cubicBezTo>
                  <a:pt x="80" y="82"/>
                  <a:pt x="77" y="85"/>
                  <a:pt x="74" y="86"/>
                </a:cubicBezTo>
                <a:cubicBezTo>
                  <a:pt x="75" y="101"/>
                  <a:pt x="75" y="101"/>
                  <a:pt x="75" y="101"/>
                </a:cubicBezTo>
                <a:cubicBezTo>
                  <a:pt x="72" y="102"/>
                  <a:pt x="70" y="103"/>
                  <a:pt x="67" y="104"/>
                </a:cubicBezTo>
                <a:cubicBezTo>
                  <a:pt x="58" y="92"/>
                  <a:pt x="58" y="92"/>
                  <a:pt x="58" y="92"/>
                </a:cubicBezTo>
                <a:cubicBezTo>
                  <a:pt x="56" y="93"/>
                  <a:pt x="54" y="93"/>
                  <a:pt x="53" y="93"/>
                </a:cubicBezTo>
                <a:cubicBezTo>
                  <a:pt x="51" y="93"/>
                  <a:pt x="50" y="93"/>
                  <a:pt x="48" y="92"/>
                </a:cubicBezTo>
                <a:cubicBezTo>
                  <a:pt x="39" y="104"/>
                  <a:pt x="39" y="104"/>
                  <a:pt x="39" y="104"/>
                </a:cubicBezTo>
                <a:cubicBezTo>
                  <a:pt x="36" y="104"/>
                  <a:pt x="34" y="103"/>
                  <a:pt x="31" y="101"/>
                </a:cubicBezTo>
                <a:cubicBezTo>
                  <a:pt x="32" y="87"/>
                  <a:pt x="32" y="87"/>
                  <a:pt x="32" y="87"/>
                </a:cubicBezTo>
                <a:cubicBezTo>
                  <a:pt x="29" y="85"/>
                  <a:pt x="26" y="83"/>
                  <a:pt x="24" y="80"/>
                </a:cubicBezTo>
                <a:cubicBezTo>
                  <a:pt x="9" y="83"/>
                  <a:pt x="9" y="83"/>
                  <a:pt x="9" y="83"/>
                </a:cubicBezTo>
                <a:cubicBezTo>
                  <a:pt x="8" y="81"/>
                  <a:pt x="7" y="79"/>
                  <a:pt x="5" y="76"/>
                </a:cubicBezTo>
                <a:cubicBezTo>
                  <a:pt x="15" y="65"/>
                  <a:pt x="15" y="65"/>
                  <a:pt x="15" y="65"/>
                </a:cubicBezTo>
                <a:cubicBezTo>
                  <a:pt x="14" y="62"/>
                  <a:pt x="13" y="58"/>
                  <a:pt x="13" y="55"/>
                </a:cubicBezTo>
                <a:cubicBezTo>
                  <a:pt x="0" y="48"/>
                  <a:pt x="0" y="48"/>
                  <a:pt x="0" y="48"/>
                </a:cubicBezTo>
                <a:cubicBezTo>
                  <a:pt x="0" y="46"/>
                  <a:pt x="1" y="43"/>
                  <a:pt x="2" y="40"/>
                </a:cubicBezTo>
                <a:cubicBezTo>
                  <a:pt x="16" y="38"/>
                  <a:pt x="16" y="38"/>
                  <a:pt x="16" y="38"/>
                </a:cubicBezTo>
                <a:cubicBezTo>
                  <a:pt x="18" y="35"/>
                  <a:pt x="19" y="32"/>
                  <a:pt x="22" y="29"/>
                </a:cubicBezTo>
                <a:cubicBezTo>
                  <a:pt x="16" y="15"/>
                  <a:pt x="16" y="15"/>
                  <a:pt x="16" y="15"/>
                </a:cubicBezTo>
                <a:cubicBezTo>
                  <a:pt x="18" y="13"/>
                  <a:pt x="20" y="12"/>
                  <a:pt x="22" y="10"/>
                </a:cubicBezTo>
                <a:cubicBezTo>
                  <a:pt x="35" y="18"/>
                  <a:pt x="35" y="18"/>
                  <a:pt x="35" y="18"/>
                </a:cubicBezTo>
                <a:cubicBezTo>
                  <a:pt x="38" y="16"/>
                  <a:pt x="41" y="15"/>
                  <a:pt x="45" y="14"/>
                </a:cubicBezTo>
                <a:cubicBezTo>
                  <a:pt x="49" y="0"/>
                  <a:pt x="49" y="0"/>
                  <a:pt x="49" y="0"/>
                </a:cubicBezTo>
                <a:cubicBezTo>
                  <a:pt x="51" y="0"/>
                  <a:pt x="52" y="0"/>
                  <a:pt x="53" y="0"/>
                </a:cubicBezTo>
                <a:cubicBezTo>
                  <a:pt x="54" y="0"/>
                  <a:pt x="55" y="0"/>
                  <a:pt x="57" y="0"/>
                </a:cubicBezTo>
                <a:cubicBezTo>
                  <a:pt x="61" y="15"/>
                  <a:pt x="61" y="15"/>
                  <a:pt x="61" y="15"/>
                </a:cubicBezTo>
                <a:cubicBezTo>
                  <a:pt x="65" y="15"/>
                  <a:pt x="68" y="17"/>
                  <a:pt x="71" y="18"/>
                </a:cubicBezTo>
                <a:cubicBezTo>
                  <a:pt x="84" y="10"/>
                  <a:pt x="84" y="10"/>
                  <a:pt x="84" y="10"/>
                </a:cubicBezTo>
                <a:cubicBezTo>
                  <a:pt x="86" y="12"/>
                  <a:pt x="88" y="13"/>
                  <a:pt x="90" y="15"/>
                </a:cubicBezTo>
                <a:cubicBezTo>
                  <a:pt x="84" y="29"/>
                  <a:pt x="84" y="29"/>
                  <a:pt x="84" y="29"/>
                </a:cubicBezTo>
                <a:cubicBezTo>
                  <a:pt x="86" y="32"/>
                  <a:pt x="88" y="35"/>
                  <a:pt x="89" y="38"/>
                </a:cubicBezTo>
                <a:cubicBezTo>
                  <a:pt x="104" y="40"/>
                  <a:pt x="104" y="40"/>
                  <a:pt x="104" y="40"/>
                </a:cubicBezTo>
                <a:cubicBezTo>
                  <a:pt x="105" y="43"/>
                  <a:pt x="106" y="45"/>
                  <a:pt x="106" y="48"/>
                </a:cubicBezTo>
                <a:lnTo>
                  <a:pt x="92" y="55"/>
                </a:lnTo>
                <a:close/>
                <a:moveTo>
                  <a:pt x="70" y="72"/>
                </a:moveTo>
                <a:cubicBezTo>
                  <a:pt x="66" y="66"/>
                  <a:pt x="66" y="66"/>
                  <a:pt x="66" y="66"/>
                </a:cubicBezTo>
                <a:cubicBezTo>
                  <a:pt x="69" y="63"/>
                  <a:pt x="71" y="58"/>
                  <a:pt x="71" y="53"/>
                </a:cubicBezTo>
                <a:cubicBezTo>
                  <a:pt x="71" y="48"/>
                  <a:pt x="69" y="44"/>
                  <a:pt x="66" y="40"/>
                </a:cubicBezTo>
                <a:cubicBezTo>
                  <a:pt x="62" y="36"/>
                  <a:pt x="58" y="35"/>
                  <a:pt x="53" y="35"/>
                </a:cubicBezTo>
                <a:cubicBezTo>
                  <a:pt x="48" y="35"/>
                  <a:pt x="43" y="36"/>
                  <a:pt x="40" y="40"/>
                </a:cubicBezTo>
                <a:cubicBezTo>
                  <a:pt x="36" y="44"/>
                  <a:pt x="34" y="48"/>
                  <a:pt x="34" y="53"/>
                </a:cubicBezTo>
                <a:cubicBezTo>
                  <a:pt x="34" y="58"/>
                  <a:pt x="36" y="63"/>
                  <a:pt x="40" y="66"/>
                </a:cubicBezTo>
                <a:cubicBezTo>
                  <a:pt x="43" y="70"/>
                  <a:pt x="48" y="71"/>
                  <a:pt x="53" y="71"/>
                </a:cubicBezTo>
                <a:cubicBezTo>
                  <a:pt x="55" y="71"/>
                  <a:pt x="57" y="71"/>
                  <a:pt x="59" y="70"/>
                </a:cubicBezTo>
                <a:cubicBezTo>
                  <a:pt x="63" y="76"/>
                  <a:pt x="63" y="76"/>
                  <a:pt x="63" y="76"/>
                </a:cubicBezTo>
                <a:lnTo>
                  <a:pt x="70" y="72"/>
                </a:lnTo>
                <a:close/>
              </a:path>
            </a:pathLst>
          </a:custGeom>
          <a:solidFill>
            <a:schemeClr val="bg1"/>
          </a:solidFill>
          <a:ln>
            <a:noFill/>
          </a:ln>
        </p:spPr>
        <p:txBody>
          <a:bodyPr vert="horz" wrap="square" lIns="91440" tIns="45720" rIns="91440" bIns="45720" numCol="1" anchor="t" anchorCtr="0" compatLnSpc="1"/>
          <a:lstStyle/>
          <a:p>
            <a:endParaRPr 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0" name="文本框 99"/>
          <p:cNvSpPr txBox="1"/>
          <p:nvPr/>
        </p:nvSpPr>
        <p:spPr>
          <a:xfrm>
            <a:off x="880110" y="901065"/>
            <a:ext cx="10534650" cy="1245235"/>
          </a:xfrm>
          <a:prstGeom prst="rect">
            <a:avLst/>
          </a:prstGeom>
          <a:noFill/>
          <a:ln w="9525">
            <a:noFill/>
          </a:ln>
        </p:spPr>
        <p:txBody>
          <a:bodyPr wrap="square">
            <a:spAutoFit/>
          </a:bodyPr>
          <a:lstStyle/>
          <a:p>
            <a:pPr indent="304800" fontAlgn="auto">
              <a:lnSpc>
                <a:spcPts val="3000"/>
              </a:lnSpc>
            </a:pPr>
            <a:r>
              <a:rPr lang="zh-CN" altLang="en-US" b="1" dirty="0">
                <a:solidFill>
                  <a:srgbClr val="BC2E32"/>
                </a:solidFill>
                <a:latin typeface="微软雅黑" panose="020B0503020204020204" pitchFamily="34" charset="-122"/>
                <a:ea typeface="微软雅黑" panose="020B0503020204020204" pitchFamily="34" charset="-122"/>
              </a:rPr>
              <a:t>住院医疗费用</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凡参保职工因住院治疗发生的医疗费用，经基本医保、大病保险、医疗救助等途径补偿后，按全年累计个人自理（含个人</a:t>
            </a:r>
            <a:r>
              <a:rPr lang="zh-CN" altLang="en-US" sz="2000" b="0" dirty="0">
                <a:solidFill>
                  <a:srgbClr val="FF0000"/>
                </a:solidFill>
                <a:latin typeface="微软雅黑" panose="020B0503020204020204" pitchFamily="34" charset="-122"/>
                <a:ea typeface="微软雅黑" panose="020B0503020204020204" pitchFamily="34" charset="-122"/>
              </a:rPr>
              <a:t>自付</a:t>
            </a:r>
            <a:r>
              <a:rPr lang="zh-CN" altLang="en-US" sz="2000" b="0" dirty="0">
                <a:latin typeface="微软雅黑" panose="020B0503020204020204" pitchFamily="34" charset="-122"/>
                <a:ea typeface="微软雅黑" panose="020B0503020204020204" pitchFamily="34" charset="-122"/>
              </a:rPr>
              <a:t>及</a:t>
            </a:r>
            <a:r>
              <a:rPr lang="zh-CN" altLang="en-US" sz="2000" b="0" dirty="0">
                <a:solidFill>
                  <a:srgbClr val="FF0000"/>
                </a:solidFill>
                <a:latin typeface="微软雅黑" panose="020B0503020204020204" pitchFamily="34" charset="-122"/>
                <a:ea typeface="微软雅黑" panose="020B0503020204020204" pitchFamily="34" charset="-122"/>
              </a:rPr>
              <a:t>自费</a:t>
            </a:r>
            <a:r>
              <a:rPr lang="zh-CN" altLang="en-US" sz="2000" b="0" dirty="0">
                <a:latin typeface="微软雅黑" panose="020B0503020204020204" pitchFamily="34" charset="-122"/>
                <a:ea typeface="微软雅黑" panose="020B0503020204020204" pitchFamily="34" charset="-122"/>
              </a:rPr>
              <a:t>部分，下同）金额，可享受一次性定额住院医疗费用补助金，具体补助标准详见下表：</a:t>
            </a:r>
            <a:endParaRPr lang="zh-CN" altLang="en-US" sz="2000" b="0" dirty="0">
              <a:latin typeface="微软雅黑" panose="020B0503020204020204" pitchFamily="34" charset="-122"/>
              <a:ea typeface="微软雅黑" panose="020B0503020204020204" pitchFamily="34" charset="-122"/>
            </a:endParaRPr>
          </a:p>
        </p:txBody>
      </p:sp>
      <p:sp>
        <p:nvSpPr>
          <p:cNvPr id="7" name="TextBox 5"/>
          <p:cNvSpPr txBox="1"/>
          <p:nvPr/>
        </p:nvSpPr>
        <p:spPr>
          <a:xfrm>
            <a:off x="880110" y="5829300"/>
            <a:ext cx="10414000" cy="923290"/>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50000"/>
              </a:lnSpc>
            </a:pPr>
            <a:r>
              <a:rPr lang="zh-CN" altLang="en-US" sz="2000" b="1" dirty="0">
                <a:solidFill>
                  <a:srgbClr val="BC2E32"/>
                </a:solidFill>
                <a:sym typeface="Century Gothic" panose="020B0502020202020204" pitchFamily="34" charset="0"/>
              </a:rPr>
              <a:t>注：</a:t>
            </a:r>
            <a:r>
              <a:rPr lang="zh-CN" altLang="en-US" sz="2000" dirty="0">
                <a:solidFill>
                  <a:schemeClr val="tx1"/>
                </a:solidFill>
                <a:sym typeface="Century Gothic" panose="020B0502020202020204" pitchFamily="34" charset="0"/>
              </a:rPr>
              <a:t>被相关部门认定应由第三方负主要及以上责任的意外伤害导致住院发生的费用，个人自理费用按责任划分的比例核算其本人责任范围内的自理费用。</a:t>
            </a:r>
            <a:endParaRPr lang="zh-CN" altLang="en-US" sz="2000" dirty="0">
              <a:solidFill>
                <a:schemeClr val="tx1"/>
              </a:solidFill>
              <a:sym typeface="Century Gothic" panose="020B0502020202020204" pitchFamily="34" charset="0"/>
            </a:endParaRPr>
          </a:p>
        </p:txBody>
      </p:sp>
      <p:sp>
        <p:nvSpPr>
          <p:cNvPr id="3"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graphicFrame>
        <p:nvGraphicFramePr>
          <p:cNvPr id="5" name="表格 4"/>
          <p:cNvGraphicFramePr/>
          <p:nvPr>
            <p:custDataLst>
              <p:tags r:id="rId1"/>
            </p:custDataLst>
          </p:nvPr>
        </p:nvGraphicFramePr>
        <p:xfrm>
          <a:off x="1981200" y="2168525"/>
          <a:ext cx="8242935" cy="3689985"/>
        </p:xfrm>
        <a:graphic>
          <a:graphicData uri="http://schemas.openxmlformats.org/drawingml/2006/table">
            <a:tbl>
              <a:tblPr firstRow="1" bandRow="1">
                <a:tableStyleId>{5C22544A-7EE6-4342-B048-85BDC9FD1C3A}</a:tableStyleId>
              </a:tblPr>
              <a:tblGrid>
                <a:gridCol w="2211070"/>
                <a:gridCol w="3284220"/>
                <a:gridCol w="2747645"/>
              </a:tblGrid>
              <a:tr h="283845">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rPr>
                        <a:t>序号</a:t>
                      </a:r>
                      <a:endParaRPr lang="en-US" altLang="en-US" sz="1800" b="0" dirty="0" err="1">
                        <a:solidFill>
                          <a:schemeClr val="bg1"/>
                        </a:solidFill>
                        <a:latin typeface="微软雅黑" panose="020B0503020204020204" pitchFamily="34" charset="-122"/>
                        <a:ea typeface="微软雅黑" panose="020B0503020204020204" pitchFamily="34" charset="-122"/>
                      </a:endParaRPr>
                    </a:p>
                  </a:txBody>
                  <a:tcPr marL="68580" marR="68580" marT="0" marB="0"/>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cs typeface="华文隶书" panose="02010800040101010101" charset="-122"/>
                        </a:rPr>
                        <a:t>个人自理金额N（元</a:t>
                      </a:r>
                      <a:r>
                        <a:rPr lang="en-US" sz="1800" b="0" dirty="0">
                          <a:latin typeface="微软雅黑" panose="020B0503020204020204" pitchFamily="34" charset="-122"/>
                          <a:ea typeface="微软雅黑" panose="020B0503020204020204" pitchFamily="34" charset="-122"/>
                          <a:cs typeface="华文隶书" panose="02010800040101010101" charset="-122"/>
                        </a:rPr>
                        <a:t>）</a:t>
                      </a:r>
                      <a:endParaRPr lang="en-US" altLang="en-US" sz="1800" b="0" dirty="0">
                        <a:solidFill>
                          <a:schemeClr val="bg1"/>
                        </a:solidFill>
                        <a:latin typeface="微软雅黑" panose="020B0503020204020204" pitchFamily="34" charset="-122"/>
                        <a:ea typeface="微软雅黑" panose="020B0503020204020204" pitchFamily="34" charset="-122"/>
                        <a:cs typeface="华文隶书" panose="02010800040101010101" charset="-122"/>
                      </a:endParaRPr>
                    </a:p>
                  </a:txBody>
                  <a:tcPr marL="68580" marR="68580" marT="0" marB="0" anchor="ctr"/>
                </a:tc>
                <a:tc>
                  <a:txBody>
                    <a:bodyPr/>
                    <a:lstStyle>
                      <a:defPPr>
                        <a:defRPr lang="zh-CN" b="1">
                          <a:solidFill>
                            <a:schemeClr val="bg1"/>
                          </a:solidFill>
                        </a:defRPr>
                      </a:defPPr>
                      <a:lvl1pPr marL="0" algn="l" defTabSz="1119505" rtl="0" eaLnBrk="1" latinLnBrk="0" hangingPunct="1">
                        <a:defRPr sz="2205" b="1" kern="1200">
                          <a:solidFill>
                            <a:schemeClr val="bg1"/>
                          </a:solidFill>
                          <a:latin typeface="+mn-lt"/>
                          <a:ea typeface="+mn-ea"/>
                          <a:cs typeface="+mn-cs"/>
                        </a:defRPr>
                      </a:lvl1pPr>
                      <a:lvl2pPr marL="560070" algn="l" defTabSz="1119505" rtl="0" eaLnBrk="1" latinLnBrk="0" hangingPunct="1">
                        <a:defRPr sz="2205" b="1" kern="1200">
                          <a:solidFill>
                            <a:schemeClr val="bg1"/>
                          </a:solidFill>
                          <a:latin typeface="+mn-lt"/>
                          <a:ea typeface="+mn-ea"/>
                          <a:cs typeface="+mn-cs"/>
                        </a:defRPr>
                      </a:lvl2pPr>
                      <a:lvl3pPr marL="1120140" algn="l" defTabSz="1119505" rtl="0" eaLnBrk="1" latinLnBrk="0" hangingPunct="1">
                        <a:defRPr sz="2205" b="1" kern="1200">
                          <a:solidFill>
                            <a:schemeClr val="bg1"/>
                          </a:solidFill>
                          <a:latin typeface="+mn-lt"/>
                          <a:ea typeface="+mn-ea"/>
                          <a:cs typeface="+mn-cs"/>
                        </a:defRPr>
                      </a:lvl3pPr>
                      <a:lvl4pPr marL="1679575" algn="l" defTabSz="1119505" rtl="0" eaLnBrk="1" latinLnBrk="0" hangingPunct="1">
                        <a:defRPr sz="2205" b="1" kern="1200">
                          <a:solidFill>
                            <a:schemeClr val="bg1"/>
                          </a:solidFill>
                          <a:latin typeface="+mn-lt"/>
                          <a:ea typeface="+mn-ea"/>
                          <a:cs typeface="+mn-cs"/>
                        </a:defRPr>
                      </a:lvl4pPr>
                      <a:lvl5pPr marL="2239645" algn="l" defTabSz="1119505" rtl="0" eaLnBrk="1" latinLnBrk="0" hangingPunct="1">
                        <a:defRPr sz="2205" b="1" kern="1200">
                          <a:solidFill>
                            <a:schemeClr val="bg1"/>
                          </a:solidFill>
                          <a:latin typeface="+mn-lt"/>
                          <a:ea typeface="+mn-ea"/>
                          <a:cs typeface="+mn-cs"/>
                        </a:defRPr>
                      </a:lvl5pPr>
                      <a:lvl6pPr marL="2799715" algn="l" defTabSz="1119505" rtl="0" eaLnBrk="1" latinLnBrk="0" hangingPunct="1">
                        <a:defRPr sz="2205" b="1" kern="1200">
                          <a:solidFill>
                            <a:schemeClr val="bg1"/>
                          </a:solidFill>
                          <a:latin typeface="+mn-lt"/>
                          <a:ea typeface="+mn-ea"/>
                          <a:cs typeface="+mn-cs"/>
                        </a:defRPr>
                      </a:lvl6pPr>
                      <a:lvl7pPr marL="3359785" algn="l" defTabSz="1119505" rtl="0" eaLnBrk="1" latinLnBrk="0" hangingPunct="1">
                        <a:defRPr sz="2205" b="1" kern="1200">
                          <a:solidFill>
                            <a:schemeClr val="bg1"/>
                          </a:solidFill>
                          <a:latin typeface="+mn-lt"/>
                          <a:ea typeface="+mn-ea"/>
                          <a:cs typeface="+mn-cs"/>
                        </a:defRPr>
                      </a:lvl7pPr>
                      <a:lvl8pPr marL="3919855" algn="l" defTabSz="1119505" rtl="0" eaLnBrk="1" latinLnBrk="0" hangingPunct="1">
                        <a:defRPr sz="2205" b="1" kern="1200">
                          <a:solidFill>
                            <a:schemeClr val="bg1"/>
                          </a:solidFill>
                          <a:latin typeface="+mn-lt"/>
                          <a:ea typeface="+mn-ea"/>
                          <a:cs typeface="+mn-cs"/>
                        </a:defRPr>
                      </a:lvl8pPr>
                      <a:lvl9pPr marL="4479925" algn="l" defTabSz="1119505" rtl="0" eaLnBrk="1" latinLnBrk="0" hangingPunct="1">
                        <a:defRPr sz="2205" b="1" kern="1200">
                          <a:solidFill>
                            <a:schemeClr val="bg1"/>
                          </a:solidFill>
                          <a:latin typeface="+mn-lt"/>
                          <a:ea typeface="+mn-ea"/>
                          <a:cs typeface="+mn-cs"/>
                        </a:defRPr>
                      </a:lvl9pPr>
                    </a:lstStyle>
                    <a:p>
                      <a:pPr indent="0" algn="ctr">
                        <a:buNone/>
                      </a:pPr>
                      <a:r>
                        <a:rPr lang="en-US" sz="1800" b="0" dirty="0" err="1">
                          <a:latin typeface="微软雅黑" panose="020B0503020204020204" pitchFamily="34" charset="-122"/>
                          <a:ea typeface="微软雅黑" panose="020B0503020204020204" pitchFamily="34" charset="-122"/>
                        </a:rPr>
                        <a:t>补偿金额（元</a:t>
                      </a:r>
                      <a:r>
                        <a:rPr lang="en-US" sz="1800" b="0" dirty="0">
                          <a:latin typeface="微软雅黑" panose="020B0503020204020204" pitchFamily="34" charset="-122"/>
                          <a:ea typeface="微软雅黑" panose="020B0503020204020204" pitchFamily="34" charset="-122"/>
                        </a:rPr>
                        <a:t>）</a:t>
                      </a:r>
                      <a:endParaRPr lang="en-US" altLang="en-US" sz="1800" b="0" dirty="0">
                        <a:solidFill>
                          <a:schemeClr val="bg1"/>
                        </a:solidFill>
                        <a:latin typeface="微软雅黑" panose="020B0503020204020204" pitchFamily="34" charset="-122"/>
                        <a:ea typeface="微软雅黑" panose="020B0503020204020204" pitchFamily="34" charset="-122"/>
                      </a:endParaRPr>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1000≤N＜5000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5000≤N＜10000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10000≤N＜15000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15000≤N＜20000</a:t>
                      </a:r>
                      <a:endParaRPr lang="en-US" altLang="en-US" sz="1600" dirty="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20000≤N＜25000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6</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25000≤N＜30000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7</a:t>
                      </a:r>
                      <a:endParaRPr lang="en-US" altLang="en-US" sz="1600" dirty="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30000≤N＜35000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8</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35000≤N＜40000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9</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40000≤N＜45000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7000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45000≤N＜50000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10000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11</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50000≤N＜100000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15000</a:t>
                      </a:r>
                      <a:endParaRPr lang="en-US" altLang="en-US" sz="1600"/>
                    </a:p>
                  </a:txBody>
                  <a:tcPr marL="68580" marR="68580" marT="0" marB="0" anchor="ctr"/>
                </a:tc>
              </a:tr>
              <a:tr h="283845">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12</a:t>
                      </a:r>
                      <a:endParaRPr lang="en-US" altLang="en-US" sz="1600"/>
                    </a:p>
                  </a:txBody>
                  <a:tcPr marL="68580" marR="68580" marT="0" marB="0"/>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a:t>N≥100000</a:t>
                      </a:r>
                      <a:endParaRPr lang="en-US" altLang="en-US" sz="1600"/>
                    </a:p>
                  </a:txBody>
                  <a:tcPr marL="68580" marR="68580" marT="0" marB="0" anchor="ctr"/>
                </a:tc>
                <a:tc>
                  <a:txBody>
                    <a:bodyPr/>
                    <a:lstStyle>
                      <a:defPPr>
                        <a:defRPr lang="zh-CN">
                          <a:solidFill>
                            <a:schemeClr val="tx1"/>
                          </a:solidFill>
                        </a:defRPr>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indent="0" algn="ctr">
                        <a:buNone/>
                      </a:pPr>
                      <a:r>
                        <a:rPr lang="en-US" sz="1600" dirty="0"/>
                        <a:t>20000</a:t>
                      </a:r>
                      <a:endParaRPr lang="en-US" altLang="en-US" sz="1600" dirty="0"/>
                    </a:p>
                  </a:txBody>
                  <a:tcPr marL="68580" marR="68580" marT="0" marB="0" anchor="ctr"/>
                </a:tc>
              </a:tr>
            </a:tbl>
          </a:graphicData>
        </a:graphic>
      </p:graphicFrame>
      <p:pic>
        <p:nvPicPr>
          <p:cNvPr id="8" name="图片 7"/>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854497" y="-193439"/>
            <a:ext cx="123329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矩形 9"/>
          <p:cNvSpPr/>
          <p:nvPr/>
        </p:nvSpPr>
        <p:spPr>
          <a:xfrm>
            <a:off x="2891155" y="1718945"/>
            <a:ext cx="8273415" cy="3502660"/>
          </a:xfrm>
          <a:prstGeom prst="rect">
            <a:avLst/>
          </a:prstGeom>
        </p:spPr>
        <p:txBody>
          <a:bodyPr wrap="square">
            <a:spAutoFit/>
          </a:bodyPr>
          <a:lstStyle/>
          <a:p>
            <a:pPr fontAlgn="auto">
              <a:lnSpc>
                <a:spcPts val="3800"/>
              </a:lnSpc>
            </a:pPr>
            <a:r>
              <a:rPr lang="zh-CN" altLang="en-US" sz="3200" b="1" dirty="0" smtClean="0">
                <a:solidFill>
                  <a:srgbClr val="FF0000"/>
                </a:solidFill>
                <a:latin typeface="华文楷体" panose="02010600040101010101" charset="-122"/>
                <a:ea typeface="华文楷体" panose="02010600040101010101" charset="-122"/>
              </a:rPr>
              <a:t>住院费用的界定：</a:t>
            </a:r>
            <a:endParaRPr lang="zh-CN" altLang="en-US" sz="3200" b="1" dirty="0" smtClean="0">
              <a:latin typeface="华文楷体" panose="02010600040101010101" charset="-122"/>
              <a:ea typeface="华文楷体" panose="02010600040101010101" charset="-122"/>
            </a:endParaRPr>
          </a:p>
          <a:p>
            <a:pPr fontAlgn="auto">
              <a:lnSpc>
                <a:spcPts val="3800"/>
              </a:lnSpc>
            </a:pPr>
            <a:r>
              <a:rPr lang="zh-CN" altLang="en-US" sz="3200" dirty="0" smtClean="0">
                <a:latin typeface="华文楷体" panose="02010600040101010101" charset="-122"/>
                <a:ea typeface="华文楷体" panose="02010600040101010101" charset="-122"/>
              </a:rPr>
              <a:t>    参保职工只有在</a:t>
            </a:r>
            <a:r>
              <a:rPr lang="zh-CN" altLang="en-US" sz="3200" dirty="0" smtClean="0">
                <a:solidFill>
                  <a:srgbClr val="FF0000"/>
                </a:solidFill>
                <a:latin typeface="华文楷体" panose="02010600040101010101" charset="-122"/>
                <a:ea typeface="华文楷体" panose="02010600040101010101" charset="-122"/>
              </a:rPr>
              <a:t>保障期内</a:t>
            </a:r>
            <a:r>
              <a:rPr lang="zh-CN" altLang="en-US" sz="3200" dirty="0" smtClean="0">
                <a:latin typeface="华文楷体" panose="02010600040101010101" charset="-122"/>
                <a:ea typeface="华文楷体" panose="02010600040101010101" charset="-122"/>
              </a:rPr>
              <a:t>办理住院手续并发生的医疗费用才作为住院补助金的测算依据。即参保前住院，保障期内出院所发生的费用不在计算范围内；参保期结束时未办理出院手续，所发生的的医疗费用作为下一个保障期测算依据。</a:t>
            </a:r>
            <a:endParaRPr lang="zh-CN" altLang="en-US" sz="3200" dirty="0">
              <a:latin typeface="华文楷体" panose="02010600040101010101" charset="-122"/>
              <a:ea typeface="华文楷体" panose="02010600040101010101" charset="-122"/>
            </a:endParaRPr>
          </a:p>
        </p:txBody>
      </p:sp>
      <p:sp>
        <p:nvSpPr>
          <p:cNvPr id="4"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sp>
        <p:nvSpPr>
          <p:cNvPr id="5" name="圆角矩形 4"/>
          <p:cNvSpPr/>
          <p:nvPr/>
        </p:nvSpPr>
        <p:spPr>
          <a:xfrm>
            <a:off x="2511425" y="1349375"/>
            <a:ext cx="8804275" cy="4242435"/>
          </a:xfrm>
          <a:prstGeom prst="roundRect">
            <a:avLst/>
          </a:prstGeom>
          <a:noFill/>
          <a:ln>
            <a:solidFill>
              <a:schemeClr val="accent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提问_#333333_128_20117267"/>
          <p:cNvPicPr>
            <a:picLocks noChangeAspect="1"/>
          </p:cNvPicPr>
          <p:nvPr/>
        </p:nvPicPr>
        <p:blipFill>
          <a:blip r:embed="rId1"/>
          <a:stretch>
            <a:fillRect/>
          </a:stretch>
        </p:blipFill>
        <p:spPr>
          <a:xfrm>
            <a:off x="452120" y="2254885"/>
            <a:ext cx="1802765" cy="1802765"/>
          </a:xfrm>
          <a:prstGeom prst="rect">
            <a:avLst/>
          </a:prstGeom>
        </p:spPr>
      </p:pic>
      <p:pic>
        <p:nvPicPr>
          <p:cNvPr id="7" name="图片 6"/>
          <p:cNvPicPr>
            <a:picLocks noChangeAspect="1"/>
          </p:cNvPicPr>
          <p:nvPr/>
        </p:nvPicPr>
        <p:blipFill>
          <a:blip r:embed="rId2" cstate="print"/>
          <a:stretch>
            <a:fillRect/>
          </a:stretch>
        </p:blipFill>
        <p:spPr>
          <a:xfrm>
            <a:off x="11025221" y="-24"/>
            <a:ext cx="808003" cy="808003"/>
          </a:xfrm>
          <a:prstGeom prst="rect">
            <a:avLst/>
          </a:prstGeom>
        </p:spPr>
      </p:pic>
    </p:spTree>
  </p:cSld>
  <p:clrMapOvr>
    <a:masterClrMapping/>
  </p:clrMapOvr>
  <p:transition advTm="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a:xfrm>
            <a:off x="982980" y="2062480"/>
            <a:ext cx="10149840" cy="3459480"/>
          </a:xfrm>
          <a:prstGeom prst="flowChartAlternateProcess">
            <a:avLst/>
          </a:prstGeom>
          <a:solidFill>
            <a:srgbClr val="B5D9E1"/>
          </a:solidFill>
          <a:ln>
            <a:no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36600" y="901065"/>
            <a:ext cx="10396220" cy="1106805"/>
          </a:xfrm>
          <a:prstGeom prst="rect">
            <a:avLst/>
          </a:prstGeom>
          <a:noFill/>
          <a:ln w="9525">
            <a:noFill/>
          </a:ln>
        </p:spPr>
        <p:txBody>
          <a:bodyPr wrap="square">
            <a:spAutoFit/>
          </a:bodyPr>
          <a:lstStyle/>
          <a:p>
            <a:pPr indent="304800" fontAlgn="auto">
              <a:lnSpc>
                <a:spcPct val="150000"/>
              </a:lnSpc>
            </a:pPr>
            <a:r>
              <a:rPr lang="zh-CN" altLang="en-US" b="1" dirty="0">
                <a:solidFill>
                  <a:srgbClr val="BC2E32"/>
                </a:solidFill>
                <a:latin typeface="微软雅黑" panose="020B0503020204020204" pitchFamily="34" charset="-122"/>
                <a:ea typeface="微软雅黑" panose="020B0503020204020204" pitchFamily="34" charset="-122"/>
              </a:rPr>
              <a:t>重大疾病</a:t>
            </a:r>
            <a:r>
              <a:rPr lang="zh-CN" altLang="en-US" b="1" dirty="0" smtClean="0">
                <a:solidFill>
                  <a:srgbClr val="BC2E32"/>
                </a:solidFill>
                <a:latin typeface="微软雅黑" panose="020B0503020204020204" pitchFamily="34" charset="-122"/>
                <a:ea typeface="微软雅黑" panose="020B0503020204020204" pitchFamily="34" charset="-122"/>
              </a:rPr>
              <a:t>补助：</a:t>
            </a:r>
            <a:r>
              <a:rPr lang="zh-CN" altLang="en-US" sz="2000" b="0" dirty="0">
                <a:latin typeface="微软雅黑" panose="020B0503020204020204" pitchFamily="34" charset="-122"/>
                <a:ea typeface="微软雅黑" panose="020B0503020204020204" pitchFamily="34" charset="-122"/>
              </a:rPr>
              <a:t>凡参保职工在保障期内，首次经常州市二、三级医院、外省市三级医院确诊为本办法所规定的30种重大疾病之一的，可享受一次性5000元的重大疾病补助金。</a:t>
            </a:r>
            <a:endParaRPr lang="zh-CN" altLang="en-US" sz="2000" b="0" dirty="0">
              <a:latin typeface="微软雅黑" panose="020B0503020204020204" pitchFamily="34" charset="-122"/>
              <a:ea typeface="微软雅黑" panose="020B0503020204020204" pitchFamily="34" charset="-122"/>
            </a:endParaRPr>
          </a:p>
        </p:txBody>
      </p:sp>
      <p:sp>
        <p:nvSpPr>
          <p:cNvPr id="7" name="TextBox 5"/>
          <p:cNvSpPr txBox="1"/>
          <p:nvPr/>
        </p:nvSpPr>
        <p:spPr>
          <a:xfrm>
            <a:off x="1130300" y="5450205"/>
            <a:ext cx="9919335" cy="1015365"/>
          </a:xfrm>
          <a:prstGeom prst="rect">
            <a:avLst/>
          </a:prstGeom>
          <a:noFill/>
        </p:spPr>
        <p:txBody>
          <a:bodyPr wrap="square" lIns="0" tIns="0" rIns="0" bIns="0" rtlCol="0" anchor="ctr">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auto">
              <a:lnSpc>
                <a:spcPct val="150000"/>
              </a:lnSpc>
            </a:pPr>
            <a:r>
              <a:rPr lang="zh-CN" altLang="en-US" sz="2400" b="1" dirty="0">
                <a:solidFill>
                  <a:srgbClr val="BC2E32"/>
                </a:solidFill>
                <a:sym typeface="Century Gothic" panose="020B0502020202020204" pitchFamily="34" charset="0"/>
              </a:rPr>
              <a:t>注：</a:t>
            </a:r>
            <a:r>
              <a:rPr lang="zh-CN" altLang="en-US" sz="2000" dirty="0">
                <a:solidFill>
                  <a:schemeClr val="tx1"/>
                </a:solidFill>
                <a:sym typeface="Century Gothic" panose="020B0502020202020204" pitchFamily="34" charset="0"/>
              </a:rPr>
              <a:t>30种重大疾病是否确认为首发，由区总工会联合相关部门组建评审专家组评定。（专家评审每季度组织一次）</a:t>
            </a:r>
            <a:endParaRPr lang="zh-CN" altLang="en-US" sz="2000" dirty="0">
              <a:solidFill>
                <a:schemeClr val="tx1"/>
              </a:solidFill>
              <a:sym typeface="Century Gothic" panose="020B0502020202020204" pitchFamily="34" charset="0"/>
            </a:endParaRPr>
          </a:p>
        </p:txBody>
      </p:sp>
      <p:sp>
        <p:nvSpPr>
          <p:cNvPr id="3" name="文本框 2"/>
          <p:cNvSpPr txBox="1"/>
          <p:nvPr/>
        </p:nvSpPr>
        <p:spPr>
          <a:xfrm>
            <a:off x="1173480" y="2061845"/>
            <a:ext cx="10074910" cy="3415030"/>
          </a:xfrm>
          <a:prstGeom prst="rect">
            <a:avLst/>
          </a:prstGeom>
          <a:noFill/>
          <a:ln w="9525">
            <a:noFill/>
          </a:ln>
        </p:spPr>
        <p:txBody>
          <a:bodyPr wrap="square">
            <a:spAutoFit/>
          </a:bodyPr>
          <a:lstStyle/>
          <a:p>
            <a:pPr indent="127000" fontAlgn="auto">
              <a:lnSpc>
                <a:spcPct val="150000"/>
              </a:lnSpc>
            </a:pPr>
            <a:r>
              <a:rPr lang="zh-CN" altLang="en-US" b="1" dirty="0">
                <a:latin typeface="微软雅黑" panose="020B0503020204020204" pitchFamily="34" charset="-122"/>
                <a:ea typeface="微软雅黑" panose="020B0503020204020204" pitchFamily="34" charset="-122"/>
              </a:rPr>
              <a:t>30种重大疾病：</a:t>
            </a:r>
            <a:r>
              <a:rPr lang="zh-CN" altLang="en-US" sz="2000" b="0" dirty="0">
                <a:latin typeface="微软雅黑" panose="020B0503020204020204" pitchFamily="34" charset="-122"/>
                <a:ea typeface="微软雅黑" panose="020B0503020204020204" pitchFamily="34" charset="-122"/>
              </a:rPr>
              <a:t>恶性肿瘤、急性心肌梗塞、脑中风后遗症、重大器官移植术或造血干细胞移植术、冠状动脉搭桥术、终末期肾病、多个肢体缺失、急性或亚急性重症肝炎、良性脑肿瘤、慢性肝功能衰竭失代偿期、脑炎后遗症或脑膜炎后遗症、深度昏迷、双耳失聪、双目失明、瘫痪、心脏瓣膜手术、严重阿尔茨海默病、严重脑损伤、严重帕金森病、严重Ⅲ度烧伤、严重原发性肺动脉高压、严重运动神经元病、语言能力丧失、重型再生障碍性贫血、主动脉手术、脑动脉瘤开颅手术、严重多发性硬化症、严重系统性红斑狼疮性肾病、严重重症肌无力、终末期肺病。</a:t>
            </a:r>
            <a:endParaRPr lang="zh-CN" altLang="en-US" sz="2000" dirty="0">
              <a:latin typeface="微软雅黑" panose="020B0503020204020204" pitchFamily="34" charset="-122"/>
              <a:ea typeface="微软雅黑" panose="020B0503020204020204" pitchFamily="34" charset="-122"/>
            </a:endParaRPr>
          </a:p>
        </p:txBody>
      </p:sp>
      <p:sp>
        <p:nvSpPr>
          <p:cNvPr id="2" name="标题 1"/>
          <p:cNvSpPr txBox="1"/>
          <p:nvPr/>
        </p:nvSpPr>
        <p:spPr>
          <a:xfrm>
            <a:off x="406862" y="283133"/>
            <a:ext cx="4832516" cy="370052"/>
          </a:xfrm>
          <a:prstGeom prst="rect">
            <a:avLst/>
          </a:prstGeom>
        </p:spPr>
        <p:txBody>
          <a:bodyPr vert="horz" lIns="91440" tIns="45720" rIns="91440" bIns="45720" rtlCol="0" anchor="ctr">
            <a:noAutofit/>
          </a:bodyPr>
          <a:lstStyle>
            <a:lvl1pPr algn="l" defTabSz="1119505" rtl="0" eaLnBrk="1" latinLnBrk="0" hangingPunct="1">
              <a:spcBef>
                <a:spcPct val="0"/>
              </a:spcBef>
              <a:buNone/>
              <a:defRPr sz="2600"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sz="3200" b="1" dirty="0" smtClean="0">
                <a:solidFill>
                  <a:srgbClr val="BC2E32"/>
                </a:solidFill>
                <a:latin typeface="Century Gothic" panose="020B0502020202020204" pitchFamily="34" charset="0"/>
                <a:sym typeface="Century Gothic" panose="020B0502020202020204" pitchFamily="34" charset="0"/>
              </a:rPr>
              <a:t>* </a:t>
            </a:r>
            <a:r>
              <a:rPr lang="zh-CN" altLang="en-US" sz="3200" b="1" dirty="0" smtClean="0">
                <a:solidFill>
                  <a:srgbClr val="BC2E32"/>
                </a:solidFill>
                <a:latin typeface="Century Gothic" panose="020B0502020202020204" pitchFamily="34" charset="0"/>
                <a:sym typeface="Century Gothic" panose="020B0502020202020204" pitchFamily="34" charset="0"/>
              </a:rPr>
              <a:t>保障内容</a:t>
            </a:r>
            <a:endParaRPr lang="zh-CN" altLang="en-US" sz="3200" b="1" dirty="0" smtClean="0">
              <a:solidFill>
                <a:srgbClr val="BC2E32"/>
              </a:solidFill>
              <a:latin typeface="Century Gothic" panose="020B0502020202020204" pitchFamily="34" charset="0"/>
              <a:sym typeface="Century Gothic" panose="020B0502020202020204" pitchFamily="34" charset="0"/>
            </a:endParaRPr>
          </a:p>
        </p:txBody>
      </p:sp>
      <p:pic>
        <p:nvPicPr>
          <p:cNvPr id="8" name="图片 7"/>
          <p:cNvPicPr>
            <a:picLocks noChangeAspect="1"/>
          </p:cNvPicPr>
          <p:nvPr/>
        </p:nvPicPr>
        <p:blipFill>
          <a:blip r:embed="rId1" cstate="print"/>
          <a:stretch>
            <a:fillRect/>
          </a:stretch>
        </p:blipFill>
        <p:spPr>
          <a:xfrm>
            <a:off x="11025221" y="-24"/>
            <a:ext cx="808003" cy="808003"/>
          </a:xfrm>
          <a:prstGeom prst="rect">
            <a:avLst/>
          </a:prstGeom>
        </p:spPr>
      </p:pic>
    </p:spTree>
  </p:cSld>
  <p:clrMapOvr>
    <a:masterClrMapping/>
  </p:clrMapOvr>
  <p:transition advTm="0">
    <p:strips dir="rd"/>
  </p:transition>
  <p:timing>
    <p:tnLst>
      <p:par>
        <p:cTn id="1" dur="indefinite" restart="never" nodeType="tmRoot"/>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KSO_WM_UNIT_TABLE_BEAUTIFY" val="smartTable{c5e45c2b-4fd0-486d-9986-0c5b19c3da57}"/>
</p:tagLst>
</file>

<file path=ppt/tags/tag4.xml><?xml version="1.0" encoding="utf-8"?>
<p:tagLst xmlns:p="http://schemas.openxmlformats.org/presentationml/2006/main">
  <p:tag name="KSO_WM_UNIT_TABLE_BEAUTIFY" val="smartTable{0ff44aae-de95-4dde-83f2-d4a8c239467b}"/>
</p:tagLst>
</file>

<file path=ppt/tags/tag5.xml><?xml version="1.0" encoding="utf-8"?>
<p:tagLst xmlns:p="http://schemas.openxmlformats.org/presentationml/2006/main">
  <p:tag name="KSO_WM_UNIT_TABLE_BEAUTIFY" val="smartTable{8b7afec8-6c01-4be3-ab60-48cb6eefa765}"/>
  <p:tag name="TABLE_RECT" val="115.95*171.738*728.1*333.1"/>
  <p:tag name="TABLE_EMPHASIZE_COLOR" val="5556360"/>
  <p:tag name="TABLE_ONEKEY_SKIN_IDX" val="0"/>
  <p:tag name="TABLE_SKINIDX" val="0"/>
  <p:tag name="TABLE_COLORIDX" val="e"/>
  <p:tag name="TABLE_COLOR_RGB" val="0x000000*0xFFFFFF*0x212121*0xFFFFFF*0x54C888*0x42C2AA*0x42AAC2*0x5898CC*0x7B7BB3*0x8371BB"/>
</p:tagLst>
</file>

<file path=ppt/tags/tag6.xml><?xml version="1.0" encoding="utf-8"?>
<p:tagLst xmlns:p="http://schemas.openxmlformats.org/presentationml/2006/main">
  <p:tag name="KSO_WM_UNIT_TABLE_BEAUTIFY" val="smartTable{cfb5c2a2-bd75-4ac0-a854-299066d76fd7}"/>
  <p:tag name="TABLE_EMPHASIZE_COLOR" val="5556360"/>
  <p:tag name="TABLE_SKINIDX" val="0"/>
  <p:tag name="TABLE_COLORIDX" val="e"/>
  <p:tag name="TABLE_COLOR_RGB" val="0x000000*0xFFFFFF*0x212121*0xFFFFFF*0x54C888*0x42C2AA*0x42AAC2*0x5898CC*0x7B7BB3*0x8371BB"/>
</p:tagLst>
</file>

<file path=ppt/tags/tag7.xml><?xml version="1.0" encoding="utf-8"?>
<p:tagLst xmlns:p="http://schemas.openxmlformats.org/presentationml/2006/main">
  <p:tag name="KSO_WM_UNIT_TABLE_BEAUTIFY" val="smartTable{3bdb70a3-3ab6-4ac4-807e-54daba813e27}"/>
  <p:tag name="TABLE_EMPHASIZE_COLOR" val="5556360"/>
  <p:tag name="TABLE_SKINIDX" val="0"/>
  <p:tag name="TABLE_COLORIDX" val="e"/>
  <p:tag name="TABLE_COLOR_RGB" val="0x000000*0xFFFFFF*0x212121*0xFFFFFF*0x54C888*0x42C2AA*0x42AAC2*0x5898CC*0x7B7BB3*0x8371BB"/>
</p:tagLst>
</file>

<file path=ppt/theme/theme1.xml><?xml version="1.0" encoding="utf-8"?>
<a:theme xmlns:a="http://schemas.openxmlformats.org/drawingml/2006/main" name="Office 主题​​">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5617</Words>
  <Application>WPS 演示</Application>
  <PresentationFormat>自定义</PresentationFormat>
  <Paragraphs>887</Paragraphs>
  <Slides>41</Slides>
  <Notes>29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41</vt:i4>
      </vt:variant>
    </vt:vector>
  </HeadingPairs>
  <TitlesOfParts>
    <vt:vector size="59" baseType="lpstr">
      <vt:lpstr>Arial</vt:lpstr>
      <vt:lpstr>宋体</vt:lpstr>
      <vt:lpstr>Wingdings</vt:lpstr>
      <vt:lpstr>微软雅黑</vt:lpstr>
      <vt:lpstr>Century Gothic</vt:lpstr>
      <vt:lpstr>华文楷体</vt:lpstr>
      <vt:lpstr>微软雅黑 Light</vt:lpstr>
      <vt:lpstr>黑体</vt:lpstr>
      <vt:lpstr>华文隶书</vt:lpstr>
      <vt:lpstr>Arial Unicode MS</vt:lpstr>
      <vt:lpstr>Calibri</vt:lpstr>
      <vt:lpstr>Times New Roman</vt:lpstr>
      <vt:lpstr>Calibri</vt:lpstr>
      <vt:lpstr>Segoe UI</vt:lpstr>
      <vt:lpstr>汉仪中简黑简</vt:lpstr>
      <vt:lpstr>Arial</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2019年终总结PPT-02</dc:title>
  <dc:creator>执念.</dc:creator>
  <cp:lastModifiedBy>koala</cp:lastModifiedBy>
  <cp:revision>586</cp:revision>
  <dcterms:created xsi:type="dcterms:W3CDTF">2015-01-11T03:03:00Z</dcterms:created>
  <dcterms:modified xsi:type="dcterms:W3CDTF">2020-09-29T02:29:21Z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