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535" r:id="rId3"/>
    <p:sldId id="531" r:id="rId4"/>
    <p:sldId id="555" r:id="rId5"/>
    <p:sldId id="543" r:id="rId6"/>
    <p:sldId id="556" r:id="rId7"/>
    <p:sldId id="557" r:id="rId8"/>
    <p:sldId id="545" r:id="rId9"/>
    <p:sldId id="558" r:id="rId10"/>
    <p:sldId id="562" r:id="rId11"/>
    <p:sldId id="547" r:id="rId12"/>
    <p:sldId id="548" r:id="rId13"/>
    <p:sldId id="563" r:id="rId14"/>
    <p:sldId id="559" r:id="rId15"/>
    <p:sldId id="552" r:id="rId16"/>
    <p:sldId id="561" r:id="rId17"/>
    <p:sldId id="560" r:id="rId1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等线" panose="02010600030101010101" charset="-122"/>
        <a:cs typeface="等线" panose="02010600030101010101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DA8"/>
    <a:srgbClr val="FA8534"/>
    <a:srgbClr val="1587B1"/>
    <a:srgbClr val="4ABF9D"/>
    <a:srgbClr val="5B9BD5"/>
    <a:srgbClr val="EA5B4B"/>
    <a:srgbClr val="F9F8F7"/>
    <a:srgbClr val="B65D4F"/>
    <a:srgbClr val="58A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14" y="-234"/>
      </p:cViewPr>
      <p:guideLst>
        <p:guide orient="horz" pos="2185"/>
        <p:guide pos="39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BD7ED3-3478-478A-A8E3-F30554E1F36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7B4190-F57C-4E10-A499-DCC221B5C3F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6F2A7-7104-4891-81F7-01197885B6E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58165-6E5D-4680-B3A9-5DEE52EAC8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9F53-87F6-40A8-8AC9-DCB4D376CB1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E163-2FBD-4913-80F9-C99D673ADA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3179-CC56-44E7-A4B7-6357A160033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238B-CA59-4B8E-8F9F-B53C650008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45017"/>
            <a:ext cx="11082867" cy="62335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3"/>
          <p:cNvPicPr>
            <a:picLocks noChangeAspect="1"/>
          </p:cNvPicPr>
          <p:nvPr userDrawn="1"/>
        </p:nvPicPr>
        <p:blipFill>
          <a:blip r:embed="rId3"/>
          <a:srcRect l="358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E121F-7FAA-4056-83ED-6C1BEC71E76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82C0A-AC5E-4BF7-89C3-2D7C7A146C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2DC3-660E-46E5-B2A6-A9034769923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AF8A0-A027-4D47-BE86-EF55109B3F8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327C-69F0-4394-B727-B940297DBA1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85DE-746D-4645-8C0C-0A0AA5A544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7FD-BD78-4C90-BBB4-E1B8D6B42D8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E109F-CD6E-4BCF-AF8A-602D259E33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C9426-620F-4FFA-BC0F-BDE7E405F95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41C4B-00AE-49A8-9D72-A72592DCFC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0E240-245E-4554-B608-752CE151AAB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349A-1F12-480C-A953-913BF500F8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7662-7FBC-411D-83A2-0C316F75BC6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8DB4-8906-480F-8ECC-FA26037E6E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A089-2F6A-4658-BD30-D261B2E2DA8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1E57-E23D-45FF-A562-082C4DA3F5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C1B6857-F6E8-4C0D-916A-55A458B04A7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71E9C4-7ED8-471C-BA89-B6438334FDA1}" type="slidenum">
              <a:rPr lang="zh-CN" altLang="en-US"/>
            </a:fld>
            <a:endParaRPr lang="zh-CN" altLang="en-US"/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3.xml"/><Relationship Id="rId2" Type="http://schemas.openxmlformats.org/officeDocument/2006/relationships/image" Target="../media/image20.pn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470" y="1243330"/>
            <a:ext cx="5102860" cy="3750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8720" y="5676900"/>
            <a:ext cx="2172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鲁迅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8330" y="1511935"/>
            <a:ext cx="5716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鲁迅，原名周树人，浙江绍兴人。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88330" y="2283460"/>
            <a:ext cx="57169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1918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年，第一次用笔名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鲁迅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创作小说《狂人日记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9430" y="3347085"/>
            <a:ext cx="5716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1921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年，发表小说《故乡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065" y="220345"/>
            <a:ext cx="11551285" cy="6417310"/>
          </a:xfrm>
        </p:spPr>
        <p:txBody>
          <a:bodyPr/>
          <a:p>
            <a:pPr marL="0" indent="0"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“……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晚上我和爹管西瓜去，你也去。”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“管贼吗？”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“不是。走路的人口渴了摘一个瓜吃，我们这里是不算偷的。要管的是獾猪，刺猬，猹。月亮地下，你听，啦啦地响了，猹在咬瓜了。你便捏了胡叉，轻轻地走去……”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我那时并不知道这所谓猹的是怎么一件东西——便是现在也不知道——只是无端地觉得状如小狗而很凶猛。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“他不咬人吗？”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“有胡叉呢。走到了，看见猹了，你便刺。这畜生很伶俐，倒向你奔来，反从胯下窜了。它的皮毛是油一般的滑……”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94205"/>
            <a:ext cx="10515600" cy="4351338"/>
          </a:xfrm>
        </p:spPr>
        <p:txBody>
          <a:bodyPr/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“我们沙地里，潮汛要来的时候，就有许多跳鱼儿只是跳，都有青蛙似的两个脚……”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03745" y="3363595"/>
            <a:ext cx="4179570" cy="2779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7160" y="438150"/>
            <a:ext cx="10619740" cy="9220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这不能。须大雪下了才好。我们沙地上，下了雪，我扫出一块空地来，用短棒支起一个大竹匾，撒下秕谷，看鸟雀来吃时，我远远地将缚在棒上的绳子只一拉，那鸟雀就罩在竹匾下了。什么都有：稻鸡，角鸡，鹁鸪，蓝背……”</a:t>
            </a:r>
            <a:endParaRPr lang="zh-CN" altLang="en-US" sz="180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37160" y="1666240"/>
            <a:ext cx="10619105" cy="579755"/>
          </a:xfrm>
          <a:ln>
            <a:solidFill>
              <a:srgbClr val="C00000"/>
            </a:solidFill>
          </a:ln>
        </p:spPr>
        <p:txBody>
          <a:bodyPr/>
          <a:p>
            <a:pPr marL="0" indent="0">
              <a:buNone/>
            </a:pP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现在太冷，你夏天到我们这里来。我们日里到海边检贝壳去，红的绿的都有，鬼见怕也有，观音手也有。晚上我和爹管西瓜去，你也去。”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buNone/>
            </a:pP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136525" y="2493645"/>
            <a:ext cx="10619105" cy="31381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“……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晚上我和爹管西瓜去，你也去。”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“管贼么？”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“不是。走路的人口渴了摘一个瓜吃，我们这里是不算偷的。要管的是獾猪，刺猬，猹。月亮地下，你听，啦啦地响了，猹在咬瓜了。你便捏了胡叉，轻轻地走去……”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1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我那时并不知道这所谓猹的是怎么一件东西——便是现在也不知道——只是无端地觉得状如小狗而很凶猛。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“他不咬人么？”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“有胡叉呢。走到了，看见猹了，你便刺。这畜生很伶俐，倒向你奔来，反从胯下窜了。它的皮毛是油一般的滑……”</a:t>
            </a:r>
            <a:endParaRPr lang="zh-CN" altLang="en-US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1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我素不知道天下有这许多新鲜事：海边有如许五色的贝壳；西瓜有这样危险的经历，我先前单知道它在水果店里出卖罢了。</a:t>
            </a:r>
            <a:endParaRPr lang="zh-CN" altLang="en-US" sz="1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160" y="5869940"/>
            <a:ext cx="10618470" cy="368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“我们沙地里，潮汛要来的时候，就有许多跳鱼儿只是跳，都有青蛙似的两个脚……”</a:t>
            </a:r>
            <a:endParaRPr lang="zh-CN" altLang="en-US" sz="1800"/>
          </a:p>
        </p:txBody>
      </p:sp>
      <p:sp>
        <p:nvSpPr>
          <p:cNvPr id="10" name="圆角矩形 9"/>
          <p:cNvSpPr/>
          <p:nvPr/>
        </p:nvSpPr>
        <p:spPr>
          <a:xfrm>
            <a:off x="10756900" y="3541395"/>
            <a:ext cx="764540" cy="515620"/>
          </a:xfrm>
          <a:prstGeom prst="roundRect">
            <a:avLst/>
          </a:prstGeom>
          <a:solidFill>
            <a:srgbClr val="F9FB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议论</a:t>
            </a:r>
            <a:endParaRPr lang="zh-CN" altLang="en-US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521440" y="2731770"/>
            <a:ext cx="563880" cy="1355725"/>
          </a:xfrm>
          <a:prstGeom prst="roundRect">
            <a:avLst/>
          </a:prstGeom>
          <a:solidFill>
            <a:srgbClr val="F1E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夹</a:t>
            </a:r>
            <a:endParaRPr lang="zh-CN" altLang="en-US" sz="2000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ctr"/>
            <a:r>
              <a:rPr lang="zh-CN" altLang="en-US" sz="2000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叙</a:t>
            </a:r>
            <a:endParaRPr lang="zh-CN" altLang="en-US" sz="2000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ctr"/>
            <a:r>
              <a:rPr lang="zh-CN" altLang="en-US" sz="2000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夹</a:t>
            </a:r>
            <a:endParaRPr lang="zh-CN" altLang="en-US" sz="2000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ctr"/>
            <a:r>
              <a:rPr lang="zh-CN" altLang="en-US" sz="2000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议</a:t>
            </a:r>
            <a:endParaRPr lang="zh-CN" altLang="en-US" sz="2000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756900" y="2799080"/>
            <a:ext cx="764540" cy="515620"/>
          </a:xfrm>
          <a:prstGeom prst="roundRect">
            <a:avLst/>
          </a:prstGeom>
          <a:solidFill>
            <a:srgbClr val="F9FB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rPr>
              <a:t>叙述</a:t>
            </a:r>
            <a:endParaRPr lang="zh-CN" altLang="en-US">
              <a:solidFill>
                <a:srgbClr val="1F2DA8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756900" y="641350"/>
            <a:ext cx="764540" cy="5670550"/>
            <a:chOff x="16940" y="1010"/>
            <a:chExt cx="1204" cy="8930"/>
          </a:xfrm>
        </p:grpSpPr>
        <p:sp>
          <p:nvSpPr>
            <p:cNvPr id="9" name="圆角矩形 8"/>
            <p:cNvSpPr/>
            <p:nvPr/>
          </p:nvSpPr>
          <p:spPr>
            <a:xfrm>
              <a:off x="16940" y="1010"/>
              <a:ext cx="1204" cy="812"/>
            </a:xfrm>
            <a:prstGeom prst="roundRect">
              <a:avLst/>
            </a:prstGeom>
            <a:solidFill>
              <a:srgbClr val="F9FB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rgbClr val="1F2DA8"/>
                  </a:solidFill>
                  <a:latin typeface="仿宋" panose="02010609060101010101" charset="-122"/>
                  <a:ea typeface="仿宋" panose="02010609060101010101" charset="-122"/>
                </a:rPr>
                <a:t>叙述</a:t>
              </a:r>
              <a:endParaRPr lang="zh-CN" altLang="en-US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6940" y="2624"/>
              <a:ext cx="1204" cy="812"/>
            </a:xfrm>
            <a:prstGeom prst="roundRect">
              <a:avLst/>
            </a:prstGeom>
            <a:solidFill>
              <a:srgbClr val="F9FB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rgbClr val="1F2DA8"/>
                  </a:solidFill>
                  <a:latin typeface="仿宋" panose="02010609060101010101" charset="-122"/>
                  <a:ea typeface="仿宋" panose="02010609060101010101" charset="-122"/>
                </a:rPr>
                <a:t>叙述</a:t>
              </a:r>
              <a:endParaRPr lang="zh-CN" altLang="en-US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6940" y="9128"/>
              <a:ext cx="1204" cy="812"/>
            </a:xfrm>
            <a:prstGeom prst="roundRect">
              <a:avLst/>
            </a:prstGeom>
            <a:solidFill>
              <a:srgbClr val="F9FB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rgbClr val="1F2DA8"/>
                  </a:solidFill>
                  <a:latin typeface="仿宋" panose="02010609060101010101" charset="-122"/>
                  <a:ea typeface="仿宋" panose="02010609060101010101" charset="-122"/>
                </a:rPr>
                <a:t>叙述</a:t>
              </a:r>
              <a:endParaRPr lang="zh-CN" altLang="en-US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193800"/>
            <a:ext cx="5354955" cy="45770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70195" y="1137285"/>
            <a:ext cx="6775450" cy="4831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“……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晚上我和爹管西瓜去，你也去。”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“管贼么？”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“不是。走路的人口渴了摘一个瓜吃，我们这里是不算偷的。要管的是獾猪，刺猬，猹。月亮地下，你听，啦啦的响了，猹在咬瓜了。你便捏了胡叉，轻轻地走去……”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“他不咬人么？”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“有胡叉呢。走到了，看见猹了，你便刺。这畜生很伶俐，倒向你奔来，反从胯下窜了。他的皮毛是油一般的滑……”</a:t>
            </a:r>
            <a:endParaRPr lang="zh-CN" alt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2"/>
          <p:cNvSpPr>
            <a:spLocks noGrp="1"/>
          </p:cNvSpPr>
          <p:nvPr/>
        </p:nvSpPr>
        <p:spPr>
          <a:xfrm>
            <a:off x="600710" y="284480"/>
            <a:ext cx="11118215" cy="63684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</a:t>
            </a: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晚上我和爹管西瓜去，你也去。”</a:t>
            </a:r>
            <a:endParaRPr lang="zh-CN" altLang="en-US" sz="2400">
              <a:solidFill>
                <a:schemeClr val="bg1">
                  <a:lumMod val="6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“管贼吗？”</a:t>
            </a:r>
            <a:endParaRPr lang="zh-CN" altLang="en-US" sz="2400">
              <a:solidFill>
                <a:schemeClr val="bg1">
                  <a:lumMod val="6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“不是。走路的人口渴了摘一个瓜吃，我们这里是不算偷的。要管的是獾猪，刺猬，猹。月亮地下，你听，啦啦地响了，猹在咬瓜了。你便捏了胡叉，轻轻地走去……”</a:t>
            </a:r>
            <a:endParaRPr lang="zh-CN" altLang="en-US" sz="2400">
              <a:solidFill>
                <a:schemeClr val="bg1">
                  <a:lumMod val="6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我那时并不知道这所谓猹的是怎么一件东西——便是现在也不知道——只是无端地觉得状如小狗而很凶猛。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“它不咬人吗？”</a:t>
            </a:r>
            <a:endParaRPr lang="zh-CN" altLang="en-US" sz="2400">
              <a:solidFill>
                <a:schemeClr val="bg1">
                  <a:lumMod val="6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“有胡叉呢。走到了，看见猹了，你便刺。这畜生很伶俐，倒向你奔来，反从胯下窜了。它的皮毛是油一般的滑……”</a:t>
            </a:r>
            <a:endParaRPr lang="zh-CN" altLang="en-US" sz="2400">
              <a:solidFill>
                <a:schemeClr val="bg1">
                  <a:lumMod val="6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我素不知道天下有这许多新鲜事：海边有如许五色的贝壳；西瓜有这样危险的经历，我先前单知道它在水果店里出卖罢了。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“我们沙地里，潮汛要来的时候，就有许多跳鱼儿只是跳，都有青蛙似的两个脚……”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啊！闰土的心里有无穷无尽的稀奇的事，都是我往常的一朋友所不知道的。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。他们不知道一些事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闰土在海边时，他们都和我一样，只看见院子里高墙上的四角的天空。</a:t>
            </a:r>
            <a:endParaRPr lang="zh-CN" altLang="en-US" sz="2400"/>
          </a:p>
          <a:p>
            <a:pPr marL="0" indent="0">
              <a:buNone/>
            </a:pP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85950" y="2299970"/>
            <a:ext cx="1337310" cy="410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8514715" y="2299970"/>
            <a:ext cx="1337310" cy="410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492885" y="4265930"/>
            <a:ext cx="1337310" cy="410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393555" y="5909310"/>
            <a:ext cx="1337310" cy="410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273175" y="6242685"/>
            <a:ext cx="1106170" cy="410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885" y="2124075"/>
            <a:ext cx="11467465" cy="5786120"/>
          </a:xfrm>
        </p:spPr>
        <p:txBody>
          <a:bodyPr/>
          <a:p>
            <a:pPr marL="0" indent="0">
              <a:buNone/>
            </a:pPr>
            <a:r>
              <a:rPr lang="en-US" altLang="zh-CN"/>
              <a:t>      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岁时，鲁迅到城里三味书屋去读书，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而且还是全城中称为最严厉的书塾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。私塾里的东西很枯燥，每天的功课无非是刻板的背书、听书、习字、对对子。他不满足于私塾教育，就自己寻书看。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节选自《童年鲁迅》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0000">
            <a:off x="7355205" y="1402080"/>
            <a:ext cx="3193415" cy="4258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9155" y="2364740"/>
            <a:ext cx="55365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节选自《故乡》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收录于短篇小说集《呐喊》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184" y="165100"/>
            <a:ext cx="5211233" cy="618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椭圆 7"/>
          <p:cNvSpPr/>
          <p:nvPr/>
        </p:nvSpPr>
        <p:spPr>
          <a:xfrm>
            <a:off x="1163320" y="2058670"/>
            <a:ext cx="1178560" cy="1169035"/>
          </a:xfrm>
          <a:prstGeom prst="ellipse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17" name="文本框 5"/>
          <p:cNvSpPr txBox="1"/>
          <p:nvPr/>
        </p:nvSpPr>
        <p:spPr>
          <a:xfrm>
            <a:off x="1136650" y="2000250"/>
            <a:ext cx="632396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8000" b="1" dirty="0">
                <a:solidFill>
                  <a:schemeClr val="bg1"/>
                </a:solidFill>
                <a:latin typeface="楷体" panose="02010609060101010101" charset="-122"/>
                <a:ea typeface="宋体" panose="02010600030101010101" pitchFamily="2" charset="-122"/>
              </a:rPr>
              <a:t>24</a:t>
            </a:r>
            <a:r>
              <a:rPr lang="zh-CN" altLang="en-US" sz="8000" b="1" dirty="0">
                <a:solidFill>
                  <a:srgbClr val="FFFF00"/>
                </a:solidFill>
                <a:latin typeface="楷体" panose="02010609060101010101" charset="-122"/>
                <a:ea typeface="宋体" panose="02010600030101010101" pitchFamily="2" charset="-122"/>
              </a:rPr>
              <a:t> </a:t>
            </a:r>
            <a:r>
              <a:rPr lang="zh-CN" altLang="en-US" sz="80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少年闰土</a:t>
            </a:r>
            <a:endParaRPr lang="zh-CN" altLang="en-US" sz="8000" b="1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0160045767a0030000018c1b827cf2.jpg@1280w_1l_2o_100sh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3" t="4619" r="3124" b="13968"/>
          <a:stretch>
            <a:fillRect/>
          </a:stretch>
        </p:blipFill>
        <p:spPr bwMode="auto">
          <a:xfrm>
            <a:off x="8749030" y="4191000"/>
            <a:ext cx="3217545" cy="2526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: 圆角 26"/>
          <p:cNvSpPr/>
          <p:nvPr/>
        </p:nvSpPr>
        <p:spPr>
          <a:xfrm>
            <a:off x="136525" y="147638"/>
            <a:ext cx="11936413" cy="6569075"/>
          </a:xfrm>
          <a:prstGeom prst="roundRect">
            <a:avLst>
              <a:gd name="adj" fmla="val 4626"/>
            </a:avLst>
          </a:prstGeom>
          <a:noFill/>
          <a:ln>
            <a:solidFill>
              <a:srgbClr val="C0A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80110" y="103568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项带银圈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0110" y="1944370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希奇的事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0110" y="276923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月亮地下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0110" y="3723005"/>
            <a:ext cx="2649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尽力的刺去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4190" y="103568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（戴）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4190" y="1954530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（稀）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4190" y="276923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（底）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44190" y="372300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（地）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41620" y="1934210"/>
            <a:ext cx="2334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日里到海边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41620" y="3717925"/>
            <a:ext cx="2334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仿佛年纪                   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41620" y="2837815"/>
            <a:ext cx="2334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无端的觉得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86065" y="1934210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（白天）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86065" y="382206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（差不多）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86065" y="2832735"/>
            <a:ext cx="321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（无缘无故）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80110" y="1954530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750060" y="276923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346200" y="102552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750060" y="372300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402580" y="1944370"/>
            <a:ext cx="85915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5402580" y="3717925"/>
            <a:ext cx="85915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                  </a:t>
            </a:r>
            <a:endParaRPr lang="en-US" altLang="zh-CN"/>
          </a:p>
        </p:txBody>
      </p:sp>
      <p:sp>
        <p:nvSpPr>
          <p:cNvPr id="30" name="椭圆 29"/>
          <p:cNvSpPr/>
          <p:nvPr/>
        </p:nvSpPr>
        <p:spPr>
          <a:xfrm>
            <a:off x="5402580" y="2842895"/>
            <a:ext cx="85915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341620" y="103568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手捏一柄钢叉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748020" y="103568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886065" y="1113155"/>
            <a:ext cx="191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（握）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16695" y="1113155"/>
            <a:ext cx="295656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945A5"/>
                </a:solidFill>
                <a:latin typeface="楷体" panose="02010609060101010101" charset="-122"/>
                <a:ea typeface="楷体" panose="02010609060101010101" charset="-122"/>
              </a:rPr>
              <a:t>捏着《初学记》的手</a:t>
            </a:r>
            <a:endParaRPr lang="zh-CN" altLang="en-US" sz="2400">
              <a:solidFill>
                <a:srgbClr val="0945A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8" grpId="0"/>
      <p:bldP spid="21" grpId="0" bldLvl="0" animBg="1"/>
      <p:bldP spid="10" grpId="0"/>
      <p:bldP spid="23" grpId="0" bldLvl="0" animBg="1"/>
      <p:bldP spid="11" grpId="0"/>
      <p:bldP spid="25" grpId="0" bldLvl="0" animBg="1"/>
      <p:bldP spid="12" grpId="0"/>
      <p:bldP spid="31" grpId="0"/>
      <p:bldP spid="32" grpId="0" bldLvl="0" animBg="1"/>
      <p:bldP spid="33" grpId="0"/>
      <p:bldP spid="7" grpId="0" bldLvl="0" animBg="1"/>
      <p:bldP spid="13" grpId="0"/>
      <p:bldP spid="26" grpId="0" bldLvl="0" animBg="1"/>
      <p:bldP spid="17" grpId="0"/>
      <p:bldP spid="16" grpId="0"/>
      <p:bldP spid="30" grpId="0" bldLvl="0" animBg="1"/>
      <p:bldP spid="20" grpId="0"/>
      <p:bldP spid="14" grpId="0"/>
      <p:bldP spid="28" grpId="0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/>
          <p:cNvSpPr/>
          <p:nvPr/>
        </p:nvSpPr>
        <p:spPr>
          <a:xfrm>
            <a:off x="136525" y="147638"/>
            <a:ext cx="11936413" cy="6569075"/>
          </a:xfrm>
          <a:prstGeom prst="roundRect">
            <a:avLst>
              <a:gd name="adj" fmla="val 4626"/>
            </a:avLst>
          </a:prstGeom>
          <a:noFill/>
          <a:ln>
            <a:solidFill>
              <a:srgbClr val="C0A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8373" name="图片 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958513" y="2471738"/>
            <a:ext cx="565150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图片 3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0213" y="2955925"/>
            <a:ext cx="1109662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图片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1488" y="4297363"/>
            <a:ext cx="2738437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图片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4425" y="1458913"/>
            <a:ext cx="1017588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图片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88600" y="4752975"/>
            <a:ext cx="149066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图片 3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1850" y="5461000"/>
            <a:ext cx="148272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文本框 99"/>
          <p:cNvSpPr txBox="1"/>
          <p:nvPr/>
        </p:nvSpPr>
        <p:spPr>
          <a:xfrm>
            <a:off x="648970" y="1491615"/>
            <a:ext cx="907288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快速浏览文本，</a:t>
            </a:r>
            <a:r>
              <a:rPr lang="zh-CN" sz="360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思考：</a:t>
            </a:r>
            <a:endParaRPr lang="zh-CN" sz="360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/>
            <a:endParaRPr lang="zh-CN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/>
            <a:r>
              <a:rPr lang="zh-CN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闰土和“我”相见时是什么关系？</a:t>
            </a:r>
            <a:endParaRPr lang="zh-CN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/>
            <a:r>
              <a:rPr lang="zh-CN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相识后是什么关系？</a:t>
            </a:r>
            <a:endParaRPr lang="zh-CN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/>
            <a:r>
              <a:rPr lang="zh-CN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分别时是什么关系？</a:t>
            </a:r>
            <a:endParaRPr lang="zh-CN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/>
            <a:r>
              <a:rPr lang="en-US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/>
            <a:r>
              <a:rPr lang="zh-CN" sz="3600" b="0">
                <a:solidFill>
                  <a:srgbClr val="1F2DA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从小说中找到依据，圈画出关键信息。</a:t>
            </a:r>
            <a:endParaRPr lang="zh-CN" altLang="en-US" sz="3600" b="0">
              <a:solidFill>
                <a:srgbClr val="1F2DA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8585" y="0"/>
            <a:ext cx="4839970" cy="687133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30" y="-7620"/>
            <a:ext cx="4282440" cy="68941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644380" y="471170"/>
            <a:ext cx="100266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主仆</a:t>
            </a:r>
            <a:endParaRPr lang="zh-CN" altLang="en-US" sz="32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44380" y="3117850"/>
            <a:ext cx="102044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朋友</a:t>
            </a:r>
            <a:endParaRPr lang="zh-CN" altLang="en-US" sz="32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3602355" y="573405"/>
            <a:ext cx="6041390" cy="4768215"/>
            <a:chOff x="5673" y="903"/>
            <a:chExt cx="9514" cy="7509"/>
          </a:xfrm>
        </p:grpSpPr>
        <p:cxnSp>
          <p:nvCxnSpPr>
            <p:cNvPr id="36" name="直接连接符 35"/>
            <p:cNvCxnSpPr/>
            <p:nvPr/>
          </p:nvCxnSpPr>
          <p:spPr>
            <a:xfrm flipV="1">
              <a:off x="5673" y="8388"/>
              <a:ext cx="3155" cy="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9621" y="903"/>
              <a:ext cx="5567" cy="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9621" y="1343"/>
              <a:ext cx="5542" cy="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9641" y="1661"/>
              <a:ext cx="5522" cy="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9657" y="1973"/>
              <a:ext cx="810" cy="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椭圆 45"/>
          <p:cNvSpPr/>
          <p:nvPr/>
        </p:nvSpPr>
        <p:spPr>
          <a:xfrm>
            <a:off x="8362315" y="3138170"/>
            <a:ext cx="327025" cy="296545"/>
          </a:xfrm>
          <a:prstGeom prst="ellipse">
            <a:avLst/>
          </a:prstGeom>
          <a:noFill/>
          <a:ln>
            <a:solidFill>
              <a:srgbClr val="1F2DA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6040120" y="1263015"/>
            <a:ext cx="276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3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581785" y="3117850"/>
            <a:ext cx="276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97025" y="4065905"/>
            <a:ext cx="276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2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059805" y="1949450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4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106795" y="3359785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5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122035" y="3828415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6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122035" y="4065905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7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122035" y="4965065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8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122035" y="5257800"/>
            <a:ext cx="245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9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056630" y="5519420"/>
            <a:ext cx="44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10</a:t>
            </a:r>
            <a:endParaRPr lang="en-US" altLang="zh-CN">
              <a:solidFill>
                <a:srgbClr val="C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29655" y="3182620"/>
            <a:ext cx="3420745" cy="252095"/>
            <a:chOff x="9653" y="5012"/>
            <a:chExt cx="5387" cy="397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11812" y="5012"/>
              <a:ext cx="32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9653" y="5355"/>
              <a:ext cx="4410" cy="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椭圆 44"/>
          <p:cNvSpPr/>
          <p:nvPr/>
        </p:nvSpPr>
        <p:spPr>
          <a:xfrm>
            <a:off x="8534400" y="2922270"/>
            <a:ext cx="395605" cy="296545"/>
          </a:xfrm>
          <a:prstGeom prst="ellipse">
            <a:avLst/>
          </a:prstGeom>
          <a:noFill/>
          <a:ln>
            <a:solidFill>
              <a:srgbClr val="0945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6" grpId="0" bldLvl="0" animBg="1"/>
      <p:bldP spid="45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705" y="0"/>
            <a:ext cx="4754880" cy="6859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95" y="0"/>
            <a:ext cx="4934585" cy="687260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0">
            <a:off x="6436360" y="1263650"/>
            <a:ext cx="3924935" cy="721995"/>
            <a:chOff x="10136" y="2010"/>
            <a:chExt cx="6181" cy="1137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10541" y="2010"/>
              <a:ext cx="5699" cy="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10199" y="2368"/>
              <a:ext cx="6119" cy="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10199" y="2742"/>
              <a:ext cx="6088" cy="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10136" y="3131"/>
              <a:ext cx="1713" cy="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10361930" y="1144905"/>
            <a:ext cx="107886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</a:rPr>
              <a:t>兄弟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48130" y="3001645"/>
            <a:ext cx="57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11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34160" y="3244850"/>
            <a:ext cx="513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12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29080" y="3937635"/>
            <a:ext cx="499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13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rot="10800000" flipV="1">
            <a:off x="1534160" y="4344035"/>
            <a:ext cx="513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14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8920" y="4655185"/>
            <a:ext cx="469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15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10030" y="5061585"/>
            <a:ext cx="44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16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29080" y="5573395"/>
            <a:ext cx="54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17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21425" y="277495"/>
            <a:ext cx="572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18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30950" y="982345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19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9140" y="1905000"/>
            <a:ext cx="10930255" cy="2770505"/>
          </a:xfrm>
        </p:spPr>
        <p:txBody>
          <a:bodyPr/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这不能。须大雪下了才好，我们沙地上，下了雪，我扫出一块空地来，用短棒支起一个大竹匾，撒下秕谷，看鸟雀来吃时，我远远地将缚在棒上的绳子只一拉，那鸟雀就罩在竹匾下了。什么都有：稻鸡，角鸡，鹁鸪，蓝背……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0730" y="4562475"/>
            <a:ext cx="3126105" cy="229552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1190" y="576580"/>
            <a:ext cx="10930255" cy="2770505"/>
          </a:xfrm>
        </p:spPr>
        <p:txBody>
          <a:bodyPr/>
          <a:p>
            <a:pPr marL="0" indent="0"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这不能。须大雪下了才好。我们沙地上，下了雪，我扫出一块空地来，用短棒支起一个大竹匾，撒下秕谷，看鸟雀来吃时，我远远地将缚在棒上的绳子只一拉，那鸟雀就罩在竹匾下了。什么都有：稻鸡，角鸡，鹁鸪，蓝背……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179820" y="105473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86815" y="105473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874885" y="105473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090410" y="1501775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3100" y="2075180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429635" y="2075180"/>
            <a:ext cx="513715" cy="5734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雪地捕鸟原音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70730" y="2648585"/>
            <a:ext cx="7621270" cy="420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4" grpId="0" bldLvl="0" animBg="1"/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7385" y="2192655"/>
            <a:ext cx="8561070" cy="4351655"/>
          </a:xfrm>
        </p:spPr>
        <p:txBody>
          <a:bodyPr/>
          <a:p>
            <a:pPr marL="0" indent="0"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现在太冷，你夏天到我们这里来。我们日里到海边检贝壳去，红的绿的都有，鬼见怕也有，观音手也有。”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buNone/>
            </a:pPr>
            <a:endParaRPr lang="zh-CN" altLang="en-US" sz="36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49" y="4394835"/>
            <a:ext cx="2303781" cy="153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676" name="组合 6"/>
          <p:cNvGrpSpPr/>
          <p:nvPr/>
        </p:nvGrpSpPr>
        <p:grpSpPr>
          <a:xfrm>
            <a:off x="9302750" y="1486535"/>
            <a:ext cx="2489200" cy="1908175"/>
            <a:chOff x="985869" y="1137966"/>
            <a:chExt cx="3270174" cy="3177234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69" y="1851670"/>
              <a:ext cx="3270174" cy="24635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461" name="Text Box 4"/>
            <p:cNvSpPr txBox="1"/>
            <p:nvPr/>
          </p:nvSpPr>
          <p:spPr>
            <a:xfrm>
              <a:off x="1340420" y="1137966"/>
              <a:ext cx="2615976" cy="9719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鬼见怕</a:t>
              </a:r>
              <a:endPara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8677" name="Text Box 4"/>
          <p:cNvSpPr txBox="1"/>
          <p:nvPr/>
        </p:nvSpPr>
        <p:spPr>
          <a:xfrm>
            <a:off x="9302750" y="3959225"/>
            <a:ext cx="26162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观音手</a:t>
            </a:r>
            <a:endParaRPr lang="zh-CN" altLang="en-US" sz="32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582*2895*837*83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2419,&quot;width&quot;:3628.0015748031497}"/>
</p:tagLst>
</file>

<file path=ppt/tags/tag3.xml><?xml version="1.0" encoding="utf-8"?>
<p:tagLst xmlns:p="http://schemas.openxmlformats.org/presentationml/2006/main">
  <p:tag name="KSO_WM_UNIT_PLACING_PICTURE_USER_VIEWPORT" val="{&quot;height&quot;:2329.9850278575641,&quot;width&quot;:3920}"/>
</p:tagLst>
</file>

<file path=ppt/tags/tag4.xml><?xml version="1.0" encoding="utf-8"?>
<p:tagLst xmlns:p="http://schemas.openxmlformats.org/presentationml/2006/main">
  <p:tag name="KSO_WM_UNIT_PLACING_PICTURE_USER_VIEWPORT" val="{&quot;height&quot;:4377,&quot;width&quot;:6582}"/>
</p:tagLst>
</file>

<file path=ppt/theme/theme1.xml><?xml version="1.0" encoding="utf-8"?>
<a:theme xmlns:a="http://schemas.openxmlformats.org/drawingml/2006/main" name="Office 主题​​">
  <a:themeElements>
    <a:clrScheme name="夏日荷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65D4F"/>
      </a:accent1>
      <a:accent2>
        <a:srgbClr val="B59E1A"/>
      </a:accent2>
      <a:accent3>
        <a:srgbClr val="C0AC80"/>
      </a:accent3>
      <a:accent4>
        <a:srgbClr val="ADC4D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2047</Words>
  <Application>WPS 演示</Application>
  <PresentationFormat>自定义</PresentationFormat>
  <Paragraphs>179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等线</vt:lpstr>
      <vt:lpstr>等线 Light</vt:lpstr>
      <vt:lpstr>楷体</vt:lpstr>
      <vt:lpstr>仿宋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xiaofan Zhou</dc:creator>
  <cp:lastModifiedBy>黍葵</cp:lastModifiedBy>
  <cp:revision>63</cp:revision>
  <dcterms:created xsi:type="dcterms:W3CDTF">2018-05-06T04:45:00Z</dcterms:created>
  <dcterms:modified xsi:type="dcterms:W3CDTF">2020-12-03T05:57:46Z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