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84" r:id="rId10"/>
    <p:sldId id="281" r:id="rId11"/>
    <p:sldId id="283" r:id="rId12"/>
    <p:sldId id="268" r:id="rId13"/>
    <p:sldId id="27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</p:showPr>
  <p:clrMru>
    <a:srgbClr val="CD8E69"/>
    <a:srgbClr val="AA75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-129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5F11C-6241-455B-A757-711C2752B123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2BB7-FB63-4543-868B-8F559366FF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449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358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5724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641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4993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9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707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575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885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775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391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389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32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2BB7-FB63-4543-868B-8F559366FFC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134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mc="http://schemas.openxmlformats.org/markup-compatibility/2006" xmlns:p14="http://schemas.microsoft.com/office/powerpoint/2010/main" val="4186053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mc="http://schemas.openxmlformats.org/markup-compatibility/2006" xmlns:p14="http://schemas.microsoft.com/office/powerpoint/2010/main" val="3183960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mc="http://schemas.openxmlformats.org/markup-compatibility/2006" xmlns:p14="http://schemas.microsoft.com/office/powerpoint/2010/main" val="3688631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mc="http://schemas.openxmlformats.org/markup-compatibility/2006" xmlns:p14="http://schemas.microsoft.com/office/powerpoint/2010/main" val="3265850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mc="http://schemas.openxmlformats.org/markup-compatibility/2006" xmlns:p14="http://schemas.microsoft.com/office/powerpoint/2010/main" val="2894782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mc="http://schemas.openxmlformats.org/markup-compatibility/2006" xmlns:p14="http://schemas.microsoft.com/office/powerpoint/2010/main" val="630757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mc="http://schemas.openxmlformats.org/markup-compatibility/2006" xmlns:p14="http://schemas.microsoft.com/office/powerpoint/2010/main" val="2612396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mc="http://schemas.openxmlformats.org/markup-compatibility/2006" xmlns:p14="http://schemas.microsoft.com/office/powerpoint/2010/main" val="9815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mc="http://schemas.openxmlformats.org/markup-compatibility/2006" xmlns:p14="http://schemas.microsoft.com/office/powerpoint/2010/main" val="268073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649AE8-6F14-4FA4-AF2B-419AAEFE03F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287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206864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="" xmlns:a16="http://schemas.microsoft.com/office/drawing/2014/main" xmlns:a14="http://schemas.microsoft.com/office/drawing/2010/main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6A385-430C-479C-938F-643C60706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-2" y="1492620"/>
            <a:ext cx="4920356" cy="53648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FA24F3-CB45-4922-948A-1BDE284D4B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7150100" y="4141225"/>
            <a:ext cx="5029200" cy="19361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768FCD-3F52-427A-8D9B-CBA3A60E07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0" y="549"/>
            <a:ext cx="3102168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07B2B8-2360-4145-AEE7-AFD379E40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8966" y1="86250" x2="88966" y2="86250"/>
                        <a14:foregroundMark x1="87356" y1="89107" x2="87356" y2="89107"/>
                        <a14:foregroundMark x1="84598" y1="90714" x2="84598" y2="90714"/>
                        <a14:foregroundMark x1="75172" y1="93036" x2="75172" y2="93036"/>
                        <a14:foregroundMark x1="68506" y1="93750" x2="68506" y2="93750"/>
                        <a14:foregroundMark x1="57931" y1="92321" x2="57931" y2="92321"/>
                        <a14:foregroundMark x1="49655" y1="89464" x2="49655" y2="89464"/>
                        <a14:foregroundMark x1="23678" y1="24107" x2="23678" y2="24107"/>
                        <a14:foregroundMark x1="25287" y1="39464" x2="25287" y2="39464"/>
                        <a14:foregroundMark x1="30805" y1="43571" x2="30805" y2="43571"/>
                        <a14:foregroundMark x1="31724" y1="41964" x2="31724" y2="41964"/>
                        <a14:foregroundMark x1="44598" y1="50179" x2="44598" y2="50179"/>
                        <a14:foregroundMark x1="35862" y1="48036" x2="35862" y2="48036"/>
                        <a14:foregroundMark x1="29885" y1="50714" x2="29885" y2="50714"/>
                        <a14:foregroundMark x1="26437" y1="55179" x2="26437" y2="55179"/>
                        <a14:foregroundMark x1="34943" y1="60536" x2="34943" y2="60536"/>
                        <a14:foregroundMark x1="40000" y1="64107" x2="40000" y2="64107"/>
                        <a14:foregroundMark x1="34483" y1="63750" x2="34483" y2="63750"/>
                        <a14:foregroundMark x1="38391" y1="63036" x2="38391" y2="63036"/>
                        <a14:foregroundMark x1="28046" y1="64286" x2="28046" y2="64286"/>
                        <a14:foregroundMark x1="21839" y1="64107" x2="21839" y2="64107"/>
                        <a14:foregroundMark x1="14713" y1="63393" x2="14713" y2="63393"/>
                        <a14:foregroundMark x1="6897" y1="63036" x2="6897" y2="6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12699" y="0"/>
            <a:ext cx="1566895" cy="20193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AB0EF3-EEEB-4CBE-A8EB-2C980AF1BEBA}"/>
              </a:ext>
            </a:extLst>
          </p:cNvPr>
          <p:cNvSpPr txBox="1"/>
          <p:nvPr/>
        </p:nvSpPr>
        <p:spPr>
          <a:xfrm>
            <a:off x="6908801" y="607738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立身以力学为先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力学以读书为本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B8079E-C469-42CF-889F-957B9B280C5D}"/>
              </a:ext>
            </a:extLst>
          </p:cNvPr>
          <p:cNvSpPr txBox="1"/>
          <p:nvPr/>
        </p:nvSpPr>
        <p:spPr>
          <a:xfrm>
            <a:off x="4952100" y="616260"/>
            <a:ext cx="67985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rgbClr val="FF0000"/>
                </a:solidFill>
                <a:cs typeface="+mn-ea"/>
                <a:sym typeface="+mn-lt"/>
              </a:rPr>
              <a:t>读  书</a:t>
            </a:r>
            <a:r>
              <a:rPr lang="zh-CN" altLang="en-US" sz="16600" dirty="0">
                <a:solidFill>
                  <a:srgbClr val="FFC000"/>
                </a:solidFill>
                <a:cs typeface="+mn-ea"/>
                <a:sym typeface="+mn-lt"/>
              </a:rPr>
              <a:t> </a:t>
            </a:r>
            <a:endParaRPr lang="en-US" altLang="zh-CN" sz="16600" dirty="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zh-CN" altLang="en-US" sz="16600" dirty="0" smtClean="0">
                <a:solidFill>
                  <a:schemeClr val="accent2"/>
                </a:solidFill>
                <a:cs typeface="+mn-ea"/>
                <a:sym typeface="+mn-lt"/>
              </a:rPr>
              <a:t>交流会</a:t>
            </a:r>
            <a:endParaRPr lang="zh-CN" altLang="en-US" sz="16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1F71AB-4ECB-4432-B6FF-C9F1383B5D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834" y="1213008"/>
            <a:ext cx="816180" cy="1270208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39146907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672990-1E33-4A4B-A7ED-2BE4485E8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1419952" y="549867"/>
            <a:ext cx="2523981" cy="30867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CC02D3-9B1D-4341-A093-547EB26A72D3}"/>
              </a:ext>
            </a:extLst>
          </p:cNvPr>
          <p:cNvSpPr txBox="1"/>
          <p:nvPr/>
        </p:nvSpPr>
        <p:spPr>
          <a:xfrm>
            <a:off x="285750" y="3516253"/>
            <a:ext cx="5886450" cy="291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教育的最高境界不是学生出了问题后的应对，而是问题发生前的引导，给学生以启迪，为学生解惑，让学生能学有所获，知而善行，幸福成长。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3A1F78-0907-4FC6-B42F-D988C07E1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8075004" y="549867"/>
            <a:ext cx="2523981" cy="308676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9BC82-4EE0-452E-A1BF-B484C1752BD5}"/>
              </a:ext>
            </a:extLst>
          </p:cNvPr>
          <p:cNvSpPr txBox="1"/>
          <p:nvPr/>
        </p:nvSpPr>
        <p:spPr>
          <a:xfrm>
            <a:off x="6496051" y="3592453"/>
            <a:ext cx="5295900" cy="291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书中以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"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艺术应对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"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"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艺术引导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"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为核心的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, 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这种柔式的艺术化教育深入挖掘孩子们内心向善、向上的因子，引领孩子们走向幸福快乐的旅程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E35BCE-3D5D-499E-BFD1-588115F5B24D}"/>
              </a:ext>
            </a:extLst>
          </p:cNvPr>
          <p:cNvCxnSpPr/>
          <p:nvPr/>
        </p:nvCxnSpPr>
        <p:spPr>
          <a:xfrm>
            <a:off x="6299200" y="419100"/>
            <a:ext cx="0" cy="5981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25248219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BC61C6-6B56-46DB-BD06-A78484FFE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8966" y1="86250" x2="88966" y2="86250"/>
                        <a14:foregroundMark x1="87356" y1="89107" x2="87356" y2="89107"/>
                        <a14:foregroundMark x1="84598" y1="90714" x2="84598" y2="90714"/>
                        <a14:foregroundMark x1="75172" y1="93036" x2="75172" y2="93036"/>
                        <a14:foregroundMark x1="68506" y1="93750" x2="68506" y2="93750"/>
                        <a14:foregroundMark x1="57931" y1="92321" x2="57931" y2="92321"/>
                        <a14:foregroundMark x1="49655" y1="89464" x2="49655" y2="89464"/>
                        <a14:foregroundMark x1="23678" y1="24107" x2="23678" y2="24107"/>
                        <a14:foregroundMark x1="25287" y1="39464" x2="25287" y2="39464"/>
                        <a14:foregroundMark x1="30805" y1="43571" x2="30805" y2="43571"/>
                        <a14:foregroundMark x1="31724" y1="41964" x2="31724" y2="41964"/>
                        <a14:foregroundMark x1="44598" y1="50179" x2="44598" y2="50179"/>
                        <a14:foregroundMark x1="35862" y1="48036" x2="35862" y2="48036"/>
                        <a14:foregroundMark x1="29885" y1="50714" x2="29885" y2="50714"/>
                        <a14:foregroundMark x1="26437" y1="55179" x2="26437" y2="55179"/>
                        <a14:foregroundMark x1="34943" y1="60536" x2="34943" y2="60536"/>
                        <a14:foregroundMark x1="40000" y1="64107" x2="40000" y2="64107"/>
                        <a14:foregroundMark x1="34483" y1="63750" x2="34483" y2="63750"/>
                        <a14:foregroundMark x1="38391" y1="63036" x2="38391" y2="63036"/>
                        <a14:foregroundMark x1="28046" y1="64286" x2="28046" y2="64286"/>
                        <a14:foregroundMark x1="21839" y1="64107" x2="21839" y2="64107"/>
                        <a14:foregroundMark x1="14713" y1="63393" x2="14713" y2="63393"/>
                        <a14:foregroundMark x1="6897" y1="63036" x2="6897" y2="6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635001" y="4"/>
            <a:ext cx="4305299" cy="55483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29B793-8A3C-4195-BFFB-50E031A382EE}"/>
              </a:ext>
            </a:extLst>
          </p:cNvPr>
          <p:cNvSpPr txBox="1"/>
          <p:nvPr/>
        </p:nvSpPr>
        <p:spPr>
          <a:xfrm>
            <a:off x="5416552" y="753556"/>
            <a:ext cx="59753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通过主题班会课，我们不仅要让学生从内心深处明白为什么要珍惜时间、为什么要与人合作、为什么要树立理想、为什么要爱父母等等，而且要通过一定的形式，让学生知道怎样珍惜时间、怎样与人合作、怎样做才能实现自己的理想、怎样爱父母等等，这才是学生最需要的。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1091117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5AF84D-BB7F-4609-A9B5-85F014D1B4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976407" y="4311461"/>
            <a:ext cx="2559228" cy="2543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7DD6F7-9ABD-4ADF-B45B-0F0A70561E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021" y="749300"/>
            <a:ext cx="4944880" cy="36847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821D93-FBD0-438D-9D7B-8C00340BF235}"/>
              </a:ext>
            </a:extLst>
          </p:cNvPr>
          <p:cNvSpPr txBox="1"/>
          <p:nvPr/>
        </p:nvSpPr>
        <p:spPr>
          <a:xfrm>
            <a:off x="2578801" y="4771694"/>
            <a:ext cx="4299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书目推荐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03597C-21CA-4967-944E-4D79B59361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6">
                    <a14:imgEffect>
                      <a14:backgroundRemoval t="0" b="99733" l="0" r="100000">
                        <a14:foregroundMark x1="16872" y1="13689" x2="16872" y2="13689"/>
                        <a14:foregroundMark x1="34294" y1="9956" x2="34294" y2="9956"/>
                        <a14:foregroundMark x1="40329" y1="17067" x2="40329" y2="17067"/>
                        <a14:foregroundMark x1="37997" y1="25333" x2="37997" y2="25333"/>
                        <a14:foregroundMark x1="17147" y1="21867" x2="17147" y2="21867"/>
                        <a14:foregroundMark x1="17695" y1="19467" x2="17695" y2="19467"/>
                        <a14:foregroundMark x1="21399" y1="27556" x2="21399" y2="27556"/>
                        <a14:foregroundMark x1="86831" y1="45333" x2="86831" y2="45333"/>
                        <a14:foregroundMark x1="17970" y1="53333" x2="17970" y2="53333"/>
                        <a14:foregroundMark x1="18519" y1="70400" x2="18519" y2="70400"/>
                        <a14:foregroundMark x1="8916" y1="53689" x2="8916" y2="53689"/>
                        <a14:foregroundMark x1="14266" y1="64267" x2="14266" y2="64267"/>
                        <a14:foregroundMark x1="13169" y1="64800" x2="13169" y2="64800"/>
                        <a14:foregroundMark x1="10562" y1="57600" x2="10562" y2="57600"/>
                        <a14:foregroundMark x1="10562" y1="60000" x2="10562" y2="60000"/>
                        <a14:foregroundMark x1="11111" y1="56711" x2="11111" y2="56711"/>
                        <a14:foregroundMark x1="5075" y1="78133" x2="5075" y2="78133"/>
                        <a14:foregroundMark x1="17695" y1="88533" x2="17695" y2="88533"/>
                        <a14:foregroundMark x1="17147" y1="92000" x2="17147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8064502" y="287"/>
            <a:ext cx="4127500" cy="6857433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108954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47EA85-6724-4535-8417-4172539502A5}"/>
              </a:ext>
            </a:extLst>
          </p:cNvPr>
          <p:cNvSpPr txBox="1"/>
          <p:nvPr/>
        </p:nvSpPr>
        <p:spPr>
          <a:xfrm>
            <a:off x="3708402" y="3581402"/>
            <a:ext cx="4127500" cy="143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走进生命的教育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教练型班主任专业修炼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8CF955-86A2-408B-A099-048B626CDBC2}"/>
              </a:ext>
            </a:extLst>
          </p:cNvPr>
          <p:cNvSpPr txBox="1"/>
          <p:nvPr/>
        </p:nvSpPr>
        <p:spPr>
          <a:xfrm>
            <a:off x="361950" y="3639756"/>
            <a:ext cx="2476500" cy="143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创建幸福教室的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35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个秘密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042A96-C413-41C5-A1D1-4CB1DE684FE5}"/>
              </a:ext>
            </a:extLst>
          </p:cNvPr>
          <p:cNvSpPr txBox="1"/>
          <p:nvPr/>
        </p:nvSpPr>
        <p:spPr>
          <a:xfrm>
            <a:off x="8064500" y="3676804"/>
            <a:ext cx="4127500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优秀班主任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60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个管理创意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  <p:pic>
        <p:nvPicPr>
          <p:cNvPr id="6" name="图片 5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377" y="647700"/>
            <a:ext cx="2011373" cy="2630352"/>
          </a:xfrm>
          <a:prstGeom prst="rect">
            <a:avLst/>
          </a:prstGeom>
        </p:spPr>
      </p:pic>
      <p:pic>
        <p:nvPicPr>
          <p:cNvPr id="7" name="图片 6" descr="教练.jpg"/>
          <p:cNvPicPr>
            <a:picLocks noChangeAspect="1"/>
          </p:cNvPicPr>
          <p:nvPr/>
        </p:nvPicPr>
        <p:blipFill>
          <a:blip r:embed="rId4" cstate="print"/>
          <a:srcRect l="5011" t="3754" r="6972" b="3653"/>
          <a:stretch>
            <a:fillRect/>
          </a:stretch>
        </p:blipFill>
        <p:spPr>
          <a:xfrm>
            <a:off x="4457700" y="552450"/>
            <a:ext cx="1924050" cy="2819400"/>
          </a:xfrm>
          <a:prstGeom prst="rect">
            <a:avLst/>
          </a:prstGeom>
        </p:spPr>
      </p:pic>
      <p:pic>
        <p:nvPicPr>
          <p:cNvPr id="8" name="图片 7" descr="60.jpg"/>
          <p:cNvPicPr>
            <a:picLocks noChangeAspect="1"/>
          </p:cNvPicPr>
          <p:nvPr/>
        </p:nvPicPr>
        <p:blipFill>
          <a:blip r:embed="rId5" cstate="print"/>
          <a:srcRect l="14667" r="12000"/>
          <a:stretch>
            <a:fillRect/>
          </a:stretch>
        </p:blipFill>
        <p:spPr>
          <a:xfrm>
            <a:off x="8782050" y="476250"/>
            <a:ext cx="2095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26207002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98118E-14E6-463F-A675-6D8E93F4CF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165" y="630683"/>
            <a:ext cx="1071483" cy="10714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6662FC-2C7A-4312-9C99-359CD768B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907" y="1308273"/>
            <a:ext cx="4273512" cy="5451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E66689-29E8-4F23-8C10-F904D0470A9E}"/>
              </a:ext>
            </a:extLst>
          </p:cNvPr>
          <p:cNvSpPr txBox="1"/>
          <p:nvPr/>
        </p:nvSpPr>
        <p:spPr>
          <a:xfrm>
            <a:off x="4679855" y="723497"/>
            <a:ext cx="283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01 </a:t>
            </a:r>
            <a:r>
              <a:rPr lang="zh-CN" altLang="en-US" sz="3600" dirty="0">
                <a:cs typeface="+mn-ea"/>
                <a:sym typeface="+mn-lt"/>
              </a:rPr>
              <a:t>分享书目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30C9E6-2C69-4173-9EC7-634F53225D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718" y="2584538"/>
            <a:ext cx="1071483" cy="10714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449371-3FF8-45D0-99A2-603DEDD1E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110" y="3414528"/>
            <a:ext cx="4273512" cy="5451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4365BA-5536-4746-892E-AF32A22AC4EA}"/>
              </a:ext>
            </a:extLst>
          </p:cNvPr>
          <p:cNvSpPr txBox="1"/>
          <p:nvPr/>
        </p:nvSpPr>
        <p:spPr>
          <a:xfrm>
            <a:off x="4610867" y="2840965"/>
            <a:ext cx="283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02 </a:t>
            </a:r>
            <a:r>
              <a:rPr lang="zh-CN" altLang="en-US" sz="3600" dirty="0">
                <a:cs typeface="+mn-ea"/>
                <a:sym typeface="+mn-lt"/>
              </a:rPr>
              <a:t>分享心得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BE66A7-2423-4B9A-8E0A-2FC72CFB1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79" y="4612074"/>
            <a:ext cx="1071483" cy="10714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04F670-B643-46F5-B343-1EC093CF07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821" y="5289664"/>
            <a:ext cx="4273512" cy="54515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50D9D1-87F1-4488-919B-7F2AB7639571}"/>
              </a:ext>
            </a:extLst>
          </p:cNvPr>
          <p:cNvSpPr txBox="1"/>
          <p:nvPr/>
        </p:nvSpPr>
        <p:spPr>
          <a:xfrm>
            <a:off x="4779737" y="4701890"/>
            <a:ext cx="283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cs typeface="+mn-ea"/>
                <a:sym typeface="+mn-lt"/>
              </a:rPr>
              <a:t>03 </a:t>
            </a:r>
            <a:r>
              <a:rPr lang="zh-CN" altLang="en-US" sz="3600" dirty="0">
                <a:cs typeface="+mn-ea"/>
                <a:sym typeface="+mn-lt"/>
              </a:rPr>
              <a:t>书目推荐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814780-E645-4966-BC1C-50F6F10CA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 flipH="1">
            <a:off x="2" y="4455866"/>
            <a:ext cx="3670300" cy="240213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5D7648-EDB6-4CC9-A097-2A671D56AC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7">
                    <a14:imgEffect>
                      <a14:backgroundRemoval t="0" b="99733" l="0" r="100000">
                        <a14:foregroundMark x1="16872" y1="13689" x2="16872" y2="13689"/>
                        <a14:foregroundMark x1="34294" y1="9956" x2="34294" y2="9956"/>
                        <a14:foregroundMark x1="40329" y1="17067" x2="40329" y2="17067"/>
                        <a14:foregroundMark x1="37997" y1="25333" x2="37997" y2="25333"/>
                        <a14:foregroundMark x1="17147" y1="21867" x2="17147" y2="21867"/>
                        <a14:foregroundMark x1="17695" y1="19467" x2="17695" y2="19467"/>
                        <a14:foregroundMark x1="21399" y1="27556" x2="21399" y2="27556"/>
                        <a14:foregroundMark x1="86831" y1="45333" x2="86831" y2="45333"/>
                        <a14:foregroundMark x1="17970" y1="53333" x2="17970" y2="53333"/>
                        <a14:foregroundMark x1="18519" y1="70400" x2="18519" y2="70400"/>
                        <a14:foregroundMark x1="8916" y1="53689" x2="8916" y2="53689"/>
                        <a14:foregroundMark x1="14266" y1="64267" x2="14266" y2="64267"/>
                        <a14:foregroundMark x1="13169" y1="64800" x2="13169" y2="64800"/>
                        <a14:foregroundMark x1="10562" y1="57600" x2="10562" y2="57600"/>
                        <a14:foregroundMark x1="10562" y1="60000" x2="10562" y2="60000"/>
                        <a14:foregroundMark x1="11111" y1="56711" x2="11111" y2="56711"/>
                        <a14:foregroundMark x1="5075" y1="78133" x2="5075" y2="78133"/>
                        <a14:foregroundMark x1="17695" y1="88533" x2="17695" y2="88533"/>
                        <a14:foregroundMark x1="17147" y1="92000" x2="17147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8064502" y="287"/>
            <a:ext cx="4127500" cy="6857433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19461331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7DD6F7-9ABD-4ADF-B45B-0F0A70561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021" y="749300"/>
            <a:ext cx="4944880" cy="36847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25734B-A25B-43E1-9808-94213197B4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1253274" y="4554737"/>
            <a:ext cx="2005497" cy="20492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821D93-FBD0-438D-9D7B-8C00340BF235}"/>
              </a:ext>
            </a:extLst>
          </p:cNvPr>
          <p:cNvSpPr txBox="1"/>
          <p:nvPr/>
        </p:nvSpPr>
        <p:spPr>
          <a:xfrm>
            <a:off x="2578801" y="4771694"/>
            <a:ext cx="4299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000" dirty="0">
                <a:cs typeface="+mn-ea"/>
                <a:sym typeface="+mn-lt"/>
              </a:rPr>
              <a:t>书目分享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77FB55-D0FB-4787-8FC9-599D6E27EC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6">
                    <a14:imgEffect>
                      <a14:backgroundRemoval t="0" b="99733" l="0" r="100000">
                        <a14:foregroundMark x1="16872" y1="13689" x2="16872" y2="13689"/>
                        <a14:foregroundMark x1="34294" y1="9956" x2="34294" y2="9956"/>
                        <a14:foregroundMark x1="40329" y1="17067" x2="40329" y2="17067"/>
                        <a14:foregroundMark x1="37997" y1="25333" x2="37997" y2="25333"/>
                        <a14:foregroundMark x1="17147" y1="21867" x2="17147" y2="21867"/>
                        <a14:foregroundMark x1="17695" y1="19467" x2="17695" y2="19467"/>
                        <a14:foregroundMark x1="21399" y1="27556" x2="21399" y2="27556"/>
                        <a14:foregroundMark x1="86831" y1="45333" x2="86831" y2="45333"/>
                        <a14:foregroundMark x1="17970" y1="53333" x2="17970" y2="53333"/>
                        <a14:foregroundMark x1="18519" y1="70400" x2="18519" y2="70400"/>
                        <a14:foregroundMark x1="8916" y1="53689" x2="8916" y2="53689"/>
                        <a14:foregroundMark x1="14266" y1="64267" x2="14266" y2="64267"/>
                        <a14:foregroundMark x1="13169" y1="64800" x2="13169" y2="64800"/>
                        <a14:foregroundMark x1="10562" y1="57600" x2="10562" y2="57600"/>
                        <a14:foregroundMark x1="10562" y1="60000" x2="10562" y2="60000"/>
                        <a14:foregroundMark x1="11111" y1="56711" x2="11111" y2="56711"/>
                        <a14:foregroundMark x1="5075" y1="78133" x2="5075" y2="78133"/>
                        <a14:foregroundMark x1="17695" y1="88533" x2="17695" y2="88533"/>
                        <a14:foregroundMark x1="17147" y1="92000" x2="17147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8064502" y="287"/>
            <a:ext cx="4127500" cy="6857433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12868898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FF9D75-B1A5-4547-A644-BE42EB6A3044}"/>
              </a:ext>
            </a:extLst>
          </p:cNvPr>
          <p:cNvSpPr/>
          <p:nvPr/>
        </p:nvSpPr>
        <p:spPr>
          <a:xfrm>
            <a:off x="5537200" y="552450"/>
            <a:ext cx="5334000" cy="5105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2ABB4F-F83B-48D0-9300-A507FA211E4C}"/>
              </a:ext>
            </a:extLst>
          </p:cNvPr>
          <p:cNvSpPr txBox="1"/>
          <p:nvPr/>
        </p:nvSpPr>
        <p:spPr>
          <a:xfrm>
            <a:off x="5695952" y="1009102"/>
            <a:ext cx="5276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作者简介：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林志超，特级教师，名班主任。曾荣获全国优秀教师，全国优秀少先队辅导员。他探寻艺术化教育，发表近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100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篇的文章，其《唤醒学生生命成长的春天》等五十余篇艺术化教育的文章，发表国家级教育类核心刊物上。著作《教师艺术应对学生问题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36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记》获得《中国教育报的推荐》，出版著作《从班会课到成长课程：德育特级教师的班会课微革命》</a:t>
            </a:r>
            <a:endParaRPr lang="zh-CN" altLang="zh-CN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图片 4" descr="封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89" y="419861"/>
            <a:ext cx="4747261" cy="6171439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21409838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EA8228-8756-49E1-96C7-3EE63BFA82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 rot="2047562">
            <a:off x="5123791" y="1248073"/>
            <a:ext cx="2276573" cy="196688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A183A1-0DB7-4A29-902B-CCF4E4BA2412}"/>
              </a:ext>
            </a:extLst>
          </p:cNvPr>
          <p:cNvSpPr txBox="1"/>
          <p:nvPr/>
        </p:nvSpPr>
        <p:spPr>
          <a:xfrm>
            <a:off x="7397754" y="961589"/>
            <a:ext cx="3851723" cy="2190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cs typeface="+mn-ea"/>
                <a:sym typeface="+mn-lt"/>
              </a:rPr>
              <a:t>第一章：人格品质篇</a:t>
            </a:r>
            <a:endParaRPr lang="en-US" altLang="zh-CN" sz="2400" dirty="0" smtClean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cs typeface="+mn-ea"/>
                <a:sym typeface="+mn-lt"/>
              </a:rPr>
              <a:t>第二章：行为习惯篇</a:t>
            </a:r>
            <a:endParaRPr lang="en-US" altLang="zh-CN" sz="2400" dirty="0" smtClean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cs typeface="+mn-ea"/>
                <a:sym typeface="+mn-lt"/>
              </a:rPr>
              <a:t>第三章：卫生安全篇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DDE6F1-43C3-4463-9BBB-B195360D4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9645133" y="4198787"/>
            <a:ext cx="1990163" cy="18548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EBF128-8393-4EC2-9E75-4C8D0C931142}"/>
              </a:ext>
            </a:extLst>
          </p:cNvPr>
          <p:cNvSpPr txBox="1"/>
          <p:nvPr/>
        </p:nvSpPr>
        <p:spPr>
          <a:xfrm>
            <a:off x="5764385" y="3814534"/>
            <a:ext cx="3851723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第四章：节俭环保篇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第五章：情感能力篇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rPr>
              <a:t>第六章：成长健康篇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1C095F-A1D4-41C9-A502-1EE48EEBC5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809176" y="641350"/>
            <a:ext cx="4172331" cy="5803900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6137443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8211AB-764B-443C-B5F2-3D2151B12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1253272" y="4676817"/>
            <a:ext cx="2119808" cy="19652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7DD6F7-9ABD-4ADF-B45B-0F0A70561E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021" y="749300"/>
            <a:ext cx="4944880" cy="36847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821D93-FBD0-438D-9D7B-8C00340BF235}"/>
              </a:ext>
            </a:extLst>
          </p:cNvPr>
          <p:cNvSpPr txBox="1"/>
          <p:nvPr/>
        </p:nvSpPr>
        <p:spPr>
          <a:xfrm>
            <a:off x="2578801" y="4771694"/>
            <a:ext cx="4299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分享心得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C8EBA0-F61E-43C5-8EC9-1DAC0E3C59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6">
                    <a14:imgEffect>
                      <a14:backgroundRemoval t="0" b="99733" l="0" r="100000">
                        <a14:foregroundMark x1="16872" y1="13689" x2="16872" y2="13689"/>
                        <a14:foregroundMark x1="34294" y1="9956" x2="34294" y2="9956"/>
                        <a14:foregroundMark x1="40329" y1="17067" x2="40329" y2="17067"/>
                        <a14:foregroundMark x1="37997" y1="25333" x2="37997" y2="25333"/>
                        <a14:foregroundMark x1="17147" y1="21867" x2="17147" y2="21867"/>
                        <a14:foregroundMark x1="17695" y1="19467" x2="17695" y2="19467"/>
                        <a14:foregroundMark x1="21399" y1="27556" x2="21399" y2="27556"/>
                        <a14:foregroundMark x1="86831" y1="45333" x2="86831" y2="45333"/>
                        <a14:foregroundMark x1="17970" y1="53333" x2="17970" y2="53333"/>
                        <a14:foregroundMark x1="18519" y1="70400" x2="18519" y2="70400"/>
                        <a14:foregroundMark x1="8916" y1="53689" x2="8916" y2="53689"/>
                        <a14:foregroundMark x1="14266" y1="64267" x2="14266" y2="64267"/>
                        <a14:foregroundMark x1="13169" y1="64800" x2="13169" y2="64800"/>
                        <a14:foregroundMark x1="10562" y1="57600" x2="10562" y2="57600"/>
                        <a14:foregroundMark x1="10562" y1="60000" x2="10562" y2="60000"/>
                        <a14:foregroundMark x1="11111" y1="56711" x2="11111" y2="56711"/>
                        <a14:foregroundMark x1="5075" y1="78133" x2="5075" y2="78133"/>
                        <a14:foregroundMark x1="17695" y1="88533" x2="17695" y2="88533"/>
                        <a14:foregroundMark x1="17147" y1="92000" x2="17147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8064502" y="287"/>
            <a:ext cx="4127500" cy="6857433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16235771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22B1B2-4F71-429C-AB5E-B44723B16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31061" y="2583140"/>
            <a:ext cx="3511699" cy="32334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2FE206-3D81-4EDB-8EFF-2305A1CD05BF}"/>
              </a:ext>
            </a:extLst>
          </p:cNvPr>
          <p:cNvGrpSpPr/>
          <p:nvPr/>
        </p:nvGrpSpPr>
        <p:grpSpPr>
          <a:xfrm>
            <a:off x="847890" y="1212850"/>
            <a:ext cx="3041725" cy="3409734"/>
            <a:chOff x="1413038" y="2139950"/>
            <a:chExt cx="3041725" cy="3409734"/>
          </a:xfrm>
        </p:grpSpPr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0BBC47-813D-4366-84DD-9E5FEE109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2940" y="2139950"/>
              <a:ext cx="1540514" cy="228108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936802-93DF-42F3-8605-F761B54EB57B}"/>
                </a:ext>
              </a:extLst>
            </p:cNvPr>
            <p:cNvSpPr/>
            <p:nvPr/>
          </p:nvSpPr>
          <p:spPr>
            <a:xfrm>
              <a:off x="1413038" y="4112752"/>
              <a:ext cx="3041725" cy="1436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6" action="ppaction://hlinksldjump"/>
                </a:rPr>
                <a:t>一、集腋成裘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6" action="ppaction://hlinksldjump"/>
                </a:rPr>
                <a:t>——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6" action="ppaction://hlinksldjump"/>
                </a:rPr>
                <a:t>从班会课走向成长课程</a:t>
              </a:r>
              <a:endPara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97F348-B337-46FC-AE88-24626B8B6A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4485145" y="2583140"/>
            <a:ext cx="3511699" cy="323346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D17B43-C955-4939-9667-67467250395E}"/>
              </a:ext>
            </a:extLst>
          </p:cNvPr>
          <p:cNvGrpSpPr/>
          <p:nvPr/>
        </p:nvGrpSpPr>
        <p:grpSpPr>
          <a:xfrm>
            <a:off x="4821024" y="1250950"/>
            <a:ext cx="3041725" cy="3363631"/>
            <a:chOff x="1432088" y="2178050"/>
            <a:chExt cx="3041725" cy="3363631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46894C-3421-4C9A-A8D7-017947D75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0090" y="2178050"/>
              <a:ext cx="1540514" cy="2281084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CAF5A2-1A10-4907-A3C7-3C156BEB133F}"/>
                </a:ext>
              </a:extLst>
            </p:cNvPr>
            <p:cNvSpPr/>
            <p:nvPr/>
          </p:nvSpPr>
          <p:spPr>
            <a:xfrm>
              <a:off x="1432088" y="4341352"/>
              <a:ext cx="3041725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zh-CN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7" action="ppaction://hlinksldjump"/>
                </a:rPr>
                <a:t>二、艺术引领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7" action="ppaction://hlinksldjump"/>
                </a:rPr>
                <a:t>——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7" action="ppaction://hlinksldjump"/>
                </a:rPr>
                <a:t>从艺术应对走向艺术引领</a:t>
              </a:r>
              <a:endParaRPr lang="zh-CN" altLang="zh-CN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0F612F-CD88-48C3-B34C-DD9A374568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282445" y="2646640"/>
            <a:ext cx="3511699" cy="3233460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4E9F40-3806-4D54-929E-93BC817D2F65}"/>
              </a:ext>
            </a:extLst>
          </p:cNvPr>
          <p:cNvGrpSpPr/>
          <p:nvPr/>
        </p:nvGrpSpPr>
        <p:grpSpPr>
          <a:xfrm>
            <a:off x="8618324" y="1314450"/>
            <a:ext cx="3041725" cy="3363631"/>
            <a:chOff x="1432088" y="2178050"/>
            <a:chExt cx="3041725" cy="3363631"/>
          </a:xfrm>
        </p:grpSpPr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26D2A0-F9A7-47B1-ADE8-49B164AD1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0090" y="2178050"/>
              <a:ext cx="1540514" cy="2281084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80C520-FF8B-4FBA-AED8-DA956753F1FA}"/>
                </a:ext>
              </a:extLst>
            </p:cNvPr>
            <p:cNvSpPr/>
            <p:nvPr/>
          </p:nvSpPr>
          <p:spPr>
            <a:xfrm>
              <a:off x="1432088" y="4341352"/>
              <a:ext cx="3041725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zh-CN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8" action="ppaction://hlinksldjump"/>
                </a:rPr>
                <a:t>三、核心素养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8" action="ppaction://hlinksldjump"/>
                </a:rPr>
                <a:t>——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hlinkClick r:id="rId8" action="ppaction://hlinksldjump"/>
                </a:rPr>
                <a:t>从问题解决走向核心素养</a:t>
              </a:r>
              <a:endParaRPr lang="zh-CN" altLang="zh-CN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3396261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87285-3815-435F-8894-4EC0B4E8D3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8341"/>
            <a:ext cx="3752955" cy="34210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C142B2-7BE1-452D-A653-573414A62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2090839" y="4767696"/>
            <a:ext cx="2066724" cy="20903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A75B05-497C-42C5-8C96-074F47ECFA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rcRect/>
          <a:stretch/>
        </p:blipFill>
        <p:spPr>
          <a:xfrm>
            <a:off x="8765826" y="1219788"/>
            <a:ext cx="2066724" cy="209030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CFF3B6-1660-4CDE-8DF3-7DAFF9A96066}"/>
              </a:ext>
            </a:extLst>
          </p:cNvPr>
          <p:cNvSpPr/>
          <p:nvPr/>
        </p:nvSpPr>
        <p:spPr>
          <a:xfrm>
            <a:off x="4427524" y="771980"/>
            <a:ext cx="4868876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个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一个有趣游戏的引入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一则经典故事的分享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一次身边经历的模拟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一番辨别是非的讨论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一份内心感悟的提炼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一项付诸行动的落实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2299855343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a14="http://schemas.microsoft.com/office/drawing/2010/main"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BF32B7-6D2C-4A25-81D8-79F875396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109" y="165101"/>
            <a:ext cx="6463296" cy="6282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574080-DC87-4CCC-B5BE-6EC797A70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923" y="4405551"/>
            <a:ext cx="2840743" cy="20909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CFB702-D7B2-40D4-84E8-E7378CB4F59A}"/>
              </a:ext>
            </a:extLst>
          </p:cNvPr>
          <p:cNvSpPr txBox="1"/>
          <p:nvPr/>
        </p:nvSpPr>
        <p:spPr>
          <a:xfrm>
            <a:off x="6591301" y="1356808"/>
            <a:ext cx="4591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林老师书中所示课例设计，是多么的充满智慧和艺术：从游戏参与，到经典故事，从身边事例到经历模拟，从抒发感悟，到行动落实，春风细雨般，让学生从看看，说说到辩辩，甚至笑笑，最终走入学生的心里。</a:t>
            </a:r>
            <a:endParaRPr lang="zh-CN" altLang="en-US" sz="24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E6827B-9E68-457A-91F9-4AC0ACDAC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83" y="1646145"/>
            <a:ext cx="4450288" cy="4450288"/>
          </a:xfrm>
          <a:prstGeom prst="rect">
            <a:avLst/>
          </a:prstGeom>
        </p:spPr>
      </p:pic>
    </p:spTree>
    <p:extLst>
      <p:ext uri="{BB962C8B-B14F-4D97-AF65-F5344CB8AC3E}">
        <p14:creationId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val="31953909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nz0qay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467</Words>
  <Application>Microsoft Office PowerPoint</Application>
  <PresentationFormat>自定义</PresentationFormat>
  <Paragraphs>47</Paragraphs>
  <Slides>13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Manager>第一PPT，www.1ppt.com</Manager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读书分享会</dc:title>
  <dc:creator>第一PPT</dc:creator>
  <cp:keywords>www.1ppt.com</cp:keywords>
  <dc:description>www.1ppt.com</dc:description>
  <cp:lastModifiedBy>Windows 用户</cp:lastModifiedBy>
  <cp:revision>104</cp:revision>
  <dcterms:created xsi:type="dcterms:W3CDTF">2018-04-12T04:34:36Z</dcterms:created>
  <dcterms:modified xsi:type="dcterms:W3CDTF">2020-08-25T12:30:57Z</dcterms:modified>
</cp:coreProperties>
</file>