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9" r:id="rId5"/>
    <p:sldId id="280" r:id="rId6"/>
    <p:sldId id="273" r:id="rId7"/>
    <p:sldId id="267" r:id="rId8"/>
    <p:sldId id="281" r:id="rId9"/>
    <p:sldId id="271" r:id="rId10"/>
    <p:sldId id="263" r:id="rId11"/>
    <p:sldId id="285" r:id="rId12"/>
    <p:sldId id="286" r:id="rId13"/>
    <p:sldId id="289" r:id="rId14"/>
    <p:sldId id="268" r:id="rId15"/>
    <p:sldId id="274" r:id="rId16"/>
    <p:sldId id="275" r:id="rId17"/>
    <p:sldId id="287" r:id="rId18"/>
    <p:sldId id="282" r:id="rId19"/>
    <p:sldId id="279" r:id="rId20"/>
    <p:sldId id="276" r:id="rId21"/>
    <p:sldId id="283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F12"/>
    <a:srgbClr val="FF9999"/>
    <a:srgbClr val="A19587"/>
    <a:srgbClr val="FFD757"/>
    <a:srgbClr val="FFCD2F"/>
    <a:srgbClr val="FFE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91" y="48"/>
      </p:cViewPr>
      <p:guideLst>
        <p:guide orient="horz" pos="6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72B8-DFA0-42D4-BB56-C041186E9AEC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8E786-4216-45F2-862D-D7FBD832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65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25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42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3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64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572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812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62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08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861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1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4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78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32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7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793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2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54487-5C52-43DE-8040-E4597B8E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6D38B3-FFF9-4D55-BB90-5F1457DCC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A9CFA4-BBAC-4A85-95C0-B8362F92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0A92B-882F-4EAE-9CD9-C3638E88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FF9EE6-DCF3-4596-AFC1-8B9F75DC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9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00B32-1CD8-4584-AFFC-468F16A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13848-5DFF-4229-945E-D09C771F5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CBE1A3-AB9C-4EE4-9F5F-3687D6E5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6D30A-713C-45BF-8230-18DA0B82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6AA1D7-D90D-4E95-B9BC-EBF858AF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54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677BFC-1CEB-4EC9-BDFE-223EC88FE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85C34F-4519-4606-8E0E-0897A9DCA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FCC154-5B53-4BCA-8718-4ED3FD4F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39DA60-5E9B-4090-8D53-F1001C33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DCC125-0D3E-4EA9-A7C8-6B7F205D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3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4D18D-7DCA-4907-BF3A-2579F50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CA1271-3E82-497F-8B53-0F1867D99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D3CAA6-9D80-4D7F-B066-F05B326E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2E402-B1CB-4A42-A678-0F755DC0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C4956-AD1F-4860-9AD2-0BF20646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9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BCA75-1F57-42BB-BA48-FF7C11F9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ED596-E120-41AB-A9D0-0C265B708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4CC783-0900-49CE-BA3B-0DAB551A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FE88C5-D9F1-4EFA-AC3A-FFECD8F1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71C59-EA95-4156-B37F-1D9181F1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4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93CE9B-26F4-4B05-91AD-7D5BBED7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CDBC56-9665-4D60-9294-B80E2DB8F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1C4657-3D75-49B8-8964-65075368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B204F-8CF6-4A2B-9F70-F87F2391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A51D15-F7E4-4DE1-A5B4-83ECC6D1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6C39E-8093-41EE-A607-8E5F0170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2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8712796" y="4533563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266374-AFE4-4831-A5D4-D610A238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3994A4-C448-4CA5-B862-08CF03A3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DDCC8E-BB47-4F1D-9799-9F4191D8C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EBAE0C-F973-4EB6-863C-C1E8B652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A79FA2-E550-4485-B4C1-39F22F975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B10B1F-8655-45D2-B5B4-9F8EC0F3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50D1C5-417B-4AB3-955E-4882CCE7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A9BB96-5048-4114-8119-6433A9C2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99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AD0C29-217F-4361-8E80-7465E78B1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372D81-DD6F-46C0-89FD-3F7395D2DE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0669E6-D5C2-4FC1-8B78-AF25BC972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9536A4-CF62-4AF6-A9D3-6682247631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AB82DFE-C0A5-4AD2-BA2A-E99A9A69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0C2B3D-536B-48EA-852C-D6CAA923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2DEAD2-81E2-4AFD-9589-38B34A21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3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64A12-4BAB-4E3A-8DA9-52A095F8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E86420-FFFC-40E3-948C-4C3076A7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3064B2-4C4C-4E59-A636-386101A72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61F877-3A10-4449-A41F-F5F4AAD7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C1BDEC-2A6B-4B59-BC79-E457B820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3395E7-F1F8-46C5-AD62-DAF3BA33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6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E34F2-1AAA-482B-95A0-022B6E04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391EE8-C5F4-4CEE-AE7B-A88CEEB0C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5BB1AC-FA53-469F-94F1-F54377A9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E5B89E-D193-4E52-8679-A2EF6BFB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A0B5B-4620-420D-8049-B1459F88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E54AB-C10C-4E82-808F-078B0114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17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7CC79CE-D0B9-4A26-A9C7-D1A3715F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400D15-5A87-4F32-85DB-F6625FF3D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24C90-B32D-4839-A49B-9CC172D2C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812B-C032-45E8-ABE9-CC3D372FACD1}" type="datetimeFigureOut">
              <a:rPr lang="zh-CN" altLang="en-US" smtClean="0"/>
              <a:t>2020/12/17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15ABAE-7824-4CF1-89BB-15DFE2DCC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C655C6-FC82-4699-BFEB-5D510E174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56.jp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notesSlide" Target="../notesSlides/notesSlide19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image" Target="../media/image27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19" Type="http://schemas.openxmlformats.org/officeDocument/2006/relationships/image" Target="../media/image29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25.xml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2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8.png"/><Relationship Id="rId4" Type="http://schemas.openxmlformats.org/officeDocument/2006/relationships/tags" Target="../tags/tag5.xml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9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949A565-F083-4ED1-A28E-C3C22692CFCA}"/>
              </a:ext>
            </a:extLst>
          </p:cNvPr>
          <p:cNvGrpSpPr/>
          <p:nvPr/>
        </p:nvGrpSpPr>
        <p:grpSpPr>
          <a:xfrm>
            <a:off x="341926" y="208486"/>
            <a:ext cx="11441759" cy="5883467"/>
            <a:chOff x="341926" y="208486"/>
            <a:chExt cx="11441759" cy="588346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8821" y="512495"/>
            <a:ext cx="2208207" cy="792549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402" y="4651976"/>
            <a:ext cx="2316681" cy="1268078"/>
          </a:xfrm>
          <a:prstGeom prst="rect">
            <a:avLst/>
          </a:prstGeom>
        </p:spPr>
      </p:pic>
      <p:pic>
        <p:nvPicPr>
          <p:cNvPr id="140" name="图片 139">
            <a:extLst>
              <a:ext uri="{FF2B5EF4-FFF2-40B4-BE49-F238E27FC236}">
                <a16:creationId xmlns:a16="http://schemas.microsoft.com/office/drawing/2014/main" id="{956C086E-2C2F-4A37-806D-C7AC01E83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141" name="图片 140">
            <a:extLst>
              <a:ext uri="{FF2B5EF4-FFF2-40B4-BE49-F238E27FC236}">
                <a16:creationId xmlns:a16="http://schemas.microsoft.com/office/drawing/2014/main" id="{C7841B54-9F73-4DED-A8BA-EC1305A0B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6599" y="4214720"/>
            <a:ext cx="3145809" cy="2505673"/>
          </a:xfrm>
          <a:prstGeom prst="rect">
            <a:avLst/>
          </a:prstGeom>
        </p:spPr>
      </p:pic>
      <p:pic>
        <p:nvPicPr>
          <p:cNvPr id="142" name="图片 141">
            <a:extLst>
              <a:ext uri="{FF2B5EF4-FFF2-40B4-BE49-F238E27FC236}">
                <a16:creationId xmlns:a16="http://schemas.microsoft.com/office/drawing/2014/main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9165" y="1773383"/>
            <a:ext cx="457240" cy="481626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9D8778BF-9B1C-41EA-B558-7D67D5A0FA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8412" y="2310380"/>
            <a:ext cx="1030313" cy="102421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106CC76-29AA-4155-BE1F-91F89FF8C09C}"/>
              </a:ext>
            </a:extLst>
          </p:cNvPr>
          <p:cNvGrpSpPr/>
          <p:nvPr/>
        </p:nvGrpSpPr>
        <p:grpSpPr>
          <a:xfrm>
            <a:off x="4213950" y="962812"/>
            <a:ext cx="896190" cy="1012024"/>
            <a:chOff x="4312426" y="962812"/>
            <a:chExt cx="896190" cy="1012024"/>
          </a:xfrm>
        </p:grpSpPr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18EA0D29-E2A5-47C0-9743-CBE90632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12426" y="962812"/>
              <a:ext cx="896190" cy="1012024"/>
            </a:xfrm>
            <a:prstGeom prst="rect">
              <a:avLst/>
            </a:prstGeom>
          </p:spPr>
        </p:pic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00B3E71D-A69A-4BC3-A2BA-62C4358EBE52}"/>
                </a:ext>
              </a:extLst>
            </p:cNvPr>
            <p:cNvSpPr txBox="1"/>
            <p:nvPr/>
          </p:nvSpPr>
          <p:spPr>
            <a:xfrm>
              <a:off x="4541583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2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B637EEC-697A-4846-99CE-4EE5F3398728}"/>
              </a:ext>
            </a:extLst>
          </p:cNvPr>
          <p:cNvGrpSpPr/>
          <p:nvPr/>
        </p:nvGrpSpPr>
        <p:grpSpPr>
          <a:xfrm>
            <a:off x="5241342" y="914030"/>
            <a:ext cx="969348" cy="1091279"/>
            <a:chOff x="5339818" y="914030"/>
            <a:chExt cx="969348" cy="1091279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A1053DDF-CC48-447B-911C-2E9EDC90E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7911EDDA-A01A-497B-8E48-4432FFDAA674}"/>
                </a:ext>
              </a:extLst>
            </p:cNvPr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5609BCC-87D3-4013-97A3-D3C4BE105AA4}"/>
              </a:ext>
            </a:extLst>
          </p:cNvPr>
          <p:cNvGrpSpPr/>
          <p:nvPr/>
        </p:nvGrpSpPr>
        <p:grpSpPr>
          <a:xfrm>
            <a:off x="6381819" y="1041329"/>
            <a:ext cx="768163" cy="883997"/>
            <a:chOff x="6480295" y="1041329"/>
            <a:chExt cx="768163" cy="883997"/>
          </a:xfrm>
        </p:grpSpPr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01A1158D-CF21-45B3-A99B-B7C8C7E1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69CA917A-E37A-4868-997E-E431F2228313}"/>
                </a:ext>
              </a:extLst>
            </p:cNvPr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2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212787-0927-44F6-9A76-ACBE4F7329D1}"/>
              </a:ext>
            </a:extLst>
          </p:cNvPr>
          <p:cNvGrpSpPr/>
          <p:nvPr/>
        </p:nvGrpSpPr>
        <p:grpSpPr>
          <a:xfrm>
            <a:off x="7444058" y="1016554"/>
            <a:ext cx="768163" cy="890093"/>
            <a:chOff x="7542534" y="1016554"/>
            <a:chExt cx="768163" cy="890093"/>
          </a:xfrm>
        </p:grpSpPr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EFDC83D8-2D66-4388-BF7A-63138D839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42534" y="1016554"/>
              <a:ext cx="768163" cy="890093"/>
            </a:xfrm>
            <a:prstGeom prst="rect">
              <a:avLst/>
            </a:prstGeom>
          </p:spPr>
        </p:pic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491E861E-1A3E-46A2-BC7C-D956D9FC302C}"/>
                </a:ext>
              </a:extLst>
            </p:cNvPr>
            <p:cNvSpPr txBox="1"/>
            <p:nvPr/>
          </p:nvSpPr>
          <p:spPr>
            <a:xfrm>
              <a:off x="7666431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8" name="文本框 127">
            <a:extLst>
              <a:ext uri="{FF2B5EF4-FFF2-40B4-BE49-F238E27FC236}">
                <a16:creationId xmlns:a16="http://schemas.microsoft.com/office/drawing/2014/main" id="{938786F9-FDE6-465D-B53F-DA861E3A26F2}"/>
              </a:ext>
            </a:extLst>
          </p:cNvPr>
          <p:cNvSpPr txBox="1"/>
          <p:nvPr/>
        </p:nvSpPr>
        <p:spPr>
          <a:xfrm>
            <a:off x="4252007" y="3698248"/>
            <a:ext cx="395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汇报人：李倩倩</a:t>
            </a: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0ADE557D-1BAF-46EA-8AB8-801A3F5ACAE0}"/>
              </a:ext>
            </a:extLst>
          </p:cNvPr>
          <p:cNvSpPr txBox="1"/>
          <p:nvPr/>
        </p:nvSpPr>
        <p:spPr>
          <a:xfrm>
            <a:off x="4285804" y="4061433"/>
            <a:ext cx="3954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2020.12.17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常州市丽华新村第三小学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2885088" y="2223814"/>
            <a:ext cx="7159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一年级语文作业设计</a:t>
            </a:r>
          </a:p>
        </p:txBody>
      </p:sp>
      <p:pic>
        <p:nvPicPr>
          <p:cNvPr id="150" name="图片 149">
            <a:extLst>
              <a:ext uri="{FF2B5EF4-FFF2-40B4-BE49-F238E27FC236}">
                <a16:creationId xmlns:a16="http://schemas.microsoft.com/office/drawing/2014/main" id="{386BA7ED-6C5D-4D46-92B1-71942008F58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851329" y="763818"/>
            <a:ext cx="1219200" cy="5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50"/>
                            </p:stCondLst>
                            <p:childTnLst>
                              <p:par>
                                <p:cTn id="7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1" grpId="0"/>
      <p:bldP spid="1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872682" y="466241"/>
            <a:ext cx="538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拼音小报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30D3A54-026B-4635-B5D9-D953278BF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58" y="1335524"/>
            <a:ext cx="6740593" cy="50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3" y="186472"/>
            <a:ext cx="676715" cy="707197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4361EDC-A4D5-4125-B4F5-302056FDE7F2}"/>
              </a:ext>
            </a:extLst>
          </p:cNvPr>
          <p:cNvCxnSpPr/>
          <p:nvPr/>
        </p:nvCxnSpPr>
        <p:spPr>
          <a:xfrm>
            <a:off x="6096000" y="3116996"/>
            <a:ext cx="0" cy="2076450"/>
          </a:xfrm>
          <a:prstGeom prst="line">
            <a:avLst/>
          </a:prstGeom>
          <a:ln w="1270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99030EE-C457-4212-A056-AA7A0543E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8" y="528624"/>
            <a:ext cx="4607898" cy="61429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1B6931-BB92-421E-987B-B4365B852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86" y="893669"/>
            <a:ext cx="6129751" cy="45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4361EDC-A4D5-4125-B4F5-302056FDE7F2}"/>
              </a:ext>
            </a:extLst>
          </p:cNvPr>
          <p:cNvCxnSpPr/>
          <p:nvPr/>
        </p:nvCxnSpPr>
        <p:spPr>
          <a:xfrm>
            <a:off x="6096000" y="3116996"/>
            <a:ext cx="0" cy="2076450"/>
          </a:xfrm>
          <a:prstGeom prst="line">
            <a:avLst/>
          </a:prstGeom>
          <a:ln w="1270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C13B87E-E95D-4007-AE82-FE7FB609B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24" y="363148"/>
            <a:ext cx="7976576" cy="59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63380306-2B21-4C31-91F8-5F913DB7E6B2}"/>
              </a:ext>
            </a:extLst>
          </p:cNvPr>
          <p:cNvSpPr/>
          <p:nvPr/>
        </p:nvSpPr>
        <p:spPr>
          <a:xfrm>
            <a:off x="1060709" y="1803606"/>
            <a:ext cx="241300" cy="2413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8015046-ED3C-4707-808D-3026CD1D3344}"/>
              </a:ext>
            </a:extLst>
          </p:cNvPr>
          <p:cNvSpPr/>
          <p:nvPr/>
        </p:nvSpPr>
        <p:spPr>
          <a:xfrm>
            <a:off x="1052408" y="3308350"/>
            <a:ext cx="241300" cy="241300"/>
          </a:xfrm>
          <a:prstGeom prst="ellipse">
            <a:avLst/>
          </a:prstGeom>
          <a:solidFill>
            <a:srgbClr val="FFE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E15E1E4-F690-475C-8E31-6485DAED084E}"/>
              </a:ext>
            </a:extLst>
          </p:cNvPr>
          <p:cNvSpPr/>
          <p:nvPr/>
        </p:nvSpPr>
        <p:spPr>
          <a:xfrm>
            <a:off x="1060709" y="4975104"/>
            <a:ext cx="241300" cy="24130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C5DFD3-DAE1-4C68-B005-38299A3273F1}"/>
              </a:ext>
            </a:extLst>
          </p:cNvPr>
          <p:cNvSpPr txBox="1"/>
          <p:nvPr/>
        </p:nvSpPr>
        <p:spPr>
          <a:xfrm>
            <a:off x="1527244" y="419731"/>
            <a:ext cx="77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“诗情画意”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——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基于</a:t>
            </a:r>
            <a:r>
              <a:rPr lang="zh-CN" altLang="en-US" sz="3200" dirty="0">
                <a:solidFill>
                  <a:srgbClr val="C00000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阅读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的创意绘画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98A98B-C692-4FE2-B8E7-1FF13EED3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1247645"/>
            <a:ext cx="7065818" cy="52993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2183B0-38E0-4712-8356-20C7DF578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27" y="1247645"/>
            <a:ext cx="7262758" cy="52993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EADBC2-742B-4207-8D94-EC6C9FF87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28" y="1278240"/>
            <a:ext cx="7262758" cy="54470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A7A456-8E27-43F0-AD77-FF42ACA50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25" y="1199289"/>
            <a:ext cx="7427319" cy="54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2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568807" y="2004144"/>
            <a:ext cx="3389651" cy="802556"/>
            <a:chOff x="1568808" y="2159480"/>
            <a:chExt cx="3155592" cy="647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808" y="2159480"/>
              <a:ext cx="3155592" cy="64722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727379" y="2277967"/>
              <a:ext cx="2838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唱国歌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8F0C1A8-1546-4D17-AF4B-498BBE5EC242}"/>
              </a:ext>
            </a:extLst>
          </p:cNvPr>
          <p:cNvGrpSpPr/>
          <p:nvPr/>
        </p:nvGrpSpPr>
        <p:grpSpPr>
          <a:xfrm>
            <a:off x="1568808" y="3248745"/>
            <a:ext cx="3302040" cy="802556"/>
            <a:chOff x="1568808" y="3248745"/>
            <a:chExt cx="3155592" cy="6472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9C56252-4D15-4990-A5ED-148C6A58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808" y="3248745"/>
              <a:ext cx="3155592" cy="64722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4A024C7-6F6D-4180-A5F5-2798BF541512}"/>
                </a:ext>
              </a:extLst>
            </p:cNvPr>
            <p:cNvSpPr txBox="1"/>
            <p:nvPr/>
          </p:nvSpPr>
          <p:spPr>
            <a:xfrm>
              <a:off x="1727379" y="3372300"/>
              <a:ext cx="2838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配乐朗诵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52C8E5F9-62E4-4769-8F5C-BB475DB1DA32}"/>
              </a:ext>
            </a:extLst>
          </p:cNvPr>
          <p:cNvSpPr/>
          <p:nvPr/>
        </p:nvSpPr>
        <p:spPr>
          <a:xfrm>
            <a:off x="5247912" y="2082443"/>
            <a:ext cx="3596383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学完《升国旗》之后，让学生回家练习唱国歌</a:t>
            </a:r>
            <a:endParaRPr lang="zh-CN" altLang="en-US" sz="1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6C41E5-F9C1-47EC-A159-EE213564D20C}"/>
              </a:ext>
            </a:extLst>
          </p:cNvPr>
          <p:cNvSpPr/>
          <p:nvPr/>
        </p:nvSpPr>
        <p:spPr>
          <a:xfrm>
            <a:off x="5247912" y="3237421"/>
            <a:ext cx="3766715" cy="128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江南》学完后，要求学生选择适合课文内容的背景音乐，进行配乐朗诵</a:t>
            </a:r>
            <a:endParaRPr lang="zh-CN" altLang="en-US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4785580-7CC2-4B41-981B-20281B6B0BF3}"/>
              </a:ext>
            </a:extLst>
          </p:cNvPr>
          <p:cNvSpPr txBox="1"/>
          <p:nvPr/>
        </p:nvSpPr>
        <p:spPr>
          <a:xfrm>
            <a:off x="9526836" y="2170765"/>
            <a:ext cx="12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754714-A5E0-446A-837F-53CB6B9DB639}"/>
              </a:ext>
            </a:extLst>
          </p:cNvPr>
          <p:cNvSpPr txBox="1"/>
          <p:nvPr/>
        </p:nvSpPr>
        <p:spPr>
          <a:xfrm>
            <a:off x="9526836" y="3233977"/>
            <a:ext cx="12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9999"/>
                </a:solidFill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rgbClr val="FF9999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41CC8B7-EF83-4C94-BDF6-C44B1BE4DFC7}"/>
              </a:ext>
            </a:extLst>
          </p:cNvPr>
          <p:cNvCxnSpPr>
            <a:cxnSpLocks/>
          </p:cNvCxnSpPr>
          <p:nvPr/>
        </p:nvCxnSpPr>
        <p:spPr>
          <a:xfrm>
            <a:off x="9014627" y="2519422"/>
            <a:ext cx="551648" cy="0"/>
          </a:xfrm>
          <a:prstGeom prst="line">
            <a:avLst/>
          </a:prstGeom>
          <a:ln w="1905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32B024B-B26C-4DAE-8462-D0AC5E903BA2}"/>
              </a:ext>
            </a:extLst>
          </p:cNvPr>
          <p:cNvCxnSpPr>
            <a:cxnSpLocks/>
          </p:cNvCxnSpPr>
          <p:nvPr/>
        </p:nvCxnSpPr>
        <p:spPr>
          <a:xfrm>
            <a:off x="9014627" y="3524700"/>
            <a:ext cx="551648" cy="0"/>
          </a:xfrm>
          <a:prstGeom prst="line">
            <a:avLst/>
          </a:prstGeom>
          <a:ln w="1905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4787BD3A-75BB-4347-A773-E172EB952CB1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、轻松的音乐作业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0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76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76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76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B0810FA3-660B-4D8E-BC90-86D51D0229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8925946">
            <a:off x="1162802" y="4318452"/>
            <a:ext cx="812010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FF99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EFFFF"/>
                </a:solidFill>
              </a:rPr>
              <a:t>A</a:t>
            </a:r>
            <a:endParaRPr lang="zh-CN" altLang="en-US" dirty="0">
              <a:solidFill>
                <a:srgbClr val="FEFFFF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B2BF801-AD23-4127-874A-DB3A92EF44B1}"/>
              </a:ext>
            </a:extLst>
          </p:cNvPr>
          <p:cNvSpPr/>
          <p:nvPr/>
        </p:nvSpPr>
        <p:spPr>
          <a:xfrm>
            <a:off x="6323491" y="2784047"/>
            <a:ext cx="4275237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学了《乌鸦喝水》引导学生亲自做一做实验</a:t>
            </a:r>
            <a:r>
              <a:rPr lang="zh-CN" altLang="en-US" dirty="0"/>
              <a:t>，</a:t>
            </a:r>
            <a:r>
              <a:rPr lang="zh-CN" altLang="zh-CN" dirty="0"/>
              <a:t>培养观察、分析、创造、综合等能力</a:t>
            </a:r>
            <a:r>
              <a: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7AC125-996C-439C-B997-80F65E0932FB}"/>
              </a:ext>
            </a:extLst>
          </p:cNvPr>
          <p:cNvSpPr txBox="1"/>
          <p:nvPr/>
        </p:nvSpPr>
        <p:spPr>
          <a:xfrm>
            <a:off x="1693499" y="459206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3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、有趣的实践作业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17A9E9-3996-4A07-A0A2-F0C4F62BB4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" r="-1422" b="25273"/>
          <a:stretch/>
        </p:blipFill>
        <p:spPr>
          <a:xfrm>
            <a:off x="2188395" y="1043981"/>
            <a:ext cx="3907605" cy="48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76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23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C88AC8-710B-4283-BE05-C02F02096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93" y="2777826"/>
            <a:ext cx="4248859" cy="2657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A9C0B88-4EE8-4FAC-915A-2ADE35EC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443" y="2674582"/>
            <a:ext cx="1207113" cy="19325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1F0E3DC-CF17-4C5A-92CB-A5DC301A8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289" y="3414440"/>
            <a:ext cx="1207113" cy="1932599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9A2EC518-DA40-4CFF-8092-6A4F36BAD130}"/>
              </a:ext>
            </a:extLst>
          </p:cNvPr>
          <p:cNvGrpSpPr/>
          <p:nvPr/>
        </p:nvGrpSpPr>
        <p:grpSpPr>
          <a:xfrm>
            <a:off x="2512234" y="4723154"/>
            <a:ext cx="3494442" cy="712370"/>
            <a:chOff x="270677" y="3973930"/>
            <a:chExt cx="3494442" cy="712370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F5D8A461-58EB-468B-9596-A7B9CF8A52EA}"/>
                </a:ext>
              </a:extLst>
            </p:cNvPr>
            <p:cNvCxnSpPr>
              <a:cxnSpLocks/>
            </p:cNvCxnSpPr>
            <p:nvPr/>
          </p:nvCxnSpPr>
          <p:spPr>
            <a:xfrm>
              <a:off x="270677" y="3973930"/>
              <a:ext cx="3494442" cy="0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FB5DCDB-09E4-4DE2-A2F5-BBEA0001D146}"/>
                </a:ext>
              </a:extLst>
            </p:cNvPr>
            <p:cNvCxnSpPr>
              <a:cxnSpLocks/>
            </p:cNvCxnSpPr>
            <p:nvPr/>
          </p:nvCxnSpPr>
          <p:spPr>
            <a:xfrm>
              <a:off x="3765119" y="4004094"/>
              <a:ext cx="0" cy="682206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DEDBD4D-1A5F-450E-ABD3-B06484E72CF4}"/>
              </a:ext>
            </a:extLst>
          </p:cNvPr>
          <p:cNvCxnSpPr>
            <a:cxnSpLocks/>
          </p:cNvCxnSpPr>
          <p:nvPr/>
        </p:nvCxnSpPr>
        <p:spPr>
          <a:xfrm>
            <a:off x="6006676" y="5435524"/>
            <a:ext cx="4571129" cy="0"/>
          </a:xfrm>
          <a:prstGeom prst="line">
            <a:avLst/>
          </a:prstGeom>
          <a:ln w="1905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969DBE23-30E9-41C1-8160-305B5916A24D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4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、多样的口头作业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6F6C3D8-A554-47F8-AA50-7C56D5FD7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17" y="1955280"/>
            <a:ext cx="3632338" cy="27242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FB5452C-E6A4-4A3D-9DA3-C7EB8870290E}"/>
              </a:ext>
            </a:extLst>
          </p:cNvPr>
          <p:cNvSpPr txBox="1"/>
          <p:nvPr/>
        </p:nvSpPr>
        <p:spPr>
          <a:xfrm>
            <a:off x="2410691" y="5023873"/>
            <a:ext cx="3081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根据课文插图复述小蜗牛的故事，便于学生更好的理解课文内容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A4A101-9E7C-4152-9C47-6830E445F772}"/>
              </a:ext>
            </a:extLst>
          </p:cNvPr>
          <p:cNvSpPr txBox="1"/>
          <p:nvPr/>
        </p:nvSpPr>
        <p:spPr>
          <a:xfrm>
            <a:off x="6451765" y="5628290"/>
            <a:ext cx="3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和大人说一说拔萝卜的故事</a:t>
            </a:r>
          </a:p>
        </p:txBody>
      </p:sp>
    </p:spTree>
    <p:extLst>
      <p:ext uri="{BB962C8B-B14F-4D97-AF65-F5344CB8AC3E}">
        <p14:creationId xmlns:p14="http://schemas.microsoft.com/office/powerpoint/2010/main" val="10407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76"/>
                            </p:stCondLst>
                            <p:childTnLst>
                              <p:par>
                                <p:cTn id="2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76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76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76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47AC125-996C-439C-B997-80F65E0932FB}"/>
              </a:ext>
            </a:extLst>
          </p:cNvPr>
          <p:cNvSpPr txBox="1"/>
          <p:nvPr/>
        </p:nvSpPr>
        <p:spPr>
          <a:xfrm>
            <a:off x="1693499" y="459206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5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、丰富的课外阅读作业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5A73BE-9875-4F5A-B780-CDFA21515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41" y="1494362"/>
            <a:ext cx="5334198" cy="40006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6E28DF-C992-4FAF-8442-3FAE2D057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162" y="1494362"/>
            <a:ext cx="5488709" cy="41165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867730-F05E-4CF2-93D6-F0C587777F40}"/>
              </a:ext>
            </a:extLst>
          </p:cNvPr>
          <p:cNvSpPr txBox="1"/>
          <p:nvPr/>
        </p:nvSpPr>
        <p:spPr>
          <a:xfrm>
            <a:off x="3214255" y="5749636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绘本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BD2868-BAE7-4ED2-A04C-EE25CAF7654A}"/>
              </a:ext>
            </a:extLst>
          </p:cNvPr>
          <p:cNvSpPr txBox="1"/>
          <p:nvPr/>
        </p:nvSpPr>
        <p:spPr>
          <a:xfrm>
            <a:off x="7702171" y="5774544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儿童诗</a:t>
            </a:r>
          </a:p>
        </p:txBody>
      </p:sp>
    </p:spTree>
    <p:extLst>
      <p:ext uri="{BB962C8B-B14F-4D97-AF65-F5344CB8AC3E}">
        <p14:creationId xmlns:p14="http://schemas.microsoft.com/office/powerpoint/2010/main" val="19749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5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9" y="908769"/>
            <a:ext cx="423385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691617" y="2100544"/>
            <a:ext cx="7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04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C64A99-3D07-4E95-BDBD-4A2FD9F8B7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85" y="5381592"/>
            <a:ext cx="2109790" cy="15630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F06EBA9-0539-4CDB-B423-45758EBC7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9627" y="5358275"/>
            <a:ext cx="2175511" cy="162006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277302" y="2197778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反馈与评价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798A7A3-DDB5-4F7C-A674-05D3720D24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579779-48D3-4F4C-8FC8-41E2AFBD0E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0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Sing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7BDBAA9D-01A4-435D-B9F5-78CDCCCD8027}"/>
              </a:ext>
            </a:extLst>
          </p:cNvPr>
          <p:cNvGrpSpPr/>
          <p:nvPr/>
        </p:nvGrpSpPr>
        <p:grpSpPr>
          <a:xfrm>
            <a:off x="1812834" y="2135453"/>
            <a:ext cx="8861717" cy="3182168"/>
            <a:chOff x="2490111" y="2235200"/>
            <a:chExt cx="7211778" cy="2984499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00A3E9E-3A03-4403-B576-F1026708A00C}"/>
                </a:ext>
              </a:extLst>
            </p:cNvPr>
            <p:cNvGrpSpPr/>
            <p:nvPr/>
          </p:nvGrpSpPr>
          <p:grpSpPr>
            <a:xfrm>
              <a:off x="2490111" y="2235200"/>
              <a:ext cx="7211778" cy="2984499"/>
              <a:chOff x="2490111" y="2235200"/>
              <a:chExt cx="7211778" cy="2984499"/>
            </a:xfrm>
          </p:grpSpPr>
          <p:sp>
            <p:nvSpPr>
              <p:cNvPr id="6" name="MH_SubTitle_1">
                <a:extLst>
                  <a:ext uri="{FF2B5EF4-FFF2-40B4-BE49-F238E27FC236}">
                    <a16:creationId xmlns:a16="http://schemas.microsoft.com/office/drawing/2014/main" id="{73BEC476-DA5D-4672-A425-C2DBB15156F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490111" y="2235200"/>
                <a:ext cx="3543749" cy="2984499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648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7" name="MH_SubTitle_2">
                <a:extLst>
                  <a:ext uri="{FF2B5EF4-FFF2-40B4-BE49-F238E27FC236}">
                    <a16:creationId xmlns:a16="http://schemas.microsoft.com/office/drawing/2014/main" id="{378B0E5B-1F6D-45D0-BE97-B3ECA59E049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6158139" y="2235200"/>
                <a:ext cx="3543750" cy="2984499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tIns="90000" rIns="90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en-US" altLang="zh-CN" sz="1400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0" name="MH_Other_2">
              <a:extLst>
                <a:ext uri="{FF2B5EF4-FFF2-40B4-BE49-F238E27FC236}">
                  <a16:creationId xmlns:a16="http://schemas.microsoft.com/office/drawing/2014/main" id="{5AF1DB49-8E95-432E-B988-54DB4297C7F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192258" y="2405596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id="{BFE3A50B-95E0-4538-B22F-59A5B3FA300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900323" y="2410202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2" name="MH_Other_4">
              <a:extLst>
                <a:ext uri="{FF2B5EF4-FFF2-40B4-BE49-F238E27FC236}">
                  <a16:creationId xmlns:a16="http://schemas.microsoft.com/office/drawing/2014/main" id="{8EB4CCB7-D238-42F4-9BAF-0FBBFF41F6C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940653" y="2421618"/>
              <a:ext cx="310694" cy="62139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3" name="MH_Other_5">
              <a:extLst>
                <a:ext uri="{FF2B5EF4-FFF2-40B4-BE49-F238E27FC236}">
                  <a16:creationId xmlns:a16="http://schemas.microsoft.com/office/drawing/2014/main" id="{36D54DEC-C83C-4763-BC09-FEBD12407BB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192258" y="2607502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4" name="MH_Other_6">
              <a:extLst>
                <a:ext uri="{FF2B5EF4-FFF2-40B4-BE49-F238E27FC236}">
                  <a16:creationId xmlns:a16="http://schemas.microsoft.com/office/drawing/2014/main" id="{C0DC23B8-3927-46BB-B68F-74F297E81F8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00323" y="2612108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6" name="MH_Other_7">
              <a:extLst>
                <a:ext uri="{FF2B5EF4-FFF2-40B4-BE49-F238E27FC236}">
                  <a16:creationId xmlns:a16="http://schemas.microsoft.com/office/drawing/2014/main" id="{2B88330A-3148-4E08-B8F9-21DBB1B20A7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40653" y="2622656"/>
              <a:ext cx="310694" cy="62139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7" name="MH_Other_8">
              <a:extLst>
                <a:ext uri="{FF2B5EF4-FFF2-40B4-BE49-F238E27FC236}">
                  <a16:creationId xmlns:a16="http://schemas.microsoft.com/office/drawing/2014/main" id="{94F8A77F-E825-4087-A3C2-FBCDADC7550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192258" y="4659266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8" name="MH_Other_9">
              <a:extLst>
                <a:ext uri="{FF2B5EF4-FFF2-40B4-BE49-F238E27FC236}">
                  <a16:creationId xmlns:a16="http://schemas.microsoft.com/office/drawing/2014/main" id="{86C1B038-FAE6-4DA3-A1C0-B6C4082D409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00323" y="4663872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19" name="MH_Other_10">
              <a:extLst>
                <a:ext uri="{FF2B5EF4-FFF2-40B4-BE49-F238E27FC236}">
                  <a16:creationId xmlns:a16="http://schemas.microsoft.com/office/drawing/2014/main" id="{603665FE-0643-4A6B-82C7-E6853B269D2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40653" y="4675070"/>
              <a:ext cx="310694" cy="62139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0" name="MH_Other_11">
              <a:extLst>
                <a:ext uri="{FF2B5EF4-FFF2-40B4-BE49-F238E27FC236}">
                  <a16:creationId xmlns:a16="http://schemas.microsoft.com/office/drawing/2014/main" id="{50D95A30-90B1-4836-8315-8CE08D50612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192258" y="4861170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1" name="MH_Other_12">
              <a:extLst>
                <a:ext uri="{FF2B5EF4-FFF2-40B4-BE49-F238E27FC236}">
                  <a16:creationId xmlns:a16="http://schemas.microsoft.com/office/drawing/2014/main" id="{24B07426-E112-44A1-92D7-420BF03051C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00323" y="4865777"/>
              <a:ext cx="82795" cy="92937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2" name="MH_Other_13">
              <a:extLst>
                <a:ext uri="{FF2B5EF4-FFF2-40B4-BE49-F238E27FC236}">
                  <a16:creationId xmlns:a16="http://schemas.microsoft.com/office/drawing/2014/main" id="{9E9F16D6-A4D7-48A8-9A1D-525C46AE077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40653" y="4876108"/>
              <a:ext cx="310694" cy="62139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8" name="MH_Other_1">
            <a:extLst>
              <a:ext uri="{FF2B5EF4-FFF2-40B4-BE49-F238E27FC236}">
                <a16:creationId xmlns:a16="http://schemas.microsoft.com/office/drawing/2014/main" id="{6572DD9E-309C-4121-8114-58CC124148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601246" y="2977374"/>
            <a:ext cx="1248204" cy="130491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MH_Title_1">
            <a:extLst>
              <a:ext uri="{FF2B5EF4-FFF2-40B4-BE49-F238E27FC236}">
                <a16:creationId xmlns:a16="http://schemas.microsoft.com/office/drawing/2014/main" id="{92CF38A2-B50D-4422-AAD0-C616A2777B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92421" y="3108962"/>
            <a:ext cx="1041741" cy="104174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chemeClr val="accent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棒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8637E8C-B993-4632-B858-C5D1D13FE418}"/>
              </a:ext>
            </a:extLst>
          </p:cNvPr>
          <p:cNvSpPr/>
          <p:nvPr/>
        </p:nvSpPr>
        <p:spPr>
          <a:xfrm>
            <a:off x="1969934" y="2886506"/>
            <a:ext cx="3539402" cy="128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没有什么比成功更能增加满足的感觉</a:t>
            </a:r>
            <a:r>
              <a:rPr lang="zh-CN" altLang="en-US" dirty="0"/>
              <a:t>，</a:t>
            </a:r>
            <a:r>
              <a:rPr lang="zh-CN" altLang="zh-CN" dirty="0"/>
              <a:t>也没有什么东西比成功更能鼓起进一步求成功的能力。</a:t>
            </a:r>
            <a:endParaRPr lang="zh-CN" altLang="en-US" sz="12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0B0C665-CBFC-4F9D-9583-04ED6BFE4645}"/>
              </a:ext>
            </a:extLst>
          </p:cNvPr>
          <p:cNvSpPr/>
          <p:nvPr/>
        </p:nvSpPr>
        <p:spPr>
          <a:xfrm>
            <a:off x="7084756" y="2874060"/>
            <a:ext cx="3589795" cy="128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激发学生的做作业的动因，坚持鼓励为主，表扬为主，不断激发学生的积极性</a:t>
            </a:r>
            <a:endParaRPr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0EC484-1B57-406D-8912-72099A9D0C6F}"/>
              </a:ext>
            </a:extLst>
          </p:cNvPr>
          <p:cNvSpPr txBox="1"/>
          <p:nvPr/>
        </p:nvSpPr>
        <p:spPr>
          <a:xfrm>
            <a:off x="1648691" y="402987"/>
            <a:ext cx="279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及时评价</a:t>
            </a:r>
          </a:p>
        </p:txBody>
      </p:sp>
    </p:spTree>
    <p:extLst>
      <p:ext uri="{BB962C8B-B14F-4D97-AF65-F5344CB8AC3E}">
        <p14:creationId xmlns:p14="http://schemas.microsoft.com/office/powerpoint/2010/main" val="40368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47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47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346F4793-9545-4817-BAFA-50B986289D55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402" y="4651976"/>
            <a:ext cx="2316681" cy="1268078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297854" y="734481"/>
            <a:ext cx="359629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目录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50" name="图片 149">
            <a:extLst>
              <a:ext uri="{FF2B5EF4-FFF2-40B4-BE49-F238E27FC236}">
                <a16:creationId xmlns:a16="http://schemas.microsoft.com/office/drawing/2014/main" id="{386BA7ED-6C5D-4D46-92B1-71942008F5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B378B0-6448-4A26-A6AC-15783BAF1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456" y="4799553"/>
            <a:ext cx="1237657" cy="1042238"/>
          </a:xfrm>
          <a:prstGeom prst="rect">
            <a:avLst/>
          </a:prstGeom>
        </p:spPr>
      </p:pic>
      <p:sp>
        <p:nvSpPr>
          <p:cNvPr id="128" name="文本框 127">
            <a:extLst>
              <a:ext uri="{FF2B5EF4-FFF2-40B4-BE49-F238E27FC236}">
                <a16:creationId xmlns:a16="http://schemas.microsoft.com/office/drawing/2014/main" id="{938786F9-FDE6-465D-B53F-DA861E3A26F2}"/>
              </a:ext>
            </a:extLst>
          </p:cNvPr>
          <p:cNvSpPr txBox="1"/>
          <p:nvPr/>
        </p:nvSpPr>
        <p:spPr>
          <a:xfrm>
            <a:off x="3444891" y="2306919"/>
            <a:ext cx="2683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作业设计的背景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CDE47D1-7F96-49A8-A973-697D239637F9}"/>
              </a:ext>
            </a:extLst>
          </p:cNvPr>
          <p:cNvSpPr txBox="1"/>
          <p:nvPr/>
        </p:nvSpPr>
        <p:spPr>
          <a:xfrm>
            <a:off x="6870885" y="2306919"/>
            <a:ext cx="240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作业设计的启发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653F8DA-F9D2-4C85-8D5B-1BF6698275E6}"/>
              </a:ext>
            </a:extLst>
          </p:cNvPr>
          <p:cNvSpPr txBox="1"/>
          <p:nvPr/>
        </p:nvSpPr>
        <p:spPr>
          <a:xfrm>
            <a:off x="3536794" y="3840357"/>
            <a:ext cx="255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作业设计的案例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CE377EB-9534-415F-B548-521E54211DB2}"/>
              </a:ext>
            </a:extLst>
          </p:cNvPr>
          <p:cNvSpPr txBox="1"/>
          <p:nvPr/>
        </p:nvSpPr>
        <p:spPr>
          <a:xfrm>
            <a:off x="6870885" y="3814265"/>
            <a:ext cx="256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作业设计的反馈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C5AD46F-6A43-40FC-8974-7AAA6224AF79}"/>
              </a:ext>
            </a:extLst>
          </p:cNvPr>
          <p:cNvGrpSpPr/>
          <p:nvPr/>
        </p:nvGrpSpPr>
        <p:grpSpPr>
          <a:xfrm>
            <a:off x="5847230" y="2613045"/>
            <a:ext cx="497540" cy="2102719"/>
            <a:chOff x="5859183" y="2273774"/>
            <a:chExt cx="609960" cy="257783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00E6511-6545-474E-9B6A-68C0F1F9F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5590349" y="2542608"/>
              <a:ext cx="1129032" cy="59136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26B4B64-07F7-4890-B719-07E95EC87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5424399" y="3806864"/>
              <a:ext cx="1498125" cy="591363"/>
            </a:xfrm>
            <a:prstGeom prst="rect">
              <a:avLst/>
            </a:prstGeom>
          </p:spPr>
        </p:pic>
      </p:grpSp>
      <p:pic>
        <p:nvPicPr>
          <p:cNvPr id="148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944" y="2296766"/>
            <a:ext cx="457240" cy="4816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094462-FFD7-483A-9A1B-DD38C1911F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164056" y="2245714"/>
            <a:ext cx="457240" cy="48162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D42F607-6E32-43C6-82D1-EBD028E9A1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944" y="3716810"/>
            <a:ext cx="457240" cy="48162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7243045-C656-4829-AEF0-7DBA8DBBDF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164056" y="3783663"/>
            <a:ext cx="457240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Sing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5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5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6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45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95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28" grpId="0"/>
      <p:bldP spid="35" grpId="0"/>
      <p:bldP spid="39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F1CDD7E5-F7C2-4571-89C4-566F36700233}"/>
              </a:ext>
            </a:extLst>
          </p:cNvPr>
          <p:cNvGrpSpPr/>
          <p:nvPr/>
        </p:nvGrpSpPr>
        <p:grpSpPr>
          <a:xfrm>
            <a:off x="5189989" y="2049540"/>
            <a:ext cx="1844706" cy="1705658"/>
            <a:chOff x="5199515" y="2049540"/>
            <a:chExt cx="1844706" cy="170565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003777A-2A64-47D9-BAA5-F19FD532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18023">
              <a:off x="5426152" y="2183955"/>
              <a:ext cx="1395969" cy="142161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B31E97-5976-4037-B04E-0B6346DB5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9515" y="2049540"/>
              <a:ext cx="1844706" cy="1705658"/>
            </a:xfrm>
            <a:prstGeom prst="diamond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D3025A5-C72B-4EE0-8A44-9A63981CF570}"/>
              </a:ext>
            </a:extLst>
          </p:cNvPr>
          <p:cNvGrpSpPr/>
          <p:nvPr/>
        </p:nvGrpSpPr>
        <p:grpSpPr>
          <a:xfrm>
            <a:off x="7954446" y="2063962"/>
            <a:ext cx="1863441" cy="1667874"/>
            <a:chOff x="7983023" y="2063962"/>
            <a:chExt cx="1863441" cy="166787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7BBB52D-C564-432B-9CF3-B977116E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80898">
              <a:off x="8208705" y="2183955"/>
              <a:ext cx="1395969" cy="142161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33F8322-840D-4130-9263-DF7F1E69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3023" y="2063962"/>
              <a:ext cx="1863441" cy="1667874"/>
            </a:xfrm>
            <a:prstGeom prst="diamond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40BD834-270E-41FC-A0B7-6942B4D7C502}"/>
              </a:ext>
            </a:extLst>
          </p:cNvPr>
          <p:cNvGrpSpPr/>
          <p:nvPr/>
        </p:nvGrpSpPr>
        <p:grpSpPr>
          <a:xfrm>
            <a:off x="2508493" y="2068432"/>
            <a:ext cx="1729193" cy="1667874"/>
            <a:chOff x="2508493" y="2068432"/>
            <a:chExt cx="1729193" cy="166787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F1CC550-0F70-464A-8BD9-E9A6150B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84804">
              <a:off x="2667652" y="2183955"/>
              <a:ext cx="1395969" cy="142161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856C785-CEA9-4C87-AD06-195BB4FC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8493" y="2068432"/>
              <a:ext cx="1729193" cy="1667874"/>
            </a:xfrm>
            <a:prstGeom prst="diamond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7" name="MH_Other_1">
            <a:extLst>
              <a:ext uri="{FF2B5EF4-FFF2-40B4-BE49-F238E27FC236}">
                <a16:creationId xmlns:a16="http://schemas.microsoft.com/office/drawing/2014/main" id="{267AD749-F351-4552-A7E8-FA7AF56710A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37886" y="3575244"/>
            <a:ext cx="1766459" cy="313184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rgbClr val="FF99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anchor="ctr"/>
          <a:lstStyle/>
          <a:p>
            <a:pPr algn="ctr"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3744BDB5-A6EC-4F89-8443-1BD8421F16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209660" y="3575244"/>
            <a:ext cx="1767696" cy="313184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anchor="ctr"/>
          <a:lstStyle/>
          <a:p>
            <a:pPr algn="ctr"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13" name="MH_Other_3">
            <a:extLst>
              <a:ext uri="{FF2B5EF4-FFF2-40B4-BE49-F238E27FC236}">
                <a16:creationId xmlns:a16="http://schemas.microsoft.com/office/drawing/2014/main" id="{7353D891-15E1-42B8-A11C-E59270211F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983023" y="3575244"/>
            <a:ext cx="1766458" cy="313184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anchor="ctr"/>
          <a:lstStyle/>
          <a:p>
            <a:pPr algn="ctr"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7CDACE-21B1-468C-98DA-625D515A0CA9}"/>
              </a:ext>
            </a:extLst>
          </p:cNvPr>
          <p:cNvSpPr/>
          <p:nvPr/>
        </p:nvSpPr>
        <p:spPr>
          <a:xfrm>
            <a:off x="2334755" y="3946674"/>
            <a:ext cx="2014004" cy="74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说出体验</a:t>
            </a:r>
            <a:endParaRPr lang="zh-CN" altLang="en-US" sz="32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3A19086-62FD-4C88-B22F-8089BCC8D551}"/>
              </a:ext>
            </a:extLst>
          </p:cNvPr>
          <p:cNvSpPr/>
          <p:nvPr/>
        </p:nvSpPr>
        <p:spPr>
          <a:xfrm>
            <a:off x="5020691" y="4027978"/>
            <a:ext cx="2014004" cy="66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交流讨论</a:t>
            </a:r>
            <a:endParaRPr lang="zh-CN" altLang="en-US" sz="28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E9484E3-C00B-4135-9147-4AC65C753FBC}"/>
              </a:ext>
            </a:extLst>
          </p:cNvPr>
          <p:cNvSpPr/>
          <p:nvPr/>
        </p:nvSpPr>
        <p:spPr>
          <a:xfrm>
            <a:off x="7843241" y="3984077"/>
            <a:ext cx="2014004" cy="66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展示作品</a:t>
            </a:r>
            <a:endParaRPr lang="zh-CN" altLang="en-US" sz="2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983E5A2-B125-4DCA-A781-83D412BD2B9F}"/>
              </a:ext>
            </a:extLst>
          </p:cNvPr>
          <p:cNvSpPr txBox="1"/>
          <p:nvPr/>
        </p:nvSpPr>
        <p:spPr>
          <a:xfrm>
            <a:off x="1568807" y="498542"/>
            <a:ext cx="626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反馈形式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6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9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79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29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79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66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666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666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9" grpId="0"/>
      <p:bldP spid="20" grpId="0"/>
      <p:bldP spid="21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949A565-F083-4ED1-A28E-C3C22692CFCA}"/>
              </a:ext>
            </a:extLst>
          </p:cNvPr>
          <p:cNvGrpSpPr/>
          <p:nvPr/>
        </p:nvGrpSpPr>
        <p:grpSpPr>
          <a:xfrm>
            <a:off x="341926" y="208486"/>
            <a:ext cx="11441759" cy="5883467"/>
            <a:chOff x="341926" y="208486"/>
            <a:chExt cx="11441759" cy="588346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8821" y="512495"/>
            <a:ext cx="2208207" cy="792549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402" y="4651976"/>
            <a:ext cx="2316681" cy="1268078"/>
          </a:xfrm>
          <a:prstGeom prst="rect">
            <a:avLst/>
          </a:prstGeom>
        </p:spPr>
      </p:pic>
      <p:pic>
        <p:nvPicPr>
          <p:cNvPr id="140" name="图片 139">
            <a:extLst>
              <a:ext uri="{FF2B5EF4-FFF2-40B4-BE49-F238E27FC236}">
                <a16:creationId xmlns:a16="http://schemas.microsoft.com/office/drawing/2014/main" id="{956C086E-2C2F-4A37-806D-C7AC01E83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141" name="图片 140">
            <a:extLst>
              <a:ext uri="{FF2B5EF4-FFF2-40B4-BE49-F238E27FC236}">
                <a16:creationId xmlns:a16="http://schemas.microsoft.com/office/drawing/2014/main" id="{C7841B54-9F73-4DED-A8BA-EC1305A0B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6599" y="4214720"/>
            <a:ext cx="3145809" cy="2505673"/>
          </a:xfrm>
          <a:prstGeom prst="rect">
            <a:avLst/>
          </a:prstGeom>
        </p:spPr>
      </p:pic>
      <p:pic>
        <p:nvPicPr>
          <p:cNvPr id="142" name="图片 141">
            <a:extLst>
              <a:ext uri="{FF2B5EF4-FFF2-40B4-BE49-F238E27FC236}">
                <a16:creationId xmlns:a16="http://schemas.microsoft.com/office/drawing/2014/main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9195" y="2200410"/>
            <a:ext cx="457240" cy="481626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9D8778BF-9B1C-41EA-B558-7D67D5A0FA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8442" y="2737407"/>
            <a:ext cx="1030313" cy="102421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106CC76-29AA-4155-BE1F-91F89FF8C09C}"/>
              </a:ext>
            </a:extLst>
          </p:cNvPr>
          <p:cNvGrpSpPr/>
          <p:nvPr/>
        </p:nvGrpSpPr>
        <p:grpSpPr>
          <a:xfrm>
            <a:off x="4213950" y="751796"/>
            <a:ext cx="896190" cy="1012024"/>
            <a:chOff x="4312426" y="962812"/>
            <a:chExt cx="896190" cy="1012024"/>
          </a:xfrm>
        </p:grpSpPr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18EA0D29-E2A5-47C0-9743-CBE90632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12426" y="962812"/>
              <a:ext cx="896190" cy="1012024"/>
            </a:xfrm>
            <a:prstGeom prst="rect">
              <a:avLst/>
            </a:prstGeom>
          </p:spPr>
        </p:pic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00B3E71D-A69A-4BC3-A2BA-62C4358EBE52}"/>
                </a:ext>
              </a:extLst>
            </p:cNvPr>
            <p:cNvSpPr txBox="1"/>
            <p:nvPr/>
          </p:nvSpPr>
          <p:spPr>
            <a:xfrm>
              <a:off x="4541583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2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B637EEC-697A-4846-99CE-4EE5F3398728}"/>
              </a:ext>
            </a:extLst>
          </p:cNvPr>
          <p:cNvGrpSpPr/>
          <p:nvPr/>
        </p:nvGrpSpPr>
        <p:grpSpPr>
          <a:xfrm>
            <a:off x="5241342" y="703014"/>
            <a:ext cx="969348" cy="1091279"/>
            <a:chOff x="5339818" y="914030"/>
            <a:chExt cx="969348" cy="1091279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A1053DDF-CC48-447B-911C-2E9EDC90E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7911EDDA-A01A-497B-8E48-4432FFDAA674}"/>
                </a:ext>
              </a:extLst>
            </p:cNvPr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5609BCC-87D3-4013-97A3-D3C4BE105AA4}"/>
              </a:ext>
            </a:extLst>
          </p:cNvPr>
          <p:cNvGrpSpPr/>
          <p:nvPr/>
        </p:nvGrpSpPr>
        <p:grpSpPr>
          <a:xfrm>
            <a:off x="6381819" y="830313"/>
            <a:ext cx="768163" cy="883997"/>
            <a:chOff x="6480295" y="1041329"/>
            <a:chExt cx="768163" cy="883997"/>
          </a:xfrm>
        </p:grpSpPr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01A1158D-CF21-45B3-A99B-B7C8C7E1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69CA917A-E37A-4868-997E-E431F2228313}"/>
                </a:ext>
              </a:extLst>
            </p:cNvPr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2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212787-0927-44F6-9A76-ACBE4F7329D1}"/>
              </a:ext>
            </a:extLst>
          </p:cNvPr>
          <p:cNvGrpSpPr/>
          <p:nvPr/>
        </p:nvGrpSpPr>
        <p:grpSpPr>
          <a:xfrm>
            <a:off x="7444058" y="805538"/>
            <a:ext cx="768163" cy="890093"/>
            <a:chOff x="7542534" y="1016554"/>
            <a:chExt cx="768163" cy="890093"/>
          </a:xfrm>
        </p:grpSpPr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EFDC83D8-2D66-4388-BF7A-63138D839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42534" y="1016554"/>
              <a:ext cx="768163" cy="890093"/>
            </a:xfrm>
            <a:prstGeom prst="rect">
              <a:avLst/>
            </a:prstGeom>
          </p:spPr>
        </p:pic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491E861E-1A3E-46A2-BC7C-D956D9FC302C}"/>
                </a:ext>
              </a:extLst>
            </p:cNvPr>
            <p:cNvSpPr txBox="1"/>
            <p:nvPr/>
          </p:nvSpPr>
          <p:spPr>
            <a:xfrm>
              <a:off x="7666431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2893440" y="2521421"/>
            <a:ext cx="6690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感谢聆听</a:t>
            </a:r>
            <a:endParaRPr lang="en-US" altLang="zh-CN" sz="8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50" name="图片 149">
            <a:extLst>
              <a:ext uri="{FF2B5EF4-FFF2-40B4-BE49-F238E27FC236}">
                <a16:creationId xmlns:a16="http://schemas.microsoft.com/office/drawing/2014/main" id="{386BA7ED-6C5D-4D46-92B1-71942008F58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851329" y="763818"/>
            <a:ext cx="1219200" cy="5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9" y="908769"/>
            <a:ext cx="423385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5029559" y="2069941"/>
            <a:ext cx="680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01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C64A99-3D07-4E95-BDBD-4A2FD9F8B7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85" y="5381592"/>
            <a:ext cx="2109790" cy="15630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F06EBA9-0539-4CDB-B423-45758EBC7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9627" y="5358275"/>
            <a:ext cx="2175511" cy="162006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413927" y="2137691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现实背景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F020E9-E5F0-4FA4-9574-7A80176B8293}"/>
              </a:ext>
            </a:extLst>
          </p:cNvPr>
          <p:cNvSpPr txBox="1"/>
          <p:nvPr/>
        </p:nvSpPr>
        <p:spPr>
          <a:xfrm>
            <a:off x="4543793" y="2620264"/>
            <a:ext cx="310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background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798A7A3-DDB5-4F7C-A674-05D3720D24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579779-48D3-4F4C-8FC8-41E2AFBD0E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Sing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29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背景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4AC5183-5F45-4202-9DE1-F08D7EEB3651}"/>
              </a:ext>
            </a:extLst>
          </p:cNvPr>
          <p:cNvSpPr/>
          <p:nvPr/>
        </p:nvSpPr>
        <p:spPr>
          <a:xfrm>
            <a:off x="1581760" y="4276638"/>
            <a:ext cx="8513119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    </a:t>
            </a:r>
            <a:r>
              <a:rPr lang="zh-CN" altLang="zh-CN" sz="2400" dirty="0"/>
              <a:t>作业与教育活动的其他各个方面有着密切的关系，它既是教师教学活动的一个重要环节，又是学生学习过程中的一个重要的组成部分，布置作业对教师来说是一项重要的技能。</a:t>
            </a:r>
            <a:r>
              <a:rPr lang="en-US" altLang="zh-CN" sz="2400" dirty="0"/>
              <a:t> </a:t>
            </a:r>
            <a:r>
              <a:rPr lang="zh-CN" altLang="zh-CN" sz="2400" dirty="0"/>
              <a:t>尤为重要的一个部分是作业形式的设计。</a:t>
            </a:r>
            <a:endParaRPr lang="zh-CN" altLang="en-US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F65456A-8F08-4C68-AAFE-28C53797EB37}"/>
              </a:ext>
            </a:extLst>
          </p:cNvPr>
          <p:cNvGrpSpPr/>
          <p:nvPr/>
        </p:nvGrpSpPr>
        <p:grpSpPr>
          <a:xfrm>
            <a:off x="298784" y="1937717"/>
            <a:ext cx="11594432" cy="2581819"/>
            <a:chOff x="-328576" y="1937717"/>
            <a:chExt cx="11594432" cy="258181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67E9E7C-A2D3-4B70-A990-B9E4E6BA2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5167" y="1937717"/>
              <a:ext cx="3830689" cy="1600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C162654-E050-4475-845D-0D10E3FD4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28576" y="2085028"/>
              <a:ext cx="796069" cy="160049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7D1E52F-0BD0-4217-9D13-B7023CB57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39919" y="2065978"/>
              <a:ext cx="796069" cy="16004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2C410F4-2F9A-487C-A870-3878B12CE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414891" y="2027878"/>
              <a:ext cx="796069" cy="1600494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D45D809-A2CB-4FB8-9406-6FED3684B3F4}"/>
                </a:ext>
              </a:extLst>
            </p:cNvPr>
            <p:cNvGrpSpPr/>
            <p:nvPr/>
          </p:nvGrpSpPr>
          <p:grpSpPr>
            <a:xfrm>
              <a:off x="5004483" y="1937717"/>
              <a:ext cx="2562148" cy="2581819"/>
              <a:chOff x="5004483" y="1937717"/>
              <a:chExt cx="2562148" cy="2581819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E60E1AC4-474A-4A2A-94C5-1F03C1601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4483" y="1937717"/>
                <a:ext cx="2562148" cy="258181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7718D3A-BE00-40BC-80CF-0DD1072BD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130"/>
              <a:stretch/>
            </p:blipFill>
            <p:spPr>
              <a:xfrm>
                <a:off x="5381334" y="2379514"/>
                <a:ext cx="1617352" cy="1703536"/>
              </a:xfrm>
              <a:prstGeom prst="rect">
                <a:avLst/>
              </a:prstGeom>
            </p:spPr>
          </p:pic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D91290D-0E37-468F-82FB-5F543E107992}"/>
                </a:ext>
              </a:extLst>
            </p:cNvPr>
            <p:cNvGrpSpPr/>
            <p:nvPr/>
          </p:nvGrpSpPr>
          <p:grpSpPr>
            <a:xfrm>
              <a:off x="2627165" y="2065978"/>
              <a:ext cx="2080794" cy="2096770"/>
              <a:chOff x="2627165" y="2065978"/>
              <a:chExt cx="2080794" cy="209677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22C36A62-D4EF-4666-95EF-1BDD8BCEF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65" y="2065978"/>
                <a:ext cx="2080794" cy="2096770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E16F67D-9EE9-4205-99EB-2DAE49D6F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32512" y="2423157"/>
                <a:ext cx="1246984" cy="1382008"/>
              </a:xfrm>
              <a:prstGeom prst="rect">
                <a:avLst/>
              </a:prstGeom>
            </p:spPr>
          </p:pic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196A8E1-AED8-49FB-B450-41FD61697E0D}"/>
                </a:ext>
              </a:extLst>
            </p:cNvPr>
            <p:cNvGrpSpPr/>
            <p:nvPr/>
          </p:nvGrpSpPr>
          <p:grpSpPr>
            <a:xfrm>
              <a:off x="467493" y="2065978"/>
              <a:ext cx="1863148" cy="1877452"/>
              <a:chOff x="467493" y="2065978"/>
              <a:chExt cx="1863148" cy="1877452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D89E42C4-825B-4EA7-AF27-9AB309A2B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493" y="2065978"/>
                <a:ext cx="1863148" cy="1877452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2C75A280-B93D-4C5A-9434-0EB528B18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5983" y="2379514"/>
                <a:ext cx="993936" cy="12540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131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6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39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9" y="908769"/>
            <a:ext cx="423385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950715" y="2069941"/>
            <a:ext cx="75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02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C64A99-3D07-4E95-BDBD-4A2FD9F8B7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85" y="5381592"/>
            <a:ext cx="2109790" cy="15630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F06EBA9-0539-4CDB-B423-45758EBC7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9627" y="5358275"/>
            <a:ext cx="2175511" cy="162006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277302" y="2197778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设计启发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798A7A3-DDB5-4F7C-A674-05D3720D24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579779-48D3-4F4C-8FC8-41E2AFBD0E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Sing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9" name="MH_Other_1">
            <a:extLst>
              <a:ext uri="{FF2B5EF4-FFF2-40B4-BE49-F238E27FC236}">
                <a16:creationId xmlns:a16="http://schemas.microsoft.com/office/drawing/2014/main" id="{2DA60AD8-D26E-4905-86CC-C718BDCC58D2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772236" y="2433638"/>
            <a:ext cx="1868152" cy="1106401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97A16BBD-9234-40A1-93B8-5470B2E7A7E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72236" y="3384551"/>
            <a:ext cx="1880853" cy="328154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MH_Other_3">
            <a:extLst>
              <a:ext uri="{FF2B5EF4-FFF2-40B4-BE49-F238E27FC236}">
                <a16:creationId xmlns:a16="http://schemas.microsoft.com/office/drawing/2014/main" id="{8505A9A2-5F41-4454-A841-104624B8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772236" y="3899509"/>
            <a:ext cx="1868152" cy="328003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MH_Other_4">
            <a:extLst>
              <a:ext uri="{FF2B5EF4-FFF2-40B4-BE49-F238E27FC236}">
                <a16:creationId xmlns:a16="http://schemas.microsoft.com/office/drawing/2014/main" id="{BFE1E30E-07FD-4184-BEFF-614C2063C50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52249" y="4052888"/>
            <a:ext cx="1900840" cy="1178911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6C518BD-5444-436A-8C7A-4B54AD237733}"/>
              </a:ext>
            </a:extLst>
          </p:cNvPr>
          <p:cNvGrpSpPr/>
          <p:nvPr/>
        </p:nvGrpSpPr>
        <p:grpSpPr>
          <a:xfrm>
            <a:off x="5932317" y="2180154"/>
            <a:ext cx="3973684" cy="659923"/>
            <a:chOff x="5932317" y="2180154"/>
            <a:chExt cx="3973684" cy="65992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F47E7E-30CE-4F8C-9E2F-74F50D5C1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317" y="2180154"/>
              <a:ext cx="3973684" cy="659923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B65815C-24FD-43C1-B6F3-D9F5317C2F6C}"/>
                </a:ext>
              </a:extLst>
            </p:cNvPr>
            <p:cNvSpPr txBox="1"/>
            <p:nvPr/>
          </p:nvSpPr>
          <p:spPr>
            <a:xfrm>
              <a:off x="6509043" y="2302877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实践作业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67EA4A1-C0B6-4CCD-9A0E-5BE55EEC7BB4}"/>
              </a:ext>
            </a:extLst>
          </p:cNvPr>
          <p:cNvGrpSpPr/>
          <p:nvPr/>
        </p:nvGrpSpPr>
        <p:grpSpPr>
          <a:xfrm>
            <a:off x="5932317" y="3087382"/>
            <a:ext cx="3973684" cy="659923"/>
            <a:chOff x="5932317" y="3087382"/>
            <a:chExt cx="3973684" cy="659923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157901E-28B6-4655-B089-FCD8DC98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317" y="3087382"/>
              <a:ext cx="3973684" cy="659923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D82322F-81C0-40D1-8E9F-EC133C621210}"/>
                </a:ext>
              </a:extLst>
            </p:cNvPr>
            <p:cNvSpPr txBox="1"/>
            <p:nvPr/>
          </p:nvSpPr>
          <p:spPr>
            <a:xfrm>
              <a:off x="6509043" y="3217288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书面作业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3DD4245-8473-48FD-AA81-448BC48CA270}"/>
              </a:ext>
            </a:extLst>
          </p:cNvPr>
          <p:cNvGrpSpPr/>
          <p:nvPr/>
        </p:nvGrpSpPr>
        <p:grpSpPr>
          <a:xfrm>
            <a:off x="5932317" y="3994610"/>
            <a:ext cx="3973684" cy="659923"/>
            <a:chOff x="5932317" y="3994610"/>
            <a:chExt cx="3973684" cy="65992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B3E0958-B1B9-4CBF-810C-9D5E1BDEA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317" y="3994610"/>
              <a:ext cx="3973684" cy="6599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45B70A6-2EFF-4EE4-9FB3-FA885C2D6CC7}"/>
                </a:ext>
              </a:extLst>
            </p:cNvPr>
            <p:cNvSpPr txBox="1"/>
            <p:nvPr/>
          </p:nvSpPr>
          <p:spPr>
            <a:xfrm>
              <a:off x="6509043" y="4124516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口头、听力作业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C10B2B6-F2A4-4BF9-BAAE-42F5D7F4445C}"/>
              </a:ext>
            </a:extLst>
          </p:cNvPr>
          <p:cNvGrpSpPr/>
          <p:nvPr/>
        </p:nvGrpSpPr>
        <p:grpSpPr>
          <a:xfrm>
            <a:off x="5932317" y="4901837"/>
            <a:ext cx="3973684" cy="659923"/>
            <a:chOff x="5932317" y="4901837"/>
            <a:chExt cx="3973684" cy="65992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F46835E-1935-476D-85AE-8D545B273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317" y="4901837"/>
              <a:ext cx="3973684" cy="659923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D6AD18C-BD4D-4BB0-980B-8D3A84B7D02E}"/>
                </a:ext>
              </a:extLst>
            </p:cNvPr>
            <p:cNvSpPr txBox="1"/>
            <p:nvPr/>
          </p:nvSpPr>
          <p:spPr>
            <a:xfrm>
              <a:off x="6509043" y="5031743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表演作业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BC9BD06-3D9F-4AD7-94BE-CAD3F161C345}"/>
              </a:ext>
            </a:extLst>
          </p:cNvPr>
          <p:cNvGrpSpPr/>
          <p:nvPr/>
        </p:nvGrpSpPr>
        <p:grpSpPr>
          <a:xfrm>
            <a:off x="1580839" y="2180154"/>
            <a:ext cx="1883059" cy="2462189"/>
            <a:chOff x="7542534" y="1016554"/>
            <a:chExt cx="768163" cy="89009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E64F8E8-6654-4360-A45A-D2365F88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2534" y="1016554"/>
              <a:ext cx="768163" cy="890093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CAD73CB-9F8C-425F-A946-DC642635F7B8}"/>
                </a:ext>
              </a:extLst>
            </p:cNvPr>
            <p:cNvSpPr txBox="1"/>
            <p:nvPr/>
          </p:nvSpPr>
          <p:spPr>
            <a:xfrm>
              <a:off x="7589907" y="1255119"/>
              <a:ext cx="673417" cy="433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72F12"/>
                  </a:solidFill>
                </a:rPr>
                <a:t>其他国家作业设计改革</a:t>
              </a: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73D6E607-81DC-4006-8157-FE0C9B841052}"/>
              </a:ext>
            </a:extLst>
          </p:cNvPr>
          <p:cNvSpPr txBox="1"/>
          <p:nvPr/>
        </p:nvSpPr>
        <p:spPr>
          <a:xfrm>
            <a:off x="1568808" y="498542"/>
            <a:ext cx="538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Analysis of teaching</a:t>
            </a:r>
          </a:p>
        </p:txBody>
      </p:sp>
    </p:spTree>
    <p:extLst>
      <p:ext uri="{BB962C8B-B14F-4D97-AF65-F5344CB8AC3E}">
        <p14:creationId xmlns:p14="http://schemas.microsoft.com/office/powerpoint/2010/main" val="21308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作业设计建议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F5E7F4-88E9-425B-8574-253D64DC6908}"/>
              </a:ext>
            </a:extLst>
          </p:cNvPr>
          <p:cNvSpPr/>
          <p:nvPr/>
        </p:nvSpPr>
        <p:spPr>
          <a:xfrm>
            <a:off x="1985252" y="4151868"/>
            <a:ext cx="2217531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dirty="0"/>
              <a:t>书面作业和口头作业、制作作业和表演作业相结合</a:t>
            </a:r>
            <a:endParaRPr lang="zh-CN" altLang="en-US" sz="12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33A3D24-885A-4BE7-B6D7-33CF2A8F36C7}"/>
              </a:ext>
            </a:extLst>
          </p:cNvPr>
          <p:cNvSpPr/>
          <p:nvPr/>
        </p:nvSpPr>
        <p:spPr>
          <a:xfrm>
            <a:off x="4987235" y="4151868"/>
            <a:ext cx="2217531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dirty="0"/>
              <a:t>课外作业、课堂作业和家庭作业相互结合</a:t>
            </a:r>
            <a:endParaRPr lang="zh-CN" altLang="en-US" sz="12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3911FE-BB4A-4827-A087-00D16FD9D20E}"/>
              </a:ext>
            </a:extLst>
          </p:cNvPr>
          <p:cNvSpPr/>
          <p:nvPr/>
        </p:nvSpPr>
        <p:spPr>
          <a:xfrm>
            <a:off x="8027318" y="4151868"/>
            <a:ext cx="221753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dirty="0"/>
              <a:t>个人作业、小组合作作业和全班作业</a:t>
            </a:r>
            <a:r>
              <a:rPr lang="zh-CN" altLang="en-US" dirty="0"/>
              <a:t>相互结合</a:t>
            </a:r>
            <a:r>
              <a:rPr lang="zh-CN" alt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9102096-3E41-46D7-B043-A17D42BFE06A}"/>
              </a:ext>
            </a:extLst>
          </p:cNvPr>
          <p:cNvGrpSpPr/>
          <p:nvPr/>
        </p:nvGrpSpPr>
        <p:grpSpPr>
          <a:xfrm>
            <a:off x="2125869" y="1993041"/>
            <a:ext cx="1970360" cy="2121243"/>
            <a:chOff x="2125869" y="1993041"/>
            <a:chExt cx="1970360" cy="212124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37F5C5-38BB-4BFA-8C21-1AC1CD67D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869" y="1993041"/>
              <a:ext cx="1970360" cy="2121243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806C13-A6BE-4E79-B842-F890189E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334" y="2320924"/>
              <a:ext cx="1315216" cy="938443"/>
            </a:xfrm>
            <a:prstGeom prst="roundRect">
              <a:avLst>
                <a:gd name="adj" fmla="val 8141"/>
              </a:avLst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840DCD-2C75-4D85-8A19-72D9A58EAD8C}"/>
              </a:ext>
            </a:extLst>
          </p:cNvPr>
          <p:cNvGrpSpPr/>
          <p:nvPr/>
        </p:nvGrpSpPr>
        <p:grpSpPr>
          <a:xfrm>
            <a:off x="5116479" y="1993041"/>
            <a:ext cx="1970360" cy="2121243"/>
            <a:chOff x="5116479" y="1993041"/>
            <a:chExt cx="1970360" cy="21212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F38402-8737-4016-876F-A6ADCB32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479" y="1993041"/>
              <a:ext cx="1970360" cy="212124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82739A4-953D-4A83-8158-F06DA023B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8849" y="2326837"/>
              <a:ext cx="1318407" cy="932530"/>
            </a:xfrm>
            <a:prstGeom prst="roundRect">
              <a:avLst>
                <a:gd name="adj" fmla="val 6038"/>
              </a:avLst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7AD4808-15D1-45F4-97AC-1D0065EAEA93}"/>
              </a:ext>
            </a:extLst>
          </p:cNvPr>
          <p:cNvGrpSpPr/>
          <p:nvPr/>
        </p:nvGrpSpPr>
        <p:grpSpPr>
          <a:xfrm>
            <a:off x="8107090" y="1993041"/>
            <a:ext cx="1970360" cy="2121243"/>
            <a:chOff x="8107090" y="1993041"/>
            <a:chExt cx="1970360" cy="212124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80B15D7-22D6-402E-841F-67B51AB4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7090" y="1993041"/>
              <a:ext cx="1970360" cy="212124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24E2A92-0316-4F3B-A877-70B5F1F9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7488" y="2320924"/>
              <a:ext cx="1370561" cy="917910"/>
            </a:xfrm>
            <a:prstGeom prst="roundRect">
              <a:avLst>
                <a:gd name="adj" fmla="val 875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897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8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98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9" y="908769"/>
            <a:ext cx="423385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932697" y="2069941"/>
            <a:ext cx="777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03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C64A99-3D07-4E95-BDBD-4A2FD9F8B7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85" y="5381592"/>
            <a:ext cx="2109790" cy="15630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F06EBA9-0539-4CDB-B423-45758EBC7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9627" y="5358275"/>
            <a:ext cx="2175511" cy="162006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277302" y="2197778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作业案例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798A7A3-DDB5-4F7C-A674-05D3720D24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579779-48D3-4F4C-8FC8-41E2AFBD0E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6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Sing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114C55-473F-428F-A6D7-6A0F8C4D29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98" y="1031641"/>
            <a:ext cx="3092723" cy="4224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E8C322-9FC5-486B-9757-E311AC582F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821" y="1031641"/>
            <a:ext cx="3092723" cy="4224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8C3CB1-C245-4911-B721-87509DDEA2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544" y="1031641"/>
            <a:ext cx="3092723" cy="4224069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F80DFE7-DD6C-4A97-B2A4-CBF71E6BDB5B}"/>
              </a:ext>
            </a:extLst>
          </p:cNvPr>
          <p:cNvCxnSpPr>
            <a:cxnSpLocks/>
          </p:cNvCxnSpPr>
          <p:nvPr/>
        </p:nvCxnSpPr>
        <p:spPr>
          <a:xfrm>
            <a:off x="2260600" y="4457700"/>
            <a:ext cx="1524000" cy="0"/>
          </a:xfrm>
          <a:prstGeom prst="line">
            <a:avLst/>
          </a:prstGeom>
          <a:ln w="1270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E321E48-3E88-4F00-89A4-905828F879DA}"/>
              </a:ext>
            </a:extLst>
          </p:cNvPr>
          <p:cNvCxnSpPr>
            <a:cxnSpLocks/>
          </p:cNvCxnSpPr>
          <p:nvPr/>
        </p:nvCxnSpPr>
        <p:spPr>
          <a:xfrm>
            <a:off x="5334000" y="4457700"/>
            <a:ext cx="1524000" cy="0"/>
          </a:xfrm>
          <a:prstGeom prst="line">
            <a:avLst/>
          </a:prstGeom>
          <a:ln w="1270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462FAB-FFB8-458E-B4D3-51146AE3FCC4}"/>
              </a:ext>
            </a:extLst>
          </p:cNvPr>
          <p:cNvCxnSpPr>
            <a:cxnSpLocks/>
          </p:cNvCxnSpPr>
          <p:nvPr/>
        </p:nvCxnSpPr>
        <p:spPr>
          <a:xfrm>
            <a:off x="8483600" y="4457700"/>
            <a:ext cx="1524000" cy="0"/>
          </a:xfrm>
          <a:prstGeom prst="line">
            <a:avLst/>
          </a:prstGeom>
          <a:ln w="1270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75F166D-8C5E-4860-ADF9-2356CCF2767D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、愉快的绘画作业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6A4C8E-D59C-4448-A56E-5D425AF4393E}"/>
              </a:ext>
            </a:extLst>
          </p:cNvPr>
          <p:cNvSpPr txBox="1"/>
          <p:nvPr/>
        </p:nvSpPr>
        <p:spPr>
          <a:xfrm>
            <a:off x="575812" y="2327564"/>
            <a:ext cx="677108" cy="21301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《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秋天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》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08D7BB7-A9F4-4642-8B60-BFE1D6867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40" y="2154326"/>
            <a:ext cx="3322139" cy="24766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D99428A-9D4F-4E04-A702-EA0B887D6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44" y="2154326"/>
            <a:ext cx="3322139" cy="23033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52CC355-5A2E-4388-BCA8-97BA216E1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62" y="1989236"/>
            <a:ext cx="3092724" cy="26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26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课件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34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34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34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646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081015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8">
      <a:majorFont>
        <a:latin typeface="Arial"/>
        <a:ea typeface="YF补 汉仪夏日体+黑白emoji"/>
        <a:cs typeface=""/>
      </a:majorFont>
      <a:minorFont>
        <a:latin typeface="Arial"/>
        <a:ea typeface="YF补 汉仪夏日体+黑白emoj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374</Words>
  <Application>Microsoft Office PowerPoint</Application>
  <PresentationFormat>宽屏</PresentationFormat>
  <Paragraphs>88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汉仪夏日体W</vt:lpstr>
      <vt:lpstr>华文琥珀</vt:lpstr>
      <vt:lpstr>Arial</vt:lpstr>
      <vt:lpstr>Calibri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卡通记事本</dc:title>
  <dc:creator>第一PPT</dc:creator>
  <cp:keywords>www.1ppt.com</cp:keywords>
  <dc:description>www.1ppt.com</dc:description>
  <cp:lastModifiedBy>李 倩倩</cp:lastModifiedBy>
  <cp:revision>531</cp:revision>
  <dcterms:created xsi:type="dcterms:W3CDTF">2017-08-01T03:24:34Z</dcterms:created>
  <dcterms:modified xsi:type="dcterms:W3CDTF">2020-12-17T05:00:39Z</dcterms:modified>
</cp:coreProperties>
</file>