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6" r:id="rId4"/>
    <p:sldId id="259" r:id="rId5"/>
    <p:sldId id="257" r:id="rId6"/>
    <p:sldId id="261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2BD"/>
    <a:srgbClr val="553A25"/>
    <a:srgbClr val="EBBD9C"/>
    <a:srgbClr val="E09D67"/>
    <a:srgbClr val="E5AC81"/>
    <a:srgbClr val="754F33"/>
    <a:srgbClr val="68462D"/>
    <a:srgbClr val="6142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F1DDE-C676-4CBD-9D11-A6BAEA5A8DD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F1DDE-C676-4CBD-9D11-A6BAEA5A8DD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ook-book-pages-bookcase-browse-4150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30" y="-9525"/>
            <a:ext cx="12247245" cy="6866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49530" y="-9525"/>
            <a:ext cx="12277090" cy="6866890"/>
          </a:xfrm>
          <a:prstGeom prst="rect">
            <a:avLst/>
          </a:prstGeom>
          <a:solidFill>
            <a:srgbClr val="E09D67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14880" y="1922780"/>
            <a:ext cx="77622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思源黑体 CN Heavy" panose="020B0A00000000000000" charset="-122"/>
                <a:sym typeface="+mn-ea"/>
              </a:rPr>
              <a:t>读书，只为遇见更好的自己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66160" y="2828290"/>
            <a:ext cx="50152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一起</a:t>
            </a:r>
            <a:r>
              <a:rPr lang="en-US" altLang="zh-CN" sz="32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2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悦</a:t>
            </a:r>
            <a:r>
              <a:rPr lang="en-US" altLang="zh-CN" sz="32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2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读 </a:t>
            </a:r>
            <a:r>
              <a:rPr lang="zh-CN" altLang="en-US" sz="4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4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· </a:t>
            </a:r>
            <a:r>
              <a:rPr lang="en-US" altLang="zh-CN" sz="32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32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共同分享</a:t>
            </a:r>
          </a:p>
          <a:p>
            <a:pPr algn="ctr"/>
            <a:endParaRPr lang="zh-CN" altLang="en-US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4110" y="3766820"/>
            <a:ext cx="479933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000" spc="-15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常州市新北</a:t>
            </a:r>
            <a:r>
              <a:rPr lang="zh-CN" altLang="en-US" sz="2000" spc="-15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区罗溪中心小学       顾婷妮</a:t>
            </a:r>
            <a:endParaRPr lang="zh-CN" altLang="en-US" sz="2000" spc="-15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 sz="2000" spc="-15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3350" y="5406390"/>
            <a:ext cx="2030400" cy="534035"/>
          </a:xfrm>
          <a:prstGeom prst="rect">
            <a:avLst/>
          </a:prstGeom>
          <a:solidFill>
            <a:srgbClr val="E09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1037590"/>
            <a:ext cx="2031365" cy="575945"/>
          </a:xfrm>
          <a:prstGeom prst="rect">
            <a:avLst/>
          </a:prstGeom>
          <a:solidFill>
            <a:srgbClr val="754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824345" y="1171575"/>
            <a:ext cx="4973955" cy="4661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zh-CN" altLang="en-US" sz="28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6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华文新魏" panose="02010800040101010101" charset="-122"/>
                <a:ea typeface="华文新魏" panose="02010800040101010101" charset="-122"/>
                <a:cs typeface="Georgia" panose="02040502050405020303" charset="0"/>
              </a:rPr>
              <a:t>满地都是六便士，</a:t>
            </a:r>
          </a:p>
          <a:p>
            <a:pPr indent="457200" algn="just" fontAlgn="auto">
              <a:lnSpc>
                <a:spcPct val="150000"/>
              </a:lnSpc>
            </a:pPr>
            <a:r>
              <a:rPr lang="zh-CN" altLang="en-US" sz="28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6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华文新魏" panose="02010800040101010101" charset="-122"/>
                <a:ea typeface="华文新魏" panose="02010800040101010101" charset="-122"/>
                <a:cs typeface="Georgia" panose="02040502050405020303" charset="0"/>
              </a:rPr>
              <a:t>他却抬头看见了月亮。</a:t>
            </a:r>
          </a:p>
          <a:p>
            <a:pPr indent="457200" algn="just" fontAlgn="auto">
              <a:lnSpc>
                <a:spcPct val="150000"/>
              </a:lnSpc>
            </a:pP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60000">
                    <a:srgbClr val="61422A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/>
              <a:latin typeface="Georgia" panose="02040502050405020303" charset="0"/>
              <a:ea typeface="思源黑体 CN Light" panose="020B0300000000000000" charset="-122"/>
              <a:cs typeface="Georgia" panose="02040502050405020303" charset="0"/>
            </a:endParaRPr>
          </a:p>
          <a:p>
            <a:pPr indent="457200" algn="just" fontAlgn="auto">
              <a:lnSpc>
                <a:spcPct val="150000"/>
              </a:lnSpc>
            </a:pPr>
            <a:r>
              <a:rPr lang="zh-CN" altLang="en-US" sz="20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6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Georgia" panose="02040502050405020303" charset="0"/>
                <a:ea typeface="思源黑体 CN Light" panose="020B0300000000000000" charset="-122"/>
                <a:cs typeface="Georgia" panose="02040502050405020303" charset="0"/>
              </a:rPr>
              <a:t>If you look on the ground </a:t>
            </a:r>
          </a:p>
          <a:p>
            <a:pPr indent="457200" algn="just" fontAlgn="auto">
              <a:lnSpc>
                <a:spcPct val="150000"/>
              </a:lnSpc>
            </a:pPr>
            <a:r>
              <a:rPr lang="zh-CN" altLang="en-US" sz="20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6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Georgia" panose="02040502050405020303" charset="0"/>
                <a:ea typeface="思源黑体 CN Light" panose="020B0300000000000000" charset="-122"/>
                <a:cs typeface="Georgia" panose="02040502050405020303" charset="0"/>
              </a:rPr>
              <a:t>in search of a sixpence, </a:t>
            </a:r>
          </a:p>
          <a:p>
            <a:pPr indent="457200" algn="just" fontAlgn="auto">
              <a:lnSpc>
                <a:spcPct val="150000"/>
              </a:lnSpc>
            </a:pPr>
            <a:r>
              <a:rPr lang="zh-CN" altLang="en-US" sz="20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6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Georgia" panose="02040502050405020303" charset="0"/>
                <a:ea typeface="思源黑体 CN Light" panose="020B0300000000000000" charset="-122"/>
                <a:cs typeface="Georgia" panose="02040502050405020303" charset="0"/>
              </a:rPr>
              <a:t>you don't look up, </a:t>
            </a:r>
          </a:p>
          <a:p>
            <a:pPr indent="457200" algn="just" fontAlgn="auto">
              <a:lnSpc>
                <a:spcPct val="150000"/>
              </a:lnSpc>
            </a:pPr>
            <a:r>
              <a:rPr lang="zh-CN" altLang="en-US" sz="20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6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Georgia" panose="02040502050405020303" charset="0"/>
                <a:ea typeface="思源黑体 CN Light" panose="020B0300000000000000" charset="-122"/>
                <a:cs typeface="Georgia" panose="02040502050405020303" charset="0"/>
              </a:rPr>
              <a:t>and so miss the moon.</a:t>
            </a:r>
          </a:p>
          <a:p>
            <a:pPr indent="457200" algn="just" fontAlgn="auto">
              <a:lnSpc>
                <a:spcPct val="150000"/>
              </a:lnSpc>
            </a:pPr>
            <a:endParaRPr lang="en-US" altLang="zh-CN" sz="2200">
              <a:gradFill>
                <a:gsLst>
                  <a:gs pos="0">
                    <a:schemeClr val="accent5">
                      <a:lumMod val="50000"/>
                    </a:schemeClr>
                  </a:gs>
                  <a:gs pos="60000">
                    <a:srgbClr val="61422A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457200" algn="just" fontAlgn="auto">
              <a:lnSpc>
                <a:spcPct val="150000"/>
              </a:lnSpc>
            </a:pPr>
            <a:r>
              <a:rPr lang="en-US" altLang="zh-CN" sz="2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6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——</a:t>
            </a:r>
            <a:r>
              <a:rPr lang="zh-CN" altLang="en-US" sz="2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6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威廉</a:t>
            </a:r>
            <a:r>
              <a:rPr lang="en-US" altLang="zh-CN" sz="2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6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·</a:t>
            </a:r>
            <a:r>
              <a:rPr lang="zh-CN" altLang="en-US" sz="2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6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萨默塞特</a:t>
            </a:r>
            <a:r>
              <a:rPr lang="en-US" altLang="zh-CN" sz="2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6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·</a:t>
            </a:r>
            <a:r>
              <a:rPr lang="zh-CN" altLang="en-US" sz="2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6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毛姆</a:t>
            </a:r>
          </a:p>
        </p:txBody>
      </p:sp>
      <p:pic>
        <p:nvPicPr>
          <p:cNvPr id="5" name="图片 4" descr="BRE8AlT7abr2wnXYfQR=qqoSBpzJnq99Y3RGdUBPdYVwJ1526615099971transferfla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567430" y="1613535"/>
            <a:ext cx="2701290" cy="3792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68720" y="1037590"/>
            <a:ext cx="145605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0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</a:rPr>
              <a:t>“</a:t>
            </a:r>
          </a:p>
        </p:txBody>
      </p:sp>
      <p:sp>
        <p:nvSpPr>
          <p:cNvPr id="9" name="文本框 8"/>
          <p:cNvSpPr txBox="1"/>
          <p:nvPr/>
        </p:nvSpPr>
        <p:spPr>
          <a:xfrm rot="10800000">
            <a:off x="10123170" y="4036695"/>
            <a:ext cx="145605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0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</a:rPr>
              <a:t>“</a:t>
            </a:r>
          </a:p>
        </p:txBody>
      </p:sp>
      <p:pic>
        <p:nvPicPr>
          <p:cNvPr id="10" name="图片 9" descr="timg"/>
          <p:cNvPicPr>
            <a:picLocks noChangeAspect="1"/>
          </p:cNvPicPr>
          <p:nvPr/>
        </p:nvPicPr>
        <p:blipFill>
          <a:blip r:embed="rId4"/>
          <a:srcRect r="5600"/>
          <a:stretch>
            <a:fillRect/>
          </a:stretch>
        </p:blipFill>
        <p:spPr>
          <a:xfrm>
            <a:off x="927735" y="1613535"/>
            <a:ext cx="2646045" cy="3777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20825" y="80327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100000">
                      <a:srgbClr val="61422A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ea"/>
              </a:rPr>
              <a:t>主要内容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16000" y="1998345"/>
            <a:ext cx="6162040" cy="3138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zh-CN" altLang="en-US" sz="22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小说的主人公思特里克兰德原本是一个平凡的伦敦证券经纪人，拥有着在旁人看来优裕美满的生活，但突然有一天，他就像着了魔一般，抛妻弃子，毅然放下现有的一切，奔赴位于南太平洋的塔希提岛，只为把自己的全部贡献给艺术创作，用手中的画笔创造出生命的价值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805815" y="813435"/>
            <a:ext cx="600075" cy="638175"/>
            <a:chOff x="1337" y="3199"/>
            <a:chExt cx="945" cy="1005"/>
          </a:xfrm>
        </p:grpSpPr>
        <p:sp>
          <p:nvSpPr>
            <p:cNvPr id="14" name="矩形 13"/>
            <p:cNvSpPr/>
            <p:nvPr/>
          </p:nvSpPr>
          <p:spPr>
            <a:xfrm>
              <a:off x="1928" y="3810"/>
              <a:ext cx="355" cy="395"/>
            </a:xfrm>
            <a:prstGeom prst="rect">
              <a:avLst/>
            </a:prstGeom>
            <a:solidFill>
              <a:srgbClr val="E09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37" y="3199"/>
              <a:ext cx="591" cy="611"/>
            </a:xfrm>
            <a:prstGeom prst="rect">
              <a:avLst/>
            </a:prstGeom>
            <a:solidFill>
              <a:srgbClr val="684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121650" y="6139180"/>
            <a:ext cx="3420000" cy="180000"/>
          </a:xfrm>
          <a:prstGeom prst="rect">
            <a:avLst/>
          </a:prstGeom>
          <a:solidFill>
            <a:srgbClr val="E09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img 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l="44582" t="5640" b="10088"/>
          <a:stretch>
            <a:fillRect/>
          </a:stretch>
        </p:blipFill>
        <p:spPr>
          <a:xfrm flipH="1">
            <a:off x="8121650" y="803275"/>
            <a:ext cx="3394710" cy="5183505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178550" y="1359535"/>
            <a:ext cx="4246880" cy="5835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>
                <a:gradFill>
                  <a:gsLst>
                    <a:gs pos="100000">
                      <a:schemeClr val="accent5"/>
                    </a:gs>
                    <a:gs pos="74000">
                      <a:schemeClr val="accent2">
                        <a:lumMod val="75000"/>
                      </a:schemeClr>
                    </a:gs>
                    <a:gs pos="0">
                      <a:srgbClr val="61422A"/>
                    </a:gs>
                  </a:gsLst>
                  <a:lin ang="5400000" scaled="0"/>
                </a:gradFill>
                <a:effectLst/>
                <a:latin typeface="思源黑体 CN Bold" panose="020B0800000000000000" charset="-122"/>
                <a:ea typeface="思源黑体 CN Bold" panose="020B0800000000000000" charset="-122"/>
              </a:rPr>
              <a:t>“</a:t>
            </a:r>
            <a:r>
              <a:rPr lang="zh-CN" altLang="en-US" sz="3200">
                <a:gradFill>
                  <a:gsLst>
                    <a:gs pos="100000">
                      <a:schemeClr val="accent5"/>
                    </a:gs>
                    <a:gs pos="74000">
                      <a:schemeClr val="accent2">
                        <a:lumMod val="75000"/>
                      </a:schemeClr>
                    </a:gs>
                    <a:gs pos="0">
                      <a:srgbClr val="61422A"/>
                    </a:gs>
                  </a:gsLst>
                  <a:lin ang="5400000" scaled="0"/>
                </a:gradFill>
                <a:effectLst/>
                <a:latin typeface="思源黑体 CN Bold" panose="020B0800000000000000" charset="-122"/>
                <a:ea typeface="思源黑体 CN Bold" panose="020B0800000000000000" charset="-122"/>
              </a:rPr>
              <a:t>月亮</a:t>
            </a:r>
            <a:r>
              <a:rPr lang="en-US" altLang="zh-CN" sz="3200">
                <a:gradFill>
                  <a:gsLst>
                    <a:gs pos="100000">
                      <a:schemeClr val="accent5"/>
                    </a:gs>
                    <a:gs pos="74000">
                      <a:schemeClr val="accent2">
                        <a:lumMod val="75000"/>
                      </a:schemeClr>
                    </a:gs>
                    <a:gs pos="0">
                      <a:srgbClr val="61422A"/>
                    </a:gs>
                  </a:gsLst>
                  <a:lin ang="5400000" scaled="0"/>
                </a:gradFill>
                <a:effectLst/>
                <a:latin typeface="思源黑体 CN Bold" panose="020B0800000000000000" charset="-122"/>
                <a:ea typeface="思源黑体 CN Bold" panose="020B0800000000000000" charset="-122"/>
              </a:rPr>
              <a:t>”</a:t>
            </a:r>
            <a:r>
              <a:rPr lang="zh-CN" altLang="en-US" sz="3200">
                <a:gradFill>
                  <a:gsLst>
                    <a:gs pos="100000">
                      <a:schemeClr val="accent5"/>
                    </a:gs>
                    <a:gs pos="74000">
                      <a:schemeClr val="accent2">
                        <a:lumMod val="75000"/>
                      </a:schemeClr>
                    </a:gs>
                    <a:gs pos="0">
                      <a:srgbClr val="61422A"/>
                    </a:gs>
                  </a:gsLst>
                  <a:lin ang="5400000" scaled="0"/>
                </a:gradFill>
                <a:effectLst/>
                <a:latin typeface="思源黑体 CN Bold" panose="020B0800000000000000" charset="-122"/>
                <a:ea typeface="思源黑体 CN Bold" panose="020B0800000000000000" charset="-122"/>
              </a:rPr>
              <a:t>与</a:t>
            </a:r>
            <a:r>
              <a:rPr lang="en-US" altLang="zh-CN" sz="3200">
                <a:gradFill>
                  <a:gsLst>
                    <a:gs pos="100000">
                      <a:schemeClr val="accent5"/>
                    </a:gs>
                    <a:gs pos="74000">
                      <a:schemeClr val="accent2">
                        <a:lumMod val="75000"/>
                      </a:schemeClr>
                    </a:gs>
                    <a:gs pos="0">
                      <a:srgbClr val="61422A"/>
                    </a:gs>
                  </a:gsLst>
                  <a:lin ang="5400000" scaled="0"/>
                </a:gradFill>
                <a:effectLst/>
                <a:latin typeface="思源黑体 CN Bold" panose="020B0800000000000000" charset="-122"/>
                <a:ea typeface="思源黑体 CN Bold" panose="020B0800000000000000" charset="-122"/>
              </a:rPr>
              <a:t>“</a:t>
            </a:r>
            <a:r>
              <a:rPr lang="zh-CN" altLang="en-US" sz="3200">
                <a:gradFill>
                  <a:gsLst>
                    <a:gs pos="100000">
                      <a:schemeClr val="accent5"/>
                    </a:gs>
                    <a:gs pos="74000">
                      <a:schemeClr val="accent2">
                        <a:lumMod val="75000"/>
                      </a:schemeClr>
                    </a:gs>
                    <a:gs pos="0">
                      <a:srgbClr val="61422A"/>
                    </a:gs>
                  </a:gsLst>
                  <a:lin ang="5400000" scaled="0"/>
                </a:gradFill>
                <a:effectLst/>
                <a:latin typeface="思源黑体 CN Bold" panose="020B0800000000000000" charset="-122"/>
                <a:ea typeface="思源黑体 CN Bold" panose="020B0800000000000000" charset="-122"/>
              </a:rPr>
              <a:t>六便士</a:t>
            </a:r>
            <a:r>
              <a:rPr lang="en-US" altLang="zh-CN" sz="3200">
                <a:gradFill>
                  <a:gsLst>
                    <a:gs pos="100000">
                      <a:schemeClr val="accent5"/>
                    </a:gs>
                    <a:gs pos="74000">
                      <a:schemeClr val="accent2">
                        <a:lumMod val="75000"/>
                      </a:schemeClr>
                    </a:gs>
                    <a:gs pos="0">
                      <a:srgbClr val="61422A"/>
                    </a:gs>
                  </a:gsLst>
                  <a:lin ang="5400000" scaled="0"/>
                </a:gradFill>
                <a:effectLst/>
                <a:latin typeface="思源黑体 CN Bold" panose="020B0800000000000000" charset="-122"/>
                <a:ea typeface="思源黑体 CN Bold" panose="020B0800000000000000" charset="-122"/>
              </a:rPr>
              <a:t>”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988050" y="2629535"/>
            <a:ext cx="4980940" cy="2861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“月亮” </a:t>
            </a:r>
            <a:r>
              <a:rPr lang="zh-CN" altLang="en-US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+mn-ea"/>
                <a:cs typeface="+mn-ea"/>
              </a:rPr>
              <a:t> ：美好纯净的人生理想</a:t>
            </a:r>
          </a:p>
          <a:p>
            <a:pPr indent="0" algn="l" fontAlgn="auto">
              <a:lnSpc>
                <a:spcPct val="150000"/>
              </a:lnSpc>
            </a:pPr>
            <a:r>
              <a:rPr lang="en-US" altLang="zh-CN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“</a:t>
            </a:r>
            <a:r>
              <a:rPr lang="zh-CN" altLang="en-US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六便士</a:t>
            </a:r>
            <a:r>
              <a:rPr lang="en-US" altLang="zh-CN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”</a:t>
            </a:r>
            <a:r>
              <a:rPr lang="zh-CN" altLang="en-US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+mn-ea"/>
                <a:cs typeface="+mn-ea"/>
              </a:rPr>
              <a:t>：物欲横流的现实社会</a:t>
            </a:r>
          </a:p>
          <a:p>
            <a:pPr indent="0" algn="l" fontAlgn="auto">
              <a:lnSpc>
                <a:spcPct val="150000"/>
              </a:lnSpc>
            </a:pPr>
            <a:endParaRPr lang="zh-CN" altLang="en-US" sz="20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+mn-ea"/>
                <a:cs typeface="+mn-ea"/>
              </a:rPr>
              <a:t>作者在刻画主人公追求“月亮”的勇气与纯粹的同时，也将他为了追寻梦想所牺牲的东西、所付出的代价描写得淋漓尽致。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715000" y="2101850"/>
            <a:ext cx="5173345" cy="76200"/>
          </a:xfrm>
          <a:prstGeom prst="rect">
            <a:avLst/>
          </a:prstGeom>
          <a:solidFill>
            <a:srgbClr val="E09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4"/>
          <a:srcRect l="10382" r="33917"/>
          <a:stretch>
            <a:fillRect/>
          </a:stretch>
        </p:blipFill>
        <p:spPr>
          <a:xfrm>
            <a:off x="1123950" y="1359535"/>
            <a:ext cx="2016000" cy="2016000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5"/>
          <a:srcRect l="53753"/>
          <a:stretch>
            <a:fillRect/>
          </a:stretch>
        </p:blipFill>
        <p:spPr>
          <a:xfrm>
            <a:off x="3347720" y="1359535"/>
            <a:ext cx="2016000" cy="2016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rcRect r="14309"/>
          <a:stretch>
            <a:fillRect/>
          </a:stretch>
        </p:blipFill>
        <p:spPr>
          <a:xfrm>
            <a:off x="1123950" y="3577590"/>
            <a:ext cx="2016000" cy="1970349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7" cstate="print"/>
          <a:srcRect b="32463"/>
          <a:stretch>
            <a:fillRect/>
          </a:stretch>
        </p:blipFill>
        <p:spPr>
          <a:xfrm>
            <a:off x="3347720" y="3554730"/>
            <a:ext cx="2016000" cy="20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ur-book-stack-books-bookshelves-590493"/>
          <p:cNvPicPr>
            <a:picLocks noChangeAspect="1"/>
          </p:cNvPicPr>
          <p:nvPr/>
        </p:nvPicPr>
        <p:blipFill>
          <a:blip r:embed="rId2"/>
          <a:srcRect t="923" r="2603" b="13189"/>
          <a:stretch>
            <a:fillRect/>
          </a:stretch>
        </p:blipFill>
        <p:spPr>
          <a:xfrm>
            <a:off x="-2540" y="-635"/>
            <a:ext cx="12197715" cy="68662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5" y="-8890"/>
            <a:ext cx="12200890" cy="6866890"/>
          </a:xfrm>
          <a:prstGeom prst="rect">
            <a:avLst/>
          </a:prstGeom>
          <a:gradFill>
            <a:gsLst>
              <a:gs pos="0">
                <a:srgbClr val="E09D67">
                  <a:alpha val="0"/>
                </a:srgbClr>
              </a:gs>
              <a:gs pos="0">
                <a:srgbClr val="262626">
                  <a:alpha val="76000"/>
                  <a:lumMod val="92000"/>
                  <a:lumOff val="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61210" y="2122170"/>
            <a:ext cx="80695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2D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“</a:t>
            </a:r>
            <a:r>
              <a:rPr lang="zh-CN" altLang="en-US" sz="5400">
                <a:solidFill>
                  <a:srgbClr val="F2D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月亮</a:t>
            </a:r>
            <a:r>
              <a:rPr lang="en-US" altLang="zh-CN" sz="5400">
                <a:solidFill>
                  <a:srgbClr val="F2D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”</a:t>
            </a:r>
            <a:r>
              <a:rPr lang="zh-CN" altLang="en-US" sz="5400">
                <a:solidFill>
                  <a:srgbClr val="F2D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还是</a:t>
            </a:r>
            <a:r>
              <a:rPr lang="en-US" altLang="zh-CN" sz="5400">
                <a:solidFill>
                  <a:srgbClr val="F2D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“</a:t>
            </a:r>
            <a:r>
              <a:rPr lang="zh-CN" altLang="en-US" sz="5400">
                <a:solidFill>
                  <a:srgbClr val="F2D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六便士</a:t>
            </a:r>
            <a:r>
              <a:rPr lang="en-US" altLang="zh-CN" sz="5400">
                <a:solidFill>
                  <a:srgbClr val="F2D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”?</a:t>
            </a:r>
            <a:endParaRPr lang="zh-CN" altLang="en-US" sz="7200">
              <a:solidFill>
                <a:srgbClr val="F2D2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  <a:p>
            <a:pPr algn="ctr" fontAlgn="auto">
              <a:spcBef>
                <a:spcPts val="1200"/>
              </a:spcBef>
            </a:pPr>
            <a:r>
              <a:rPr lang="en-US" altLang="zh-CN" sz="3200">
                <a:solidFill>
                  <a:srgbClr val="F2D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  <a:cs typeface="Arial" panose="020B0604020202020204" pitchFamily="34" charset="0"/>
              </a:rPr>
              <a:t>The Moon or Sixpence ?</a:t>
            </a:r>
          </a:p>
        </p:txBody>
      </p:sp>
      <p:sp>
        <p:nvSpPr>
          <p:cNvPr id="23" name="矩形 22"/>
          <p:cNvSpPr/>
          <p:nvPr/>
        </p:nvSpPr>
        <p:spPr>
          <a:xfrm flipV="1">
            <a:off x="2066290" y="3853815"/>
            <a:ext cx="8068945" cy="116840"/>
          </a:xfrm>
          <a:prstGeom prst="rect">
            <a:avLst/>
          </a:prstGeom>
          <a:solidFill>
            <a:srgbClr val="E09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818130" y="475615"/>
            <a:ext cx="8720455" cy="1980000"/>
          </a:xfrm>
          <a:prstGeom prst="rect">
            <a:avLst/>
          </a:prstGeom>
          <a:solidFill>
            <a:srgbClr val="E09D6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649345" y="566420"/>
            <a:ext cx="7118985" cy="182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zh-CN" altLang="en-US" sz="1500">
                <a:latin typeface="+mn-ea"/>
                <a:cs typeface="+mn-ea"/>
              </a:rPr>
              <a:t>伦敦我实在待腻了，天天做的事几乎一模一样，使我感到厌烦得要命。</a:t>
            </a:r>
            <a:r>
              <a:rPr lang="zh-CN" altLang="en-US" sz="1500" b="1" u="sng">
                <a:latin typeface="+mn-ea"/>
                <a:cs typeface="+mn-ea"/>
              </a:rPr>
              <a:t>我的朋友们过着老一套的生活，平淡无奇，再也引不起我的好奇心了。</a:t>
            </a:r>
            <a:r>
              <a:rPr lang="zh-CN" altLang="en-US" sz="1500">
                <a:latin typeface="+mn-ea"/>
                <a:cs typeface="+mn-ea"/>
              </a:rPr>
              <a:t>有时候我们见了面，不待他们开口，我就知道他们要说什么话了。就连他们的桃色事件也都是枯燥乏味的老一套。</a:t>
            </a:r>
            <a:r>
              <a:rPr lang="zh-CN" altLang="en-US" sz="1500" b="1" u="sng">
                <a:latin typeface="+mn-ea"/>
                <a:cs typeface="+mn-ea"/>
              </a:rPr>
              <a:t>我们这些人就像从终点站到终点站往返行驶的有轨电车，连乘客的数量也能估计个八九不离十。</a:t>
            </a:r>
            <a:endParaRPr lang="zh-CN" altLang="en-US" sz="1500" u="sng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9730" y="104775"/>
            <a:ext cx="14655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 algn="just" fontAlgn="auto">
              <a:lnSpc>
                <a:spcPct val="150000"/>
              </a:lnSpc>
            </a:pPr>
            <a:r>
              <a:rPr lang="en-US" altLang="zh-CN" sz="6000">
                <a:solidFill>
                  <a:srgbClr val="553A25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34345" y="1544320"/>
            <a:ext cx="14655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 algn="just" fontAlgn="auto">
              <a:lnSpc>
                <a:spcPct val="150000"/>
              </a:lnSpc>
            </a:pPr>
            <a:r>
              <a:rPr lang="en-US" altLang="zh-CN" sz="6000">
                <a:solidFill>
                  <a:srgbClr val="553A25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”</a:t>
            </a:r>
          </a:p>
        </p:txBody>
      </p:sp>
      <p:pic>
        <p:nvPicPr>
          <p:cNvPr id="12" name="图片 11" descr="beautiful-bloom-blossom-blur-345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" y="1809115"/>
            <a:ext cx="1659890" cy="16656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942465" y="2446020"/>
            <a:ext cx="8720455" cy="1980000"/>
          </a:xfrm>
          <a:prstGeom prst="rect">
            <a:avLst/>
          </a:prstGeom>
          <a:solidFill>
            <a:srgbClr val="754F3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573655" y="2661920"/>
            <a:ext cx="74580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latin typeface="+mn-ea"/>
                <a:cs typeface="+mn-ea"/>
              </a:rPr>
              <a:t>我承认这种生活的社会价值，我也看到了它的井然有序的幸福，但是我的血液里却有一种强烈的愿望，渴望一种更狂放不羁的旅途。</a:t>
            </a:r>
            <a:r>
              <a:rPr lang="zh-CN" altLang="en-US" sz="15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这种安详宁静的快乐好像有一种叫我惊惧不安的东西。</a:t>
            </a:r>
            <a:r>
              <a:rPr lang="zh-CN" alt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我的心渴望一种更加惊险的生活。</a:t>
            </a:r>
            <a:r>
              <a:rPr lang="zh-CN" altLang="en-US" sz="15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只要这我的生活中能有变迁——变迁和无法预见的刺激，我是准备踏上怪石嶙峋的山崖，奔赴暗礁满布的海滩的</a:t>
            </a:r>
            <a:r>
              <a:rPr lang="zh-CN" altLang="en-US" sz="15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42135" y="2103755"/>
            <a:ext cx="14655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 algn="just" fontAlgn="auto">
              <a:lnSpc>
                <a:spcPct val="150000"/>
              </a:lnSpc>
            </a:pPr>
            <a:r>
              <a:rPr lang="en-US" altLang="zh-CN" sz="6000">
                <a:solidFill>
                  <a:srgbClr val="E09D67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866630" y="3474720"/>
            <a:ext cx="14655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 algn="just" fontAlgn="auto">
              <a:lnSpc>
                <a:spcPct val="150000"/>
              </a:lnSpc>
            </a:pPr>
            <a:r>
              <a:rPr lang="en-US" altLang="zh-CN" sz="6000">
                <a:solidFill>
                  <a:srgbClr val="E09D67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”</a:t>
            </a:r>
          </a:p>
        </p:txBody>
      </p:sp>
      <p:sp>
        <p:nvSpPr>
          <p:cNvPr id="5" name="矩形 4"/>
          <p:cNvSpPr/>
          <p:nvPr/>
        </p:nvSpPr>
        <p:spPr>
          <a:xfrm>
            <a:off x="703580" y="4428490"/>
            <a:ext cx="8720455" cy="19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34770" y="4845685"/>
            <a:ext cx="734631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zh-CN" altLang="en-US" sz="15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这种生活模式给人以安详亲切之感。它使人想到一条平静的小河，蜿蜒流过绿茸茸的牧场，与郁郁的树荫交相掩映，直到最后泻入烟波浩渺的大海中。</a:t>
            </a:r>
            <a:r>
              <a:rPr lang="zh-CN" altLang="en-US" sz="1500">
                <a:solidFill>
                  <a:schemeClr val="bg1"/>
                </a:solidFill>
                <a:effectLst/>
                <a:latin typeface="+mn-ea"/>
                <a:cs typeface="+mn-ea"/>
              </a:rPr>
              <a:t>但是大海却总是那么平静，总是沉默无言、声色不动，你会突然感到一种莫名的不安。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8335" y="4286250"/>
            <a:ext cx="14655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 algn="just" fontAlgn="auto">
              <a:lnSpc>
                <a:spcPct val="150000"/>
              </a:lnSpc>
            </a:pPr>
            <a:r>
              <a:rPr lang="en-US" altLang="zh-CN" sz="6000">
                <a:solidFill>
                  <a:schemeClr val="accent4">
                    <a:lumMod val="60000"/>
                    <a:lumOff val="40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66150" y="5291455"/>
            <a:ext cx="14655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 algn="just" fontAlgn="auto">
              <a:lnSpc>
                <a:spcPct val="150000"/>
              </a:lnSpc>
            </a:pPr>
            <a:r>
              <a:rPr lang="en-US" altLang="zh-CN" sz="6000">
                <a:solidFill>
                  <a:schemeClr val="accent4">
                    <a:lumMod val="60000"/>
                    <a:lumOff val="40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”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grayscl/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3505" y="4951095"/>
            <a:ext cx="1713865" cy="17138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5460" y="982980"/>
            <a:ext cx="675005" cy="223774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spc="300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华文行楷" panose="02010800040101010101" charset="-122"/>
                <a:ea typeface="华文行楷" panose="02010800040101010101" charset="-122"/>
              </a:rPr>
              <a:t>精彩摘录</a:t>
            </a:r>
          </a:p>
        </p:txBody>
      </p:sp>
      <p:sp>
        <p:nvSpPr>
          <p:cNvPr id="23" name="椭圆 22"/>
          <p:cNvSpPr/>
          <p:nvPr/>
        </p:nvSpPr>
        <p:spPr>
          <a:xfrm>
            <a:off x="537210" y="306705"/>
            <a:ext cx="635000" cy="635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75005" y="444500"/>
            <a:ext cx="360000" cy="36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/>
      <p:bldP spid="4" grpId="0"/>
      <p:bldP spid="15" grpId="0" animBg="1"/>
      <p:bldP spid="16" grpId="0"/>
      <p:bldP spid="17" grpId="0"/>
      <p:bldP spid="18" grpId="0"/>
      <p:bldP spid="5" grpId="0" animBg="1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42700" y="685800"/>
            <a:ext cx="438914" cy="380392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11662158" y="1246038"/>
            <a:ext cx="0" cy="4320000"/>
          </a:xfrm>
          <a:prstGeom prst="line">
            <a:avLst/>
          </a:prstGeom>
          <a:ln w="19050">
            <a:solidFill>
              <a:srgbClr val="B26F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50863" y="657225"/>
            <a:ext cx="10040932" cy="2771775"/>
          </a:xfrm>
          <a:prstGeom prst="rect">
            <a:avLst/>
          </a:prstGeom>
          <a:blipFill>
            <a:blip r:embed="rId5" cstate="print"/>
            <a:stretch>
              <a:fillRect l="-1440" t="-36540" r="-3316" b="-395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82345" y="1150620"/>
            <a:ext cx="2096770" cy="4912995"/>
          </a:xfrm>
          <a:prstGeom prst="rect">
            <a:avLst/>
          </a:prstGeom>
          <a:solidFill>
            <a:srgbClr val="E6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48505" y="3580130"/>
            <a:ext cx="564451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生命本没有意义，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你要能给它什么意义，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它就有什么样的意义。</a:t>
            </a:r>
          </a:p>
          <a:p>
            <a:pPr algn="r">
              <a:lnSpc>
                <a:spcPct val="150000"/>
              </a:lnSpc>
            </a:pP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effectLst/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——</a:t>
            </a: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胡适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77412" y="1020449"/>
            <a:ext cx="1106170" cy="51728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5">
                    <a:lumMod val="50000"/>
                  </a:scheme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读书  感悟</a:t>
            </a:r>
          </a:p>
        </p:txBody>
      </p:sp>
      <p:sp>
        <p:nvSpPr>
          <p:cNvPr id="9" name="椭圆 8"/>
          <p:cNvSpPr/>
          <p:nvPr/>
        </p:nvSpPr>
        <p:spPr>
          <a:xfrm>
            <a:off x="1927473" y="3580352"/>
            <a:ext cx="206762" cy="20676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图形 1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43335" y="5683250"/>
            <a:ext cx="438914" cy="380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47976" y="998698"/>
            <a:ext cx="2482704" cy="2495552"/>
          </a:xfrm>
          <a:prstGeom prst="rect">
            <a:avLst/>
          </a:prstGeom>
          <a:blipFill>
            <a:blip r:embed="rId3" cstate="print"/>
            <a:stretch>
              <a:fillRect l="-22574" t="-28154" r="-4479" b="-199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46303" y="998698"/>
            <a:ext cx="2482704" cy="2495552"/>
          </a:xfrm>
          <a:prstGeom prst="rect">
            <a:avLst/>
          </a:prstGeom>
          <a:blipFill>
            <a:blip r:embed="rId4" cstate="print"/>
            <a:stretch>
              <a:fillRect l="-28847" t="-5632" r="-11299" b="-9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23675" y="998698"/>
            <a:ext cx="2482704" cy="2495552"/>
          </a:xfrm>
          <a:prstGeom prst="rect">
            <a:avLst/>
          </a:prstGeom>
          <a:blipFill>
            <a:blip r:embed="rId5" cstate="print"/>
            <a:stretch>
              <a:fillRect l="-25825" t="-2340" r="-25825" b="-23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8983" y="998698"/>
            <a:ext cx="2482704" cy="2495552"/>
          </a:xfrm>
          <a:prstGeom prst="rect">
            <a:avLst/>
          </a:prstGeom>
          <a:blipFill>
            <a:blip r:embed="rId6" cstate="print"/>
            <a:stretch>
              <a:fillRect l="-4282" t="-8707" r="-4830" b="-44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26355" y="3755744"/>
            <a:ext cx="2496302" cy="619117"/>
          </a:xfrm>
          <a:prstGeom prst="rect">
            <a:avLst/>
          </a:prstGeom>
          <a:solidFill>
            <a:srgbClr val="DAB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608968" y="3835104"/>
            <a:ext cx="2359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汉仪君黑-65W" panose="00020600040101010101" pitchFamily="18" charset="-122"/>
                <a:ea typeface="汉仪君黑-65W" panose="00020600040101010101" pitchFamily="18" charset="-122"/>
              </a:rPr>
              <a:t>02</a:t>
            </a:r>
          </a:p>
        </p:txBody>
      </p:sp>
      <p:sp>
        <p:nvSpPr>
          <p:cNvPr id="13" name="矩形 12"/>
          <p:cNvSpPr/>
          <p:nvPr/>
        </p:nvSpPr>
        <p:spPr>
          <a:xfrm>
            <a:off x="3533664" y="4613870"/>
            <a:ext cx="2495652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选择本身没有对错之分，当你做完选择之后，如何让你的选择变成对的，这个才更加重要。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47976" y="3755744"/>
            <a:ext cx="2496302" cy="619117"/>
          </a:xfrm>
          <a:prstGeom prst="rect">
            <a:avLst/>
          </a:prstGeom>
          <a:solidFill>
            <a:srgbClr val="E6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5990" y="3835104"/>
            <a:ext cx="2359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汉仪君黑-65W" panose="00020600040101010101" pitchFamily="18" charset="-122"/>
                <a:ea typeface="汉仪君黑-65W" panose="00020600040101010101" pitchFamily="18" charset="-122"/>
              </a:rPr>
              <a:t>01</a:t>
            </a:r>
          </a:p>
        </p:txBody>
      </p:sp>
      <p:sp>
        <p:nvSpPr>
          <p:cNvPr id="17" name="矩形 16"/>
          <p:cNvSpPr/>
          <p:nvPr/>
        </p:nvSpPr>
        <p:spPr>
          <a:xfrm>
            <a:off x="848626" y="4613870"/>
            <a:ext cx="2495652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纯粹自有伟大，平凡亦有乐趣。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217590" y="3755744"/>
            <a:ext cx="2496302" cy="619117"/>
          </a:xfrm>
          <a:prstGeom prst="rect">
            <a:avLst/>
          </a:prstGeom>
          <a:solidFill>
            <a:srgbClr val="E6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278736" y="3835104"/>
            <a:ext cx="2359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汉仪君黑-65W" panose="00020600040101010101" pitchFamily="18" charset="-122"/>
                <a:ea typeface="汉仪君黑-65W" panose="00020600040101010101" pitchFamily="18" charset="-122"/>
              </a:rPr>
              <a:t>03</a:t>
            </a:r>
          </a:p>
        </p:txBody>
      </p:sp>
      <p:sp>
        <p:nvSpPr>
          <p:cNvPr id="21" name="矩形 20"/>
          <p:cNvSpPr/>
          <p:nvPr/>
        </p:nvSpPr>
        <p:spPr>
          <a:xfrm>
            <a:off x="6211052" y="4613870"/>
            <a:ext cx="2495652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与其执着于理想与现实不可兼得的痛苦之中，不如在现有的社会规则下，找到属于自己的幸福和快乐。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888982" y="3755744"/>
            <a:ext cx="2496302" cy="619117"/>
          </a:xfrm>
          <a:prstGeom prst="rect">
            <a:avLst/>
          </a:prstGeom>
          <a:solidFill>
            <a:srgbClr val="DAB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949793" y="3835104"/>
            <a:ext cx="2359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汉仪君黑-65W" panose="00020600040101010101" pitchFamily="18" charset="-122"/>
                <a:ea typeface="汉仪君黑-65W" panose="00020600040101010101" pitchFamily="18" charset="-122"/>
              </a:rPr>
              <a:t>04</a:t>
            </a:r>
          </a:p>
        </p:txBody>
      </p:sp>
      <p:sp>
        <p:nvSpPr>
          <p:cNvPr id="25" name="矩形 24"/>
          <p:cNvSpPr/>
          <p:nvPr/>
        </p:nvSpPr>
        <p:spPr>
          <a:xfrm>
            <a:off x="8881474" y="4613870"/>
            <a:ext cx="2495652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+mn-ea"/>
                <a:cs typeface="+mn-ea"/>
              </a:rPr>
              <a:t>找到一个喜欢的人，一份喜欢的职业，一个热爱的兴趣，一群志同道合的朋友，让自己的生活每天充实有趣，这便是我心中的“月亮”。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03" b="28735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1574800"/>
            <a:ext cx="12192000" cy="3708400"/>
            <a:chOff x="0" y="1574800"/>
            <a:chExt cx="12192000" cy="3708400"/>
          </a:xfrm>
        </p:grpSpPr>
        <p:sp>
          <p:nvSpPr>
            <p:cNvPr id="8" name="矩形 7"/>
            <p:cNvSpPr/>
            <p:nvPr/>
          </p:nvSpPr>
          <p:spPr>
            <a:xfrm>
              <a:off x="0" y="1574800"/>
              <a:ext cx="12192000" cy="37084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13535" y="2142167"/>
              <a:ext cx="8966200" cy="2411721"/>
              <a:chOff x="1613535" y="2077458"/>
              <a:chExt cx="8966200" cy="2411721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733550" y="2077458"/>
                <a:ext cx="8724900" cy="186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1500" dirty="0">
                    <a:solidFill>
                      <a:srgbClr val="B26F3E"/>
                    </a:solidFill>
                    <a:latin typeface="华文隶书" panose="02010800040101010101" charset="-122"/>
                    <a:ea typeface="华文隶书" panose="02010800040101010101" charset="-122"/>
                    <a:cs typeface="华文隶书" panose="02010800040101010101" charset="-122"/>
                  </a:rPr>
                  <a:t>感谢  聆听</a:t>
                </a: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5953125" y="2804647"/>
                <a:ext cx="285750" cy="285750"/>
              </a:xfrm>
              <a:prstGeom prst="ellipse">
                <a:avLst/>
              </a:prstGeom>
              <a:solidFill>
                <a:srgbClr val="B26F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2245151" y="3830921"/>
                <a:ext cx="7701699" cy="0"/>
              </a:xfrm>
              <a:prstGeom prst="line">
                <a:avLst/>
              </a:prstGeom>
              <a:ln w="19050">
                <a:solidFill>
                  <a:srgbClr val="B26F3E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文本框 6"/>
              <p:cNvSpPr txBox="1"/>
              <p:nvPr/>
            </p:nvSpPr>
            <p:spPr>
              <a:xfrm>
                <a:off x="1613535" y="4028804"/>
                <a:ext cx="896620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400" spc="150" dirty="0">
                    <a:solidFill>
                      <a:srgbClr val="82522E"/>
                    </a:solidFill>
                    <a:uFillTx/>
                    <a:latin typeface="+中文正文" charset="0"/>
                    <a:cs typeface="+mn-ea"/>
                  </a:rPr>
                  <a:t>【    </a:t>
                </a:r>
                <a:r>
                  <a:rPr lang="zh-CN" sz="2400" spc="150" dirty="0">
                    <a:solidFill>
                      <a:srgbClr val="82522E"/>
                    </a:solidFill>
                    <a:uFillTx/>
                    <a:latin typeface="+中文正文" charset="0"/>
                    <a:cs typeface="+mn-ea"/>
                  </a:rPr>
                  <a:t>读书，</a:t>
                </a:r>
                <a:r>
                  <a:rPr lang="zh-CN" altLang="en-US" sz="2400" spc="150" dirty="0">
                    <a:solidFill>
                      <a:srgbClr val="82522E"/>
                    </a:solidFill>
                    <a:uFillTx/>
                    <a:latin typeface="+中文正文" charset="0"/>
                    <a:cs typeface="+mn-ea"/>
                  </a:rPr>
                  <a:t>只为遇见更好的自己。</a:t>
                </a:r>
                <a:r>
                  <a:rPr lang="en-US" altLang="zh-CN" sz="2400" spc="150" dirty="0">
                    <a:solidFill>
                      <a:srgbClr val="82522E"/>
                    </a:solidFill>
                    <a:uFillTx/>
                    <a:latin typeface="+中文正文" charset="0"/>
                    <a:cs typeface="+mn-ea"/>
                  </a:rPr>
                  <a:t>	】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038140"/>
  <p:tag name="KSO_WM_UNIT_PLACING_PICTURE_USER_VIEWPORT" val="{&quot;height&quot;:8052,&quot;width&quot;:573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56427044"/>
  <p:tag name="KSO_WM_UNIT_PLACING_PICTURE_USER_VIEWPORT" val="{&quot;height&quot;:15060,&quot;width&quot;:150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18,&quot;width&quot;:340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50710748"/>
  <p:tag name="KSO_WM_UNIT_PLACING_PICTURE_USER_VIEWPORT" val="{&quot;height&quot;:3985.6551181102363,&quot;width&quot;:8299.2456692913383}"/>
</p:tagLst>
</file>

<file path=ppt/theme/theme1.xml><?xml version="1.0" encoding="utf-8"?>
<a:theme xmlns:a="http://schemas.openxmlformats.org/drawingml/2006/main" name="Office 主题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WPS 演示</Application>
  <PresentationFormat>自定义</PresentationFormat>
  <Paragraphs>51</Paragraphs>
  <Slides>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用户</cp:lastModifiedBy>
  <cp:revision>39</cp:revision>
  <dcterms:created xsi:type="dcterms:W3CDTF">2019-11-20T06:51:00Z</dcterms:created>
  <dcterms:modified xsi:type="dcterms:W3CDTF">2020-05-26T01:08:18Z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