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</p:sldMasterIdLst>
  <p:notesMasterIdLst>
    <p:notesMasterId r:id="rId12"/>
  </p:notesMasterIdLst>
  <p:sldIdLst>
    <p:sldId id="411" r:id="rId11"/>
    <p:sldId id="406" r:id="rId13"/>
    <p:sldId id="409" r:id="rId14"/>
    <p:sldId id="434" r:id="rId15"/>
    <p:sldId id="414" r:id="rId16"/>
    <p:sldId id="436" r:id="rId17"/>
    <p:sldId id="435" r:id="rId18"/>
    <p:sldId id="418" r:id="rId19"/>
    <p:sldId id="413" r:id="rId20"/>
    <p:sldId id="426" r:id="rId21"/>
    <p:sldId id="415" r:id="rId22"/>
    <p:sldId id="437" r:id="rId23"/>
    <p:sldId id="366" r:id="rId24"/>
  </p:sldIdLst>
  <p:sldSz cx="12192000" cy="6858000"/>
  <p:notesSz cx="6858000" cy="9144000"/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42B97B"/>
    <a:srgbClr val="8BD6C9"/>
    <a:srgbClr val="FFFFFF"/>
    <a:srgbClr val="FF8D2F"/>
    <a:srgbClr val="FF7200"/>
    <a:srgbClr val="F67A7A"/>
    <a:srgbClr val="F45A5A"/>
    <a:srgbClr val="F9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70"/>
    <p:restoredTop sz="94660"/>
  </p:normalViewPr>
  <p:slideViewPr>
    <p:cSldViewPr showGuides="1">
      <p:cViewPr>
        <p:scale>
          <a:sx n="66" d="100"/>
          <a:sy n="66" d="100"/>
        </p:scale>
        <p:origin x="408" y="156"/>
      </p:cViewPr>
      <p:guideLst>
        <p:guide orient="horz"/>
        <p:guide pos="76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머리글 개체 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9219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76B186A-AFE0-41E2-A321-AD1729FB6625}" type="datetimeFigureOut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7172" name="슬라이드 이미지 개체 틀 3"/>
          <p:cNvSpPr>
            <a:spLocks noGrp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9221" name="슬라이드 노트 개체 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마스터 텍스트 스타일을 편집합니다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둘째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셋째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넷째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다섯째 수준</a:t>
            </a:r>
            <a:endParaRPr kumimoji="0" lang="ko-KR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9222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9223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7980CE-A85E-4D5C-BCC3-A0518D8C963A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anose="020B0503020000020004" charset="-127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latinLnBrk="1" hangingPunct="1">
              <a:buFont typeface="Arial" panose="020B0604020202020204" pitchFamily="34" charset="0"/>
              <a:buNone/>
            </a:pPr>
            <a:fld id="{9A0DB2DC-4C9A-4742-B13C-FB6460FD3503}" type="slidenum">
              <a:rPr lang="ko-KR" altLang="en-US" sz="1200" dirty="0">
                <a:latin typeface="Malgun Gothic" panose="020B0503020000020004" charset="-127"/>
                <a:ea typeface="Malgun Gothic" panose="020B0503020000020004" charset="-127"/>
              </a:rPr>
            </a:fld>
            <a:endParaRPr lang="ko-KR" altLang="en-US" sz="1200" dirty="0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67381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673816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5" Type="http://schemas.openxmlformats.org/officeDocument/2006/relationships/theme" Target="../theme/theme3.xml"/><Relationship Id="rId24" Type="http://schemas.openxmlformats.org/officeDocument/2006/relationships/image" Target="../media/image14.png"/><Relationship Id="rId23" Type="http://schemas.openxmlformats.org/officeDocument/2006/relationships/image" Target="../media/image13.png"/><Relationship Id="rId22" Type="http://schemas.openxmlformats.org/officeDocument/2006/relationships/image" Target="../media/image12.png"/><Relationship Id="rId21" Type="http://schemas.openxmlformats.org/officeDocument/2006/relationships/image" Target="../media/image11.png"/><Relationship Id="rId20" Type="http://schemas.openxmlformats.org/officeDocument/2006/relationships/image" Target="../media/image10.png"/><Relationship Id="rId2" Type="http://schemas.openxmlformats.org/officeDocument/2006/relationships/slideLayout" Target="../slideLayouts/slideLayout24.xml"/><Relationship Id="rId19" Type="http://schemas.openxmlformats.org/officeDocument/2006/relationships/image" Target="../media/image9.png"/><Relationship Id="rId18" Type="http://schemas.openxmlformats.org/officeDocument/2006/relationships/image" Target="../media/image8.png"/><Relationship Id="rId17" Type="http://schemas.openxmlformats.org/officeDocument/2006/relationships/image" Target="../media/image7.png"/><Relationship Id="rId16" Type="http://schemas.openxmlformats.org/officeDocument/2006/relationships/image" Target="../media/image6.png"/><Relationship Id="rId15" Type="http://schemas.openxmlformats.org/officeDocument/2006/relationships/image" Target="../media/image5.png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8" Type="http://schemas.openxmlformats.org/officeDocument/2006/relationships/theme" Target="../theme/theme4.xml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13" Type="http://schemas.openxmlformats.org/officeDocument/2006/relationships/image" Target="../media/image16.png"/><Relationship Id="rId12" Type="http://schemas.openxmlformats.org/officeDocument/2006/relationships/image" Target="../media/image15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8" Type="http://schemas.openxmlformats.org/officeDocument/2006/relationships/theme" Target="../theme/theme5.xml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21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8" Type="http://schemas.openxmlformats.org/officeDocument/2006/relationships/theme" Target="../theme/theme8.xml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image" Target="../media/image18.png"/><Relationship Id="rId14" Type="http://schemas.openxmlformats.org/officeDocument/2006/relationships/image" Target="../media/image21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4" Type="http://schemas.openxmlformats.org/officeDocument/2006/relationships/theme" Target="../theme/theme9.xml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1027" name="날짜 개체 틀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B474F7D-7E4D-437B-88EC-32E3675B646E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바닥글 개체 틀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슬라이드 번호 개체 틀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3EB9182-BF2D-4465-BF32-4505C152D7E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030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그림 6" descr="배경바닥.png"/>
          <p:cNvPicPr>
            <a:picLocks noChangeAspect="1"/>
          </p:cNvPicPr>
          <p:nvPr userDrawn="1"/>
        </p:nvPicPr>
        <p:blipFill>
          <a:blip r:embed="rId12"/>
          <a:srcRect t="78349"/>
          <a:stretch>
            <a:fillRect/>
          </a:stretch>
        </p:blipFill>
        <p:spPr>
          <a:xfrm>
            <a:off x="0" y="5373688"/>
            <a:ext cx="12192000" cy="1484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그림 7" descr="집.png"/>
          <p:cNvPicPr>
            <a:picLocks noChangeAspect="1"/>
          </p:cNvPicPr>
          <p:nvPr userDrawn="1"/>
        </p:nvPicPr>
        <p:blipFill>
          <a:blip r:embed="rId13"/>
          <a:srcRect t="72050" b="4851"/>
          <a:stretch>
            <a:fillRect/>
          </a:stretch>
        </p:blipFill>
        <p:spPr>
          <a:xfrm>
            <a:off x="0" y="4941888"/>
            <a:ext cx="12192000" cy="158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그림 8" descr="새싹.png"/>
          <p:cNvPicPr>
            <a:picLocks noChangeAspect="1"/>
          </p:cNvPicPr>
          <p:nvPr userDrawn="1"/>
        </p:nvPicPr>
        <p:blipFill>
          <a:blip r:embed="rId14"/>
          <a:srcRect t="79401"/>
          <a:stretch>
            <a:fillRect/>
          </a:stretch>
        </p:blipFill>
        <p:spPr>
          <a:xfrm>
            <a:off x="0" y="5445125"/>
            <a:ext cx="12192000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그림 9" descr="작은나무가지.png"/>
          <p:cNvPicPr>
            <a:picLocks noChangeAspect="1"/>
          </p:cNvPicPr>
          <p:nvPr userDrawn="1"/>
        </p:nvPicPr>
        <p:blipFill>
          <a:blip r:embed="rId15"/>
          <a:srcRect l="4326" t="59450" r="73625" b="4851"/>
          <a:stretch>
            <a:fillRect/>
          </a:stretch>
        </p:blipFill>
        <p:spPr>
          <a:xfrm>
            <a:off x="527050" y="4076700"/>
            <a:ext cx="2687638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그림 10" descr="하트1.png"/>
          <p:cNvPicPr>
            <a:picLocks noChangeAspect="1"/>
          </p:cNvPicPr>
          <p:nvPr userDrawn="1"/>
        </p:nvPicPr>
        <p:blipFill>
          <a:blip r:embed="rId16"/>
          <a:srcRect l="5901" t="69949" r="71262" b="13251"/>
          <a:stretch>
            <a:fillRect/>
          </a:stretch>
        </p:blipFill>
        <p:spPr>
          <a:xfrm>
            <a:off x="719138" y="4797425"/>
            <a:ext cx="2784475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그림 11" descr="하트2.png"/>
          <p:cNvPicPr>
            <a:picLocks noChangeAspect="1"/>
          </p:cNvPicPr>
          <p:nvPr userDrawn="1"/>
        </p:nvPicPr>
        <p:blipFill>
          <a:blip r:embed="rId17"/>
          <a:srcRect l="12199" t="56300" r="76775" b="18500"/>
          <a:stretch>
            <a:fillRect/>
          </a:stretch>
        </p:blipFill>
        <p:spPr>
          <a:xfrm>
            <a:off x="1487488" y="3860800"/>
            <a:ext cx="1344612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그림 12" descr="하트3.png"/>
          <p:cNvPicPr>
            <a:picLocks noChangeAspect="1"/>
          </p:cNvPicPr>
          <p:nvPr userDrawn="1"/>
        </p:nvPicPr>
        <p:blipFill>
          <a:blip r:embed="rId18"/>
          <a:srcRect t="62601" r="70474" b="13251"/>
          <a:stretch>
            <a:fillRect/>
          </a:stretch>
        </p:blipFill>
        <p:spPr>
          <a:xfrm>
            <a:off x="0" y="4292600"/>
            <a:ext cx="3600450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그림 13" descr="하트4.png"/>
          <p:cNvPicPr>
            <a:picLocks noChangeAspect="1"/>
          </p:cNvPicPr>
          <p:nvPr userDrawn="1"/>
        </p:nvPicPr>
        <p:blipFill>
          <a:blip r:embed="rId19"/>
          <a:srcRect l="4326" t="56300" r="83862" b="22701"/>
          <a:stretch>
            <a:fillRect/>
          </a:stretch>
        </p:blipFill>
        <p:spPr>
          <a:xfrm>
            <a:off x="527050" y="3860800"/>
            <a:ext cx="1441450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그림 14" descr="큰나무가지.png"/>
          <p:cNvPicPr>
            <a:picLocks noChangeAspect="1"/>
          </p:cNvPicPr>
          <p:nvPr userDrawn="1"/>
        </p:nvPicPr>
        <p:blipFill>
          <a:blip r:embed="rId20"/>
          <a:srcRect l="57875" t="35300" r="4326" b="6950"/>
          <a:stretch>
            <a:fillRect/>
          </a:stretch>
        </p:blipFill>
        <p:spPr>
          <a:xfrm>
            <a:off x="7056438" y="2420938"/>
            <a:ext cx="4608512" cy="396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그림 15" descr="큰하트1.png"/>
          <p:cNvPicPr>
            <a:picLocks noChangeAspect="1"/>
          </p:cNvPicPr>
          <p:nvPr userDrawn="1"/>
        </p:nvPicPr>
        <p:blipFill>
          <a:blip r:embed="rId21"/>
          <a:srcRect l="61024" t="52100" b="25850"/>
          <a:stretch>
            <a:fillRect/>
          </a:stretch>
        </p:blipFill>
        <p:spPr>
          <a:xfrm>
            <a:off x="7440613" y="3573463"/>
            <a:ext cx="4751387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그림 16" descr="큰하트2.png"/>
          <p:cNvPicPr>
            <a:picLocks noChangeAspect="1"/>
          </p:cNvPicPr>
          <p:nvPr userDrawn="1"/>
        </p:nvPicPr>
        <p:blipFill>
          <a:blip r:embed="rId22"/>
          <a:srcRect l="72836" t="28999" r="11414" b="34250"/>
          <a:stretch>
            <a:fillRect/>
          </a:stretch>
        </p:blipFill>
        <p:spPr>
          <a:xfrm>
            <a:off x="8878888" y="1989138"/>
            <a:ext cx="1922462" cy="2519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그림 17" descr="큰하트3.png"/>
          <p:cNvPicPr>
            <a:picLocks noChangeAspect="1"/>
          </p:cNvPicPr>
          <p:nvPr userDrawn="1"/>
        </p:nvPicPr>
        <p:blipFill>
          <a:blip r:embed="rId23"/>
          <a:srcRect l="50787" t="38451" b="27950"/>
          <a:stretch>
            <a:fillRect/>
          </a:stretch>
        </p:blipFill>
        <p:spPr>
          <a:xfrm>
            <a:off x="6191250" y="2636838"/>
            <a:ext cx="6000750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그림 18" descr="큰하트4.png"/>
          <p:cNvPicPr>
            <a:picLocks noChangeAspect="1"/>
          </p:cNvPicPr>
          <p:nvPr userDrawn="1"/>
        </p:nvPicPr>
        <p:blipFill>
          <a:blip r:embed="rId24"/>
          <a:srcRect l="59450" t="31100" r="22438" b="41600"/>
          <a:stretch>
            <a:fillRect/>
          </a:stretch>
        </p:blipFill>
        <p:spPr>
          <a:xfrm>
            <a:off x="7246938" y="2133600"/>
            <a:ext cx="2209800" cy="187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3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074" name="그림 6" descr="컨텐츠배경입니다.png"/>
          <p:cNvPicPr>
            <a:picLocks noChangeAspect="1"/>
          </p:cNvPicPr>
          <p:nvPr userDrawn="1"/>
        </p:nvPicPr>
        <p:blipFill>
          <a:blip r:embed="rId12"/>
          <a:srcRect b="46851"/>
          <a:stretch>
            <a:fillRect/>
          </a:stretch>
        </p:blipFill>
        <p:spPr>
          <a:xfrm>
            <a:off x="0" y="0"/>
            <a:ext cx="12192000" cy="364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그림 7" descr="컨텐츠배경.png"/>
          <p:cNvPicPr>
            <a:picLocks noChangeAspect="1"/>
          </p:cNvPicPr>
          <p:nvPr userDrawn="1"/>
        </p:nvPicPr>
        <p:blipFill>
          <a:blip r:embed="rId13"/>
          <a:srcRect t="79401"/>
          <a:stretch>
            <a:fillRect/>
          </a:stretch>
        </p:blipFill>
        <p:spPr>
          <a:xfrm>
            <a:off x="0" y="5445125"/>
            <a:ext cx="12192000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그림 8" descr="컨텐츠새싹.png"/>
          <p:cNvPicPr>
            <a:picLocks noChangeAspect="1"/>
          </p:cNvPicPr>
          <p:nvPr userDrawn="1"/>
        </p:nvPicPr>
        <p:blipFill>
          <a:blip r:embed="rId14"/>
          <a:srcRect l="12201" t="80450"/>
          <a:stretch>
            <a:fillRect/>
          </a:stretch>
        </p:blipFill>
        <p:spPr>
          <a:xfrm>
            <a:off x="0" y="5516563"/>
            <a:ext cx="10704513" cy="134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그림 9" descr="컨텐츠나무.png"/>
          <p:cNvPicPr>
            <a:picLocks noChangeAspect="1"/>
          </p:cNvPicPr>
          <p:nvPr userDrawn="1"/>
        </p:nvPicPr>
        <p:blipFill>
          <a:blip r:embed="rId15"/>
          <a:srcRect t="26900" r="51575" b="6950"/>
          <a:stretch>
            <a:fillRect/>
          </a:stretch>
        </p:blipFill>
        <p:spPr>
          <a:xfrm>
            <a:off x="190500" y="2808288"/>
            <a:ext cx="4368800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그림 10" descr="작은하트.png"/>
          <p:cNvPicPr>
            <a:picLocks noChangeAspect="1"/>
          </p:cNvPicPr>
          <p:nvPr userDrawn="1"/>
        </p:nvPicPr>
        <p:blipFill>
          <a:blip r:embed="rId16"/>
          <a:srcRect l="20863" t="17450" r="69687" b="71001"/>
          <a:stretch>
            <a:fillRect/>
          </a:stretch>
        </p:blipFill>
        <p:spPr>
          <a:xfrm>
            <a:off x="3022600" y="1773238"/>
            <a:ext cx="1150938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그림 11" descr="작은하트하트.png"/>
          <p:cNvPicPr>
            <a:picLocks noChangeAspect="1"/>
          </p:cNvPicPr>
          <p:nvPr userDrawn="1"/>
        </p:nvPicPr>
        <p:blipFill>
          <a:blip r:embed="rId17"/>
          <a:srcRect l="16138" t="16400" r="78349" b="74150"/>
          <a:stretch>
            <a:fillRect/>
          </a:stretch>
        </p:blipFill>
        <p:spPr>
          <a:xfrm>
            <a:off x="2446338" y="1557338"/>
            <a:ext cx="671512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3081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2"/>
          <p:cNvGrpSpPr>
            <a:grpSpLocks noChangeAspect="1"/>
          </p:cNvGrpSpPr>
          <p:nvPr userDrawn="1"/>
        </p:nvGrpSpPr>
        <p:grpSpPr>
          <a:xfrm>
            <a:off x="0" y="5445125"/>
            <a:ext cx="12192000" cy="1412875"/>
            <a:chOff x="0" y="0"/>
            <a:chExt cx="9144000" cy="1412776"/>
          </a:xfrm>
        </p:grpSpPr>
        <p:pic>
          <p:nvPicPr>
            <p:cNvPr id="4105" name="그림 7" descr="컨텐츠배경.png"/>
            <p:cNvPicPr>
              <a:picLocks noChangeAspect="1"/>
            </p:cNvPicPr>
            <p:nvPr userDrawn="1"/>
          </p:nvPicPr>
          <p:blipFill>
            <a:blip r:embed="rId12"/>
            <a:srcRect t="79401"/>
            <a:stretch>
              <a:fillRect/>
            </a:stretch>
          </p:blipFill>
          <p:spPr>
            <a:xfrm>
              <a:off x="0" y="0"/>
              <a:ext cx="9144000" cy="14127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6" name="그림 8" descr="컨텐츠새싹.png"/>
            <p:cNvPicPr>
              <a:picLocks noChangeAspect="1"/>
            </p:cNvPicPr>
            <p:nvPr userDrawn="1"/>
          </p:nvPicPr>
          <p:blipFill>
            <a:blip r:embed="rId13"/>
            <a:srcRect l="12201" t="80450"/>
            <a:stretch>
              <a:fillRect/>
            </a:stretch>
          </p:blipFill>
          <p:spPr>
            <a:xfrm>
              <a:off x="0" y="72008"/>
              <a:ext cx="8028384" cy="1340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9" name="그림 9" descr="분홍.png"/>
          <p:cNvPicPr>
            <a:picLocks noChangeAspect="1"/>
          </p:cNvPicPr>
          <p:nvPr userDrawn="1"/>
        </p:nvPicPr>
        <p:blipFill>
          <a:blip r:embed="rId14"/>
          <a:srcRect l="50000" t="15350" b="5901"/>
          <a:stretch>
            <a:fillRect/>
          </a:stretch>
        </p:blipFill>
        <p:spPr>
          <a:xfrm>
            <a:off x="431800" y="3429000"/>
            <a:ext cx="2927350" cy="259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그림 10" descr="컨텐츠나무.png"/>
          <p:cNvPicPr>
            <a:picLocks noChangeAspect="1"/>
          </p:cNvPicPr>
          <p:nvPr userDrawn="1"/>
        </p:nvPicPr>
        <p:blipFill>
          <a:blip r:embed="rId15"/>
          <a:srcRect t="26900" r="51575" b="6950"/>
          <a:stretch>
            <a:fillRect/>
          </a:stretch>
        </p:blipFill>
        <p:spPr>
          <a:xfrm>
            <a:off x="7440613" y="2808288"/>
            <a:ext cx="4368800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그림 11" descr="작은하트.png"/>
          <p:cNvPicPr>
            <a:picLocks noChangeAspect="1"/>
          </p:cNvPicPr>
          <p:nvPr userDrawn="1"/>
        </p:nvPicPr>
        <p:blipFill>
          <a:blip r:embed="rId16"/>
          <a:srcRect l="20863" t="17450" r="69687" b="71001"/>
          <a:stretch>
            <a:fillRect/>
          </a:stretch>
        </p:blipFill>
        <p:spPr>
          <a:xfrm>
            <a:off x="10272713" y="1773238"/>
            <a:ext cx="1150937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그림 12" descr="작은하트하트.png"/>
          <p:cNvPicPr>
            <a:picLocks noChangeAspect="1"/>
          </p:cNvPicPr>
          <p:nvPr userDrawn="1"/>
        </p:nvPicPr>
        <p:blipFill>
          <a:blip r:embed="rId17"/>
          <a:srcRect l="16138" t="16400" r="78349" b="74150"/>
          <a:stretch>
            <a:fillRect/>
          </a:stretch>
        </p:blipFill>
        <p:spPr>
          <a:xfrm>
            <a:off x="9696450" y="1557338"/>
            <a:ext cx="671513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4104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그림 6" descr="속지배경.png"/>
          <p:cNvPicPr>
            <a:picLocks noChangeAspect="1"/>
          </p:cNvPicPr>
          <p:nvPr userDrawn="1"/>
        </p:nvPicPr>
        <p:blipFill>
          <a:blip r:embed="rId12"/>
          <a:srcRect t="2751" b="75200"/>
          <a:stretch>
            <a:fillRect/>
          </a:stretch>
        </p:blipFill>
        <p:spPr>
          <a:xfrm>
            <a:off x="0" y="188913"/>
            <a:ext cx="121920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그림 7" descr="속지나무.png"/>
          <p:cNvPicPr>
            <a:picLocks noChangeAspect="1"/>
          </p:cNvPicPr>
          <p:nvPr userDrawn="1"/>
        </p:nvPicPr>
        <p:blipFill>
          <a:blip r:embed="rId13"/>
          <a:srcRect l="85437" b="81500"/>
          <a:stretch>
            <a:fillRect/>
          </a:stretch>
        </p:blipFill>
        <p:spPr>
          <a:xfrm>
            <a:off x="10415588" y="0"/>
            <a:ext cx="1776412" cy="1268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5125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8900" y="6415088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날짜 개체 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A923D1-5446-4CF9-9732-F90C75074016}" type="datetime1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5" name="바닥글 개체 틀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슬라이드 번호 개체 틀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C61D7D-28DB-4F9D-A6FC-9B595803E42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Group 2"/>
          <p:cNvGrpSpPr>
            <a:grpSpLocks noChangeAspect="1"/>
          </p:cNvGrpSpPr>
          <p:nvPr userDrawn="1"/>
        </p:nvGrpSpPr>
        <p:grpSpPr>
          <a:xfrm>
            <a:off x="0" y="5445125"/>
            <a:ext cx="12192000" cy="1412875"/>
            <a:chOff x="0" y="0"/>
            <a:chExt cx="9144000" cy="1412776"/>
          </a:xfrm>
        </p:grpSpPr>
        <p:pic>
          <p:nvPicPr>
            <p:cNvPr id="4105" name="그림 7" descr="컨텐츠배경.png"/>
            <p:cNvPicPr>
              <a:picLocks noChangeAspect="1"/>
            </p:cNvPicPr>
            <p:nvPr userDrawn="1"/>
          </p:nvPicPr>
          <p:blipFill>
            <a:blip r:embed="rId12"/>
            <a:srcRect t="79401"/>
            <a:stretch>
              <a:fillRect/>
            </a:stretch>
          </p:blipFill>
          <p:spPr>
            <a:xfrm>
              <a:off x="0" y="0"/>
              <a:ext cx="9144000" cy="141277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06" name="그림 8" descr="컨텐츠새싹.png"/>
            <p:cNvPicPr>
              <a:picLocks noChangeAspect="1"/>
            </p:cNvPicPr>
            <p:nvPr userDrawn="1"/>
          </p:nvPicPr>
          <p:blipFill>
            <a:blip r:embed="rId13"/>
            <a:srcRect l="12201" t="80450"/>
            <a:stretch>
              <a:fillRect/>
            </a:stretch>
          </p:blipFill>
          <p:spPr>
            <a:xfrm>
              <a:off x="0" y="72008"/>
              <a:ext cx="8028384" cy="1340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4099" name="그림 9" descr="분홍.png"/>
          <p:cNvPicPr>
            <a:picLocks noChangeAspect="1"/>
          </p:cNvPicPr>
          <p:nvPr userDrawn="1"/>
        </p:nvPicPr>
        <p:blipFill>
          <a:blip r:embed="rId14"/>
          <a:srcRect l="50000" t="15350" b="5901"/>
          <a:stretch>
            <a:fillRect/>
          </a:stretch>
        </p:blipFill>
        <p:spPr>
          <a:xfrm>
            <a:off x="431800" y="3429000"/>
            <a:ext cx="2927350" cy="2593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그림 10" descr="컨텐츠나무.png"/>
          <p:cNvPicPr>
            <a:picLocks noChangeAspect="1"/>
          </p:cNvPicPr>
          <p:nvPr userDrawn="1"/>
        </p:nvPicPr>
        <p:blipFill>
          <a:blip r:embed="rId15"/>
          <a:srcRect t="26900" r="51575" b="6950"/>
          <a:stretch>
            <a:fillRect/>
          </a:stretch>
        </p:blipFill>
        <p:spPr>
          <a:xfrm>
            <a:off x="7440613" y="2808288"/>
            <a:ext cx="4368800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그림 11" descr="작은하트.png"/>
          <p:cNvPicPr>
            <a:picLocks noChangeAspect="1"/>
          </p:cNvPicPr>
          <p:nvPr userDrawn="1"/>
        </p:nvPicPr>
        <p:blipFill>
          <a:blip r:embed="rId16"/>
          <a:srcRect l="20863" t="17450" r="69687" b="71001"/>
          <a:stretch>
            <a:fillRect/>
          </a:stretch>
        </p:blipFill>
        <p:spPr>
          <a:xfrm>
            <a:off x="10272713" y="1773238"/>
            <a:ext cx="1150937" cy="79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그림 12" descr="작은하트하트.png"/>
          <p:cNvPicPr>
            <a:picLocks noChangeAspect="1"/>
          </p:cNvPicPr>
          <p:nvPr userDrawn="1"/>
        </p:nvPicPr>
        <p:blipFill>
          <a:blip r:embed="rId17"/>
          <a:srcRect l="16138" t="16400" r="78349" b="74150"/>
          <a:stretch>
            <a:fillRect/>
          </a:stretch>
        </p:blipFill>
        <p:spPr>
          <a:xfrm>
            <a:off x="9696450" y="1557338"/>
            <a:ext cx="671513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4104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2" name="그림 6" descr="속지배경.png"/>
          <p:cNvPicPr>
            <a:picLocks noChangeAspect="1"/>
          </p:cNvPicPr>
          <p:nvPr userDrawn="1"/>
        </p:nvPicPr>
        <p:blipFill>
          <a:blip r:embed="rId12"/>
          <a:srcRect t="2751" b="75200"/>
          <a:stretch>
            <a:fillRect/>
          </a:stretch>
        </p:blipFill>
        <p:spPr>
          <a:xfrm>
            <a:off x="0" y="188913"/>
            <a:ext cx="121920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그림 7" descr="속지나무.png"/>
          <p:cNvPicPr>
            <a:picLocks noChangeAspect="1"/>
          </p:cNvPicPr>
          <p:nvPr userDrawn="1"/>
        </p:nvPicPr>
        <p:blipFill>
          <a:blip r:embed="rId13"/>
          <a:srcRect l="85437" b="81500"/>
          <a:stretch>
            <a:fillRect/>
          </a:stretch>
        </p:blipFill>
        <p:spPr>
          <a:xfrm>
            <a:off x="10415588" y="0"/>
            <a:ext cx="1776412" cy="1268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ko-KR" altLang="en-US" dirty="0"/>
              <a:t>마스터 텍스트 스타일을 편집합니다</a:t>
            </a:r>
            <a:endParaRPr lang="ko-KR" altLang="en-US" dirty="0"/>
          </a:p>
          <a:p>
            <a:pPr lvl="1"/>
            <a:r>
              <a:rPr lang="ko-KR" altLang="en-US" dirty="0"/>
              <a:t>둘째 수준</a:t>
            </a:r>
            <a:endParaRPr lang="ko-KR" altLang="en-US" dirty="0"/>
          </a:p>
          <a:p>
            <a:pPr lvl="2"/>
            <a:r>
              <a:rPr lang="ko-KR" altLang="en-US" dirty="0"/>
              <a:t>셋째 수준</a:t>
            </a:r>
            <a:endParaRPr lang="ko-KR" altLang="en-US" dirty="0"/>
          </a:p>
          <a:p>
            <a:pPr lvl="3"/>
            <a:r>
              <a:rPr lang="ko-KR" altLang="en-US" dirty="0"/>
              <a:t>넷째 수준</a:t>
            </a:r>
            <a:endParaRPr lang="ko-KR" altLang="en-US" dirty="0"/>
          </a:p>
          <a:p>
            <a:pPr lvl="4"/>
            <a:r>
              <a:rPr lang="ko-KR" altLang="en-US" dirty="0"/>
              <a:t>다섯째 수준</a:t>
            </a:r>
            <a:endParaRPr lang="ko-KR" altLang="en-US" dirty="0"/>
          </a:p>
        </p:txBody>
      </p:sp>
      <p:sp>
        <p:nvSpPr>
          <p:cNvPr id="5125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ko-KR" altLang="en-US" dirty="0"/>
              <a:t>마스터 제목 스타일 편집</a:t>
            </a:r>
            <a:endParaRPr lang="ko-KR" altLang="en-US" dirty="0"/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8319A98-235A-462A-8EFC-8F81EA932575}" type="datetime1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8900" y="6415088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8F4926E-FEC6-42DF-B0E7-9215BE022D0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24.jpeg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24.jpe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95.xml"/><Relationship Id="rId2" Type="http://schemas.openxmlformats.org/officeDocument/2006/relationships/image" Target="../media/image24.jpe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25513" y="2427288"/>
            <a:ext cx="63550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5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美工区教师评价策略</a:t>
            </a:r>
            <a:endParaRPr lang="zh-CN" altLang="en-US" sz="54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03325" y="3427095"/>
            <a:ext cx="5800725" cy="3810"/>
          </a:xfrm>
          <a:prstGeom prst="line">
            <a:avLst/>
          </a:prstGeom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5"/>
          <p:cNvGrpSpPr/>
          <p:nvPr/>
        </p:nvGrpSpPr>
        <p:grpSpPr>
          <a:xfrm>
            <a:off x="-422275" y="152400"/>
            <a:ext cx="3859213" cy="525463"/>
            <a:chOff x="6168776" y="1221671"/>
            <a:chExt cx="4455682" cy="606624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84" name="文本框 13"/>
            <p:cNvSpPr txBox="1"/>
            <p:nvPr/>
          </p:nvSpPr>
          <p:spPr>
            <a:xfrm>
              <a:off x="6834600" y="1233423"/>
              <a:ext cx="1618782" cy="531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400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评价策略</a:t>
              </a:r>
              <a:endParaRPr lang="zh-CN" altLang="en-US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964305" y="1730375"/>
            <a:ext cx="2072640" cy="1893570"/>
            <a:chOff x="6243" y="2725"/>
            <a:chExt cx="3264" cy="2982"/>
          </a:xfrm>
        </p:grpSpPr>
        <p:grpSp>
          <p:nvGrpSpPr>
            <p:cNvPr id="4" name="组合 3"/>
            <p:cNvGrpSpPr/>
            <p:nvPr/>
          </p:nvGrpSpPr>
          <p:grpSpPr>
            <a:xfrm>
              <a:off x="6243" y="2725"/>
              <a:ext cx="3264" cy="2982"/>
              <a:chOff x="6243" y="2725"/>
              <a:chExt cx="3264" cy="2982"/>
            </a:xfrm>
          </p:grpSpPr>
          <p:sp>
            <p:nvSpPr>
              <p:cNvPr id="8" name="Freeform 15"/>
              <p:cNvSpPr/>
              <p:nvPr/>
            </p:nvSpPr>
            <p:spPr>
              <a:xfrm>
                <a:off x="6243" y="2725"/>
                <a:ext cx="3265" cy="2983"/>
              </a:xfrm>
              <a:custGeom>
                <a:avLst/>
                <a:gdLst/>
                <a:ahLst/>
                <a:cxnLst>
                  <a:cxn ang="0">
                    <a:pos x="1889740" y="571426"/>
                  </a:cxn>
                  <a:cxn ang="0">
                    <a:pos x="1319560" y="0"/>
                  </a:cxn>
                  <a:cxn ang="0">
                    <a:pos x="0" y="0"/>
                  </a:cxn>
                  <a:cxn ang="0">
                    <a:pos x="0" y="1322442"/>
                  </a:cxn>
                  <a:cxn ang="0">
                    <a:pos x="570180" y="1893868"/>
                  </a:cxn>
                  <a:cxn ang="0">
                    <a:pos x="1889740" y="1893868"/>
                  </a:cxn>
                  <a:cxn ang="0">
                    <a:pos x="1889740" y="571426"/>
                  </a:cxn>
                </a:cxnLst>
                <a:pathLst>
                  <a:path w="2320" h="2320">
                    <a:moveTo>
                      <a:pt x="2320" y="700"/>
                    </a:moveTo>
                    <a:cubicBezTo>
                      <a:pt x="2320" y="315"/>
                      <a:pt x="2005" y="0"/>
                      <a:pt x="1620" y="0"/>
                    </a:cubicBezTo>
                    <a:cubicBezTo>
                      <a:pt x="1080" y="0"/>
                      <a:pt x="540" y="0"/>
                      <a:pt x="0" y="0"/>
                    </a:cubicBezTo>
                    <a:cubicBezTo>
                      <a:pt x="0" y="540"/>
                      <a:pt x="0" y="1080"/>
                      <a:pt x="0" y="1620"/>
                    </a:cubicBezTo>
                    <a:cubicBezTo>
                      <a:pt x="0" y="2005"/>
                      <a:pt x="315" y="2320"/>
                      <a:pt x="700" y="2320"/>
                    </a:cubicBezTo>
                    <a:cubicBezTo>
                      <a:pt x="1240" y="2320"/>
                      <a:pt x="1780" y="2320"/>
                      <a:pt x="2320" y="2320"/>
                    </a:cubicBezTo>
                    <a:lnTo>
                      <a:pt x="2320" y="700"/>
                    </a:lnTo>
                    <a:close/>
                  </a:path>
                </a:pathLst>
              </a:custGeom>
              <a:solidFill>
                <a:srgbClr val="92D05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" name="Freeform 16"/>
              <p:cNvSpPr/>
              <p:nvPr/>
            </p:nvSpPr>
            <p:spPr bwMode="auto">
              <a:xfrm>
                <a:off x="8793" y="4985"/>
                <a:ext cx="715" cy="723"/>
              </a:xfrm>
              <a:custGeom>
                <a:avLst/>
                <a:gdLst>
                  <a:gd name="T0" fmla="*/ 560 w 560"/>
                  <a:gd name="T1" fmla="*/ 559 h 559"/>
                  <a:gd name="T2" fmla="*/ 0 w 560"/>
                  <a:gd name="T3" fmla="*/ 559 h 559"/>
                  <a:gd name="T4" fmla="*/ 560 w 560"/>
                  <a:gd name="T5" fmla="*/ 0 h 559"/>
                  <a:gd name="T6" fmla="*/ 560 w 560"/>
                  <a:gd name="T7" fmla="*/ 55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0" h="559">
                    <a:moveTo>
                      <a:pt x="560" y="559"/>
                    </a:moveTo>
                    <a:lnTo>
                      <a:pt x="0" y="559"/>
                    </a:lnTo>
                    <a:cubicBezTo>
                      <a:pt x="0" y="250"/>
                      <a:pt x="251" y="0"/>
                      <a:pt x="560" y="0"/>
                    </a:cubicBezTo>
                    <a:lnTo>
                      <a:pt x="560" y="55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17" tIns="60958" rIns="121917" bIns="60958" numCol="1" anchor="t" anchorCtr="0" compatLnSpc="1"/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TextBox 19"/>
              <p:cNvSpPr txBox="1"/>
              <p:nvPr/>
            </p:nvSpPr>
            <p:spPr>
              <a:xfrm>
                <a:off x="6452" y="3050"/>
                <a:ext cx="2847" cy="21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lIns="0" tIns="60958" rIns="0" bIns="0">
                <a:spAutoFit/>
              </a:bodyPr>
              <a:p>
                <a:pPr algn="l"/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注重评价内容，明确评价目的</a:t>
                </a:r>
                <a:endPara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9130" y="5180"/>
              <a:ext cx="248" cy="4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r"/>
              <a:r>
                <a:rPr lang="en-US" altLang="zh-CN" sz="1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8"/>
          <p:cNvSpPr txBox="1"/>
          <p:nvPr/>
        </p:nvSpPr>
        <p:spPr>
          <a:xfrm>
            <a:off x="1017588" y="1999933"/>
            <a:ext cx="283845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1.评价内容具体化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评价目的明确化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155055" y="1730375"/>
            <a:ext cx="2043430" cy="1893570"/>
            <a:chOff x="9693" y="2725"/>
            <a:chExt cx="3218" cy="2982"/>
          </a:xfrm>
        </p:grpSpPr>
        <p:sp>
          <p:nvSpPr>
            <p:cNvPr id="7" name="Freeform 14"/>
            <p:cNvSpPr/>
            <p:nvPr/>
          </p:nvSpPr>
          <p:spPr>
            <a:xfrm>
              <a:off x="9693" y="2725"/>
              <a:ext cx="3219" cy="2983"/>
            </a:xfrm>
            <a:custGeom>
              <a:avLst/>
              <a:gdLst/>
              <a:ahLst/>
              <a:cxnLst>
                <a:cxn ang="0">
                  <a:pos x="0" y="571426"/>
                </a:cxn>
                <a:cxn ang="0">
                  <a:pos x="570180" y="0"/>
                </a:cxn>
                <a:cxn ang="0">
                  <a:pos x="1889740" y="0"/>
                </a:cxn>
                <a:cxn ang="0">
                  <a:pos x="1889740" y="1322442"/>
                </a:cxn>
                <a:cxn ang="0">
                  <a:pos x="1319560" y="1893868"/>
                </a:cxn>
                <a:cxn ang="0">
                  <a:pos x="0" y="1893868"/>
                </a:cxn>
                <a:cxn ang="0">
                  <a:pos x="0" y="571426"/>
                </a:cxn>
              </a:cxnLst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92D05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" name="Freeform 17"/>
            <p:cNvSpPr/>
            <p:nvPr/>
          </p:nvSpPr>
          <p:spPr bwMode="auto">
            <a:xfrm>
              <a:off x="9693" y="4985"/>
              <a:ext cx="715" cy="723"/>
            </a:xfrm>
            <a:custGeom>
              <a:avLst/>
              <a:gdLst>
                <a:gd name="T0" fmla="*/ 0 w 559"/>
                <a:gd name="T1" fmla="*/ 559 h 559"/>
                <a:gd name="T2" fmla="*/ 559 w 559"/>
                <a:gd name="T3" fmla="*/ 559 h 559"/>
                <a:gd name="T4" fmla="*/ 0 w 559"/>
                <a:gd name="T5" fmla="*/ 0 h 559"/>
                <a:gd name="T6" fmla="*/ 0 w 559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559">
                  <a:moveTo>
                    <a:pt x="0" y="559"/>
                  </a:moveTo>
                  <a:lnTo>
                    <a:pt x="559" y="559"/>
                  </a:lnTo>
                  <a:cubicBezTo>
                    <a:pt x="559" y="250"/>
                    <a:pt x="309" y="0"/>
                    <a:pt x="0" y="0"/>
                  </a:cubicBezTo>
                  <a:lnTo>
                    <a:pt x="0" y="55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9805" y="5180"/>
              <a:ext cx="248" cy="46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r"/>
              <a:r>
                <a:rPr lang="en-US" altLang="zh-CN" sz="1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20"/>
            <p:cNvSpPr txBox="1"/>
            <p:nvPr/>
          </p:nvSpPr>
          <p:spPr>
            <a:xfrm>
              <a:off x="10053" y="3038"/>
              <a:ext cx="2640" cy="2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60958" rIns="0" bIns="0">
              <a:spAutoFit/>
            </a:bodyPr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评价取向从重结果到重过程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964305" y="3738880"/>
            <a:ext cx="2072640" cy="1898650"/>
            <a:chOff x="6243" y="5888"/>
            <a:chExt cx="3264" cy="2990"/>
          </a:xfrm>
        </p:grpSpPr>
        <p:sp>
          <p:nvSpPr>
            <p:cNvPr id="6" name="Freeform 13"/>
            <p:cNvSpPr/>
            <p:nvPr/>
          </p:nvSpPr>
          <p:spPr>
            <a:xfrm>
              <a:off x="6243" y="5888"/>
              <a:ext cx="3265" cy="2990"/>
            </a:xfrm>
            <a:custGeom>
              <a:avLst/>
              <a:gdLst/>
              <a:ahLst/>
              <a:cxnLst>
                <a:cxn ang="0">
                  <a:pos x="1889740" y="1325322"/>
                </a:cxn>
                <a:cxn ang="0">
                  <a:pos x="1319560" y="1897992"/>
                </a:cxn>
                <a:cxn ang="0">
                  <a:pos x="0" y="1897992"/>
                </a:cxn>
                <a:cxn ang="0">
                  <a:pos x="0" y="572670"/>
                </a:cxn>
                <a:cxn ang="0">
                  <a:pos x="570180" y="0"/>
                </a:cxn>
                <a:cxn ang="0">
                  <a:pos x="1889740" y="0"/>
                </a:cxn>
                <a:cxn ang="0">
                  <a:pos x="1889740" y="1325322"/>
                </a:cxn>
              </a:cxnLst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solidFill>
              <a:srgbClr val="92D05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1" name="Freeform 18"/>
            <p:cNvSpPr/>
            <p:nvPr/>
          </p:nvSpPr>
          <p:spPr bwMode="auto">
            <a:xfrm>
              <a:off x="8793" y="5888"/>
              <a:ext cx="715" cy="723"/>
            </a:xfrm>
            <a:custGeom>
              <a:avLst/>
              <a:gdLst>
                <a:gd name="T0" fmla="*/ 560 w 560"/>
                <a:gd name="T1" fmla="*/ 0 h 560"/>
                <a:gd name="T2" fmla="*/ 0 w 560"/>
                <a:gd name="T3" fmla="*/ 0 h 560"/>
                <a:gd name="T4" fmla="*/ 560 w 560"/>
                <a:gd name="T5" fmla="*/ 560 h 560"/>
                <a:gd name="T6" fmla="*/ 560 w 560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0" h="560">
                  <a:moveTo>
                    <a:pt x="560" y="0"/>
                  </a:moveTo>
                  <a:lnTo>
                    <a:pt x="0" y="0"/>
                  </a:lnTo>
                  <a:cubicBezTo>
                    <a:pt x="0" y="309"/>
                    <a:pt x="251" y="560"/>
                    <a:pt x="560" y="560"/>
                  </a:cubicBezTo>
                  <a:lnTo>
                    <a:pt x="56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130" y="5925"/>
              <a:ext cx="248" cy="46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r"/>
              <a:r>
                <a:rPr lang="en-US" altLang="zh-CN" sz="1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6469" y="6317"/>
              <a:ext cx="2813" cy="2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60958" rIns="0" bIns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客观性评价，促进幼儿个性发展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55055" y="3738880"/>
            <a:ext cx="2043430" cy="1898650"/>
            <a:chOff x="9693" y="5888"/>
            <a:chExt cx="3218" cy="2990"/>
          </a:xfrm>
        </p:grpSpPr>
        <p:sp>
          <p:nvSpPr>
            <p:cNvPr id="5" name="Freeform 12"/>
            <p:cNvSpPr/>
            <p:nvPr/>
          </p:nvSpPr>
          <p:spPr>
            <a:xfrm>
              <a:off x="9693" y="5888"/>
              <a:ext cx="3219" cy="2990"/>
            </a:xfrm>
            <a:custGeom>
              <a:avLst/>
              <a:gdLst/>
              <a:ahLst/>
              <a:cxnLst>
                <a:cxn ang="0">
                  <a:pos x="0" y="1325322"/>
                </a:cxn>
                <a:cxn ang="0">
                  <a:pos x="570180" y="1897992"/>
                </a:cxn>
                <a:cxn ang="0">
                  <a:pos x="1889740" y="1897992"/>
                </a:cxn>
                <a:cxn ang="0">
                  <a:pos x="1889740" y="572670"/>
                </a:cxn>
                <a:cxn ang="0">
                  <a:pos x="1319560" y="0"/>
                </a:cxn>
                <a:cxn ang="0">
                  <a:pos x="0" y="0"/>
                </a:cxn>
                <a:cxn ang="0">
                  <a:pos x="0" y="1325322"/>
                </a:cxn>
              </a:cxnLst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solidFill>
              <a:srgbClr val="92D05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2" name="Freeform 19"/>
            <p:cNvSpPr/>
            <p:nvPr/>
          </p:nvSpPr>
          <p:spPr bwMode="auto">
            <a:xfrm>
              <a:off x="9693" y="5888"/>
              <a:ext cx="715" cy="723"/>
            </a:xfrm>
            <a:custGeom>
              <a:avLst/>
              <a:gdLst>
                <a:gd name="T0" fmla="*/ 0 w 559"/>
                <a:gd name="T1" fmla="*/ 0 h 560"/>
                <a:gd name="T2" fmla="*/ 559 w 559"/>
                <a:gd name="T3" fmla="*/ 0 h 560"/>
                <a:gd name="T4" fmla="*/ 0 w 559"/>
                <a:gd name="T5" fmla="*/ 560 h 560"/>
                <a:gd name="T6" fmla="*/ 0 w 559"/>
                <a:gd name="T7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560">
                  <a:moveTo>
                    <a:pt x="0" y="0"/>
                  </a:moveTo>
                  <a:lnTo>
                    <a:pt x="559" y="0"/>
                  </a:lnTo>
                  <a:cubicBezTo>
                    <a:pt x="559" y="309"/>
                    <a:pt x="309" y="560"/>
                    <a:pt x="0" y="5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805" y="5925"/>
              <a:ext cx="248" cy="46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>
              <a:spAutoFit/>
            </a:bodyPr>
            <a:p>
              <a:pPr algn="r"/>
              <a:r>
                <a:rPr lang="en-US" altLang="zh-CN" sz="1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10392" y="6318"/>
              <a:ext cx="1820" cy="21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60958" rIns="0" bIns="0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评价方式多元化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8342630" y="1774825"/>
            <a:ext cx="3735070" cy="1661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1.关注活动中的困难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2.关注活动中的创造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关注活动中的学习品质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401955" y="4288155"/>
            <a:ext cx="345440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减少不必要的权威干预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2.关注幼儿的需要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8399463" y="4134168"/>
            <a:ext cx="2840038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评价主体多元化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评价形式多元化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Freeform 5"/>
          <p:cNvSpPr/>
          <p:nvPr/>
        </p:nvSpPr>
        <p:spPr>
          <a:xfrm>
            <a:off x="1373188" y="1903413"/>
            <a:ext cx="1931987" cy="1741487"/>
          </a:xfrm>
          <a:custGeom>
            <a:avLst/>
            <a:gdLst/>
            <a:ahLst/>
            <a:cxnLst>
              <a:cxn ang="0">
                <a:pos x="1515679" y="1647520"/>
              </a:cxn>
              <a:cxn ang="0">
                <a:pos x="1448034" y="1715129"/>
              </a:cxn>
              <a:cxn ang="0">
                <a:pos x="1351498" y="1740037"/>
              </a:cxn>
              <a:cxn ang="0">
                <a:pos x="574986" y="1740037"/>
              </a:cxn>
              <a:cxn ang="0">
                <a:pos x="482678" y="1715129"/>
              </a:cxn>
              <a:cxn ang="0">
                <a:pos x="415033" y="1646808"/>
              </a:cxn>
              <a:cxn ang="0">
                <a:pos x="25367" y="965027"/>
              </a:cxn>
              <a:cxn ang="0">
                <a:pos x="0" y="870375"/>
              </a:cxn>
              <a:cxn ang="0">
                <a:pos x="25367" y="775010"/>
              </a:cxn>
              <a:cxn ang="0">
                <a:pos x="413623" y="96076"/>
              </a:cxn>
              <a:cxn ang="0">
                <a:pos x="482678" y="26332"/>
              </a:cxn>
              <a:cxn ang="0">
                <a:pos x="570758" y="712"/>
              </a:cxn>
              <a:cxn ang="0">
                <a:pos x="1350089" y="712"/>
              </a:cxn>
              <a:cxn ang="0">
                <a:pos x="1448034" y="26332"/>
              </a:cxn>
              <a:cxn ang="0">
                <a:pos x="1515679" y="93941"/>
              </a:cxn>
              <a:cxn ang="0">
                <a:pos x="1903936" y="772875"/>
              </a:cxn>
              <a:cxn ang="0">
                <a:pos x="1930712" y="870375"/>
              </a:cxn>
              <a:cxn ang="0">
                <a:pos x="1903231" y="968585"/>
              </a:cxn>
              <a:cxn ang="0">
                <a:pos x="1515679" y="1647520"/>
              </a:cxn>
            </a:cxnLst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92D05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" name="TextBox 2"/>
          <p:cNvSpPr txBox="1"/>
          <p:nvPr/>
        </p:nvSpPr>
        <p:spPr>
          <a:xfrm>
            <a:off x="1568450" y="2392680"/>
            <a:ext cx="1511300" cy="8305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评价内容具体化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3"/>
          <p:cNvSpPr/>
          <p:nvPr/>
        </p:nvSpPr>
        <p:spPr>
          <a:xfrm>
            <a:off x="3493135" y="2099945"/>
            <a:ext cx="8034338" cy="1544638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1373188" y="4213543"/>
            <a:ext cx="1931987" cy="1741487"/>
          </a:xfrm>
          <a:custGeom>
            <a:avLst/>
            <a:gdLst/>
            <a:ahLst/>
            <a:cxnLst>
              <a:cxn ang="0">
                <a:pos x="1515679" y="1647520"/>
              </a:cxn>
              <a:cxn ang="0">
                <a:pos x="1448034" y="1715129"/>
              </a:cxn>
              <a:cxn ang="0">
                <a:pos x="1351498" y="1740037"/>
              </a:cxn>
              <a:cxn ang="0">
                <a:pos x="574986" y="1740037"/>
              </a:cxn>
              <a:cxn ang="0">
                <a:pos x="482678" y="1715129"/>
              </a:cxn>
              <a:cxn ang="0">
                <a:pos x="415033" y="1646808"/>
              </a:cxn>
              <a:cxn ang="0">
                <a:pos x="25367" y="965027"/>
              </a:cxn>
              <a:cxn ang="0">
                <a:pos x="0" y="870375"/>
              </a:cxn>
              <a:cxn ang="0">
                <a:pos x="25367" y="775010"/>
              </a:cxn>
              <a:cxn ang="0">
                <a:pos x="413623" y="96076"/>
              </a:cxn>
              <a:cxn ang="0">
                <a:pos x="482678" y="26332"/>
              </a:cxn>
              <a:cxn ang="0">
                <a:pos x="570758" y="712"/>
              </a:cxn>
              <a:cxn ang="0">
                <a:pos x="1350089" y="712"/>
              </a:cxn>
              <a:cxn ang="0">
                <a:pos x="1448034" y="26332"/>
              </a:cxn>
              <a:cxn ang="0">
                <a:pos x="1515679" y="93941"/>
              </a:cxn>
              <a:cxn ang="0">
                <a:pos x="1903936" y="772875"/>
              </a:cxn>
              <a:cxn ang="0">
                <a:pos x="1930712" y="870375"/>
              </a:cxn>
              <a:cxn ang="0">
                <a:pos x="1903231" y="968585"/>
              </a:cxn>
              <a:cxn ang="0">
                <a:pos x="1515679" y="1647520"/>
              </a:cxn>
            </a:cxnLst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92D050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>
            <a:off x="3636645" y="4218305"/>
            <a:ext cx="8034655" cy="2023745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569085" y="4745990"/>
            <a:ext cx="1511300" cy="83058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p>
            <a:pPr algn="ctr"/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评价目的明确化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3350" y="2457450"/>
            <a:ext cx="73310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noProof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评价内容要包含</a:t>
            </a:r>
            <a:r>
              <a:rPr lang="zh-CN" sz="2400" noProof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sz="2400" noProof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sz="2400" noProof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幼儿在</a:t>
            </a:r>
            <a:r>
              <a:rPr sz="240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“做了什么”“怎么做的”“为什么做</a:t>
            </a:r>
            <a:r>
              <a:rPr lang="en-US" sz="240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endParaRPr lang="en-US" sz="240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00805" y="4266565"/>
            <a:ext cx="758825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sz="2400" noProof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教师根据幼儿活动中表现出的情况，结合《指南》中的教育目标和建议，分别制定出区域的具体评价目标。</a:t>
            </a:r>
            <a:endParaRPr sz="2400" noProof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endParaRPr sz="2400" noProof="0" dirty="0">
              <a:solidFill>
                <a:schemeClr val="tx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None/>
            </a:pPr>
            <a:r>
              <a:rPr sz="2400" noProof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在美术区，评价一件美术作品，可以从</a:t>
            </a:r>
            <a:r>
              <a:rPr sz="240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色彩、构图、创造性与想象力、画面布局</a:t>
            </a:r>
            <a:r>
              <a:rPr sz="2400" noProof="0" dirty="0">
                <a:solidFill>
                  <a:schemeClr val="tx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等多方面评价。</a:t>
            </a:r>
            <a:endParaRPr lang="zh-CN" altLang="en-US" sz="24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" grpId="0"/>
      <p:bldP spid="7" grpId="0" animBg="1"/>
      <p:bldP spid="2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5"/>
          <p:cNvGrpSpPr/>
          <p:nvPr/>
        </p:nvGrpSpPr>
        <p:grpSpPr>
          <a:xfrm>
            <a:off x="-422275" y="152400"/>
            <a:ext cx="3859213" cy="525463"/>
            <a:chOff x="6168776" y="1221671"/>
            <a:chExt cx="4455682" cy="606624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42" name="文本框 13"/>
            <p:cNvSpPr txBox="1"/>
            <p:nvPr/>
          </p:nvSpPr>
          <p:spPr>
            <a:xfrm>
              <a:off x="6834600" y="1233423"/>
              <a:ext cx="1266872" cy="531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400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结束语</a:t>
              </a:r>
              <a:endParaRPr lang="zh-CN" altLang="en-US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 descr="1_181230103804_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E4F7FE">
                  <a:alpha val="100000"/>
                </a:srgbClr>
              </a:clrFrom>
              <a:clrTo>
                <a:srgbClr val="E4F7FE">
                  <a:alpha val="100000"/>
                  <a:alpha val="0"/>
                </a:srgbClr>
              </a:clrTo>
            </a:clrChange>
          </a:blip>
          <a:srcRect t="81627"/>
          <a:stretch>
            <a:fillRect/>
          </a:stretch>
        </p:blipFill>
        <p:spPr>
          <a:xfrm>
            <a:off x="0" y="5768340"/>
            <a:ext cx="12192000" cy="10896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88160" y="1984375"/>
            <a:ext cx="8616315" cy="2889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l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sz="2800" b="1" kern="1200" cap="none" spc="0" normalizeH="0" baseline="0" noProof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美工区评价是一个动态的过程，教师应该根据幼儿的年龄特点和班级的情况灵活评价，评价中既有闪光点，又有不足，既有鼓励，又有建议，让幼儿明白应该如何不断完善作品，让幼儿在评价中增强自信，感受作品、表达作品、提升审美能力。</a:t>
            </a:r>
            <a:endParaRPr kumimoji="0" sz="2800" b="1" kern="1200" cap="none" spc="0" normalizeH="0" baseline="0" noProof="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685733" y="2070418"/>
            <a:ext cx="2926080" cy="9220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5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54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03338" y="2992438"/>
            <a:ext cx="4968875" cy="0"/>
          </a:xfrm>
          <a:prstGeom prst="line">
            <a:avLst/>
          </a:prstGeom>
          <a:ln w="9525" cap="flat" cmpd="sng">
            <a:solidFill>
              <a:srgbClr val="92D050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3025536" y="1495712"/>
            <a:ext cx="144660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rPr>
              <a:t>目</a:t>
            </a:r>
            <a:endParaRPr kumimoji="0" lang="zh-CN" altLang="en-US" sz="6600" b="1" i="0" u="none" strike="noStrike" kern="1200" cap="none" spc="0" normalizeH="0" baseline="0" noProof="0" dirty="0">
              <a:ln w="1905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uLnTx/>
              <a:uFillTx/>
              <a:latin typeface="Adobe 仿宋 Std R" pitchFamily="18" charset="-122"/>
              <a:ea typeface="Adobe 仿宋 Std R" pitchFamily="18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7768" y="1506850"/>
            <a:ext cx="12241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r="5400000" sy="-100000" algn="bl" rotWithShape="0"/>
                </a:effectLst>
                <a:uLnTx/>
                <a:uFillTx/>
                <a:latin typeface="Adobe 仿宋 Std R" pitchFamily="18" charset="-122"/>
                <a:ea typeface="Adobe 仿宋 Std R" pitchFamily="18" charset="-122"/>
                <a:cs typeface="+mn-cs"/>
              </a:rPr>
              <a:t>录</a:t>
            </a:r>
            <a:endParaRPr kumimoji="0" lang="zh-CN" altLang="en-US" sz="6600" b="1" i="0" u="none" strike="noStrike" kern="1200" cap="none" spc="0" normalizeH="0" baseline="0" noProof="0" dirty="0">
              <a:ln w="19050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r="5400000" sy="-100000" algn="bl" rotWithShape="0"/>
              </a:effectLst>
              <a:uLnTx/>
              <a:uFillTx/>
              <a:latin typeface="Adobe 仿宋 Std R" pitchFamily="18" charset="-122"/>
              <a:ea typeface="Adobe 仿宋 Std R" pitchFamily="18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51538" y="2060575"/>
            <a:ext cx="465582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zh-CN" sz="4000" kern="1200" cap="none" spc="0" normalizeH="0" baseline="0" noProof="0" dirty="0" smtClean="0">
                <a:solidFill>
                  <a:srgbClr val="92D050"/>
                </a:solidFill>
                <a:latin typeface="+mj-ea"/>
                <a:ea typeface="+mj-ea"/>
                <a:cs typeface="+mn-cs"/>
              </a:rPr>
              <a:t>01  </a:t>
            </a:r>
            <a:r>
              <a:rPr kumimoji="0" lang="zh-CN" altLang="zh-CN" sz="4000" kern="1200" cap="none" spc="0" normalizeH="0" baseline="0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cs typeface="+mn-cs"/>
              </a:rPr>
              <a:t>执教反思抛问题</a:t>
            </a:r>
            <a:endParaRPr kumimoji="0" lang="zh-CN" altLang="zh-CN" sz="4000" kern="1200" cap="none" spc="0" normalizeH="0" baseline="0" noProof="0" dirty="0" smtClean="0">
              <a:solidFill>
                <a:srgbClr val="92D050"/>
              </a:solidFill>
              <a:latin typeface="+mj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51855" y="3013075"/>
            <a:ext cx="523240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zh-CN" sz="4000" kern="1200" cap="none" spc="0" normalizeH="0" baseline="0" noProof="0" dirty="0" smtClean="0">
                <a:solidFill>
                  <a:srgbClr val="92D050"/>
                </a:solidFill>
                <a:latin typeface="+mj-ea"/>
                <a:ea typeface="+mj-ea"/>
                <a:cs typeface="+mn-cs"/>
              </a:rPr>
              <a:t>02  </a:t>
            </a:r>
            <a:r>
              <a:rPr kumimoji="0" lang="zh-CN" altLang="en-US" sz="4000" kern="1200" cap="none" spc="0" normalizeH="0" baseline="0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cs typeface="+mn-cs"/>
              </a:rPr>
              <a:t>回归现场话拙见</a:t>
            </a:r>
            <a:endParaRPr kumimoji="0" lang="zh-CN" altLang="en-US" sz="4000" kern="1200" cap="none" spc="0" normalizeH="0" baseline="0" noProof="0" dirty="0" smtClean="0">
              <a:solidFill>
                <a:srgbClr val="92D050"/>
              </a:solidFill>
              <a:latin typeface="+mj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51855" y="3965575"/>
            <a:ext cx="46558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zh-CN" sz="4000" kern="1200" cap="none" spc="0" normalizeH="0" baseline="0" noProof="0" dirty="0" smtClean="0">
                <a:solidFill>
                  <a:srgbClr val="92D050"/>
                </a:solidFill>
                <a:latin typeface="+mj-ea"/>
                <a:ea typeface="+mj-ea"/>
                <a:cs typeface="+mn-cs"/>
              </a:rPr>
              <a:t>03  </a:t>
            </a:r>
            <a:r>
              <a:rPr kumimoji="0" lang="zh-CN" altLang="en-US" sz="4000" kern="1200" cap="none" spc="0" normalizeH="0" baseline="0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cs typeface="+mn-cs"/>
              </a:rPr>
              <a:t>智慧碰撞研方法</a:t>
            </a:r>
            <a:endParaRPr kumimoji="0" lang="zh-CN" altLang="en-US" sz="4000" kern="1200" cap="none" spc="0" normalizeH="0" baseline="0" noProof="0" dirty="0" smtClean="0">
              <a:solidFill>
                <a:srgbClr val="92D050"/>
              </a:solidFill>
              <a:latin typeface="+mj-ea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1538" y="4918075"/>
            <a:ext cx="4655820" cy="891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zh-CN" sz="4000" kern="1200" cap="none" spc="0" normalizeH="0" baseline="0" noProof="0" dirty="0" smtClean="0">
                <a:solidFill>
                  <a:srgbClr val="92D050"/>
                </a:solidFill>
                <a:latin typeface="+mj-ea"/>
                <a:ea typeface="+mj-ea"/>
                <a:cs typeface="+mn-cs"/>
              </a:rPr>
              <a:t>04  </a:t>
            </a:r>
            <a:r>
              <a:rPr kumimoji="0" lang="zh-CN" altLang="en-US" sz="4000" kern="1200" cap="none" spc="0" normalizeH="0" baseline="0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cs typeface="+mn-cs"/>
              </a:rPr>
              <a:t>总结提升</a:t>
            </a:r>
            <a:r>
              <a:rPr lang="zh-CN" altLang="en-US" sz="4000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rPr>
              <a:t>理策略</a:t>
            </a:r>
            <a:endParaRPr kumimoji="0" lang="zh-CN" altLang="en-US" sz="4000" kern="1200" cap="none" spc="0" normalizeH="0" baseline="0" noProof="0" dirty="0" smtClean="0">
              <a:solidFill>
                <a:srgbClr val="92D050"/>
              </a:solidFill>
              <a:latin typeface="+mj-ea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63750" y="2205038"/>
            <a:ext cx="6283325" cy="1170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zh-CN" sz="5400" b="1" kern="1200" cap="none" spc="0" normalizeH="0" baseline="0" noProof="0" dirty="0" smtClean="0">
                <a:solidFill>
                  <a:srgbClr val="92D050"/>
                </a:solidFill>
                <a:latin typeface="+mj-ea"/>
                <a:ea typeface="+mj-ea"/>
                <a:cs typeface="+mn-cs"/>
              </a:rPr>
              <a:t>01  </a:t>
            </a:r>
            <a:r>
              <a:rPr kumimoji="0" lang="zh-CN" altLang="en-US" sz="5400" b="1" kern="1200" cap="none" spc="0" normalizeH="0" baseline="0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cs typeface="+mn-cs"/>
              </a:rPr>
              <a:t>执教反思抛问题</a:t>
            </a:r>
            <a:endParaRPr kumimoji="0" lang="zh-CN" altLang="en-US" sz="5400" b="1" kern="1200" cap="none" spc="0" normalizeH="0" baseline="0" noProof="0" dirty="0" smtClean="0">
              <a:solidFill>
                <a:srgbClr val="92D050"/>
              </a:solidFill>
              <a:latin typeface="+mj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63750" y="2205038"/>
            <a:ext cx="6283325" cy="1170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zh-CN" sz="5400" b="1" kern="1200" cap="none" spc="0" normalizeH="0" baseline="0" noProof="0" dirty="0" smtClean="0">
                <a:solidFill>
                  <a:srgbClr val="92D050"/>
                </a:solidFill>
                <a:latin typeface="+mj-ea"/>
                <a:ea typeface="+mj-ea"/>
                <a:cs typeface="+mn-cs"/>
              </a:rPr>
              <a:t>02  </a:t>
            </a:r>
            <a:r>
              <a:rPr lang="zh-CN" altLang="en-US" sz="5400" b="1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sym typeface="+mn-ea"/>
              </a:rPr>
              <a:t>回归现场话拙见</a:t>
            </a:r>
            <a:endParaRPr kumimoji="0" lang="zh-CN" altLang="en-US" sz="5400" b="1" kern="1200" cap="none" spc="0" normalizeH="0" baseline="0" noProof="0" dirty="0" smtClean="0">
              <a:solidFill>
                <a:srgbClr val="92D050"/>
              </a:solidFill>
              <a:latin typeface="+mj-ea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5"/>
          <p:cNvGrpSpPr/>
          <p:nvPr/>
        </p:nvGrpSpPr>
        <p:grpSpPr>
          <a:xfrm>
            <a:off x="-422275" y="152400"/>
            <a:ext cx="3859213" cy="525463"/>
            <a:chOff x="6168776" y="1221671"/>
            <a:chExt cx="4455682" cy="606624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42" name="文本框 13"/>
            <p:cNvSpPr txBox="1"/>
            <p:nvPr/>
          </p:nvSpPr>
          <p:spPr>
            <a:xfrm>
              <a:off x="6834600" y="1233423"/>
              <a:ext cx="1618782" cy="531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400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研讨点一</a:t>
              </a:r>
              <a:endParaRPr lang="zh-CN" altLang="en-US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556385" y="2737485"/>
            <a:ext cx="89338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ea typeface="宋体" panose="02010600030101010101" pitchFamily="2" charset="-122"/>
              </a:rPr>
              <a:t>案例分享：</a:t>
            </a:r>
            <a:endParaRPr lang="zh-CN" sz="2800">
              <a:ea typeface="宋体" panose="02010600030101010101" pitchFamily="2" charset="-122"/>
            </a:endParaRPr>
          </a:p>
          <a:p>
            <a:r>
              <a:rPr lang="zh-CN" sz="2800">
                <a:ea typeface="宋体" panose="02010600030101010101" pitchFamily="2" charset="-122"/>
              </a:rPr>
              <a:t>     在今天的开放现场，你看到了哪些创意点（孩子、环境、材料、作品摆放）教师是如何进行分享交流的?</a:t>
            </a:r>
            <a:endParaRPr lang="zh-CN" altLang="en-US" sz="2800">
              <a:ea typeface="宋体" panose="02010600030101010101" pitchFamily="2" charset="-122"/>
            </a:endParaRPr>
          </a:p>
        </p:txBody>
      </p:sp>
      <p:pic>
        <p:nvPicPr>
          <p:cNvPr id="4" name="图片 3" descr="1_181230103804_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E4F7FE">
                  <a:alpha val="100000"/>
                </a:srgbClr>
              </a:clrFrom>
              <a:clrTo>
                <a:srgbClr val="E4F7FE">
                  <a:alpha val="100000"/>
                  <a:alpha val="0"/>
                </a:srgbClr>
              </a:clrTo>
            </a:clrChange>
          </a:blip>
          <a:srcRect t="81627"/>
          <a:stretch>
            <a:fillRect/>
          </a:stretch>
        </p:blipFill>
        <p:spPr>
          <a:xfrm>
            <a:off x="0" y="5768340"/>
            <a:ext cx="12192000" cy="10896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63750" y="2205038"/>
            <a:ext cx="6283325" cy="1170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l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zh-CN" sz="5400" b="1" kern="1200" cap="none" spc="0" normalizeH="0" baseline="0" noProof="0" dirty="0" smtClean="0">
                <a:solidFill>
                  <a:srgbClr val="92D050"/>
                </a:solidFill>
                <a:latin typeface="+mj-ea"/>
                <a:ea typeface="+mj-ea"/>
                <a:cs typeface="+mn-cs"/>
              </a:rPr>
              <a:t>03  </a:t>
            </a:r>
            <a:r>
              <a:rPr kumimoji="0" lang="zh-CN" altLang="en-US" sz="5400" b="1" kern="1200" cap="none" spc="0" normalizeH="0" baseline="0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cs typeface="+mn-cs"/>
              </a:rPr>
              <a:t>智慧碰撞研方法</a:t>
            </a:r>
            <a:endParaRPr kumimoji="0" lang="zh-CN" altLang="en-US" sz="5400" b="1" kern="1200" cap="none" spc="0" normalizeH="0" baseline="0" noProof="0" dirty="0" smtClean="0">
              <a:solidFill>
                <a:srgbClr val="92D050"/>
              </a:solidFill>
              <a:latin typeface="+mj-ea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5"/>
          <p:cNvGrpSpPr/>
          <p:nvPr/>
        </p:nvGrpSpPr>
        <p:grpSpPr>
          <a:xfrm>
            <a:off x="-422275" y="152400"/>
            <a:ext cx="3859213" cy="525463"/>
            <a:chOff x="6168776" y="1221671"/>
            <a:chExt cx="4455682" cy="606624"/>
          </a:xfrm>
        </p:grpSpPr>
        <p:sp>
          <p:nvSpPr>
            <p:cNvPr id="3" name="圆角矩形 2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F7B33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42" name="文本框 13"/>
            <p:cNvSpPr txBox="1"/>
            <p:nvPr/>
          </p:nvSpPr>
          <p:spPr>
            <a:xfrm>
              <a:off x="6834600" y="1233423"/>
              <a:ext cx="1618782" cy="531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400" dirty="0">
                  <a:solidFill>
                    <a:srgbClr val="92D0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分组研讨</a:t>
              </a:r>
              <a:endParaRPr lang="zh-CN" altLang="en-US" sz="24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440815" y="940435"/>
            <a:ext cx="886841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>
                <a:ea typeface="宋体" panose="02010600030101010101" pitchFamily="2" charset="-122"/>
              </a:rPr>
              <a:t>    </a:t>
            </a:r>
            <a:r>
              <a:rPr lang="zh-CN" sz="2800">
                <a:ea typeface="宋体" panose="02010600030101010101" pitchFamily="2" charset="-122"/>
              </a:rPr>
              <a:t>在进行美工区分享交流时，教师可以采用哪些评价方式及策略：</a:t>
            </a:r>
            <a:endParaRPr lang="zh-CN" sz="2800">
              <a:ea typeface="宋体" panose="02010600030101010101" pitchFamily="2" charset="-122"/>
            </a:endParaRPr>
          </a:p>
          <a:p>
            <a:r>
              <a:rPr lang="zh-CN" sz="2800">
                <a:ea typeface="宋体" panose="02010600030101010101" pitchFamily="2" charset="-122"/>
              </a:rPr>
              <a:t>方式：</a:t>
            </a:r>
            <a:endParaRPr lang="en-US" altLang="zh-CN" sz="2800"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对手工作品的评价（材料；手工技能：卷、折、剪、打结、连接、组合方式；艺术元素：线条、颜色、图案、形状、空间、质地；艺术主题：因意选材、因材选意）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欣赏幼儿的作品并给予进一步指导（追问）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幼儿对作品的感觉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策略：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利用图表绘画的方式记录，梳理步骤制作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抓住难点现场示范（兵教兵）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 descr="1_181230103804_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E4F7FE">
                  <a:alpha val="100000"/>
                </a:srgbClr>
              </a:clrFrom>
              <a:clrTo>
                <a:srgbClr val="E4F7FE">
                  <a:alpha val="100000"/>
                  <a:alpha val="0"/>
                </a:srgbClr>
              </a:clrTo>
            </a:clrChange>
          </a:blip>
          <a:srcRect t="81627"/>
          <a:stretch>
            <a:fillRect/>
          </a:stretch>
        </p:blipFill>
        <p:spPr>
          <a:xfrm>
            <a:off x="0" y="5768340"/>
            <a:ext cx="12192000" cy="108966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063750" y="2205038"/>
            <a:ext cx="6283325" cy="11709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R="0" algn="l" defTabSz="914400">
              <a:lnSpc>
                <a:spcPct val="130000"/>
              </a:lnSpc>
              <a:buClrTx/>
              <a:buSzTx/>
              <a:buFontTx/>
              <a:defRPr/>
            </a:pPr>
            <a:r>
              <a:rPr kumimoji="0" lang="en-US" altLang="zh-CN" sz="5400" b="1" kern="1200" cap="none" spc="0" normalizeH="0" baseline="0" noProof="0" dirty="0" smtClean="0">
                <a:solidFill>
                  <a:srgbClr val="92D050"/>
                </a:solidFill>
                <a:latin typeface="+mj-ea"/>
                <a:ea typeface="+mj-ea"/>
                <a:cs typeface="+mn-cs"/>
              </a:rPr>
              <a:t>04  </a:t>
            </a:r>
            <a:r>
              <a:rPr kumimoji="0" lang="zh-CN" altLang="en-US" sz="5400" b="1" kern="1200" cap="none" spc="0" normalizeH="0" baseline="0" noProof="0" dirty="0" smtClean="0">
                <a:solidFill>
                  <a:srgbClr val="92D050"/>
                </a:solidFill>
                <a:latin typeface="+mj-ea"/>
                <a:ea typeface="宋体" panose="02010600030101010101" pitchFamily="2" charset="-122"/>
                <a:cs typeface="+mn-cs"/>
              </a:rPr>
              <a:t>总结提升理策略</a:t>
            </a:r>
            <a:endParaRPr kumimoji="0" lang="zh-CN" altLang="en-US" sz="5400" b="1" kern="1200" cap="none" spc="0" normalizeH="0" baseline="0" noProof="0" dirty="0" smtClean="0">
              <a:solidFill>
                <a:srgbClr val="92D050"/>
              </a:solidFill>
              <a:latin typeface="+mj-ea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六边形 4"/>
          <p:cNvSpPr/>
          <p:nvPr/>
        </p:nvSpPr>
        <p:spPr>
          <a:xfrm>
            <a:off x="4543425" y="3149600"/>
            <a:ext cx="2962275" cy="2554288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5553075" y="2235200"/>
            <a:ext cx="942975" cy="812800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 flipV="1">
            <a:off x="7202488" y="3048000"/>
            <a:ext cx="2085975" cy="696913"/>
            <a:chOff x="5277805" y="4628205"/>
            <a:chExt cx="2085296" cy="697292"/>
          </a:xfrm>
        </p:grpSpPr>
        <p:sp>
          <p:nvSpPr>
            <p:cNvPr id="8" name="椭圆 7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flipV="1">
            <a:off x="7072313" y="4659313"/>
            <a:ext cx="2084387" cy="696912"/>
            <a:chOff x="5277805" y="4628205"/>
            <a:chExt cx="2085296" cy="697292"/>
          </a:xfrm>
        </p:grpSpPr>
        <p:sp>
          <p:nvSpPr>
            <p:cNvPr id="11" name="椭圆 10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 flipV="1">
            <a:off x="2744788" y="3062288"/>
            <a:ext cx="2085975" cy="696912"/>
            <a:chOff x="5277805" y="4628205"/>
            <a:chExt cx="2085296" cy="697292"/>
          </a:xfrm>
        </p:grpSpPr>
        <p:sp>
          <p:nvSpPr>
            <p:cNvPr id="14" name="椭圆 13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flipH="1" flipV="1">
            <a:off x="2908300" y="4659313"/>
            <a:ext cx="2085975" cy="696912"/>
            <a:chOff x="5277805" y="4628205"/>
            <a:chExt cx="2085296" cy="697292"/>
          </a:xfrm>
        </p:grpSpPr>
        <p:sp>
          <p:nvSpPr>
            <p:cNvPr id="17" name="椭圆 16"/>
            <p:cNvSpPr/>
            <p:nvPr/>
          </p:nvSpPr>
          <p:spPr>
            <a:xfrm>
              <a:off x="5277805" y="4628205"/>
              <a:ext cx="81021" cy="7365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335429" y="4686869"/>
              <a:ext cx="2027672" cy="638628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38628">
                  <a:moveTo>
                    <a:pt x="0" y="0"/>
                  </a:moveTo>
                  <a:lnTo>
                    <a:pt x="725714" y="638628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935538" y="4005263"/>
            <a:ext cx="18034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    题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453563" y="2582863"/>
            <a:ext cx="212407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评价无目的性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28088" y="2571750"/>
            <a:ext cx="625475" cy="525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340850" y="4200525"/>
            <a:ext cx="2439670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重结果轻过程，尤其是忽视幼儿的学习品质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15375" y="4200525"/>
            <a:ext cx="625475" cy="525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62280" y="2091690"/>
            <a:ext cx="2374265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评价带有主观臆断性，忽视幼儿个性发展。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16200" y="2582863"/>
            <a:ext cx="623888" cy="525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00100" y="4267200"/>
            <a:ext cx="2124075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评价方式单一，没有启发性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711450" y="4194175"/>
            <a:ext cx="625475" cy="525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880,&quot;width&quot;:14000}"/>
</p:tagLst>
</file>

<file path=ppt/tags/tag2.xml><?xml version="1.0" encoding="utf-8"?>
<p:tagLst xmlns:p="http://schemas.openxmlformats.org/presentationml/2006/main">
  <p:tag name="KSO_WM_UNIT_PLACING_PICTURE_USER_VIEWPORT" val="{&quot;height&quot;:7880,&quot;width&quot;:14000}"/>
</p:tagLst>
</file>

<file path=ppt/tags/tag3.xml><?xml version="1.0" encoding="utf-8"?>
<p:tagLst xmlns:p="http://schemas.openxmlformats.org/presentationml/2006/main">
  <p:tag name="KSO_WM_UNIT_PLACING_PICTURE_USER_VIEWPORT" val="{&quot;height&quot;:7880,&quot;width&quot;:14000}"/>
</p:tagLst>
</file>

<file path=ppt/theme/theme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테마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WPS 演示</Application>
  <PresentationFormat/>
  <Paragraphs>106</Paragraphs>
  <Slides>13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Gulim</vt:lpstr>
      <vt:lpstr>Malgun Gothic</vt:lpstr>
      <vt:lpstr>HY견고딕</vt:lpstr>
      <vt:lpstr>微软雅黑</vt:lpstr>
      <vt:lpstr>Adobe 仿宋 Std R</vt:lpstr>
      <vt:lpstr>仿宋</vt:lpstr>
      <vt:lpstr>等线</vt:lpstr>
      <vt:lpstr>等线</vt:lpstr>
      <vt:lpstr>Arial Unicode MS</vt:lpstr>
      <vt:lpstr>Office 테마</vt:lpstr>
      <vt:lpstr>디자인 사용자 지정</vt:lpstr>
      <vt:lpstr>1_Office 테마</vt:lpstr>
      <vt:lpstr>2_Office 테마</vt:lpstr>
      <vt:lpstr>3_Office 테마</vt:lpstr>
      <vt:lpstr>4_Office 테마</vt:lpstr>
      <vt:lpstr>1_디자인 사용자 지정</vt:lpstr>
      <vt:lpstr>5_Office 테마</vt:lpstr>
      <vt:lpstr>6_Office 테마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27可爱风教师公开课</dc:title>
  <dc:creator>kan</dc:creator>
  <cp:lastModifiedBy>Administrator</cp:lastModifiedBy>
  <cp:revision>2497</cp:revision>
  <dcterms:created xsi:type="dcterms:W3CDTF">2010-06-15T09:00:00Z</dcterms:created>
  <dcterms:modified xsi:type="dcterms:W3CDTF">2020-07-08T05:26:42Z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