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31" r:id="rId3"/>
    <p:sldId id="836" r:id="rId5"/>
    <p:sldId id="744" r:id="rId6"/>
    <p:sldId id="862" r:id="rId7"/>
    <p:sldId id="786" r:id="rId8"/>
    <p:sldId id="842" r:id="rId9"/>
    <p:sldId id="865" r:id="rId10"/>
    <p:sldId id="798" r:id="rId11"/>
    <p:sldId id="895" r:id="rId12"/>
    <p:sldId id="853" r:id="rId13"/>
    <p:sldId id="867" r:id="rId14"/>
    <p:sldId id="890" r:id="rId15"/>
    <p:sldId id="891" r:id="rId16"/>
    <p:sldId id="892" r:id="rId17"/>
    <p:sldId id="893" r:id="rId18"/>
    <p:sldId id="894" r:id="rId19"/>
    <p:sldId id="823" r:id="rId20"/>
    <p:sldId id="872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84B3A4"/>
    <a:srgbClr val="769B37"/>
    <a:srgbClr val="829662"/>
    <a:srgbClr val="BA421E"/>
    <a:srgbClr val="0A0106"/>
    <a:srgbClr val="D4631E"/>
    <a:srgbClr val="E1732F"/>
    <a:srgbClr val="31302E"/>
    <a:srgbClr val="DB53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601" autoAdjust="0"/>
    <p:restoredTop sz="91579" autoAdjust="0"/>
  </p:normalViewPr>
  <p:slideViewPr>
    <p:cSldViewPr>
      <p:cViewPr varScale="1">
        <p:scale>
          <a:sx n="136" d="100"/>
          <a:sy n="136" d="100"/>
        </p:scale>
        <p:origin x="432" y="114"/>
      </p:cViewPr>
      <p:guideLst>
        <p:guide orient="horz" pos="1619"/>
        <p:guide pos="2906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0"/>
            <a:ext cx="9135879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>
            <a:off x="4355977" y="0"/>
            <a:ext cx="2664296" cy="1491630"/>
          </a:xfrm>
          <a:prstGeom prst="rect">
            <a:avLst/>
          </a:prstGeom>
        </p:spPr>
      </p:pic>
      <p:pic>
        <p:nvPicPr>
          <p:cNvPr id="9" name="守护甜心 - 唯美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4945" y="7185697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89605" y="1543685"/>
            <a:ext cx="412877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/>
              <a:t>聚焦案例，再谈评价</a:t>
            </a:r>
            <a:endParaRPr lang="zh-CN" altLang="en-US" sz="2800" b="1"/>
          </a:p>
          <a:p>
            <a:r>
              <a:rPr lang="en-US" altLang="zh-CN" sz="2800"/>
              <a:t>——</a:t>
            </a:r>
            <a:r>
              <a:rPr lang="en-US" altLang="zh-CN" sz="1200" b="1"/>
              <a:t>《课程游戏化背景下幼儿创意手工园本课程的开发研究》课题 </a:t>
            </a:r>
            <a:r>
              <a:rPr lang="zh-CN" altLang="en-US" sz="1200" b="1"/>
              <a:t>第一次活动</a:t>
            </a:r>
            <a:endParaRPr lang="zh-CN" altLang="en-US" sz="1200" b="1"/>
          </a:p>
          <a:p>
            <a:endParaRPr lang="zh-CN" altLang="en-US" sz="1200" b="1"/>
          </a:p>
          <a:p>
            <a:endParaRPr lang="zh-CN" altLang="en-US" sz="1200" b="1"/>
          </a:p>
          <a:p>
            <a:pPr algn="ctr"/>
            <a:r>
              <a:rPr lang="zh-CN" altLang="en-US" sz="1200" b="1"/>
              <a:t>       春江幼儿园百馨西苑    刘丹</a:t>
            </a:r>
            <a:endParaRPr lang="zh-CN" altLang="en-US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6079490" y="510540"/>
            <a:ext cx="2377440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28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zh-CN" altLang="en-US" sz="28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论点梳理</a:t>
            </a:r>
            <a:endParaRPr lang="en-US" altLang="zh-CN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772920" y="1762760"/>
            <a:ext cx="2181225" cy="2186305"/>
          </a:xfrm>
          <a:prstGeom prst="roundRect">
            <a:avLst>
              <a:gd name="adj" fmla="val 5304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108832" y="1361124"/>
            <a:ext cx="1510068" cy="469799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1"/>
          <p:cNvSpPr txBox="1"/>
          <p:nvPr/>
        </p:nvSpPr>
        <p:spPr bwMode="auto">
          <a:xfrm>
            <a:off x="2220748" y="1391140"/>
            <a:ext cx="1286465" cy="37366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活动前</a:t>
            </a:r>
            <a:endParaRPr lang="zh-CN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72877" y="2011079"/>
            <a:ext cx="2119037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观察幼儿，了解创意思维和技能。教师可以去询问幼儿的想法。</a:t>
            </a:r>
            <a:endParaRPr lang="zh-CN" altLang="en-US"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适时介入：话语式提问。当他遇到问题或困难时可以用话语去提问、引导幼儿去发现；鼓励式介入等。</a:t>
            </a:r>
            <a:endParaRPr lang="zh-CN" altLang="en-US"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、材料的投入，如实物菊花</a:t>
            </a:r>
            <a:endParaRPr lang="zh-CN" altLang="en-US"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endParaRPr lang="zh-CN" altLang="en-US"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64760" y="1390650"/>
            <a:ext cx="2181225" cy="2557550"/>
            <a:chOff x="9605" y="2115"/>
            <a:chExt cx="3435" cy="2955"/>
          </a:xfrm>
        </p:grpSpPr>
        <p:sp>
          <p:nvSpPr>
            <p:cNvPr id="18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white">
            <a:xfrm>
              <a:off x="9605" y="2623"/>
              <a:ext cx="3435" cy="2447"/>
            </a:xfrm>
            <a:prstGeom prst="roundRect">
              <a:avLst>
                <a:gd name="adj" fmla="val 7012"/>
              </a:avLst>
            </a:prstGeom>
            <a:noFill/>
            <a:ln w="381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10095" y="2115"/>
              <a:ext cx="2378" cy="552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zh-CN" sz="16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28"/>
            <p:cNvSpPr txBox="1"/>
            <p:nvPr/>
          </p:nvSpPr>
          <p:spPr bwMode="auto">
            <a:xfrm>
              <a:off x="10231" y="2174"/>
              <a:ext cx="2106" cy="432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>
                <a:buClr>
                  <a:srgbClr val="7F7F7F"/>
                </a:buClr>
                <a:defRPr/>
              </a:pPr>
              <a:r>
                <a:rPr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活动后</a:t>
              </a: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37"/>
          <p:cNvSpPr txBox="1"/>
          <p:nvPr/>
        </p:nvSpPr>
        <p:spPr>
          <a:xfrm>
            <a:off x="1223645" y="782955"/>
            <a:ext cx="25203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-1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通过讨论，我们梳理出：</a:t>
            </a:r>
            <a:endParaRPr lang="zh-CN" altLang="en-US" sz="1600" b="1" spc="-1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5832" y="1919639"/>
            <a:ext cx="2119037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1、幼幼交流</a:t>
            </a:r>
            <a:endParaRPr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2、轮流分享</a:t>
            </a:r>
            <a:endParaRPr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3、师幼（自评、他评、教师评）</a:t>
            </a:r>
            <a:endParaRPr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l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sz="1200" b="1" spc="50" dirty="0">
                <a:ln w="11430"/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4、材料的使用，制作过程、新技能辐射（绕）</a:t>
            </a:r>
            <a:endParaRPr sz="1200" b="1" spc="50" dirty="0">
              <a:ln w="11430"/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0020" y="4020185"/>
            <a:ext cx="6694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我们的建议：</a:t>
            </a:r>
            <a:endParaRPr lang="zh-CN" altLang="en-US"/>
          </a:p>
          <a:p>
            <a:pPr algn="l"/>
            <a:r>
              <a:rPr lang="zh-CN" altLang="en-US"/>
              <a:t>        幼幼交流和轮流交流有点重复，我们第二环节可以用预约制的交流的方式。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13" grpId="0"/>
      <p:bldP spid="14" grpId="0"/>
      <p:bldP spid="2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473739" y="1112024"/>
            <a:ext cx="316865" cy="858257"/>
            <a:chOff x="7148948" y="2531570"/>
            <a:chExt cx="422486" cy="1144342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7354129" y="2913430"/>
              <a:ext cx="1" cy="762482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7148948" y="2531570"/>
              <a:ext cx="422486" cy="491066"/>
              <a:chOff x="7148948" y="2531570"/>
              <a:chExt cx="422486" cy="49106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7159500" y="2576506"/>
                <a:ext cx="387795" cy="3877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4B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44"/>
              <p:cNvSpPr txBox="1"/>
              <p:nvPr/>
            </p:nvSpPr>
            <p:spPr>
              <a:xfrm>
                <a:off x="7148948" y="2531570"/>
                <a:ext cx="422486" cy="49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475302" y="1059632"/>
            <a:ext cx="319319" cy="876991"/>
            <a:chOff x="2098242" y="2506590"/>
            <a:chExt cx="425759" cy="1169322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2320424" y="2913430"/>
              <a:ext cx="1" cy="76248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2098242" y="2506590"/>
              <a:ext cx="425759" cy="492443"/>
              <a:chOff x="2098242" y="2506590"/>
              <a:chExt cx="425759" cy="49244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125795" y="2576506"/>
                <a:ext cx="387795" cy="387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4B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42"/>
              <p:cNvSpPr txBox="1"/>
              <p:nvPr/>
            </p:nvSpPr>
            <p:spPr>
              <a:xfrm>
                <a:off x="2098242" y="2506590"/>
                <a:ext cx="42575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1685598" y="4038637"/>
            <a:ext cx="1890001" cy="4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87794" y="4079277"/>
            <a:ext cx="1890001" cy="4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10364" y="1939125"/>
            <a:ext cx="1890000" cy="515726"/>
            <a:chOff x="1059693" y="3272992"/>
            <a:chExt cx="2520000" cy="687635"/>
          </a:xfrm>
          <a:solidFill>
            <a:schemeClr val="bg1"/>
          </a:solidFill>
        </p:grpSpPr>
        <p:sp>
          <p:nvSpPr>
            <p:cNvPr id="28" name="五边形 27"/>
            <p:cNvSpPr/>
            <p:nvPr/>
          </p:nvSpPr>
          <p:spPr>
            <a:xfrm rot="16200000">
              <a:off x="1975875" y="2356809"/>
              <a:ext cx="687635" cy="2520000"/>
            </a:xfrm>
            <a:prstGeom prst="homePlate">
              <a:avLst>
                <a:gd name="adj" fmla="val 487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34"/>
            <p:cNvSpPr txBox="1"/>
            <p:nvPr/>
          </p:nvSpPr>
          <p:spPr>
            <a:xfrm>
              <a:off x="1259246" y="3502010"/>
              <a:ext cx="2120892" cy="41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活动中的评价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35"/>
          <p:cNvSpPr txBox="1"/>
          <p:nvPr/>
        </p:nvSpPr>
        <p:spPr>
          <a:xfrm>
            <a:off x="1694283" y="2575751"/>
            <a:ext cx="1881095" cy="13481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1、及时鼓励幼儿的行为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2、对亮点材料的评价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687160" y="1970240"/>
            <a:ext cx="1890000" cy="515726"/>
            <a:chOff x="6093398" y="3272992"/>
            <a:chExt cx="2520000" cy="687635"/>
          </a:xfrm>
        </p:grpSpPr>
        <p:sp>
          <p:nvSpPr>
            <p:cNvPr id="32" name="五边形 31"/>
            <p:cNvSpPr/>
            <p:nvPr/>
          </p:nvSpPr>
          <p:spPr>
            <a:xfrm rot="16200000">
              <a:off x="7009580" y="2356809"/>
              <a:ext cx="687635" cy="2520000"/>
            </a:xfrm>
            <a:prstGeom prst="homePlate">
              <a:avLst>
                <a:gd name="adj" fmla="val 487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6"/>
            <p:cNvSpPr txBox="1"/>
            <p:nvPr/>
          </p:nvSpPr>
          <p:spPr>
            <a:xfrm>
              <a:off x="6293798" y="3460509"/>
              <a:ext cx="2120892" cy="452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活动后的评价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686986" y="2515426"/>
            <a:ext cx="1881095" cy="14687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1、有目的的提问：材料的选择、制作的主题</a:t>
            </a:r>
            <a:endParaRPr lang="zh-CN" altLang="en-US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2、对活动过程的评价</a:t>
            </a:r>
            <a:endParaRPr lang="zh-CN" altLang="en-US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感知——认知——表达——想象</a:t>
            </a:r>
            <a:endParaRPr lang="zh-CN" altLang="en-US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3、关注幼儿学习品质</a:t>
            </a:r>
            <a:endParaRPr lang="zh-CN" altLang="en-US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4、依据观察，有目的引导交流</a:t>
            </a:r>
            <a:endParaRPr lang="zh-CN" altLang="en-US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Placeholder 8"/>
          <p:cNvSpPr txBox="1"/>
          <p:nvPr/>
        </p:nvSpPr>
        <p:spPr>
          <a:xfrm>
            <a:off x="5790565" y="510540"/>
            <a:ext cx="2666365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28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zh-CN" altLang="en-US" sz="28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论点梳理</a:t>
            </a:r>
            <a:endParaRPr lang="en-US" altLang="zh-CN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7"/>
          <p:cNvSpPr txBox="1"/>
          <p:nvPr/>
        </p:nvSpPr>
        <p:spPr>
          <a:xfrm>
            <a:off x="716280" y="671830"/>
            <a:ext cx="25203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spc="-1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通过讨论，我们梳理出：</a:t>
            </a:r>
            <a:endParaRPr lang="zh-CN" altLang="en-US" sz="1600" b="1" spc="-1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27932 L 5E-6 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27932 L -2.77778E-6 2.22222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5" grpId="0" bldLvl="0" animBg="1"/>
      <p:bldP spid="25" grpId="1" bldLvl="0" animBg="1"/>
      <p:bldP spid="30" grpId="0"/>
      <p:bldP spid="4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8193"/>
          <p:cNvSpPr/>
          <p:nvPr/>
        </p:nvSpPr>
        <p:spPr>
          <a:xfrm>
            <a:off x="1566039" y="743426"/>
            <a:ext cx="6169176" cy="3339465"/>
          </a:xfrm>
          <a:prstGeom prst="rect">
            <a:avLst/>
          </a:prstGeom>
          <a:noFill/>
          <a:ln w="9525">
            <a:noFill/>
          </a:ln>
        </p:spPr>
        <p:txBody>
          <a:bodyPr lIns="72486" tIns="36242" rIns="72486" bIns="36242" anchor="t">
            <a:spAutoFit/>
          </a:bodyPr>
          <a:p>
            <a:pPr indent="304800" algn="just" defTabSz="914400" eaLnBrk="0" hangingPunct="0">
              <a:tabLst>
                <a:tab pos="685800" algn="l"/>
              </a:tabLst>
            </a:pPr>
            <a:r>
              <a:rPr lang="zh-CN" altLang="en-US" sz="2855" b="1" dirty="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</a:rPr>
              <a:t>什么是激励性的评价？</a:t>
            </a:r>
            <a:endParaRPr lang="zh-CN" altLang="en-US" sz="2855" b="1" dirty="0">
              <a:solidFill>
                <a:srgbClr val="FFFF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endParaRPr lang="zh-CN" altLang="en-US" sz="2855" b="1" dirty="0">
              <a:solidFill>
                <a:srgbClr val="FFFF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r>
              <a:rPr lang="en-US" altLang="zh-CN" sz="2220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◆ </a:t>
            </a:r>
            <a:r>
              <a:rPr lang="zh-CN" altLang="en-US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发现</a:t>
            </a:r>
            <a:r>
              <a:rPr lang="en-US" altLang="zh-CN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——</a:t>
            </a:r>
            <a:r>
              <a:rPr lang="zh-CN" altLang="en-US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优点、长处</a:t>
            </a:r>
            <a:endParaRPr lang="zh-CN" altLang="en-US" sz="2220" b="1" dirty="0">
              <a:solidFill>
                <a:srgbClr val="00B0F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r>
              <a:rPr lang="en-US" altLang="zh-CN" sz="222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◆</a:t>
            </a:r>
            <a:r>
              <a:rPr lang="en-US" altLang="zh-CN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222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</a:t>
            </a:r>
            <a:r>
              <a:rPr lang="en-US" altLang="zh-CN" sz="2220" b="1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——</a:t>
            </a:r>
            <a:r>
              <a:rPr lang="zh-CN" altLang="en-US" sz="222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细微变化</a:t>
            </a:r>
            <a:r>
              <a:rPr lang="en-US" altLang="zh-CN" sz="2220" b="1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—</a:t>
            </a:r>
            <a:r>
              <a:rPr lang="zh-CN" altLang="en-US" sz="222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寻找闪光点</a:t>
            </a:r>
            <a:endParaRPr lang="zh-CN" altLang="en-US" sz="3175" b="1" dirty="0">
              <a:solidFill>
                <a:srgbClr val="00B0F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r>
              <a:rPr lang="en-US" altLang="zh-CN" sz="222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◆</a:t>
            </a:r>
            <a:r>
              <a:rPr lang="en-US" altLang="zh-CN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222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创造</a:t>
            </a:r>
            <a:r>
              <a:rPr lang="en-US" altLang="zh-CN" sz="2220" b="1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——</a:t>
            </a:r>
            <a:r>
              <a:rPr lang="zh-CN" altLang="en-US" sz="222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持久性的环境</a:t>
            </a:r>
            <a:r>
              <a:rPr lang="zh-CN" altLang="en-US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 sz="2220" b="1" dirty="0">
              <a:solidFill>
                <a:srgbClr val="00B0F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r>
              <a:rPr lang="en-US" altLang="zh-CN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◆ </a:t>
            </a:r>
            <a:r>
              <a:rPr lang="zh-CN" altLang="en-US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增强</a:t>
            </a:r>
            <a:r>
              <a:rPr lang="en-US" altLang="zh-CN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——</a:t>
            </a:r>
            <a:r>
              <a:rPr lang="zh-CN" altLang="en-US" sz="222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成功愿望</a:t>
            </a:r>
            <a:endParaRPr lang="zh-CN" altLang="en-US" sz="2220" b="1" dirty="0">
              <a:solidFill>
                <a:srgbClr val="00B0F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endParaRPr lang="zh-CN" altLang="en-US" sz="2220" b="1" dirty="0">
              <a:solidFill>
                <a:srgbClr val="FFFF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r>
              <a:rPr lang="zh-CN" altLang="en-US" sz="2220" b="1" dirty="0">
                <a:solidFill>
                  <a:srgbClr val="FF66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</a:t>
            </a:r>
            <a:r>
              <a:rPr lang="zh-CN" altLang="en-US" sz="2220" b="1" dirty="0">
                <a:solidFill>
                  <a:srgbClr val="00FF00"/>
                </a:solidFill>
                <a:latin typeface="Times New Roman" panose="02020603050405020304" charset="0"/>
                <a:ea typeface="黑体" panose="02010609060101010101" charset="-122"/>
              </a:rPr>
              <a:t>最大限度地调动所有的积极性</a:t>
            </a:r>
            <a:endParaRPr lang="zh-CN" altLang="en-US" sz="2220" b="1" dirty="0">
              <a:solidFill>
                <a:srgbClr val="00FF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indent="304800" algn="just" defTabSz="914400" eaLnBrk="0" hangingPunct="0">
              <a:tabLst>
                <a:tab pos="685800" algn="l"/>
              </a:tabLst>
            </a:pPr>
            <a:endParaRPr lang="zh-CN" altLang="en-US" sz="2220" b="1" dirty="0">
              <a:solidFill>
                <a:srgbClr val="00FF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1485396" y="1028196"/>
            <a:ext cx="5943628" cy="2708910"/>
          </a:xfrm>
          <a:prstGeom prst="rect">
            <a:avLst/>
          </a:prstGeom>
          <a:noFill/>
          <a:ln w="9525">
            <a:noFill/>
          </a:ln>
        </p:spPr>
        <p:txBody>
          <a:bodyPr lIns="72486" tIns="36242" rIns="72486" bIns="36242" anchor="t">
            <a:spAutoFit/>
          </a:bodyPr>
          <a:p>
            <a:pPr indent="330200" defTabSz="914400" eaLnBrk="0" hangingPunct="0">
              <a:tabLst>
                <a:tab pos="114300" algn="l"/>
              </a:tabLst>
            </a:pPr>
            <a:r>
              <a:rPr lang="en-US" altLang="zh-CN" sz="1905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en-US" altLang="zh-CN" sz="1905" b="1" dirty="0">
                <a:latin typeface="宋体" panose="02010600030101010101" pitchFamily="2" charset="-122"/>
                <a:ea typeface="黑体" panose="02010609060101010101" charset="-122"/>
              </a:rPr>
              <a:t> </a:t>
            </a:r>
            <a:endParaRPr lang="en-US" altLang="zh-CN" sz="190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30200" defTabSz="914400" eaLnBrk="0" hangingPunct="0">
              <a:tabLst>
                <a:tab pos="114300" algn="l"/>
              </a:tabLst>
            </a:pPr>
            <a:r>
              <a:rPr lang="zh-CN" altLang="en-US" sz="254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误区：激励性评价</a:t>
            </a:r>
            <a:r>
              <a:rPr lang="en-US" altLang="zh-CN" sz="254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≠</a:t>
            </a:r>
            <a:r>
              <a:rPr lang="zh-CN" altLang="en-US" sz="254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等价制评价（优、  良、合格、待合格）</a:t>
            </a:r>
            <a:endParaRPr lang="zh-CN" altLang="en-US" sz="2540" b="1" dirty="0">
              <a:solidFill>
                <a:srgbClr val="8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30200" defTabSz="914400" eaLnBrk="0" hangingPunct="0">
              <a:tabLst>
                <a:tab pos="114300" algn="l"/>
              </a:tabLst>
            </a:pPr>
            <a:endParaRPr lang="zh-CN" altLang="en-US" sz="2540" dirty="0">
              <a:solidFill>
                <a:srgbClr val="8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30200" algn="just" defTabSz="914400" eaLnBrk="0" hangingPunct="0">
              <a:tabLst>
                <a:tab pos="114300" algn="l"/>
              </a:tabLst>
            </a:pPr>
            <a:r>
              <a:rPr lang="zh-CN" altLang="en-US" sz="2540" b="1" dirty="0">
                <a:solidFill>
                  <a:srgbClr val="99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正解：激励性评价</a:t>
            </a:r>
            <a:r>
              <a:rPr lang="zh-CN" altLang="en-US" sz="254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等同于</a:t>
            </a:r>
            <a:endParaRPr lang="zh-CN" altLang="en-US" sz="2540" b="1" dirty="0">
              <a:solidFill>
                <a:srgbClr val="FF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30200" algn="just" defTabSz="914400" eaLnBrk="0" hangingPunct="0">
              <a:tabLst>
                <a:tab pos="114300" algn="l"/>
              </a:tabLst>
            </a:pPr>
            <a:endParaRPr lang="zh-CN" altLang="en-US" sz="2540" b="1" dirty="0">
              <a:solidFill>
                <a:srgbClr val="99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30200" algn="just" defTabSz="914400" eaLnBrk="0" hangingPunct="0">
              <a:tabLst>
                <a:tab pos="114300" algn="l"/>
              </a:tabLst>
            </a:pPr>
            <a:r>
              <a:rPr lang="zh-CN" altLang="en-US" sz="2540" b="1" dirty="0">
                <a:solidFill>
                  <a:srgbClr val="99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等价制评价＋激励性的评价语</a:t>
            </a:r>
            <a:endParaRPr lang="zh-CN" altLang="en-US" sz="2540" dirty="0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9217"/>
          <p:cNvSpPr/>
          <p:nvPr/>
        </p:nvSpPr>
        <p:spPr>
          <a:xfrm>
            <a:off x="1384592" y="967714"/>
            <a:ext cx="6229658" cy="852805"/>
          </a:xfrm>
          <a:prstGeom prst="rect">
            <a:avLst/>
          </a:prstGeom>
          <a:noFill/>
          <a:ln w="9525">
            <a:noFill/>
          </a:ln>
        </p:spPr>
        <p:txBody>
          <a:bodyPr lIns="72486" tIns="36242" rIns="72486" bIns="36242" anchor="t">
            <a:spAutoFit/>
          </a:bodyPr>
          <a:p>
            <a:pPr eaLnBrk="0" hangingPunct="0"/>
            <a:endParaRPr lang="en-US" altLang="zh-CN" sz="254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540" dirty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endParaRPr lang="zh-CN" altLang="en-US" sz="254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195" name="矩形 9219"/>
          <p:cNvSpPr/>
          <p:nvPr/>
        </p:nvSpPr>
        <p:spPr>
          <a:xfrm>
            <a:off x="1505557" y="604821"/>
            <a:ext cx="6108694" cy="4032250"/>
          </a:xfrm>
          <a:prstGeom prst="rect">
            <a:avLst/>
          </a:prstGeom>
          <a:noFill/>
          <a:ln w="9525">
            <a:noFill/>
          </a:ln>
        </p:spPr>
        <p:txBody>
          <a:bodyPr lIns="72501" tIns="36250" rIns="72501" bIns="36250" anchor="t">
            <a:spAutoFit/>
          </a:bodyPr>
          <a:p>
            <a:pPr indent="189230" algn="just" eaLnBrk="0" hangingPunct="0"/>
            <a:r>
              <a:rPr lang="zh-CN" altLang="en-US" sz="2220" b="1" dirty="0">
                <a:solidFill>
                  <a:srgbClr val="993300"/>
                </a:solidFill>
                <a:latin typeface="Times New Roman" panose="02020603050405020304" charset="0"/>
                <a:ea typeface="黑体" panose="02010609060101010101" charset="-122"/>
              </a:rPr>
              <a:t>运用激励性评价的策略方法和效果</a:t>
            </a:r>
            <a:endParaRPr lang="zh-CN" altLang="en-US" sz="2220" b="1" dirty="0">
              <a:solidFill>
                <a:srgbClr val="9933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indent="189230" algn="just" eaLnBrk="0" hangingPunct="0"/>
            <a:endParaRPr lang="zh-CN" altLang="en-US" sz="2220" b="1" dirty="0">
              <a:solidFill>
                <a:srgbClr val="9933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indent="189230" algn="just" eaLnBrk="0" hangingPunct="0"/>
            <a:r>
              <a:rPr lang="zh-CN" altLang="en-US" sz="2220" b="1" dirty="0">
                <a:solidFill>
                  <a:srgbClr val="33CC33"/>
                </a:solidFill>
                <a:latin typeface="Times New Roman" panose="02020603050405020304" charset="0"/>
                <a:ea typeface="黑体" panose="02010609060101010101" charset="-122"/>
              </a:rPr>
              <a:t>策略方法：</a:t>
            </a:r>
            <a:endParaRPr lang="zh-CN" altLang="en-US" sz="2220" b="1" dirty="0">
              <a:solidFill>
                <a:srgbClr val="33CC33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indent="189230" algn="just" eaLnBrk="0" hangingPunct="0"/>
            <a:r>
              <a:rPr lang="en-US" altLang="zh-CN" sz="1905" b="1" dirty="0">
                <a:solidFill>
                  <a:srgbClr val="33CC33"/>
                </a:solidFill>
                <a:latin typeface="Times New Roman" panose="02020603050405020304" charset="0"/>
                <a:ea typeface="宋体" panose="02010600030101010101" pitchFamily="2" charset="-122"/>
              </a:rPr>
              <a:t>◆</a:t>
            </a:r>
            <a:r>
              <a:rPr lang="en-US" altLang="zh-CN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制定不同层次不同标准的激励性的评价机制</a:t>
            </a:r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189230" algn="just" eaLnBrk="0" hangingPunct="0"/>
            <a:r>
              <a:rPr lang="en-US" altLang="zh-CN" sz="1905" b="1" dirty="0">
                <a:solidFill>
                  <a:srgbClr val="33CC33"/>
                </a:solidFill>
                <a:latin typeface="Times New Roman" panose="02020603050405020304" charset="0"/>
                <a:ea typeface="宋体" panose="02010600030101010101" pitchFamily="2" charset="-122"/>
              </a:rPr>
              <a:t>◆</a:t>
            </a:r>
            <a:r>
              <a:rPr lang="en-US" altLang="zh-CN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运用低起点、小台阶、多活动、快反馈的方法</a:t>
            </a:r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189230" algn="just" eaLnBrk="0" hangingPunct="0"/>
            <a:r>
              <a:rPr lang="en-US" altLang="zh-CN" sz="1905" b="1" dirty="0">
                <a:solidFill>
                  <a:srgbClr val="33CC33"/>
                </a:solidFill>
                <a:latin typeface="Times New Roman" panose="02020603050405020304" charset="0"/>
                <a:ea typeface="宋体" panose="02010600030101010101" pitchFamily="2" charset="-122"/>
              </a:rPr>
              <a:t>◆</a:t>
            </a:r>
            <a:r>
              <a:rPr lang="en-US" altLang="zh-CN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优化课堂评价语和课后书面语（采用等级制＋评价语相结合的方法）</a:t>
            </a:r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189230" algn="just" eaLnBrk="0" hangingPunct="0"/>
            <a:r>
              <a:rPr lang="en-US" altLang="zh-CN" sz="1905" b="1" dirty="0">
                <a:solidFill>
                  <a:srgbClr val="33CC33"/>
                </a:solidFill>
                <a:latin typeface="Times New Roman" panose="02020603050405020304" charset="0"/>
                <a:ea typeface="宋体" panose="02010600030101010101" pitchFamily="2" charset="-122"/>
              </a:rPr>
              <a:t>◆</a:t>
            </a:r>
            <a:r>
              <a:rPr lang="en-US" altLang="zh-CN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设计不同的奖励方法（创新奖、进步奖、合作奖、技巧奖等）</a:t>
            </a:r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189230" algn="just" eaLnBrk="0" hangingPunct="0"/>
            <a:r>
              <a:rPr lang="en-US" altLang="zh-CN" sz="1905" b="1" dirty="0">
                <a:solidFill>
                  <a:srgbClr val="33CC33"/>
                </a:solidFill>
                <a:latin typeface="Times New Roman" panose="02020603050405020304" charset="0"/>
                <a:ea typeface="宋体" panose="02010600030101010101" pitchFamily="2" charset="-122"/>
              </a:rPr>
              <a:t>◆</a:t>
            </a:r>
            <a:r>
              <a:rPr lang="en-US" altLang="zh-CN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自评、教师评、互评、集体评等方法</a:t>
            </a:r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189230" algn="just" eaLnBrk="0" hangingPunct="0"/>
            <a:r>
              <a:rPr lang="en-US" altLang="zh-CN" sz="1905" b="1" dirty="0">
                <a:solidFill>
                  <a:srgbClr val="33CC33"/>
                </a:solidFill>
                <a:latin typeface="Times New Roman" panose="02020603050405020304" charset="0"/>
                <a:ea typeface="宋体" panose="02010600030101010101" pitchFamily="2" charset="-122"/>
              </a:rPr>
              <a:t>◆ </a:t>
            </a:r>
            <a:r>
              <a:rPr lang="zh-CN" altLang="en-US" sz="1905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对不同水平的学生制定不同的学习目标和评价手段</a:t>
            </a:r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189230" algn="just" eaLnBrk="0" hangingPunct="0"/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189230" eaLnBrk="0" hangingPunct="0"/>
            <a:endParaRPr lang="zh-CN" altLang="en-US" sz="1905" b="1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60" name="图片 49159" descr="6">
            <a:hlinkClick r:id="" action="ppaction://noaction">
              <a:snd r:embed="rId1" name="chimes.wav"/>
            </a:hlinkClick>
            <a:hlinkHover r:id="" action="ppaction://noaction">
              <a:snd r:embed="rId1" name="chimes.wav"/>
            </a:hlinkHover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85" y="846750"/>
            <a:ext cx="2298320" cy="36289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49161"/>
          <p:cNvSpPr txBox="1"/>
          <p:nvPr/>
        </p:nvSpPr>
        <p:spPr>
          <a:xfrm>
            <a:off x="4630628" y="1442039"/>
            <a:ext cx="3143810" cy="2800985"/>
          </a:xfrm>
          <a:prstGeom prst="rect">
            <a:avLst/>
          </a:prstGeom>
          <a:noFill/>
          <a:ln w="9525">
            <a:noFill/>
          </a:ln>
        </p:spPr>
        <p:txBody>
          <a:bodyPr lIns="72501" tIns="36250" rIns="72501" bIns="36250" anchor="t">
            <a:spAutoFit/>
          </a:bodyPr>
          <a:p>
            <a:r>
              <a:rPr lang="zh-CN" altLang="en-US" sz="111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题目：</a:t>
            </a:r>
            <a:r>
              <a:rPr lang="en-US" altLang="zh-CN" sz="111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111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凶神</a:t>
            </a:r>
            <a:r>
              <a:rPr lang="en-US" altLang="zh-CN" sz="111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en-US" altLang="zh-CN" sz="111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11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作者</a:t>
            </a:r>
            <a:r>
              <a:rPr lang="en-US" altLang="zh-CN" sz="111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111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朱丹璐</a:t>
            </a:r>
            <a:endParaRPr lang="zh-CN" altLang="en-US" sz="111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1110">
              <a:solidFill>
                <a:srgbClr val="99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11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11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隐现手工制作能力的评价：</a:t>
            </a:r>
            <a:endParaRPr lang="zh-CN" altLang="en-US" sz="111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110" dirty="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1110" dirty="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  <a:r>
              <a:rPr lang="zh-CN" altLang="en-US" sz="1110" dirty="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设计有创意、</a:t>
            </a:r>
            <a:r>
              <a:rPr lang="en-US" altLang="zh-CN" sz="1110" dirty="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1110" dirty="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彩纸选择妙、</a:t>
            </a:r>
            <a:r>
              <a:rPr lang="en-US" altLang="zh-CN" sz="1110" dirty="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1110" dirty="0">
                <a:solidFill>
                  <a:srgbClr val="99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制作工艺精</a:t>
            </a:r>
            <a:endParaRPr lang="zh-CN" altLang="en-US" sz="1110" dirty="0">
              <a:solidFill>
                <a:srgbClr val="99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11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zh-CN" altLang="en-US" sz="111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学生点评：</a:t>
            </a:r>
            <a:r>
              <a:rPr lang="zh-CN" altLang="en-US" sz="111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你怕吗？我用废旧的纸片和瓶盖来装饰凶神，你一定很害怕呢！凶神还长着两颗尖尖的牙齿。</a:t>
            </a:r>
            <a:endParaRPr lang="zh-CN" altLang="en-US" sz="111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11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zh-CN" altLang="en-US" sz="111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教师点评：</a:t>
            </a:r>
            <a:r>
              <a:rPr lang="zh-CN" altLang="en-US" sz="111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的这张凶神面具，制作得非常棒！，画面装饰得简洁大方、色彩简练、夸张、有趣味，一眼望去给人一种可怕的感觉，而且你能变废为宝，体现环保的意识，你真了不起！如果你能将凶神的胡须爬满它的整个腮帮，那么凶神就更凶了！</a:t>
            </a:r>
            <a:endParaRPr lang="zh-CN" altLang="en-US" sz="111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副标题 30722"/>
          <p:cNvSpPr>
            <a:spLocks noGrp="1" noRot="1"/>
          </p:cNvSpPr>
          <p:nvPr>
            <p:ph type="subTitle" idx="1"/>
          </p:nvPr>
        </p:nvSpPr>
        <p:spPr>
          <a:xfrm>
            <a:off x="1687003" y="725785"/>
            <a:ext cx="5745801" cy="3870855"/>
          </a:xfrm>
        </p:spPr>
        <p:txBody>
          <a:bodyPr lIns="68572" tIns="34285" rIns="68572" bIns="34285" anchor="t"/>
          <a:p>
            <a:pPr algn="l" defTabSz="863600">
              <a:buSzPct val="85000"/>
            </a:pPr>
            <a:r>
              <a:rPr lang="zh-CN" altLang="en-US" sz="2220" b="1" kern="1200" baseline="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常用的激励性评价语 </a:t>
            </a:r>
            <a:endParaRPr lang="zh-CN" altLang="en-US" sz="2220" b="1" kern="1200" baseline="0" dirty="0">
              <a:solidFill>
                <a:srgbClr val="CC33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 defTabSz="863600">
              <a:buSzPct val="85000"/>
            </a:pPr>
            <a:r>
              <a:rPr lang="en-US" altLang="zh-CN" sz="1585" b="1" kern="1200" baseline="0" dirty="0">
                <a:solidFill>
                  <a:srgbClr val="FF9900"/>
                </a:solidFill>
                <a:latin typeface="宋体" panose="02010600030101010101" pitchFamily="2" charset="-122"/>
                <a:ea typeface="+mn-ea"/>
                <a:cs typeface="+mn-cs"/>
              </a:rPr>
              <a:t>▲</a:t>
            </a:r>
            <a:r>
              <a:rPr lang="zh-CN" altLang="en-US" sz="1585" b="1" kern="1200" baseline="0" dirty="0">
                <a:solidFill>
                  <a:srgbClr val="6633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可延伸性的激励性评价语如：</a:t>
            </a:r>
            <a:endParaRPr lang="zh-CN" altLang="en-US" sz="1585" b="1" kern="1200" baseline="0" dirty="0">
              <a:solidFill>
                <a:srgbClr val="6633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 defTabSz="863600">
              <a:buSzPct val="85000"/>
            </a:pPr>
            <a:r>
              <a:rPr lang="zh-CN" altLang="en-US" sz="1585" kern="1200" baseline="0" dirty="0">
                <a:solidFill>
                  <a:srgbClr val="990000"/>
                </a:solidFill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lang="zh-CN" altLang="en-US" sz="1585" b="1" kern="1200" baseline="0" dirty="0">
                <a:solidFill>
                  <a:srgbClr val="990000"/>
                </a:solidFill>
                <a:latin typeface="宋体" panose="02010600030101010101" pitchFamily="2" charset="-122"/>
                <a:ea typeface="+mn-ea"/>
                <a:cs typeface="+mn-cs"/>
              </a:rPr>
              <a:t>这张画造型、构图准确，画面中的人物大小对比恰到好处，颜色到位，真了不起！非常好！继续努力，长大后定会成为一名画家。</a:t>
            </a:r>
            <a:r>
              <a:rPr lang="zh-CN" altLang="en-US" sz="1585" b="1" kern="1200" baseline="0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585" b="1" kern="1200" baseline="0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  <a:p>
            <a:pPr algn="l" defTabSz="863600">
              <a:buSzPct val="85000"/>
            </a:pPr>
            <a:r>
              <a:rPr lang="en-US" altLang="zh-CN" sz="1585" b="1" kern="1200" baseline="0" dirty="0">
                <a:solidFill>
                  <a:srgbClr val="33CC33"/>
                </a:solidFill>
                <a:latin typeface="宋体" panose="02010600030101010101" pitchFamily="2" charset="-122"/>
                <a:ea typeface="+mn-ea"/>
                <a:cs typeface="+mn-cs"/>
              </a:rPr>
              <a:t>▲</a:t>
            </a:r>
            <a:r>
              <a:rPr lang="zh-CN" altLang="en-US" sz="1585" b="1" kern="1200" baseline="0" dirty="0">
                <a:solidFill>
                  <a:srgbClr val="6633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激励性的评价语如：</a:t>
            </a:r>
            <a:endParaRPr lang="zh-CN" altLang="en-US" sz="1585" b="1" kern="1200" baseline="0" dirty="0">
              <a:solidFill>
                <a:srgbClr val="6633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 defTabSz="863600">
              <a:buSzPct val="85000"/>
            </a:pPr>
            <a:r>
              <a:rPr lang="zh-CN" altLang="en-US" sz="1585" b="1" kern="1200" baseline="0" dirty="0">
                <a:solidFill>
                  <a:srgbClr val="990000"/>
                </a:solidFill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lang="zh-CN" altLang="en-US" sz="1585" b="1" kern="1200" baseline="0" dirty="0">
                <a:solidFill>
                  <a:srgbClr val="990000"/>
                </a:solidFill>
                <a:latin typeface="Times New Roman" panose="02020603050405020304" charset="0"/>
                <a:ea typeface="+mn-ea"/>
                <a:cs typeface="+mn-cs"/>
              </a:rPr>
              <a:t>这张</a:t>
            </a:r>
            <a:r>
              <a:rPr lang="zh-CN" altLang="en-US" sz="1585" b="1" kern="1200" baseline="0" dirty="0">
                <a:solidFill>
                  <a:srgbClr val="990000"/>
                </a:solidFill>
                <a:latin typeface="宋体" panose="02010600030101010101" pitchFamily="2" charset="-122"/>
                <a:ea typeface="+mn-ea"/>
                <a:cs typeface="+mn-cs"/>
              </a:rPr>
              <a:t>画的颜色画得漂亮极了，很好</a:t>
            </a:r>
            <a:r>
              <a:rPr lang="en-US" altLang="zh-CN" sz="1585" b="1" kern="1200" baseline="0">
                <a:solidFill>
                  <a:srgbClr val="990000"/>
                </a:solidFill>
                <a:latin typeface="Times New Roman" panose="02020603050405020304" charset="0"/>
                <a:ea typeface="+mn-ea"/>
                <a:cs typeface="+mn-cs"/>
              </a:rPr>
              <a:t>!</a:t>
            </a:r>
            <a:r>
              <a:rPr lang="zh-CN" altLang="en-US" sz="1585" b="1" kern="1200" baseline="0" dirty="0">
                <a:solidFill>
                  <a:srgbClr val="990000"/>
                </a:solidFill>
                <a:latin typeface="宋体" panose="02010600030101010101" pitchFamily="2" charset="-122"/>
                <a:ea typeface="+mn-ea"/>
                <a:cs typeface="+mn-cs"/>
              </a:rPr>
              <a:t>加油！你真棒</a:t>
            </a:r>
            <a:r>
              <a:rPr lang="en-US" altLang="zh-CN" sz="1585" b="1" kern="1200" baseline="0">
                <a:solidFill>
                  <a:srgbClr val="990000"/>
                </a:solidFill>
                <a:latin typeface="Times New Roman" panose="02020603050405020304" charset="0"/>
                <a:ea typeface="+mn-ea"/>
                <a:cs typeface="+mn-cs"/>
              </a:rPr>
              <a:t>!</a:t>
            </a:r>
            <a:r>
              <a:rPr lang="en-US" altLang="zh-CN" sz="1585" b="1" kern="1200" baseline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585" b="1" kern="1200" baseline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  <a:p>
            <a:pPr algn="l" defTabSz="863600">
              <a:buSzPct val="85000"/>
            </a:pPr>
            <a:r>
              <a:rPr lang="en-US" altLang="zh-CN" sz="1585" b="1" kern="1200" baseline="0">
                <a:solidFill>
                  <a:srgbClr val="FF9900"/>
                </a:solidFill>
                <a:latin typeface="宋体" panose="02010600030101010101" pitchFamily="2" charset="-122"/>
                <a:ea typeface="+mn-ea"/>
                <a:cs typeface="+mn-cs"/>
              </a:rPr>
              <a:t>▲</a:t>
            </a:r>
            <a:r>
              <a:rPr lang="zh-CN" altLang="en-US" sz="1585" b="1" kern="1200" baseline="0" dirty="0">
                <a:solidFill>
                  <a:srgbClr val="6633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鼓励性的评价语如：</a:t>
            </a:r>
            <a:endParaRPr lang="zh-CN" altLang="en-US" sz="1585" b="1" kern="1200" baseline="0" dirty="0">
              <a:solidFill>
                <a:srgbClr val="6633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 defTabSz="863600">
              <a:buSzPct val="85000"/>
            </a:pPr>
            <a:r>
              <a:rPr lang="zh-CN" altLang="en-US" sz="1585" b="1" kern="1200" baseline="0" dirty="0">
                <a:solidFill>
                  <a:srgbClr val="990000"/>
                </a:solidFill>
                <a:latin typeface="宋体" panose="02010600030101010101" pitchFamily="2" charset="-122"/>
                <a:ea typeface="+mn-ea"/>
                <a:cs typeface="+mn-cs"/>
              </a:rPr>
              <a:t>    你的想象力丰富，如果构图方面加强些，我想画得会更好。</a:t>
            </a:r>
            <a:r>
              <a:rPr lang="zh-CN" altLang="en-US" sz="1585" b="1" kern="1200" baseline="0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585" b="1" kern="1200" baseline="0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  <a:p>
            <a:pPr algn="l" defTabSz="863600">
              <a:buSzPct val="85000"/>
            </a:pPr>
            <a:r>
              <a:rPr lang="en-US" altLang="zh-CN" sz="1585" b="1" kern="1200" baseline="0" dirty="0">
                <a:solidFill>
                  <a:srgbClr val="33CC33"/>
                </a:solidFill>
                <a:latin typeface="宋体" panose="02010600030101010101" pitchFamily="2" charset="-122"/>
                <a:ea typeface="+mn-ea"/>
                <a:cs typeface="+mn-cs"/>
              </a:rPr>
              <a:t>▲</a:t>
            </a:r>
            <a:r>
              <a:rPr lang="zh-CN" altLang="en-US" sz="1585" b="1" kern="1200" baseline="0" dirty="0">
                <a:solidFill>
                  <a:srgbClr val="6633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可行性的激励评价语如：</a:t>
            </a:r>
            <a:endParaRPr lang="zh-CN" altLang="en-US" sz="1585" b="1" kern="1200" baseline="0" dirty="0">
              <a:solidFill>
                <a:srgbClr val="6633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 defTabSz="863600">
              <a:buSzPct val="85000"/>
            </a:pPr>
            <a:r>
              <a:rPr lang="zh-CN" altLang="en-US" sz="1585" b="1" kern="1200" baseline="0" dirty="0">
                <a:solidFill>
                  <a:srgbClr val="990000"/>
                </a:solidFill>
                <a:latin typeface="宋体" panose="02010600030101010101" pitchFamily="2" charset="-122"/>
                <a:ea typeface="+mn-ea"/>
                <a:cs typeface="+mn-cs"/>
              </a:rPr>
              <a:t>    老师惊奇地发现你的画有了进步，如果构图上再下点功夫些，你的画一定能画得更好。</a:t>
            </a:r>
            <a:r>
              <a:rPr lang="zh-CN" altLang="en-US" sz="1585" b="1" kern="1200" baseline="0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585" b="1" kern="1200" baseline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058096" y="4629402"/>
            <a:ext cx="1716180" cy="356593"/>
          </a:xfrm>
        </p:spPr>
        <p:txBody>
          <a:bodyPr lIns="68572" tIns="34285" rIns="68572" bIns="34285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defTabSz="863600"/>
            <a:fld id="{9A0DB2DC-4C9A-4742-B13C-FB6460FD3503}" type="slidenum">
              <a:rPr lang="zh-CN" altLang="en-US" sz="103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0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86346" y="4629402"/>
            <a:ext cx="2171056" cy="356593"/>
          </a:xfrm>
        </p:spPr>
        <p:txBody>
          <a:bodyPr lIns="68572" tIns="34285" rIns="68572" bIns="34285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863600"/>
            <a:r>
              <a:rPr lang="zh-CN" altLang="en-US" sz="1030" dirty="0">
                <a:latin typeface="Arial" panose="020B0604020202020204" pitchFamily="34" charset="0"/>
                <a:ea typeface="宋体" panose="02010600030101010101" pitchFamily="2" charset="-122"/>
              </a:rPr>
              <a:t>ppt课件</a:t>
            </a:r>
            <a:endParaRPr lang="zh-CN" altLang="en-US" sz="10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6680200" y="551815"/>
            <a:ext cx="1776730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结束语：</a:t>
            </a:r>
            <a:endParaRPr lang="en-US" altLang="zh-CN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1135050" y="1238853"/>
            <a:ext cx="3210788" cy="3904647"/>
            <a:chOff x="1141364" y="649312"/>
            <a:chExt cx="4235521" cy="5150844"/>
          </a:xfrm>
        </p:grpSpPr>
        <p:sp>
          <p:nvSpPr>
            <p:cNvPr id="9" name="任意多边形 8"/>
            <p:cNvSpPr/>
            <p:nvPr/>
          </p:nvSpPr>
          <p:spPr>
            <a:xfrm>
              <a:off x="1491356" y="1307806"/>
              <a:ext cx="3638574" cy="4492350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67346" y="649312"/>
              <a:ext cx="576000" cy="576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800885" y="1838946"/>
              <a:ext cx="576000" cy="576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203356" y="1393823"/>
              <a:ext cx="576000" cy="576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1141364" y="3598492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4553930" y="3743424"/>
              <a:ext cx="576000" cy="576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008926" y="1985321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253739" y="1550864"/>
              <a:ext cx="576000" cy="576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3379361" y="2780910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4512681" y="2699148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012542" y="21268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996735" y="2576819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1828224" y="3455424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2588233" y="4077918"/>
              <a:ext cx="288000" cy="288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3516909" y="3743424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3954758" y="45501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427220" y="1148080"/>
            <a:ext cx="454977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艺术，不在于传授的技能技巧，而在激励、唤醒内心深处对于创造的兴趣与欲望。没有兴奋的情绪怎么激励人，没有主动性怎么能唤醒沉睡的人。我们的教育对象是处在儿童期的幼儿，在引导手工制作活动中，运用的方法和手段更应是生动活泼、丰富多彩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b="15001"/>
          <a:stretch>
            <a:fillRect/>
          </a:stretch>
        </p:blipFill>
        <p:spPr>
          <a:xfrm>
            <a:off x="0" y="0"/>
            <a:ext cx="9139939" cy="514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>
            <a:off x="4355977" y="0"/>
            <a:ext cx="2664296" cy="14916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31840" y="206391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Thankyou</a:t>
            </a:r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845221" y="1347614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67226" y="1406649"/>
            <a:ext cx="2879491" cy="369332"/>
            <a:chOff x="2167226" y="1730685"/>
            <a:chExt cx="2879491" cy="369332"/>
          </a:xfrm>
        </p:grpSpPr>
        <p:sp>
          <p:nvSpPr>
            <p:cNvPr id="4" name="TextBox 4"/>
            <p:cNvSpPr txBox="1"/>
            <p:nvPr/>
          </p:nvSpPr>
          <p:spPr>
            <a:xfrm>
              <a:off x="2595617" y="1730685"/>
              <a:ext cx="245110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倾听改变</a:t>
              </a:r>
              <a:r>
                <a:rPr lang="en-US" altLang="zh-CN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缘由、重构</a:t>
              </a:r>
              <a:endPara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845221" y="2044663"/>
            <a:ext cx="5616624" cy="4680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67226" y="2103698"/>
            <a:ext cx="2879491" cy="369332"/>
            <a:chOff x="2167226" y="1730685"/>
            <a:chExt cx="2879491" cy="369332"/>
          </a:xfrm>
        </p:grpSpPr>
        <p:sp>
          <p:nvSpPr>
            <p:cNvPr id="9" name="TextBox 4"/>
            <p:cNvSpPr txBox="1"/>
            <p:nvPr/>
          </p:nvSpPr>
          <p:spPr>
            <a:xfrm>
              <a:off x="2595617" y="1730685"/>
              <a:ext cx="245110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回归现场</a:t>
              </a:r>
              <a:r>
                <a:rPr lang="en-US" altLang="zh-CN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发现、交流</a:t>
              </a:r>
              <a:endPara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845221" y="2735806"/>
            <a:ext cx="5616624" cy="468052"/>
          </a:xfrm>
          <a:prstGeom prst="round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67226" y="2794841"/>
            <a:ext cx="2879491" cy="369332"/>
            <a:chOff x="2167226" y="1730685"/>
            <a:chExt cx="2879491" cy="369332"/>
          </a:xfrm>
        </p:grpSpPr>
        <p:sp>
          <p:nvSpPr>
            <p:cNvPr id="14" name="TextBox 4"/>
            <p:cNvSpPr txBox="1"/>
            <p:nvPr/>
          </p:nvSpPr>
          <p:spPr>
            <a:xfrm>
              <a:off x="2595617" y="1730685"/>
              <a:ext cx="245110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互动分享</a:t>
              </a:r>
              <a:r>
                <a:rPr lang="en-US" altLang="zh-CN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学习、梳理</a:t>
              </a:r>
              <a:endPara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 Placeholder 8"/>
          <p:cNvSpPr txBox="1"/>
          <p:nvPr/>
        </p:nvSpPr>
        <p:spPr>
          <a:xfrm>
            <a:off x="4961885" y="51057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7" y="2410959"/>
            <a:ext cx="2808312" cy="280831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601">
            <a:off x="6457926" y="3645216"/>
            <a:ext cx="2481838" cy="2481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>
            <a:off x="3707904" y="864096"/>
            <a:ext cx="2664296" cy="1491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531764"/>
            <a:ext cx="3840465" cy="3840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5" y="2775069"/>
            <a:ext cx="1936383" cy="19363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38856" y="1928026"/>
            <a:ext cx="43459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01</a:t>
            </a:r>
            <a:r>
              <a:rPr 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倾听改变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缘由、重构</a:t>
            </a:r>
            <a:endParaRPr lang="zh-CN" altLang="en-US" sz="2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69"/>
            <a:ext cx="2451507" cy="2451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 txBox="1"/>
          <p:nvPr/>
        </p:nvSpPr>
        <p:spPr>
          <a:xfrm>
            <a:off x="6673215" y="646430"/>
            <a:ext cx="1783715" cy="3625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组织老师活动反思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"/>
          <p:cNvGrpSpPr/>
          <p:nvPr/>
        </p:nvGrpSpPr>
        <p:grpSpPr>
          <a:xfrm>
            <a:off x="1934563" y="3181753"/>
            <a:ext cx="5648056" cy="1046181"/>
            <a:chOff x="-3854384" y="2708920"/>
            <a:chExt cx="6986224" cy="1294048"/>
          </a:xfrm>
        </p:grpSpPr>
        <p:sp>
          <p:nvSpPr>
            <p:cNvPr id="75" name="한쪽 모서리가 잘린 사각형 8"/>
            <p:cNvSpPr/>
            <p:nvPr/>
          </p:nvSpPr>
          <p:spPr>
            <a:xfrm>
              <a:off x="-3854384" y="2708920"/>
              <a:ext cx="6986224" cy="1294048"/>
            </a:xfrm>
            <a:prstGeom prst="snip1Rect">
              <a:avLst>
                <a:gd name="adj" fmla="val 1232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6" name="직각 삼각형 9"/>
            <p:cNvSpPr/>
            <p:nvPr/>
          </p:nvSpPr>
          <p:spPr>
            <a:xfrm>
              <a:off x="2987824" y="2708920"/>
              <a:ext cx="144016" cy="14401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7" name="그룹 10"/>
          <p:cNvGrpSpPr/>
          <p:nvPr/>
        </p:nvGrpSpPr>
        <p:grpSpPr>
          <a:xfrm>
            <a:off x="1934563" y="1378447"/>
            <a:ext cx="5648056" cy="1046181"/>
            <a:chOff x="-3854384" y="2708920"/>
            <a:chExt cx="6986224" cy="1294048"/>
          </a:xfrm>
        </p:grpSpPr>
        <p:sp>
          <p:nvSpPr>
            <p:cNvPr id="78" name="한쪽 모서리가 잘린 사각형 11"/>
            <p:cNvSpPr/>
            <p:nvPr/>
          </p:nvSpPr>
          <p:spPr>
            <a:xfrm>
              <a:off x="-3854384" y="2708920"/>
              <a:ext cx="6986224" cy="1294048"/>
            </a:xfrm>
            <a:prstGeom prst="snip1Rect">
              <a:avLst>
                <a:gd name="adj" fmla="val 123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9" name="직각 삼각형 12"/>
            <p:cNvSpPr/>
            <p:nvPr/>
          </p:nvSpPr>
          <p:spPr>
            <a:xfrm>
              <a:off x="2987824" y="2708920"/>
              <a:ext cx="144016" cy="14401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88" name="그룹 21"/>
          <p:cNvGrpSpPr/>
          <p:nvPr/>
        </p:nvGrpSpPr>
        <p:grpSpPr>
          <a:xfrm>
            <a:off x="1561381" y="1528356"/>
            <a:ext cx="746364" cy="746363"/>
            <a:chOff x="848089" y="2524252"/>
            <a:chExt cx="923196" cy="923196"/>
          </a:xfrm>
        </p:grpSpPr>
        <p:sp>
          <p:nvSpPr>
            <p:cNvPr id="89" name="타원 22"/>
            <p:cNvSpPr/>
            <p:nvPr/>
          </p:nvSpPr>
          <p:spPr>
            <a:xfrm>
              <a:off x="848089" y="2524252"/>
              <a:ext cx="923196" cy="9231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0" name="Freeform 7"/>
            <p:cNvSpPr>
              <a:spLocks noEditPoints="1"/>
            </p:cNvSpPr>
            <p:nvPr/>
          </p:nvSpPr>
          <p:spPr bwMode="auto">
            <a:xfrm>
              <a:off x="1047749" y="2723239"/>
              <a:ext cx="523876" cy="525222"/>
            </a:xfrm>
            <a:custGeom>
              <a:avLst/>
              <a:gdLst>
                <a:gd name="T0" fmla="*/ 634 w 1166"/>
                <a:gd name="T1" fmla="*/ 983 h 1168"/>
                <a:gd name="T2" fmla="*/ 855 w 1166"/>
                <a:gd name="T3" fmla="*/ 885 h 1168"/>
                <a:gd name="T4" fmla="*/ 878 w 1166"/>
                <a:gd name="T5" fmla="*/ 852 h 1168"/>
                <a:gd name="T6" fmla="*/ 1163 w 1166"/>
                <a:gd name="T7" fmla="*/ 908 h 1168"/>
                <a:gd name="T8" fmla="*/ 937 w 1166"/>
                <a:gd name="T9" fmla="*/ 931 h 1168"/>
                <a:gd name="T10" fmla="*/ 921 w 1166"/>
                <a:gd name="T11" fmla="*/ 1044 h 1168"/>
                <a:gd name="T12" fmla="*/ 709 w 1166"/>
                <a:gd name="T13" fmla="*/ 1138 h 1168"/>
                <a:gd name="T14" fmla="*/ 673 w 1166"/>
                <a:gd name="T15" fmla="*/ 1168 h 1168"/>
                <a:gd name="T16" fmla="*/ 410 w 1166"/>
                <a:gd name="T17" fmla="*/ 1096 h 1168"/>
                <a:gd name="T18" fmla="*/ 209 w 1166"/>
                <a:gd name="T19" fmla="*/ 730 h 1168"/>
                <a:gd name="T20" fmla="*/ 249 w 1166"/>
                <a:gd name="T21" fmla="*/ 708 h 1168"/>
                <a:gd name="T22" fmla="*/ 257 w 1166"/>
                <a:gd name="T23" fmla="*/ 575 h 1168"/>
                <a:gd name="T24" fmla="*/ 53 w 1166"/>
                <a:gd name="T25" fmla="*/ 540 h 1168"/>
                <a:gd name="T26" fmla="*/ 10 w 1166"/>
                <a:gd name="T27" fmla="*/ 568 h 1168"/>
                <a:gd name="T28" fmla="*/ 10 w 1166"/>
                <a:gd name="T29" fmla="*/ 700 h 1168"/>
                <a:gd name="T30" fmla="*/ 223 w 1166"/>
                <a:gd name="T31" fmla="*/ 953 h 1168"/>
                <a:gd name="T32" fmla="*/ 333 w 1166"/>
                <a:gd name="T33" fmla="*/ 797 h 1168"/>
                <a:gd name="T34" fmla="*/ 489 w 1166"/>
                <a:gd name="T35" fmla="*/ 731 h 1168"/>
                <a:gd name="T36" fmla="*/ 420 w 1166"/>
                <a:gd name="T37" fmla="*/ 898 h 1168"/>
                <a:gd name="T38" fmla="*/ 298 w 1166"/>
                <a:gd name="T39" fmla="*/ 1036 h 1168"/>
                <a:gd name="T40" fmla="*/ 228 w 1166"/>
                <a:gd name="T41" fmla="*/ 1031 h 1168"/>
                <a:gd name="T42" fmla="*/ 215 w 1166"/>
                <a:gd name="T43" fmla="*/ 963 h 1168"/>
                <a:gd name="T44" fmla="*/ 566 w 1166"/>
                <a:gd name="T45" fmla="*/ 11 h 1168"/>
                <a:gd name="T46" fmla="*/ 606 w 1166"/>
                <a:gd name="T47" fmla="*/ 58 h 1168"/>
                <a:gd name="T48" fmla="*/ 610 w 1166"/>
                <a:gd name="T49" fmla="*/ 113 h 1168"/>
                <a:gd name="T50" fmla="*/ 576 w 1166"/>
                <a:gd name="T51" fmla="*/ 176 h 1168"/>
                <a:gd name="T52" fmla="*/ 517 w 1166"/>
                <a:gd name="T53" fmla="*/ 208 h 1168"/>
                <a:gd name="T54" fmla="*/ 467 w 1166"/>
                <a:gd name="T55" fmla="*/ 189 h 1168"/>
                <a:gd name="T56" fmla="*/ 435 w 1166"/>
                <a:gd name="T57" fmla="*/ 127 h 1168"/>
                <a:gd name="T58" fmla="*/ 438 w 1166"/>
                <a:gd name="T59" fmla="*/ 66 h 1168"/>
                <a:gd name="T60" fmla="*/ 474 w 1166"/>
                <a:gd name="T61" fmla="*/ 16 h 1168"/>
                <a:gd name="T62" fmla="*/ 532 w 1166"/>
                <a:gd name="T63" fmla="*/ 1 h 1168"/>
                <a:gd name="T64" fmla="*/ 564 w 1166"/>
                <a:gd name="T65" fmla="*/ 268 h 1168"/>
                <a:gd name="T66" fmla="*/ 684 w 1166"/>
                <a:gd name="T67" fmla="*/ 378 h 1168"/>
                <a:gd name="T68" fmla="*/ 822 w 1166"/>
                <a:gd name="T69" fmla="*/ 391 h 1168"/>
                <a:gd name="T70" fmla="*/ 861 w 1166"/>
                <a:gd name="T71" fmla="*/ 417 h 1168"/>
                <a:gd name="T72" fmla="*/ 851 w 1166"/>
                <a:gd name="T73" fmla="*/ 471 h 1168"/>
                <a:gd name="T74" fmla="*/ 725 w 1166"/>
                <a:gd name="T75" fmla="*/ 489 h 1168"/>
                <a:gd name="T76" fmla="*/ 633 w 1166"/>
                <a:gd name="T77" fmla="*/ 467 h 1168"/>
                <a:gd name="T78" fmla="*/ 547 w 1166"/>
                <a:gd name="T79" fmla="*/ 559 h 1168"/>
                <a:gd name="T80" fmla="*/ 683 w 1166"/>
                <a:gd name="T81" fmla="*/ 630 h 1168"/>
                <a:gd name="T82" fmla="*/ 768 w 1166"/>
                <a:gd name="T83" fmla="*/ 746 h 1168"/>
                <a:gd name="T84" fmla="*/ 805 w 1166"/>
                <a:gd name="T85" fmla="*/ 877 h 1168"/>
                <a:gd name="T86" fmla="*/ 753 w 1166"/>
                <a:gd name="T87" fmla="*/ 919 h 1168"/>
                <a:gd name="T88" fmla="*/ 700 w 1166"/>
                <a:gd name="T89" fmla="*/ 890 h 1168"/>
                <a:gd name="T90" fmla="*/ 587 w 1166"/>
                <a:gd name="T91" fmla="*/ 728 h 1168"/>
                <a:gd name="T92" fmla="*/ 331 w 1166"/>
                <a:gd name="T93" fmla="*/ 633 h 1168"/>
                <a:gd name="T94" fmla="*/ 291 w 1166"/>
                <a:gd name="T95" fmla="*/ 579 h 1168"/>
                <a:gd name="T96" fmla="*/ 266 w 1166"/>
                <a:gd name="T97" fmla="*/ 358 h 1168"/>
                <a:gd name="T98" fmla="*/ 234 w 1166"/>
                <a:gd name="T99" fmla="*/ 414 h 1168"/>
                <a:gd name="T100" fmla="*/ 205 w 1166"/>
                <a:gd name="T101" fmla="*/ 510 h 1168"/>
                <a:gd name="T102" fmla="*/ 150 w 1166"/>
                <a:gd name="T103" fmla="*/ 508 h 1168"/>
                <a:gd name="T104" fmla="*/ 136 w 1166"/>
                <a:gd name="T105" fmla="*/ 437 h 1168"/>
                <a:gd name="T106" fmla="*/ 184 w 1166"/>
                <a:gd name="T107" fmla="*/ 298 h 1168"/>
                <a:gd name="T108" fmla="*/ 353 w 1166"/>
                <a:gd name="T109" fmla="*/ 213 h 1168"/>
                <a:gd name="T110" fmla="*/ 447 w 1166"/>
                <a:gd name="T111" fmla="*/ 22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6" h="1168">
                  <a:moveTo>
                    <a:pt x="436" y="1086"/>
                  </a:moveTo>
                  <a:lnTo>
                    <a:pt x="627" y="1086"/>
                  </a:lnTo>
                  <a:lnTo>
                    <a:pt x="627" y="1004"/>
                  </a:lnTo>
                  <a:lnTo>
                    <a:pt x="627" y="1004"/>
                  </a:lnTo>
                  <a:lnTo>
                    <a:pt x="628" y="997"/>
                  </a:lnTo>
                  <a:lnTo>
                    <a:pt x="630" y="990"/>
                  </a:lnTo>
                  <a:lnTo>
                    <a:pt x="634" y="983"/>
                  </a:lnTo>
                  <a:lnTo>
                    <a:pt x="638" y="978"/>
                  </a:lnTo>
                  <a:lnTo>
                    <a:pt x="643" y="973"/>
                  </a:lnTo>
                  <a:lnTo>
                    <a:pt x="650" y="971"/>
                  </a:lnTo>
                  <a:lnTo>
                    <a:pt x="657" y="968"/>
                  </a:lnTo>
                  <a:lnTo>
                    <a:pt x="664" y="967"/>
                  </a:lnTo>
                  <a:lnTo>
                    <a:pt x="855" y="967"/>
                  </a:lnTo>
                  <a:lnTo>
                    <a:pt x="855" y="885"/>
                  </a:lnTo>
                  <a:lnTo>
                    <a:pt x="855" y="885"/>
                  </a:lnTo>
                  <a:lnTo>
                    <a:pt x="856" y="878"/>
                  </a:lnTo>
                  <a:lnTo>
                    <a:pt x="859" y="872"/>
                  </a:lnTo>
                  <a:lnTo>
                    <a:pt x="862" y="865"/>
                  </a:lnTo>
                  <a:lnTo>
                    <a:pt x="867" y="859"/>
                  </a:lnTo>
                  <a:lnTo>
                    <a:pt x="871" y="854"/>
                  </a:lnTo>
                  <a:lnTo>
                    <a:pt x="878" y="852"/>
                  </a:lnTo>
                  <a:lnTo>
                    <a:pt x="885" y="850"/>
                  </a:lnTo>
                  <a:lnTo>
                    <a:pt x="892" y="849"/>
                  </a:lnTo>
                  <a:lnTo>
                    <a:pt x="1166" y="849"/>
                  </a:lnTo>
                  <a:lnTo>
                    <a:pt x="1166" y="894"/>
                  </a:lnTo>
                  <a:lnTo>
                    <a:pt x="1166" y="894"/>
                  </a:lnTo>
                  <a:lnTo>
                    <a:pt x="1165" y="901"/>
                  </a:lnTo>
                  <a:lnTo>
                    <a:pt x="1163" y="908"/>
                  </a:lnTo>
                  <a:lnTo>
                    <a:pt x="1160" y="915"/>
                  </a:lnTo>
                  <a:lnTo>
                    <a:pt x="1155" y="921"/>
                  </a:lnTo>
                  <a:lnTo>
                    <a:pt x="1150" y="925"/>
                  </a:lnTo>
                  <a:lnTo>
                    <a:pt x="1144" y="927"/>
                  </a:lnTo>
                  <a:lnTo>
                    <a:pt x="1136" y="930"/>
                  </a:lnTo>
                  <a:lnTo>
                    <a:pt x="1129" y="931"/>
                  </a:lnTo>
                  <a:lnTo>
                    <a:pt x="937" y="931"/>
                  </a:lnTo>
                  <a:lnTo>
                    <a:pt x="937" y="1013"/>
                  </a:lnTo>
                  <a:lnTo>
                    <a:pt x="937" y="1013"/>
                  </a:lnTo>
                  <a:lnTo>
                    <a:pt x="937" y="1020"/>
                  </a:lnTo>
                  <a:lnTo>
                    <a:pt x="935" y="1027"/>
                  </a:lnTo>
                  <a:lnTo>
                    <a:pt x="932" y="1034"/>
                  </a:lnTo>
                  <a:lnTo>
                    <a:pt x="927" y="1039"/>
                  </a:lnTo>
                  <a:lnTo>
                    <a:pt x="921" y="1044"/>
                  </a:lnTo>
                  <a:lnTo>
                    <a:pt x="916" y="1046"/>
                  </a:lnTo>
                  <a:lnTo>
                    <a:pt x="909" y="1048"/>
                  </a:lnTo>
                  <a:lnTo>
                    <a:pt x="901" y="1049"/>
                  </a:lnTo>
                  <a:lnTo>
                    <a:pt x="709" y="1049"/>
                  </a:lnTo>
                  <a:lnTo>
                    <a:pt x="709" y="1132"/>
                  </a:lnTo>
                  <a:lnTo>
                    <a:pt x="709" y="1132"/>
                  </a:lnTo>
                  <a:lnTo>
                    <a:pt x="709" y="1138"/>
                  </a:lnTo>
                  <a:lnTo>
                    <a:pt x="707" y="1145"/>
                  </a:lnTo>
                  <a:lnTo>
                    <a:pt x="703" y="1152"/>
                  </a:lnTo>
                  <a:lnTo>
                    <a:pt x="699" y="1158"/>
                  </a:lnTo>
                  <a:lnTo>
                    <a:pt x="693" y="1162"/>
                  </a:lnTo>
                  <a:lnTo>
                    <a:pt x="687" y="1165"/>
                  </a:lnTo>
                  <a:lnTo>
                    <a:pt x="681" y="1167"/>
                  </a:lnTo>
                  <a:lnTo>
                    <a:pt x="673" y="1168"/>
                  </a:lnTo>
                  <a:lnTo>
                    <a:pt x="399" y="1168"/>
                  </a:lnTo>
                  <a:lnTo>
                    <a:pt x="399" y="1123"/>
                  </a:lnTo>
                  <a:lnTo>
                    <a:pt x="399" y="1123"/>
                  </a:lnTo>
                  <a:lnTo>
                    <a:pt x="400" y="1116"/>
                  </a:lnTo>
                  <a:lnTo>
                    <a:pt x="402" y="1109"/>
                  </a:lnTo>
                  <a:lnTo>
                    <a:pt x="406" y="1102"/>
                  </a:lnTo>
                  <a:lnTo>
                    <a:pt x="410" y="1096"/>
                  </a:lnTo>
                  <a:lnTo>
                    <a:pt x="416" y="1092"/>
                  </a:lnTo>
                  <a:lnTo>
                    <a:pt x="422" y="1089"/>
                  </a:lnTo>
                  <a:lnTo>
                    <a:pt x="428" y="1087"/>
                  </a:lnTo>
                  <a:lnTo>
                    <a:pt x="436" y="1086"/>
                  </a:lnTo>
                  <a:lnTo>
                    <a:pt x="436" y="1086"/>
                  </a:lnTo>
                  <a:close/>
                  <a:moveTo>
                    <a:pt x="37" y="715"/>
                  </a:moveTo>
                  <a:lnTo>
                    <a:pt x="209" y="730"/>
                  </a:lnTo>
                  <a:lnTo>
                    <a:pt x="209" y="730"/>
                  </a:lnTo>
                  <a:lnTo>
                    <a:pt x="218" y="730"/>
                  </a:lnTo>
                  <a:lnTo>
                    <a:pt x="226" y="728"/>
                  </a:lnTo>
                  <a:lnTo>
                    <a:pt x="233" y="724"/>
                  </a:lnTo>
                  <a:lnTo>
                    <a:pt x="240" y="721"/>
                  </a:lnTo>
                  <a:lnTo>
                    <a:pt x="246" y="715"/>
                  </a:lnTo>
                  <a:lnTo>
                    <a:pt x="249" y="708"/>
                  </a:lnTo>
                  <a:lnTo>
                    <a:pt x="253" y="700"/>
                  </a:lnTo>
                  <a:lnTo>
                    <a:pt x="254" y="692"/>
                  </a:lnTo>
                  <a:lnTo>
                    <a:pt x="263" y="599"/>
                  </a:lnTo>
                  <a:lnTo>
                    <a:pt x="263" y="599"/>
                  </a:lnTo>
                  <a:lnTo>
                    <a:pt x="262" y="590"/>
                  </a:lnTo>
                  <a:lnTo>
                    <a:pt x="261" y="582"/>
                  </a:lnTo>
                  <a:lnTo>
                    <a:pt x="257" y="575"/>
                  </a:lnTo>
                  <a:lnTo>
                    <a:pt x="253" y="568"/>
                  </a:lnTo>
                  <a:lnTo>
                    <a:pt x="247" y="562"/>
                  </a:lnTo>
                  <a:lnTo>
                    <a:pt x="240" y="559"/>
                  </a:lnTo>
                  <a:lnTo>
                    <a:pt x="233" y="555"/>
                  </a:lnTo>
                  <a:lnTo>
                    <a:pt x="225" y="554"/>
                  </a:lnTo>
                  <a:lnTo>
                    <a:pt x="53" y="540"/>
                  </a:lnTo>
                  <a:lnTo>
                    <a:pt x="53" y="540"/>
                  </a:lnTo>
                  <a:lnTo>
                    <a:pt x="44" y="540"/>
                  </a:lnTo>
                  <a:lnTo>
                    <a:pt x="36" y="541"/>
                  </a:lnTo>
                  <a:lnTo>
                    <a:pt x="29" y="544"/>
                  </a:lnTo>
                  <a:lnTo>
                    <a:pt x="22" y="549"/>
                  </a:lnTo>
                  <a:lnTo>
                    <a:pt x="16" y="554"/>
                  </a:lnTo>
                  <a:lnTo>
                    <a:pt x="13" y="561"/>
                  </a:lnTo>
                  <a:lnTo>
                    <a:pt x="10" y="568"/>
                  </a:lnTo>
                  <a:lnTo>
                    <a:pt x="8" y="576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9"/>
                  </a:lnTo>
                  <a:lnTo>
                    <a:pt x="2" y="687"/>
                  </a:lnTo>
                  <a:lnTo>
                    <a:pt x="5" y="694"/>
                  </a:lnTo>
                  <a:lnTo>
                    <a:pt x="10" y="700"/>
                  </a:lnTo>
                  <a:lnTo>
                    <a:pt x="15" y="706"/>
                  </a:lnTo>
                  <a:lnTo>
                    <a:pt x="22" y="711"/>
                  </a:lnTo>
                  <a:lnTo>
                    <a:pt x="29" y="714"/>
                  </a:lnTo>
                  <a:lnTo>
                    <a:pt x="37" y="715"/>
                  </a:lnTo>
                  <a:lnTo>
                    <a:pt x="37" y="715"/>
                  </a:lnTo>
                  <a:close/>
                  <a:moveTo>
                    <a:pt x="223" y="953"/>
                  </a:moveTo>
                  <a:lnTo>
                    <a:pt x="223" y="953"/>
                  </a:lnTo>
                  <a:lnTo>
                    <a:pt x="278" y="889"/>
                  </a:lnTo>
                  <a:lnTo>
                    <a:pt x="297" y="862"/>
                  </a:lnTo>
                  <a:lnTo>
                    <a:pt x="306" y="851"/>
                  </a:lnTo>
                  <a:lnTo>
                    <a:pt x="313" y="838"/>
                  </a:lnTo>
                  <a:lnTo>
                    <a:pt x="320" y="826"/>
                  </a:lnTo>
                  <a:lnTo>
                    <a:pt x="327" y="812"/>
                  </a:lnTo>
                  <a:lnTo>
                    <a:pt x="333" y="797"/>
                  </a:lnTo>
                  <a:lnTo>
                    <a:pt x="338" y="780"/>
                  </a:lnTo>
                  <a:lnTo>
                    <a:pt x="350" y="741"/>
                  </a:lnTo>
                  <a:lnTo>
                    <a:pt x="362" y="691"/>
                  </a:lnTo>
                  <a:lnTo>
                    <a:pt x="362" y="691"/>
                  </a:lnTo>
                  <a:lnTo>
                    <a:pt x="476" y="728"/>
                  </a:lnTo>
                  <a:lnTo>
                    <a:pt x="476" y="728"/>
                  </a:lnTo>
                  <a:lnTo>
                    <a:pt x="489" y="731"/>
                  </a:lnTo>
                  <a:lnTo>
                    <a:pt x="489" y="731"/>
                  </a:lnTo>
                  <a:lnTo>
                    <a:pt x="469" y="788"/>
                  </a:lnTo>
                  <a:lnTo>
                    <a:pt x="454" y="832"/>
                  </a:lnTo>
                  <a:lnTo>
                    <a:pt x="446" y="851"/>
                  </a:lnTo>
                  <a:lnTo>
                    <a:pt x="438" y="868"/>
                  </a:lnTo>
                  <a:lnTo>
                    <a:pt x="428" y="883"/>
                  </a:lnTo>
                  <a:lnTo>
                    <a:pt x="420" y="898"/>
                  </a:lnTo>
                  <a:lnTo>
                    <a:pt x="411" y="911"/>
                  </a:lnTo>
                  <a:lnTo>
                    <a:pt x="401" y="925"/>
                  </a:lnTo>
                  <a:lnTo>
                    <a:pt x="376" y="954"/>
                  </a:lnTo>
                  <a:lnTo>
                    <a:pt x="346" y="987"/>
                  </a:lnTo>
                  <a:lnTo>
                    <a:pt x="307" y="1028"/>
                  </a:lnTo>
                  <a:lnTo>
                    <a:pt x="307" y="1028"/>
                  </a:lnTo>
                  <a:lnTo>
                    <a:pt x="298" y="1036"/>
                  </a:lnTo>
                  <a:lnTo>
                    <a:pt x="287" y="1043"/>
                  </a:lnTo>
                  <a:lnTo>
                    <a:pt x="277" y="1046"/>
                  </a:lnTo>
                  <a:lnTo>
                    <a:pt x="266" y="1046"/>
                  </a:lnTo>
                  <a:lnTo>
                    <a:pt x="255" y="1046"/>
                  </a:lnTo>
                  <a:lnTo>
                    <a:pt x="245" y="1043"/>
                  </a:lnTo>
                  <a:lnTo>
                    <a:pt x="236" y="1038"/>
                  </a:lnTo>
                  <a:lnTo>
                    <a:pt x="228" y="1031"/>
                  </a:lnTo>
                  <a:lnTo>
                    <a:pt x="220" y="1024"/>
                  </a:lnTo>
                  <a:lnTo>
                    <a:pt x="214" y="1015"/>
                  </a:lnTo>
                  <a:lnTo>
                    <a:pt x="210" y="1006"/>
                  </a:lnTo>
                  <a:lnTo>
                    <a:pt x="208" y="996"/>
                  </a:lnTo>
                  <a:lnTo>
                    <a:pt x="208" y="986"/>
                  </a:lnTo>
                  <a:lnTo>
                    <a:pt x="210" y="974"/>
                  </a:lnTo>
                  <a:lnTo>
                    <a:pt x="215" y="963"/>
                  </a:lnTo>
                  <a:lnTo>
                    <a:pt x="223" y="953"/>
                  </a:lnTo>
                  <a:lnTo>
                    <a:pt x="223" y="953"/>
                  </a:lnTo>
                  <a:close/>
                  <a:moveTo>
                    <a:pt x="541" y="2"/>
                  </a:moveTo>
                  <a:lnTo>
                    <a:pt x="541" y="2"/>
                  </a:lnTo>
                  <a:lnTo>
                    <a:pt x="551" y="4"/>
                  </a:lnTo>
                  <a:lnTo>
                    <a:pt x="559" y="8"/>
                  </a:lnTo>
                  <a:lnTo>
                    <a:pt x="566" y="11"/>
                  </a:lnTo>
                  <a:lnTo>
                    <a:pt x="574" y="17"/>
                  </a:lnTo>
                  <a:lnTo>
                    <a:pt x="581" y="22"/>
                  </a:lnTo>
                  <a:lnTo>
                    <a:pt x="587" y="28"/>
                  </a:lnTo>
                  <a:lnTo>
                    <a:pt x="593" y="35"/>
                  </a:lnTo>
                  <a:lnTo>
                    <a:pt x="598" y="42"/>
                  </a:lnTo>
                  <a:lnTo>
                    <a:pt x="602" y="50"/>
                  </a:lnTo>
                  <a:lnTo>
                    <a:pt x="606" y="58"/>
                  </a:lnTo>
                  <a:lnTo>
                    <a:pt x="609" y="66"/>
                  </a:lnTo>
                  <a:lnTo>
                    <a:pt x="611" y="75"/>
                  </a:lnTo>
                  <a:lnTo>
                    <a:pt x="612" y="84"/>
                  </a:lnTo>
                  <a:lnTo>
                    <a:pt x="612" y="93"/>
                  </a:lnTo>
                  <a:lnTo>
                    <a:pt x="611" y="104"/>
                  </a:lnTo>
                  <a:lnTo>
                    <a:pt x="610" y="113"/>
                  </a:lnTo>
                  <a:lnTo>
                    <a:pt x="610" y="113"/>
                  </a:lnTo>
                  <a:lnTo>
                    <a:pt x="608" y="122"/>
                  </a:lnTo>
                  <a:lnTo>
                    <a:pt x="604" y="132"/>
                  </a:lnTo>
                  <a:lnTo>
                    <a:pt x="600" y="141"/>
                  </a:lnTo>
                  <a:lnTo>
                    <a:pt x="595" y="150"/>
                  </a:lnTo>
                  <a:lnTo>
                    <a:pt x="589" y="158"/>
                  </a:lnTo>
                  <a:lnTo>
                    <a:pt x="582" y="168"/>
                  </a:lnTo>
                  <a:lnTo>
                    <a:pt x="576" y="176"/>
                  </a:lnTo>
                  <a:lnTo>
                    <a:pt x="569" y="182"/>
                  </a:lnTo>
                  <a:lnTo>
                    <a:pt x="561" y="189"/>
                  </a:lnTo>
                  <a:lnTo>
                    <a:pt x="553" y="195"/>
                  </a:lnTo>
                  <a:lnTo>
                    <a:pt x="544" y="200"/>
                  </a:lnTo>
                  <a:lnTo>
                    <a:pt x="535" y="203"/>
                  </a:lnTo>
                  <a:lnTo>
                    <a:pt x="527" y="206"/>
                  </a:lnTo>
                  <a:lnTo>
                    <a:pt x="517" y="208"/>
                  </a:lnTo>
                  <a:lnTo>
                    <a:pt x="508" y="208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90" y="204"/>
                  </a:lnTo>
                  <a:lnTo>
                    <a:pt x="482" y="200"/>
                  </a:lnTo>
                  <a:lnTo>
                    <a:pt x="474" y="195"/>
                  </a:lnTo>
                  <a:lnTo>
                    <a:pt x="467" y="189"/>
                  </a:lnTo>
                  <a:lnTo>
                    <a:pt x="460" y="181"/>
                  </a:lnTo>
                  <a:lnTo>
                    <a:pt x="455" y="174"/>
                  </a:lnTo>
                  <a:lnTo>
                    <a:pt x="449" y="165"/>
                  </a:lnTo>
                  <a:lnTo>
                    <a:pt x="444" y="156"/>
                  </a:lnTo>
                  <a:lnTo>
                    <a:pt x="441" y="147"/>
                  </a:lnTo>
                  <a:lnTo>
                    <a:pt x="438" y="137"/>
                  </a:lnTo>
                  <a:lnTo>
                    <a:pt x="435" y="127"/>
                  </a:lnTo>
                  <a:lnTo>
                    <a:pt x="433" y="116"/>
                  </a:lnTo>
                  <a:lnTo>
                    <a:pt x="433" y="106"/>
                  </a:lnTo>
                  <a:lnTo>
                    <a:pt x="433" y="96"/>
                  </a:lnTo>
                  <a:lnTo>
                    <a:pt x="433" y="8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8" y="66"/>
                  </a:lnTo>
                  <a:lnTo>
                    <a:pt x="441" y="57"/>
                  </a:lnTo>
                  <a:lnTo>
                    <a:pt x="444" y="49"/>
                  </a:lnTo>
                  <a:lnTo>
                    <a:pt x="449" y="41"/>
                  </a:lnTo>
                  <a:lnTo>
                    <a:pt x="455" y="34"/>
                  </a:lnTo>
                  <a:lnTo>
                    <a:pt x="460" y="27"/>
                  </a:lnTo>
                  <a:lnTo>
                    <a:pt x="467" y="22"/>
                  </a:lnTo>
                  <a:lnTo>
                    <a:pt x="474" y="16"/>
                  </a:lnTo>
                  <a:lnTo>
                    <a:pt x="482" y="11"/>
                  </a:lnTo>
                  <a:lnTo>
                    <a:pt x="489" y="8"/>
                  </a:lnTo>
                  <a:lnTo>
                    <a:pt x="498" y="4"/>
                  </a:lnTo>
                  <a:lnTo>
                    <a:pt x="506" y="2"/>
                  </a:lnTo>
                  <a:lnTo>
                    <a:pt x="515" y="1"/>
                  </a:lnTo>
                  <a:lnTo>
                    <a:pt x="523" y="0"/>
                  </a:lnTo>
                  <a:lnTo>
                    <a:pt x="532" y="1"/>
                  </a:lnTo>
                  <a:lnTo>
                    <a:pt x="541" y="2"/>
                  </a:lnTo>
                  <a:lnTo>
                    <a:pt x="541" y="2"/>
                  </a:lnTo>
                  <a:close/>
                  <a:moveTo>
                    <a:pt x="531" y="253"/>
                  </a:moveTo>
                  <a:lnTo>
                    <a:pt x="531" y="253"/>
                  </a:lnTo>
                  <a:lnTo>
                    <a:pt x="540" y="257"/>
                  </a:lnTo>
                  <a:lnTo>
                    <a:pt x="552" y="261"/>
                  </a:lnTo>
                  <a:lnTo>
                    <a:pt x="564" y="268"/>
                  </a:lnTo>
                  <a:lnTo>
                    <a:pt x="570" y="273"/>
                  </a:lnTo>
                  <a:lnTo>
                    <a:pt x="576" y="277"/>
                  </a:lnTo>
                  <a:lnTo>
                    <a:pt x="576" y="277"/>
                  </a:lnTo>
                  <a:lnTo>
                    <a:pt x="650" y="349"/>
                  </a:lnTo>
                  <a:lnTo>
                    <a:pt x="662" y="360"/>
                  </a:lnTo>
                  <a:lnTo>
                    <a:pt x="674" y="370"/>
                  </a:lnTo>
                  <a:lnTo>
                    <a:pt x="684" y="378"/>
                  </a:lnTo>
                  <a:lnTo>
                    <a:pt x="694" y="383"/>
                  </a:lnTo>
                  <a:lnTo>
                    <a:pt x="705" y="388"/>
                  </a:lnTo>
                  <a:lnTo>
                    <a:pt x="716" y="390"/>
                  </a:lnTo>
                  <a:lnTo>
                    <a:pt x="727" y="392"/>
                  </a:lnTo>
                  <a:lnTo>
                    <a:pt x="741" y="393"/>
                  </a:lnTo>
                  <a:lnTo>
                    <a:pt x="775" y="393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31" y="392"/>
                  </a:lnTo>
                  <a:lnTo>
                    <a:pt x="840" y="395"/>
                  </a:lnTo>
                  <a:lnTo>
                    <a:pt x="847" y="398"/>
                  </a:lnTo>
                  <a:lnTo>
                    <a:pt x="853" y="404"/>
                  </a:lnTo>
                  <a:lnTo>
                    <a:pt x="858" y="411"/>
                  </a:lnTo>
                  <a:lnTo>
                    <a:pt x="861" y="417"/>
                  </a:lnTo>
                  <a:lnTo>
                    <a:pt x="862" y="425"/>
                  </a:lnTo>
                  <a:lnTo>
                    <a:pt x="863" y="433"/>
                  </a:lnTo>
                  <a:lnTo>
                    <a:pt x="863" y="443"/>
                  </a:lnTo>
                  <a:lnTo>
                    <a:pt x="862" y="451"/>
                  </a:lnTo>
                  <a:lnTo>
                    <a:pt x="859" y="457"/>
                  </a:lnTo>
                  <a:lnTo>
                    <a:pt x="855" y="464"/>
                  </a:lnTo>
                  <a:lnTo>
                    <a:pt x="851" y="471"/>
                  </a:lnTo>
                  <a:lnTo>
                    <a:pt x="845" y="476"/>
                  </a:lnTo>
                  <a:lnTo>
                    <a:pt x="837" y="479"/>
                  </a:lnTo>
                  <a:lnTo>
                    <a:pt x="829" y="480"/>
                  </a:lnTo>
                  <a:lnTo>
                    <a:pt x="829" y="480"/>
                  </a:lnTo>
                  <a:lnTo>
                    <a:pt x="780" y="486"/>
                  </a:lnTo>
                  <a:lnTo>
                    <a:pt x="741" y="489"/>
                  </a:lnTo>
                  <a:lnTo>
                    <a:pt x="725" y="489"/>
                  </a:lnTo>
                  <a:lnTo>
                    <a:pt x="710" y="489"/>
                  </a:lnTo>
                  <a:lnTo>
                    <a:pt x="697" y="489"/>
                  </a:lnTo>
                  <a:lnTo>
                    <a:pt x="683" y="487"/>
                  </a:lnTo>
                  <a:lnTo>
                    <a:pt x="670" y="484"/>
                  </a:lnTo>
                  <a:lnTo>
                    <a:pt x="658" y="479"/>
                  </a:lnTo>
                  <a:lnTo>
                    <a:pt x="646" y="473"/>
                  </a:lnTo>
                  <a:lnTo>
                    <a:pt x="633" y="467"/>
                  </a:lnTo>
                  <a:lnTo>
                    <a:pt x="619" y="456"/>
                  </a:lnTo>
                  <a:lnTo>
                    <a:pt x="604" y="446"/>
                  </a:lnTo>
                  <a:lnTo>
                    <a:pt x="569" y="416"/>
                  </a:lnTo>
                  <a:lnTo>
                    <a:pt x="546" y="544"/>
                  </a:lnTo>
                  <a:lnTo>
                    <a:pt x="546" y="544"/>
                  </a:lnTo>
                  <a:lnTo>
                    <a:pt x="545" y="552"/>
                  </a:lnTo>
                  <a:lnTo>
                    <a:pt x="547" y="559"/>
                  </a:lnTo>
                  <a:lnTo>
                    <a:pt x="552" y="565"/>
                  </a:lnTo>
                  <a:lnTo>
                    <a:pt x="557" y="569"/>
                  </a:lnTo>
                  <a:lnTo>
                    <a:pt x="557" y="569"/>
                  </a:lnTo>
                  <a:lnTo>
                    <a:pt x="608" y="591"/>
                  </a:lnTo>
                  <a:lnTo>
                    <a:pt x="649" y="610"/>
                  </a:lnTo>
                  <a:lnTo>
                    <a:pt x="667" y="619"/>
                  </a:lnTo>
                  <a:lnTo>
                    <a:pt x="683" y="630"/>
                  </a:lnTo>
                  <a:lnTo>
                    <a:pt x="698" y="640"/>
                  </a:lnTo>
                  <a:lnTo>
                    <a:pt x="711" y="652"/>
                  </a:lnTo>
                  <a:lnTo>
                    <a:pt x="724" y="666"/>
                  </a:lnTo>
                  <a:lnTo>
                    <a:pt x="735" y="682"/>
                  </a:lnTo>
                  <a:lnTo>
                    <a:pt x="747" y="700"/>
                  </a:lnTo>
                  <a:lnTo>
                    <a:pt x="758" y="722"/>
                  </a:lnTo>
                  <a:lnTo>
                    <a:pt x="768" y="746"/>
                  </a:lnTo>
                  <a:lnTo>
                    <a:pt x="780" y="775"/>
                  </a:lnTo>
                  <a:lnTo>
                    <a:pt x="791" y="806"/>
                  </a:lnTo>
                  <a:lnTo>
                    <a:pt x="803" y="843"/>
                  </a:lnTo>
                  <a:lnTo>
                    <a:pt x="803" y="843"/>
                  </a:lnTo>
                  <a:lnTo>
                    <a:pt x="806" y="856"/>
                  </a:lnTo>
                  <a:lnTo>
                    <a:pt x="807" y="867"/>
                  </a:lnTo>
                  <a:lnTo>
                    <a:pt x="805" y="877"/>
                  </a:lnTo>
                  <a:lnTo>
                    <a:pt x="802" y="886"/>
                  </a:lnTo>
                  <a:lnTo>
                    <a:pt x="796" y="895"/>
                  </a:lnTo>
                  <a:lnTo>
                    <a:pt x="789" y="902"/>
                  </a:lnTo>
                  <a:lnTo>
                    <a:pt x="781" y="909"/>
                  </a:lnTo>
                  <a:lnTo>
                    <a:pt x="772" y="914"/>
                  </a:lnTo>
                  <a:lnTo>
                    <a:pt x="763" y="917"/>
                  </a:lnTo>
                  <a:lnTo>
                    <a:pt x="753" y="919"/>
                  </a:lnTo>
                  <a:lnTo>
                    <a:pt x="742" y="919"/>
                  </a:lnTo>
                  <a:lnTo>
                    <a:pt x="733" y="917"/>
                  </a:lnTo>
                  <a:lnTo>
                    <a:pt x="723" y="914"/>
                  </a:lnTo>
                  <a:lnTo>
                    <a:pt x="715" y="908"/>
                  </a:lnTo>
                  <a:lnTo>
                    <a:pt x="707" y="900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82" y="854"/>
                  </a:lnTo>
                  <a:lnTo>
                    <a:pt x="665" y="824"/>
                  </a:lnTo>
                  <a:lnTo>
                    <a:pt x="649" y="798"/>
                  </a:lnTo>
                  <a:lnTo>
                    <a:pt x="634" y="776"/>
                  </a:lnTo>
                  <a:lnTo>
                    <a:pt x="619" y="757"/>
                  </a:lnTo>
                  <a:lnTo>
                    <a:pt x="603" y="741"/>
                  </a:lnTo>
                  <a:lnTo>
                    <a:pt x="587" y="728"/>
                  </a:lnTo>
                  <a:lnTo>
                    <a:pt x="570" y="716"/>
                  </a:lnTo>
                  <a:lnTo>
                    <a:pt x="551" y="707"/>
                  </a:lnTo>
                  <a:lnTo>
                    <a:pt x="530" y="698"/>
                  </a:lnTo>
                  <a:lnTo>
                    <a:pt x="506" y="689"/>
                  </a:lnTo>
                  <a:lnTo>
                    <a:pt x="480" y="680"/>
                  </a:lnTo>
                  <a:lnTo>
                    <a:pt x="415" y="660"/>
                  </a:lnTo>
                  <a:lnTo>
                    <a:pt x="331" y="633"/>
                  </a:lnTo>
                  <a:lnTo>
                    <a:pt x="331" y="633"/>
                  </a:lnTo>
                  <a:lnTo>
                    <a:pt x="321" y="626"/>
                  </a:lnTo>
                  <a:lnTo>
                    <a:pt x="312" y="618"/>
                  </a:lnTo>
                  <a:lnTo>
                    <a:pt x="304" y="610"/>
                  </a:lnTo>
                  <a:lnTo>
                    <a:pt x="298" y="600"/>
                  </a:lnTo>
                  <a:lnTo>
                    <a:pt x="295" y="590"/>
                  </a:lnTo>
                  <a:lnTo>
                    <a:pt x="291" y="579"/>
                  </a:lnTo>
                  <a:lnTo>
                    <a:pt x="290" y="567"/>
                  </a:lnTo>
                  <a:lnTo>
                    <a:pt x="289" y="555"/>
                  </a:lnTo>
                  <a:lnTo>
                    <a:pt x="329" y="335"/>
                  </a:lnTo>
                  <a:lnTo>
                    <a:pt x="329" y="335"/>
                  </a:lnTo>
                  <a:lnTo>
                    <a:pt x="298" y="346"/>
                  </a:lnTo>
                  <a:lnTo>
                    <a:pt x="275" y="354"/>
                  </a:lnTo>
                  <a:lnTo>
                    <a:pt x="266" y="358"/>
                  </a:lnTo>
                  <a:lnTo>
                    <a:pt x="259" y="364"/>
                  </a:lnTo>
                  <a:lnTo>
                    <a:pt x="253" y="370"/>
                  </a:lnTo>
                  <a:lnTo>
                    <a:pt x="248" y="375"/>
                  </a:lnTo>
                  <a:lnTo>
                    <a:pt x="244" y="383"/>
                  </a:lnTo>
                  <a:lnTo>
                    <a:pt x="240" y="392"/>
                  </a:lnTo>
                  <a:lnTo>
                    <a:pt x="238" y="403"/>
                  </a:lnTo>
                  <a:lnTo>
                    <a:pt x="234" y="414"/>
                  </a:lnTo>
                  <a:lnTo>
                    <a:pt x="229" y="445"/>
                  </a:lnTo>
                  <a:lnTo>
                    <a:pt x="222" y="485"/>
                  </a:lnTo>
                  <a:lnTo>
                    <a:pt x="222" y="485"/>
                  </a:lnTo>
                  <a:lnTo>
                    <a:pt x="220" y="493"/>
                  </a:lnTo>
                  <a:lnTo>
                    <a:pt x="216" y="500"/>
                  </a:lnTo>
                  <a:lnTo>
                    <a:pt x="210" y="505"/>
                  </a:lnTo>
                  <a:lnTo>
                    <a:pt x="205" y="510"/>
                  </a:lnTo>
                  <a:lnTo>
                    <a:pt x="197" y="513"/>
                  </a:lnTo>
                  <a:lnTo>
                    <a:pt x="189" y="516"/>
                  </a:lnTo>
                  <a:lnTo>
                    <a:pt x="181" y="517"/>
                  </a:lnTo>
                  <a:lnTo>
                    <a:pt x="173" y="516"/>
                  </a:lnTo>
                  <a:lnTo>
                    <a:pt x="165" y="514"/>
                  </a:lnTo>
                  <a:lnTo>
                    <a:pt x="157" y="511"/>
                  </a:lnTo>
                  <a:lnTo>
                    <a:pt x="150" y="508"/>
                  </a:lnTo>
                  <a:lnTo>
                    <a:pt x="144" y="502"/>
                  </a:lnTo>
                  <a:lnTo>
                    <a:pt x="139" y="495"/>
                  </a:lnTo>
                  <a:lnTo>
                    <a:pt x="135" y="488"/>
                  </a:lnTo>
                  <a:lnTo>
                    <a:pt x="133" y="479"/>
                  </a:lnTo>
                  <a:lnTo>
                    <a:pt x="133" y="469"/>
                  </a:lnTo>
                  <a:lnTo>
                    <a:pt x="133" y="469"/>
                  </a:lnTo>
                  <a:lnTo>
                    <a:pt x="136" y="437"/>
                  </a:lnTo>
                  <a:lnTo>
                    <a:pt x="141" y="408"/>
                  </a:lnTo>
                  <a:lnTo>
                    <a:pt x="145" y="383"/>
                  </a:lnTo>
                  <a:lnTo>
                    <a:pt x="151" y="362"/>
                  </a:lnTo>
                  <a:lnTo>
                    <a:pt x="157" y="342"/>
                  </a:lnTo>
                  <a:lnTo>
                    <a:pt x="165" y="325"/>
                  </a:lnTo>
                  <a:lnTo>
                    <a:pt x="174" y="310"/>
                  </a:lnTo>
                  <a:lnTo>
                    <a:pt x="184" y="298"/>
                  </a:lnTo>
                  <a:lnTo>
                    <a:pt x="197" y="285"/>
                  </a:lnTo>
                  <a:lnTo>
                    <a:pt x="212" y="275"/>
                  </a:lnTo>
                  <a:lnTo>
                    <a:pt x="229" y="265"/>
                  </a:lnTo>
                  <a:lnTo>
                    <a:pt x="248" y="255"/>
                  </a:lnTo>
                  <a:lnTo>
                    <a:pt x="270" y="245"/>
                  </a:lnTo>
                  <a:lnTo>
                    <a:pt x="294" y="236"/>
                  </a:lnTo>
                  <a:lnTo>
                    <a:pt x="353" y="213"/>
                  </a:lnTo>
                  <a:lnTo>
                    <a:pt x="353" y="213"/>
                  </a:lnTo>
                  <a:lnTo>
                    <a:pt x="363" y="211"/>
                  </a:lnTo>
                  <a:lnTo>
                    <a:pt x="376" y="211"/>
                  </a:lnTo>
                  <a:lnTo>
                    <a:pt x="390" y="212"/>
                  </a:lnTo>
                  <a:lnTo>
                    <a:pt x="403" y="214"/>
                  </a:lnTo>
                  <a:lnTo>
                    <a:pt x="430" y="220"/>
                  </a:lnTo>
                  <a:lnTo>
                    <a:pt x="447" y="226"/>
                  </a:lnTo>
                  <a:lnTo>
                    <a:pt x="499" y="318"/>
                  </a:lnTo>
                  <a:lnTo>
                    <a:pt x="531" y="253"/>
                  </a:lnTo>
                  <a:lnTo>
                    <a:pt x="531" y="2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1" name="그룹 24"/>
          <p:cNvGrpSpPr/>
          <p:nvPr/>
        </p:nvGrpSpPr>
        <p:grpSpPr>
          <a:xfrm>
            <a:off x="1561381" y="3331662"/>
            <a:ext cx="746364" cy="746363"/>
            <a:chOff x="848089" y="4829495"/>
            <a:chExt cx="923196" cy="923196"/>
          </a:xfrm>
        </p:grpSpPr>
        <p:sp>
          <p:nvSpPr>
            <p:cNvPr id="92" name="타원 25"/>
            <p:cNvSpPr/>
            <p:nvPr/>
          </p:nvSpPr>
          <p:spPr>
            <a:xfrm>
              <a:off x="848089" y="4829495"/>
              <a:ext cx="923196" cy="9231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3" name="Freeform 8"/>
            <p:cNvSpPr>
              <a:spLocks noEditPoints="1"/>
            </p:cNvSpPr>
            <p:nvPr/>
          </p:nvSpPr>
          <p:spPr bwMode="auto">
            <a:xfrm>
              <a:off x="1062562" y="5085717"/>
              <a:ext cx="494250" cy="410752"/>
            </a:xfrm>
            <a:custGeom>
              <a:avLst/>
              <a:gdLst>
                <a:gd name="T0" fmla="*/ 986 w 1102"/>
                <a:gd name="T1" fmla="*/ 519 h 916"/>
                <a:gd name="T2" fmla="*/ 1002 w 1102"/>
                <a:gd name="T3" fmla="*/ 634 h 916"/>
                <a:gd name="T4" fmla="*/ 964 w 1102"/>
                <a:gd name="T5" fmla="*/ 722 h 916"/>
                <a:gd name="T6" fmla="*/ 877 w 1102"/>
                <a:gd name="T7" fmla="*/ 781 h 916"/>
                <a:gd name="T8" fmla="*/ 827 w 1102"/>
                <a:gd name="T9" fmla="*/ 847 h 916"/>
                <a:gd name="T10" fmla="*/ 754 w 1102"/>
                <a:gd name="T11" fmla="*/ 889 h 916"/>
                <a:gd name="T12" fmla="*/ 642 w 1102"/>
                <a:gd name="T13" fmla="*/ 906 h 916"/>
                <a:gd name="T14" fmla="*/ 673 w 1102"/>
                <a:gd name="T15" fmla="*/ 859 h 916"/>
                <a:gd name="T16" fmla="*/ 721 w 1102"/>
                <a:gd name="T17" fmla="*/ 841 h 916"/>
                <a:gd name="T18" fmla="*/ 642 w 1102"/>
                <a:gd name="T19" fmla="*/ 730 h 916"/>
                <a:gd name="T20" fmla="*/ 761 w 1102"/>
                <a:gd name="T21" fmla="*/ 783 h 916"/>
                <a:gd name="T22" fmla="*/ 819 w 1102"/>
                <a:gd name="T23" fmla="*/ 786 h 916"/>
                <a:gd name="T24" fmla="*/ 723 w 1102"/>
                <a:gd name="T25" fmla="*/ 679 h 916"/>
                <a:gd name="T26" fmla="*/ 736 w 1102"/>
                <a:gd name="T27" fmla="*/ 636 h 916"/>
                <a:gd name="T28" fmla="*/ 871 w 1102"/>
                <a:gd name="T29" fmla="*/ 725 h 916"/>
                <a:gd name="T30" fmla="*/ 909 w 1102"/>
                <a:gd name="T31" fmla="*/ 686 h 916"/>
                <a:gd name="T32" fmla="*/ 779 w 1102"/>
                <a:gd name="T33" fmla="*/ 558 h 916"/>
                <a:gd name="T34" fmla="*/ 822 w 1102"/>
                <a:gd name="T35" fmla="*/ 543 h 916"/>
                <a:gd name="T36" fmla="*/ 957 w 1102"/>
                <a:gd name="T37" fmla="*/ 603 h 916"/>
                <a:gd name="T38" fmla="*/ 655 w 1102"/>
                <a:gd name="T39" fmla="*/ 289 h 916"/>
                <a:gd name="T40" fmla="*/ 700 w 1102"/>
                <a:gd name="T41" fmla="*/ 274 h 916"/>
                <a:gd name="T42" fmla="*/ 92 w 1102"/>
                <a:gd name="T43" fmla="*/ 421 h 916"/>
                <a:gd name="T44" fmla="*/ 0 w 1102"/>
                <a:gd name="T45" fmla="*/ 244 h 916"/>
                <a:gd name="T46" fmla="*/ 166 w 1102"/>
                <a:gd name="T47" fmla="*/ 31 h 916"/>
                <a:gd name="T48" fmla="*/ 248 w 1102"/>
                <a:gd name="T49" fmla="*/ 2 h 916"/>
                <a:gd name="T50" fmla="*/ 346 w 1102"/>
                <a:gd name="T51" fmla="*/ 57 h 916"/>
                <a:gd name="T52" fmla="*/ 503 w 1102"/>
                <a:gd name="T53" fmla="*/ 39 h 916"/>
                <a:gd name="T54" fmla="*/ 324 w 1102"/>
                <a:gd name="T55" fmla="*/ 107 h 916"/>
                <a:gd name="T56" fmla="*/ 223 w 1102"/>
                <a:gd name="T57" fmla="*/ 57 h 916"/>
                <a:gd name="T58" fmla="*/ 57 w 1102"/>
                <a:gd name="T59" fmla="*/ 257 h 916"/>
                <a:gd name="T60" fmla="*/ 136 w 1102"/>
                <a:gd name="T61" fmla="*/ 353 h 916"/>
                <a:gd name="T62" fmla="*/ 142 w 1102"/>
                <a:gd name="T63" fmla="*/ 480 h 916"/>
                <a:gd name="T64" fmla="*/ 515 w 1102"/>
                <a:gd name="T65" fmla="*/ 757 h 916"/>
                <a:gd name="T66" fmla="*/ 490 w 1102"/>
                <a:gd name="T67" fmla="*/ 742 h 916"/>
                <a:gd name="T68" fmla="*/ 437 w 1102"/>
                <a:gd name="T69" fmla="*/ 679 h 916"/>
                <a:gd name="T70" fmla="*/ 377 w 1102"/>
                <a:gd name="T71" fmla="*/ 681 h 916"/>
                <a:gd name="T72" fmla="*/ 354 w 1102"/>
                <a:gd name="T73" fmla="*/ 616 h 916"/>
                <a:gd name="T74" fmla="*/ 283 w 1102"/>
                <a:gd name="T75" fmla="*/ 601 h 916"/>
                <a:gd name="T76" fmla="*/ 271 w 1102"/>
                <a:gd name="T77" fmla="*/ 524 h 916"/>
                <a:gd name="T78" fmla="*/ 187 w 1102"/>
                <a:gd name="T79" fmla="*/ 506 h 916"/>
                <a:gd name="T80" fmla="*/ 128 w 1102"/>
                <a:gd name="T81" fmla="*/ 583 h 916"/>
                <a:gd name="T82" fmla="*/ 166 w 1102"/>
                <a:gd name="T83" fmla="*/ 654 h 916"/>
                <a:gd name="T84" fmla="*/ 220 w 1102"/>
                <a:gd name="T85" fmla="*/ 664 h 916"/>
                <a:gd name="T86" fmla="*/ 229 w 1102"/>
                <a:gd name="T87" fmla="*/ 762 h 916"/>
                <a:gd name="T88" fmla="*/ 326 w 1102"/>
                <a:gd name="T89" fmla="*/ 758 h 916"/>
                <a:gd name="T90" fmla="*/ 343 w 1102"/>
                <a:gd name="T91" fmla="*/ 809 h 916"/>
                <a:gd name="T92" fmla="*/ 439 w 1102"/>
                <a:gd name="T93" fmla="*/ 827 h 916"/>
                <a:gd name="T94" fmla="*/ 458 w 1102"/>
                <a:gd name="T95" fmla="*/ 848 h 916"/>
                <a:gd name="T96" fmla="*/ 518 w 1102"/>
                <a:gd name="T97" fmla="*/ 899 h 916"/>
                <a:gd name="T98" fmla="*/ 592 w 1102"/>
                <a:gd name="T99" fmla="*/ 858 h 916"/>
                <a:gd name="T100" fmla="*/ 577 w 1102"/>
                <a:gd name="T101" fmla="*/ 771 h 916"/>
                <a:gd name="T102" fmla="*/ 992 w 1102"/>
                <a:gd name="T103" fmla="*/ 425 h 916"/>
                <a:gd name="T104" fmla="*/ 1045 w 1102"/>
                <a:gd name="T105" fmla="*/ 300 h 916"/>
                <a:gd name="T106" fmla="*/ 1084 w 1102"/>
                <a:gd name="T107" fmla="*/ 166 h 916"/>
                <a:gd name="T108" fmla="*/ 828 w 1102"/>
                <a:gd name="T109" fmla="*/ 40 h 916"/>
                <a:gd name="T110" fmla="*/ 657 w 1102"/>
                <a:gd name="T111" fmla="*/ 41 h 916"/>
                <a:gd name="T112" fmla="*/ 319 w 1102"/>
                <a:gd name="T113" fmla="*/ 237 h 916"/>
                <a:gd name="T114" fmla="*/ 343 w 1102"/>
                <a:gd name="T115" fmla="*/ 324 h 916"/>
                <a:gd name="T116" fmla="*/ 584 w 1102"/>
                <a:gd name="T117" fmla="*/ 214 h 916"/>
                <a:gd name="T118" fmla="*/ 683 w 1102"/>
                <a:gd name="T119" fmla="*/ 231 h 916"/>
                <a:gd name="T120" fmla="*/ 764 w 1102"/>
                <a:gd name="T121" fmla="*/ 245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2" h="916">
                  <a:moveTo>
                    <a:pt x="717" y="273"/>
                  </a:moveTo>
                  <a:lnTo>
                    <a:pt x="717" y="273"/>
                  </a:lnTo>
                  <a:lnTo>
                    <a:pt x="817" y="363"/>
                  </a:lnTo>
                  <a:lnTo>
                    <a:pt x="866" y="407"/>
                  </a:lnTo>
                  <a:lnTo>
                    <a:pt x="915" y="454"/>
                  </a:lnTo>
                  <a:lnTo>
                    <a:pt x="915" y="454"/>
                  </a:lnTo>
                  <a:lnTo>
                    <a:pt x="922" y="459"/>
                  </a:lnTo>
                  <a:lnTo>
                    <a:pt x="929" y="465"/>
                  </a:lnTo>
                  <a:lnTo>
                    <a:pt x="965" y="498"/>
                  </a:lnTo>
                  <a:lnTo>
                    <a:pt x="986" y="519"/>
                  </a:lnTo>
                  <a:lnTo>
                    <a:pt x="986" y="519"/>
                  </a:lnTo>
                  <a:lnTo>
                    <a:pt x="995" y="530"/>
                  </a:lnTo>
                  <a:lnTo>
                    <a:pt x="1002" y="540"/>
                  </a:lnTo>
                  <a:lnTo>
                    <a:pt x="1007" y="550"/>
                  </a:lnTo>
                  <a:lnTo>
                    <a:pt x="1011" y="561"/>
                  </a:lnTo>
                  <a:lnTo>
                    <a:pt x="1014" y="572"/>
                  </a:lnTo>
                  <a:lnTo>
                    <a:pt x="1014" y="583"/>
                  </a:lnTo>
                  <a:lnTo>
                    <a:pt x="1014" y="593"/>
                  </a:lnTo>
                  <a:lnTo>
                    <a:pt x="1013" y="605"/>
                  </a:lnTo>
                  <a:lnTo>
                    <a:pt x="1011" y="615"/>
                  </a:lnTo>
                  <a:lnTo>
                    <a:pt x="1006" y="625"/>
                  </a:lnTo>
                  <a:lnTo>
                    <a:pt x="1002" y="634"/>
                  </a:lnTo>
                  <a:lnTo>
                    <a:pt x="996" y="644"/>
                  </a:lnTo>
                  <a:lnTo>
                    <a:pt x="988" y="652"/>
                  </a:lnTo>
                  <a:lnTo>
                    <a:pt x="980" y="658"/>
                  </a:lnTo>
                  <a:lnTo>
                    <a:pt x="972" y="664"/>
                  </a:lnTo>
                  <a:lnTo>
                    <a:pt x="962" y="669"/>
                  </a:lnTo>
                  <a:lnTo>
                    <a:pt x="962" y="669"/>
                  </a:lnTo>
                  <a:lnTo>
                    <a:pt x="965" y="680"/>
                  </a:lnTo>
                  <a:lnTo>
                    <a:pt x="967" y="692"/>
                  </a:lnTo>
                  <a:lnTo>
                    <a:pt x="967" y="702"/>
                  </a:lnTo>
                  <a:lnTo>
                    <a:pt x="966" y="712"/>
                  </a:lnTo>
                  <a:lnTo>
                    <a:pt x="964" y="722"/>
                  </a:lnTo>
                  <a:lnTo>
                    <a:pt x="960" y="731"/>
                  </a:lnTo>
                  <a:lnTo>
                    <a:pt x="956" y="741"/>
                  </a:lnTo>
                  <a:lnTo>
                    <a:pt x="950" y="749"/>
                  </a:lnTo>
                  <a:lnTo>
                    <a:pt x="943" y="755"/>
                  </a:lnTo>
                  <a:lnTo>
                    <a:pt x="937" y="762"/>
                  </a:lnTo>
                  <a:lnTo>
                    <a:pt x="927" y="768"/>
                  </a:lnTo>
                  <a:lnTo>
                    <a:pt x="918" y="774"/>
                  </a:lnTo>
                  <a:lnTo>
                    <a:pt x="909" y="777"/>
                  </a:lnTo>
                  <a:lnTo>
                    <a:pt x="899" y="779"/>
                  </a:lnTo>
                  <a:lnTo>
                    <a:pt x="889" y="781"/>
                  </a:lnTo>
                  <a:lnTo>
                    <a:pt x="877" y="781"/>
                  </a:lnTo>
                  <a:lnTo>
                    <a:pt x="877" y="781"/>
                  </a:lnTo>
                  <a:lnTo>
                    <a:pt x="876" y="790"/>
                  </a:lnTo>
                  <a:lnTo>
                    <a:pt x="874" y="799"/>
                  </a:lnTo>
                  <a:lnTo>
                    <a:pt x="870" y="807"/>
                  </a:lnTo>
                  <a:lnTo>
                    <a:pt x="866" y="815"/>
                  </a:lnTo>
                  <a:lnTo>
                    <a:pt x="861" y="822"/>
                  </a:lnTo>
                  <a:lnTo>
                    <a:pt x="855" y="827"/>
                  </a:lnTo>
                  <a:lnTo>
                    <a:pt x="849" y="834"/>
                  </a:lnTo>
                  <a:lnTo>
                    <a:pt x="842" y="839"/>
                  </a:lnTo>
                  <a:lnTo>
                    <a:pt x="835" y="843"/>
                  </a:lnTo>
                  <a:lnTo>
                    <a:pt x="827" y="847"/>
                  </a:lnTo>
                  <a:lnTo>
                    <a:pt x="819" y="850"/>
                  </a:lnTo>
                  <a:lnTo>
                    <a:pt x="811" y="852"/>
                  </a:lnTo>
                  <a:lnTo>
                    <a:pt x="802" y="854"/>
                  </a:lnTo>
                  <a:lnTo>
                    <a:pt x="793" y="854"/>
                  </a:lnTo>
                  <a:lnTo>
                    <a:pt x="784" y="852"/>
                  </a:lnTo>
                  <a:lnTo>
                    <a:pt x="774" y="851"/>
                  </a:lnTo>
                  <a:lnTo>
                    <a:pt x="774" y="851"/>
                  </a:lnTo>
                  <a:lnTo>
                    <a:pt x="771" y="862"/>
                  </a:lnTo>
                  <a:lnTo>
                    <a:pt x="766" y="872"/>
                  </a:lnTo>
                  <a:lnTo>
                    <a:pt x="761" y="881"/>
                  </a:lnTo>
                  <a:lnTo>
                    <a:pt x="754" y="889"/>
                  </a:lnTo>
                  <a:lnTo>
                    <a:pt x="746" y="897"/>
                  </a:lnTo>
                  <a:lnTo>
                    <a:pt x="738" y="903"/>
                  </a:lnTo>
                  <a:lnTo>
                    <a:pt x="729" y="907"/>
                  </a:lnTo>
                  <a:lnTo>
                    <a:pt x="719" y="912"/>
                  </a:lnTo>
                  <a:lnTo>
                    <a:pt x="708" y="914"/>
                  </a:lnTo>
                  <a:lnTo>
                    <a:pt x="698" y="916"/>
                  </a:lnTo>
                  <a:lnTo>
                    <a:pt x="687" y="916"/>
                  </a:lnTo>
                  <a:lnTo>
                    <a:pt x="675" y="915"/>
                  </a:lnTo>
                  <a:lnTo>
                    <a:pt x="664" y="914"/>
                  </a:lnTo>
                  <a:lnTo>
                    <a:pt x="652" y="911"/>
                  </a:lnTo>
                  <a:lnTo>
                    <a:pt x="642" y="906"/>
                  </a:lnTo>
                  <a:lnTo>
                    <a:pt x="631" y="900"/>
                  </a:lnTo>
                  <a:lnTo>
                    <a:pt x="623" y="895"/>
                  </a:lnTo>
                  <a:lnTo>
                    <a:pt x="623" y="895"/>
                  </a:lnTo>
                  <a:lnTo>
                    <a:pt x="631" y="883"/>
                  </a:lnTo>
                  <a:lnTo>
                    <a:pt x="636" y="871"/>
                  </a:lnTo>
                  <a:lnTo>
                    <a:pt x="641" y="858"/>
                  </a:lnTo>
                  <a:lnTo>
                    <a:pt x="644" y="844"/>
                  </a:lnTo>
                  <a:lnTo>
                    <a:pt x="644" y="844"/>
                  </a:lnTo>
                  <a:lnTo>
                    <a:pt x="656" y="851"/>
                  </a:lnTo>
                  <a:lnTo>
                    <a:pt x="667" y="857"/>
                  </a:lnTo>
                  <a:lnTo>
                    <a:pt x="673" y="859"/>
                  </a:lnTo>
                  <a:lnTo>
                    <a:pt x="679" y="860"/>
                  </a:lnTo>
                  <a:lnTo>
                    <a:pt x="684" y="862"/>
                  </a:lnTo>
                  <a:lnTo>
                    <a:pt x="691" y="862"/>
                  </a:lnTo>
                  <a:lnTo>
                    <a:pt x="691" y="862"/>
                  </a:lnTo>
                  <a:lnTo>
                    <a:pt x="701" y="859"/>
                  </a:lnTo>
                  <a:lnTo>
                    <a:pt x="709" y="856"/>
                  </a:lnTo>
                  <a:lnTo>
                    <a:pt x="713" y="852"/>
                  </a:lnTo>
                  <a:lnTo>
                    <a:pt x="716" y="849"/>
                  </a:lnTo>
                  <a:lnTo>
                    <a:pt x="719" y="846"/>
                  </a:lnTo>
                  <a:lnTo>
                    <a:pt x="721" y="841"/>
                  </a:lnTo>
                  <a:lnTo>
                    <a:pt x="721" y="841"/>
                  </a:lnTo>
                  <a:lnTo>
                    <a:pt x="722" y="832"/>
                  </a:lnTo>
                  <a:lnTo>
                    <a:pt x="720" y="820"/>
                  </a:lnTo>
                  <a:lnTo>
                    <a:pt x="649" y="763"/>
                  </a:lnTo>
                  <a:lnTo>
                    <a:pt x="649" y="763"/>
                  </a:lnTo>
                  <a:lnTo>
                    <a:pt x="645" y="760"/>
                  </a:lnTo>
                  <a:lnTo>
                    <a:pt x="642" y="755"/>
                  </a:lnTo>
                  <a:lnTo>
                    <a:pt x="640" y="751"/>
                  </a:lnTo>
                  <a:lnTo>
                    <a:pt x="639" y="745"/>
                  </a:lnTo>
                  <a:lnTo>
                    <a:pt x="639" y="741"/>
                  </a:lnTo>
                  <a:lnTo>
                    <a:pt x="640" y="735"/>
                  </a:lnTo>
                  <a:lnTo>
                    <a:pt x="642" y="730"/>
                  </a:lnTo>
                  <a:lnTo>
                    <a:pt x="644" y="726"/>
                  </a:lnTo>
                  <a:lnTo>
                    <a:pt x="644" y="726"/>
                  </a:lnTo>
                  <a:lnTo>
                    <a:pt x="649" y="721"/>
                  </a:lnTo>
                  <a:lnTo>
                    <a:pt x="653" y="719"/>
                  </a:lnTo>
                  <a:lnTo>
                    <a:pt x="658" y="717"/>
                  </a:lnTo>
                  <a:lnTo>
                    <a:pt x="663" y="716"/>
                  </a:lnTo>
                  <a:lnTo>
                    <a:pt x="668" y="716"/>
                  </a:lnTo>
                  <a:lnTo>
                    <a:pt x="673" y="717"/>
                  </a:lnTo>
                  <a:lnTo>
                    <a:pt x="679" y="718"/>
                  </a:lnTo>
                  <a:lnTo>
                    <a:pt x="683" y="721"/>
                  </a:lnTo>
                  <a:lnTo>
                    <a:pt x="761" y="783"/>
                  </a:lnTo>
                  <a:lnTo>
                    <a:pt x="761" y="783"/>
                  </a:lnTo>
                  <a:lnTo>
                    <a:pt x="768" y="789"/>
                  </a:lnTo>
                  <a:lnTo>
                    <a:pt x="774" y="793"/>
                  </a:lnTo>
                  <a:lnTo>
                    <a:pt x="782" y="797"/>
                  </a:lnTo>
                  <a:lnTo>
                    <a:pt x="789" y="798"/>
                  </a:lnTo>
                  <a:lnTo>
                    <a:pt x="795" y="799"/>
                  </a:lnTo>
                  <a:lnTo>
                    <a:pt x="802" y="798"/>
                  </a:lnTo>
                  <a:lnTo>
                    <a:pt x="809" y="795"/>
                  </a:lnTo>
                  <a:lnTo>
                    <a:pt x="814" y="792"/>
                  </a:lnTo>
                  <a:lnTo>
                    <a:pt x="814" y="792"/>
                  </a:lnTo>
                  <a:lnTo>
                    <a:pt x="819" y="786"/>
                  </a:lnTo>
                  <a:lnTo>
                    <a:pt x="822" y="781"/>
                  </a:lnTo>
                  <a:lnTo>
                    <a:pt x="822" y="781"/>
                  </a:lnTo>
                  <a:lnTo>
                    <a:pt x="824" y="774"/>
                  </a:lnTo>
                  <a:lnTo>
                    <a:pt x="825" y="767"/>
                  </a:lnTo>
                  <a:lnTo>
                    <a:pt x="825" y="763"/>
                  </a:lnTo>
                  <a:lnTo>
                    <a:pt x="824" y="760"/>
                  </a:lnTo>
                  <a:lnTo>
                    <a:pt x="821" y="758"/>
                  </a:lnTo>
                  <a:lnTo>
                    <a:pt x="819" y="754"/>
                  </a:lnTo>
                  <a:lnTo>
                    <a:pt x="727" y="682"/>
                  </a:lnTo>
                  <a:lnTo>
                    <a:pt x="727" y="682"/>
                  </a:lnTo>
                  <a:lnTo>
                    <a:pt x="723" y="679"/>
                  </a:lnTo>
                  <a:lnTo>
                    <a:pt x="720" y="674"/>
                  </a:lnTo>
                  <a:lnTo>
                    <a:pt x="717" y="670"/>
                  </a:lnTo>
                  <a:lnTo>
                    <a:pt x="716" y="664"/>
                  </a:lnTo>
                  <a:lnTo>
                    <a:pt x="716" y="660"/>
                  </a:lnTo>
                  <a:lnTo>
                    <a:pt x="717" y="654"/>
                  </a:lnTo>
                  <a:lnTo>
                    <a:pt x="720" y="649"/>
                  </a:lnTo>
                  <a:lnTo>
                    <a:pt x="722" y="645"/>
                  </a:lnTo>
                  <a:lnTo>
                    <a:pt x="722" y="645"/>
                  </a:lnTo>
                  <a:lnTo>
                    <a:pt x="727" y="640"/>
                  </a:lnTo>
                  <a:lnTo>
                    <a:pt x="731" y="638"/>
                  </a:lnTo>
                  <a:lnTo>
                    <a:pt x="736" y="636"/>
                  </a:lnTo>
                  <a:lnTo>
                    <a:pt x="740" y="634"/>
                  </a:lnTo>
                  <a:lnTo>
                    <a:pt x="746" y="634"/>
                  </a:lnTo>
                  <a:lnTo>
                    <a:pt x="750" y="634"/>
                  </a:lnTo>
                  <a:lnTo>
                    <a:pt x="756" y="637"/>
                  </a:lnTo>
                  <a:lnTo>
                    <a:pt x="761" y="640"/>
                  </a:lnTo>
                  <a:lnTo>
                    <a:pt x="857" y="716"/>
                  </a:lnTo>
                  <a:lnTo>
                    <a:pt x="857" y="716"/>
                  </a:lnTo>
                  <a:lnTo>
                    <a:pt x="859" y="717"/>
                  </a:lnTo>
                  <a:lnTo>
                    <a:pt x="859" y="717"/>
                  </a:lnTo>
                  <a:lnTo>
                    <a:pt x="865" y="721"/>
                  </a:lnTo>
                  <a:lnTo>
                    <a:pt x="871" y="725"/>
                  </a:lnTo>
                  <a:lnTo>
                    <a:pt x="878" y="726"/>
                  </a:lnTo>
                  <a:lnTo>
                    <a:pt x="884" y="727"/>
                  </a:lnTo>
                  <a:lnTo>
                    <a:pt x="891" y="726"/>
                  </a:lnTo>
                  <a:lnTo>
                    <a:pt x="897" y="723"/>
                  </a:lnTo>
                  <a:lnTo>
                    <a:pt x="901" y="720"/>
                  </a:lnTo>
                  <a:lnTo>
                    <a:pt x="906" y="717"/>
                  </a:lnTo>
                  <a:lnTo>
                    <a:pt x="909" y="711"/>
                  </a:lnTo>
                  <a:lnTo>
                    <a:pt x="911" y="705"/>
                  </a:lnTo>
                  <a:lnTo>
                    <a:pt x="913" y="700"/>
                  </a:lnTo>
                  <a:lnTo>
                    <a:pt x="911" y="693"/>
                  </a:lnTo>
                  <a:lnTo>
                    <a:pt x="909" y="686"/>
                  </a:lnTo>
                  <a:lnTo>
                    <a:pt x="906" y="678"/>
                  </a:lnTo>
                  <a:lnTo>
                    <a:pt x="899" y="671"/>
                  </a:lnTo>
                  <a:lnTo>
                    <a:pt x="891" y="663"/>
                  </a:lnTo>
                  <a:lnTo>
                    <a:pt x="789" y="587"/>
                  </a:lnTo>
                  <a:lnTo>
                    <a:pt x="789" y="587"/>
                  </a:lnTo>
                  <a:lnTo>
                    <a:pt x="785" y="583"/>
                  </a:lnTo>
                  <a:lnTo>
                    <a:pt x="782" y="579"/>
                  </a:lnTo>
                  <a:lnTo>
                    <a:pt x="780" y="574"/>
                  </a:lnTo>
                  <a:lnTo>
                    <a:pt x="779" y="568"/>
                  </a:lnTo>
                  <a:lnTo>
                    <a:pt x="779" y="564"/>
                  </a:lnTo>
                  <a:lnTo>
                    <a:pt x="779" y="558"/>
                  </a:lnTo>
                  <a:lnTo>
                    <a:pt x="781" y="553"/>
                  </a:lnTo>
                  <a:lnTo>
                    <a:pt x="784" y="549"/>
                  </a:lnTo>
                  <a:lnTo>
                    <a:pt x="784" y="549"/>
                  </a:lnTo>
                  <a:lnTo>
                    <a:pt x="788" y="544"/>
                  </a:lnTo>
                  <a:lnTo>
                    <a:pt x="792" y="541"/>
                  </a:lnTo>
                  <a:lnTo>
                    <a:pt x="797" y="539"/>
                  </a:lnTo>
                  <a:lnTo>
                    <a:pt x="802" y="538"/>
                  </a:lnTo>
                  <a:lnTo>
                    <a:pt x="808" y="538"/>
                  </a:lnTo>
                  <a:lnTo>
                    <a:pt x="812" y="539"/>
                  </a:lnTo>
                  <a:lnTo>
                    <a:pt x="818" y="540"/>
                  </a:lnTo>
                  <a:lnTo>
                    <a:pt x="822" y="543"/>
                  </a:lnTo>
                  <a:lnTo>
                    <a:pt x="923" y="619"/>
                  </a:lnTo>
                  <a:lnTo>
                    <a:pt x="923" y="619"/>
                  </a:lnTo>
                  <a:lnTo>
                    <a:pt x="927" y="621"/>
                  </a:lnTo>
                  <a:lnTo>
                    <a:pt x="931" y="621"/>
                  </a:lnTo>
                  <a:lnTo>
                    <a:pt x="935" y="621"/>
                  </a:lnTo>
                  <a:lnTo>
                    <a:pt x="939" y="620"/>
                  </a:lnTo>
                  <a:lnTo>
                    <a:pt x="943" y="617"/>
                  </a:lnTo>
                  <a:lnTo>
                    <a:pt x="947" y="615"/>
                  </a:lnTo>
                  <a:lnTo>
                    <a:pt x="954" y="608"/>
                  </a:lnTo>
                  <a:lnTo>
                    <a:pt x="954" y="608"/>
                  </a:lnTo>
                  <a:lnTo>
                    <a:pt x="957" y="603"/>
                  </a:lnTo>
                  <a:lnTo>
                    <a:pt x="959" y="596"/>
                  </a:lnTo>
                  <a:lnTo>
                    <a:pt x="960" y="590"/>
                  </a:lnTo>
                  <a:lnTo>
                    <a:pt x="960" y="583"/>
                  </a:lnTo>
                  <a:lnTo>
                    <a:pt x="958" y="576"/>
                  </a:lnTo>
                  <a:lnTo>
                    <a:pt x="956" y="569"/>
                  </a:lnTo>
                  <a:lnTo>
                    <a:pt x="952" y="564"/>
                  </a:lnTo>
                  <a:lnTo>
                    <a:pt x="947" y="558"/>
                  </a:lnTo>
                  <a:lnTo>
                    <a:pt x="926" y="536"/>
                  </a:lnTo>
                  <a:lnTo>
                    <a:pt x="657" y="291"/>
                  </a:lnTo>
                  <a:lnTo>
                    <a:pt x="657" y="291"/>
                  </a:lnTo>
                  <a:lnTo>
                    <a:pt x="655" y="289"/>
                  </a:lnTo>
                  <a:lnTo>
                    <a:pt x="655" y="287"/>
                  </a:lnTo>
                  <a:lnTo>
                    <a:pt x="653" y="284"/>
                  </a:lnTo>
                  <a:lnTo>
                    <a:pt x="655" y="281"/>
                  </a:lnTo>
                  <a:lnTo>
                    <a:pt x="656" y="279"/>
                  </a:lnTo>
                  <a:lnTo>
                    <a:pt x="658" y="277"/>
                  </a:lnTo>
                  <a:lnTo>
                    <a:pt x="660" y="276"/>
                  </a:lnTo>
                  <a:lnTo>
                    <a:pt x="664" y="276"/>
                  </a:lnTo>
                  <a:lnTo>
                    <a:pt x="664" y="276"/>
                  </a:lnTo>
                  <a:lnTo>
                    <a:pt x="676" y="276"/>
                  </a:lnTo>
                  <a:lnTo>
                    <a:pt x="689" y="275"/>
                  </a:lnTo>
                  <a:lnTo>
                    <a:pt x="700" y="274"/>
                  </a:lnTo>
                  <a:lnTo>
                    <a:pt x="713" y="273"/>
                  </a:lnTo>
                  <a:lnTo>
                    <a:pt x="713" y="273"/>
                  </a:lnTo>
                  <a:lnTo>
                    <a:pt x="717" y="273"/>
                  </a:lnTo>
                  <a:lnTo>
                    <a:pt x="717" y="273"/>
                  </a:lnTo>
                  <a:close/>
                  <a:moveTo>
                    <a:pt x="123" y="501"/>
                  </a:moveTo>
                  <a:lnTo>
                    <a:pt x="123" y="501"/>
                  </a:lnTo>
                  <a:lnTo>
                    <a:pt x="114" y="486"/>
                  </a:lnTo>
                  <a:lnTo>
                    <a:pt x="107" y="471"/>
                  </a:lnTo>
                  <a:lnTo>
                    <a:pt x="101" y="455"/>
                  </a:lnTo>
                  <a:lnTo>
                    <a:pt x="97" y="438"/>
                  </a:lnTo>
                  <a:lnTo>
                    <a:pt x="92" y="421"/>
                  </a:lnTo>
                  <a:lnTo>
                    <a:pt x="90" y="404"/>
                  </a:lnTo>
                  <a:lnTo>
                    <a:pt x="85" y="368"/>
                  </a:lnTo>
                  <a:lnTo>
                    <a:pt x="51" y="336"/>
                  </a:lnTo>
                  <a:lnTo>
                    <a:pt x="51" y="336"/>
                  </a:lnTo>
                  <a:lnTo>
                    <a:pt x="31" y="315"/>
                  </a:lnTo>
                  <a:lnTo>
                    <a:pt x="22" y="305"/>
                  </a:lnTo>
                  <a:lnTo>
                    <a:pt x="16" y="295"/>
                  </a:lnTo>
                  <a:lnTo>
                    <a:pt x="9" y="284"/>
                  </a:lnTo>
                  <a:lnTo>
                    <a:pt x="4" y="272"/>
                  </a:lnTo>
                  <a:lnTo>
                    <a:pt x="1" y="259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1" y="236"/>
                  </a:lnTo>
                  <a:lnTo>
                    <a:pt x="2" y="228"/>
                  </a:lnTo>
                  <a:lnTo>
                    <a:pt x="3" y="220"/>
                  </a:lnTo>
                  <a:lnTo>
                    <a:pt x="6" y="214"/>
                  </a:lnTo>
                  <a:lnTo>
                    <a:pt x="10" y="206"/>
                  </a:lnTo>
                  <a:lnTo>
                    <a:pt x="13" y="199"/>
                  </a:lnTo>
                  <a:lnTo>
                    <a:pt x="18" y="192"/>
                  </a:lnTo>
                  <a:lnTo>
                    <a:pt x="23" y="185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72" y="24"/>
                  </a:lnTo>
                  <a:lnTo>
                    <a:pt x="179" y="20"/>
                  </a:lnTo>
                  <a:lnTo>
                    <a:pt x="186" y="15"/>
                  </a:lnTo>
                  <a:lnTo>
                    <a:pt x="194" y="10"/>
                  </a:lnTo>
                  <a:lnTo>
                    <a:pt x="200" y="7"/>
                  </a:lnTo>
                  <a:lnTo>
                    <a:pt x="208" y="5"/>
                  </a:lnTo>
                  <a:lnTo>
                    <a:pt x="216" y="2"/>
                  </a:lnTo>
                  <a:lnTo>
                    <a:pt x="224" y="1"/>
                  </a:lnTo>
                  <a:lnTo>
                    <a:pt x="232" y="1"/>
                  </a:lnTo>
                  <a:lnTo>
                    <a:pt x="240" y="1"/>
                  </a:lnTo>
                  <a:lnTo>
                    <a:pt x="248" y="2"/>
                  </a:lnTo>
                  <a:lnTo>
                    <a:pt x="256" y="5"/>
                  </a:lnTo>
                  <a:lnTo>
                    <a:pt x="264" y="7"/>
                  </a:lnTo>
                  <a:lnTo>
                    <a:pt x="272" y="10"/>
                  </a:lnTo>
                  <a:lnTo>
                    <a:pt x="279" y="15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301" y="31"/>
                  </a:lnTo>
                  <a:lnTo>
                    <a:pt x="315" y="40"/>
                  </a:lnTo>
                  <a:lnTo>
                    <a:pt x="328" y="49"/>
                  </a:lnTo>
                  <a:lnTo>
                    <a:pt x="346" y="57"/>
                  </a:lnTo>
                  <a:lnTo>
                    <a:pt x="346" y="57"/>
                  </a:lnTo>
                  <a:lnTo>
                    <a:pt x="359" y="62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82" y="59"/>
                  </a:lnTo>
                  <a:lnTo>
                    <a:pt x="398" y="56"/>
                  </a:lnTo>
                  <a:lnTo>
                    <a:pt x="432" y="48"/>
                  </a:lnTo>
                  <a:lnTo>
                    <a:pt x="449" y="45"/>
                  </a:lnTo>
                  <a:lnTo>
                    <a:pt x="467" y="41"/>
                  </a:lnTo>
                  <a:lnTo>
                    <a:pt x="485" y="39"/>
                  </a:lnTo>
                  <a:lnTo>
                    <a:pt x="503" y="39"/>
                  </a:lnTo>
                  <a:lnTo>
                    <a:pt x="503" y="39"/>
                  </a:lnTo>
                  <a:lnTo>
                    <a:pt x="480" y="55"/>
                  </a:lnTo>
                  <a:lnTo>
                    <a:pt x="449" y="7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390" y="114"/>
                  </a:lnTo>
                  <a:lnTo>
                    <a:pt x="373" y="117"/>
                  </a:lnTo>
                  <a:lnTo>
                    <a:pt x="373" y="117"/>
                  </a:lnTo>
                  <a:lnTo>
                    <a:pt x="362" y="117"/>
                  </a:lnTo>
                  <a:lnTo>
                    <a:pt x="350" y="115"/>
                  </a:lnTo>
                  <a:lnTo>
                    <a:pt x="337" y="112"/>
                  </a:lnTo>
                  <a:lnTo>
                    <a:pt x="324" y="107"/>
                  </a:lnTo>
                  <a:lnTo>
                    <a:pt x="311" y="102"/>
                  </a:lnTo>
                  <a:lnTo>
                    <a:pt x="300" y="96"/>
                  </a:lnTo>
                  <a:lnTo>
                    <a:pt x="289" y="89"/>
                  </a:lnTo>
                  <a:lnTo>
                    <a:pt x="280" y="85"/>
                  </a:lnTo>
                  <a:lnTo>
                    <a:pt x="253" y="63"/>
                  </a:lnTo>
                  <a:lnTo>
                    <a:pt x="253" y="63"/>
                  </a:lnTo>
                  <a:lnTo>
                    <a:pt x="247" y="59"/>
                  </a:lnTo>
                  <a:lnTo>
                    <a:pt x="241" y="57"/>
                  </a:lnTo>
                  <a:lnTo>
                    <a:pt x="236" y="56"/>
                  </a:lnTo>
                  <a:lnTo>
                    <a:pt x="229" y="56"/>
                  </a:lnTo>
                  <a:lnTo>
                    <a:pt x="223" y="57"/>
                  </a:lnTo>
                  <a:lnTo>
                    <a:pt x="218" y="59"/>
                  </a:lnTo>
                  <a:lnTo>
                    <a:pt x="212" y="63"/>
                  </a:lnTo>
                  <a:lnTo>
                    <a:pt x="206" y="67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0" y="227"/>
                  </a:lnTo>
                  <a:lnTo>
                    <a:pt x="57" y="233"/>
                  </a:lnTo>
                  <a:lnTo>
                    <a:pt x="55" y="239"/>
                  </a:lnTo>
                  <a:lnTo>
                    <a:pt x="54" y="245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60" y="263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81" y="288"/>
                  </a:lnTo>
                  <a:lnTo>
                    <a:pt x="100" y="307"/>
                  </a:lnTo>
                  <a:lnTo>
                    <a:pt x="100" y="307"/>
                  </a:lnTo>
                  <a:lnTo>
                    <a:pt x="111" y="318"/>
                  </a:lnTo>
                  <a:lnTo>
                    <a:pt x="124" y="332"/>
                  </a:lnTo>
                  <a:lnTo>
                    <a:pt x="130" y="339"/>
                  </a:lnTo>
                  <a:lnTo>
                    <a:pt x="133" y="346"/>
                  </a:lnTo>
                  <a:lnTo>
                    <a:pt x="136" y="353"/>
                  </a:lnTo>
                  <a:lnTo>
                    <a:pt x="139" y="360"/>
                  </a:lnTo>
                  <a:lnTo>
                    <a:pt x="139" y="360"/>
                  </a:lnTo>
                  <a:lnTo>
                    <a:pt x="142" y="387"/>
                  </a:lnTo>
                  <a:lnTo>
                    <a:pt x="147" y="415"/>
                  </a:lnTo>
                  <a:lnTo>
                    <a:pt x="150" y="430"/>
                  </a:lnTo>
                  <a:lnTo>
                    <a:pt x="154" y="443"/>
                  </a:lnTo>
                  <a:lnTo>
                    <a:pt x="159" y="455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52" y="472"/>
                  </a:lnTo>
                  <a:lnTo>
                    <a:pt x="142" y="480"/>
                  </a:lnTo>
                  <a:lnTo>
                    <a:pt x="133" y="490"/>
                  </a:lnTo>
                  <a:lnTo>
                    <a:pt x="123" y="501"/>
                  </a:lnTo>
                  <a:lnTo>
                    <a:pt x="123" y="501"/>
                  </a:lnTo>
                  <a:close/>
                  <a:moveTo>
                    <a:pt x="577" y="771"/>
                  </a:moveTo>
                  <a:lnTo>
                    <a:pt x="577" y="771"/>
                  </a:lnTo>
                  <a:lnTo>
                    <a:pt x="568" y="765"/>
                  </a:lnTo>
                  <a:lnTo>
                    <a:pt x="558" y="760"/>
                  </a:lnTo>
                  <a:lnTo>
                    <a:pt x="547" y="757"/>
                  </a:lnTo>
                  <a:lnTo>
                    <a:pt x="537" y="754"/>
                  </a:lnTo>
                  <a:lnTo>
                    <a:pt x="526" y="754"/>
                  </a:lnTo>
                  <a:lnTo>
                    <a:pt x="515" y="757"/>
                  </a:lnTo>
                  <a:lnTo>
                    <a:pt x="505" y="759"/>
                  </a:lnTo>
                  <a:lnTo>
                    <a:pt x="496" y="765"/>
                  </a:lnTo>
                  <a:lnTo>
                    <a:pt x="496" y="765"/>
                  </a:lnTo>
                  <a:lnTo>
                    <a:pt x="493" y="765"/>
                  </a:lnTo>
                  <a:lnTo>
                    <a:pt x="490" y="763"/>
                  </a:lnTo>
                  <a:lnTo>
                    <a:pt x="490" y="763"/>
                  </a:lnTo>
                  <a:lnTo>
                    <a:pt x="489" y="762"/>
                  </a:lnTo>
                  <a:lnTo>
                    <a:pt x="489" y="759"/>
                  </a:lnTo>
                  <a:lnTo>
                    <a:pt x="489" y="759"/>
                  </a:lnTo>
                  <a:lnTo>
                    <a:pt x="490" y="751"/>
                  </a:lnTo>
                  <a:lnTo>
                    <a:pt x="490" y="742"/>
                  </a:lnTo>
                  <a:lnTo>
                    <a:pt x="488" y="733"/>
                  </a:lnTo>
                  <a:lnTo>
                    <a:pt x="486" y="723"/>
                  </a:lnTo>
                  <a:lnTo>
                    <a:pt x="482" y="716"/>
                  </a:lnTo>
                  <a:lnTo>
                    <a:pt x="478" y="708"/>
                  </a:lnTo>
                  <a:lnTo>
                    <a:pt x="472" y="700"/>
                  </a:lnTo>
                  <a:lnTo>
                    <a:pt x="466" y="694"/>
                  </a:lnTo>
                  <a:lnTo>
                    <a:pt x="466" y="694"/>
                  </a:lnTo>
                  <a:lnTo>
                    <a:pt x="466" y="694"/>
                  </a:lnTo>
                  <a:lnTo>
                    <a:pt x="457" y="687"/>
                  </a:lnTo>
                  <a:lnTo>
                    <a:pt x="447" y="681"/>
                  </a:lnTo>
                  <a:lnTo>
                    <a:pt x="437" y="679"/>
                  </a:lnTo>
                  <a:lnTo>
                    <a:pt x="425" y="677"/>
                  </a:lnTo>
                  <a:lnTo>
                    <a:pt x="415" y="677"/>
                  </a:lnTo>
                  <a:lnTo>
                    <a:pt x="405" y="678"/>
                  </a:lnTo>
                  <a:lnTo>
                    <a:pt x="394" y="681"/>
                  </a:lnTo>
                  <a:lnTo>
                    <a:pt x="384" y="687"/>
                  </a:lnTo>
                  <a:lnTo>
                    <a:pt x="384" y="687"/>
                  </a:lnTo>
                  <a:lnTo>
                    <a:pt x="382" y="687"/>
                  </a:lnTo>
                  <a:lnTo>
                    <a:pt x="380" y="686"/>
                  </a:lnTo>
                  <a:lnTo>
                    <a:pt x="380" y="686"/>
                  </a:lnTo>
                  <a:lnTo>
                    <a:pt x="377" y="685"/>
                  </a:lnTo>
                  <a:lnTo>
                    <a:pt x="377" y="681"/>
                  </a:lnTo>
                  <a:lnTo>
                    <a:pt x="377" y="681"/>
                  </a:lnTo>
                  <a:lnTo>
                    <a:pt x="378" y="672"/>
                  </a:lnTo>
                  <a:lnTo>
                    <a:pt x="378" y="664"/>
                  </a:lnTo>
                  <a:lnTo>
                    <a:pt x="377" y="655"/>
                  </a:lnTo>
                  <a:lnTo>
                    <a:pt x="375" y="646"/>
                  </a:lnTo>
                  <a:lnTo>
                    <a:pt x="372" y="638"/>
                  </a:lnTo>
                  <a:lnTo>
                    <a:pt x="367" y="630"/>
                  </a:lnTo>
                  <a:lnTo>
                    <a:pt x="361" y="622"/>
                  </a:lnTo>
                  <a:lnTo>
                    <a:pt x="354" y="616"/>
                  </a:lnTo>
                  <a:lnTo>
                    <a:pt x="354" y="616"/>
                  </a:lnTo>
                  <a:lnTo>
                    <a:pt x="354" y="616"/>
                  </a:lnTo>
                  <a:lnTo>
                    <a:pt x="348" y="611"/>
                  </a:lnTo>
                  <a:lnTo>
                    <a:pt x="340" y="606"/>
                  </a:lnTo>
                  <a:lnTo>
                    <a:pt x="330" y="603"/>
                  </a:lnTo>
                  <a:lnTo>
                    <a:pt x="323" y="600"/>
                  </a:lnTo>
                  <a:lnTo>
                    <a:pt x="313" y="599"/>
                  </a:lnTo>
                  <a:lnTo>
                    <a:pt x="304" y="599"/>
                  </a:lnTo>
                  <a:lnTo>
                    <a:pt x="295" y="600"/>
                  </a:lnTo>
                  <a:lnTo>
                    <a:pt x="287" y="603"/>
                  </a:lnTo>
                  <a:lnTo>
                    <a:pt x="287" y="603"/>
                  </a:lnTo>
                  <a:lnTo>
                    <a:pt x="285" y="603"/>
                  </a:lnTo>
                  <a:lnTo>
                    <a:pt x="283" y="601"/>
                  </a:lnTo>
                  <a:lnTo>
                    <a:pt x="283" y="601"/>
                  </a:lnTo>
                  <a:lnTo>
                    <a:pt x="281" y="599"/>
                  </a:lnTo>
                  <a:lnTo>
                    <a:pt x="281" y="597"/>
                  </a:lnTo>
                  <a:lnTo>
                    <a:pt x="281" y="597"/>
                  </a:lnTo>
                  <a:lnTo>
                    <a:pt x="285" y="585"/>
                  </a:lnTo>
                  <a:lnTo>
                    <a:pt x="287" y="575"/>
                  </a:lnTo>
                  <a:lnTo>
                    <a:pt x="287" y="564"/>
                  </a:lnTo>
                  <a:lnTo>
                    <a:pt x="286" y="553"/>
                  </a:lnTo>
                  <a:lnTo>
                    <a:pt x="283" y="543"/>
                  </a:lnTo>
                  <a:lnTo>
                    <a:pt x="278" y="533"/>
                  </a:lnTo>
                  <a:lnTo>
                    <a:pt x="271" y="524"/>
                  </a:lnTo>
                  <a:lnTo>
                    <a:pt x="263" y="516"/>
                  </a:lnTo>
                  <a:lnTo>
                    <a:pt x="263" y="516"/>
                  </a:lnTo>
                  <a:lnTo>
                    <a:pt x="263" y="516"/>
                  </a:lnTo>
                  <a:lnTo>
                    <a:pt x="257" y="511"/>
                  </a:lnTo>
                  <a:lnTo>
                    <a:pt x="252" y="508"/>
                  </a:lnTo>
                  <a:lnTo>
                    <a:pt x="245" y="504"/>
                  </a:lnTo>
                  <a:lnTo>
                    <a:pt x="239" y="502"/>
                  </a:lnTo>
                  <a:lnTo>
                    <a:pt x="226" y="499"/>
                  </a:lnTo>
                  <a:lnTo>
                    <a:pt x="212" y="499"/>
                  </a:lnTo>
                  <a:lnTo>
                    <a:pt x="199" y="501"/>
                  </a:lnTo>
                  <a:lnTo>
                    <a:pt x="187" y="506"/>
                  </a:lnTo>
                  <a:lnTo>
                    <a:pt x="181" y="509"/>
                  </a:lnTo>
                  <a:lnTo>
                    <a:pt x="175" y="514"/>
                  </a:lnTo>
                  <a:lnTo>
                    <a:pt x="170" y="518"/>
                  </a:lnTo>
                  <a:lnTo>
                    <a:pt x="165" y="523"/>
                  </a:lnTo>
                  <a:lnTo>
                    <a:pt x="144" y="546"/>
                  </a:lnTo>
                  <a:lnTo>
                    <a:pt x="144" y="546"/>
                  </a:lnTo>
                  <a:lnTo>
                    <a:pt x="140" y="551"/>
                  </a:lnTo>
                  <a:lnTo>
                    <a:pt x="136" y="558"/>
                  </a:lnTo>
                  <a:lnTo>
                    <a:pt x="133" y="564"/>
                  </a:lnTo>
                  <a:lnTo>
                    <a:pt x="131" y="571"/>
                  </a:lnTo>
                  <a:lnTo>
                    <a:pt x="128" y="583"/>
                  </a:lnTo>
                  <a:lnTo>
                    <a:pt x="127" y="597"/>
                  </a:lnTo>
                  <a:lnTo>
                    <a:pt x="130" y="609"/>
                  </a:lnTo>
                  <a:lnTo>
                    <a:pt x="135" y="622"/>
                  </a:lnTo>
                  <a:lnTo>
                    <a:pt x="139" y="629"/>
                  </a:lnTo>
                  <a:lnTo>
                    <a:pt x="142" y="634"/>
                  </a:lnTo>
                  <a:lnTo>
                    <a:pt x="147" y="639"/>
                  </a:lnTo>
                  <a:lnTo>
                    <a:pt x="151" y="645"/>
                  </a:lnTo>
                  <a:lnTo>
                    <a:pt x="151" y="645"/>
                  </a:lnTo>
                  <a:lnTo>
                    <a:pt x="151" y="645"/>
                  </a:lnTo>
                  <a:lnTo>
                    <a:pt x="158" y="649"/>
                  </a:lnTo>
                  <a:lnTo>
                    <a:pt x="166" y="654"/>
                  </a:lnTo>
                  <a:lnTo>
                    <a:pt x="174" y="657"/>
                  </a:lnTo>
                  <a:lnTo>
                    <a:pt x="182" y="660"/>
                  </a:lnTo>
                  <a:lnTo>
                    <a:pt x="190" y="661"/>
                  </a:lnTo>
                  <a:lnTo>
                    <a:pt x="198" y="661"/>
                  </a:lnTo>
                  <a:lnTo>
                    <a:pt x="206" y="661"/>
                  </a:lnTo>
                  <a:lnTo>
                    <a:pt x="214" y="660"/>
                  </a:lnTo>
                  <a:lnTo>
                    <a:pt x="214" y="660"/>
                  </a:lnTo>
                  <a:lnTo>
                    <a:pt x="218" y="660"/>
                  </a:lnTo>
                  <a:lnTo>
                    <a:pt x="220" y="661"/>
                  </a:lnTo>
                  <a:lnTo>
                    <a:pt x="220" y="661"/>
                  </a:lnTo>
                  <a:lnTo>
                    <a:pt x="220" y="664"/>
                  </a:lnTo>
                  <a:lnTo>
                    <a:pt x="219" y="666"/>
                  </a:lnTo>
                  <a:lnTo>
                    <a:pt x="219" y="666"/>
                  </a:lnTo>
                  <a:lnTo>
                    <a:pt x="212" y="678"/>
                  </a:lnTo>
                  <a:lnTo>
                    <a:pt x="207" y="690"/>
                  </a:lnTo>
                  <a:lnTo>
                    <a:pt x="205" y="703"/>
                  </a:lnTo>
                  <a:lnTo>
                    <a:pt x="205" y="716"/>
                  </a:lnTo>
                  <a:lnTo>
                    <a:pt x="207" y="728"/>
                  </a:lnTo>
                  <a:lnTo>
                    <a:pt x="212" y="741"/>
                  </a:lnTo>
                  <a:lnTo>
                    <a:pt x="219" y="752"/>
                  </a:lnTo>
                  <a:lnTo>
                    <a:pt x="229" y="762"/>
                  </a:lnTo>
                  <a:lnTo>
                    <a:pt x="229" y="762"/>
                  </a:lnTo>
                  <a:lnTo>
                    <a:pt x="229" y="762"/>
                  </a:lnTo>
                  <a:lnTo>
                    <a:pt x="239" y="769"/>
                  </a:lnTo>
                  <a:lnTo>
                    <a:pt x="252" y="775"/>
                  </a:lnTo>
                  <a:lnTo>
                    <a:pt x="264" y="778"/>
                  </a:lnTo>
                  <a:lnTo>
                    <a:pt x="277" y="778"/>
                  </a:lnTo>
                  <a:lnTo>
                    <a:pt x="289" y="777"/>
                  </a:lnTo>
                  <a:lnTo>
                    <a:pt x="302" y="773"/>
                  </a:lnTo>
                  <a:lnTo>
                    <a:pt x="313" y="767"/>
                  </a:lnTo>
                  <a:lnTo>
                    <a:pt x="324" y="759"/>
                  </a:lnTo>
                  <a:lnTo>
                    <a:pt x="324" y="759"/>
                  </a:lnTo>
                  <a:lnTo>
                    <a:pt x="326" y="758"/>
                  </a:lnTo>
                  <a:lnTo>
                    <a:pt x="328" y="758"/>
                  </a:lnTo>
                  <a:lnTo>
                    <a:pt x="328" y="758"/>
                  </a:lnTo>
                  <a:lnTo>
                    <a:pt x="330" y="760"/>
                  </a:lnTo>
                  <a:lnTo>
                    <a:pt x="330" y="762"/>
                  </a:lnTo>
                  <a:lnTo>
                    <a:pt x="330" y="762"/>
                  </a:lnTo>
                  <a:lnTo>
                    <a:pt x="330" y="770"/>
                  </a:lnTo>
                  <a:lnTo>
                    <a:pt x="332" y="778"/>
                  </a:lnTo>
                  <a:lnTo>
                    <a:pt x="333" y="787"/>
                  </a:lnTo>
                  <a:lnTo>
                    <a:pt x="335" y="794"/>
                  </a:lnTo>
                  <a:lnTo>
                    <a:pt x="338" y="802"/>
                  </a:lnTo>
                  <a:lnTo>
                    <a:pt x="343" y="809"/>
                  </a:lnTo>
                  <a:lnTo>
                    <a:pt x="349" y="816"/>
                  </a:lnTo>
                  <a:lnTo>
                    <a:pt x="354" y="823"/>
                  </a:lnTo>
                  <a:lnTo>
                    <a:pt x="354" y="823"/>
                  </a:lnTo>
                  <a:lnTo>
                    <a:pt x="354" y="823"/>
                  </a:lnTo>
                  <a:lnTo>
                    <a:pt x="366" y="830"/>
                  </a:lnTo>
                  <a:lnTo>
                    <a:pt x="377" y="835"/>
                  </a:lnTo>
                  <a:lnTo>
                    <a:pt x="390" y="839"/>
                  </a:lnTo>
                  <a:lnTo>
                    <a:pt x="402" y="839"/>
                  </a:lnTo>
                  <a:lnTo>
                    <a:pt x="415" y="838"/>
                  </a:lnTo>
                  <a:lnTo>
                    <a:pt x="428" y="833"/>
                  </a:lnTo>
                  <a:lnTo>
                    <a:pt x="439" y="827"/>
                  </a:lnTo>
                  <a:lnTo>
                    <a:pt x="449" y="819"/>
                  </a:lnTo>
                  <a:lnTo>
                    <a:pt x="449" y="819"/>
                  </a:lnTo>
                  <a:lnTo>
                    <a:pt x="451" y="818"/>
                  </a:lnTo>
                  <a:lnTo>
                    <a:pt x="454" y="818"/>
                  </a:lnTo>
                  <a:lnTo>
                    <a:pt x="454" y="818"/>
                  </a:lnTo>
                  <a:lnTo>
                    <a:pt x="456" y="820"/>
                  </a:lnTo>
                  <a:lnTo>
                    <a:pt x="457" y="823"/>
                  </a:lnTo>
                  <a:lnTo>
                    <a:pt x="457" y="823"/>
                  </a:lnTo>
                  <a:lnTo>
                    <a:pt x="456" y="831"/>
                  </a:lnTo>
                  <a:lnTo>
                    <a:pt x="457" y="839"/>
                  </a:lnTo>
                  <a:lnTo>
                    <a:pt x="458" y="848"/>
                  </a:lnTo>
                  <a:lnTo>
                    <a:pt x="462" y="855"/>
                  </a:lnTo>
                  <a:lnTo>
                    <a:pt x="465" y="863"/>
                  </a:lnTo>
                  <a:lnTo>
                    <a:pt x="469" y="870"/>
                  </a:lnTo>
                  <a:lnTo>
                    <a:pt x="474" y="876"/>
                  </a:lnTo>
                  <a:lnTo>
                    <a:pt x="481" y="883"/>
                  </a:lnTo>
                  <a:lnTo>
                    <a:pt x="481" y="883"/>
                  </a:lnTo>
                  <a:lnTo>
                    <a:pt x="486" y="887"/>
                  </a:lnTo>
                  <a:lnTo>
                    <a:pt x="493" y="891"/>
                  </a:lnTo>
                  <a:lnTo>
                    <a:pt x="498" y="893"/>
                  </a:lnTo>
                  <a:lnTo>
                    <a:pt x="505" y="896"/>
                  </a:lnTo>
                  <a:lnTo>
                    <a:pt x="518" y="899"/>
                  </a:lnTo>
                  <a:lnTo>
                    <a:pt x="531" y="899"/>
                  </a:lnTo>
                  <a:lnTo>
                    <a:pt x="545" y="897"/>
                  </a:lnTo>
                  <a:lnTo>
                    <a:pt x="558" y="892"/>
                  </a:lnTo>
                  <a:lnTo>
                    <a:pt x="563" y="889"/>
                  </a:lnTo>
                  <a:lnTo>
                    <a:pt x="569" y="885"/>
                  </a:lnTo>
                  <a:lnTo>
                    <a:pt x="574" y="881"/>
                  </a:lnTo>
                  <a:lnTo>
                    <a:pt x="579" y="875"/>
                  </a:lnTo>
                  <a:lnTo>
                    <a:pt x="584" y="870"/>
                  </a:lnTo>
                  <a:lnTo>
                    <a:pt x="584" y="870"/>
                  </a:lnTo>
                  <a:lnTo>
                    <a:pt x="588" y="864"/>
                  </a:lnTo>
                  <a:lnTo>
                    <a:pt x="592" y="858"/>
                  </a:lnTo>
                  <a:lnTo>
                    <a:pt x="595" y="851"/>
                  </a:lnTo>
                  <a:lnTo>
                    <a:pt x="598" y="846"/>
                  </a:lnTo>
                  <a:lnTo>
                    <a:pt x="601" y="832"/>
                  </a:lnTo>
                  <a:lnTo>
                    <a:pt x="601" y="819"/>
                  </a:lnTo>
                  <a:lnTo>
                    <a:pt x="599" y="806"/>
                  </a:lnTo>
                  <a:lnTo>
                    <a:pt x="594" y="793"/>
                  </a:lnTo>
                  <a:lnTo>
                    <a:pt x="591" y="787"/>
                  </a:lnTo>
                  <a:lnTo>
                    <a:pt x="586" y="782"/>
                  </a:lnTo>
                  <a:lnTo>
                    <a:pt x="582" y="776"/>
                  </a:lnTo>
                  <a:lnTo>
                    <a:pt x="577" y="771"/>
                  </a:lnTo>
                  <a:lnTo>
                    <a:pt x="577" y="771"/>
                  </a:lnTo>
                  <a:close/>
                  <a:moveTo>
                    <a:pt x="764" y="245"/>
                  </a:moveTo>
                  <a:lnTo>
                    <a:pt x="764" y="245"/>
                  </a:lnTo>
                  <a:lnTo>
                    <a:pt x="947" y="421"/>
                  </a:lnTo>
                  <a:lnTo>
                    <a:pt x="947" y="421"/>
                  </a:lnTo>
                  <a:lnTo>
                    <a:pt x="954" y="426"/>
                  </a:lnTo>
                  <a:lnTo>
                    <a:pt x="960" y="429"/>
                  </a:lnTo>
                  <a:lnTo>
                    <a:pt x="968" y="431"/>
                  </a:lnTo>
                  <a:lnTo>
                    <a:pt x="978" y="430"/>
                  </a:lnTo>
                  <a:lnTo>
                    <a:pt x="978" y="430"/>
                  </a:lnTo>
                  <a:lnTo>
                    <a:pt x="986" y="428"/>
                  </a:lnTo>
                  <a:lnTo>
                    <a:pt x="992" y="425"/>
                  </a:lnTo>
                  <a:lnTo>
                    <a:pt x="999" y="419"/>
                  </a:lnTo>
                  <a:lnTo>
                    <a:pt x="1004" y="412"/>
                  </a:lnTo>
                  <a:lnTo>
                    <a:pt x="1004" y="412"/>
                  </a:lnTo>
                  <a:lnTo>
                    <a:pt x="1014" y="393"/>
                  </a:lnTo>
                  <a:lnTo>
                    <a:pt x="1022" y="372"/>
                  </a:lnTo>
                  <a:lnTo>
                    <a:pt x="1028" y="350"/>
                  </a:lnTo>
                  <a:lnTo>
                    <a:pt x="1034" y="328"/>
                  </a:lnTo>
                  <a:lnTo>
                    <a:pt x="1034" y="328"/>
                  </a:lnTo>
                  <a:lnTo>
                    <a:pt x="1036" y="317"/>
                  </a:lnTo>
                  <a:lnTo>
                    <a:pt x="1039" y="308"/>
                  </a:lnTo>
                  <a:lnTo>
                    <a:pt x="1045" y="300"/>
                  </a:lnTo>
                  <a:lnTo>
                    <a:pt x="1051" y="292"/>
                  </a:lnTo>
                  <a:lnTo>
                    <a:pt x="1083" y="258"/>
                  </a:lnTo>
                  <a:lnTo>
                    <a:pt x="1083" y="258"/>
                  </a:lnTo>
                  <a:lnTo>
                    <a:pt x="1092" y="248"/>
                  </a:lnTo>
                  <a:lnTo>
                    <a:pt x="1097" y="236"/>
                  </a:lnTo>
                  <a:lnTo>
                    <a:pt x="1101" y="224"/>
                  </a:lnTo>
                  <a:lnTo>
                    <a:pt x="1102" y="211"/>
                  </a:lnTo>
                  <a:lnTo>
                    <a:pt x="1101" y="200"/>
                  </a:lnTo>
                  <a:lnTo>
                    <a:pt x="1097" y="187"/>
                  </a:lnTo>
                  <a:lnTo>
                    <a:pt x="1092" y="176"/>
                  </a:lnTo>
                  <a:lnTo>
                    <a:pt x="1084" y="166"/>
                  </a:lnTo>
                  <a:lnTo>
                    <a:pt x="952" y="22"/>
                  </a:lnTo>
                  <a:lnTo>
                    <a:pt x="952" y="22"/>
                  </a:lnTo>
                  <a:lnTo>
                    <a:pt x="942" y="13"/>
                  </a:lnTo>
                  <a:lnTo>
                    <a:pt x="932" y="7"/>
                  </a:lnTo>
                  <a:lnTo>
                    <a:pt x="919" y="2"/>
                  </a:lnTo>
                  <a:lnTo>
                    <a:pt x="907" y="0"/>
                  </a:lnTo>
                  <a:lnTo>
                    <a:pt x="894" y="0"/>
                  </a:lnTo>
                  <a:lnTo>
                    <a:pt x="882" y="2"/>
                  </a:lnTo>
                  <a:lnTo>
                    <a:pt x="870" y="7"/>
                  </a:lnTo>
                  <a:lnTo>
                    <a:pt x="859" y="15"/>
                  </a:lnTo>
                  <a:lnTo>
                    <a:pt x="828" y="40"/>
                  </a:lnTo>
                  <a:lnTo>
                    <a:pt x="828" y="40"/>
                  </a:lnTo>
                  <a:lnTo>
                    <a:pt x="817" y="47"/>
                  </a:lnTo>
                  <a:lnTo>
                    <a:pt x="810" y="50"/>
                  </a:lnTo>
                  <a:lnTo>
                    <a:pt x="804" y="53"/>
                  </a:lnTo>
                  <a:lnTo>
                    <a:pt x="797" y="54"/>
                  </a:lnTo>
                  <a:lnTo>
                    <a:pt x="790" y="55"/>
                  </a:lnTo>
                  <a:lnTo>
                    <a:pt x="777" y="55"/>
                  </a:lnTo>
                  <a:lnTo>
                    <a:pt x="777" y="55"/>
                  </a:lnTo>
                  <a:lnTo>
                    <a:pt x="679" y="42"/>
                  </a:lnTo>
                  <a:lnTo>
                    <a:pt x="679" y="42"/>
                  </a:lnTo>
                  <a:lnTo>
                    <a:pt x="657" y="41"/>
                  </a:lnTo>
                  <a:lnTo>
                    <a:pt x="634" y="41"/>
                  </a:lnTo>
                  <a:lnTo>
                    <a:pt x="612" y="44"/>
                  </a:lnTo>
                  <a:lnTo>
                    <a:pt x="592" y="48"/>
                  </a:lnTo>
                  <a:lnTo>
                    <a:pt x="571" y="55"/>
                  </a:lnTo>
                  <a:lnTo>
                    <a:pt x="551" y="64"/>
                  </a:lnTo>
                  <a:lnTo>
                    <a:pt x="531" y="74"/>
                  </a:lnTo>
                  <a:lnTo>
                    <a:pt x="513" y="88"/>
                  </a:lnTo>
                  <a:lnTo>
                    <a:pt x="513" y="88"/>
                  </a:lnTo>
                  <a:lnTo>
                    <a:pt x="416" y="162"/>
                  </a:lnTo>
                  <a:lnTo>
                    <a:pt x="319" y="237"/>
                  </a:lnTo>
                  <a:lnTo>
                    <a:pt x="319" y="237"/>
                  </a:lnTo>
                  <a:lnTo>
                    <a:pt x="309" y="247"/>
                  </a:lnTo>
                  <a:lnTo>
                    <a:pt x="302" y="257"/>
                  </a:lnTo>
                  <a:lnTo>
                    <a:pt x="297" y="267"/>
                  </a:lnTo>
                  <a:lnTo>
                    <a:pt x="296" y="276"/>
                  </a:lnTo>
                  <a:lnTo>
                    <a:pt x="297" y="287"/>
                  </a:lnTo>
                  <a:lnTo>
                    <a:pt x="301" y="296"/>
                  </a:lnTo>
                  <a:lnTo>
                    <a:pt x="307" y="304"/>
                  </a:lnTo>
                  <a:lnTo>
                    <a:pt x="313" y="310"/>
                  </a:lnTo>
                  <a:lnTo>
                    <a:pt x="321" y="316"/>
                  </a:lnTo>
                  <a:lnTo>
                    <a:pt x="332" y="322"/>
                  </a:lnTo>
                  <a:lnTo>
                    <a:pt x="343" y="324"/>
                  </a:lnTo>
                  <a:lnTo>
                    <a:pt x="356" y="326"/>
                  </a:lnTo>
                  <a:lnTo>
                    <a:pt x="369" y="325"/>
                  </a:lnTo>
                  <a:lnTo>
                    <a:pt x="383" y="323"/>
                  </a:lnTo>
                  <a:lnTo>
                    <a:pt x="397" y="318"/>
                  </a:lnTo>
                  <a:lnTo>
                    <a:pt x="412" y="310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60" y="219"/>
                  </a:lnTo>
                  <a:lnTo>
                    <a:pt x="568" y="216"/>
                  </a:lnTo>
                  <a:lnTo>
                    <a:pt x="576" y="215"/>
                  </a:lnTo>
                  <a:lnTo>
                    <a:pt x="584" y="214"/>
                  </a:lnTo>
                  <a:lnTo>
                    <a:pt x="592" y="214"/>
                  </a:lnTo>
                  <a:lnTo>
                    <a:pt x="600" y="214"/>
                  </a:lnTo>
                  <a:lnTo>
                    <a:pt x="608" y="216"/>
                  </a:lnTo>
                  <a:lnTo>
                    <a:pt x="616" y="219"/>
                  </a:lnTo>
                  <a:lnTo>
                    <a:pt x="616" y="219"/>
                  </a:lnTo>
                  <a:lnTo>
                    <a:pt x="626" y="223"/>
                  </a:lnTo>
                  <a:lnTo>
                    <a:pt x="638" y="226"/>
                  </a:lnTo>
                  <a:lnTo>
                    <a:pt x="649" y="228"/>
                  </a:lnTo>
                  <a:lnTo>
                    <a:pt x="660" y="229"/>
                  </a:lnTo>
                  <a:lnTo>
                    <a:pt x="672" y="231"/>
                  </a:lnTo>
                  <a:lnTo>
                    <a:pt x="683" y="231"/>
                  </a:lnTo>
                  <a:lnTo>
                    <a:pt x="695" y="229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13" y="227"/>
                  </a:lnTo>
                  <a:lnTo>
                    <a:pt x="721" y="227"/>
                  </a:lnTo>
                  <a:lnTo>
                    <a:pt x="729" y="227"/>
                  </a:lnTo>
                  <a:lnTo>
                    <a:pt x="737" y="229"/>
                  </a:lnTo>
                  <a:lnTo>
                    <a:pt x="744" y="232"/>
                  </a:lnTo>
                  <a:lnTo>
                    <a:pt x="750" y="236"/>
                  </a:lnTo>
                  <a:lnTo>
                    <a:pt x="757" y="241"/>
                  </a:lnTo>
                  <a:lnTo>
                    <a:pt x="764" y="245"/>
                  </a:lnTo>
                  <a:lnTo>
                    <a:pt x="764" y="2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Text Placeholder 9"/>
          <p:cNvSpPr txBox="1"/>
          <p:nvPr/>
        </p:nvSpPr>
        <p:spPr>
          <a:xfrm>
            <a:off x="1934845" y="902970"/>
            <a:ext cx="1783715" cy="3625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前后的两点改变：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7590" y="1456055"/>
            <a:ext cx="5216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游戏材料方面（</a:t>
            </a:r>
            <a:r>
              <a:rPr lang="zh-CN" altLang="en-US">
                <a:sym typeface="+mn-ea"/>
              </a:rPr>
              <a:t>女生居多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男女平衡）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彩纸做花</a:t>
            </a:r>
            <a:r>
              <a:rPr lang="en-US" altLang="zh-CN"/>
              <a:t>→</a:t>
            </a:r>
            <a:r>
              <a:rPr lang="zh-CN" altLang="en-US"/>
              <a:t>牙膏盒做汽车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12975" y="3282315"/>
            <a:ext cx="5311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环境方面（材料分类，适当增添）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季节性材料：盆栽秋菊、麦穗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>
            <a:off x="3707904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531764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5" y="2775069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5056" y="2057566"/>
            <a:ext cx="43459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02</a:t>
            </a:r>
            <a:r>
              <a:rPr 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回归现场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发现、交流</a:t>
            </a:r>
            <a:endParaRPr lang="zh-CN" altLang="en-US" sz="2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69"/>
            <a:ext cx="2451507" cy="2451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6640195" y="510540"/>
            <a:ext cx="1775460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焦点回顾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7"/>
          <p:cNvGrpSpPr/>
          <p:nvPr/>
        </p:nvGrpSpPr>
        <p:grpSpPr>
          <a:xfrm>
            <a:off x="1589031" y="1221601"/>
            <a:ext cx="3054563" cy="2712179"/>
            <a:chOff x="5625793" y="1599766"/>
            <a:chExt cx="4594903" cy="4080928"/>
          </a:xfrm>
          <a:solidFill>
            <a:srgbClr val="DC4415"/>
          </a:solidFill>
        </p:grpSpPr>
        <p:grpSp>
          <p:nvGrpSpPr>
            <p:cNvPr id="15" name="Group 58"/>
            <p:cNvGrpSpPr/>
            <p:nvPr/>
          </p:nvGrpSpPr>
          <p:grpSpPr>
            <a:xfrm>
              <a:off x="6191250" y="1599766"/>
              <a:ext cx="3473482" cy="1069614"/>
              <a:chOff x="6191250" y="1599766"/>
              <a:chExt cx="3473482" cy="1069614"/>
            </a:xfrm>
            <a:grpFill/>
          </p:grpSpPr>
          <p:sp>
            <p:nvSpPr>
              <p:cNvPr id="21" name="Freeform 64"/>
              <p:cNvSpPr/>
              <p:nvPr/>
            </p:nvSpPr>
            <p:spPr bwMode="auto">
              <a:xfrm>
                <a:off x="6191250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Freeform 65"/>
              <p:cNvSpPr/>
              <p:nvPr/>
            </p:nvSpPr>
            <p:spPr bwMode="auto">
              <a:xfrm flipH="1">
                <a:off x="804310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" name="Group 59"/>
            <p:cNvGrpSpPr/>
            <p:nvPr/>
          </p:nvGrpSpPr>
          <p:grpSpPr>
            <a:xfrm flipV="1">
              <a:off x="6191251" y="4611080"/>
              <a:ext cx="3473482" cy="1069614"/>
              <a:chOff x="6191251" y="1599766"/>
              <a:chExt cx="3473482" cy="1069614"/>
            </a:xfrm>
            <a:grpFill/>
          </p:grpSpPr>
          <p:sp>
            <p:nvSpPr>
              <p:cNvPr id="19" name="Freeform 62"/>
              <p:cNvSpPr/>
              <p:nvPr/>
            </p:nvSpPr>
            <p:spPr bwMode="auto">
              <a:xfrm>
                <a:off x="619125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Freeform 63"/>
              <p:cNvSpPr/>
              <p:nvPr/>
            </p:nvSpPr>
            <p:spPr bwMode="auto">
              <a:xfrm flipH="1">
                <a:off x="8043102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" name="Freeform 60"/>
            <p:cNvSpPr/>
            <p:nvPr/>
          </p:nvSpPr>
          <p:spPr bwMode="auto">
            <a:xfrm rot="17954294">
              <a:off x="5349784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913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Freeform 61"/>
            <p:cNvSpPr/>
            <p:nvPr/>
          </p:nvSpPr>
          <p:spPr bwMode="auto">
            <a:xfrm rot="3645706" flipH="1">
              <a:off x="8875073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913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TextBox 40"/>
          <p:cNvSpPr txBox="1"/>
          <p:nvPr/>
        </p:nvSpPr>
        <p:spPr>
          <a:xfrm>
            <a:off x="5943280" y="1512559"/>
            <a:ext cx="1581134" cy="3727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98500" fontAlgn="base">
              <a:lnSpc>
                <a:spcPct val="90000"/>
              </a:lnSpc>
              <a:spcBef>
                <a:spcPct val="0"/>
              </a:spcBef>
              <a:spcAft>
                <a:spcPts val="460"/>
              </a:spcAft>
              <a:buClr>
                <a:srgbClr val="FFFFFF"/>
              </a:buClr>
            </a:pPr>
            <a:r>
              <a:rPr lang="zh-CN" sz="135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幼儿使用了剪、卷的技能</a:t>
            </a:r>
            <a:endParaRPr lang="zh-CN" sz="1350" spc="-38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5976156" y="2572210"/>
            <a:ext cx="1548258" cy="186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98500" fontAlgn="base">
              <a:lnSpc>
                <a:spcPct val="90000"/>
              </a:lnSpc>
              <a:spcBef>
                <a:spcPct val="0"/>
              </a:spcBef>
              <a:spcAft>
                <a:spcPts val="460"/>
              </a:spcAft>
              <a:buClr>
                <a:srgbClr val="FFFFFF"/>
              </a:buClr>
            </a:pPr>
            <a:r>
              <a:rPr lang="zh-CN" sz="135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活动中比较专注</a:t>
            </a:r>
            <a:endParaRPr lang="zh-CN" sz="1350" spc="-38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5952469" y="3465640"/>
            <a:ext cx="1431239" cy="5594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98500" fontAlgn="base">
              <a:lnSpc>
                <a:spcPct val="90000"/>
              </a:lnSpc>
              <a:spcBef>
                <a:spcPct val="0"/>
              </a:spcBef>
              <a:spcAft>
                <a:spcPts val="460"/>
              </a:spcAft>
              <a:buClr>
                <a:srgbClr val="FFFFFF"/>
              </a:buClr>
            </a:pPr>
            <a:r>
              <a:rPr lang="zh-CN" sz="135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每一个花瓣都能卷</a:t>
            </a:r>
            <a:r>
              <a:rPr lang="en-US" altLang="zh-CN" sz="135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zh-CN" altLang="en-US" sz="135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下，活动持久性比较好</a:t>
            </a:r>
            <a:endParaRPr lang="zh-CN" altLang="en-US" sz="1350" spc="-38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grpSp>
        <p:nvGrpSpPr>
          <p:cNvPr id="26" name="Group 90"/>
          <p:cNvGrpSpPr/>
          <p:nvPr/>
        </p:nvGrpSpPr>
        <p:grpSpPr>
          <a:xfrm>
            <a:off x="5187196" y="2373548"/>
            <a:ext cx="633846" cy="562947"/>
            <a:chOff x="8698531" y="2391463"/>
            <a:chExt cx="828966" cy="736049"/>
          </a:xfrm>
          <a:solidFill>
            <a:schemeClr val="bg2"/>
          </a:solidFill>
        </p:grpSpPr>
        <p:sp>
          <p:nvSpPr>
            <p:cNvPr id="27" name="Freeform 237"/>
            <p:cNvSpPr>
              <a:spLocks noChangeAspect="1"/>
            </p:cNvSpPr>
            <p:nvPr/>
          </p:nvSpPr>
          <p:spPr bwMode="auto">
            <a:xfrm>
              <a:off x="8933547" y="2599629"/>
              <a:ext cx="358934" cy="319717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9135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spc="-38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28" name="Group 92"/>
            <p:cNvGrpSpPr/>
            <p:nvPr/>
          </p:nvGrpSpPr>
          <p:grpSpPr>
            <a:xfrm>
              <a:off x="8698531" y="2391463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29" name="Group 93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35" name="Freeform 99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" name="Freeform 100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30" name="Group 94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33" name="Freeform 97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4" name="Freeform 98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31" name="Freeform 95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Freeform 96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7" name="Group 101"/>
          <p:cNvGrpSpPr/>
          <p:nvPr/>
        </p:nvGrpSpPr>
        <p:grpSpPr>
          <a:xfrm>
            <a:off x="5187196" y="3476555"/>
            <a:ext cx="633846" cy="562947"/>
            <a:chOff x="8698531" y="3979675"/>
            <a:chExt cx="828966" cy="736049"/>
          </a:xfrm>
          <a:solidFill>
            <a:schemeClr val="tx2"/>
          </a:solidFill>
        </p:grpSpPr>
        <p:sp>
          <p:nvSpPr>
            <p:cNvPr id="38" name="Freeform 100"/>
            <p:cNvSpPr>
              <a:spLocks noEditPoints="1"/>
            </p:cNvSpPr>
            <p:nvPr/>
          </p:nvSpPr>
          <p:spPr bwMode="black">
            <a:xfrm>
              <a:off x="8957393" y="4225167"/>
              <a:ext cx="371203" cy="245065"/>
            </a:xfrm>
            <a:custGeom>
              <a:avLst/>
              <a:gdLst>
                <a:gd name="T0" fmla="*/ 103 w 103"/>
                <a:gd name="T1" fmla="*/ 33 h 68"/>
                <a:gd name="T2" fmla="*/ 56 w 103"/>
                <a:gd name="T3" fmla="*/ 68 h 68"/>
                <a:gd name="T4" fmla="*/ 56 w 103"/>
                <a:gd name="T5" fmla="*/ 0 h 68"/>
                <a:gd name="T6" fmla="*/ 103 w 103"/>
                <a:gd name="T7" fmla="*/ 33 h 68"/>
                <a:gd name="T8" fmla="*/ 0 w 103"/>
                <a:gd name="T9" fmla="*/ 0 h 68"/>
                <a:gd name="T10" fmla="*/ 0 w 103"/>
                <a:gd name="T11" fmla="*/ 68 h 68"/>
                <a:gd name="T12" fmla="*/ 47 w 103"/>
                <a:gd name="T13" fmla="*/ 33 h 68"/>
                <a:gd name="T14" fmla="*/ 0 w 103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8">
                  <a:moveTo>
                    <a:pt x="103" y="33"/>
                  </a:moveTo>
                  <a:lnTo>
                    <a:pt x="56" y="68"/>
                  </a:lnTo>
                  <a:lnTo>
                    <a:pt x="56" y="0"/>
                  </a:lnTo>
                  <a:lnTo>
                    <a:pt x="103" y="33"/>
                  </a:lnTo>
                  <a:close/>
                  <a:moveTo>
                    <a:pt x="0" y="0"/>
                  </a:moveTo>
                  <a:lnTo>
                    <a:pt x="0" y="68"/>
                  </a:lnTo>
                  <a:lnTo>
                    <a:pt x="47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9135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spc="-38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39" name="Group 103"/>
            <p:cNvGrpSpPr/>
            <p:nvPr/>
          </p:nvGrpSpPr>
          <p:grpSpPr>
            <a:xfrm>
              <a:off x="8698531" y="3979675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40" name="Group 104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46" name="Freeform 11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7" name="Freeform 111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41" name="Group 105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44" name="Freeform 108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5" name="Freeform 109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2" name="Freeform 106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Freeform 107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8" name="Right Brace 112"/>
          <p:cNvSpPr/>
          <p:nvPr/>
        </p:nvSpPr>
        <p:spPr>
          <a:xfrm rot="10800000">
            <a:off x="4613367" y="1520181"/>
            <a:ext cx="427545" cy="2258569"/>
          </a:xfrm>
          <a:prstGeom prst="rightBrace">
            <a:avLst>
              <a:gd name="adj1" fmla="val 47292"/>
              <a:gd name="adj2" fmla="val 50110"/>
            </a:avLst>
          </a:prstGeom>
          <a:ln w="127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896" tIns="34949" rIns="69896" bIns="34949" rtlCol="0" anchor="ctr"/>
          <a:lstStyle/>
          <a:p>
            <a:pPr algn="ctr" defTabSz="699135"/>
            <a:endParaRPr lang="en-US" sz="135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Group 113"/>
          <p:cNvGrpSpPr/>
          <p:nvPr/>
        </p:nvGrpSpPr>
        <p:grpSpPr>
          <a:xfrm>
            <a:off x="5177363" y="1437624"/>
            <a:ext cx="633846" cy="562947"/>
            <a:chOff x="2393096" y="3314046"/>
            <a:chExt cx="828750" cy="736049"/>
          </a:xfrm>
          <a:solidFill>
            <a:schemeClr val="bg1"/>
          </a:solidFill>
        </p:grpSpPr>
        <p:sp>
          <p:nvSpPr>
            <p:cNvPr id="50" name="Donut 1"/>
            <p:cNvSpPr/>
            <p:nvPr/>
          </p:nvSpPr>
          <p:spPr bwMode="auto">
            <a:xfrm>
              <a:off x="2627474" y="3511580"/>
              <a:ext cx="359995" cy="358073"/>
            </a:xfrm>
            <a:custGeom>
              <a:avLst/>
              <a:gdLst/>
              <a:ahLst/>
              <a:cxnLst/>
              <a:rect l="l" t="t" r="r" b="b"/>
              <a:pathLst>
                <a:path w="359995" h="358073">
                  <a:moveTo>
                    <a:pt x="1123" y="199707"/>
                  </a:moveTo>
                  <a:lnTo>
                    <a:pt x="124671" y="200830"/>
                  </a:lnTo>
                  <a:lnTo>
                    <a:pt x="166228" y="236771"/>
                  </a:lnTo>
                  <a:cubicBezTo>
                    <a:pt x="147787" y="236941"/>
                    <a:pt x="129346" y="237110"/>
                    <a:pt x="110905" y="237279"/>
                  </a:cubicBezTo>
                  <a:cubicBezTo>
                    <a:pt x="126331" y="262471"/>
                    <a:pt x="154567" y="277062"/>
                    <a:pt x="186212" y="277062"/>
                  </a:cubicBezTo>
                  <a:cubicBezTo>
                    <a:pt x="225799" y="277062"/>
                    <a:pt x="260053" y="254227"/>
                    <a:pt x="276157" y="220830"/>
                  </a:cubicBezTo>
                  <a:lnTo>
                    <a:pt x="356653" y="220830"/>
                  </a:lnTo>
                  <a:cubicBezTo>
                    <a:pt x="337124" y="296696"/>
                    <a:pt x="268203" y="352658"/>
                    <a:pt x="186212" y="352658"/>
                  </a:cubicBezTo>
                  <a:cubicBezTo>
                    <a:pt x="127185" y="352658"/>
                    <a:pt x="74933" y="323655"/>
                    <a:pt x="43803" y="278531"/>
                  </a:cubicBezTo>
                  <a:lnTo>
                    <a:pt x="43803" y="289560"/>
                  </a:lnTo>
                  <a:lnTo>
                    <a:pt x="38188" y="358073"/>
                  </a:lnTo>
                  <a:lnTo>
                    <a:pt x="0" y="326625"/>
                  </a:lnTo>
                  <a:close/>
                  <a:moveTo>
                    <a:pt x="186212" y="0"/>
                  </a:moveTo>
                  <a:cubicBezTo>
                    <a:pt x="241995" y="0"/>
                    <a:pt x="291729" y="25904"/>
                    <a:pt x="321951" y="67970"/>
                  </a:cubicBezTo>
                  <a:cubicBezTo>
                    <a:pt x="322151" y="46267"/>
                    <a:pt x="322350" y="24565"/>
                    <a:pt x="322549" y="2862"/>
                  </a:cubicBezTo>
                  <a:lnTo>
                    <a:pt x="358490" y="44419"/>
                  </a:lnTo>
                  <a:lnTo>
                    <a:pt x="359413" y="145933"/>
                  </a:lnTo>
                  <a:cubicBezTo>
                    <a:pt x="359808" y="146450"/>
                    <a:pt x="359903" y="147019"/>
                    <a:pt x="359995" y="147588"/>
                  </a:cubicBezTo>
                  <a:lnTo>
                    <a:pt x="359428" y="147588"/>
                  </a:lnTo>
                  <a:lnTo>
                    <a:pt x="359613" y="167968"/>
                  </a:lnTo>
                  <a:lnTo>
                    <a:pt x="232696" y="169091"/>
                  </a:lnTo>
                  <a:lnTo>
                    <a:pt x="201247" y="130903"/>
                  </a:lnTo>
                  <a:lnTo>
                    <a:pt x="269760" y="125288"/>
                  </a:lnTo>
                  <a:lnTo>
                    <a:pt x="271731" y="125288"/>
                  </a:lnTo>
                  <a:cubicBezTo>
                    <a:pt x="255176" y="95313"/>
                    <a:pt x="222996" y="75596"/>
                    <a:pt x="186212" y="75596"/>
                  </a:cubicBezTo>
                  <a:cubicBezTo>
                    <a:pt x="140615" y="75596"/>
                    <a:pt x="102095" y="105890"/>
                    <a:pt x="90145" y="147588"/>
                  </a:cubicBezTo>
                  <a:lnTo>
                    <a:pt x="12428" y="147588"/>
                  </a:lnTo>
                  <a:cubicBezTo>
                    <a:pt x="25957" y="63857"/>
                    <a:pt x="98627" y="0"/>
                    <a:pt x="186212" y="0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9135" fontAlgn="base">
                <a:spcBef>
                  <a:spcPct val="0"/>
                </a:spcBef>
                <a:spcAft>
                  <a:spcPct val="0"/>
                </a:spcAft>
              </a:pPr>
              <a:endParaRPr lang="en-US" sz="1350" spc="-38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51" name="Group 115"/>
            <p:cNvGrpSpPr/>
            <p:nvPr/>
          </p:nvGrpSpPr>
          <p:grpSpPr>
            <a:xfrm>
              <a:off x="2393096" y="3314046"/>
              <a:ext cx="828750" cy="736049"/>
              <a:chOff x="5625794" y="1599766"/>
              <a:chExt cx="4594902" cy="4080930"/>
            </a:xfrm>
            <a:grpFill/>
          </p:grpSpPr>
          <p:grpSp>
            <p:nvGrpSpPr>
              <p:cNvPr id="52" name="Group 116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58" name="Freeform 122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9" name="Freeform 123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53" name="Group 117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56" name="Freeform 12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Freeform 121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91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54" name="Freeform 118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Freeform 119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91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spc="-38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7530" y="1316990"/>
            <a:ext cx="2554605" cy="250888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97735" y="4065905"/>
            <a:ext cx="2416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——</a:t>
            </a:r>
            <a:r>
              <a:rPr lang="zh-CN" altLang="en-US" sz="1600"/>
              <a:t>观察者：杨婉君</a:t>
            </a:r>
            <a:endParaRPr lang="zh-CN" altLang="en-US" sz="1600"/>
          </a:p>
          <a:p>
            <a:r>
              <a:rPr lang="zh-CN" altLang="en-US" sz="1400"/>
              <a:t>（观察区域：菊花制作区 ） 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412 1.91103E-6 L -2.91805E-6 1.91103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2413 1.91103E-6 L 7.50574E-7 1.91103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accel="100000" autoRev="1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412 1.91103E-6 L -2.15216E-6 1.91103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ac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2412 1.91103E-6 L -3.32653E-6 1.91103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accel="10000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2412 -2.38765E-6 L -2.15216E-6 -2.38765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10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2412 6.49115E-7 L -7.50574E-7 6.49115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accel="100000" autoRev="1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空心弧 4"/>
          <p:cNvSpPr/>
          <p:nvPr/>
        </p:nvSpPr>
        <p:spPr bwMode="auto">
          <a:xfrm rot="16200000">
            <a:off x="855465" y="1597819"/>
            <a:ext cx="2532460" cy="2532460"/>
          </a:xfrm>
          <a:custGeom>
            <a:avLst/>
            <a:gdLst>
              <a:gd name="T0" fmla="*/ 954518 w 21600"/>
              <a:gd name="T1" fmla="*/ 2897635 h 21600"/>
              <a:gd name="T2" fmla="*/ 273724 w 21600"/>
              <a:gd name="T3" fmla="*/ 1688307 h 21600"/>
              <a:gd name="T4" fmla="*/ 1688306 w 21600"/>
              <a:gd name="T5" fmla="*/ 273725 h 21600"/>
              <a:gd name="T6" fmla="*/ 3102888 w 21600"/>
              <a:gd name="T7" fmla="*/ 1688307 h 21600"/>
              <a:gd name="T8" fmla="*/ 2421937 w 21600"/>
              <a:gd name="T9" fmla="*/ 2897635 h 21600"/>
              <a:gd name="T10" fmla="*/ 2563880 w 21600"/>
              <a:gd name="T11" fmla="*/ 3131653 h 21600"/>
              <a:gd name="T12" fmla="*/ 3376612 w 21600"/>
              <a:gd name="T13" fmla="*/ 1688307 h 21600"/>
              <a:gd name="T14" fmla="*/ 1688306 w 21600"/>
              <a:gd name="T15" fmla="*/ 0 h 21600"/>
              <a:gd name="T16" fmla="*/ 0 w 21600"/>
              <a:gd name="T17" fmla="*/ 1688307 h 21600"/>
              <a:gd name="T18" fmla="*/ 812575 w 21600"/>
              <a:gd name="T19" fmla="*/ 3131653 h 21600"/>
              <a:gd name="T20" fmla="*/ 954518 w 21600"/>
              <a:gd name="T21" fmla="*/ 2897635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600"/>
              <a:gd name="T34" fmla="*/ 0 h 21600"/>
              <a:gd name="T35" fmla="*/ 21600 w 21600"/>
              <a:gd name="T36" fmla="*/ 18772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chemeClr val="tx1">
              <a:alpha val="8392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07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306021" y="1831180"/>
            <a:ext cx="3109595" cy="346075"/>
            <a:chOff x="7073484" y="2441806"/>
            <a:chExt cx="4147553" cy="460644"/>
          </a:xfrm>
        </p:grpSpPr>
        <p:sp>
          <p:nvSpPr>
            <p:cNvPr id="12" name="TextBox 138"/>
            <p:cNvSpPr txBox="1">
              <a:spLocks noChangeArrowheads="1"/>
            </p:cNvSpPr>
            <p:nvPr/>
          </p:nvSpPr>
          <p:spPr bwMode="auto">
            <a:xfrm>
              <a:off x="7433441" y="2441806"/>
              <a:ext cx="378759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能够添加材料，使天线会发光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  <p:sp>
          <p:nvSpPr>
            <p:cNvPr id="13" name="矩形 22"/>
            <p:cNvSpPr>
              <a:spLocks noChangeArrowheads="1"/>
            </p:cNvSpPr>
            <p:nvPr/>
          </p:nvSpPr>
          <p:spPr bwMode="auto">
            <a:xfrm>
              <a:off x="7073484" y="2574698"/>
              <a:ext cx="360058" cy="2307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5306021" y="2518092"/>
            <a:ext cx="3272790" cy="692150"/>
            <a:chOff x="7073484" y="3356448"/>
            <a:chExt cx="4365221" cy="925453"/>
          </a:xfrm>
        </p:grpSpPr>
        <p:sp>
          <p:nvSpPr>
            <p:cNvPr id="16" name="TextBox 72"/>
            <p:cNvSpPr txBox="1">
              <a:spLocks noChangeArrowheads="1"/>
            </p:cNvSpPr>
            <p:nvPr/>
          </p:nvSpPr>
          <p:spPr bwMode="auto">
            <a:xfrm>
              <a:off x="7433441" y="3356448"/>
              <a:ext cx="4005264" cy="92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运用不同的方法，组合机器人的脚（双面胶的使用）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  <p:sp>
          <p:nvSpPr>
            <p:cNvPr id="17" name="矩形 22"/>
            <p:cNvSpPr>
              <a:spLocks noChangeArrowheads="1"/>
            </p:cNvSpPr>
            <p:nvPr/>
          </p:nvSpPr>
          <p:spPr bwMode="auto">
            <a:xfrm>
              <a:off x="7073484" y="3605658"/>
              <a:ext cx="360058" cy="230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306021" y="3401615"/>
            <a:ext cx="3273425" cy="692150"/>
            <a:chOff x="7073484" y="4534743"/>
            <a:chExt cx="4366068" cy="925453"/>
          </a:xfrm>
        </p:grpSpPr>
        <p:sp>
          <p:nvSpPr>
            <p:cNvPr id="20" name="TextBox 75"/>
            <p:cNvSpPr txBox="1">
              <a:spLocks noChangeArrowheads="1"/>
            </p:cNvSpPr>
            <p:nvPr/>
          </p:nvSpPr>
          <p:spPr bwMode="auto">
            <a:xfrm>
              <a:off x="7433441" y="4534743"/>
              <a:ext cx="4006111" cy="92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与他人合作，在前期基础上进行创作活动。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  <p:sp>
          <p:nvSpPr>
            <p:cNvPr id="21" name="矩形 22"/>
            <p:cNvSpPr>
              <a:spLocks noChangeArrowheads="1"/>
            </p:cNvSpPr>
            <p:nvPr/>
          </p:nvSpPr>
          <p:spPr bwMode="auto">
            <a:xfrm>
              <a:off x="7073484" y="4667635"/>
              <a:ext cx="360058" cy="230796"/>
            </a:xfrm>
            <a:prstGeom prst="rect">
              <a:avLst/>
            </a:prstGeom>
            <a:solidFill>
              <a:schemeClr val="tx1">
                <a:alpha val="7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3010496" y="1999060"/>
            <a:ext cx="2295525" cy="1588294"/>
            <a:chOff x="4013318" y="2665635"/>
            <a:chExt cx="3060168" cy="2117398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4151407" y="2665635"/>
              <a:ext cx="2922079" cy="24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1" idx="1"/>
            </p:cNvCxnSpPr>
            <p:nvPr/>
          </p:nvCxnSpPr>
          <p:spPr>
            <a:xfrm flipH="1" flipV="1">
              <a:off x="4151407" y="4535421"/>
              <a:ext cx="2922079" cy="247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013318" y="3708461"/>
              <a:ext cx="3060168" cy="109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8"/>
          <p:cNvSpPr txBox="1"/>
          <p:nvPr/>
        </p:nvSpPr>
        <p:spPr>
          <a:xfrm>
            <a:off x="6640195" y="510540"/>
            <a:ext cx="1775460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焦点回顾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2015" y="4255770"/>
            <a:ext cx="2416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——</a:t>
            </a:r>
            <a:r>
              <a:rPr lang="zh-CN" altLang="en-US" sz="1600"/>
              <a:t>观察者：黄良燕</a:t>
            </a:r>
            <a:endParaRPr lang="zh-CN" altLang="en-US" sz="1600"/>
          </a:p>
          <a:p>
            <a:r>
              <a:rPr lang="zh-CN" altLang="en-US" sz="1400"/>
              <a:t>（观察区域：纸盒制作区 ） </a:t>
            </a:r>
            <a:endParaRPr lang="zh-CN" altLang="en-US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345" y="1546225"/>
            <a:ext cx="2707005" cy="25838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>
            <a:off x="3707904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531764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5" y="2775069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5056" y="2057566"/>
            <a:ext cx="43459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03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互动分享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学习、梳理</a:t>
            </a:r>
            <a:endParaRPr lang="zh-CN" altLang="en-US" sz="2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69"/>
            <a:ext cx="2451507" cy="2451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 txBox="1"/>
          <p:nvPr/>
        </p:nvSpPr>
        <p:spPr>
          <a:xfrm>
            <a:off x="6621145" y="558165"/>
            <a:ext cx="1790700" cy="3625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5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分组讨论、交流</a:t>
            </a:r>
            <a:endParaRPr lang="en-US" altLang="zh-CN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116186" y="1563638"/>
            <a:ext cx="1150937" cy="1150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092280" y="1635075"/>
            <a:ext cx="1008063" cy="100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altLang="zh-CN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483023" y="2139900"/>
            <a:ext cx="4465241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ash"/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82850" y="1635125"/>
            <a:ext cx="5184775" cy="100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活动中教师运用到的评价策略有哪些？</a:t>
            </a:r>
            <a:endParaRPr 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除这些以外，还有哪些？</a:t>
            </a:r>
            <a:endParaRPr 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THINKCELLSHAPEDONOTDELETE" val="pKOZHO13yzUCaepRpRzBw5w"/>
</p:tagLst>
</file>

<file path=ppt/tags/tag2.xml><?xml version="1.0" encoding="utf-8"?>
<p:tagLst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Office 主题​​">
  <a:themeElements>
    <a:clrScheme name="自定义 3723">
      <a:dk1>
        <a:srgbClr val="779B37"/>
      </a:dk1>
      <a:lt1>
        <a:srgbClr val="84B3A3"/>
      </a:lt1>
      <a:dk2>
        <a:srgbClr val="779B37"/>
      </a:dk2>
      <a:lt2>
        <a:srgbClr val="84B3A3"/>
      </a:lt2>
      <a:accent1>
        <a:srgbClr val="000000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WPS 演示</Application>
  <PresentationFormat>全屏显示(16:9)</PresentationFormat>
  <Paragraphs>173</Paragraphs>
  <Slides>18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Ohka</vt:lpstr>
      <vt:lpstr>MS UI Gothic</vt:lpstr>
      <vt:lpstr>Segoe UI</vt:lpstr>
      <vt:lpstr>Calibri</vt:lpstr>
      <vt:lpstr>华文黑体</vt:lpstr>
      <vt:lpstr>黑体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ddd</dc:creator>
  <cp:lastModifiedBy>Jane1417263470</cp:lastModifiedBy>
  <cp:revision>1957</cp:revision>
  <dcterms:created xsi:type="dcterms:W3CDTF">2014-06-06T07:22:00Z</dcterms:created>
  <dcterms:modified xsi:type="dcterms:W3CDTF">2020-10-24T01:49:07Z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