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85" r:id="rId7"/>
    <p:sldId id="260" r:id="rId8"/>
    <p:sldId id="276" r:id="rId9"/>
    <p:sldId id="280" r:id="rId10"/>
    <p:sldId id="279" r:id="rId11"/>
    <p:sldId id="277" r:id="rId12"/>
    <p:sldId id="278" r:id="rId13"/>
    <p:sldId id="275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813"/>
    <a:srgbClr val="6A3C7C"/>
    <a:srgbClr val="02B3C5"/>
    <a:srgbClr val="FFBF53"/>
    <a:srgbClr val="F07474"/>
    <a:srgbClr val="45D5F0"/>
    <a:srgbClr val="26C6DA"/>
    <a:srgbClr val="4EB3A5"/>
    <a:srgbClr val="5FD3B4"/>
    <a:srgbClr val="95C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1116" y="-102"/>
      </p:cViewPr>
      <p:guideLst>
        <p:guide orient="horz" pos="2156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9FBD700-8AEB-4706-A28F-0B023962239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jpeg"/><Relationship Id="rId7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tags" Target="../tags/tag9.xml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2117" t="10436" r="19716" b="17830"/>
          <a:stretch>
            <a:fillRect/>
          </a:stretch>
        </p:blipFill>
        <p:spPr>
          <a:xfrm>
            <a:off x="221615" y="200660"/>
            <a:ext cx="11734800" cy="6365240"/>
          </a:xfrm>
          <a:prstGeom prst="rect">
            <a:avLst/>
          </a:prstGeom>
        </p:spPr>
      </p:pic>
      <p:pic>
        <p:nvPicPr>
          <p:cNvPr id="5" name="图片 4" descr="RX99_01-[转换]-2"/>
          <p:cNvPicPr>
            <a:picLocks noChangeAspect="1"/>
          </p:cNvPicPr>
          <p:nvPr/>
        </p:nvPicPr>
        <p:blipFill>
          <a:blip r:embed="rId2"/>
          <a:srcRect t="6271" b="13044"/>
          <a:stretch>
            <a:fillRect/>
          </a:stretch>
        </p:blipFill>
        <p:spPr>
          <a:xfrm>
            <a:off x="521970" y="1194435"/>
            <a:ext cx="5307330" cy="4468495"/>
          </a:xfrm>
          <a:prstGeom prst="rect">
            <a:avLst/>
          </a:prstGeom>
        </p:spPr>
      </p:pic>
      <p:pic>
        <p:nvPicPr>
          <p:cNvPr id="7" name="图片 6" descr="RX99_01-[转换]-1"/>
          <p:cNvPicPr>
            <a:picLocks noChangeAspect="1"/>
          </p:cNvPicPr>
          <p:nvPr/>
        </p:nvPicPr>
        <p:blipFill>
          <a:blip r:embed="rId3">
            <a:lum bright="-82000"/>
          </a:blip>
          <a:srcRect l="46374" t="39773" r="5797" b="39268"/>
          <a:stretch>
            <a:fillRect/>
          </a:stretch>
        </p:blipFill>
        <p:spPr>
          <a:xfrm flipV="1">
            <a:off x="8879840" y="5076190"/>
            <a:ext cx="3442970" cy="1574165"/>
          </a:xfrm>
          <a:prstGeom prst="rect">
            <a:avLst/>
          </a:prstGeom>
        </p:spPr>
      </p:pic>
      <p:pic>
        <p:nvPicPr>
          <p:cNvPr id="9" name="图片 8" descr="shutterstock_95375173-[转换]"/>
          <p:cNvPicPr>
            <a:picLocks noChangeAspect="1"/>
          </p:cNvPicPr>
          <p:nvPr/>
        </p:nvPicPr>
        <p:blipFill>
          <a:blip r:embed="rId4"/>
          <a:srcRect l="-148" r="83982"/>
          <a:stretch>
            <a:fillRect/>
          </a:stretch>
        </p:blipFill>
        <p:spPr>
          <a:xfrm rot="5400000">
            <a:off x="7828915" y="1118235"/>
            <a:ext cx="1129665" cy="7129145"/>
          </a:xfrm>
          <a:prstGeom prst="rect">
            <a:avLst/>
          </a:prstGeom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5006636" y="606097"/>
            <a:ext cx="677481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隶书" panose="02010509060101010101" pitchFamily="49" charset="-122"/>
                <a:ea typeface="隶书" panose="02010509060101010101" pitchFamily="49" charset="-122"/>
                <a:sym typeface="微软雅黑" panose="020B0503020204020204" charset="-122"/>
              </a:rPr>
              <a:t>《课程游戏化背景下幼儿创意 手工园本课程的开发研究》</a:t>
            </a:r>
            <a:endParaRPr lang="en-US" altLang="zh-CN" sz="3600" b="1" dirty="0" smtClean="0">
              <a:latin typeface="华文行楷" panose="02010800040101010101" pitchFamily="2" charset="-122"/>
              <a:ea typeface="华文行楷" panose="02010800040101010101" pitchFamily="2" charset="-122"/>
              <a:sym typeface="微软雅黑" panose="020B050302020402020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微软雅黑" panose="020B0503020204020204" charset="-122"/>
              </a:rPr>
              <a:t>课题组第一次活动</a:t>
            </a:r>
            <a:endParaRPr lang="zh-CN" altLang="en-US" sz="3600" b="1" dirty="0" smtClean="0">
              <a:latin typeface="华文行楷" panose="02010800040101010101" pitchFamily="2" charset="-122"/>
              <a:ea typeface="华文行楷" panose="02010800040101010101" pitchFamily="2" charset="-122"/>
              <a:sym typeface="微软雅黑" panose="020B050302020402020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3600" b="1" dirty="0" smtClean="0">
              <a:latin typeface="华文行楷" panose="02010800040101010101" pitchFamily="2" charset="-122"/>
              <a:ea typeface="华文行楷" panose="02010800040101010101" pitchFamily="2" charset="-122"/>
              <a:sym typeface="微软雅黑" panose="020B050302020402020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微软雅黑" panose="020B0503020204020204" charset="-122"/>
              </a:rPr>
              <a:t>---</a:t>
            </a:r>
            <a:r>
              <a:rPr lang="zh-CN" altLang="en-US" sz="3600" b="1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微软雅黑" panose="020B0503020204020204" charset="-122"/>
              </a:rPr>
              <a:t>创意手工课程评价</a:t>
            </a:r>
            <a:endParaRPr lang="zh-CN" altLang="en-US" sz="3600" b="1" dirty="0" smtClean="0">
              <a:latin typeface="华文行楷" panose="02010800040101010101" pitchFamily="2" charset="-122"/>
              <a:ea typeface="华文行楷" panose="02010800040101010101" pitchFamily="2" charset="-122"/>
              <a:sym typeface="微软雅黑" panose="020B050302020402020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微软雅黑" panose="020B0503020204020204" charset="-122"/>
              </a:rPr>
              <a:t>2020.6.12</a:t>
            </a:r>
            <a:endParaRPr lang="en-US" altLang="zh-CN" sz="3600" b="1" dirty="0" smtClean="0">
              <a:latin typeface="华文行楷" panose="02010800040101010101" pitchFamily="2" charset="-122"/>
              <a:ea typeface="华文行楷" panose="0201080004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65" t="8424" r="18371" b="14302"/>
          <a:stretch>
            <a:fillRect/>
          </a:stretch>
        </p:blipFill>
        <p:spPr>
          <a:xfrm>
            <a:off x="826135" y="810260"/>
            <a:ext cx="11099165" cy="6181725"/>
          </a:xfrm>
          <a:prstGeom prst="rect">
            <a:avLst/>
          </a:prstGeom>
        </p:spPr>
      </p:pic>
      <p:pic>
        <p:nvPicPr>
          <p:cNvPr id="2" name="图片 1" descr="IMG_20190510_1523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92580" y="1296035"/>
            <a:ext cx="3454400" cy="4606290"/>
          </a:xfrm>
          <a:prstGeom prst="roundRect">
            <a:avLst/>
          </a:prstGeom>
        </p:spPr>
      </p:pic>
      <p:pic>
        <p:nvPicPr>
          <p:cNvPr id="4" name="图片 3" descr="QQ图片202006111342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805" y="1739265"/>
            <a:ext cx="5209540" cy="3907790"/>
          </a:xfrm>
          <a:prstGeom prst="round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3842385" y="189230"/>
            <a:ext cx="450659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端午节创意手工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65" t="8424" r="18371" b="14302"/>
          <a:stretch>
            <a:fillRect/>
          </a:stretch>
        </p:blipFill>
        <p:spPr>
          <a:xfrm>
            <a:off x="826135" y="810260"/>
            <a:ext cx="11099165" cy="6181725"/>
          </a:xfrm>
          <a:prstGeom prst="rect">
            <a:avLst/>
          </a:prstGeom>
        </p:spPr>
      </p:pic>
      <p:pic>
        <p:nvPicPr>
          <p:cNvPr id="2" name="图片 1" descr="C:\Users\Administrator\Desktop\IMG_20200605_063222.jpgIMG_20200605_0632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592580" y="1597978"/>
            <a:ext cx="3454400" cy="4605655"/>
          </a:xfrm>
          <a:prstGeom prst="roundRect">
            <a:avLst/>
          </a:prstGeom>
        </p:spPr>
      </p:pic>
      <p:pic>
        <p:nvPicPr>
          <p:cNvPr id="4" name="图片 3" descr="C:\Users\Administrator\Desktop\QQ图片20200611134217.jpgQQ图片202006111342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51805" y="1739583"/>
            <a:ext cx="5209540" cy="3907155"/>
          </a:xfrm>
          <a:prstGeom prst="round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4182745" y="189230"/>
            <a:ext cx="353504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户外美工区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C:\Users\Administrator\Desktop\QQ图片20200611134255.jpgQQ图片202006111342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51805" y="1739583"/>
            <a:ext cx="5209540" cy="3907155"/>
          </a:xfrm>
          <a:prstGeom prst="roundRect">
            <a:avLst/>
          </a:prstGeom>
        </p:spPr>
      </p:pic>
      <p:pic>
        <p:nvPicPr>
          <p:cNvPr id="6" name="图片 5" descr="C:\Users\Administrator\Desktop\IMG_20200605_063049_1.jpgIMG_20200605_063049_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592263" y="1597978"/>
            <a:ext cx="3453765" cy="460565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2117" t="10436" r="19716" b="17830"/>
          <a:stretch>
            <a:fillRect/>
          </a:stretch>
        </p:blipFill>
        <p:spPr>
          <a:xfrm>
            <a:off x="221615" y="200660"/>
            <a:ext cx="11734800" cy="6365240"/>
          </a:xfrm>
          <a:prstGeom prst="rect">
            <a:avLst/>
          </a:prstGeom>
        </p:spPr>
      </p:pic>
      <p:sp>
        <p:nvSpPr>
          <p:cNvPr id="2" name="文本框 29"/>
          <p:cNvSpPr txBox="1"/>
          <p:nvPr/>
        </p:nvSpPr>
        <p:spPr>
          <a:xfrm>
            <a:off x="5829300" y="3870960"/>
            <a:ext cx="54533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dist" eaLnBrk="1" hangingPunct="1"/>
            <a:r>
              <a:rPr lang="en-US" altLang="zh-CN" sz="2000" dirty="0">
                <a:solidFill>
                  <a:srgbClr val="422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POWERPOINT TEMPLATE</a:t>
            </a:r>
            <a:endParaRPr lang="en-US" altLang="zh-CN" sz="2000" dirty="0">
              <a:solidFill>
                <a:srgbClr val="42281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RX99_01-[转换]-2"/>
          <p:cNvPicPr>
            <a:picLocks noChangeAspect="1"/>
          </p:cNvPicPr>
          <p:nvPr/>
        </p:nvPicPr>
        <p:blipFill>
          <a:blip r:embed="rId2"/>
          <a:srcRect t="6271" b="13044"/>
          <a:stretch>
            <a:fillRect/>
          </a:stretch>
        </p:blipFill>
        <p:spPr>
          <a:xfrm>
            <a:off x="521970" y="1195070"/>
            <a:ext cx="5307330" cy="4468495"/>
          </a:xfrm>
          <a:prstGeom prst="rect">
            <a:avLst/>
          </a:prstGeom>
        </p:spPr>
      </p:pic>
      <p:pic>
        <p:nvPicPr>
          <p:cNvPr id="6" name="图片 5" descr="RX99_01-[转换-3]"/>
          <p:cNvPicPr>
            <a:picLocks noChangeAspect="1"/>
          </p:cNvPicPr>
          <p:nvPr/>
        </p:nvPicPr>
        <p:blipFill>
          <a:blip r:embed="rId3">
            <a:lum bright="-100000"/>
          </a:blip>
          <a:srcRect t="4419" b="82197"/>
          <a:stretch>
            <a:fillRect/>
          </a:stretch>
        </p:blipFill>
        <p:spPr>
          <a:xfrm>
            <a:off x="5327650" y="1847850"/>
            <a:ext cx="6456680" cy="901700"/>
          </a:xfrm>
          <a:prstGeom prst="rect">
            <a:avLst/>
          </a:prstGeom>
        </p:spPr>
      </p:pic>
      <p:pic>
        <p:nvPicPr>
          <p:cNvPr id="7" name="图片 6" descr="RX99_01-[转换]-1"/>
          <p:cNvPicPr>
            <a:picLocks noChangeAspect="1"/>
          </p:cNvPicPr>
          <p:nvPr/>
        </p:nvPicPr>
        <p:blipFill>
          <a:blip r:embed="rId4">
            <a:lum bright="-82000"/>
          </a:blip>
          <a:srcRect l="46374" t="39773" r="5797" b="39268"/>
          <a:stretch>
            <a:fillRect/>
          </a:stretch>
        </p:blipFill>
        <p:spPr>
          <a:xfrm flipV="1">
            <a:off x="8879840" y="5076190"/>
            <a:ext cx="3442970" cy="1574165"/>
          </a:xfrm>
          <a:prstGeom prst="rect">
            <a:avLst/>
          </a:prstGeom>
        </p:spPr>
      </p:pic>
      <p:pic>
        <p:nvPicPr>
          <p:cNvPr id="9" name="图片 8" descr="shutterstock_95375173-[转换]"/>
          <p:cNvPicPr>
            <a:picLocks noChangeAspect="1"/>
          </p:cNvPicPr>
          <p:nvPr/>
        </p:nvPicPr>
        <p:blipFill>
          <a:blip r:embed="rId5"/>
          <a:srcRect l="-148" r="83982"/>
          <a:stretch>
            <a:fillRect/>
          </a:stretch>
        </p:blipFill>
        <p:spPr>
          <a:xfrm rot="5400000">
            <a:off x="7828915" y="1118235"/>
            <a:ext cx="1129665" cy="7129145"/>
          </a:xfrm>
          <a:prstGeom prst="rect">
            <a:avLst/>
          </a:prstGeom>
        </p:spPr>
      </p:pic>
      <p:sp>
        <p:nvSpPr>
          <p:cNvPr id="21509" name="文本框 28"/>
          <p:cNvSpPr txBox="1"/>
          <p:nvPr/>
        </p:nvSpPr>
        <p:spPr>
          <a:xfrm>
            <a:off x="5595620" y="2722245"/>
            <a:ext cx="602742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66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THANK YOU!</a:t>
            </a:r>
            <a:endParaRPr lang="en-US" altLang="zh-CN" sz="66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任意多边形 3"/>
          <p:cNvSpPr/>
          <p:nvPr/>
        </p:nvSpPr>
        <p:spPr>
          <a:xfrm>
            <a:off x="6184265" y="216535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" name="直角三角形 4"/>
          <p:cNvSpPr/>
          <p:nvPr/>
        </p:nvSpPr>
        <p:spPr>
          <a:xfrm>
            <a:off x="6062028" y="2165350"/>
            <a:ext cx="698500" cy="592138"/>
          </a:xfrm>
          <a:prstGeom prst="rtTriangle">
            <a:avLst/>
          </a:prstGeom>
          <a:noFill/>
          <a:ln w="28575" cap="flat" cmpd="sng">
            <a:solidFill>
              <a:srgbClr val="02B3C5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文本框 5"/>
          <p:cNvSpPr txBox="1"/>
          <p:nvPr/>
        </p:nvSpPr>
        <p:spPr>
          <a:xfrm>
            <a:off x="6062028" y="2303463"/>
            <a:ext cx="161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1</a:t>
            </a:r>
            <a:endParaRPr lang="en-US" altLang="zh-CN" sz="32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3077" name="任意多边形 6"/>
          <p:cNvSpPr/>
          <p:nvPr/>
        </p:nvSpPr>
        <p:spPr>
          <a:xfrm>
            <a:off x="6199505" y="2174875"/>
            <a:ext cx="4017645" cy="5829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3"/>
              </a:cxn>
              <a:cxn ang="0">
                <a:pos x="688485" y="582613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2B3C5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3078" name="文本框 7"/>
          <p:cNvSpPr txBox="1"/>
          <p:nvPr/>
        </p:nvSpPr>
        <p:spPr>
          <a:xfrm>
            <a:off x="7139940" y="2227580"/>
            <a:ext cx="2897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执教反思，说过程</a:t>
            </a:r>
            <a:endParaRPr lang="zh-CN" altLang="en-US" sz="24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3094" name="文本框 23"/>
          <p:cNvSpPr txBox="1"/>
          <p:nvPr/>
        </p:nvSpPr>
        <p:spPr>
          <a:xfrm>
            <a:off x="6005830" y="707390"/>
            <a:ext cx="37496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4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活动流程</a:t>
            </a:r>
            <a:endParaRPr lang="zh-CN" altLang="en-US" sz="4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pic>
        <p:nvPicPr>
          <p:cNvPr id="2" name="图片 1" descr="RX99_01-[转换]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1315085"/>
            <a:ext cx="4773295" cy="4980305"/>
          </a:xfrm>
          <a:prstGeom prst="rect">
            <a:avLst/>
          </a:prstGeom>
        </p:spPr>
      </p:pic>
      <p:sp>
        <p:nvSpPr>
          <p:cNvPr id="3" name="任意多边形 3"/>
          <p:cNvSpPr/>
          <p:nvPr/>
        </p:nvSpPr>
        <p:spPr>
          <a:xfrm>
            <a:off x="6159500" y="294767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6037263" y="2947670"/>
            <a:ext cx="698500" cy="592138"/>
          </a:xfrm>
          <a:prstGeom prst="rtTriangle">
            <a:avLst/>
          </a:prstGeom>
          <a:noFill/>
          <a:ln w="28575" cap="flat" cmpd="sng">
            <a:solidFill>
              <a:srgbClr val="FFBF53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7263" y="3085783"/>
            <a:ext cx="161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2</a:t>
            </a:r>
            <a:endParaRPr lang="en-US" altLang="zh-CN" sz="32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170930" y="2957195"/>
            <a:ext cx="4046220" cy="5829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3"/>
              </a:cxn>
              <a:cxn ang="0">
                <a:pos x="688485" y="582613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FBF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15175" y="3009900"/>
            <a:ext cx="3102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畅所欲言，谈幼儿</a:t>
            </a:r>
            <a:endParaRPr lang="zh-CN" altLang="en-US" sz="24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9" name="任意多边形 3"/>
          <p:cNvSpPr/>
          <p:nvPr/>
        </p:nvSpPr>
        <p:spPr>
          <a:xfrm>
            <a:off x="6159500" y="378079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>
            <a:off x="6037263" y="3780790"/>
            <a:ext cx="698500" cy="592138"/>
          </a:xfrm>
          <a:prstGeom prst="rtTriangle">
            <a:avLst/>
          </a:prstGeom>
          <a:noFill/>
          <a:ln w="28575" cap="flat" cmpd="sng">
            <a:solidFill>
              <a:srgbClr val="F07474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37263" y="3918903"/>
            <a:ext cx="161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3</a:t>
            </a:r>
            <a:endParaRPr lang="en-US" altLang="zh-CN" sz="32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170930" y="3790315"/>
            <a:ext cx="4208145" cy="5829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3"/>
              </a:cxn>
              <a:cxn ang="0">
                <a:pos x="688485" y="582613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07474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15175" y="3843020"/>
            <a:ext cx="3425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分组研讨，理课程</a:t>
            </a:r>
            <a:endParaRPr lang="zh-CN" altLang="en-US" sz="24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14" name="任意多边形 3"/>
          <p:cNvSpPr/>
          <p:nvPr/>
        </p:nvSpPr>
        <p:spPr>
          <a:xfrm>
            <a:off x="6148070" y="467487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>
            <a:off x="6147753" y="4684395"/>
            <a:ext cx="698500" cy="592138"/>
          </a:xfrm>
          <a:prstGeom prst="rtTriangle">
            <a:avLst/>
          </a:prstGeom>
          <a:noFill/>
          <a:ln w="285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anchor="ctr"/>
          <a:p>
            <a:pPr algn="ctr" eaLnBrk="1" hangingPunct="1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0930" y="4839335"/>
            <a:ext cx="343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2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4</a:t>
            </a:r>
            <a:endParaRPr lang="en-US" altLang="zh-CN" sz="32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332855" y="4693920"/>
            <a:ext cx="4208145" cy="5829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3"/>
              </a:cxn>
              <a:cxn ang="0">
                <a:pos x="688485" y="582613"/>
              </a:cxn>
              <a:cxn ang="0">
                <a:pos x="0" y="0"/>
              </a:cxn>
            </a:cxnLst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B05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115175" y="4755515"/>
            <a:ext cx="3425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</a:rPr>
              <a:t>总结提升，明方向</a:t>
            </a:r>
            <a:endParaRPr lang="zh-CN" altLang="en-US" sz="24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865" t="8424" r="18371" b="14302"/>
          <a:stretch>
            <a:fillRect/>
          </a:stretch>
        </p:blipFill>
        <p:spPr>
          <a:xfrm>
            <a:off x="242570" y="241300"/>
            <a:ext cx="11706225" cy="6519545"/>
          </a:xfrm>
          <a:prstGeom prst="rect">
            <a:avLst/>
          </a:prstGeom>
        </p:spPr>
      </p:pic>
      <p:sp>
        <p:nvSpPr>
          <p:cNvPr id="4100" name="TextBox 13"/>
          <p:cNvSpPr txBox="1"/>
          <p:nvPr/>
        </p:nvSpPr>
        <p:spPr>
          <a:xfrm>
            <a:off x="5821045" y="1148080"/>
            <a:ext cx="450659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一、执教反思，说过程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  <p:sp>
        <p:nvSpPr>
          <p:cNvPr id="4102" name="文本框 7"/>
          <p:cNvSpPr txBox="1"/>
          <p:nvPr/>
        </p:nvSpPr>
        <p:spPr>
          <a:xfrm>
            <a:off x="3462338" y="2140903"/>
            <a:ext cx="15494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1</a:t>
            </a:r>
            <a:endParaRPr lang="en-US" altLang="zh-CN" sz="80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4103" name="文本框 8"/>
          <p:cNvSpPr txBox="1"/>
          <p:nvPr/>
        </p:nvSpPr>
        <p:spPr>
          <a:xfrm>
            <a:off x="2859723" y="3239135"/>
            <a:ext cx="248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PART ONE</a:t>
            </a:r>
            <a:endParaRPr lang="en-US" altLang="zh-CN" sz="28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5" name="图片 4" descr="RX99_01-[转换]"/>
          <p:cNvPicPr>
            <a:picLocks noChangeAspect="1"/>
          </p:cNvPicPr>
          <p:nvPr/>
        </p:nvPicPr>
        <p:blipFill>
          <a:blip r:embed="rId2"/>
          <a:srcRect b="32216"/>
          <a:stretch>
            <a:fillRect/>
          </a:stretch>
        </p:blipFill>
        <p:spPr>
          <a:xfrm>
            <a:off x="8115300" y="4032250"/>
            <a:ext cx="3305175" cy="2338070"/>
          </a:xfrm>
          <a:prstGeom prst="rect">
            <a:avLst/>
          </a:prstGeom>
        </p:spPr>
      </p:pic>
      <p:pic>
        <p:nvPicPr>
          <p:cNvPr id="6" name="图片 5" descr="RX99_01-[转换]"/>
          <p:cNvPicPr>
            <a:picLocks noChangeAspect="1"/>
          </p:cNvPicPr>
          <p:nvPr/>
        </p:nvPicPr>
        <p:blipFill>
          <a:blip r:embed="rId2">
            <a:lum bright="-72000" contrast="18000"/>
          </a:blip>
          <a:srcRect l="49493" t="67285" r="10575"/>
          <a:stretch>
            <a:fillRect/>
          </a:stretch>
        </p:blipFill>
        <p:spPr>
          <a:xfrm flipH="1">
            <a:off x="1037590" y="1303655"/>
            <a:ext cx="4972685" cy="42506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0910" y="2038985"/>
            <a:ext cx="5409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/>
              <a:t>     </a:t>
            </a:r>
            <a:r>
              <a:rPr lang="en-US" altLang="zh-CN" sz="2400" b="1" dirty="0"/>
              <a:t>   </a:t>
            </a:r>
            <a:r>
              <a:rPr lang="zh-CN" altLang="en-US" sz="2400" b="1" dirty="0"/>
              <a:t>对于本次区域游戏活动，你是如何构思与组织的？前期做了哪些准备？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865" t="8424" r="18371" b="14302"/>
          <a:stretch>
            <a:fillRect/>
          </a:stretch>
        </p:blipFill>
        <p:spPr>
          <a:xfrm>
            <a:off x="242570" y="169545"/>
            <a:ext cx="11706225" cy="6519545"/>
          </a:xfrm>
          <a:prstGeom prst="rect">
            <a:avLst/>
          </a:prstGeom>
        </p:spPr>
      </p:pic>
      <p:sp>
        <p:nvSpPr>
          <p:cNvPr id="4100" name="TextBox 13"/>
          <p:cNvSpPr txBox="1"/>
          <p:nvPr/>
        </p:nvSpPr>
        <p:spPr>
          <a:xfrm>
            <a:off x="5362575" y="873760"/>
            <a:ext cx="605853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二、畅所欲言，谈幼儿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  <p:sp>
        <p:nvSpPr>
          <p:cNvPr id="4102" name="文本框 7"/>
          <p:cNvSpPr txBox="1"/>
          <p:nvPr/>
        </p:nvSpPr>
        <p:spPr>
          <a:xfrm>
            <a:off x="3462338" y="2140903"/>
            <a:ext cx="15494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2</a:t>
            </a:r>
            <a:endParaRPr lang="en-US" altLang="zh-CN" sz="80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4103" name="文本框 8"/>
          <p:cNvSpPr txBox="1"/>
          <p:nvPr/>
        </p:nvSpPr>
        <p:spPr>
          <a:xfrm>
            <a:off x="2873693" y="3254375"/>
            <a:ext cx="248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PART TOW</a:t>
            </a:r>
            <a:endParaRPr lang="en-US" altLang="zh-CN" sz="28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5" name="图片 4" descr="RX99_01-[转换]"/>
          <p:cNvPicPr>
            <a:picLocks noChangeAspect="1"/>
          </p:cNvPicPr>
          <p:nvPr/>
        </p:nvPicPr>
        <p:blipFill>
          <a:blip r:embed="rId2"/>
          <a:srcRect b="32216"/>
          <a:stretch>
            <a:fillRect/>
          </a:stretch>
        </p:blipFill>
        <p:spPr>
          <a:xfrm>
            <a:off x="9041765" y="5196205"/>
            <a:ext cx="2378710" cy="1682750"/>
          </a:xfrm>
          <a:prstGeom prst="rect">
            <a:avLst/>
          </a:prstGeom>
        </p:spPr>
      </p:pic>
      <p:pic>
        <p:nvPicPr>
          <p:cNvPr id="6" name="图片 5" descr="RX99_01-[转换]"/>
          <p:cNvPicPr>
            <a:picLocks noChangeAspect="1"/>
          </p:cNvPicPr>
          <p:nvPr/>
        </p:nvPicPr>
        <p:blipFill>
          <a:blip r:embed="rId2">
            <a:lum bright="-72000" contrast="18000"/>
          </a:blip>
          <a:srcRect l="49493" t="67285" r="10575"/>
          <a:stretch>
            <a:fillRect/>
          </a:stretch>
        </p:blipFill>
        <p:spPr>
          <a:xfrm flipH="1">
            <a:off x="1412240" y="1304290"/>
            <a:ext cx="4972685" cy="42506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36005" y="1473835"/>
            <a:ext cx="528447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/>
              <a:t>      </a:t>
            </a:r>
            <a:r>
              <a:rPr lang="en-US" altLang="zh-CN" sz="2400" b="1" dirty="0"/>
              <a:t> 1</a:t>
            </a:r>
            <a:r>
              <a:rPr lang="zh-CN" altLang="en-US" sz="2400" b="1" dirty="0"/>
              <a:t>、</a:t>
            </a:r>
            <a:r>
              <a:rPr sz="2400" b="1" dirty="0"/>
              <a:t>案例分享：今天的开放现场你看到了怎样的孩子？（针对观察幼儿的能力与《创意手工幼儿评价指标》及《指南》进行对比）</a:t>
            </a:r>
            <a:r>
              <a:rPr lang="zh-CN" altLang="en-US" b="1" dirty="0"/>
              <a:t>    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zh-CN" alt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865" t="8424" r="18371" b="14302"/>
          <a:stretch>
            <a:fillRect/>
          </a:stretch>
        </p:blipFill>
        <p:spPr>
          <a:xfrm>
            <a:off x="243205" y="168910"/>
            <a:ext cx="11706225" cy="6519545"/>
          </a:xfrm>
          <a:prstGeom prst="rect">
            <a:avLst/>
          </a:prstGeom>
        </p:spPr>
      </p:pic>
      <p:pic>
        <p:nvPicPr>
          <p:cNvPr id="5" name="图片 4" descr="RX99_01-[转换]"/>
          <p:cNvPicPr>
            <a:picLocks noChangeAspect="1"/>
          </p:cNvPicPr>
          <p:nvPr/>
        </p:nvPicPr>
        <p:blipFill>
          <a:blip r:embed="rId2"/>
          <a:srcRect b="32216"/>
          <a:stretch>
            <a:fillRect/>
          </a:stretch>
        </p:blipFill>
        <p:spPr>
          <a:xfrm>
            <a:off x="10154285" y="5357495"/>
            <a:ext cx="1257935" cy="890270"/>
          </a:xfrm>
          <a:prstGeom prst="rect">
            <a:avLst/>
          </a:prstGeom>
        </p:spPr>
      </p:pic>
      <p:pic>
        <p:nvPicPr>
          <p:cNvPr id="4" name="图片 3" descr="IMG_20200612_103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85" y="1052830"/>
            <a:ext cx="3123565" cy="4165600"/>
          </a:xfrm>
          <a:prstGeom prst="roundRect">
            <a:avLst/>
          </a:prstGeom>
        </p:spPr>
      </p:pic>
      <p:pic>
        <p:nvPicPr>
          <p:cNvPr id="7" name="图片 6" descr="C:\Users\Administrator\Desktop\QQ图片20200612120134.jpgQQ图片202006121201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50990" y="1052830"/>
            <a:ext cx="3028950" cy="4038600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39365" y="5295265"/>
            <a:ext cx="184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/>
              <a:t>大班作品</a:t>
            </a:r>
            <a:endParaRPr lang="zh-CN" altLang="zh-CN" b="1"/>
          </a:p>
        </p:txBody>
      </p:sp>
      <p:sp>
        <p:nvSpPr>
          <p:cNvPr id="9" name="文本框 8"/>
          <p:cNvSpPr txBox="1"/>
          <p:nvPr/>
        </p:nvSpPr>
        <p:spPr>
          <a:xfrm>
            <a:off x="7110095" y="5295265"/>
            <a:ext cx="1843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/>
              <a:t>小班作品</a:t>
            </a:r>
            <a:endParaRPr lang="zh-CN" altLang="zh-CN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865" t="8424" r="18371" b="14302"/>
          <a:stretch>
            <a:fillRect/>
          </a:stretch>
        </p:blipFill>
        <p:spPr>
          <a:xfrm>
            <a:off x="242570" y="169545"/>
            <a:ext cx="11706225" cy="6519545"/>
          </a:xfrm>
          <a:prstGeom prst="rect">
            <a:avLst/>
          </a:prstGeom>
        </p:spPr>
      </p:pic>
      <p:pic>
        <p:nvPicPr>
          <p:cNvPr id="3" name="图片 2" descr="RX99_01-[转换]"/>
          <p:cNvPicPr>
            <a:picLocks noChangeAspect="1"/>
          </p:cNvPicPr>
          <p:nvPr/>
        </p:nvPicPr>
        <p:blipFill>
          <a:blip r:embed="rId2">
            <a:lum bright="-72000" contrast="18000"/>
          </a:blip>
          <a:srcRect l="49493" t="67285" r="10575"/>
          <a:stretch>
            <a:fillRect/>
          </a:stretch>
        </p:blipFill>
        <p:spPr>
          <a:xfrm flipH="1">
            <a:off x="1412240" y="1304290"/>
            <a:ext cx="4972685" cy="4250690"/>
          </a:xfrm>
          <a:prstGeom prst="rect">
            <a:avLst/>
          </a:prstGeom>
        </p:spPr>
      </p:pic>
      <p:sp>
        <p:nvSpPr>
          <p:cNvPr id="4102" name="文本框 7"/>
          <p:cNvSpPr txBox="1"/>
          <p:nvPr/>
        </p:nvSpPr>
        <p:spPr>
          <a:xfrm>
            <a:off x="3462338" y="2140903"/>
            <a:ext cx="15494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3</a:t>
            </a:r>
            <a:endParaRPr lang="en-US" altLang="zh-CN" sz="80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5" name="图片 4" descr="RX99_01-[转换]"/>
          <p:cNvPicPr>
            <a:picLocks noChangeAspect="1"/>
          </p:cNvPicPr>
          <p:nvPr/>
        </p:nvPicPr>
        <p:blipFill>
          <a:blip r:embed="rId2"/>
          <a:srcRect b="32216"/>
          <a:stretch>
            <a:fillRect/>
          </a:stretch>
        </p:blipFill>
        <p:spPr>
          <a:xfrm>
            <a:off x="8115300" y="4032250"/>
            <a:ext cx="3305175" cy="2338070"/>
          </a:xfrm>
          <a:prstGeom prst="rect">
            <a:avLst/>
          </a:prstGeom>
        </p:spPr>
      </p:pic>
      <p:sp>
        <p:nvSpPr>
          <p:cNvPr id="17414" name="文本框 8"/>
          <p:cNvSpPr txBox="1"/>
          <p:nvPr/>
        </p:nvSpPr>
        <p:spPr>
          <a:xfrm>
            <a:off x="2380298" y="3168015"/>
            <a:ext cx="3036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422813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PART THREE</a:t>
            </a:r>
            <a:endParaRPr lang="en-US" altLang="zh-CN" sz="2800" dirty="0">
              <a:solidFill>
                <a:srgbClr val="422813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4100" name="TextBox 13"/>
          <p:cNvSpPr txBox="1"/>
          <p:nvPr/>
        </p:nvSpPr>
        <p:spPr>
          <a:xfrm>
            <a:off x="5821045" y="1148080"/>
            <a:ext cx="450659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三、分组研讨，理课程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80125" y="1894840"/>
            <a:ext cx="53397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altLang="en-US" sz="2400">
                <a:ea typeface="宋体" panose="02010600030101010101" pitchFamily="2" charset="-122"/>
              </a:rPr>
              <a:t>针对本次</a:t>
            </a:r>
            <a:r>
              <a:rPr lang="en-US" altLang="zh-CN" sz="2400">
                <a:ea typeface="宋体" panose="02010600030101010101" pitchFamily="2" charset="-122"/>
              </a:rPr>
              <a:t>“</a:t>
            </a:r>
            <a:r>
              <a:rPr lang="zh-CN" altLang="en-US" sz="2400">
                <a:ea typeface="宋体" panose="02010600030101010101" pitchFamily="2" charset="-122"/>
              </a:rPr>
              <a:t>巧手变变</a:t>
            </a:r>
            <a:r>
              <a:rPr lang="en-US" altLang="zh-CN" sz="2400">
                <a:ea typeface="宋体" panose="02010600030101010101" pitchFamily="2" charset="-122"/>
              </a:rPr>
              <a:t>”</a:t>
            </a:r>
            <a:r>
              <a:rPr lang="zh-CN" altLang="en-US" sz="2400">
                <a:ea typeface="宋体" panose="02010600030101010101" pitchFamily="2" charset="-122"/>
              </a:rPr>
              <a:t>的现场</a:t>
            </a:r>
            <a:r>
              <a:rPr lang="zh-CN" altLang="en-US" sz="2400">
                <a:ea typeface="宋体" panose="02010600030101010101" pitchFamily="2" charset="-122"/>
              </a:rPr>
              <a:t>或结合我们平时的美工区活动，分析大班美工区内容的适宜性及课程改进建议。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/>
        </p:nvPicPr>
        <p:blipFill>
          <a:blip r:embed="rId1"/>
          <a:srcRect l="865" t="8424" r="18371" b="14302"/>
          <a:stretch>
            <a:fillRect/>
          </a:stretch>
        </p:blipFill>
        <p:spPr>
          <a:xfrm>
            <a:off x="242570" y="169545"/>
            <a:ext cx="11706225" cy="6519545"/>
          </a:xfrm>
          <a:prstGeom prst="rect">
            <a:avLst/>
          </a:prstGeom>
        </p:spPr>
      </p:pic>
      <p:sp>
        <p:nvSpPr>
          <p:cNvPr id="4100" name="TextBox 13"/>
          <p:cNvSpPr txBox="1"/>
          <p:nvPr/>
        </p:nvSpPr>
        <p:spPr>
          <a:xfrm>
            <a:off x="1378585" y="820420"/>
            <a:ext cx="450659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四、总结提升，明方向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631315" y="2259965"/>
            <a:ext cx="9037955" cy="1981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、存在问题及原因：三多三少。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、优化美工区的几点思考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、作业：阅读《幼儿园创造性课程》第九章美劳区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65" t="8424" r="18371" b="14302"/>
          <a:stretch>
            <a:fillRect/>
          </a:stretch>
        </p:blipFill>
        <p:spPr>
          <a:xfrm>
            <a:off x="826135" y="810260"/>
            <a:ext cx="11099165" cy="6181725"/>
          </a:xfrm>
          <a:prstGeom prst="rect">
            <a:avLst/>
          </a:prstGeom>
        </p:spPr>
      </p:pic>
      <p:pic>
        <p:nvPicPr>
          <p:cNvPr id="2" name="图片 1" descr="C:\Users\Administrator\Desktop\O4G{7D7W_G58`(92_VLGK}1.pngO4G{7D7W_G58`(92_VLGK}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106295" y="1262380"/>
            <a:ext cx="4179570" cy="4954270"/>
          </a:xfrm>
          <a:prstGeom prst="roundRect">
            <a:avLst/>
          </a:prstGeom>
        </p:spPr>
      </p:pic>
      <p:pic>
        <p:nvPicPr>
          <p:cNvPr id="4" name="图片 3" descr="C:\Users\Administrator\Desktop\QQ图片20200611145419.jpgQQ图片202006111454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65340" y="1367790"/>
            <a:ext cx="3635375" cy="4848860"/>
          </a:xfrm>
          <a:prstGeom prst="round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3842385" y="189230"/>
            <a:ext cx="450659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幼儿发展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" name="图片 20" descr="shutterstock_95375173-[转换]-1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65" t="8424" r="18371" b="14302"/>
          <a:stretch>
            <a:fillRect/>
          </a:stretch>
        </p:blipFill>
        <p:spPr>
          <a:xfrm>
            <a:off x="826135" y="810260"/>
            <a:ext cx="11099165" cy="6181725"/>
          </a:xfrm>
          <a:prstGeom prst="rect">
            <a:avLst/>
          </a:prstGeom>
        </p:spPr>
      </p:pic>
      <p:pic>
        <p:nvPicPr>
          <p:cNvPr id="2" name="图片 1" descr="C:\Users\Administrator\Desktop\QQ图片20200611163714.jpgQQ图片202006111637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232025" y="1262380"/>
            <a:ext cx="3928110" cy="4954270"/>
          </a:xfrm>
          <a:prstGeom prst="roundRect">
            <a:avLst/>
          </a:prstGeom>
        </p:spPr>
      </p:pic>
      <p:pic>
        <p:nvPicPr>
          <p:cNvPr id="4" name="图片 3" descr="C:\Users\Administrator\Desktop\QQ图片20200611163725.jpgQQ图片202006111637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89980" y="1697990"/>
            <a:ext cx="5014595" cy="3760470"/>
          </a:xfrm>
          <a:prstGeom prst="round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3842385" y="189230"/>
            <a:ext cx="450659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422813"/>
                </a:solidFill>
                <a:latin typeface="华康娃娃体W5" panose="040B0509000000000000" charset="-122"/>
                <a:ea typeface="华康娃娃体W5" panose="040B0509000000000000" charset="-122"/>
                <a:sym typeface="Arial" panose="020B0604020202020204" pitchFamily="34" charset="0"/>
              </a:rPr>
              <a:t>作品呈现</a:t>
            </a:r>
            <a:endParaRPr lang="zh-CN" altLang="en-US" sz="2800" b="1" dirty="0">
              <a:solidFill>
                <a:srgbClr val="422813"/>
              </a:solidFill>
              <a:latin typeface="华康娃娃体W5" panose="040B0509000000000000" charset="-122"/>
              <a:ea typeface="华康娃娃体W5" panose="040B0509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C:\Users\Administrator\Desktop\QQ图片20200611163719.jpgQQ图片202006111637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2337753" y="1262380"/>
            <a:ext cx="3715385" cy="49542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267,&quot;width&quot;:18435}"/>
</p:tagLst>
</file>

<file path=ppt/tags/tag10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2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3.xml><?xml version="1.0" encoding="utf-8"?>
<p:tagLst xmlns:p="http://schemas.openxmlformats.org/presentationml/2006/main">
  <p:tag name="KSO_WM_UNIT_PLACING_PICTURE_USER_VIEWPORT" val="{&quot;height&quot;:10267,&quot;width&quot;:18435}"/>
</p:tagLst>
</file>

<file path=ppt/tags/tag4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5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6.xml><?xml version="1.0" encoding="utf-8"?>
<p:tagLst xmlns:p="http://schemas.openxmlformats.org/presentationml/2006/main">
  <p:tag name="KSO_WM_UNIT_PLACING_PICTURE_USER_VIEWPORT" val="{&quot;height&quot;:10267,&quot;width&quot;:18435}"/>
</p:tagLst>
</file>

<file path=ppt/tags/tag7.xml><?xml version="1.0" encoding="utf-8"?>
<p:tagLst xmlns:p="http://schemas.openxmlformats.org/presentationml/2006/main">
  <p:tag name="KSO_WM_UNIT_PLACING_PICTURE_USER_VIEWPORT" val="{&quot;height&quot;:15840,&quot;width&quot;:11880}"/>
</p:tagLst>
</file>

<file path=ppt/tags/tag8.xml><?xml version="1.0" encoding="utf-8"?>
<p:tagLst xmlns:p="http://schemas.openxmlformats.org/presentationml/2006/main">
  <p:tag name="KSO_WM_UNIT_PLACING_PICTURE_USER_VIEWPORT" val="{&quot;height&quot;:10267,&quot;width&quot;:18435}"/>
</p:tagLst>
</file>

<file path=ppt/tags/tag9.xml><?xml version="1.0" encoding="utf-8"?>
<p:tagLst xmlns:p="http://schemas.openxmlformats.org/presentationml/2006/main">
  <p:tag name="KSO_WM_UNIT_PLACING_PICTURE_USER_VIEWPORT" val="{&quot;height&quot;:15840,&quot;width&quot;:11880}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自定义</PresentationFormat>
  <Paragraphs>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Calibri Light</vt:lpstr>
      <vt:lpstr>隶书</vt:lpstr>
      <vt:lpstr>微软雅黑</vt:lpstr>
      <vt:lpstr>华文行楷</vt:lpstr>
      <vt:lpstr>华康娃娃体W5</vt:lpstr>
      <vt:lpstr>华康海报体W12(P)</vt:lpstr>
      <vt:lpstr>Arial Unicode MS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Mao</dc:creator>
  <cp:lastModifiedBy>赵青KAI</cp:lastModifiedBy>
  <cp:revision>38</cp:revision>
  <dcterms:created xsi:type="dcterms:W3CDTF">2015-07-15T07:54:00Z</dcterms:created>
  <dcterms:modified xsi:type="dcterms:W3CDTF">2020-06-12T04:11:54Z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