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8" r:id="rId2"/>
    <p:sldId id="603" r:id="rId3"/>
    <p:sldId id="604" r:id="rId4"/>
    <p:sldId id="578" r:id="rId5"/>
    <p:sldId id="579" r:id="rId6"/>
    <p:sldId id="580" r:id="rId7"/>
    <p:sldId id="605" r:id="rId8"/>
    <p:sldId id="598" r:id="rId9"/>
    <p:sldId id="594" r:id="rId10"/>
    <p:sldId id="595" r:id="rId11"/>
    <p:sldId id="596" r:id="rId12"/>
    <p:sldId id="597" r:id="rId13"/>
    <p:sldId id="599" r:id="rId14"/>
    <p:sldId id="600" r:id="rId15"/>
    <p:sldId id="601" r:id="rId16"/>
    <p:sldId id="602" r:id="rId17"/>
  </p:sldIdLst>
  <p:sldSz cx="9144000" cy="6858000" type="screen4x3"/>
  <p:notesSz cx="6858000" cy="9144000"/>
  <p:defaultTextStyle>
    <a:defPPr>
      <a:defRPr lang="zh-CN"/>
    </a:defPPr>
    <a:lvl1pPr marL="0" lvl="0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imes New Roman" panose="02020603050405020304" pitchFamily="18" charset="0"/>
        <a:ea typeface="黑体" panose="02010609060101010101" pitchFamily="2" charset="-122"/>
        <a:cs typeface="+mn-cs"/>
      </a:defRPr>
    </a:lvl1pPr>
    <a:lvl2pPr marL="457200" lvl="1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imes New Roman" panose="02020603050405020304" pitchFamily="18" charset="0"/>
        <a:ea typeface="黑体" panose="02010609060101010101" pitchFamily="2" charset="-122"/>
        <a:cs typeface="+mn-cs"/>
      </a:defRPr>
    </a:lvl2pPr>
    <a:lvl3pPr marL="914400" lvl="2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imes New Roman" panose="02020603050405020304" pitchFamily="18" charset="0"/>
        <a:ea typeface="黑体" panose="02010609060101010101" pitchFamily="2" charset="-122"/>
        <a:cs typeface="+mn-cs"/>
      </a:defRPr>
    </a:lvl3pPr>
    <a:lvl4pPr marL="1371600" lvl="3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imes New Roman" panose="02020603050405020304" pitchFamily="18" charset="0"/>
        <a:ea typeface="黑体" panose="02010609060101010101" pitchFamily="2" charset="-122"/>
        <a:cs typeface="+mn-cs"/>
      </a:defRPr>
    </a:lvl4pPr>
    <a:lvl5pPr marL="1828800" lvl="4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imes New Roman" panose="02020603050405020304" pitchFamily="18" charset="0"/>
        <a:ea typeface="黑体" panose="02010609060101010101" pitchFamily="2" charset="-122"/>
        <a:cs typeface="+mn-cs"/>
      </a:defRPr>
    </a:lvl5pPr>
    <a:lvl6pPr marL="2286000" lvl="5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imes New Roman" panose="02020603050405020304" pitchFamily="18" charset="0"/>
        <a:ea typeface="黑体" panose="02010609060101010101" pitchFamily="2" charset="-122"/>
        <a:cs typeface="+mn-cs"/>
      </a:defRPr>
    </a:lvl6pPr>
    <a:lvl7pPr marL="2743200" lvl="6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imes New Roman" panose="02020603050405020304" pitchFamily="18" charset="0"/>
        <a:ea typeface="黑体" panose="02010609060101010101" pitchFamily="2" charset="-122"/>
        <a:cs typeface="+mn-cs"/>
      </a:defRPr>
    </a:lvl7pPr>
    <a:lvl8pPr marL="3200400" lvl="7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imes New Roman" panose="02020603050405020304" pitchFamily="18" charset="0"/>
        <a:ea typeface="黑体" panose="02010609060101010101" pitchFamily="2" charset="-122"/>
        <a:cs typeface="+mn-cs"/>
      </a:defRPr>
    </a:lvl8pPr>
    <a:lvl9pPr marL="3657600" lvl="8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imes New Roman" panose="02020603050405020304" pitchFamily="18" charset="0"/>
        <a:ea typeface="黑体" panose="0201060906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003366"/>
    <a:srgbClr val="CC3300"/>
    <a:srgbClr val="993300"/>
    <a:srgbClr val="339966"/>
    <a:srgbClr val="336699"/>
    <a:srgbClr val="6666FF"/>
    <a:srgbClr val="33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9730"/>
    <p:restoredTop sz="95007"/>
  </p:normalViewPr>
  <p:slideViewPr>
    <p:cSldViewPr showGuides="1">
      <p:cViewPr>
        <p:scale>
          <a:sx n="75" d="100"/>
          <a:sy n="75" d="100"/>
        </p:scale>
        <p:origin x="-1242" y="-792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页眉占位符 307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endParaRPr lang="zh-CN" altLang="en-US" sz="1200" b="0" dirty="0"/>
          </a:p>
        </p:txBody>
      </p:sp>
      <p:sp>
        <p:nvSpPr>
          <p:cNvPr id="3075" name="日期占位符 3074"/>
          <p:cNvSpPr>
            <a:spLocks noGrp="1"/>
          </p:cNvSpPr>
          <p:nvPr>
            <p:ph type="dt" sz="quarter" idx="1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algn="r"/>
            <a:endParaRPr lang="zh-CN" altLang="en-US" sz="1200" b="0" dirty="0"/>
          </a:p>
        </p:txBody>
      </p:sp>
      <p:sp>
        <p:nvSpPr>
          <p:cNvPr id="3076" name="页脚占位符 3075"/>
          <p:cNvSpPr>
            <a:spLocks noGrp="1"/>
          </p:cNvSpPr>
          <p:nvPr>
            <p:ph type="ftr" sz="quarter" idx="2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/>
            <a:endParaRPr lang="zh-CN" altLang="en-US" sz="1200" b="0" dirty="0"/>
          </a:p>
        </p:txBody>
      </p:sp>
      <p:sp>
        <p:nvSpPr>
          <p:cNvPr id="3077" name="灯片编号占位符 3076"/>
          <p:cNvSpPr>
            <a:spLocks noGrp="1"/>
          </p:cNvSpPr>
          <p:nvPr>
            <p:ph type="sldNum" sz="quarter" idx="3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b="0" dirty="0"/>
              <a:pPr lvl="0" algn="r"/>
              <a:t>‹#›</a:t>
            </a:fld>
            <a:endParaRPr lang="zh-CN" altLang="en-US" sz="1200" b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页眉占位符 329729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endParaRPr lang="zh-CN" altLang="en-US" sz="1200" b="0" dirty="0"/>
          </a:p>
        </p:txBody>
      </p:sp>
      <p:sp>
        <p:nvSpPr>
          <p:cNvPr id="329731" name="日期占位符 329730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algn="r"/>
            <a:endParaRPr lang="zh-CN" altLang="en-US" sz="1200" b="0" dirty="0"/>
          </a:p>
        </p:txBody>
      </p:sp>
      <p:sp>
        <p:nvSpPr>
          <p:cNvPr id="329732" name="幻灯片图像占位符 329731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329733" name="文本占位符 329732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329734" name="页脚占位符 329733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/>
            <a:endParaRPr lang="zh-CN" altLang="en-US" sz="1200" b="0" dirty="0"/>
          </a:p>
        </p:txBody>
      </p:sp>
      <p:sp>
        <p:nvSpPr>
          <p:cNvPr id="329735" name="灯片编号占位符 329734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b="0" dirty="0"/>
              <a:pPr lvl="0" algn="r"/>
              <a:t>‹#›</a:t>
            </a:fld>
            <a:endParaRPr lang="zh-CN" altLang="en-US" sz="1200" b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lvl="0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幻灯片图像占位符 330753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0755" name="文本占位符 33075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zh-CN" altLang="en-US" sz="1200" b="0" dirty="0"/>
              <a:pPr lvl="0" algn="r"/>
              <a:t>1</a:t>
            </a:fld>
            <a:endParaRPr lang="zh-CN" altLang="en-US" sz="1200" b="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幻灯片图像占位符 330753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0755" name="文本占位符 33075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zh-CN" altLang="en-US" sz="1200" b="0" dirty="0"/>
              <a:pPr lvl="0" algn="r"/>
              <a:t>3</a:t>
            </a:fld>
            <a:endParaRPr lang="zh-CN" altLang="en-US" sz="1200" b="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ClrTx/>
            </a:pPr>
            <a:fld id="{9A0DB2DC-4C9A-4742-B13C-FB6460FD3503}" type="slidenum">
              <a:rPr lang="zh-CN" altLang="en-US" dirty="0"/>
              <a:pPr lvl="0">
                <a:buClrTx/>
              </a:pPr>
              <a:t>‹#›</a:t>
            </a:fld>
            <a:r>
              <a:rPr lang="zh-CN" altLang="zh-CN" sz="1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ClrTx/>
            </a:pPr>
            <a:fld id="{9A0DB2DC-4C9A-4742-B13C-FB6460FD3503}" type="slidenum">
              <a:rPr lang="zh-CN" altLang="en-US" dirty="0"/>
              <a:pPr lvl="0">
                <a:buClrTx/>
              </a:pPr>
              <a:t>‹#›</a:t>
            </a:fld>
            <a:r>
              <a:rPr lang="zh-CN" altLang="zh-CN" sz="1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73466" y="260350"/>
            <a:ext cx="2048272" cy="591661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260350"/>
            <a:ext cx="6026076" cy="591661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ClrTx/>
            </a:pPr>
            <a:fld id="{9A0DB2DC-4C9A-4742-B13C-FB6460FD3503}" type="slidenum">
              <a:rPr lang="zh-CN" altLang="en-US" dirty="0"/>
              <a:pPr lvl="0">
                <a:buClrTx/>
              </a:pPr>
              <a:t>‹#›</a:t>
            </a:fld>
            <a:r>
              <a:rPr lang="zh-CN" altLang="zh-CN" sz="1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ClrTx/>
            </a:pPr>
            <a:fld id="{9A0DB2DC-4C9A-4742-B13C-FB6460FD3503}" type="slidenum">
              <a:rPr lang="zh-CN" altLang="en-US" dirty="0"/>
              <a:pPr lvl="0">
                <a:buClrTx/>
              </a:pPr>
              <a:t>‹#›</a:t>
            </a:fld>
            <a:r>
              <a:rPr lang="zh-CN" altLang="zh-CN" sz="1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ClrTx/>
            </a:pPr>
            <a:fld id="{9A0DB2DC-4C9A-4742-B13C-FB6460FD3503}" type="slidenum">
              <a:rPr lang="zh-CN" altLang="en-US" dirty="0"/>
              <a:pPr lvl="0">
                <a:buClrTx/>
              </a:pPr>
              <a:t>‹#›</a:t>
            </a:fld>
            <a:r>
              <a:rPr lang="zh-CN" altLang="zh-CN" sz="1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ClrTx/>
            </a:pPr>
            <a:fld id="{9A0DB2DC-4C9A-4742-B13C-FB6460FD3503}" type="slidenum">
              <a:rPr lang="zh-CN" altLang="en-US" dirty="0"/>
              <a:pPr lvl="0">
                <a:buClrTx/>
              </a:pPr>
              <a:t>‹#›</a:t>
            </a:fld>
            <a:r>
              <a:rPr lang="zh-CN" altLang="zh-CN" sz="1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ClrTx/>
            </a:pPr>
            <a:fld id="{9A0DB2DC-4C9A-4742-B13C-FB6460FD3503}" type="slidenum">
              <a:rPr lang="zh-CN" altLang="en-US" dirty="0"/>
              <a:pPr lvl="0">
                <a:buClrTx/>
              </a:pPr>
              <a:t>‹#›</a:t>
            </a:fld>
            <a:r>
              <a:rPr lang="zh-CN" altLang="zh-CN" sz="1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ClrTx/>
            </a:pPr>
            <a:fld id="{9A0DB2DC-4C9A-4742-B13C-FB6460FD3503}" type="slidenum">
              <a:rPr lang="zh-CN" altLang="en-US" dirty="0"/>
              <a:pPr lvl="0">
                <a:buClrTx/>
              </a:pPr>
              <a:t>‹#›</a:t>
            </a:fld>
            <a:r>
              <a:rPr lang="zh-CN" altLang="zh-CN" sz="1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ClrTx/>
            </a:pPr>
            <a:fld id="{9A0DB2DC-4C9A-4742-B13C-FB6460FD3503}" type="slidenum">
              <a:rPr lang="zh-CN" altLang="en-US" dirty="0"/>
              <a:pPr lvl="0">
                <a:buClrTx/>
              </a:pPr>
              <a:t>‹#›</a:t>
            </a:fld>
            <a:r>
              <a:rPr lang="zh-CN" altLang="zh-CN" sz="1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ClrTx/>
            </a:pPr>
            <a:fld id="{9A0DB2DC-4C9A-4742-B13C-FB6460FD3503}" type="slidenum">
              <a:rPr lang="zh-CN" altLang="en-US" dirty="0"/>
              <a:pPr lvl="0">
                <a:buClrTx/>
              </a:pPr>
              <a:t>‹#›</a:t>
            </a:fld>
            <a:r>
              <a:rPr lang="zh-CN" altLang="zh-CN" sz="1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ClrTx/>
            </a:pPr>
            <a:fld id="{9A0DB2DC-4C9A-4742-B13C-FB6460FD3503}" type="slidenum">
              <a:rPr lang="zh-CN" altLang="en-US" dirty="0"/>
              <a:pPr lvl="0">
                <a:buClrTx/>
              </a:pPr>
              <a:t>‹#›</a:t>
            </a:fld>
            <a:r>
              <a:rPr lang="zh-CN" altLang="zh-CN" sz="1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4" name="图片 1053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5919788"/>
            <a:ext cx="9144000" cy="9382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34" name="文本框 1033"/>
          <p:cNvSpPr txBox="1"/>
          <p:nvPr/>
        </p:nvSpPr>
        <p:spPr>
          <a:xfrm>
            <a:off x="0" y="6237288"/>
            <a:ext cx="3182938" cy="357187"/>
          </a:xfrm>
          <a:prstGeom prst="rect">
            <a:avLst/>
          </a:prstGeom>
          <a:noFill/>
          <a:ln w="9525">
            <a:noFill/>
          </a:ln>
        </p:spPr>
        <p:txBody>
          <a:bodyPr lIns="83485" tIns="41742" rIns="83485" bIns="41742">
            <a:spAutoFit/>
          </a:bodyPr>
          <a:lstStyle/>
          <a:p>
            <a:pPr lvl="0" algn="l" defTabSz="835025">
              <a:spcBef>
                <a:spcPct val="50000"/>
              </a:spcBef>
            </a:pPr>
            <a:r>
              <a:rPr lang="zh-CN" altLang="en-US" sz="1800" b="1" i="1" dirty="0">
                <a:solidFill>
                  <a:schemeClr val="bg1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常州市新北区薛家中心小学</a:t>
            </a:r>
          </a:p>
        </p:txBody>
      </p:sp>
      <p:sp>
        <p:nvSpPr>
          <p:cNvPr id="1035" name="矩形 1034"/>
          <p:cNvSpPr/>
          <p:nvPr/>
        </p:nvSpPr>
        <p:spPr>
          <a:xfrm>
            <a:off x="3059113" y="6237288"/>
            <a:ext cx="2952750" cy="357187"/>
          </a:xfrm>
          <a:prstGeom prst="rect">
            <a:avLst/>
          </a:prstGeom>
          <a:noFill/>
          <a:ln w="9525">
            <a:noFill/>
          </a:ln>
        </p:spPr>
        <p:txBody>
          <a:bodyPr lIns="83485" tIns="41742" rIns="83485" bIns="41742">
            <a:spAutoFit/>
          </a:bodyPr>
          <a:lstStyle/>
          <a:p>
            <a:pPr lvl="0" algn="l" defTabSz="835025">
              <a:spcBef>
                <a:spcPct val="50000"/>
              </a:spcBef>
            </a:pPr>
            <a:r>
              <a:rPr lang="en-US" altLang="zh-CN" sz="1800" b="1" i="1" err="1">
                <a:solidFill>
                  <a:schemeClr val="bg1"/>
                </a:solidFill>
                <a:latin typeface="Arial" panose="020B0604020202020204" pitchFamily="34" charset="0"/>
                <a:ea typeface="华文中宋" panose="02010600040101010101" pitchFamily="2" charset="-122"/>
              </a:rPr>
              <a:t>http://www.xjxxedu.cn</a:t>
            </a:r>
            <a:endParaRPr lang="en-US" altLang="zh-CN" sz="1800" b="1" i="1">
              <a:solidFill>
                <a:schemeClr val="bg1"/>
              </a:solidFill>
              <a:latin typeface="Arial" panose="020B0604020202020204" pitchFamily="34" charset="0"/>
              <a:ea typeface="华文中宋" panose="02010600040101010101" pitchFamily="2" charset="-122"/>
            </a:endParaRPr>
          </a:p>
        </p:txBody>
      </p:sp>
      <p:sp>
        <p:nvSpPr>
          <p:cNvPr id="1044" name="文本框 1043"/>
          <p:cNvSpPr txBox="1"/>
          <p:nvPr userDrawn="1"/>
        </p:nvSpPr>
        <p:spPr>
          <a:xfrm>
            <a:off x="3975100" y="115888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algn="l"/>
            <a:endParaRPr b="0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046" name="标题 1045"/>
          <p:cNvSpPr>
            <a:spLocks noGrp="1" noRot="1"/>
          </p:cNvSpPr>
          <p:nvPr>
            <p:ph type="title"/>
          </p:nvPr>
        </p:nvSpPr>
        <p:spPr>
          <a:xfrm>
            <a:off x="6516688" y="260350"/>
            <a:ext cx="2305050" cy="6477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1047" name="灯片编号占位符 1046"/>
          <p:cNvSpPr>
            <a:spLocks noGrp="1"/>
          </p:cNvSpPr>
          <p:nvPr>
            <p:ph type="sldNum" sz="quarter" idx="4"/>
          </p:nvPr>
        </p:nvSpPr>
        <p:spPr>
          <a:xfrm>
            <a:off x="7885113" y="6308725"/>
            <a:ext cx="882650" cy="3524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600" b="1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defRPr>
            </a:lvl1pPr>
          </a:lstStyle>
          <a:p>
            <a:pPr lvl="0">
              <a:buClrTx/>
            </a:pPr>
            <a:fld id="{9A0DB2DC-4C9A-4742-B13C-FB6460FD3503}" type="slidenum">
              <a:rPr lang="zh-CN" altLang="en-US" dirty="0"/>
              <a:pPr lvl="0">
                <a:buClrTx/>
              </a:pPr>
              <a:t>‹#›</a:t>
            </a:fld>
            <a:r>
              <a:rPr lang="zh-CN" altLang="zh-CN" sz="1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</a:p>
        </p:txBody>
      </p:sp>
      <p:pic>
        <p:nvPicPr>
          <p:cNvPr id="1063" name="图片 1062" descr="新校徽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0" y="0"/>
            <a:ext cx="1187450" cy="1144588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8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6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Ø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ü"/>
        <a:defRPr sz="16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1" i="0" u="none" kern="1200" baseline="0">
          <a:solidFill>
            <a:schemeClr val="tx1"/>
          </a:solidFill>
          <a:latin typeface="Times New Roman" panose="02020603050405020304" pitchFamily="18" charset="0"/>
          <a:ea typeface="黑体" panose="02010609060101010101" pitchFamily="2" charset="-122"/>
          <a:cs typeface="+mn-cs"/>
        </a:defRPr>
      </a:lvl2pPr>
      <a:lvl3pPr marL="914400" lvl="2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1" i="0" u="none" kern="1200" baseline="0">
          <a:solidFill>
            <a:schemeClr val="tx1"/>
          </a:solidFill>
          <a:latin typeface="Times New Roman" panose="02020603050405020304" pitchFamily="18" charset="0"/>
          <a:ea typeface="黑体" panose="02010609060101010101" pitchFamily="2" charset="-122"/>
          <a:cs typeface="+mn-cs"/>
        </a:defRPr>
      </a:lvl3pPr>
      <a:lvl4pPr marL="1371600" lvl="3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1" i="0" u="none" kern="1200" baseline="0">
          <a:solidFill>
            <a:schemeClr val="tx1"/>
          </a:solidFill>
          <a:latin typeface="Times New Roman" panose="02020603050405020304" pitchFamily="18" charset="0"/>
          <a:ea typeface="黑体" panose="02010609060101010101" pitchFamily="2" charset="-122"/>
          <a:cs typeface="+mn-cs"/>
        </a:defRPr>
      </a:lvl4pPr>
      <a:lvl5pPr marL="1828800" lvl="4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1" i="0" u="none" kern="1200" baseline="0">
          <a:solidFill>
            <a:schemeClr val="tx1"/>
          </a:solidFill>
          <a:latin typeface="Times New Roman" panose="02020603050405020304" pitchFamily="18" charset="0"/>
          <a:ea typeface="黑体" panose="02010609060101010101" pitchFamily="2" charset="-122"/>
          <a:cs typeface="+mn-cs"/>
        </a:defRPr>
      </a:lvl5pPr>
      <a:lvl6pPr marL="2286000" lvl="5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1" i="0" u="none" kern="1200" baseline="0">
          <a:solidFill>
            <a:schemeClr val="tx1"/>
          </a:solidFill>
          <a:latin typeface="Times New Roman" panose="02020603050405020304" pitchFamily="18" charset="0"/>
          <a:ea typeface="黑体" panose="02010609060101010101" pitchFamily="2" charset="-122"/>
          <a:cs typeface="+mn-cs"/>
        </a:defRPr>
      </a:lvl6pPr>
      <a:lvl7pPr marL="2743200" lvl="6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1" i="0" u="none" kern="1200" baseline="0">
          <a:solidFill>
            <a:schemeClr val="tx1"/>
          </a:solidFill>
          <a:latin typeface="Times New Roman" panose="02020603050405020304" pitchFamily="18" charset="0"/>
          <a:ea typeface="黑体" panose="02010609060101010101" pitchFamily="2" charset="-122"/>
          <a:cs typeface="+mn-cs"/>
        </a:defRPr>
      </a:lvl7pPr>
      <a:lvl8pPr marL="3200400" lvl="7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1" i="0" u="none" kern="1200" baseline="0">
          <a:solidFill>
            <a:schemeClr val="tx1"/>
          </a:solidFill>
          <a:latin typeface="Times New Roman" panose="02020603050405020304" pitchFamily="18" charset="0"/>
          <a:ea typeface="黑体" panose="02010609060101010101" pitchFamily="2" charset="-122"/>
          <a:cs typeface="+mn-cs"/>
        </a:defRPr>
      </a:lvl8pPr>
      <a:lvl9pPr marL="3657600" lvl="8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1" i="0" u="none" kern="1200" baseline="0">
          <a:solidFill>
            <a:schemeClr val="tx1"/>
          </a:solidFill>
          <a:latin typeface="Times New Roman" panose="02020603050405020304" pitchFamily="18" charset="0"/>
          <a:ea typeface="黑体" panose="0201060906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24" name="图片 16423" descr="背景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196975"/>
            <a:ext cx="9144000" cy="45894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97" name="文本框 16396"/>
          <p:cNvSpPr txBox="1"/>
          <p:nvPr/>
        </p:nvSpPr>
        <p:spPr>
          <a:xfrm>
            <a:off x="539750" y="5151438"/>
            <a:ext cx="8083550" cy="509587"/>
          </a:xfrm>
          <a:prstGeom prst="rect">
            <a:avLst/>
          </a:prstGeom>
          <a:noFill/>
          <a:ln w="9525">
            <a:noFill/>
          </a:ln>
        </p:spPr>
        <p:txBody>
          <a:bodyPr lIns="83485" tIns="41742" rIns="83485" bIns="41742">
            <a:spAutoFit/>
          </a:bodyPr>
          <a:lstStyle/>
          <a:p>
            <a:pPr defTabSz="835025">
              <a:spcBef>
                <a:spcPct val="50000"/>
              </a:spcBef>
            </a:pPr>
            <a:r>
              <a:rPr lang="zh-CN" altLang="en-US" sz="2800" dirty="0">
                <a:solidFill>
                  <a:schemeClr val="accent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楷体_GB2312" pitchFamily="49" charset="-122"/>
              </a:rPr>
              <a:t>常州市新北区薛家中心小学</a:t>
            </a:r>
          </a:p>
        </p:txBody>
      </p:sp>
      <p:sp>
        <p:nvSpPr>
          <p:cNvPr id="16403" name="文本框 16402"/>
          <p:cNvSpPr txBox="1"/>
          <p:nvPr/>
        </p:nvSpPr>
        <p:spPr>
          <a:xfrm>
            <a:off x="1116013" y="1557338"/>
            <a:ext cx="71913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6414" name="文本框 16413"/>
          <p:cNvSpPr txBox="1"/>
          <p:nvPr/>
        </p:nvSpPr>
        <p:spPr>
          <a:xfrm>
            <a:off x="2608263" y="1555750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endParaRPr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6423" name="矩形 16422"/>
          <p:cNvSpPr/>
          <p:nvPr/>
        </p:nvSpPr>
        <p:spPr>
          <a:xfrm>
            <a:off x="684213" y="836613"/>
            <a:ext cx="7704137" cy="1800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r>
              <a:rPr lang="zh-CN" altLang="en-US" sz="3600" b="1">
                <a:ln w="12700" cap="flat" cmpd="sng">
                  <a:solidFill>
                    <a:srgbClr val="EAEAEA"/>
                  </a:solidFill>
                  <a:prstDash val="solid"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80000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</a:rPr>
              <a:t>卓然独立，越而胜己</a:t>
            </a:r>
          </a:p>
        </p:txBody>
      </p:sp>
      <p:sp>
        <p:nvSpPr>
          <p:cNvPr id="16425" name="文本框 16424"/>
          <p:cNvSpPr txBox="1"/>
          <p:nvPr/>
        </p:nvSpPr>
        <p:spPr>
          <a:xfrm>
            <a:off x="1403350" y="2852738"/>
            <a:ext cx="6048375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>
                <a:solidFill>
                  <a:srgbClr val="3366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——</a:t>
            </a:r>
            <a:r>
              <a:rPr lang="zh-CN" altLang="en-US" sz="3200" dirty="0">
                <a:solidFill>
                  <a:srgbClr val="3366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教师三年主动发展规划制定</a:t>
            </a: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ClrTx/>
            </a:pPr>
            <a:fld id="{9A0DB2DC-4C9A-4742-B13C-FB6460FD3503}" type="slidenum">
              <a:rPr lang="zh-CN" altLang="en-US" dirty="0"/>
              <a:pPr lvl="0">
                <a:buClrTx/>
              </a:pPr>
              <a:t>1</a:t>
            </a:fld>
            <a:r>
              <a:rPr lang="zh-CN" altLang="zh-CN" sz="1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2178" name="文本占位符 1202177"/>
          <p:cNvSpPr>
            <a:spLocks noGrp="1"/>
          </p:cNvSpPr>
          <p:nvPr>
            <p:ph type="body" idx="1"/>
          </p:nvPr>
        </p:nvSpPr>
        <p:spPr>
          <a:xfrm>
            <a:off x="395288" y="1341438"/>
            <a:ext cx="8516937" cy="533400"/>
          </a:xfrm>
          <a:noFill/>
          <a:ln>
            <a:noFill/>
          </a:ln>
        </p:spPr>
        <p:txBody>
          <a:bodyPr/>
          <a:lstStyle/>
          <a:p>
            <a:r>
              <a:rPr lang="zh-CN" altLang="en-US" b="1" dirty="0">
                <a:latin typeface="楷体_GB2312" pitchFamily="49" charset="-122"/>
                <a:ea typeface="楷体_GB2312" pitchFamily="49" charset="-122"/>
              </a:rPr>
              <a:t>三）年度目标：</a:t>
            </a:r>
            <a:r>
              <a:rPr lang="zh-CN" altLang="en-US" b="1" dirty="0">
                <a:latin typeface="楷体_GB2312" pitchFamily="49" charset="-122"/>
                <a:ea typeface="楷体_GB2312" pitchFamily="49" charset="-122"/>
                <a:hlinkClick r:id="rId2" action="ppaction://hlinksldjump"/>
              </a:rPr>
              <a:t>在学习、实践、研究、管理上量化，体现传承和发展。</a:t>
            </a:r>
            <a:endParaRPr lang="zh-CN" altLang="en-US" b="1" dirty="0">
              <a:latin typeface="楷体_GB2312" pitchFamily="49" charset="-122"/>
              <a:ea typeface="楷体_GB2312" pitchFamily="49" charset="-122"/>
            </a:endParaRPr>
          </a:p>
          <a:p>
            <a:r>
              <a:rPr lang="en-US" altLang="zh-CN" b="1" dirty="0"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b="1" dirty="0">
                <a:latin typeface="楷体_GB2312" pitchFamily="49" charset="-122"/>
                <a:ea typeface="楷体_GB2312" pitchFamily="49" charset="-122"/>
              </a:rPr>
              <a:t>、体现与总目标的分解和融合。</a:t>
            </a:r>
          </a:p>
          <a:p>
            <a:r>
              <a:rPr lang="en-US" altLang="zh-CN" b="1" dirty="0"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b="1" dirty="0">
                <a:latin typeface="楷体_GB2312" pitchFamily="49" charset="-122"/>
                <a:ea typeface="楷体_GB2312" pitchFamily="49" charset="-122"/>
              </a:rPr>
              <a:t>、体现年度之间的关联和延续、传承和发展。</a:t>
            </a:r>
          </a:p>
          <a:p>
            <a:r>
              <a:rPr lang="en-US" altLang="zh-CN" b="1" dirty="0"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b="1" dirty="0">
                <a:latin typeface="楷体_GB2312" pitchFamily="49" charset="-122"/>
                <a:ea typeface="楷体_GB2312" pitchFamily="49" charset="-122"/>
              </a:rPr>
              <a:t>、体现年度目标的可操作性。</a:t>
            </a:r>
          </a:p>
          <a:p>
            <a:r>
              <a:rPr lang="en-US" altLang="zh-CN" b="1" dirty="0">
                <a:latin typeface="楷体_GB2312" pitchFamily="49" charset="-122"/>
                <a:ea typeface="楷体_GB2312" pitchFamily="49" charset="-122"/>
              </a:rPr>
              <a:t>4</a:t>
            </a:r>
            <a:r>
              <a:rPr lang="zh-CN" altLang="en-US" b="1" dirty="0">
                <a:latin typeface="楷体_GB2312" pitchFamily="49" charset="-122"/>
                <a:ea typeface="楷体_GB2312" pitchFamily="49" charset="-122"/>
              </a:rPr>
              <a:t>、体现目标达成的针对性。</a:t>
            </a:r>
          </a:p>
          <a:p>
            <a:r>
              <a:rPr lang="zh-CN" altLang="en-US" b="1" dirty="0">
                <a:latin typeface="楷体_GB2312" pitchFamily="49" charset="-122"/>
                <a:ea typeface="楷体_GB2312" pitchFamily="49" charset="-122"/>
              </a:rPr>
              <a:t>例如是市骨干，市骨干的评选条件要清晰，很多教师有这个意向，但如何争取区评优二等奖在年段目标中没有阐述。</a:t>
            </a:r>
            <a:r>
              <a:rPr lang="zh-CN" altLang="en-US" dirty="0"/>
              <a:t> </a:t>
            </a:r>
          </a:p>
        </p:txBody>
      </p:sp>
      <p:sp>
        <p:nvSpPr>
          <p:cNvPr id="1202179" name="矩形 1202178"/>
          <p:cNvSpPr/>
          <p:nvPr/>
        </p:nvSpPr>
        <p:spPr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2600" u="none" kern="1200" baseline="0">
                <a:solidFill>
                  <a:schemeClr val="tx1"/>
                </a:solidFill>
                <a:latin typeface="Tahoma" panose="020B0604030504040204" pitchFamily="34" charset="0"/>
                <a:ea typeface="华文细黑" panose="02010600040101010101" pitchFamily="2" charset="-122"/>
              </a:defRPr>
            </a:lvl1pPr>
            <a:lvl2pPr marL="74295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0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华文细黑" panose="02010600040101010101" pitchFamily="2" charset="-122"/>
              </a:defRPr>
            </a:lvl2pPr>
            <a:lvl3pPr marL="114300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华文细黑" panose="02010600040101010101" pitchFamily="2" charset="-122"/>
              </a:defRPr>
            </a:lvl3pPr>
            <a:lvl4pPr marL="160020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16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华文细黑" panose="02010600040101010101" pitchFamily="2" charset="-122"/>
              </a:defRPr>
            </a:lvl4pPr>
            <a:lvl5pPr marL="2057400" lvl="4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华文细黑" panose="02010600040101010101" pitchFamily="2" charset="-122"/>
              </a:defRPr>
            </a:lvl5pPr>
          </a:lstStyle>
          <a:p>
            <a:pPr lvl="0" algn="ctr">
              <a:buNone/>
            </a:pPr>
            <a:r>
              <a:rPr lang="zh-CN" altLang="en-US" b="1" dirty="0"/>
              <a:t>关于教师规划的问题</a:t>
            </a:r>
            <a:r>
              <a:rPr lang="zh-CN" altLang="en-US" b="0" dirty="0"/>
              <a:t> </a:t>
            </a: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ClrTx/>
            </a:pPr>
            <a:fld id="{9A0DB2DC-4C9A-4742-B13C-FB6460FD3503}" type="slidenum">
              <a:rPr lang="zh-CN" altLang="en-US" dirty="0"/>
              <a:pPr lvl="0">
                <a:buClrTx/>
              </a:pPr>
              <a:t>10</a:t>
            </a:fld>
            <a:r>
              <a:rPr lang="zh-CN" altLang="zh-CN" sz="1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3202" name="文本占位符 1203201"/>
          <p:cNvSpPr>
            <a:spLocks noGrp="1"/>
          </p:cNvSpPr>
          <p:nvPr>
            <p:ph type="body" idx="1"/>
          </p:nvPr>
        </p:nvSpPr>
        <p:spPr>
          <a:xfrm>
            <a:off x="250825" y="692150"/>
            <a:ext cx="8516938" cy="533400"/>
          </a:xfrm>
          <a:noFill/>
          <a:ln>
            <a:noFill/>
          </a:ln>
        </p:spPr>
        <p:txBody>
          <a:bodyPr/>
          <a:lstStyle/>
          <a:p>
            <a:pPr>
              <a:buNone/>
            </a:pPr>
            <a:r>
              <a:rPr lang="zh-CN" altLang="en-US" b="1" dirty="0"/>
              <a:t>四）发展措施：（策略、路径层面）</a:t>
            </a:r>
            <a:r>
              <a:rPr lang="zh-CN" altLang="en-US" dirty="0"/>
              <a:t> </a:t>
            </a:r>
          </a:p>
        </p:txBody>
      </p:sp>
      <p:sp>
        <p:nvSpPr>
          <p:cNvPr id="1203203" name="矩形 1203202"/>
          <p:cNvSpPr/>
          <p:nvPr/>
        </p:nvSpPr>
        <p:spPr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2600" u="none" kern="1200" baseline="0">
                <a:solidFill>
                  <a:schemeClr val="tx1"/>
                </a:solidFill>
                <a:latin typeface="Tahoma" panose="020B0604030504040204" pitchFamily="34" charset="0"/>
                <a:ea typeface="华文细黑" panose="02010600040101010101" pitchFamily="2" charset="-122"/>
              </a:defRPr>
            </a:lvl1pPr>
            <a:lvl2pPr marL="74295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0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华文细黑" panose="02010600040101010101" pitchFamily="2" charset="-122"/>
              </a:defRPr>
            </a:lvl2pPr>
            <a:lvl3pPr marL="114300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华文细黑" panose="02010600040101010101" pitchFamily="2" charset="-122"/>
              </a:defRPr>
            </a:lvl3pPr>
            <a:lvl4pPr marL="160020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16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华文细黑" panose="02010600040101010101" pitchFamily="2" charset="-122"/>
              </a:defRPr>
            </a:lvl4pPr>
            <a:lvl5pPr marL="2057400" lvl="4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华文细黑" panose="02010600040101010101" pitchFamily="2" charset="-122"/>
              </a:defRPr>
            </a:lvl5pPr>
          </a:lstStyle>
          <a:p>
            <a:pPr lvl="0" algn="ctr">
              <a:buNone/>
            </a:pPr>
            <a:r>
              <a:rPr lang="zh-CN" altLang="en-US" b="1" dirty="0"/>
              <a:t>关于教师规划的问题</a:t>
            </a:r>
            <a:r>
              <a:rPr lang="zh-CN" altLang="en-US" b="0" dirty="0"/>
              <a:t> </a:t>
            </a:r>
          </a:p>
        </p:txBody>
      </p:sp>
      <p:sp>
        <p:nvSpPr>
          <p:cNvPr id="1203204" name="文本框 1203203"/>
          <p:cNvSpPr txBox="1"/>
          <p:nvPr/>
        </p:nvSpPr>
        <p:spPr>
          <a:xfrm>
            <a:off x="0" y="1125538"/>
            <a:ext cx="8748713" cy="50355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/>
            <a:r>
              <a:rPr lang="en-US" altLang="zh-CN" sz="1800" dirty="0"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sz="1800" dirty="0">
                <a:latin typeface="楷体_GB2312" pitchFamily="49" charset="-122"/>
                <a:ea typeface="楷体_GB2312" pitchFamily="49" charset="-122"/>
              </a:rPr>
              <a:t>、加强学习与转化：认真研读</a:t>
            </a:r>
            <a:r>
              <a:rPr lang="en-US" altLang="zh-CN" sz="1800" dirty="0">
                <a:latin typeface="楷体_GB2312" pitchFamily="49" charset="-122"/>
                <a:ea typeface="楷体_GB2312" pitchFamily="49" charset="-122"/>
              </a:rPr>
              <a:t>《</a:t>
            </a:r>
            <a:r>
              <a:rPr lang="zh-CN" altLang="en-US" sz="1800" dirty="0">
                <a:latin typeface="楷体_GB2312" pitchFamily="49" charset="-122"/>
                <a:ea typeface="楷体_GB2312" pitchFamily="49" charset="-122"/>
              </a:rPr>
              <a:t>新基础教育论</a:t>
            </a:r>
            <a:r>
              <a:rPr lang="en-US" altLang="zh-CN" sz="1800" dirty="0">
                <a:latin typeface="楷体_GB2312" pitchFamily="49" charset="-122"/>
                <a:ea typeface="楷体_GB2312" pitchFamily="49" charset="-122"/>
              </a:rPr>
              <a:t>》</a:t>
            </a:r>
            <a:r>
              <a:rPr lang="zh-CN" altLang="en-US" sz="1800" dirty="0">
                <a:latin typeface="楷体_GB2312" pitchFamily="49" charset="-122"/>
                <a:ea typeface="楷体_GB2312" pitchFamily="49" charset="-122"/>
              </a:rPr>
              <a:t>和</a:t>
            </a:r>
            <a:r>
              <a:rPr lang="en-US" altLang="zh-CN" sz="1800" dirty="0">
                <a:latin typeface="楷体_GB2312" pitchFamily="49" charset="-122"/>
                <a:ea typeface="楷体_GB2312" pitchFamily="49" charset="-122"/>
              </a:rPr>
              <a:t>《“</a:t>
            </a:r>
            <a:r>
              <a:rPr lang="zh-CN" altLang="en-US" sz="1800" dirty="0">
                <a:latin typeface="楷体_GB2312" pitchFamily="49" charset="-122"/>
                <a:ea typeface="楷体_GB2312" pitchFamily="49" charset="-122"/>
              </a:rPr>
              <a:t>新基础教育”语文教学改革指导纲要</a:t>
            </a:r>
            <a:r>
              <a:rPr lang="en-US" altLang="zh-CN" sz="1800" dirty="0">
                <a:latin typeface="楷体_GB2312" pitchFamily="49" charset="-122"/>
                <a:ea typeface="楷体_GB2312" pitchFamily="49" charset="-122"/>
              </a:rPr>
              <a:t>》</a:t>
            </a:r>
            <a:r>
              <a:rPr lang="zh-CN" altLang="en-US" sz="1800" dirty="0">
                <a:latin typeface="楷体_GB2312" pitchFamily="49" charset="-122"/>
                <a:ea typeface="楷体_GB2312" pitchFamily="49" charset="-122"/>
              </a:rPr>
              <a:t>，在参与研究共同体的的研讨活动中，聆听专家点评，形成自我的新认识，用系统的、整体的思维方式来指导自己的行为，每学期力争有一万字的学习心得。</a:t>
            </a:r>
          </a:p>
          <a:p>
            <a:pPr algn="l"/>
            <a:r>
              <a:rPr lang="en-US" altLang="zh-CN" sz="1800" dirty="0"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sz="1800" dirty="0">
                <a:latin typeface="楷体_GB2312" pitchFamily="49" charset="-122"/>
                <a:ea typeface="楷体_GB2312" pitchFamily="49" charset="-122"/>
              </a:rPr>
              <a:t>、加强日常实践与研究：扎实地进行文本解读，让备课的思维更有序，更有质量，让教育理念真正转化为教育行为。坚持做有效的教学反思和活动反思，把日常化的教学和反思真正结合起来。</a:t>
            </a:r>
          </a:p>
          <a:p>
            <a:pPr algn="l"/>
            <a:r>
              <a:rPr lang="en-US" altLang="zh-CN" sz="1800" dirty="0"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sz="1800" dirty="0">
                <a:latin typeface="楷体_GB2312" pitchFamily="49" charset="-122"/>
                <a:ea typeface="楷体_GB2312" pitchFamily="49" charset="-122"/>
              </a:rPr>
              <a:t>）形成文本解读多视角：分别从知识、情感、语言、思维、思想和精神进行解读，挖掘文本对实际学生成长中独特的成长需求。</a:t>
            </a:r>
          </a:p>
          <a:p>
            <a:pPr algn="l"/>
            <a:r>
              <a:rPr lang="en-US" altLang="zh-CN" sz="1800" dirty="0"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sz="1800" dirty="0">
                <a:latin typeface="楷体_GB2312" pitchFamily="49" charset="-122"/>
                <a:ea typeface="楷体_GB2312" pitchFamily="49" charset="-122"/>
              </a:rPr>
              <a:t>）形成学生分析多维度：善于去研究学生在学习中“有什么”、“缺什么”和“要什么”、“能什么”，体现学习的成长性。</a:t>
            </a:r>
          </a:p>
          <a:p>
            <a:pPr algn="l"/>
            <a:r>
              <a:rPr lang="en-US" altLang="zh-CN" sz="1800" dirty="0"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1800" dirty="0">
                <a:latin typeface="楷体_GB2312" pitchFamily="49" charset="-122"/>
                <a:ea typeface="楷体_GB2312" pitchFamily="49" charset="-122"/>
              </a:rPr>
              <a:t>）建构三块式教学设计：“开放的问题情境”</a:t>
            </a:r>
            <a:r>
              <a:rPr lang="en-US" altLang="zh-CN" sz="1800">
                <a:latin typeface="Times New Roman" panose="02020603050405020304" pitchFamily="18" charset="0"/>
                <a:ea typeface="楷体_GB2312" pitchFamily="49" charset="-122"/>
              </a:rPr>
              <a:t>——</a:t>
            </a:r>
            <a:r>
              <a:rPr lang="en-US" altLang="zh-CN" sz="1800" dirty="0"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1800" dirty="0">
                <a:latin typeface="楷体_GB2312" pitchFamily="49" charset="-122"/>
                <a:ea typeface="楷体_GB2312" pitchFamily="49" charset="-122"/>
              </a:rPr>
              <a:t>动态的过程推进”</a:t>
            </a:r>
            <a:r>
              <a:rPr lang="en-US" altLang="zh-CN" sz="1800">
                <a:latin typeface="Times New Roman" panose="02020603050405020304" pitchFamily="18" charset="0"/>
                <a:ea typeface="楷体_GB2312" pitchFamily="49" charset="-122"/>
              </a:rPr>
              <a:t>——</a:t>
            </a:r>
            <a:r>
              <a:rPr lang="en-US" altLang="zh-CN" sz="1800" dirty="0"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1800" dirty="0">
                <a:latin typeface="楷体_GB2312" pitchFamily="49" charset="-122"/>
                <a:ea typeface="楷体_GB2312" pitchFamily="49" charset="-122"/>
              </a:rPr>
              <a:t>有效的课后延伸”，提升教学设计能力。</a:t>
            </a:r>
          </a:p>
          <a:p>
            <a:pPr algn="l"/>
            <a:r>
              <a:rPr lang="en-US" altLang="zh-CN" sz="1800" dirty="0">
                <a:latin typeface="楷体_GB2312" pitchFamily="49" charset="-122"/>
                <a:ea typeface="楷体_GB2312" pitchFamily="49" charset="-122"/>
              </a:rPr>
              <a:t>4</a:t>
            </a:r>
            <a:r>
              <a:rPr lang="zh-CN" altLang="en-US" sz="1800" dirty="0">
                <a:latin typeface="楷体_GB2312" pitchFamily="49" charset="-122"/>
                <a:ea typeface="楷体_GB2312" pitchFamily="49" charset="-122"/>
              </a:rPr>
              <a:t>）形成课堂关注的四要素：知识习得、情感发展、语言成长、思维提升。</a:t>
            </a:r>
          </a:p>
          <a:p>
            <a:pPr algn="l"/>
            <a:r>
              <a:rPr lang="en-US" altLang="zh-CN" sz="1800" dirty="0"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1800" dirty="0">
                <a:latin typeface="楷体_GB2312" pitchFamily="49" charset="-122"/>
                <a:ea typeface="楷体_GB2312" pitchFamily="49" charset="-122"/>
              </a:rPr>
              <a:t>、加强策划与引领：通过摸家底、清目标、定策略，不断形成每学期清晰化的“专题研究”和“梯队培养”序列，并有具体的研究措施来保障日常化的研究；依托“学习</a:t>
            </a:r>
            <a:r>
              <a:rPr lang="en-US" altLang="zh-CN" sz="1800" dirty="0">
                <a:latin typeface="楷体_GB2312" pitchFamily="49" charset="-122"/>
                <a:ea typeface="楷体_GB2312" pitchFamily="49" charset="-122"/>
              </a:rPr>
              <a:t>-</a:t>
            </a:r>
            <a:r>
              <a:rPr lang="zh-CN" altLang="en-US" sz="1800" dirty="0">
                <a:latin typeface="楷体_GB2312" pitchFamily="49" charset="-122"/>
                <a:ea typeface="楷体_GB2312" pitchFamily="49" charset="-122"/>
              </a:rPr>
              <a:t>实践</a:t>
            </a:r>
            <a:r>
              <a:rPr lang="en-US" altLang="zh-CN" sz="1800" dirty="0">
                <a:latin typeface="楷体_GB2312" pitchFamily="49" charset="-122"/>
                <a:ea typeface="楷体_GB2312" pitchFamily="49" charset="-122"/>
              </a:rPr>
              <a:t>-</a:t>
            </a:r>
            <a:r>
              <a:rPr lang="zh-CN" altLang="en-US" sz="1800" dirty="0">
                <a:latin typeface="楷体_GB2312" pitchFamily="49" charset="-122"/>
                <a:ea typeface="楷体_GB2312" pitchFamily="49" charset="-122"/>
              </a:rPr>
              <a:t>反思</a:t>
            </a:r>
            <a:r>
              <a:rPr lang="en-US" altLang="zh-CN" sz="1800" dirty="0">
                <a:latin typeface="楷体_GB2312" pitchFamily="49" charset="-122"/>
                <a:ea typeface="楷体_GB2312" pitchFamily="49" charset="-122"/>
              </a:rPr>
              <a:t>-</a:t>
            </a:r>
            <a:r>
              <a:rPr lang="zh-CN" altLang="en-US" sz="1800" dirty="0">
                <a:latin typeface="楷体_GB2312" pitchFamily="49" charset="-122"/>
                <a:ea typeface="楷体_GB2312" pitchFamily="49" charset="-122"/>
              </a:rPr>
              <a:t>创造”的研究路径，激发教师的研究热情，提高教师的研究能力。</a:t>
            </a:r>
          </a:p>
          <a:p>
            <a:pPr algn="l"/>
            <a:r>
              <a:rPr lang="en-US" altLang="zh-CN" sz="1800" dirty="0">
                <a:latin typeface="楷体_GB2312" pitchFamily="49" charset="-122"/>
                <a:ea typeface="楷体_GB2312" pitchFamily="49" charset="-122"/>
              </a:rPr>
              <a:t>4</a:t>
            </a:r>
            <a:r>
              <a:rPr lang="zh-CN" altLang="en-US" sz="1800" dirty="0">
                <a:latin typeface="楷体_GB2312" pitchFamily="49" charset="-122"/>
                <a:ea typeface="楷体_GB2312" pitchFamily="49" charset="-122"/>
              </a:rPr>
              <a:t>、加强总结与提炼：关注研究中的散点的优质资源，在承上启下和系统的整理中将散点走向融合，争取在“课型研究”中形成具有校本特色的成果。</a:t>
            </a: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ClrTx/>
            </a:pPr>
            <a:fld id="{9A0DB2DC-4C9A-4742-B13C-FB6460FD3503}" type="slidenum">
              <a:rPr lang="zh-CN" altLang="en-US" dirty="0"/>
              <a:pPr lvl="0">
                <a:buClrTx/>
              </a:pPr>
              <a:t>11</a:t>
            </a:fld>
            <a:r>
              <a:rPr lang="zh-CN" altLang="zh-CN" sz="1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4226" name="文本占位符 1204225"/>
          <p:cNvSpPr>
            <a:spLocks noGrp="1"/>
          </p:cNvSpPr>
          <p:nvPr>
            <p:ph type="body" idx="1"/>
          </p:nvPr>
        </p:nvSpPr>
        <p:spPr>
          <a:xfrm>
            <a:off x="627063" y="1989138"/>
            <a:ext cx="7258050" cy="576262"/>
          </a:xfrm>
          <a:noFill/>
          <a:ln>
            <a:noFill/>
          </a:ln>
        </p:spPr>
        <p:txBody>
          <a:bodyPr/>
          <a:lstStyle/>
          <a:p>
            <a:pPr>
              <a:buNone/>
            </a:pPr>
            <a:r>
              <a:rPr lang="zh-CN" altLang="en-US" b="1" dirty="0">
                <a:ea typeface="楷体_GB2312" pitchFamily="49" charset="-122"/>
              </a:rPr>
              <a:t>五）提供帮助：</a:t>
            </a:r>
          </a:p>
          <a:p>
            <a:pPr>
              <a:buNone/>
            </a:pPr>
            <a:r>
              <a:rPr lang="zh-CN" altLang="en-US" b="1" dirty="0">
                <a:ea typeface="楷体_GB2312" pitchFamily="49" charset="-122"/>
              </a:rPr>
              <a:t>       从自身发展的困难，要求学校为你后续发展提供何种平台和支撑。</a:t>
            </a:r>
            <a:r>
              <a:rPr lang="zh-CN" altLang="en-US" dirty="0"/>
              <a:t> </a:t>
            </a:r>
          </a:p>
        </p:txBody>
      </p:sp>
      <p:sp>
        <p:nvSpPr>
          <p:cNvPr id="1204227" name="矩形 1204226"/>
          <p:cNvSpPr/>
          <p:nvPr/>
        </p:nvSpPr>
        <p:spPr>
          <a:xfrm>
            <a:off x="468313" y="836613"/>
            <a:ext cx="8229600" cy="503237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2600" u="none" kern="1200" baseline="0">
                <a:solidFill>
                  <a:schemeClr val="tx1"/>
                </a:solidFill>
                <a:latin typeface="Tahoma" panose="020B0604030504040204" pitchFamily="34" charset="0"/>
                <a:ea typeface="华文细黑" panose="02010600040101010101" pitchFamily="2" charset="-122"/>
              </a:defRPr>
            </a:lvl1pPr>
            <a:lvl2pPr marL="74295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0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华文细黑" panose="02010600040101010101" pitchFamily="2" charset="-122"/>
              </a:defRPr>
            </a:lvl2pPr>
            <a:lvl3pPr marL="114300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华文细黑" panose="02010600040101010101" pitchFamily="2" charset="-122"/>
              </a:defRPr>
            </a:lvl3pPr>
            <a:lvl4pPr marL="160020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16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华文细黑" panose="02010600040101010101" pitchFamily="2" charset="-122"/>
              </a:defRPr>
            </a:lvl4pPr>
            <a:lvl5pPr marL="2057400" lvl="4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华文细黑" panose="02010600040101010101" pitchFamily="2" charset="-122"/>
              </a:defRPr>
            </a:lvl5pPr>
          </a:lstStyle>
          <a:p>
            <a:pPr lvl="0" algn="ctr">
              <a:buNone/>
            </a:pPr>
            <a:r>
              <a:rPr lang="zh-CN" altLang="en-US" b="1" dirty="0"/>
              <a:t>关于教师规划的问题</a:t>
            </a:r>
            <a:r>
              <a:rPr lang="zh-CN" altLang="en-US" b="0" dirty="0"/>
              <a:t> </a:t>
            </a: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ClrTx/>
            </a:pPr>
            <a:fld id="{9A0DB2DC-4C9A-4742-B13C-FB6460FD3503}" type="slidenum">
              <a:rPr lang="zh-CN" altLang="en-US" dirty="0"/>
              <a:pPr lvl="0">
                <a:buClrTx/>
              </a:pPr>
              <a:t>12</a:t>
            </a:fld>
            <a:r>
              <a:rPr lang="zh-CN" altLang="zh-CN" sz="1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7301" name="图片 1207300" descr="周三年主攻方向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5" y="1412875"/>
            <a:ext cx="9134475" cy="25273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ClrTx/>
            </a:pPr>
            <a:fld id="{9A0DB2DC-4C9A-4742-B13C-FB6460FD3503}" type="slidenum">
              <a:rPr lang="zh-CN" altLang="en-US" dirty="0"/>
              <a:pPr lvl="0">
                <a:buClrTx/>
              </a:pPr>
              <a:t>13</a:t>
            </a:fld>
            <a:r>
              <a:rPr lang="zh-CN" altLang="zh-CN" sz="1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8325" name="图片 1208324" descr="周三年总目标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113" y="188913"/>
            <a:ext cx="7559675" cy="41513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ClrTx/>
            </a:pPr>
            <a:fld id="{9A0DB2DC-4C9A-4742-B13C-FB6460FD3503}" type="slidenum">
              <a:rPr lang="zh-CN" altLang="en-US" dirty="0"/>
              <a:pPr lvl="0">
                <a:buClrTx/>
              </a:pPr>
              <a:t>14</a:t>
            </a:fld>
            <a:r>
              <a:rPr lang="zh-CN" altLang="zh-CN" sz="1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9353" name="图片 1209352" descr="朱小昌三年目标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8388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ClrTx/>
            </a:pPr>
            <a:fld id="{9A0DB2DC-4C9A-4742-B13C-FB6460FD3503}" type="slidenum">
              <a:rPr lang="zh-CN" altLang="en-US" dirty="0"/>
              <a:pPr lvl="0">
                <a:buClrTx/>
              </a:pPr>
              <a:t>15</a:t>
            </a:fld>
            <a:r>
              <a:rPr lang="zh-CN" altLang="zh-CN" sz="1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0371" name="图片 1210370" descr="朱发展措施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088" y="79375"/>
            <a:ext cx="7632700" cy="64452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ClrTx/>
            </a:pPr>
            <a:fld id="{9A0DB2DC-4C9A-4742-B13C-FB6460FD3503}" type="slidenum">
              <a:rPr lang="zh-CN" altLang="en-US" dirty="0"/>
              <a:pPr lvl="0">
                <a:buClrTx/>
              </a:pPr>
              <a:t>16</a:t>
            </a:fld>
            <a:r>
              <a:rPr lang="zh-CN" altLang="zh-CN" sz="1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5315" name="文本占位符 1165314"/>
          <p:cNvSpPr>
            <a:spLocks noGrp="1"/>
          </p:cNvSpPr>
          <p:nvPr>
            <p:ph type="body" idx="1"/>
          </p:nvPr>
        </p:nvSpPr>
        <p:spPr>
          <a:xfrm>
            <a:off x="1785918" y="549274"/>
            <a:ext cx="5929354" cy="1236651"/>
          </a:xfrm>
          <a:noFill/>
          <a:ln>
            <a:noFill/>
          </a:ln>
        </p:spPr>
        <p:txBody>
          <a:bodyPr/>
          <a:lstStyle/>
          <a:p>
            <a:pPr algn="ctr">
              <a:buNone/>
            </a:pPr>
            <a:r>
              <a:rPr lang="zh-CN" altLang="en-US" sz="2800" b="1" dirty="0" smtClean="0"/>
              <a:t>表彰“教师三年主动发展规划自我评估”活动优秀教师</a:t>
            </a:r>
            <a:endParaRPr lang="zh-CN" altLang="en-US" dirty="0"/>
          </a:p>
        </p:txBody>
      </p:sp>
      <p:sp>
        <p:nvSpPr>
          <p:cNvPr id="1165330" name="文本框 1165329"/>
          <p:cNvSpPr txBox="1"/>
          <p:nvPr/>
        </p:nvSpPr>
        <p:spPr>
          <a:xfrm>
            <a:off x="1274763" y="5589588"/>
            <a:ext cx="481012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ClrTx/>
            </a:pPr>
            <a:fld id="{9A0DB2DC-4C9A-4742-B13C-FB6460FD3503}" type="slidenum">
              <a:rPr lang="zh-CN" altLang="en-US" dirty="0"/>
              <a:pPr lvl="0">
                <a:buClrTx/>
              </a:pPr>
              <a:t>2</a:t>
            </a:fld>
            <a:r>
              <a:rPr lang="zh-CN" altLang="zh-CN" sz="1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</a:p>
        </p:txBody>
      </p:sp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1142977" y="1571612"/>
          <a:ext cx="6929485" cy="4000527"/>
        </p:xfrm>
        <a:graphic>
          <a:graphicData uri="http://schemas.openxmlformats.org/drawingml/2006/table">
            <a:tbl>
              <a:tblPr/>
              <a:tblGrid>
                <a:gridCol w="2309467"/>
                <a:gridCol w="2309467"/>
                <a:gridCol w="2310551"/>
              </a:tblGrid>
              <a:tr h="3510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latin typeface="Calibri"/>
                          <a:ea typeface="宋体"/>
                          <a:cs typeface="Times New Roman"/>
                        </a:rPr>
                        <a:t>学科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1" kern="100">
                          <a:latin typeface="Calibri"/>
                          <a:ea typeface="宋体"/>
                          <a:cs typeface="Times New Roman"/>
                        </a:rPr>
                        <a:t>年段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1" kern="100">
                          <a:latin typeface="Calibri"/>
                          <a:ea typeface="宋体"/>
                          <a:cs typeface="Times New Roman"/>
                        </a:rPr>
                        <a:t>优秀教师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0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1" kern="100">
                          <a:latin typeface="Calibri"/>
                          <a:ea typeface="宋体"/>
                          <a:cs typeface="Times New Roman"/>
                        </a:rPr>
                        <a:t>体育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1" kern="100">
                          <a:latin typeface="Calibri"/>
                          <a:ea typeface="宋体"/>
                          <a:cs typeface="Times New Roman"/>
                        </a:rPr>
                        <a:t>7</a:t>
                      </a:r>
                      <a:r>
                        <a:rPr lang="zh-CN" sz="2000" b="1" kern="100">
                          <a:latin typeface="Calibri"/>
                          <a:ea typeface="宋体"/>
                          <a:cs typeface="Times New Roman"/>
                        </a:rPr>
                        <a:t>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1" kern="100">
                          <a:latin typeface="Calibri"/>
                          <a:ea typeface="宋体"/>
                          <a:cs typeface="Times New Roman"/>
                        </a:rPr>
                        <a:t>翁婷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0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1" kern="100">
                          <a:latin typeface="Calibri"/>
                          <a:ea typeface="宋体"/>
                          <a:cs typeface="Times New Roman"/>
                        </a:rPr>
                        <a:t>美术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1" kern="100">
                          <a:latin typeface="Calibri"/>
                          <a:ea typeface="宋体"/>
                          <a:cs typeface="Times New Roman"/>
                        </a:rPr>
                        <a:t>6</a:t>
                      </a:r>
                      <a:r>
                        <a:rPr lang="zh-CN" sz="2000" b="1" kern="100">
                          <a:latin typeface="Calibri"/>
                          <a:ea typeface="宋体"/>
                          <a:cs typeface="Times New Roman"/>
                        </a:rPr>
                        <a:t>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1" kern="100">
                          <a:latin typeface="Calibri"/>
                          <a:ea typeface="宋体"/>
                          <a:cs typeface="Times New Roman"/>
                        </a:rPr>
                        <a:t>吴银兰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0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1" kern="100">
                          <a:latin typeface="Calibri"/>
                          <a:ea typeface="宋体"/>
                          <a:cs typeface="Times New Roman"/>
                        </a:rPr>
                        <a:t>语文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1" kern="100">
                          <a:latin typeface="Calibri"/>
                          <a:ea typeface="宋体"/>
                          <a:cs typeface="Times New Roman"/>
                        </a:rPr>
                        <a:t>6</a:t>
                      </a:r>
                      <a:r>
                        <a:rPr lang="zh-CN" sz="2000" b="1" kern="100">
                          <a:latin typeface="Calibri"/>
                          <a:ea typeface="宋体"/>
                          <a:cs typeface="Times New Roman"/>
                        </a:rPr>
                        <a:t>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1" kern="100">
                          <a:latin typeface="Calibri"/>
                          <a:ea typeface="宋体"/>
                          <a:cs typeface="Times New Roman"/>
                        </a:rPr>
                        <a:t>王倩倩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0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1" kern="100">
                          <a:latin typeface="Calibri"/>
                          <a:ea typeface="宋体"/>
                          <a:cs typeface="Times New Roman"/>
                        </a:rPr>
                        <a:t>语文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1" kern="100">
                          <a:latin typeface="Calibri"/>
                          <a:ea typeface="宋体"/>
                          <a:cs typeface="Times New Roman"/>
                        </a:rPr>
                        <a:t>6</a:t>
                      </a:r>
                      <a:r>
                        <a:rPr lang="zh-CN" sz="2000" b="1" kern="100">
                          <a:latin typeface="Calibri"/>
                          <a:ea typeface="宋体"/>
                          <a:cs typeface="Times New Roman"/>
                        </a:rPr>
                        <a:t>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1" kern="100">
                          <a:latin typeface="Calibri"/>
                          <a:ea typeface="宋体"/>
                          <a:cs typeface="Times New Roman"/>
                        </a:rPr>
                        <a:t>曹俊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0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1" kern="100">
                          <a:latin typeface="Calibri"/>
                          <a:ea typeface="宋体"/>
                          <a:cs typeface="Times New Roman"/>
                        </a:rPr>
                        <a:t>音乐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1" kern="100">
                          <a:latin typeface="Calibri"/>
                          <a:ea typeface="宋体"/>
                          <a:cs typeface="Times New Roman"/>
                        </a:rPr>
                        <a:t>5</a:t>
                      </a:r>
                      <a:r>
                        <a:rPr lang="zh-CN" sz="2000" b="1" kern="100">
                          <a:latin typeface="Calibri"/>
                          <a:ea typeface="宋体"/>
                          <a:cs typeface="Times New Roman"/>
                        </a:rPr>
                        <a:t>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1" kern="100">
                          <a:latin typeface="Calibri"/>
                          <a:ea typeface="宋体"/>
                          <a:cs typeface="Times New Roman"/>
                        </a:rPr>
                        <a:t>陆秋敏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7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1" kern="100">
                          <a:latin typeface="Calibri"/>
                          <a:ea typeface="宋体"/>
                          <a:cs typeface="Times New Roman"/>
                        </a:rPr>
                        <a:t>科学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1" kern="100">
                          <a:latin typeface="Calibri"/>
                          <a:ea typeface="宋体"/>
                          <a:cs typeface="Times New Roman"/>
                        </a:rPr>
                        <a:t>3</a:t>
                      </a:r>
                      <a:r>
                        <a:rPr lang="zh-CN" sz="2000" b="1" kern="100">
                          <a:latin typeface="Calibri"/>
                          <a:ea typeface="宋体"/>
                          <a:cs typeface="Times New Roman"/>
                        </a:rPr>
                        <a:t>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1" kern="100">
                          <a:latin typeface="Calibri"/>
                          <a:ea typeface="宋体"/>
                          <a:cs typeface="Times New Roman"/>
                        </a:rPr>
                        <a:t>尤文霞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0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1" kern="100">
                          <a:latin typeface="Calibri"/>
                          <a:ea typeface="宋体"/>
                          <a:cs typeface="Times New Roman"/>
                        </a:rPr>
                        <a:t>数学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1" kern="100">
                          <a:latin typeface="Calibri"/>
                          <a:ea typeface="宋体"/>
                          <a:cs typeface="Times New Roman"/>
                        </a:rPr>
                        <a:t>3</a:t>
                      </a:r>
                      <a:r>
                        <a:rPr lang="zh-CN" sz="2000" b="1" kern="100">
                          <a:latin typeface="Calibri"/>
                          <a:ea typeface="宋体"/>
                          <a:cs typeface="Times New Roman"/>
                        </a:rPr>
                        <a:t>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1" kern="100">
                          <a:latin typeface="Calibri"/>
                          <a:ea typeface="宋体"/>
                          <a:cs typeface="Times New Roman"/>
                        </a:rPr>
                        <a:t>陈嘉烨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0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1" kern="100">
                          <a:latin typeface="Calibri"/>
                          <a:ea typeface="宋体"/>
                          <a:cs typeface="Times New Roman"/>
                        </a:rPr>
                        <a:t>英语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1" kern="100">
                          <a:latin typeface="Calibri"/>
                          <a:ea typeface="宋体"/>
                          <a:cs typeface="Times New Roman"/>
                        </a:rPr>
                        <a:t>2</a:t>
                      </a:r>
                      <a:r>
                        <a:rPr lang="zh-CN" sz="2000" b="1" kern="100">
                          <a:latin typeface="Calibri"/>
                          <a:ea typeface="宋体"/>
                          <a:cs typeface="Times New Roman"/>
                        </a:rPr>
                        <a:t>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1" kern="100">
                          <a:latin typeface="Calibri"/>
                          <a:ea typeface="宋体"/>
                          <a:cs typeface="Times New Roman"/>
                        </a:rPr>
                        <a:t>金秋瑾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5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1" kern="100">
                          <a:latin typeface="Calibri"/>
                          <a:ea typeface="宋体"/>
                          <a:cs typeface="Times New Roman"/>
                        </a:rPr>
                        <a:t>数学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1" kern="100">
                          <a:latin typeface="Calibri"/>
                          <a:ea typeface="宋体"/>
                          <a:cs typeface="Times New Roman"/>
                        </a:rPr>
                        <a:t>2</a:t>
                      </a:r>
                      <a:r>
                        <a:rPr lang="zh-CN" sz="2000" b="1" kern="100">
                          <a:latin typeface="Calibri"/>
                          <a:ea typeface="宋体"/>
                          <a:cs typeface="Times New Roman"/>
                        </a:rPr>
                        <a:t>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1" kern="100">
                          <a:latin typeface="Calibri"/>
                          <a:ea typeface="宋体"/>
                          <a:cs typeface="Times New Roman"/>
                        </a:rPr>
                        <a:t>陶晓洋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0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1" kern="100">
                          <a:latin typeface="Calibri"/>
                          <a:ea typeface="宋体"/>
                          <a:cs typeface="Times New Roman"/>
                        </a:rPr>
                        <a:t>语文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1" kern="100">
                          <a:latin typeface="Calibri"/>
                          <a:ea typeface="宋体"/>
                          <a:cs typeface="Times New Roman"/>
                        </a:rPr>
                        <a:t>1</a:t>
                      </a:r>
                      <a:r>
                        <a:rPr lang="zh-CN" sz="2000" b="1" kern="100">
                          <a:latin typeface="Calibri"/>
                          <a:ea typeface="宋体"/>
                          <a:cs typeface="Times New Roman"/>
                        </a:rPr>
                        <a:t>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latin typeface="Calibri"/>
                          <a:ea typeface="宋体"/>
                          <a:cs typeface="Times New Roman"/>
                        </a:rPr>
                        <a:t>高亚莉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65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65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65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531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24" name="图片 16423" descr="背景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196975"/>
            <a:ext cx="9144000" cy="45894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403" name="文本框 16402"/>
          <p:cNvSpPr txBox="1"/>
          <p:nvPr/>
        </p:nvSpPr>
        <p:spPr>
          <a:xfrm>
            <a:off x="1116013" y="1557338"/>
            <a:ext cx="71913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6414" name="文本框 16413"/>
          <p:cNvSpPr txBox="1"/>
          <p:nvPr/>
        </p:nvSpPr>
        <p:spPr>
          <a:xfrm>
            <a:off x="2608263" y="1555750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endParaRPr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6423" name="矩形 16422"/>
          <p:cNvSpPr/>
          <p:nvPr/>
        </p:nvSpPr>
        <p:spPr>
          <a:xfrm>
            <a:off x="1285852" y="2000240"/>
            <a:ext cx="6745307" cy="106522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r>
              <a:rPr lang="zh-CN" altLang="en-US" sz="3600" dirty="0" smtClean="0">
                <a:ln w="12700" cap="flat" cmpd="sng">
                  <a:solidFill>
                    <a:srgbClr val="EAEAEA"/>
                  </a:solidFill>
                  <a:prstDash val="solid"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80000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</a:rPr>
              <a:t>自我评估优秀教师发言</a:t>
            </a:r>
            <a:endParaRPr lang="zh-CN" altLang="en-US" sz="3600" b="1" dirty="0">
              <a:ln w="12700" cap="flat" cmpd="sng">
                <a:solidFill>
                  <a:srgbClr val="EAEAEA"/>
                </a:solidFill>
                <a:prstDash val="solid"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80000"/>
                  </a:srgbClr>
                </a:outerShdw>
              </a:effectLst>
              <a:latin typeface="华文新魏" panose="02010800040101010101" charset="-122"/>
              <a:ea typeface="华文新魏" panose="02010800040101010101" charset="-12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ClrTx/>
            </a:pPr>
            <a:fld id="{9A0DB2DC-4C9A-4742-B13C-FB6460FD3503}" type="slidenum">
              <a:rPr lang="zh-CN" altLang="en-US" dirty="0"/>
              <a:pPr lvl="0">
                <a:buClrTx/>
              </a:pPr>
              <a:t>3</a:t>
            </a:fld>
            <a:r>
              <a:rPr lang="zh-CN" altLang="zh-CN" sz="1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5315" name="文本占位符 1165314"/>
          <p:cNvSpPr>
            <a:spLocks noGrp="1"/>
          </p:cNvSpPr>
          <p:nvPr>
            <p:ph type="body" idx="1"/>
          </p:nvPr>
        </p:nvSpPr>
        <p:spPr>
          <a:xfrm>
            <a:off x="2484438" y="549275"/>
            <a:ext cx="3455987" cy="647700"/>
          </a:xfrm>
          <a:noFill/>
          <a:ln>
            <a:noFill/>
          </a:ln>
        </p:spPr>
        <p:txBody>
          <a:bodyPr/>
          <a:lstStyle/>
          <a:p>
            <a:pPr algn="ctr">
              <a:buNone/>
            </a:pPr>
            <a:r>
              <a:rPr lang="zh-CN" altLang="en-US" sz="2800" b="1" dirty="0"/>
              <a:t>为什么要制定规划</a:t>
            </a:r>
            <a:r>
              <a:rPr lang="zh-CN" altLang="en-US" dirty="0"/>
              <a:t> </a:t>
            </a:r>
            <a:endParaRPr lang="zh-CN" altLang="en-US"/>
          </a:p>
        </p:txBody>
      </p:sp>
      <p:sp>
        <p:nvSpPr>
          <p:cNvPr id="1165316" name="文本框 1165315"/>
          <p:cNvSpPr txBox="1"/>
          <p:nvPr/>
        </p:nvSpPr>
        <p:spPr>
          <a:xfrm>
            <a:off x="684213" y="1628775"/>
            <a:ext cx="6697662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2800" dirty="0">
                <a:latin typeface="隶书" panose="02010509060101010101" pitchFamily="49" charset="-122"/>
                <a:ea typeface="隶书" panose="02010509060101010101" pitchFamily="49" charset="-122"/>
              </a:rPr>
              <a:t>1</a:t>
            </a:r>
            <a:r>
              <a:rPr lang="zh-CN" altLang="en-US" sz="2800" dirty="0">
                <a:latin typeface="隶书" panose="02010509060101010101" pitchFamily="49" charset="-122"/>
                <a:ea typeface="隶书" panose="02010509060101010101" pitchFamily="49" charset="-122"/>
              </a:rPr>
              <a:t>、</a:t>
            </a:r>
            <a:r>
              <a:rPr lang="zh-CN" altLang="en-US" dirty="0">
                <a:latin typeface="Times New Roman" panose="02020603050405020304" pitchFamily="18" charset="0"/>
                <a:ea typeface="黑体" panose="02010609060101010101" pitchFamily="2" charset="-122"/>
              </a:rPr>
              <a:t>定规划就是找方向 （要去哪里） </a:t>
            </a:r>
          </a:p>
        </p:txBody>
      </p:sp>
      <p:sp>
        <p:nvSpPr>
          <p:cNvPr id="1165327" name="文本框 1165326"/>
          <p:cNvSpPr txBox="1"/>
          <p:nvPr/>
        </p:nvSpPr>
        <p:spPr>
          <a:xfrm>
            <a:off x="684213" y="2781300"/>
            <a:ext cx="7777162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2800" dirty="0">
                <a:latin typeface="隶书" panose="02010509060101010101" pitchFamily="49" charset="-122"/>
                <a:ea typeface="隶书" panose="02010509060101010101" pitchFamily="49" charset="-122"/>
              </a:rPr>
              <a:t>2</a:t>
            </a:r>
            <a:r>
              <a:rPr lang="zh-CN" altLang="en-US" sz="2800" dirty="0">
                <a:latin typeface="隶书" panose="02010509060101010101" pitchFamily="49" charset="-122"/>
                <a:ea typeface="隶书" panose="02010509060101010101" pitchFamily="49" charset="-122"/>
              </a:rPr>
              <a:t>、</a:t>
            </a:r>
            <a:r>
              <a:rPr lang="zh-CN" altLang="en-US" dirty="0">
                <a:latin typeface="Times New Roman" panose="02020603050405020304" pitchFamily="18" charset="0"/>
                <a:ea typeface="黑体" panose="02010609060101010101" pitchFamily="2" charset="-122"/>
              </a:rPr>
              <a:t>制定规划是定位的过程（现在在哪里，缺什么）</a:t>
            </a:r>
          </a:p>
        </p:txBody>
      </p:sp>
      <p:sp>
        <p:nvSpPr>
          <p:cNvPr id="1165330" name="文本框 1165329"/>
          <p:cNvSpPr txBox="1"/>
          <p:nvPr/>
        </p:nvSpPr>
        <p:spPr>
          <a:xfrm>
            <a:off x="1274763" y="5589588"/>
            <a:ext cx="481012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165333" name="文本框 1165332"/>
          <p:cNvSpPr txBox="1"/>
          <p:nvPr/>
        </p:nvSpPr>
        <p:spPr>
          <a:xfrm>
            <a:off x="252413" y="3933825"/>
            <a:ext cx="8351837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2800" dirty="0">
                <a:latin typeface="隶书" panose="02010509060101010101" pitchFamily="49" charset="-122"/>
                <a:ea typeface="隶书" panose="02010509060101010101" pitchFamily="49" charset="-122"/>
              </a:rPr>
              <a:t>  3</a:t>
            </a:r>
            <a:r>
              <a:rPr lang="zh-CN" altLang="en-US" sz="2800" dirty="0">
                <a:latin typeface="隶书" panose="02010509060101010101" pitchFamily="49" charset="-122"/>
                <a:ea typeface="隶书" panose="02010509060101010101" pitchFamily="49" charset="-122"/>
              </a:rPr>
              <a:t>、</a:t>
            </a:r>
            <a:r>
              <a:rPr lang="zh-CN" altLang="en-US" dirty="0">
                <a:latin typeface="Times New Roman" panose="02020603050405020304" pitchFamily="18" charset="0"/>
                <a:ea typeface="黑体" panose="02010609060101010101" pitchFamily="2" charset="-122"/>
              </a:rPr>
              <a:t>定法定规（怎么去做）</a:t>
            </a: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ClrTx/>
            </a:pPr>
            <a:fld id="{9A0DB2DC-4C9A-4742-B13C-FB6460FD3503}" type="slidenum">
              <a:rPr lang="zh-CN" altLang="en-US" dirty="0"/>
              <a:pPr lvl="0">
                <a:buClrTx/>
              </a:pPr>
              <a:t>4</a:t>
            </a:fld>
            <a:r>
              <a:rPr lang="zh-CN" altLang="zh-CN" sz="1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65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65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65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653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65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65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65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65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65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65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65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5315" grpId="0" build="p"/>
      <p:bldP spid="1165316" grpId="0"/>
      <p:bldP spid="11653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6339" name="文本占位符 1166338"/>
          <p:cNvSpPr>
            <a:spLocks noGrp="1"/>
          </p:cNvSpPr>
          <p:nvPr>
            <p:ph type="body" idx="1"/>
          </p:nvPr>
        </p:nvSpPr>
        <p:spPr>
          <a:xfrm>
            <a:off x="3421063" y="476250"/>
            <a:ext cx="2230437" cy="504825"/>
          </a:xfrm>
          <a:noFill/>
          <a:ln>
            <a:noFill/>
          </a:ln>
        </p:spPr>
        <p:txBody>
          <a:bodyPr/>
          <a:lstStyle/>
          <a:p>
            <a:pPr>
              <a:buNone/>
            </a:pPr>
            <a:r>
              <a:rPr lang="zh-CN" altLang="en-US" sz="2400" b="1" dirty="0"/>
              <a:t>怎么制定规划</a:t>
            </a:r>
            <a:r>
              <a:rPr lang="zh-CN" altLang="en-US" sz="2200" dirty="0"/>
              <a:t> </a:t>
            </a:r>
          </a:p>
        </p:txBody>
      </p:sp>
      <p:sp>
        <p:nvSpPr>
          <p:cNvPr id="1166340" name="文本框 1166339"/>
          <p:cNvSpPr txBox="1"/>
          <p:nvPr/>
        </p:nvSpPr>
        <p:spPr>
          <a:xfrm>
            <a:off x="684213" y="981075"/>
            <a:ext cx="770413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dirty="0">
                <a:latin typeface="Times New Roman" panose="02020603050405020304" pitchFamily="18" charset="0"/>
                <a:ea typeface="隶书" panose="02010509060101010101" pitchFamily="49" charset="-122"/>
              </a:rPr>
              <a:t>（一）</a:t>
            </a:r>
            <a:r>
              <a:rPr lang="zh-CN" altLang="en-US" dirty="0">
                <a:latin typeface="Times New Roman" panose="02020603050405020304" pitchFamily="18" charset="0"/>
                <a:ea typeface="黑体" panose="02010609060101010101" pitchFamily="2" charset="-122"/>
              </a:rPr>
              <a:t>目标清 </a:t>
            </a:r>
          </a:p>
        </p:txBody>
      </p:sp>
      <p:sp>
        <p:nvSpPr>
          <p:cNvPr id="1166343" name="文本框 1166342"/>
          <p:cNvSpPr txBox="1"/>
          <p:nvPr/>
        </p:nvSpPr>
        <p:spPr>
          <a:xfrm>
            <a:off x="684213" y="2205038"/>
            <a:ext cx="799147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/>
            <a:r>
              <a:rPr lang="zh-CN" altLang="en-US" dirty="0">
                <a:latin typeface="Times New Roman" panose="02020603050405020304" pitchFamily="18" charset="0"/>
                <a:ea typeface="隶书" panose="02010509060101010101" pitchFamily="49" charset="-122"/>
              </a:rPr>
              <a:t>（二）</a:t>
            </a:r>
            <a:r>
              <a:rPr lang="zh-CN" altLang="en-US" dirty="0">
                <a:latin typeface="Times New Roman" panose="02020603050405020304" pitchFamily="18" charset="0"/>
                <a:ea typeface="黑体" panose="02010609060101010101" pitchFamily="2" charset="-122"/>
              </a:rPr>
              <a:t>过程明 </a:t>
            </a:r>
          </a:p>
        </p:txBody>
      </p:sp>
      <p:sp>
        <p:nvSpPr>
          <p:cNvPr id="1166345" name="文本框 1166344"/>
          <p:cNvSpPr txBox="1"/>
          <p:nvPr/>
        </p:nvSpPr>
        <p:spPr>
          <a:xfrm>
            <a:off x="611188" y="3141663"/>
            <a:ext cx="8064500" cy="1187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endParaRPr lang="en-US" altLang="zh-CN" dirty="0"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algn="l"/>
            <a:r>
              <a:rPr lang="zh-CN" altLang="en-US" dirty="0">
                <a:latin typeface="Times New Roman" panose="02020603050405020304" pitchFamily="18" charset="0"/>
                <a:ea typeface="隶书" panose="02010509060101010101" pitchFamily="49" charset="-122"/>
              </a:rPr>
              <a:t>（三）</a:t>
            </a:r>
            <a:r>
              <a:rPr lang="zh-CN" altLang="en-US" dirty="0">
                <a:latin typeface="Times New Roman" panose="02020603050405020304" pitchFamily="18" charset="0"/>
                <a:ea typeface="黑体" panose="02010609060101010101" pitchFamily="2" charset="-122"/>
              </a:rPr>
              <a:t>思路清 </a:t>
            </a:r>
            <a:endParaRPr lang="zh-CN" altLang="en-US" dirty="0">
              <a:latin typeface="Times New Roman" panose="02020603050405020304" pitchFamily="18" charset="0"/>
              <a:ea typeface="隶书" panose="02010509060101010101" pitchFamily="49" charset="-122"/>
            </a:endParaRPr>
          </a:p>
          <a:p>
            <a:endParaRPr lang="zh-CN" altLang="en-US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166346" name="文本框 1166345"/>
          <p:cNvSpPr txBox="1"/>
          <p:nvPr/>
        </p:nvSpPr>
        <p:spPr>
          <a:xfrm>
            <a:off x="539750" y="4797425"/>
            <a:ext cx="799147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dirty="0">
                <a:latin typeface="Times New Roman" panose="02020603050405020304" pitchFamily="18" charset="0"/>
                <a:ea typeface="隶书" panose="02010509060101010101" pitchFamily="49" charset="-122"/>
              </a:rPr>
              <a:t>（四）</a:t>
            </a:r>
            <a:r>
              <a:rPr lang="zh-CN" altLang="en-US" dirty="0">
                <a:latin typeface="Times New Roman" panose="02020603050405020304" pitchFamily="18" charset="0"/>
                <a:ea typeface="黑体" panose="02010609060101010101" pitchFamily="2" charset="-122"/>
              </a:rPr>
              <a:t>可操作 </a:t>
            </a: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ClrTx/>
            </a:pPr>
            <a:fld id="{9A0DB2DC-4C9A-4742-B13C-FB6460FD3503}" type="slidenum">
              <a:rPr lang="zh-CN" altLang="en-US" dirty="0"/>
              <a:pPr lvl="0">
                <a:buClrTx/>
              </a:pPr>
              <a:t>5</a:t>
            </a:fld>
            <a:r>
              <a:rPr lang="zh-CN" altLang="zh-CN" sz="1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66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66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66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66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663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66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66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66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66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66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66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66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166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6339" grpId="0" build="p"/>
      <p:bldP spid="1166340" grpId="0"/>
      <p:bldP spid="1166345" grpId="0"/>
      <p:bldP spid="11663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63" name="文本占位符 1167362"/>
          <p:cNvSpPr>
            <a:spLocks noGrp="1"/>
          </p:cNvSpPr>
          <p:nvPr>
            <p:ph type="body" idx="1"/>
          </p:nvPr>
        </p:nvSpPr>
        <p:spPr>
          <a:xfrm>
            <a:off x="430213" y="981075"/>
            <a:ext cx="8713787" cy="1295400"/>
          </a:xfrm>
          <a:noFill/>
          <a:ln>
            <a:noFill/>
          </a:ln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en-US" altLang="zh-CN" sz="2400" b="1" dirty="0">
                <a:latin typeface="隶书" panose="02010509060101010101" pitchFamily="49" charset="-122"/>
                <a:ea typeface="隶书" panose="02010509060101010101" pitchFamily="49" charset="-122"/>
              </a:rPr>
              <a:t>1</a:t>
            </a:r>
            <a:r>
              <a:rPr lang="zh-CN" altLang="en-US" sz="24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  <a:t>、</a:t>
            </a:r>
            <a:r>
              <a:rPr lang="zh-CN" altLang="en-US" sz="2800" b="1" dirty="0" smtClean="0">
                <a:latin typeface="仿宋_GB2312" pitchFamily="49" charset="-122"/>
                <a:ea typeface="仿宋_GB2312" pitchFamily="49" charset="-122"/>
              </a:rPr>
              <a:t>清晰目标</a:t>
            </a:r>
            <a:r>
              <a:rPr lang="zh-CN" altLang="en-US" sz="2800" b="1" dirty="0"/>
              <a:t>：</a:t>
            </a:r>
            <a:r>
              <a:rPr lang="zh-CN" altLang="en-US" b="1" dirty="0"/>
              <a:t>通过努力而不是目前能实现；</a:t>
            </a:r>
            <a:r>
              <a:rPr lang="zh-CN" altLang="en-US" dirty="0"/>
              <a:t> </a:t>
            </a:r>
          </a:p>
        </p:txBody>
      </p:sp>
      <p:sp>
        <p:nvSpPr>
          <p:cNvPr id="1167364" name="矩形 1167363"/>
          <p:cNvSpPr/>
          <p:nvPr/>
        </p:nvSpPr>
        <p:spPr>
          <a:xfrm>
            <a:off x="2771775" y="333375"/>
            <a:ext cx="3744913" cy="50323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2600" u="none" kern="1200" baseline="0">
                <a:solidFill>
                  <a:schemeClr val="tx1"/>
                </a:solidFill>
                <a:latin typeface="Tahoma" panose="020B0604030504040204" pitchFamily="34" charset="0"/>
                <a:ea typeface="华文细黑" panose="02010600040101010101" pitchFamily="2" charset="-122"/>
              </a:defRPr>
            </a:lvl1pPr>
            <a:lvl2pPr marL="74295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0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华文细黑" panose="02010600040101010101" pitchFamily="2" charset="-122"/>
              </a:defRPr>
            </a:lvl2pPr>
            <a:lvl3pPr marL="114300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华文细黑" panose="02010600040101010101" pitchFamily="2" charset="-122"/>
              </a:defRPr>
            </a:lvl3pPr>
            <a:lvl4pPr marL="160020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16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华文细黑" panose="02010600040101010101" pitchFamily="2" charset="-122"/>
              </a:defRPr>
            </a:lvl4pPr>
            <a:lvl5pPr marL="2057400" lvl="4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华文细黑" panose="02010600040101010101" pitchFamily="2" charset="-122"/>
              </a:defRPr>
            </a:lvl5pPr>
          </a:lstStyle>
          <a:p>
            <a:pPr lvl="0" algn="ctr">
              <a:buNone/>
            </a:pPr>
            <a:r>
              <a:rPr lang="zh-CN" altLang="en-US" b="1" dirty="0"/>
              <a:t>为什么要进行</a:t>
            </a:r>
            <a:r>
              <a:rPr lang="zh-CN" altLang="en-US" b="1" dirty="0" smtClean="0"/>
              <a:t>规划制定</a:t>
            </a:r>
            <a:r>
              <a:rPr lang="zh-CN" altLang="en-US" b="0" dirty="0" smtClean="0"/>
              <a:t> </a:t>
            </a:r>
            <a:endParaRPr lang="zh-CN" altLang="en-US" b="0" dirty="0"/>
          </a:p>
        </p:txBody>
      </p:sp>
      <p:sp>
        <p:nvSpPr>
          <p:cNvPr id="1167365" name="文本框 1167364"/>
          <p:cNvSpPr txBox="1"/>
          <p:nvPr/>
        </p:nvSpPr>
        <p:spPr>
          <a:xfrm>
            <a:off x="395288" y="2852738"/>
            <a:ext cx="835342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167366" name="文本框 1167365"/>
          <p:cNvSpPr txBox="1"/>
          <p:nvPr/>
        </p:nvSpPr>
        <p:spPr>
          <a:xfrm>
            <a:off x="395288" y="1916113"/>
            <a:ext cx="83883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/>
            <a:r>
              <a:rPr lang="en-US" altLang="zh-CN" dirty="0">
                <a:latin typeface="隶书" panose="02010509060101010101" pitchFamily="49" charset="-122"/>
                <a:ea typeface="隶书" panose="02010509060101010101" pitchFamily="49" charset="-122"/>
              </a:rPr>
              <a:t>2</a:t>
            </a:r>
            <a:r>
              <a:rPr lang="zh-CN" altLang="en-US" dirty="0">
                <a:latin typeface="隶书" panose="02010509060101010101" pitchFamily="49" charset="-122"/>
                <a:ea typeface="隶书" panose="02010509060101010101" pitchFamily="49" charset="-122"/>
              </a:rPr>
              <a:t>、</a:t>
            </a:r>
            <a:r>
              <a:rPr lang="zh-CN" altLang="en-US" dirty="0">
                <a:latin typeface="Times New Roman" panose="02020603050405020304" pitchFamily="18" charset="0"/>
                <a:ea typeface="黑体" panose="02010609060101010101" pitchFamily="2" charset="-122"/>
              </a:rPr>
              <a:t>了解需要：为教师提供有力的帮助和平台； </a:t>
            </a:r>
          </a:p>
        </p:txBody>
      </p:sp>
      <p:sp>
        <p:nvSpPr>
          <p:cNvPr id="1167367" name="文本框 1167366"/>
          <p:cNvSpPr txBox="1"/>
          <p:nvPr/>
        </p:nvSpPr>
        <p:spPr>
          <a:xfrm>
            <a:off x="250825" y="3068638"/>
            <a:ext cx="8389938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/>
            <a:r>
              <a:rPr lang="en-US" altLang="zh-CN" dirty="0">
                <a:latin typeface="隶书" panose="02010509060101010101" pitchFamily="49" charset="-122"/>
                <a:ea typeface="隶书" panose="02010509060101010101" pitchFamily="49" charset="-122"/>
              </a:rPr>
              <a:t>3</a:t>
            </a:r>
            <a:r>
              <a:rPr lang="zh-CN" altLang="en-US" dirty="0">
                <a:latin typeface="隶书" panose="02010509060101010101" pitchFamily="49" charset="-122"/>
                <a:ea typeface="隶书" panose="02010509060101010101" pitchFamily="49" charset="-122"/>
              </a:rPr>
              <a:t>、</a:t>
            </a:r>
            <a:r>
              <a:rPr lang="zh-CN" altLang="en-US" dirty="0">
                <a:latin typeface="Times New Roman" panose="02020603050405020304" pitchFamily="18" charset="0"/>
                <a:ea typeface="黑体" panose="02010609060101010101" pitchFamily="2" charset="-122"/>
              </a:rPr>
              <a:t>引领价值：处理好个人发展与团队发展的关联；</a:t>
            </a:r>
            <a:endParaRPr lang="zh-CN" altLang="en-US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167384" name="文本框 1167383"/>
          <p:cNvSpPr txBox="1"/>
          <p:nvPr/>
        </p:nvSpPr>
        <p:spPr>
          <a:xfrm>
            <a:off x="250825" y="4076700"/>
            <a:ext cx="8353425" cy="13700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dirty="0">
                <a:latin typeface="隶书" panose="02010509060101010101" pitchFamily="49" charset="-122"/>
                <a:ea typeface="隶书" panose="02010509060101010101" pitchFamily="49" charset="-122"/>
              </a:rPr>
              <a:t>4</a:t>
            </a:r>
            <a:r>
              <a:rPr lang="zh-CN" altLang="en-US" dirty="0">
                <a:latin typeface="隶书" panose="02010509060101010101" pitchFamily="49" charset="-122"/>
                <a:ea typeface="隶书" panose="02010509060101010101" pitchFamily="49" charset="-122"/>
              </a:rPr>
              <a:t>、</a:t>
            </a:r>
            <a:r>
              <a:rPr lang="zh-CN" altLang="en-US" dirty="0">
                <a:latin typeface="Times New Roman" panose="02020603050405020304" pitchFamily="18" charset="0"/>
                <a:ea typeface="黑体" panose="02010609060101010101" pitchFamily="2" charset="-122"/>
              </a:rPr>
              <a:t>渗透管理文化，学校文化；</a:t>
            </a:r>
          </a:p>
          <a:p>
            <a:pPr algn="l">
              <a:spcBef>
                <a:spcPct val="50000"/>
              </a:spcBef>
            </a:pPr>
            <a:r>
              <a:rPr lang="zh-CN" altLang="en-US" dirty="0">
                <a:latin typeface="Times New Roman" panose="02020603050405020304" pitchFamily="18" charset="0"/>
                <a:ea typeface="黑体" panose="02010609060101010101" pitchFamily="2" charset="-122"/>
              </a:rPr>
              <a:t>目标清晰</a:t>
            </a:r>
            <a:r>
              <a:rPr lang="en-US" altLang="zh-CN">
                <a:latin typeface="Times New Roman" panose="02020603050405020304" pitchFamily="18" charset="0"/>
                <a:ea typeface="黑体" panose="02010609060101010101" pitchFamily="2" charset="-122"/>
              </a:rPr>
              <a:t>—</a:t>
            </a:r>
            <a:r>
              <a:rPr lang="zh-CN" altLang="en-US" dirty="0">
                <a:latin typeface="Times New Roman" panose="02020603050405020304" pitchFamily="18" charset="0"/>
                <a:ea typeface="黑体" panose="02010609060101010101" pitchFamily="2" charset="-122"/>
              </a:rPr>
              <a:t>策划智慧</a:t>
            </a:r>
            <a:r>
              <a:rPr lang="en-US" altLang="zh-CN">
                <a:latin typeface="Times New Roman" panose="02020603050405020304" pitchFamily="18" charset="0"/>
                <a:ea typeface="黑体" panose="02010609060101010101" pitchFamily="2" charset="-122"/>
              </a:rPr>
              <a:t>—</a:t>
            </a:r>
            <a:r>
              <a:rPr lang="zh-CN" altLang="en-US" dirty="0">
                <a:latin typeface="Times New Roman" panose="02020603050405020304" pitchFamily="18" charset="0"/>
                <a:ea typeface="黑体" panose="02010609060101010101" pitchFamily="2" charset="-122"/>
              </a:rPr>
              <a:t>践行扎实</a:t>
            </a:r>
            <a:r>
              <a:rPr lang="en-US" altLang="zh-CN">
                <a:latin typeface="Times New Roman" panose="02020603050405020304" pitchFamily="18" charset="0"/>
                <a:ea typeface="黑体" panose="02010609060101010101" pitchFamily="2" charset="-122"/>
              </a:rPr>
              <a:t>—</a:t>
            </a:r>
            <a:r>
              <a:rPr lang="zh-CN" altLang="en-US" dirty="0">
                <a:latin typeface="Times New Roman" panose="02020603050405020304" pitchFamily="18" charset="0"/>
                <a:ea typeface="黑体" panose="02010609060101010101" pitchFamily="2" charset="-122"/>
              </a:rPr>
              <a:t>引领超越，力求在工作中追求卓越的内涵。</a:t>
            </a: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ClrTx/>
            </a:pPr>
            <a:fld id="{9A0DB2DC-4C9A-4742-B13C-FB6460FD3503}" type="slidenum">
              <a:rPr lang="zh-CN" altLang="en-US" dirty="0"/>
              <a:pPr lvl="0">
                <a:buClrTx/>
              </a:pPr>
              <a:t>6</a:t>
            </a:fld>
            <a:r>
              <a:rPr lang="zh-CN" altLang="zh-CN" sz="1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67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67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67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67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67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67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67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67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67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67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67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67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67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63" grpId="0" build="p"/>
      <p:bldP spid="1167364" grpId="0"/>
      <p:bldP spid="116738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5315" name="文本占位符 1165314"/>
          <p:cNvSpPr>
            <a:spLocks noGrp="1"/>
          </p:cNvSpPr>
          <p:nvPr>
            <p:ph type="body" idx="1"/>
          </p:nvPr>
        </p:nvSpPr>
        <p:spPr>
          <a:xfrm>
            <a:off x="2500298" y="214290"/>
            <a:ext cx="4516454" cy="647700"/>
          </a:xfrm>
          <a:noFill/>
          <a:ln>
            <a:noFill/>
          </a:ln>
        </p:spPr>
        <p:txBody>
          <a:bodyPr/>
          <a:lstStyle/>
          <a:p>
            <a:pPr algn="ctr">
              <a:buNone/>
            </a:pPr>
            <a:r>
              <a:rPr lang="zh-CN" altLang="en-US" dirty="0" smtClean="0"/>
              <a:t>规划样表</a:t>
            </a:r>
            <a:endParaRPr lang="zh-CN" altLang="en-US" dirty="0"/>
          </a:p>
        </p:txBody>
      </p:sp>
      <p:sp>
        <p:nvSpPr>
          <p:cNvPr id="1165330" name="文本框 1165329"/>
          <p:cNvSpPr txBox="1"/>
          <p:nvPr/>
        </p:nvSpPr>
        <p:spPr>
          <a:xfrm>
            <a:off x="1274763" y="5589588"/>
            <a:ext cx="481012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ClrTx/>
            </a:pPr>
            <a:fld id="{9A0DB2DC-4C9A-4742-B13C-FB6460FD3503}" type="slidenum">
              <a:rPr lang="zh-CN" altLang="en-US" dirty="0"/>
              <a:pPr lvl="0">
                <a:buClrTx/>
              </a:pPr>
              <a:t>7</a:t>
            </a:fld>
            <a:r>
              <a:rPr lang="zh-CN" altLang="zh-CN" sz="1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</a:p>
        </p:txBody>
      </p:sp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1214414" y="1928802"/>
          <a:ext cx="6929486" cy="4213736"/>
        </p:xfrm>
        <a:graphic>
          <a:graphicData uri="http://schemas.openxmlformats.org/drawingml/2006/table">
            <a:tbl>
              <a:tblPr/>
              <a:tblGrid>
                <a:gridCol w="6929486"/>
              </a:tblGrid>
              <a:tr h="1195842">
                <a:tc>
                  <a:txBody>
                    <a:bodyPr/>
                    <a:lstStyle/>
                    <a:p>
                      <a:pPr algn="just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Times New Roman"/>
                          <a:ea typeface="黑体"/>
                          <a:cs typeface="Times New Roman"/>
                        </a:rPr>
                        <a:t>自我情况简析：</a:t>
                      </a:r>
                      <a:r>
                        <a:rPr lang="en-US" sz="1600" kern="100" dirty="0">
                          <a:latin typeface="楷体_GB2312"/>
                          <a:ea typeface="宋体"/>
                          <a:cs typeface="Times New Roman"/>
                        </a:rPr>
                        <a:t>                                                                                                             </a:t>
                      </a:r>
                      <a:endParaRPr lang="zh-CN" sz="16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934" marR="55934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591">
                <a:tc>
                  <a:txBody>
                    <a:bodyPr/>
                    <a:lstStyle/>
                    <a:p>
                      <a:pPr algn="just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>
                          <a:latin typeface="Times New Roman"/>
                          <a:ea typeface="宋体"/>
                          <a:cs typeface="Times New Roman"/>
                        </a:rPr>
                        <a:t>三年总目标：</a:t>
                      </a:r>
                      <a:r>
                        <a:rPr lang="zh-CN" sz="1600" kern="100">
                          <a:latin typeface="Times New Roman"/>
                          <a:ea typeface="宋体"/>
                          <a:cs typeface="Times New Roman"/>
                        </a:rPr>
                        <a:t> </a:t>
                      </a:r>
                    </a:p>
                  </a:txBody>
                  <a:tcPr marL="55934" marR="55934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2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600" b="1" kern="100">
                          <a:latin typeface="Times New Roman"/>
                          <a:ea typeface="宋体"/>
                          <a:cs typeface="Times New Roman"/>
                        </a:rPr>
                        <a:t>第一年目标：</a:t>
                      </a:r>
                      <a:endParaRPr lang="zh-CN" sz="1600" kern="100">
                        <a:latin typeface="Times New Roman"/>
                        <a:ea typeface="宋体"/>
                        <a:cs typeface="Times New Roman"/>
                      </a:endParaRPr>
                    </a:p>
                    <a:p>
                      <a:pPr algn="just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latin typeface="Times New Roman"/>
                          <a:ea typeface="宋体"/>
                          <a:cs typeface="Times New Roman"/>
                        </a:rPr>
                        <a:t> </a:t>
                      </a:r>
                      <a:endParaRPr lang="zh-CN" sz="16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934" marR="55934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09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600" b="1" kern="100">
                          <a:latin typeface="Times New Roman"/>
                          <a:ea typeface="宋体"/>
                          <a:cs typeface="Times New Roman"/>
                        </a:rPr>
                        <a:t>第二年目标：</a:t>
                      </a:r>
                      <a:endParaRPr lang="zh-CN" sz="16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934" marR="55934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5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600" b="1" kern="100">
                          <a:latin typeface="Times New Roman"/>
                          <a:ea typeface="宋体"/>
                          <a:cs typeface="Times New Roman"/>
                        </a:rPr>
                        <a:t>第三年目标：</a:t>
                      </a:r>
                      <a:endParaRPr lang="zh-CN" sz="16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934" marR="55934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04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>
                          <a:latin typeface="Times New Roman"/>
                          <a:ea typeface="宋体"/>
                          <a:cs typeface="Times New Roman"/>
                        </a:rPr>
                        <a:t>具体措施和安排：</a:t>
                      </a:r>
                      <a:endParaRPr lang="zh-CN" sz="16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934" marR="55934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506">
                <a:tc>
                  <a:txBody>
                    <a:bodyPr/>
                    <a:lstStyle/>
                    <a:p>
                      <a:pPr algn="just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>
                          <a:latin typeface="Times New Roman"/>
                          <a:ea typeface="宋体"/>
                          <a:cs typeface="Times New Roman"/>
                        </a:rPr>
                        <a:t>要求学校提供帮助：</a:t>
                      </a:r>
                      <a:endParaRPr lang="zh-CN" sz="16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934" marR="55934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0136">
                <a:tc>
                  <a:txBody>
                    <a:bodyPr/>
                    <a:lstStyle/>
                    <a:p>
                      <a:pPr algn="just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latin typeface="Times New Roman"/>
                          <a:ea typeface="宋体"/>
                          <a:cs typeface="Times New Roman"/>
                        </a:rPr>
                        <a:t>级部审阅意见：</a:t>
                      </a:r>
                      <a:endParaRPr lang="zh-CN" sz="16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934" marR="55934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000232" y="857232"/>
            <a:ext cx="471475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6667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黑体" pitchFamily="2" charset="-122"/>
                <a:cs typeface="Times New Roman" pitchFamily="18" charset="0"/>
              </a:rPr>
              <a:t>卓然独立，越而胜己</a:t>
            </a:r>
            <a:endParaRPr kumimoji="0" 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  <a:p>
            <a:pPr marL="0" marR="0" lvl="0" indent="666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黑体" pitchFamily="2" charset="-122"/>
                <a:cs typeface="Times New Roman" pitchFamily="18" charset="0"/>
              </a:rPr>
              <a:t> 新北区薛家中心小学教师三年主动发展规划表</a:t>
            </a:r>
            <a:endParaRPr kumimoji="0" lang="zh-CN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  <a:p>
            <a:pPr marL="0" marR="0" lvl="0" indent="666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  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(2019</a:t>
            </a:r>
            <a:r>
              <a:rPr kumimoji="0" lang="zh-CN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年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9</a:t>
            </a:r>
            <a:r>
              <a:rPr kumimoji="0" lang="zh-CN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月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——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2022</a:t>
            </a:r>
            <a:r>
              <a:rPr kumimoji="0" lang="zh-CN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年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8</a:t>
            </a:r>
            <a:r>
              <a:rPr kumimoji="0" lang="zh-CN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月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)</a:t>
            </a:r>
            <a:endParaRPr kumimoji="0" lang="en-US" altLang="zh-CN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  <a:p>
            <a:pPr marL="0" marR="0" lvl="0" indent="666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姓名</a:t>
            </a:r>
            <a:r>
              <a:rPr kumimoji="0" lang="zh-CN" altLang="en-U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   </a:t>
            </a:r>
            <a:r>
              <a:rPr kumimoji="0" lang="zh-CN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性别</a:t>
            </a:r>
            <a:r>
              <a:rPr kumimoji="0" lang="zh-CN" altLang="en-U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r>
              <a:rPr kumimoji="0" lang="zh-CN" altLang="en-U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  </a:t>
            </a:r>
            <a:r>
              <a:rPr kumimoji="0" lang="zh-CN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年龄</a:t>
            </a:r>
            <a:r>
              <a:rPr kumimoji="0" lang="zh-CN" altLang="en-U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  </a:t>
            </a:r>
            <a:r>
              <a:rPr kumimoji="0" lang="zh-CN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教龄</a:t>
            </a:r>
            <a:r>
              <a:rPr kumimoji="0" lang="zh-CN" altLang="en-U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   </a:t>
            </a:r>
            <a:r>
              <a:rPr kumimoji="0" lang="zh-CN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学历 </a:t>
            </a:r>
            <a:r>
              <a:rPr kumimoji="0" lang="zh-CN" altLang="en-U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     </a:t>
            </a:r>
            <a:r>
              <a:rPr kumimoji="0" lang="zh-CN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所教学科</a:t>
            </a:r>
            <a:r>
              <a:rPr kumimoji="0" lang="zh-CN" altLang="en-U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    </a:t>
            </a:r>
            <a:endParaRPr kumimoji="0" lang="zh-CN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65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65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65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531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5250" name="文本占位符 1205249"/>
          <p:cNvSpPr>
            <a:spLocks noGrp="1"/>
          </p:cNvSpPr>
          <p:nvPr>
            <p:ph type="body" idx="1"/>
          </p:nvPr>
        </p:nvSpPr>
        <p:spPr>
          <a:xfrm>
            <a:off x="250825" y="908050"/>
            <a:ext cx="8516938" cy="533400"/>
          </a:xfrm>
          <a:noFill/>
          <a:ln>
            <a:noFill/>
          </a:ln>
        </p:spPr>
        <p:txBody>
          <a:bodyPr/>
          <a:lstStyle/>
          <a:p>
            <a:pPr algn="ctr"/>
            <a:r>
              <a:rPr lang="zh-CN" altLang="en-US" b="1" dirty="0"/>
              <a:t>一</a:t>
            </a:r>
            <a:r>
              <a:rPr lang="zh-CN" altLang="en-US" b="1" dirty="0" smtClean="0"/>
              <a:t>）自我情况简析：</a:t>
            </a:r>
            <a:endParaRPr lang="zh-CN" altLang="en-US" b="1" dirty="0"/>
          </a:p>
          <a:p>
            <a:r>
              <a:rPr lang="zh-CN" altLang="en-US" b="1" dirty="0" smtClean="0"/>
              <a:t>简述自我在</a:t>
            </a:r>
            <a:r>
              <a:rPr lang="zh-CN" altLang="en-US" b="1" dirty="0"/>
              <a:t>学科专业发展</a:t>
            </a:r>
            <a:r>
              <a:rPr lang="zh-CN" altLang="en-US" b="1" dirty="0" smtClean="0"/>
              <a:t>、教育管理岗位上的现状。</a:t>
            </a:r>
            <a:endParaRPr lang="en-US" altLang="zh-CN" b="1" dirty="0" smtClean="0"/>
          </a:p>
          <a:p>
            <a:r>
              <a:rPr lang="zh-CN" altLang="en-US" b="1" dirty="0" smtClean="0"/>
              <a:t>有什么优势？</a:t>
            </a:r>
            <a:endParaRPr lang="en-US" altLang="zh-CN" b="1" dirty="0" smtClean="0"/>
          </a:p>
          <a:p>
            <a:r>
              <a:rPr lang="zh-CN" altLang="en-US" b="1" dirty="0" smtClean="0"/>
              <a:t>有什么劣势？</a:t>
            </a:r>
            <a:endParaRPr lang="en-US" altLang="zh-CN" b="1" dirty="0" smtClean="0"/>
          </a:p>
          <a:p>
            <a:r>
              <a:rPr lang="zh-CN" altLang="en-US" b="1" dirty="0" smtClean="0"/>
              <a:t>有什么潜式？</a:t>
            </a:r>
            <a:endParaRPr lang="zh-CN" altLang="en-US" dirty="0"/>
          </a:p>
        </p:txBody>
      </p:sp>
      <p:sp>
        <p:nvSpPr>
          <p:cNvPr id="1205251" name="矩形 1205250"/>
          <p:cNvSpPr/>
          <p:nvPr/>
        </p:nvSpPr>
        <p:spPr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2600" u="none" kern="1200" baseline="0">
                <a:solidFill>
                  <a:schemeClr val="tx1"/>
                </a:solidFill>
                <a:latin typeface="Tahoma" panose="020B0604030504040204" pitchFamily="34" charset="0"/>
                <a:ea typeface="华文细黑" panose="02010600040101010101" pitchFamily="2" charset="-122"/>
              </a:defRPr>
            </a:lvl1pPr>
            <a:lvl2pPr marL="74295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0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华文细黑" panose="02010600040101010101" pitchFamily="2" charset="-122"/>
              </a:defRPr>
            </a:lvl2pPr>
            <a:lvl3pPr marL="114300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华文细黑" panose="02010600040101010101" pitchFamily="2" charset="-122"/>
              </a:defRPr>
            </a:lvl3pPr>
            <a:lvl4pPr marL="160020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16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华文细黑" panose="02010600040101010101" pitchFamily="2" charset="-122"/>
              </a:defRPr>
            </a:lvl4pPr>
            <a:lvl5pPr marL="2057400" lvl="4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华文细黑" panose="02010600040101010101" pitchFamily="2" charset="-122"/>
              </a:defRPr>
            </a:lvl5pPr>
          </a:lstStyle>
          <a:p>
            <a:pPr lvl="0" algn="ctr">
              <a:buNone/>
            </a:pPr>
            <a:r>
              <a:rPr lang="zh-CN" altLang="en-US" b="1" dirty="0"/>
              <a:t>关于教师规划的问题</a:t>
            </a:r>
            <a:r>
              <a:rPr lang="zh-CN" altLang="en-US" b="0" dirty="0"/>
              <a:t> </a:t>
            </a: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ClrTx/>
            </a:pPr>
            <a:fld id="{9A0DB2DC-4C9A-4742-B13C-FB6460FD3503}" type="slidenum">
              <a:rPr lang="zh-CN" altLang="en-US" dirty="0"/>
              <a:pPr lvl="0">
                <a:buClrTx/>
              </a:pPr>
              <a:t>8</a:t>
            </a:fld>
            <a:r>
              <a:rPr lang="zh-CN" altLang="zh-CN" sz="1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794" name="文本占位符 1185793"/>
          <p:cNvSpPr>
            <a:spLocks noGrp="1"/>
          </p:cNvSpPr>
          <p:nvPr>
            <p:ph type="body" idx="1"/>
          </p:nvPr>
        </p:nvSpPr>
        <p:spPr>
          <a:xfrm>
            <a:off x="250825" y="908050"/>
            <a:ext cx="8516938" cy="533400"/>
          </a:xfrm>
          <a:noFill/>
          <a:ln>
            <a:noFill/>
          </a:ln>
        </p:spPr>
        <p:txBody>
          <a:bodyPr/>
          <a:lstStyle/>
          <a:p>
            <a:r>
              <a:rPr lang="zh-CN" altLang="en-US" b="1" dirty="0">
                <a:latin typeface="楷体_GB2312" pitchFamily="49" charset="-122"/>
                <a:ea typeface="楷体_GB2312" pitchFamily="49" charset="-122"/>
              </a:rPr>
              <a:t>二）三年总目标：基于主攻方向，具体可感的阐述形象或标准。</a:t>
            </a:r>
          </a:p>
          <a:p>
            <a:r>
              <a:rPr lang="zh-CN" altLang="en-US" b="1" dirty="0">
                <a:latin typeface="楷体_GB2312" pitchFamily="49" charset="-122"/>
                <a:ea typeface="楷体_GB2312" pitchFamily="49" charset="-122"/>
              </a:rPr>
              <a:t>问题：（不自信：不敢开放成长的心态和愿望，对五级梯队的需求不足，目标不清晰，导致学校找不到为教师提供帮助的切入点）</a:t>
            </a:r>
          </a:p>
          <a:p>
            <a:r>
              <a:rPr lang="zh-CN" altLang="en-US" b="1" dirty="0">
                <a:latin typeface="楷体_GB2312" pitchFamily="49" charset="-122"/>
                <a:ea typeface="楷体_GB2312" pitchFamily="49" charset="-122"/>
              </a:rPr>
              <a:t>填写要点：</a:t>
            </a:r>
          </a:p>
          <a:p>
            <a:r>
              <a:rPr lang="en-US" altLang="zh-CN" b="1" dirty="0"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b="1" dirty="0">
                <a:latin typeface="楷体_GB2312" pitchFamily="49" charset="-122"/>
                <a:ea typeface="楷体_GB2312" pitchFamily="49" charset="-122"/>
              </a:rPr>
              <a:t>、梯队专业发展</a:t>
            </a:r>
            <a:r>
              <a:rPr lang="en-US" altLang="zh-CN" b="1" dirty="0">
                <a:latin typeface="Tahoma" panose="020B0604030504040204" pitchFamily="34" charset="0"/>
                <a:ea typeface="楷体_GB2312" pitchFamily="49" charset="-122"/>
              </a:rPr>
              <a:t>——</a:t>
            </a:r>
            <a:r>
              <a:rPr lang="zh-CN" altLang="en-US" b="1" dirty="0">
                <a:latin typeface="楷体_GB2312" pitchFamily="49" charset="-122"/>
                <a:ea typeface="楷体_GB2312" pitchFamily="49" charset="-122"/>
              </a:rPr>
              <a:t>五级梯队（带头人、骨干、新秀、能手、特级教师）</a:t>
            </a:r>
          </a:p>
          <a:p>
            <a:r>
              <a:rPr lang="en-US" altLang="zh-CN" b="1" dirty="0"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b="1" dirty="0">
                <a:latin typeface="楷体_GB2312" pitchFamily="49" charset="-122"/>
                <a:ea typeface="楷体_GB2312" pitchFamily="49" charset="-122"/>
              </a:rPr>
              <a:t>、课题研究、教学实践</a:t>
            </a:r>
            <a:r>
              <a:rPr lang="en-US" altLang="zh-CN" b="1" dirty="0">
                <a:latin typeface="Tahoma" panose="020B0604030504040204" pitchFamily="34" charset="0"/>
                <a:ea typeface="楷体_GB2312" pitchFamily="49" charset="-122"/>
              </a:rPr>
              <a:t>——</a:t>
            </a:r>
            <a:r>
              <a:rPr lang="zh-CN" altLang="en-US" b="1" dirty="0">
                <a:latin typeface="楷体_GB2312" pitchFamily="49" charset="-122"/>
                <a:ea typeface="楷体_GB2312" pitchFamily="49" charset="-122"/>
              </a:rPr>
              <a:t>在那个研究专题（课型研究、学习能力等）中形成怎样的教学理念、教学风格、教学特色。（要提炼出清晰的关键词）</a:t>
            </a:r>
          </a:p>
          <a:p>
            <a:r>
              <a:rPr lang="en-US" altLang="zh-CN" b="1" dirty="0"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b="1" dirty="0">
                <a:latin typeface="楷体_GB2312" pitchFamily="49" charset="-122"/>
                <a:ea typeface="楷体_GB2312" pitchFamily="49" charset="-122"/>
              </a:rPr>
              <a:t>、管理岗位</a:t>
            </a:r>
            <a:r>
              <a:rPr lang="en-US" altLang="zh-CN" b="1" dirty="0">
                <a:latin typeface="Tahoma" panose="020B0604030504040204" pitchFamily="34" charset="0"/>
                <a:ea typeface="楷体_GB2312" pitchFamily="49" charset="-122"/>
              </a:rPr>
              <a:t>——</a:t>
            </a:r>
            <a:r>
              <a:rPr lang="zh-CN" altLang="en-US" b="1" dirty="0">
                <a:latin typeface="楷体_GB2312" pitchFamily="49" charset="-122"/>
                <a:ea typeface="楷体_GB2312" pitchFamily="49" charset="-122"/>
              </a:rPr>
              <a:t>行政管理、级组管理、班级管理、社团建设等方面的目标（</a:t>
            </a:r>
            <a:r>
              <a:rPr lang="zh-CN" altLang="en-US" b="1" dirty="0">
                <a:latin typeface="楷体_GB2312" pitchFamily="49" charset="-122"/>
                <a:ea typeface="楷体_GB2312" pitchFamily="49" charset="-122"/>
                <a:hlinkClick r:id="rId2" action="ppaction://hlinksldjump"/>
              </a:rPr>
              <a:t>要可视化、可操作</a:t>
            </a:r>
            <a:r>
              <a:rPr lang="zh-CN" altLang="en-US" b="1" dirty="0">
                <a:latin typeface="楷体_GB2312" pitchFamily="49" charset="-122"/>
                <a:ea typeface="楷体_GB2312" pitchFamily="49" charset="-122"/>
              </a:rPr>
              <a:t>）</a:t>
            </a:r>
            <a:r>
              <a:rPr lang="zh-CN" altLang="en-US" dirty="0"/>
              <a:t> </a:t>
            </a:r>
          </a:p>
        </p:txBody>
      </p:sp>
      <p:sp>
        <p:nvSpPr>
          <p:cNvPr id="1185795" name="矩形 1185794"/>
          <p:cNvSpPr/>
          <p:nvPr/>
        </p:nvSpPr>
        <p:spPr>
          <a:xfrm>
            <a:off x="468313" y="260350"/>
            <a:ext cx="8229600" cy="50323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2600" u="none" kern="1200" baseline="0">
                <a:solidFill>
                  <a:schemeClr val="tx1"/>
                </a:solidFill>
                <a:latin typeface="Tahoma" panose="020B0604030504040204" pitchFamily="34" charset="0"/>
                <a:ea typeface="华文细黑" panose="02010600040101010101" pitchFamily="2" charset="-122"/>
              </a:defRPr>
            </a:lvl1pPr>
            <a:lvl2pPr marL="74295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0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华文细黑" panose="02010600040101010101" pitchFamily="2" charset="-122"/>
              </a:defRPr>
            </a:lvl2pPr>
            <a:lvl3pPr marL="114300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华文细黑" panose="02010600040101010101" pitchFamily="2" charset="-122"/>
              </a:defRPr>
            </a:lvl3pPr>
            <a:lvl4pPr marL="160020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16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华文细黑" panose="02010600040101010101" pitchFamily="2" charset="-122"/>
              </a:defRPr>
            </a:lvl4pPr>
            <a:lvl5pPr marL="2057400" lvl="4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华文细黑" panose="02010600040101010101" pitchFamily="2" charset="-122"/>
              </a:defRPr>
            </a:lvl5pPr>
          </a:lstStyle>
          <a:p>
            <a:pPr lvl="0" algn="ctr">
              <a:buNone/>
            </a:pPr>
            <a:r>
              <a:rPr lang="zh-CN" altLang="en-US" b="1" dirty="0"/>
              <a:t>关于教师规划的问题</a:t>
            </a:r>
            <a:r>
              <a:rPr lang="zh-CN" altLang="en-US" b="0" dirty="0"/>
              <a:t> </a:t>
            </a: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ClrTx/>
            </a:pPr>
            <a:fld id="{9A0DB2DC-4C9A-4742-B13C-FB6460FD3503}" type="slidenum">
              <a:rPr lang="zh-CN" altLang="en-US" dirty="0"/>
              <a:pPr lvl="0">
                <a:buClrTx/>
              </a:pPr>
              <a:t>9</a:t>
            </a:fld>
            <a:r>
              <a:rPr lang="zh-CN" altLang="zh-CN" sz="16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heme/theme1.xml><?xml version="1.0" encoding="utf-8"?>
<a:theme xmlns:a="http://schemas.openxmlformats.org/drawingml/2006/main" name="PPT模版hc360.com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">
      <a:majorFont>
        <a:latin typeface="Tahoma"/>
        <a:ea typeface="华文细黑"/>
        <a:cs typeface=""/>
      </a:majorFont>
      <a:minorFont>
        <a:latin typeface="Tahoma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FFFFFF"/>
        </a:dk1>
        <a:lt1>
          <a:srgbClr val="0000FF"/>
        </a:lt1>
        <a:dk2>
          <a:srgbClr val="FFFF00"/>
        </a:dk2>
        <a:lt2>
          <a:srgbClr val="0000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CDCDC"/>
        </a:accent4>
        <a:accent5>
          <a:srgbClr val="FFCAAA"/>
        </a:accent5>
        <a:accent6>
          <a:srgbClr val="00E5E5"/>
        </a:accent6>
        <a:hlink>
          <a:srgbClr val="FF000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7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27272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2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9"/>
        </a:accent5>
        <a:accent6>
          <a:srgbClr val="0000E5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BE5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9E5B7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72</TotalTime>
  <Words>1017</Words>
  <Application>WPS 演示</Application>
  <PresentationFormat>全屏显示(4:3)</PresentationFormat>
  <Paragraphs>119</Paragraphs>
  <Slides>16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17" baseType="lpstr">
      <vt:lpstr>PPT模版hc360.com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</vt:vector>
  </TitlesOfParts>
  <Company>hc360.com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hc360</dc:creator>
  <cp:lastModifiedBy>微软用户</cp:lastModifiedBy>
  <cp:revision>1581</cp:revision>
  <dcterms:created xsi:type="dcterms:W3CDTF">2007-03-05T12:12:11Z</dcterms:created>
  <dcterms:modified xsi:type="dcterms:W3CDTF">2019-09-25T02:21:54Z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RubyTemplateID">
    <vt:lpwstr>2</vt:lpwstr>
  </property>
  <property fmtid="{D5CDD505-2E9C-101B-9397-08002B2CF9AE}" pid="3" name="KSOProductBuildVer">
    <vt:lpwstr>2052-10.1.0.7698</vt:lpwstr>
  </property>
</Properties>
</file>