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sldIdLst>
    <p:sldId id="370" r:id="rId3"/>
    <p:sldId id="371" r:id="rId4"/>
    <p:sldId id="257" r:id="rId5"/>
    <p:sldId id="258" r:id="rId6"/>
    <p:sldId id="355" r:id="rId7"/>
    <p:sldId id="372" r:id="rId8"/>
    <p:sldId id="338" r:id="rId9"/>
    <p:sldId id="339" r:id="rId10"/>
    <p:sldId id="341" r:id="rId11"/>
    <p:sldId id="357" r:id="rId12"/>
    <p:sldId id="259" r:id="rId13"/>
    <p:sldId id="368" r:id="rId14"/>
    <p:sldId id="360" r:id="rId15"/>
    <p:sldId id="361" r:id="rId16"/>
    <p:sldId id="367" r:id="rId17"/>
    <p:sldId id="362" r:id="rId18"/>
    <p:sldId id="311" r:id="rId19"/>
    <p:sldId id="312" r:id="rId20"/>
    <p:sldId id="345" r:id="rId21"/>
    <p:sldId id="354" r:id="rId22"/>
    <p:sldId id="369" r:id="rId23"/>
    <p:sldId id="373" r:id="rId24"/>
    <p:sldId id="351" r:id="rId25"/>
    <p:sldId id="352" r:id="rId26"/>
    <p:sldId id="364" r:id="rId27"/>
    <p:sldId id="365" r:id="rId28"/>
    <p:sldId id="337" r:id="rId29"/>
    <p:sldId id="267" r:id="rId30"/>
    <p:sldId id="269" r:id="rId31"/>
    <p:sldId id="270" r:id="rId32"/>
    <p:sldId id="295"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1339"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1" Type="http://schemas.openxmlformats.org/officeDocument/2006/relationships/image" Target="../media/image4.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9A74BC8E-C2FA-4768-A212-6D65E26A3841}" type="doc">
      <dgm:prSet loTypeId="urn:microsoft.com/office/officeart/2008/layout/CaptionedPictures#1" loCatId="picture" qsTypeId="urn:microsoft.com/office/officeart/2005/8/quickstyle/simple1#1" qsCatId="simple" csTypeId="urn:microsoft.com/office/officeart/2005/8/colors/accent1_2#1" csCatId="accent1" phldr="1"/>
      <dgm:spPr/>
    </dgm:pt>
    <dgm:pt modelId="{395738CA-6FF1-4C06-9F3D-948AE115B500}">
      <dgm:prSet phldrT="[文本]"/>
      <dgm:spPr>
        <a:solidFill>
          <a:srgbClr val="00B050"/>
        </a:solidFill>
      </dgm:spPr>
      <dgm:t>
        <a:bodyPr/>
        <a:lstStyle/>
        <a:p>
          <a:r>
            <a:rPr lang="zh-CN" altLang="en-US" b="1" dirty="0">
              <a:solidFill>
                <a:schemeClr val="bg1"/>
              </a:solidFill>
            </a:rPr>
            <a:t>内容简介</a:t>
          </a:r>
        </a:p>
      </dgm:t>
    </dgm:pt>
    <dgm:pt modelId="{44C9F5FA-BAEA-48A6-BD0E-0C73E4CC3A4D}" type="parTrans" cxnId="{8B2FEC59-A7C0-4654-9E93-58D205017475}">
      <dgm:prSet/>
      <dgm:spPr/>
      <dgm:t>
        <a:bodyPr/>
        <a:lstStyle/>
        <a:p>
          <a:endParaRPr lang="zh-CN" altLang="en-US"/>
        </a:p>
      </dgm:t>
    </dgm:pt>
    <dgm:pt modelId="{F397FBCA-F40E-498E-9398-835B541AF642}" type="sibTrans" cxnId="{8B2FEC59-A7C0-4654-9E93-58D205017475}">
      <dgm:prSet/>
      <dgm:spPr/>
      <dgm:t>
        <a:bodyPr/>
        <a:lstStyle/>
        <a:p>
          <a:endParaRPr lang="zh-CN" altLang="en-US"/>
        </a:p>
      </dgm:t>
    </dgm:pt>
    <dgm:pt modelId="{EC168588-09F0-430A-805B-826EEB60D4C8}" type="pres">
      <dgm:prSet presAssocID="{9A74BC8E-C2FA-4768-A212-6D65E26A3841}" presName="Name0" presStyleCnt="0">
        <dgm:presLayoutVars>
          <dgm:chMax/>
          <dgm:chPref/>
          <dgm:dir/>
        </dgm:presLayoutVars>
      </dgm:prSet>
      <dgm:spPr/>
    </dgm:pt>
    <dgm:pt modelId="{7BFB2213-0681-4F53-8372-738594336879}" type="pres">
      <dgm:prSet presAssocID="{395738CA-6FF1-4C06-9F3D-948AE115B500}" presName="composite" presStyleCnt="0">
        <dgm:presLayoutVars>
          <dgm:chMax val="1"/>
          <dgm:chPref val="1"/>
        </dgm:presLayoutVars>
      </dgm:prSet>
      <dgm:spPr/>
    </dgm:pt>
    <dgm:pt modelId="{FD0C98C5-C041-464E-ABA1-C9012888A5A4}" type="pres">
      <dgm:prSet presAssocID="{395738CA-6FF1-4C06-9F3D-948AE115B500}" presName="Accent" presStyleLbl="trAlignAcc1" presStyleIdx="0" presStyleCnt="1">
        <dgm:presLayoutVars>
          <dgm:chMax val="0"/>
          <dgm:chPref val="0"/>
        </dgm:presLayoutVars>
      </dgm:prSet>
      <dgm:spPr/>
    </dgm:pt>
    <dgm:pt modelId="{206A4D15-DA69-4414-A71B-9C19D51B1AF5}" type="pres">
      <dgm:prSet presAssocID="{395738CA-6FF1-4C06-9F3D-948AE115B500}" presName="Image" presStyleLbl="alignImgPlace1" presStyleIdx="0" presStyleCnt="1">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A02F029B-2B07-431D-B3DB-F5401EA86827}" type="pres">
      <dgm:prSet presAssocID="{395738CA-6FF1-4C06-9F3D-948AE115B500}" presName="ChildComposite" presStyleCnt="0"/>
      <dgm:spPr/>
    </dgm:pt>
    <dgm:pt modelId="{AF980787-67FA-40B7-8028-A326B4FF4E71}" type="pres">
      <dgm:prSet presAssocID="{395738CA-6FF1-4C06-9F3D-948AE115B500}" presName="Child" presStyleLbl="node1" presStyleIdx="0" presStyleCnt="0">
        <dgm:presLayoutVars>
          <dgm:chMax val="0"/>
          <dgm:chPref val="0"/>
          <dgm:bulletEnabled val="1"/>
        </dgm:presLayoutVars>
      </dgm:prSet>
      <dgm:spPr/>
    </dgm:pt>
    <dgm:pt modelId="{E1AE73BA-610B-42C7-BB3D-10CC61EBE2C0}" type="pres">
      <dgm:prSet presAssocID="{395738CA-6FF1-4C06-9F3D-948AE115B500}" presName="Parent" presStyleLbl="revTx" presStyleIdx="0" presStyleCnt="1">
        <dgm:presLayoutVars>
          <dgm:chMax val="1"/>
          <dgm:chPref val="0"/>
          <dgm:bulletEnabled val="1"/>
        </dgm:presLayoutVars>
      </dgm:prSet>
      <dgm:spPr/>
    </dgm:pt>
  </dgm:ptLst>
  <dgm:cxnLst>
    <dgm:cxn modelId="{256A8406-F449-42F9-89A1-5BAD46B35FF4}" type="presOf" srcId="{395738CA-6FF1-4C06-9F3D-948AE115B500}" destId="{E1AE73BA-610B-42C7-BB3D-10CC61EBE2C0}" srcOrd="0" destOrd="0" presId="urn:microsoft.com/office/officeart/2008/layout/CaptionedPictures#1"/>
    <dgm:cxn modelId="{8B2FEC59-A7C0-4654-9E93-58D205017475}" srcId="{9A74BC8E-C2FA-4768-A212-6D65E26A3841}" destId="{395738CA-6FF1-4C06-9F3D-948AE115B500}" srcOrd="0" destOrd="0" parTransId="{44C9F5FA-BAEA-48A6-BD0E-0C73E4CC3A4D}" sibTransId="{F397FBCA-F40E-498E-9398-835B541AF642}"/>
    <dgm:cxn modelId="{AA0F5E8D-DC89-4D27-9163-E29AC98CAB31}" type="presOf" srcId="{9A74BC8E-C2FA-4768-A212-6D65E26A3841}" destId="{EC168588-09F0-430A-805B-826EEB60D4C8}" srcOrd="0" destOrd="0" presId="urn:microsoft.com/office/officeart/2008/layout/CaptionedPictures#1"/>
    <dgm:cxn modelId="{7E038CCA-7D1C-4DAB-B3B8-EA6FA1BB9977}" type="presParOf" srcId="{EC168588-09F0-430A-805B-826EEB60D4C8}" destId="{7BFB2213-0681-4F53-8372-738594336879}" srcOrd="0" destOrd="0" presId="urn:microsoft.com/office/officeart/2008/layout/CaptionedPictures#1"/>
    <dgm:cxn modelId="{1B0ED256-A1F6-464B-9F36-4FBB829E8D19}" type="presParOf" srcId="{7BFB2213-0681-4F53-8372-738594336879}" destId="{FD0C98C5-C041-464E-ABA1-C9012888A5A4}" srcOrd="0" destOrd="0" presId="urn:microsoft.com/office/officeart/2008/layout/CaptionedPictures#1"/>
    <dgm:cxn modelId="{D622E2EE-B267-4B66-A8E1-FA6B604AD2DD}" type="presParOf" srcId="{7BFB2213-0681-4F53-8372-738594336879}" destId="{206A4D15-DA69-4414-A71B-9C19D51B1AF5}" srcOrd="1" destOrd="0" presId="urn:microsoft.com/office/officeart/2008/layout/CaptionedPictures#1"/>
    <dgm:cxn modelId="{2D0110E8-0532-4A19-8131-9784E46F6CDF}" type="presParOf" srcId="{7BFB2213-0681-4F53-8372-738594336879}" destId="{A02F029B-2B07-431D-B3DB-F5401EA86827}" srcOrd="2" destOrd="0" presId="urn:microsoft.com/office/officeart/2008/layout/CaptionedPictures#1"/>
    <dgm:cxn modelId="{4AFD7C3E-ECEA-4480-AD38-6CDD1C0A0911}" type="presParOf" srcId="{A02F029B-2B07-431D-B3DB-F5401EA86827}" destId="{AF980787-67FA-40B7-8028-A326B4FF4E71}" srcOrd="0" destOrd="0" presId="urn:microsoft.com/office/officeart/2008/layout/CaptionedPictures#1"/>
    <dgm:cxn modelId="{A7C66D23-89DB-4B83-9FE5-A6DF4341C0F4}" type="presParOf" srcId="{A02F029B-2B07-431D-B3DB-F5401EA86827}" destId="{E1AE73BA-610B-42C7-BB3D-10CC61EBE2C0}" srcOrd="1" destOrd="0" presId="urn:microsoft.com/office/officeart/2008/layout/CaptionedPicture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C98C5-C041-464E-ABA1-C9012888A5A4}">
      <dsp:nvSpPr>
        <dsp:cNvPr id="0" name=""/>
        <dsp:cNvSpPr/>
      </dsp:nvSpPr>
      <dsp:spPr>
        <a:xfrm>
          <a:off x="541719" y="0"/>
          <a:ext cx="2217629" cy="260897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06A4D15-DA69-4414-A71B-9C19D51B1AF5}">
      <dsp:nvSpPr>
        <dsp:cNvPr id="0" name=""/>
        <dsp:cNvSpPr/>
      </dsp:nvSpPr>
      <dsp:spPr>
        <a:xfrm>
          <a:off x="652600" y="104359"/>
          <a:ext cx="1995866" cy="169583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AE73BA-610B-42C7-BB3D-10CC61EBE2C0}">
      <dsp:nvSpPr>
        <dsp:cNvPr id="0" name=""/>
        <dsp:cNvSpPr/>
      </dsp:nvSpPr>
      <dsp:spPr>
        <a:xfrm>
          <a:off x="652600" y="1800193"/>
          <a:ext cx="1995866" cy="704423"/>
        </a:xfrm>
        <a:prstGeom prst="rect">
          <a:avLst/>
        </a:prstGeom>
        <a:solidFill>
          <a:srgbClr val="00B050"/>
        </a:solid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zh-CN" altLang="en-US" sz="2900" b="1" kern="1200" dirty="0">
              <a:solidFill>
                <a:schemeClr val="bg1"/>
              </a:solidFill>
            </a:rPr>
            <a:t>内容简介</a:t>
          </a:r>
        </a:p>
      </dsp:txBody>
      <dsp:txXfrm>
        <a:off x="652600" y="1800193"/>
        <a:ext cx="1995866" cy="704423"/>
      </dsp:txXfrm>
    </dsp:sp>
  </dsp:spTree>
</dsp:drawing>
</file>

<file path=ppt/diagrams/layout1.xml><?xml version="1.0" encoding="utf-8"?>
<dgm:layoutDef xmlns:dgm="http://schemas.openxmlformats.org/drawingml/2006/diagram" xmlns:a="http://schemas.openxmlformats.org/drawingml/2006/main" uniqueId="urn:microsoft.com/office/officeart/2008/layout/CaptionedPictures#1">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Ch" val="mid"/>
                  <dgm:param type="txAnchorVert" val="mid"/>
                </dgm:alg>
              </dgm:if>
              <dgm:else name="Name9">
                <dgm:alg type="tx">
                  <dgm:param type="parTxLTRAlign" val="ctr"/>
                  <dgm:param type="parTxRTLAlign" val="ctr"/>
                  <dgm:param type="shpTxLTRAlignCh" val="l"/>
                  <dgm:param type="shpTxRTLAlignCh" val="r"/>
                  <dgm:param type="txAnchorVertCh" val="mid"/>
                  <dgm:param type="txAnchorVert"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D41EE07-A917-4E00-829E-ED7230E3E100}" type="datetimeFigureOut">
              <a:rPr lang="zh-CN" altLang="en-US" smtClean="0"/>
              <a:t>2020/12/3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2C12785-CFCF-420C-B2AC-E99D5AF5E496}" type="slidenum">
              <a:rPr lang="zh-CN" altLang="en-US" smtClean="0"/>
              <a:t>‹#›</a:t>
            </a:fld>
            <a:endParaRPr lang="zh-CN" altLang="en-US"/>
          </a:p>
        </p:txBody>
      </p:sp>
    </p:spTree>
    <p:extLst>
      <p:ext uri="{BB962C8B-B14F-4D97-AF65-F5344CB8AC3E}">
        <p14:creationId xmlns:p14="http://schemas.microsoft.com/office/powerpoint/2010/main" val="4125177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D41EE07-A917-4E00-829E-ED7230E3E100}" type="datetimeFigureOut">
              <a:rPr lang="zh-CN" altLang="en-US" smtClean="0"/>
              <a:t>2020/12/3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2C12785-CFCF-420C-B2AC-E99D5AF5E496}" type="slidenum">
              <a:rPr lang="zh-CN" altLang="en-US" smtClean="0"/>
              <a:t>‹#›</a:t>
            </a:fld>
            <a:endParaRPr lang="zh-CN" altLang="en-US"/>
          </a:p>
        </p:txBody>
      </p:sp>
    </p:spTree>
    <p:extLst>
      <p:ext uri="{BB962C8B-B14F-4D97-AF65-F5344CB8AC3E}">
        <p14:creationId xmlns:p14="http://schemas.microsoft.com/office/powerpoint/2010/main" val="3016471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D41EE07-A917-4E00-829E-ED7230E3E100}" type="datetimeFigureOut">
              <a:rPr lang="zh-CN" altLang="en-US" smtClean="0"/>
              <a:t>2020/12/3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C12785-CFCF-420C-B2AC-E99D5AF5E496}" type="slidenum">
              <a:rPr lang="zh-CN" altLang="en-US" smtClean="0"/>
              <a:t>‹#›</a:t>
            </a:fld>
            <a:endParaRPr lang="zh-CN" altLang="en-US"/>
          </a:p>
        </p:txBody>
      </p:sp>
    </p:spTree>
    <p:extLst>
      <p:ext uri="{BB962C8B-B14F-4D97-AF65-F5344CB8AC3E}">
        <p14:creationId xmlns:p14="http://schemas.microsoft.com/office/powerpoint/2010/main" val="117145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D41EE07-A917-4E00-829E-ED7230E3E100}" type="datetimeFigureOut">
              <a:rPr lang="zh-CN" altLang="en-US" smtClean="0"/>
              <a:t>2020/12/3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C12785-CFCF-420C-B2AC-E99D5AF5E496}" type="slidenum">
              <a:rPr lang="zh-CN" altLang="en-US" smtClean="0"/>
              <a:t>‹#›</a:t>
            </a:fld>
            <a:endParaRPr lang="zh-CN" altLang="en-US"/>
          </a:p>
        </p:txBody>
      </p:sp>
    </p:spTree>
    <p:extLst>
      <p:ext uri="{BB962C8B-B14F-4D97-AF65-F5344CB8AC3E}">
        <p14:creationId xmlns:p14="http://schemas.microsoft.com/office/powerpoint/2010/main" val="3855806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D41EE07-A917-4E00-829E-ED7230E3E100}" type="datetimeFigureOut">
              <a:rPr lang="zh-CN" altLang="en-US" smtClean="0"/>
              <a:t>2020/12/3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C12785-CFCF-420C-B2AC-E99D5AF5E496}" type="slidenum">
              <a:rPr lang="zh-CN" altLang="en-US" smtClean="0"/>
              <a:t>‹#›</a:t>
            </a:fld>
            <a:endParaRPr lang="zh-CN" altLang="en-US"/>
          </a:p>
        </p:txBody>
      </p:sp>
    </p:spTree>
    <p:extLst>
      <p:ext uri="{BB962C8B-B14F-4D97-AF65-F5344CB8AC3E}">
        <p14:creationId xmlns:p14="http://schemas.microsoft.com/office/powerpoint/2010/main" val="3003916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D41EE07-A917-4E00-829E-ED7230E3E100}" type="datetimeFigureOut">
              <a:rPr lang="zh-CN" altLang="en-US" smtClean="0"/>
              <a:t>2020/12/3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C12785-CFCF-420C-B2AC-E99D5AF5E496}" type="slidenum">
              <a:rPr lang="zh-CN" altLang="en-US" smtClean="0"/>
              <a:t>‹#›</a:t>
            </a:fld>
            <a:endParaRPr lang="zh-CN" altLang="en-US"/>
          </a:p>
        </p:txBody>
      </p:sp>
    </p:spTree>
    <p:extLst>
      <p:ext uri="{BB962C8B-B14F-4D97-AF65-F5344CB8AC3E}">
        <p14:creationId xmlns:p14="http://schemas.microsoft.com/office/powerpoint/2010/main" val="2650729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4" name="矩形 13"/>
          <p:cNvSpPr/>
          <p:nvPr userDrawn="1"/>
        </p:nvSpPr>
        <p:spPr>
          <a:xfrm>
            <a:off x="0" y="540327"/>
            <a:ext cx="9144000" cy="74815"/>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40080" cy="480060"/>
          </a:xfrm>
          <a:prstGeom prst="rect">
            <a:avLst/>
          </a:prstGeom>
        </p:spPr>
      </p:pic>
      <p:sp>
        <p:nvSpPr>
          <p:cNvPr id="5" name="矩形 4"/>
          <p:cNvSpPr/>
          <p:nvPr userDrawn="1"/>
        </p:nvSpPr>
        <p:spPr>
          <a:xfrm>
            <a:off x="0" y="6702804"/>
            <a:ext cx="9144000" cy="15519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D41EE07-A917-4E00-829E-ED7230E3E100}" type="datetimeFigureOut">
              <a:rPr lang="zh-CN" altLang="en-US" smtClean="0"/>
              <a:t>2020/12/3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C12785-CFCF-420C-B2AC-E99D5AF5E496}" type="slidenum">
              <a:rPr lang="zh-CN" altLang="en-US" smtClean="0"/>
              <a:t>‹#›</a:t>
            </a:fld>
            <a:endParaRPr lang="zh-CN" altLang="en-US"/>
          </a:p>
        </p:txBody>
      </p:sp>
      <p:pic>
        <p:nvPicPr>
          <p:cNvPr id="7" name="图片 6"/>
          <p:cNvPicPr>
            <a:picLocks noChangeAspect="1"/>
          </p:cNvPicPr>
          <p:nvPr userDrawn="1"/>
        </p:nvPicPr>
        <p:blipFill>
          <a:blip r:embed="rId2"/>
          <a:stretch>
            <a:fillRect/>
          </a:stretch>
        </p:blipFill>
        <p:spPr>
          <a:xfrm>
            <a:off x="2125980" y="0"/>
            <a:ext cx="7715250" cy="6858000"/>
          </a:xfrm>
          <a:prstGeom prst="rect">
            <a:avLst/>
          </a:prstGeom>
        </p:spPr>
      </p:pic>
      <p:sp>
        <p:nvSpPr>
          <p:cNvPr id="8" name="矩形 7"/>
          <p:cNvSpPr/>
          <p:nvPr userDrawn="1"/>
        </p:nvSpPr>
        <p:spPr>
          <a:xfrm>
            <a:off x="-1" y="0"/>
            <a:ext cx="5256805" cy="6858000"/>
          </a:xfrm>
          <a:prstGeom prst="rect">
            <a:avLst/>
          </a:prstGeom>
          <a:gradFill flip="none" rotWithShape="1">
            <a:gsLst>
              <a:gs pos="4000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3497883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DD41EE07-A917-4E00-829E-ED7230E3E100}" type="datetimeFigureOut">
              <a:rPr lang="zh-CN" altLang="en-US" smtClean="0"/>
              <a:t>2020/12/3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C12785-CFCF-420C-B2AC-E99D5AF5E496}" type="slidenum">
              <a:rPr lang="zh-CN" altLang="en-US" smtClean="0"/>
              <a:t>‹#›</a:t>
            </a:fld>
            <a:endParaRPr lang="zh-CN" altLang="en-US"/>
          </a:p>
        </p:txBody>
      </p:sp>
    </p:spTree>
    <p:extLst>
      <p:ext uri="{BB962C8B-B14F-4D97-AF65-F5344CB8AC3E}">
        <p14:creationId xmlns:p14="http://schemas.microsoft.com/office/powerpoint/2010/main" val="2578445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D41EE07-A917-4E00-829E-ED7230E3E100}" type="datetimeFigureOut">
              <a:rPr lang="zh-CN" altLang="en-US" smtClean="0"/>
              <a:t>2020/12/3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2C12785-CFCF-420C-B2AC-E99D5AF5E496}" type="slidenum">
              <a:rPr lang="zh-CN" altLang="en-US" smtClean="0"/>
              <a:t>‹#›</a:t>
            </a:fld>
            <a:endParaRPr lang="zh-CN" altLang="en-US"/>
          </a:p>
        </p:txBody>
      </p:sp>
    </p:spTree>
    <p:extLst>
      <p:ext uri="{BB962C8B-B14F-4D97-AF65-F5344CB8AC3E}">
        <p14:creationId xmlns:p14="http://schemas.microsoft.com/office/powerpoint/2010/main" val="3620395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DD41EE07-A917-4E00-829E-ED7230E3E100}" type="datetimeFigureOut">
              <a:rPr lang="zh-CN" altLang="en-US" smtClean="0"/>
              <a:t>2020/12/3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2C12785-CFCF-420C-B2AC-E99D5AF5E496}" type="slidenum">
              <a:rPr lang="zh-CN" altLang="en-US" smtClean="0"/>
              <a:t>‹#›</a:t>
            </a:fld>
            <a:endParaRPr lang="zh-CN" altLang="en-US"/>
          </a:p>
        </p:txBody>
      </p:sp>
    </p:spTree>
    <p:extLst>
      <p:ext uri="{BB962C8B-B14F-4D97-AF65-F5344CB8AC3E}">
        <p14:creationId xmlns:p14="http://schemas.microsoft.com/office/powerpoint/2010/main" val="1718736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DD41EE07-A917-4E00-829E-ED7230E3E100}" type="datetimeFigureOut">
              <a:rPr lang="zh-CN" altLang="en-US" smtClean="0"/>
              <a:t>2020/12/3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2C12785-CFCF-420C-B2AC-E99D5AF5E496}" type="slidenum">
              <a:rPr lang="zh-CN" altLang="en-US" smtClean="0"/>
              <a:t>‹#›</a:t>
            </a:fld>
            <a:endParaRPr lang="zh-CN" altLang="en-US"/>
          </a:p>
        </p:txBody>
      </p:sp>
    </p:spTree>
    <p:extLst>
      <p:ext uri="{BB962C8B-B14F-4D97-AF65-F5344CB8AC3E}">
        <p14:creationId xmlns:p14="http://schemas.microsoft.com/office/powerpoint/2010/main" val="35858120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D41EE07-A917-4E00-829E-ED7230E3E100}" type="datetimeFigureOut">
              <a:rPr lang="zh-CN" altLang="en-US" smtClean="0"/>
              <a:t>2020/12/3</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C12785-CFCF-420C-B2AC-E99D5AF5E496}" type="slidenum">
              <a:rPr lang="zh-CN" altLang="en-US" smtClean="0"/>
              <a:t>‹#›</a:t>
            </a:fld>
            <a:endParaRPr lang="zh-CN" altLang="en-US"/>
          </a:p>
        </p:txBody>
      </p:sp>
    </p:spTree>
    <p:extLst>
      <p:ext uri="{BB962C8B-B14F-4D97-AF65-F5344CB8AC3E}">
        <p14:creationId xmlns:p14="http://schemas.microsoft.com/office/powerpoint/2010/main" val="2024971763"/>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2.wav"/><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hyperlink" Target="../../../&#25945;&#23398;&#25991;&#20214;&#22841;/&#22521;&#35757;&#29992;&#35838;&#20214;/&#23433;&#20840;&#25991;&#21270;/&#20132;&#36890;&#23433;&#20840;&#27468;.flv" TargetMode="External"/><Relationship Id="rId5" Type="http://schemas.openxmlformats.org/officeDocument/2006/relationships/image" Target="../media/image29.w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2.vml"/><Relationship Id="rId4" Type="http://schemas.openxmlformats.org/officeDocument/2006/relationships/image" Target="../media/image29.wmf"/></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60890" y="2694311"/>
            <a:ext cx="4572000" cy="923330"/>
          </a:xfrm>
          <a:prstGeom prst="rect">
            <a:avLst/>
          </a:prstGeom>
        </p:spPr>
        <p:txBody>
          <a:bodyPr>
            <a:spAutoFit/>
          </a:bodyPr>
          <a:lstStyle/>
          <a:p>
            <a:pPr algn="ctr" defTabSz="685800"/>
            <a:r>
              <a:rPr lang="zh-CN" altLang="en-US" sz="5400" b="1" dirty="0">
                <a:solidFill>
                  <a:srgbClr val="FB641B"/>
                </a:solidFill>
                <a:latin typeface="微软雅黑" panose="020B0503020204020204" pitchFamily="34" charset="-122"/>
                <a:ea typeface="微软雅黑" panose="020B0503020204020204" pitchFamily="34" charset="-122"/>
              </a:rPr>
              <a:t>交通安全教育</a:t>
            </a:r>
            <a:endParaRPr lang="en-US" altLang="zh-CN" sz="5400" b="1" dirty="0">
              <a:solidFill>
                <a:srgbClr val="FB641B"/>
              </a:solidFill>
              <a:latin typeface="微软雅黑" panose="020B0503020204020204" pitchFamily="34" charset="-122"/>
              <a:ea typeface="微软雅黑" panose="020B0503020204020204" pitchFamily="34" charset="-122"/>
            </a:endParaRPr>
          </a:p>
        </p:txBody>
      </p:sp>
      <p:sp>
        <p:nvSpPr>
          <p:cNvPr id="14" name="矩形: 圆角 13"/>
          <p:cNvSpPr/>
          <p:nvPr/>
        </p:nvSpPr>
        <p:spPr>
          <a:xfrm>
            <a:off x="1015390" y="2259199"/>
            <a:ext cx="1382831" cy="390103"/>
          </a:xfrm>
          <a:prstGeom prst="roundRect">
            <a:avLst>
              <a:gd name="adj" fmla="val 50000"/>
            </a:avLst>
          </a:prstGeom>
          <a:solidFill>
            <a:srgbClr val="FB641B"/>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200" dirty="0">
              <a:solidFill>
                <a:prstClr val="white"/>
              </a:solidFill>
              <a:latin typeface="等线"/>
              <a:ea typeface="等线" panose="02010600030101010101" pitchFamily="2" charset="-122"/>
            </a:endParaRPr>
          </a:p>
        </p:txBody>
      </p:sp>
      <p:sp>
        <p:nvSpPr>
          <p:cNvPr id="7" name="矩形 6"/>
          <p:cNvSpPr/>
          <p:nvPr/>
        </p:nvSpPr>
        <p:spPr>
          <a:xfrm>
            <a:off x="1097072" y="2304209"/>
            <a:ext cx="1219466" cy="323165"/>
          </a:xfrm>
          <a:prstGeom prst="rect">
            <a:avLst/>
          </a:prstGeom>
        </p:spPr>
        <p:txBody>
          <a:bodyPr wrap="square">
            <a:spAutoFit/>
          </a:bodyPr>
          <a:lstStyle/>
          <a:p>
            <a:pPr algn="ctr" defTabSz="685800"/>
            <a:r>
              <a:rPr lang="zh-CN" altLang="en-US" sz="1500" dirty="0">
                <a:solidFill>
                  <a:prstClr val="white"/>
                </a:solidFill>
                <a:latin typeface="微软雅黑" panose="020B0503020204020204" pitchFamily="34" charset="-122"/>
                <a:ea typeface="微软雅黑" panose="020B0503020204020204" pitchFamily="34" charset="-122"/>
              </a:rPr>
              <a:t>主题班会</a:t>
            </a:r>
          </a:p>
        </p:txBody>
      </p:sp>
      <p:sp>
        <p:nvSpPr>
          <p:cNvPr id="6" name="矩形 5"/>
          <p:cNvSpPr/>
          <p:nvPr/>
        </p:nvSpPr>
        <p:spPr>
          <a:xfrm>
            <a:off x="2171518" y="4451752"/>
            <a:ext cx="1742785" cy="300082"/>
          </a:xfrm>
          <a:prstGeom prst="rect">
            <a:avLst/>
          </a:prstGeom>
        </p:spPr>
        <p:txBody>
          <a:bodyPr wrap="none">
            <a:spAutoFit/>
          </a:bodyPr>
          <a:lstStyle/>
          <a:p>
            <a:pPr algn="ctr" defTabSz="685800"/>
            <a:r>
              <a:rPr lang="zh-CN" altLang="en-US" sz="1350" b="1" dirty="0">
                <a:solidFill>
                  <a:prstClr val="black">
                    <a:lumMod val="75000"/>
                    <a:lumOff val="25000"/>
                  </a:prstClr>
                </a:solidFill>
                <a:latin typeface="微软雅黑" panose="020B0503020204020204" pitchFamily="34" charset="-122"/>
                <a:ea typeface="微软雅黑" panose="020B0503020204020204" pitchFamily="34" charset="-122"/>
              </a:rPr>
              <a:t>薛家实验小学四年级</a:t>
            </a:r>
          </a:p>
        </p:txBody>
      </p:sp>
      <p:grpSp>
        <p:nvGrpSpPr>
          <p:cNvPr id="18" name="组合 17"/>
          <p:cNvGrpSpPr/>
          <p:nvPr/>
        </p:nvGrpSpPr>
        <p:grpSpPr>
          <a:xfrm>
            <a:off x="5310912" y="2841600"/>
            <a:ext cx="635293" cy="607671"/>
            <a:chOff x="6750051" y="3656012"/>
            <a:chExt cx="365125" cy="349250"/>
          </a:xfrm>
          <a:solidFill>
            <a:srgbClr val="FB641B"/>
          </a:solidFill>
        </p:grpSpPr>
        <p:sp>
          <p:nvSpPr>
            <p:cNvPr id="19" name="Freeform 337"/>
            <p:cNvSpPr/>
            <p:nvPr/>
          </p:nvSpPr>
          <p:spPr bwMode="auto">
            <a:xfrm>
              <a:off x="6884988" y="3656012"/>
              <a:ext cx="34925" cy="349250"/>
            </a:xfrm>
            <a:custGeom>
              <a:avLst/>
              <a:gdLst>
                <a:gd name="T0" fmla="*/ 8 w 20"/>
                <a:gd name="T1" fmla="*/ 0 h 195"/>
                <a:gd name="T2" fmla="*/ 12 w 20"/>
                <a:gd name="T3" fmla="*/ 0 h 195"/>
                <a:gd name="T4" fmla="*/ 20 w 20"/>
                <a:gd name="T5" fmla="*/ 9 h 195"/>
                <a:gd name="T6" fmla="*/ 20 w 20"/>
                <a:gd name="T7" fmla="*/ 186 h 195"/>
                <a:gd name="T8" fmla="*/ 12 w 20"/>
                <a:gd name="T9" fmla="*/ 195 h 195"/>
                <a:gd name="T10" fmla="*/ 8 w 20"/>
                <a:gd name="T11" fmla="*/ 195 h 195"/>
                <a:gd name="T12" fmla="*/ 0 w 20"/>
                <a:gd name="T13" fmla="*/ 186 h 195"/>
                <a:gd name="T14" fmla="*/ 0 w 20"/>
                <a:gd name="T15" fmla="*/ 9 h 195"/>
                <a:gd name="T16" fmla="*/ 8 w 20"/>
                <a:gd name="T17"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95">
                  <a:moveTo>
                    <a:pt x="8" y="0"/>
                  </a:moveTo>
                  <a:cubicBezTo>
                    <a:pt x="12" y="0"/>
                    <a:pt x="12" y="0"/>
                    <a:pt x="12" y="0"/>
                  </a:cubicBezTo>
                  <a:cubicBezTo>
                    <a:pt x="17" y="0"/>
                    <a:pt x="20" y="4"/>
                    <a:pt x="20" y="9"/>
                  </a:cubicBezTo>
                  <a:cubicBezTo>
                    <a:pt x="20" y="186"/>
                    <a:pt x="20" y="186"/>
                    <a:pt x="20" y="186"/>
                  </a:cubicBezTo>
                  <a:cubicBezTo>
                    <a:pt x="20" y="191"/>
                    <a:pt x="17" y="195"/>
                    <a:pt x="12" y="195"/>
                  </a:cubicBezTo>
                  <a:cubicBezTo>
                    <a:pt x="8" y="195"/>
                    <a:pt x="8" y="195"/>
                    <a:pt x="8" y="195"/>
                  </a:cubicBezTo>
                  <a:cubicBezTo>
                    <a:pt x="4" y="195"/>
                    <a:pt x="0" y="191"/>
                    <a:pt x="0" y="186"/>
                  </a:cubicBezTo>
                  <a:cubicBezTo>
                    <a:pt x="0" y="9"/>
                    <a:pt x="0" y="9"/>
                    <a:pt x="0" y="9"/>
                  </a:cubicBezTo>
                  <a:cubicBezTo>
                    <a:pt x="0" y="4"/>
                    <a:pt x="4" y="0"/>
                    <a:pt x="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endParaRPr lang="zh-CN" altLang="en-US" sz="1350">
                <a:solidFill>
                  <a:prstClr val="black"/>
                </a:solidFill>
                <a:latin typeface="等线"/>
                <a:ea typeface="等线" panose="02010600030101010101" pitchFamily="2" charset="-122"/>
              </a:endParaRPr>
            </a:p>
          </p:txBody>
        </p:sp>
        <p:sp>
          <p:nvSpPr>
            <p:cNvPr id="20" name="Freeform 338"/>
            <p:cNvSpPr/>
            <p:nvPr/>
          </p:nvSpPr>
          <p:spPr bwMode="auto">
            <a:xfrm>
              <a:off x="6932613" y="3686174"/>
              <a:ext cx="182563" cy="82550"/>
            </a:xfrm>
            <a:custGeom>
              <a:avLst/>
              <a:gdLst>
                <a:gd name="T0" fmla="*/ 0 w 115"/>
                <a:gd name="T1" fmla="*/ 0 h 52"/>
                <a:gd name="T2" fmla="*/ 93 w 115"/>
                <a:gd name="T3" fmla="*/ 0 h 52"/>
                <a:gd name="T4" fmla="*/ 115 w 115"/>
                <a:gd name="T5" fmla="*/ 26 h 52"/>
                <a:gd name="T6" fmla="*/ 93 w 115"/>
                <a:gd name="T7" fmla="*/ 52 h 52"/>
                <a:gd name="T8" fmla="*/ 0 w 115"/>
                <a:gd name="T9" fmla="*/ 52 h 52"/>
                <a:gd name="T10" fmla="*/ 0 w 115"/>
                <a:gd name="T11" fmla="*/ 0 h 52"/>
                <a:gd name="T12" fmla="*/ 0 w 115"/>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115" h="52">
                  <a:moveTo>
                    <a:pt x="0" y="0"/>
                  </a:moveTo>
                  <a:lnTo>
                    <a:pt x="93" y="0"/>
                  </a:lnTo>
                  <a:lnTo>
                    <a:pt x="115" y="26"/>
                  </a:lnTo>
                  <a:lnTo>
                    <a:pt x="93" y="52"/>
                  </a:lnTo>
                  <a:lnTo>
                    <a:pt x="0" y="5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endParaRPr lang="zh-CN" altLang="en-US" sz="1350">
                <a:solidFill>
                  <a:prstClr val="black"/>
                </a:solidFill>
                <a:latin typeface="等线"/>
                <a:ea typeface="等线" panose="02010600030101010101" pitchFamily="2" charset="-122"/>
              </a:endParaRPr>
            </a:p>
          </p:txBody>
        </p:sp>
        <p:sp>
          <p:nvSpPr>
            <p:cNvPr id="21" name="Freeform 339"/>
            <p:cNvSpPr/>
            <p:nvPr/>
          </p:nvSpPr>
          <p:spPr bwMode="auto">
            <a:xfrm>
              <a:off x="6932613" y="3784599"/>
              <a:ext cx="123825" cy="80962"/>
            </a:xfrm>
            <a:custGeom>
              <a:avLst/>
              <a:gdLst>
                <a:gd name="T0" fmla="*/ 0 w 78"/>
                <a:gd name="T1" fmla="*/ 0 h 51"/>
                <a:gd name="T2" fmla="*/ 56 w 78"/>
                <a:gd name="T3" fmla="*/ 0 h 51"/>
                <a:gd name="T4" fmla="*/ 78 w 78"/>
                <a:gd name="T5" fmla="*/ 26 h 51"/>
                <a:gd name="T6" fmla="*/ 56 w 78"/>
                <a:gd name="T7" fmla="*/ 51 h 51"/>
                <a:gd name="T8" fmla="*/ 0 w 78"/>
                <a:gd name="T9" fmla="*/ 51 h 51"/>
                <a:gd name="T10" fmla="*/ 0 w 78"/>
                <a:gd name="T11" fmla="*/ 0 h 51"/>
                <a:gd name="T12" fmla="*/ 0 w 78"/>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78" h="51">
                  <a:moveTo>
                    <a:pt x="0" y="0"/>
                  </a:moveTo>
                  <a:lnTo>
                    <a:pt x="56" y="0"/>
                  </a:lnTo>
                  <a:lnTo>
                    <a:pt x="78" y="26"/>
                  </a:lnTo>
                  <a:lnTo>
                    <a:pt x="56" y="51"/>
                  </a:lnTo>
                  <a:lnTo>
                    <a:pt x="0" y="5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endParaRPr lang="zh-CN" altLang="en-US" sz="1350">
                <a:solidFill>
                  <a:prstClr val="black"/>
                </a:solidFill>
                <a:latin typeface="等线"/>
                <a:ea typeface="等线" panose="02010600030101010101" pitchFamily="2" charset="-122"/>
              </a:endParaRPr>
            </a:p>
          </p:txBody>
        </p:sp>
        <p:sp>
          <p:nvSpPr>
            <p:cNvPr id="22" name="Freeform 340"/>
            <p:cNvSpPr/>
            <p:nvPr/>
          </p:nvSpPr>
          <p:spPr bwMode="auto">
            <a:xfrm>
              <a:off x="6750051" y="3717924"/>
              <a:ext cx="122238" cy="80962"/>
            </a:xfrm>
            <a:custGeom>
              <a:avLst/>
              <a:gdLst>
                <a:gd name="T0" fmla="*/ 77 w 77"/>
                <a:gd name="T1" fmla="*/ 0 h 51"/>
                <a:gd name="T2" fmla="*/ 21 w 77"/>
                <a:gd name="T3" fmla="*/ 0 h 51"/>
                <a:gd name="T4" fmla="*/ 0 w 77"/>
                <a:gd name="T5" fmla="*/ 26 h 51"/>
                <a:gd name="T6" fmla="*/ 21 w 77"/>
                <a:gd name="T7" fmla="*/ 51 h 51"/>
                <a:gd name="T8" fmla="*/ 77 w 77"/>
                <a:gd name="T9" fmla="*/ 51 h 51"/>
                <a:gd name="T10" fmla="*/ 77 w 77"/>
                <a:gd name="T11" fmla="*/ 0 h 51"/>
                <a:gd name="T12" fmla="*/ 77 w 77"/>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77" h="51">
                  <a:moveTo>
                    <a:pt x="77" y="0"/>
                  </a:moveTo>
                  <a:lnTo>
                    <a:pt x="21" y="0"/>
                  </a:lnTo>
                  <a:lnTo>
                    <a:pt x="0" y="26"/>
                  </a:lnTo>
                  <a:lnTo>
                    <a:pt x="21" y="51"/>
                  </a:lnTo>
                  <a:lnTo>
                    <a:pt x="77" y="51"/>
                  </a:lnTo>
                  <a:lnTo>
                    <a:pt x="77" y="0"/>
                  </a:lnTo>
                  <a:lnTo>
                    <a:pt x="7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685800"/>
              <a:endParaRPr lang="zh-CN" altLang="en-US" sz="1350">
                <a:solidFill>
                  <a:prstClr val="black"/>
                </a:solidFill>
                <a:latin typeface="等线"/>
                <a:ea typeface="等线" panose="02010600030101010101" pitchFamily="2" charset="-122"/>
              </a:endParaRPr>
            </a:p>
          </p:txBody>
        </p:sp>
      </p:grpSp>
      <p:cxnSp>
        <p:nvCxnSpPr>
          <p:cNvPr id="24" name="直接连接符 23"/>
          <p:cNvCxnSpPr/>
          <p:nvPr/>
        </p:nvCxnSpPr>
        <p:spPr>
          <a:xfrm>
            <a:off x="1853120" y="4592672"/>
            <a:ext cx="38667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3813252" y="4592672"/>
            <a:ext cx="38667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矩形: 圆角 25"/>
          <p:cNvSpPr/>
          <p:nvPr/>
        </p:nvSpPr>
        <p:spPr>
          <a:xfrm>
            <a:off x="993804" y="3594558"/>
            <a:ext cx="4063003" cy="277000"/>
          </a:xfrm>
          <a:prstGeom prst="roundRect">
            <a:avLst>
              <a:gd name="adj" fmla="val 0"/>
            </a:avLst>
          </a:prstGeom>
          <a:solidFill>
            <a:srgbClr val="FC9F70"/>
          </a:solidFill>
          <a:ln>
            <a:noFill/>
          </a:ln>
          <a:effectLst>
            <a:outerShdw blurRad="63500" sx="102000" sy="102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200" dirty="0">
              <a:solidFill>
                <a:prstClr val="white"/>
              </a:solidFill>
              <a:latin typeface="等线"/>
              <a:ea typeface="等线" panose="02010600030101010101" pitchFamily="2" charset="-122"/>
            </a:endParaRPr>
          </a:p>
        </p:txBody>
      </p:sp>
      <p:sp>
        <p:nvSpPr>
          <p:cNvPr id="15" name="矩形 14"/>
          <p:cNvSpPr/>
          <p:nvPr/>
        </p:nvSpPr>
        <p:spPr>
          <a:xfrm>
            <a:off x="1097072" y="3617642"/>
            <a:ext cx="3885922" cy="253916"/>
          </a:xfrm>
          <a:prstGeom prst="rect">
            <a:avLst/>
          </a:prstGeom>
        </p:spPr>
        <p:txBody>
          <a:bodyPr wrap="square">
            <a:spAutoFit/>
          </a:bodyPr>
          <a:lstStyle/>
          <a:p>
            <a:pPr algn="dist" defTabSz="685800"/>
            <a:r>
              <a:rPr lang="en-US" altLang="zh-CN" sz="1050" dirty="0">
                <a:solidFill>
                  <a:prstClr val="white"/>
                </a:solidFill>
                <a:latin typeface="Arial" panose="020B0604020202020204" pitchFamily="34" charset="0"/>
                <a:ea typeface="等线" panose="02010600030101010101" pitchFamily="2" charset="-122"/>
                <a:cs typeface="Arial" panose="020B0604020202020204" pitchFamily="34" charset="0"/>
              </a:rPr>
              <a:t>TRAFFIC SAFETY EDUCATION</a:t>
            </a:r>
            <a:endParaRPr lang="zh-CN" altLang="en-US" sz="1050" dirty="0">
              <a:solidFill>
                <a:prstClr val="white"/>
              </a:solidFill>
              <a:latin typeface="Arial" panose="020B0604020202020204" pitchFamily="34" charset="0"/>
              <a:ea typeface="等线" panose="02010600030101010101" pitchFamily="2" charset="-122"/>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3"/>
          <p:cNvSpPr>
            <a:spLocks noGrp="1"/>
          </p:cNvSpPr>
          <p:nvPr>
            <p:ph type="sldNum" sz="quarter" idx="4294967295"/>
          </p:nvPr>
        </p:nvSpPr>
        <p:spPr>
          <a:xfrm>
            <a:off x="0" y="6356350"/>
            <a:ext cx="2057400" cy="365125"/>
          </a:xfrm>
          <a:prstGeom prst="rect">
            <a:avLst/>
          </a:prstGeom>
        </p:spPr>
        <p:txBody>
          <a:bodyPr/>
          <a:lstStyle/>
          <a:p>
            <a:r>
              <a:rPr lang="de-DE" altLang="en-US"/>
              <a:t>Page </a:t>
            </a:r>
            <a:r>
              <a:rPr lang="de-DE" altLang="en-US">
                <a:sym typeface="MS UI Gothic" panose="020B0600070205080204" pitchFamily="34" charset="-128"/>
              </a:rPr>
              <a:t></a:t>
            </a:r>
            <a:r>
              <a:rPr lang="de-DE" altLang="en-US"/>
              <a:t> </a:t>
            </a:r>
            <a:fld id="{53559AE0-4321-4C74-806E-EF60C0C6E5EC}" type="slidenum">
              <a:rPr lang="zh-CN" altLang="en-US"/>
              <a:t>10</a:t>
            </a:fld>
            <a:endParaRPr lang="en-US" altLang="zh-CN"/>
          </a:p>
        </p:txBody>
      </p:sp>
      <p:pic>
        <p:nvPicPr>
          <p:cNvPr id="55298" name="Picture 2" descr="2006712735550"/>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864065" y="1262038"/>
            <a:ext cx="2750658" cy="1827223"/>
          </a:xfrm>
          <a:prstGeom prst="rect">
            <a:avLst/>
          </a:prstGeom>
          <a:noFill/>
        </p:spPr>
      </p:pic>
      <p:pic>
        <p:nvPicPr>
          <p:cNvPr id="8" name="图片 7" descr="1134862957812"/>
          <p:cNvPicPr>
            <a:picLocks noChangeAspect="1" noChangeArrowheads="1"/>
          </p:cNvPicPr>
          <p:nvPr/>
        </p:nvPicPr>
        <p:blipFill>
          <a:blip r:embed="rId3">
            <a:extLst>
              <a:ext uri="{28A0092B-C50C-407E-A947-70E740481C1C}">
                <a14:useLocalDpi xmlns:a14="http://schemas.microsoft.com/office/drawing/2010/main" val="0"/>
              </a:ext>
            </a:extLst>
          </a:blip>
          <a:srcRect l="1559" t="10001" r="3730" b="7148"/>
          <a:stretch>
            <a:fillRect/>
          </a:stretch>
        </p:blipFill>
        <p:spPr bwMode="auto">
          <a:xfrm>
            <a:off x="864065" y="3523376"/>
            <a:ext cx="3567452" cy="2340529"/>
          </a:xfrm>
          <a:custGeom>
            <a:avLst/>
            <a:gdLst>
              <a:gd name="connsiteX0" fmla="*/ 0 w 3567452"/>
              <a:gd name="connsiteY0" fmla="*/ 0 h 2340529"/>
              <a:gd name="connsiteX1" fmla="*/ 3567452 w 3567452"/>
              <a:gd name="connsiteY1" fmla="*/ 0 h 2340529"/>
              <a:gd name="connsiteX2" fmla="*/ 3567452 w 3567452"/>
              <a:gd name="connsiteY2" fmla="*/ 2340529 h 2340529"/>
              <a:gd name="connsiteX3" fmla="*/ 0 w 3567452"/>
              <a:gd name="connsiteY3" fmla="*/ 2340529 h 2340529"/>
            </a:gdLst>
            <a:ahLst/>
            <a:cxnLst>
              <a:cxn ang="0">
                <a:pos x="connsiteX0" y="connsiteY0"/>
              </a:cxn>
              <a:cxn ang="0">
                <a:pos x="connsiteX1" y="connsiteY1"/>
              </a:cxn>
              <a:cxn ang="0">
                <a:pos x="connsiteX2" y="connsiteY2"/>
              </a:cxn>
              <a:cxn ang="0">
                <a:pos x="connsiteX3" y="connsiteY3"/>
              </a:cxn>
            </a:cxnLst>
            <a:rect l="l" t="t" r="r" b="b"/>
            <a:pathLst>
              <a:path w="3567452" h="2340529">
                <a:moveTo>
                  <a:pt x="0" y="0"/>
                </a:moveTo>
                <a:lnTo>
                  <a:pt x="3567452" y="0"/>
                </a:lnTo>
                <a:lnTo>
                  <a:pt x="3567452" y="2340529"/>
                </a:lnTo>
                <a:lnTo>
                  <a:pt x="0" y="2340529"/>
                </a:lnTo>
                <a:close/>
              </a:path>
            </a:pathLst>
          </a:custGeom>
          <a:noFill/>
          <a:extLst>
            <a:ext uri="{909E8E84-426E-40DD-AFC4-6F175D3DCCD1}">
              <a14:hiddenFill xmlns:a14="http://schemas.microsoft.com/office/drawing/2010/main">
                <a:solidFill>
                  <a:srgbClr val="FFFFFF"/>
                </a:solidFill>
              </a14:hiddenFill>
            </a:ext>
          </a:extLst>
        </p:spPr>
      </p:pic>
      <p:pic>
        <p:nvPicPr>
          <p:cNvPr id="10" name="图片 9" descr="autobad_321"/>
          <p:cNvPicPr>
            <a:picLocks noChangeAspect="1" noChangeArrowheads="1"/>
          </p:cNvPicPr>
          <p:nvPr/>
        </p:nvPicPr>
        <p:blipFill>
          <a:blip r:embed="rId4">
            <a:extLst>
              <a:ext uri="{28A0092B-C50C-407E-A947-70E740481C1C}">
                <a14:useLocalDpi xmlns:a14="http://schemas.microsoft.com/office/drawing/2010/main" val="0"/>
              </a:ext>
            </a:extLst>
          </a:blip>
          <a:srcRect t="11526" b="4983"/>
          <a:stretch>
            <a:fillRect/>
          </a:stretch>
        </p:blipFill>
        <p:spPr bwMode="auto">
          <a:xfrm>
            <a:off x="4739779" y="3523376"/>
            <a:ext cx="3831555" cy="2399252"/>
          </a:xfrm>
          <a:custGeom>
            <a:avLst/>
            <a:gdLst>
              <a:gd name="connsiteX0" fmla="*/ 0 w 3831555"/>
              <a:gd name="connsiteY0" fmla="*/ 0 h 2399252"/>
              <a:gd name="connsiteX1" fmla="*/ 3831555 w 3831555"/>
              <a:gd name="connsiteY1" fmla="*/ 0 h 2399252"/>
              <a:gd name="connsiteX2" fmla="*/ 3831555 w 3831555"/>
              <a:gd name="connsiteY2" fmla="*/ 2399252 h 2399252"/>
              <a:gd name="connsiteX3" fmla="*/ 0 w 3831555"/>
              <a:gd name="connsiteY3" fmla="*/ 2399252 h 2399252"/>
            </a:gdLst>
            <a:ahLst/>
            <a:cxnLst>
              <a:cxn ang="0">
                <a:pos x="connsiteX0" y="connsiteY0"/>
              </a:cxn>
              <a:cxn ang="0">
                <a:pos x="connsiteX1" y="connsiteY1"/>
              </a:cxn>
              <a:cxn ang="0">
                <a:pos x="connsiteX2" y="connsiteY2"/>
              </a:cxn>
              <a:cxn ang="0">
                <a:pos x="connsiteX3" y="connsiteY3"/>
              </a:cxn>
            </a:cxnLst>
            <a:rect l="l" t="t" r="r" b="b"/>
            <a:pathLst>
              <a:path w="3831555" h="2399252">
                <a:moveTo>
                  <a:pt x="0" y="0"/>
                </a:moveTo>
                <a:lnTo>
                  <a:pt x="3831555" y="0"/>
                </a:lnTo>
                <a:lnTo>
                  <a:pt x="3831555" y="2399252"/>
                </a:lnTo>
                <a:lnTo>
                  <a:pt x="0" y="2399252"/>
                </a:lnTo>
                <a:close/>
              </a:path>
            </a:pathLst>
          </a:custGeom>
          <a:noFill/>
          <a:extLst>
            <a:ext uri="{909E8E84-426E-40DD-AFC4-6F175D3DCCD1}">
              <a14:hiddenFill xmlns:a14="http://schemas.microsoft.com/office/drawing/2010/main">
                <a:solidFill>
                  <a:srgbClr val="FFFFFF"/>
                </a:solidFill>
              </a14:hiddenFill>
            </a:ext>
          </a:extLst>
        </p:spPr>
      </p:pic>
      <p:sp>
        <p:nvSpPr>
          <p:cNvPr id="55301" name="WordArt 5"/>
          <p:cNvSpPr>
            <a:spLocks noChangeArrowheads="1" noChangeShapeType="1" noTextEdit="1"/>
          </p:cNvSpPr>
          <p:nvPr/>
        </p:nvSpPr>
        <p:spPr bwMode="auto">
          <a:xfrm rot="1167296">
            <a:off x="5047190" y="1354323"/>
            <a:ext cx="2715337" cy="1164404"/>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55556"/>
              </a:avLst>
            </a:prstTxWarp>
          </a:bodyPr>
          <a:lstStyle/>
          <a:p>
            <a:r>
              <a:rPr lang="zh-CN" altLang="en-US" sz="3600" b="1" kern="10" dirty="0">
                <a:ln w="9525">
                  <a:solidFill>
                    <a:srgbClr val="000000"/>
                  </a:solidFill>
                  <a:round/>
                </a:ln>
                <a:solidFill>
                  <a:schemeClr val="tx1">
                    <a:lumMod val="95000"/>
                    <a:lumOff val="5000"/>
                  </a:schemeClr>
                </a:solidFill>
                <a:latin typeface="宋体" panose="02010600030101010101" pitchFamily="2" charset="-122"/>
                <a:ea typeface="宋体" panose="02010600030101010101" pitchFamily="2" charset="-122"/>
              </a:rPr>
              <a:t>事故如猛虎</a:t>
            </a:r>
          </a:p>
        </p:txBody>
      </p:sp>
      <p:sp>
        <p:nvSpPr>
          <p:cNvPr id="11" name="文本框 10"/>
          <p:cNvSpPr txBox="1"/>
          <p:nvPr/>
        </p:nvSpPr>
        <p:spPr>
          <a:xfrm>
            <a:off x="715086" y="0"/>
            <a:ext cx="2339102" cy="523220"/>
          </a:xfrm>
          <a:prstGeom prst="rect">
            <a:avLst/>
          </a:prstGeom>
          <a:noFill/>
        </p:spPr>
        <p:txBody>
          <a:bodyPr wrap="none" rtlCol="0">
            <a:spAutoFit/>
          </a:bodyPr>
          <a:lstStyle/>
          <a:p>
            <a:r>
              <a:rPr lang="zh-CN" altLang="en-US" sz="2800" b="1" dirty="0"/>
              <a:t>了解交通事故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blinds(horizontal)">
                                      <p:cBhvr>
                                        <p:cTn id="7" dur="500"/>
                                        <p:tgtEl>
                                          <p:spTgt spid="5529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5301"/>
                                        </p:tgtEl>
                                        <p:attrNameLst>
                                          <p:attrName>style.visibility</p:attrName>
                                        </p:attrNameLst>
                                      </p:cBhvr>
                                      <p:to>
                                        <p:strVal val="visible"/>
                                      </p:to>
                                    </p:set>
                                    <p:animEffect transition="in" filter="checkerboard(across)">
                                      <p:cBhvr>
                                        <p:cTn id="12" dur="500"/>
                                        <p:tgtEl>
                                          <p:spTgt spid="55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8"/>
          <p:cNvSpPr/>
          <p:nvPr/>
        </p:nvSpPr>
        <p:spPr>
          <a:xfrm>
            <a:off x="3982692" y="2383799"/>
            <a:ext cx="4586098" cy="2222488"/>
          </a:xfrm>
          <a:prstGeom prst="roundRect">
            <a:avLst>
              <a:gd name="adj" fmla="val 479"/>
            </a:avLst>
          </a:prstGeom>
          <a:noFill/>
          <a:ln>
            <a:solidFill>
              <a:srgbClr val="FB6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a:ea typeface="等线" panose="02010600030101010101" pitchFamily="2" charset="-122"/>
            </a:endParaRPr>
          </a:p>
        </p:txBody>
      </p:sp>
      <p:sp>
        <p:nvSpPr>
          <p:cNvPr id="28" name="矩形: 圆角 27"/>
          <p:cNvSpPr/>
          <p:nvPr/>
        </p:nvSpPr>
        <p:spPr>
          <a:xfrm>
            <a:off x="575209" y="2383799"/>
            <a:ext cx="3872756" cy="2222488"/>
          </a:xfrm>
          <a:prstGeom prst="roundRect">
            <a:avLst>
              <a:gd name="adj" fmla="val 479"/>
            </a:avLst>
          </a:prstGeom>
          <a:solidFill>
            <a:srgbClr val="FB641B"/>
          </a:solidFill>
          <a:ln>
            <a:solidFill>
              <a:srgbClr val="FB6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a:ea typeface="等线" panose="02010600030101010101" pitchFamily="2" charset="-122"/>
            </a:endParaRPr>
          </a:p>
        </p:txBody>
      </p:sp>
      <p:sp>
        <p:nvSpPr>
          <p:cNvPr id="2" name="矩形 1"/>
          <p:cNvSpPr/>
          <p:nvPr/>
        </p:nvSpPr>
        <p:spPr>
          <a:xfrm>
            <a:off x="687532" y="3385496"/>
            <a:ext cx="3271949" cy="1146339"/>
          </a:xfrm>
          <a:prstGeom prst="rect">
            <a:avLst/>
          </a:prstGeom>
        </p:spPr>
        <p:txBody>
          <a:bodyPr wrap="square">
            <a:spAutoFit/>
          </a:bodyPr>
          <a:lstStyle/>
          <a:p>
            <a:pPr marL="214313" indent="-214313" defTabSz="685800">
              <a:lnSpc>
                <a:spcPct val="130000"/>
              </a:lnSpc>
              <a:buFont typeface="Wingdings" panose="05000000000000000000" pitchFamily="2" charset="2"/>
              <a:buChar char="Ø"/>
            </a:pPr>
            <a:r>
              <a:rPr lang="zh-CN" altLang="en-US" sz="1350" dirty="0">
                <a:solidFill>
                  <a:prstClr val="white"/>
                </a:solidFill>
                <a:latin typeface="微软雅黑" panose="020B0503020204020204" pitchFamily="34" charset="-122"/>
                <a:ea typeface="微软雅黑" panose="020B0503020204020204" pitchFamily="34" charset="-122"/>
              </a:rPr>
              <a:t>中小学生年龄偏小</a:t>
            </a:r>
            <a:endParaRPr lang="en-US" altLang="zh-CN" sz="1350" dirty="0">
              <a:solidFill>
                <a:prstClr val="white"/>
              </a:solidFill>
              <a:latin typeface="微软雅黑" panose="020B0503020204020204" pitchFamily="34" charset="-122"/>
              <a:ea typeface="微软雅黑" panose="020B0503020204020204" pitchFamily="34" charset="-122"/>
            </a:endParaRPr>
          </a:p>
          <a:p>
            <a:pPr marL="214313" indent="-214313" defTabSz="685800">
              <a:lnSpc>
                <a:spcPct val="130000"/>
              </a:lnSpc>
              <a:buFont typeface="Wingdings" panose="05000000000000000000" pitchFamily="2" charset="2"/>
              <a:buChar char="Ø"/>
            </a:pPr>
            <a:r>
              <a:rPr lang="zh-CN" altLang="en-US" sz="1350" dirty="0">
                <a:solidFill>
                  <a:prstClr val="white"/>
                </a:solidFill>
                <a:latin typeface="微软雅黑" panose="020B0503020204020204" pitchFamily="34" charset="-122"/>
                <a:ea typeface="微软雅黑" panose="020B0503020204020204" pitchFamily="34" charset="-122"/>
              </a:rPr>
              <a:t>交通安全意识总体薄弱</a:t>
            </a:r>
            <a:endParaRPr lang="en-US" altLang="zh-CN" sz="1350" dirty="0">
              <a:solidFill>
                <a:prstClr val="white"/>
              </a:solidFill>
              <a:latin typeface="微软雅黑" panose="020B0503020204020204" pitchFamily="34" charset="-122"/>
              <a:ea typeface="微软雅黑" panose="020B0503020204020204" pitchFamily="34" charset="-122"/>
            </a:endParaRPr>
          </a:p>
          <a:p>
            <a:pPr marL="214313" indent="-214313" defTabSz="685800">
              <a:lnSpc>
                <a:spcPct val="130000"/>
              </a:lnSpc>
              <a:buFont typeface="Wingdings" panose="05000000000000000000" pitchFamily="2" charset="2"/>
              <a:buChar char="Ø"/>
            </a:pPr>
            <a:r>
              <a:rPr lang="zh-CN" altLang="en-US" sz="1350" dirty="0">
                <a:solidFill>
                  <a:prstClr val="white"/>
                </a:solidFill>
                <a:latin typeface="微软雅黑" panose="020B0503020204020204" pitchFamily="34" charset="-122"/>
                <a:ea typeface="微软雅黑" panose="020B0503020204020204" pitchFamily="34" charset="-122"/>
              </a:rPr>
              <a:t>自我保护能力不强</a:t>
            </a:r>
            <a:endParaRPr lang="en-US" altLang="zh-CN" sz="1350" dirty="0">
              <a:solidFill>
                <a:prstClr val="white"/>
              </a:solidFill>
              <a:latin typeface="微软雅黑" panose="020B0503020204020204" pitchFamily="34" charset="-122"/>
              <a:ea typeface="微软雅黑" panose="020B0503020204020204" pitchFamily="34" charset="-122"/>
            </a:endParaRPr>
          </a:p>
          <a:p>
            <a:pPr marL="214313" indent="-214313" defTabSz="685800">
              <a:lnSpc>
                <a:spcPct val="130000"/>
              </a:lnSpc>
              <a:buFont typeface="Wingdings" panose="05000000000000000000" pitchFamily="2" charset="2"/>
              <a:buChar char="Ø"/>
            </a:pPr>
            <a:r>
              <a:rPr lang="zh-CN" altLang="en-US" sz="1350" dirty="0">
                <a:solidFill>
                  <a:prstClr val="white"/>
                </a:solidFill>
                <a:latin typeface="微软雅黑" panose="020B0503020204020204" pitchFamily="34" charset="-122"/>
                <a:ea typeface="微软雅黑" panose="020B0503020204020204" pitchFamily="34" charset="-122"/>
              </a:rPr>
              <a:t>比较容易发生交通事故</a:t>
            </a:r>
            <a:r>
              <a:rPr lang="en-US" altLang="zh-CN" sz="1350" dirty="0">
                <a:solidFill>
                  <a:prstClr val="white"/>
                </a:solidFill>
                <a:latin typeface="微软雅黑" panose="020B0503020204020204" pitchFamily="34" charset="-122"/>
                <a:ea typeface="微软雅黑" panose="020B0503020204020204" pitchFamily="34" charset="-122"/>
              </a:rPr>
              <a:t>    </a:t>
            </a:r>
            <a:endParaRPr lang="zh-CN" altLang="en-US" sz="1350" dirty="0">
              <a:solidFill>
                <a:prstClr val="white"/>
              </a:solidFill>
              <a:latin typeface="微软雅黑" panose="020B0503020204020204" pitchFamily="34" charset="-122"/>
              <a:ea typeface="微软雅黑" panose="020B0503020204020204" pitchFamily="34" charset="-122"/>
            </a:endParaRPr>
          </a:p>
        </p:txBody>
      </p:sp>
      <p:sp>
        <p:nvSpPr>
          <p:cNvPr id="3" name="矩形 2"/>
          <p:cNvSpPr/>
          <p:nvPr/>
        </p:nvSpPr>
        <p:spPr>
          <a:xfrm>
            <a:off x="3035206" y="1333540"/>
            <a:ext cx="2937331" cy="507831"/>
          </a:xfrm>
          <a:prstGeom prst="rect">
            <a:avLst/>
          </a:prstGeom>
        </p:spPr>
        <p:txBody>
          <a:bodyPr wrap="square">
            <a:spAutoFit/>
          </a:bodyPr>
          <a:lstStyle/>
          <a:p>
            <a:pPr algn="ctr" defTabSz="685800"/>
            <a:r>
              <a:rPr lang="en-US" altLang="zh-CN" sz="2700" b="1" dirty="0">
                <a:solidFill>
                  <a:srgbClr val="FB641B"/>
                </a:solidFill>
                <a:latin typeface="微软雅黑" panose="020B0503020204020204" pitchFamily="34" charset="-122"/>
                <a:ea typeface="微软雅黑" panose="020B0503020204020204" pitchFamily="34" charset="-122"/>
              </a:rPr>
              <a:t>2019</a:t>
            </a:r>
            <a:r>
              <a:rPr lang="zh-CN" altLang="en-US" sz="2700" b="1" dirty="0">
                <a:solidFill>
                  <a:srgbClr val="FB641B"/>
                </a:solidFill>
                <a:latin typeface="微软雅黑" panose="020B0503020204020204" pitchFamily="34" charset="-122"/>
                <a:ea typeface="微软雅黑" panose="020B0503020204020204" pitchFamily="34" charset="-122"/>
              </a:rPr>
              <a:t>年</a:t>
            </a:r>
            <a:r>
              <a:rPr lang="en-US" altLang="zh-CN" sz="2700" b="1" dirty="0">
                <a:solidFill>
                  <a:srgbClr val="FB641B"/>
                </a:solidFill>
                <a:latin typeface="微软雅黑" panose="020B0503020204020204" pitchFamily="34" charset="-122"/>
                <a:ea typeface="微软雅黑" panose="020B0503020204020204" pitchFamily="34" charset="-122"/>
              </a:rPr>
              <a:t>3</a:t>
            </a:r>
            <a:r>
              <a:rPr lang="zh-CN" altLang="en-US" sz="2700" b="1" dirty="0">
                <a:solidFill>
                  <a:srgbClr val="FB641B"/>
                </a:solidFill>
                <a:latin typeface="微软雅黑" panose="020B0503020204020204" pitchFamily="34" charset="-122"/>
                <a:ea typeface="微软雅黑" panose="020B0503020204020204" pitchFamily="34" charset="-122"/>
              </a:rPr>
              <a:t>月</a:t>
            </a:r>
            <a:r>
              <a:rPr lang="en-US" altLang="zh-CN" sz="2700" b="1" dirty="0">
                <a:solidFill>
                  <a:srgbClr val="FB641B"/>
                </a:solidFill>
                <a:latin typeface="微软雅黑" panose="020B0503020204020204" pitchFamily="34" charset="-122"/>
                <a:ea typeface="微软雅黑" panose="020B0503020204020204" pitchFamily="34" charset="-122"/>
              </a:rPr>
              <a:t>25</a:t>
            </a:r>
            <a:r>
              <a:rPr lang="zh-CN" altLang="en-US" sz="2700" b="1" dirty="0">
                <a:solidFill>
                  <a:srgbClr val="FB641B"/>
                </a:solidFill>
                <a:latin typeface="微软雅黑" panose="020B0503020204020204" pitchFamily="34" charset="-122"/>
                <a:ea typeface="微软雅黑" panose="020B0503020204020204" pitchFamily="34" charset="-122"/>
              </a:rPr>
              <a:t>日</a:t>
            </a:r>
            <a:endParaRPr lang="en-US" altLang="zh-CN" sz="2700" b="1" dirty="0">
              <a:solidFill>
                <a:srgbClr val="FB641B"/>
              </a:solidFill>
              <a:latin typeface="微软雅黑" panose="020B0503020204020204" pitchFamily="34" charset="-122"/>
              <a:ea typeface="微软雅黑" panose="020B0503020204020204" pitchFamily="34" charset="-122"/>
            </a:endParaRPr>
          </a:p>
        </p:txBody>
      </p:sp>
      <p:sp>
        <p:nvSpPr>
          <p:cNvPr id="4" name="矩形 3"/>
          <p:cNvSpPr/>
          <p:nvPr/>
        </p:nvSpPr>
        <p:spPr>
          <a:xfrm>
            <a:off x="3185241" y="1818287"/>
            <a:ext cx="2637260" cy="300082"/>
          </a:xfrm>
          <a:prstGeom prst="rect">
            <a:avLst/>
          </a:prstGeom>
        </p:spPr>
        <p:txBody>
          <a:bodyPr wrap="none">
            <a:spAutoFit/>
          </a:bodyPr>
          <a:lstStyle/>
          <a:p>
            <a:pPr algn="ctr" defTabSz="685800"/>
            <a:r>
              <a:rPr lang="zh-CN" altLang="en-US" sz="1350" dirty="0">
                <a:solidFill>
                  <a:prstClr val="black">
                    <a:lumMod val="75000"/>
                    <a:lumOff val="25000"/>
                  </a:prstClr>
                </a:solidFill>
                <a:latin typeface="微软雅黑" panose="020B0503020204020204" pitchFamily="34" charset="-122"/>
                <a:ea typeface="微软雅黑" panose="020B0503020204020204" pitchFamily="34" charset="-122"/>
              </a:rPr>
              <a:t>我国第</a:t>
            </a:r>
            <a:r>
              <a:rPr lang="en-US" altLang="zh-CN" sz="1350" dirty="0">
                <a:solidFill>
                  <a:prstClr val="black">
                    <a:lumMod val="75000"/>
                    <a:lumOff val="25000"/>
                  </a:prstClr>
                </a:solidFill>
                <a:latin typeface="微软雅黑" panose="020B0503020204020204" pitchFamily="34" charset="-122"/>
                <a:ea typeface="微软雅黑" panose="020B0503020204020204" pitchFamily="34" charset="-122"/>
              </a:rPr>
              <a:t>24</a:t>
            </a:r>
            <a:r>
              <a:rPr lang="zh-CN" altLang="en-US" sz="1350" dirty="0">
                <a:solidFill>
                  <a:prstClr val="black">
                    <a:lumMod val="75000"/>
                    <a:lumOff val="25000"/>
                  </a:prstClr>
                </a:solidFill>
                <a:latin typeface="微软雅黑" panose="020B0503020204020204" pitchFamily="34" charset="-122"/>
                <a:ea typeface="微软雅黑" panose="020B0503020204020204" pitchFamily="34" charset="-122"/>
              </a:rPr>
              <a:t>个中小学生安全教育日</a:t>
            </a:r>
          </a:p>
        </p:txBody>
      </p:sp>
      <p:sp>
        <p:nvSpPr>
          <p:cNvPr id="5" name="矩形 4"/>
          <p:cNvSpPr/>
          <p:nvPr/>
        </p:nvSpPr>
        <p:spPr>
          <a:xfrm>
            <a:off x="726848" y="2528311"/>
            <a:ext cx="3130979" cy="782715"/>
          </a:xfrm>
          <a:prstGeom prst="rect">
            <a:avLst/>
          </a:prstGeom>
        </p:spPr>
        <p:txBody>
          <a:bodyPr wrap="square">
            <a:spAutoFit/>
          </a:bodyPr>
          <a:lstStyle/>
          <a:p>
            <a:pPr defTabSz="685800">
              <a:lnSpc>
                <a:spcPct val="130000"/>
              </a:lnSpc>
            </a:pPr>
            <a:r>
              <a:rPr lang="zh-CN" altLang="en-US" b="1" dirty="0">
                <a:solidFill>
                  <a:prstClr val="white"/>
                </a:solidFill>
                <a:latin typeface="微软雅黑" panose="020B0503020204020204" pitchFamily="34" charset="-122"/>
                <a:ea typeface="微软雅黑" panose="020B0503020204020204" pitchFamily="34" charset="-122"/>
              </a:rPr>
              <a:t>提高中小学生交通安全意识、</a:t>
            </a:r>
            <a:endParaRPr lang="en-US" altLang="zh-CN" b="1" dirty="0">
              <a:solidFill>
                <a:prstClr val="white"/>
              </a:solidFill>
              <a:latin typeface="微软雅黑" panose="020B0503020204020204" pitchFamily="34" charset="-122"/>
              <a:ea typeface="微软雅黑" panose="020B0503020204020204" pitchFamily="34" charset="-122"/>
            </a:endParaRPr>
          </a:p>
          <a:p>
            <a:pPr defTabSz="685800">
              <a:lnSpc>
                <a:spcPct val="130000"/>
              </a:lnSpc>
            </a:pPr>
            <a:r>
              <a:rPr lang="zh-CN" altLang="en-US" b="1" dirty="0">
                <a:solidFill>
                  <a:prstClr val="white"/>
                </a:solidFill>
                <a:latin typeface="微软雅黑" panose="020B0503020204020204" pitchFamily="34" charset="-122"/>
                <a:ea typeface="微软雅黑" panose="020B0503020204020204" pitchFamily="34" charset="-122"/>
              </a:rPr>
              <a:t>增强自护能力</a:t>
            </a:r>
            <a:endParaRPr lang="zh-CN" altLang="en-US" b="1" dirty="0">
              <a:solidFill>
                <a:prstClr val="white"/>
              </a:solidFill>
              <a:latin typeface="等线"/>
              <a:ea typeface="等线" panose="02010600030101010101" pitchFamily="2" charset="-122"/>
            </a:endParaRPr>
          </a:p>
        </p:txBody>
      </p:sp>
      <p:cxnSp>
        <p:nvCxnSpPr>
          <p:cNvPr id="7" name="直接连接符 6"/>
          <p:cNvCxnSpPr/>
          <p:nvPr/>
        </p:nvCxnSpPr>
        <p:spPr>
          <a:xfrm>
            <a:off x="2347099" y="3114242"/>
            <a:ext cx="161238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4761936" y="2613959"/>
            <a:ext cx="1197137" cy="1197137"/>
          </a:xfrm>
          <a:prstGeom prst="ellipse">
            <a:avLst/>
          </a:prstGeom>
          <a:noFill/>
          <a:ln w="31750">
            <a:solidFill>
              <a:srgbClr val="FB6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050">
              <a:solidFill>
                <a:prstClr val="white"/>
              </a:solidFill>
              <a:latin typeface="等线"/>
              <a:ea typeface="等线" panose="02010600030101010101" pitchFamily="2" charset="-122"/>
            </a:endParaRPr>
          </a:p>
        </p:txBody>
      </p:sp>
      <p:sp>
        <p:nvSpPr>
          <p:cNvPr id="12" name="矩形 11"/>
          <p:cNvSpPr/>
          <p:nvPr/>
        </p:nvSpPr>
        <p:spPr>
          <a:xfrm>
            <a:off x="5034935" y="2923988"/>
            <a:ext cx="651140" cy="600164"/>
          </a:xfrm>
          <a:prstGeom prst="rect">
            <a:avLst/>
          </a:prstGeom>
        </p:spPr>
        <p:txBody>
          <a:bodyPr wrap="none">
            <a:spAutoFit/>
          </a:bodyPr>
          <a:lstStyle/>
          <a:p>
            <a:pPr algn="ctr" defTabSz="685800"/>
            <a:r>
              <a:rPr lang="en-US" altLang="zh-CN" sz="3300" b="1" dirty="0">
                <a:solidFill>
                  <a:srgbClr val="FB641B"/>
                </a:solidFill>
                <a:latin typeface="Arial" panose="020B0604020202020204" pitchFamily="34" charset="0"/>
                <a:ea typeface="微软雅黑" panose="020B0503020204020204" pitchFamily="34" charset="-122"/>
                <a:cs typeface="Arial" panose="020B0604020202020204" pitchFamily="34" charset="0"/>
              </a:rPr>
              <a:t>2</a:t>
            </a:r>
            <a:r>
              <a:rPr lang="zh-CN" altLang="en-US" b="1" dirty="0">
                <a:solidFill>
                  <a:srgbClr val="FB641B"/>
                </a:solidFill>
                <a:latin typeface="Arial" panose="020B0604020202020204" pitchFamily="34" charset="0"/>
                <a:ea typeface="微软雅黑" panose="020B0503020204020204" pitchFamily="34" charset="-122"/>
                <a:cs typeface="Arial" panose="020B0604020202020204" pitchFamily="34" charset="0"/>
              </a:rPr>
              <a:t>万</a:t>
            </a:r>
            <a:endParaRPr lang="en-US" altLang="zh-CN" sz="3300" b="1" dirty="0">
              <a:solidFill>
                <a:srgbClr val="FB641B"/>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矩形 12"/>
          <p:cNvSpPr/>
          <p:nvPr/>
        </p:nvSpPr>
        <p:spPr>
          <a:xfrm>
            <a:off x="4806507" y="3947116"/>
            <a:ext cx="1107996" cy="434863"/>
          </a:xfrm>
          <a:prstGeom prst="rect">
            <a:avLst/>
          </a:prstGeom>
        </p:spPr>
        <p:txBody>
          <a:bodyPr wrap="none">
            <a:spAutoFit/>
          </a:bodyPr>
          <a:lstStyle/>
          <a:p>
            <a:pPr algn="ctr" defTabSz="685800">
              <a:lnSpc>
                <a:spcPct val="130000"/>
              </a:lnSpc>
            </a:pPr>
            <a:r>
              <a:rPr lang="zh-CN" altLang="en-US" sz="900" b="1" dirty="0">
                <a:solidFill>
                  <a:prstClr val="black">
                    <a:lumMod val="65000"/>
                    <a:lumOff val="35000"/>
                  </a:prstClr>
                </a:solidFill>
                <a:latin typeface="微软雅黑" panose="020B0503020204020204" pitchFamily="34" charset="-122"/>
                <a:ea typeface="微软雅黑" panose="020B0503020204020204" pitchFamily="34" charset="-122"/>
              </a:rPr>
              <a:t>学龄阶段少年儿童</a:t>
            </a:r>
            <a:endParaRPr lang="en-US" altLang="zh-CN" sz="900" b="1" dirty="0">
              <a:solidFill>
                <a:prstClr val="black">
                  <a:lumMod val="65000"/>
                  <a:lumOff val="35000"/>
                </a:prstClr>
              </a:solidFill>
              <a:latin typeface="微软雅黑" panose="020B0503020204020204" pitchFamily="34" charset="-122"/>
              <a:ea typeface="微软雅黑" panose="020B0503020204020204" pitchFamily="34" charset="-122"/>
            </a:endParaRPr>
          </a:p>
          <a:p>
            <a:pPr algn="ctr" defTabSz="685800">
              <a:lnSpc>
                <a:spcPct val="130000"/>
              </a:lnSpc>
            </a:pPr>
            <a:r>
              <a:rPr lang="zh-CN" altLang="en-US" sz="900" b="1" dirty="0">
                <a:solidFill>
                  <a:prstClr val="black">
                    <a:lumMod val="65000"/>
                    <a:lumOff val="35000"/>
                  </a:prstClr>
                </a:solidFill>
                <a:latin typeface="微软雅黑" panose="020B0503020204020204" pitchFamily="34" charset="-122"/>
                <a:ea typeface="微软雅黑" panose="020B0503020204020204" pitchFamily="34" charset="-122"/>
              </a:rPr>
              <a:t>伤亡交通事故</a:t>
            </a:r>
          </a:p>
        </p:txBody>
      </p:sp>
      <p:sp>
        <p:nvSpPr>
          <p:cNvPr id="19" name="矩形 18"/>
          <p:cNvSpPr/>
          <p:nvPr/>
        </p:nvSpPr>
        <p:spPr>
          <a:xfrm>
            <a:off x="6928381" y="3947116"/>
            <a:ext cx="877163" cy="434863"/>
          </a:xfrm>
          <a:prstGeom prst="rect">
            <a:avLst/>
          </a:prstGeom>
        </p:spPr>
        <p:txBody>
          <a:bodyPr wrap="none">
            <a:spAutoFit/>
          </a:bodyPr>
          <a:lstStyle/>
          <a:p>
            <a:pPr algn="ctr" defTabSz="685800">
              <a:lnSpc>
                <a:spcPct val="130000"/>
              </a:lnSpc>
            </a:pPr>
            <a:r>
              <a:rPr lang="en-US" altLang="zh-CN" sz="900" b="1" dirty="0">
                <a:solidFill>
                  <a:prstClr val="black">
                    <a:lumMod val="65000"/>
                    <a:lumOff val="35000"/>
                  </a:prstClr>
                </a:solidFill>
                <a:latin typeface="微软雅黑" panose="020B0503020204020204" pitchFamily="34" charset="-122"/>
                <a:ea typeface="微软雅黑" panose="020B0503020204020204" pitchFamily="34" charset="-122"/>
              </a:rPr>
              <a:t>2200</a:t>
            </a:r>
            <a:r>
              <a:rPr lang="zh-CN" altLang="en-US" sz="900" b="1" dirty="0">
                <a:solidFill>
                  <a:prstClr val="black">
                    <a:lumMod val="65000"/>
                    <a:lumOff val="35000"/>
                  </a:prstClr>
                </a:solidFill>
                <a:latin typeface="微软雅黑" panose="020B0503020204020204" pitchFamily="34" charset="-122"/>
                <a:ea typeface="微软雅黑" panose="020B0503020204020204" pitchFamily="34" charset="-122"/>
              </a:rPr>
              <a:t>多名</a:t>
            </a:r>
            <a:endParaRPr lang="en-US" altLang="zh-CN" sz="900" b="1" dirty="0">
              <a:solidFill>
                <a:prstClr val="black">
                  <a:lumMod val="65000"/>
                  <a:lumOff val="35000"/>
                </a:prstClr>
              </a:solidFill>
              <a:latin typeface="微软雅黑" panose="020B0503020204020204" pitchFamily="34" charset="-122"/>
              <a:ea typeface="微软雅黑" panose="020B0503020204020204" pitchFamily="34" charset="-122"/>
            </a:endParaRPr>
          </a:p>
          <a:p>
            <a:pPr algn="ctr" defTabSz="685800">
              <a:lnSpc>
                <a:spcPct val="130000"/>
              </a:lnSpc>
            </a:pPr>
            <a:r>
              <a:rPr lang="zh-CN" altLang="en-US" sz="900" b="1" dirty="0">
                <a:solidFill>
                  <a:prstClr val="black">
                    <a:lumMod val="65000"/>
                    <a:lumOff val="35000"/>
                  </a:prstClr>
                </a:solidFill>
                <a:latin typeface="微软雅黑" panose="020B0503020204020204" pitchFamily="34" charset="-122"/>
                <a:ea typeface="微软雅黑" panose="020B0503020204020204" pitchFamily="34" charset="-122"/>
              </a:rPr>
              <a:t>少年儿童死亡</a:t>
            </a:r>
          </a:p>
        </p:txBody>
      </p:sp>
      <p:cxnSp>
        <p:nvCxnSpPr>
          <p:cNvPr id="22" name="直接连接符 21"/>
          <p:cNvCxnSpPr/>
          <p:nvPr/>
        </p:nvCxnSpPr>
        <p:spPr>
          <a:xfrm>
            <a:off x="1588749" y="1754366"/>
            <a:ext cx="1612382" cy="0"/>
          </a:xfrm>
          <a:prstGeom prst="line">
            <a:avLst/>
          </a:prstGeom>
          <a:ln>
            <a:solidFill>
              <a:srgbClr val="FB641B"/>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5825617" y="1754366"/>
            <a:ext cx="1612382" cy="0"/>
          </a:xfrm>
          <a:prstGeom prst="line">
            <a:avLst/>
          </a:prstGeom>
          <a:ln>
            <a:solidFill>
              <a:srgbClr val="FB641B"/>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721941" y="5024890"/>
            <a:ext cx="7846848" cy="606192"/>
          </a:xfrm>
          <a:prstGeom prst="rect">
            <a:avLst/>
          </a:prstGeom>
        </p:spPr>
        <p:txBody>
          <a:bodyPr wrap="square">
            <a:spAutoFit/>
          </a:bodyPr>
          <a:lstStyle/>
          <a:p>
            <a:pPr defTabSz="685800">
              <a:lnSpc>
                <a:spcPct val="130000"/>
              </a:lnSpc>
            </a:pPr>
            <a:r>
              <a:rPr lang="en-US" altLang="zh-CN" sz="1350" b="1" dirty="0">
                <a:solidFill>
                  <a:prstClr val="black">
                    <a:lumMod val="75000"/>
                    <a:lumOff val="25000"/>
                  </a:prstClr>
                </a:solidFill>
                <a:latin typeface="微软雅黑" panose="020B0503020204020204" pitchFamily="34" charset="-122"/>
                <a:ea typeface="微软雅黑" panose="020B0503020204020204" pitchFamily="34" charset="-122"/>
              </a:rPr>
              <a:t>2018</a:t>
            </a:r>
            <a:r>
              <a:rPr lang="zh-CN" altLang="en-US" sz="1350" b="1" dirty="0">
                <a:solidFill>
                  <a:prstClr val="black">
                    <a:lumMod val="75000"/>
                    <a:lumOff val="25000"/>
                  </a:prstClr>
                </a:solidFill>
                <a:latin typeface="微软雅黑" panose="020B0503020204020204" pitchFamily="34" charset="-122"/>
                <a:ea typeface="微软雅黑" panose="020B0503020204020204" pitchFamily="34" charset="-122"/>
              </a:rPr>
              <a:t>年共发生涉及学龄阶段少年儿童的伤亡交通事故</a:t>
            </a:r>
            <a:r>
              <a:rPr lang="en-US" altLang="zh-CN" sz="1350" b="1" dirty="0">
                <a:solidFill>
                  <a:prstClr val="black">
                    <a:lumMod val="75000"/>
                    <a:lumOff val="25000"/>
                  </a:prstClr>
                </a:solidFill>
                <a:latin typeface="微软雅黑" panose="020B0503020204020204" pitchFamily="34" charset="-122"/>
                <a:ea typeface="微软雅黑" panose="020B0503020204020204" pitchFamily="34" charset="-122"/>
              </a:rPr>
              <a:t>2</a:t>
            </a:r>
            <a:r>
              <a:rPr lang="zh-CN" altLang="en-US" sz="1350" b="1" dirty="0">
                <a:solidFill>
                  <a:prstClr val="black">
                    <a:lumMod val="75000"/>
                    <a:lumOff val="25000"/>
                  </a:prstClr>
                </a:solidFill>
                <a:latin typeface="微软雅黑" panose="020B0503020204020204" pitchFamily="34" charset="-122"/>
                <a:ea typeface="微软雅黑" panose="020B0503020204020204" pitchFamily="34" charset="-122"/>
              </a:rPr>
              <a:t>万余起，造成</a:t>
            </a:r>
            <a:r>
              <a:rPr lang="en-US" altLang="zh-CN" sz="1350" b="1" dirty="0">
                <a:solidFill>
                  <a:prstClr val="black">
                    <a:lumMod val="75000"/>
                    <a:lumOff val="25000"/>
                  </a:prstClr>
                </a:solidFill>
                <a:latin typeface="微软雅黑" panose="020B0503020204020204" pitchFamily="34" charset="-122"/>
                <a:ea typeface="微软雅黑" panose="020B0503020204020204" pitchFamily="34" charset="-122"/>
              </a:rPr>
              <a:t>2200</a:t>
            </a:r>
            <a:r>
              <a:rPr lang="zh-CN" altLang="en-US" sz="1350" b="1" dirty="0">
                <a:solidFill>
                  <a:prstClr val="black">
                    <a:lumMod val="75000"/>
                    <a:lumOff val="25000"/>
                  </a:prstClr>
                </a:solidFill>
                <a:latin typeface="微软雅黑" panose="020B0503020204020204" pitchFamily="34" charset="-122"/>
                <a:ea typeface="微软雅黑" panose="020B0503020204020204" pitchFamily="34" charset="-122"/>
              </a:rPr>
              <a:t>多名少年儿童死亡，给家庭、社会造成无法弥补的伤痛</a:t>
            </a:r>
          </a:p>
        </p:txBody>
      </p:sp>
      <p:sp>
        <p:nvSpPr>
          <p:cNvPr id="30" name="矩形: 圆角 29"/>
          <p:cNvSpPr/>
          <p:nvPr/>
        </p:nvSpPr>
        <p:spPr>
          <a:xfrm>
            <a:off x="575210" y="5137003"/>
            <a:ext cx="82036" cy="407671"/>
          </a:xfrm>
          <a:prstGeom prst="roundRect">
            <a:avLst>
              <a:gd name="adj" fmla="val 479"/>
            </a:avLst>
          </a:prstGeom>
          <a:solidFill>
            <a:srgbClr val="FB641B"/>
          </a:solidFill>
          <a:ln>
            <a:solidFill>
              <a:srgbClr val="FB6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a:ea typeface="等线" panose="02010600030101010101" pitchFamily="2" charset="-122"/>
            </a:endParaRPr>
          </a:p>
        </p:txBody>
      </p:sp>
      <p:cxnSp>
        <p:nvCxnSpPr>
          <p:cNvPr id="31" name="直接连接符 30"/>
          <p:cNvCxnSpPr/>
          <p:nvPr/>
        </p:nvCxnSpPr>
        <p:spPr>
          <a:xfrm>
            <a:off x="782558" y="5607983"/>
            <a:ext cx="7660893" cy="0"/>
          </a:xfrm>
          <a:prstGeom prst="line">
            <a:avLst/>
          </a:prstGeom>
          <a:ln>
            <a:solidFill>
              <a:srgbClr val="FB641B"/>
            </a:solidFill>
          </a:ln>
        </p:spPr>
        <p:style>
          <a:lnRef idx="1">
            <a:schemeClr val="accent1"/>
          </a:lnRef>
          <a:fillRef idx="0">
            <a:schemeClr val="accent1"/>
          </a:fillRef>
          <a:effectRef idx="0">
            <a:schemeClr val="accent1"/>
          </a:effectRef>
          <a:fontRef idx="minor">
            <a:schemeClr val="tx1"/>
          </a:fontRef>
        </p:style>
      </p:cxnSp>
      <p:sp>
        <p:nvSpPr>
          <p:cNvPr id="33" name="椭圆 32"/>
          <p:cNvSpPr/>
          <p:nvPr/>
        </p:nvSpPr>
        <p:spPr>
          <a:xfrm>
            <a:off x="6768394" y="2613959"/>
            <a:ext cx="1197137" cy="1197137"/>
          </a:xfrm>
          <a:prstGeom prst="ellipse">
            <a:avLst/>
          </a:prstGeom>
          <a:noFill/>
          <a:ln w="31750">
            <a:solidFill>
              <a:srgbClr val="FB6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050">
              <a:solidFill>
                <a:prstClr val="white"/>
              </a:solidFill>
              <a:latin typeface="等线"/>
              <a:ea typeface="等线" panose="02010600030101010101" pitchFamily="2" charset="-122"/>
            </a:endParaRPr>
          </a:p>
        </p:txBody>
      </p:sp>
      <p:sp>
        <p:nvSpPr>
          <p:cNvPr id="34" name="矩形 33"/>
          <p:cNvSpPr/>
          <p:nvPr/>
        </p:nvSpPr>
        <p:spPr>
          <a:xfrm>
            <a:off x="6803346" y="2923988"/>
            <a:ext cx="1127233" cy="600164"/>
          </a:xfrm>
          <a:prstGeom prst="rect">
            <a:avLst/>
          </a:prstGeom>
        </p:spPr>
        <p:txBody>
          <a:bodyPr wrap="none">
            <a:spAutoFit/>
          </a:bodyPr>
          <a:lstStyle/>
          <a:p>
            <a:pPr algn="ctr" defTabSz="685800"/>
            <a:r>
              <a:rPr lang="en-US" altLang="zh-CN" sz="3300" b="1" dirty="0">
                <a:solidFill>
                  <a:srgbClr val="FB641B"/>
                </a:solidFill>
                <a:latin typeface="Arial" panose="020B0604020202020204" pitchFamily="34" charset="0"/>
                <a:ea typeface="微软雅黑" panose="020B0503020204020204" pitchFamily="34" charset="-122"/>
                <a:cs typeface="Arial" panose="020B0604020202020204" pitchFamily="34" charset="0"/>
              </a:rPr>
              <a:t>2200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2394577" y="0"/>
            <a:ext cx="4354846" cy="2874199"/>
          </a:xfrm>
          <a:prstGeom prst="rect">
            <a:avLst/>
          </a:prstGeom>
        </p:spPr>
      </p:pic>
      <p:sp>
        <p:nvSpPr>
          <p:cNvPr id="7" name="文本框 6"/>
          <p:cNvSpPr txBox="1"/>
          <p:nvPr/>
        </p:nvSpPr>
        <p:spPr>
          <a:xfrm>
            <a:off x="2171343" y="4077868"/>
            <a:ext cx="4801314" cy="1015663"/>
          </a:xfrm>
          <a:prstGeom prst="rect">
            <a:avLst/>
          </a:prstGeom>
          <a:noFill/>
          <a:effectLst>
            <a:outerShdw blurRad="50800" dist="38100" dir="2700000" algn="tl" rotWithShape="0">
              <a:prstClr val="black">
                <a:alpha val="40000"/>
              </a:prstClr>
            </a:outerShdw>
          </a:effectLst>
        </p:spPr>
        <p:txBody>
          <a:bodyPr wrap="none" rtlCol="0">
            <a:spAutoFit/>
          </a:bodyPr>
          <a:lstStyle/>
          <a:p>
            <a:r>
              <a:rPr lang="zh-CN" altLang="en-US" sz="6000" b="1" dirty="0"/>
              <a:t>认识交通标识</a:t>
            </a:r>
          </a:p>
        </p:txBody>
      </p:sp>
      <p:sp>
        <p:nvSpPr>
          <p:cNvPr id="9" name="六边形 8"/>
          <p:cNvSpPr/>
          <p:nvPr/>
        </p:nvSpPr>
        <p:spPr>
          <a:xfrm>
            <a:off x="3766657" y="5377344"/>
            <a:ext cx="1459684" cy="1242166"/>
          </a:xfrm>
          <a:prstGeom prst="hexagon">
            <a:avLst/>
          </a:prstGeom>
          <a:solidFill>
            <a:srgbClr val="00B050"/>
          </a:solidFill>
          <a:ln>
            <a:solidFill>
              <a:srgbClr val="00B050"/>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chemeClr val="tx1">
                    <a:lumMod val="95000"/>
                    <a:lumOff val="5000"/>
                  </a:schemeClr>
                </a:solidFill>
                <a:latin typeface="华文新魏" panose="02010800040101010101" pitchFamily="2" charset="-122"/>
                <a:ea typeface="华文新魏" panose="02010800040101010101" pitchFamily="2" charset="-122"/>
              </a:rPr>
              <a:t>02</a:t>
            </a:r>
            <a:endParaRPr lang="zh-CN" altLang="en-US" sz="5400" b="1" dirty="0">
              <a:solidFill>
                <a:schemeClr val="tx1">
                  <a:lumMod val="95000"/>
                  <a:lumOff val="5000"/>
                </a:schemeClr>
              </a:solidFill>
              <a:latin typeface="华文新魏" panose="02010800040101010101" pitchFamily="2" charset="-122"/>
              <a:ea typeface="华文新魏" panose="02010800040101010101" pitchFamily="2" charset="-122"/>
            </a:endParaRPr>
          </a:p>
        </p:txBody>
      </p:sp>
      <p:sp>
        <p:nvSpPr>
          <p:cNvPr id="10" name="矩形 9"/>
          <p:cNvSpPr/>
          <p:nvPr/>
        </p:nvSpPr>
        <p:spPr>
          <a:xfrm>
            <a:off x="0" y="6702804"/>
            <a:ext cx="9144000" cy="15519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4" name="Picture 4" descr="图片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623" y="711451"/>
            <a:ext cx="7533312" cy="565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715086" y="0"/>
            <a:ext cx="2339102" cy="523220"/>
          </a:xfrm>
          <a:prstGeom prst="rect">
            <a:avLst/>
          </a:prstGeom>
          <a:noFill/>
        </p:spPr>
        <p:txBody>
          <a:bodyPr wrap="none" rtlCol="0">
            <a:spAutoFit/>
          </a:bodyPr>
          <a:lstStyle/>
          <a:p>
            <a:r>
              <a:rPr lang="zh-CN" altLang="en-US" sz="2800" b="1" dirty="0"/>
              <a:t>认识交通标识</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8" name="Picture 4" descr="图片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341" y="750813"/>
            <a:ext cx="7617204" cy="5712903"/>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715086" y="0"/>
            <a:ext cx="2339102" cy="523220"/>
          </a:xfrm>
          <a:prstGeom prst="rect">
            <a:avLst/>
          </a:prstGeom>
          <a:noFill/>
        </p:spPr>
        <p:txBody>
          <a:bodyPr wrap="none" rtlCol="0">
            <a:spAutoFit/>
          </a:bodyPr>
          <a:lstStyle/>
          <a:p>
            <a:r>
              <a:rPr lang="zh-CN" altLang="en-US" sz="2800" b="1" dirty="0"/>
              <a:t>认识交通标识</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805343" y="702035"/>
            <a:ext cx="7835317" cy="5761972"/>
          </a:xfrm>
          <a:prstGeom prst="rect">
            <a:avLst/>
          </a:prstGeom>
        </p:spPr>
      </p:pic>
      <p:sp>
        <p:nvSpPr>
          <p:cNvPr id="5" name="文本框 4"/>
          <p:cNvSpPr txBox="1"/>
          <p:nvPr/>
        </p:nvSpPr>
        <p:spPr>
          <a:xfrm>
            <a:off x="715086" y="0"/>
            <a:ext cx="2339102" cy="523220"/>
          </a:xfrm>
          <a:prstGeom prst="rect">
            <a:avLst/>
          </a:prstGeom>
          <a:noFill/>
        </p:spPr>
        <p:txBody>
          <a:bodyPr wrap="none" rtlCol="0">
            <a:spAutoFit/>
          </a:bodyPr>
          <a:lstStyle/>
          <a:p>
            <a:r>
              <a:rPr lang="zh-CN" altLang="en-US" sz="2800" b="1" dirty="0"/>
              <a:t>认识交通标识</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964735" y="831373"/>
            <a:ext cx="7558480" cy="5555214"/>
          </a:xfrm>
          <a:prstGeom prst="rect">
            <a:avLst/>
          </a:prstGeom>
        </p:spPr>
      </p:pic>
      <p:sp>
        <p:nvSpPr>
          <p:cNvPr id="5" name="文本框 4"/>
          <p:cNvSpPr txBox="1"/>
          <p:nvPr/>
        </p:nvSpPr>
        <p:spPr>
          <a:xfrm>
            <a:off x="715086" y="0"/>
            <a:ext cx="2339102" cy="523220"/>
          </a:xfrm>
          <a:prstGeom prst="rect">
            <a:avLst/>
          </a:prstGeom>
          <a:noFill/>
        </p:spPr>
        <p:txBody>
          <a:bodyPr wrap="none" rtlCol="0">
            <a:spAutoFit/>
          </a:bodyPr>
          <a:lstStyle/>
          <a:p>
            <a:r>
              <a:rPr lang="zh-CN" altLang="en-US" sz="2800" b="1" dirty="0"/>
              <a:t>认识交通标识</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628775"/>
            <a:ext cx="8726487" cy="311943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223" name="Group 7"/>
          <p:cNvGrpSpPr/>
          <p:nvPr/>
        </p:nvGrpSpPr>
        <p:grpSpPr bwMode="auto">
          <a:xfrm>
            <a:off x="1908175" y="4365625"/>
            <a:ext cx="433388" cy="457200"/>
            <a:chOff x="884" y="874"/>
            <a:chExt cx="273" cy="288"/>
          </a:xfrm>
        </p:grpSpPr>
        <p:sp>
          <p:nvSpPr>
            <p:cNvPr id="9224" name="Oval 8"/>
            <p:cNvSpPr>
              <a:spLocks noChangeArrowheads="1"/>
            </p:cNvSpPr>
            <p:nvPr/>
          </p:nvSpPr>
          <p:spPr bwMode="auto">
            <a:xfrm>
              <a:off x="884" y="889"/>
              <a:ext cx="273" cy="273"/>
            </a:xfrm>
            <a:prstGeom prst="ellipse">
              <a:avLst/>
            </a:prstGeom>
            <a:gradFill rotWithShape="1">
              <a:gsLst>
                <a:gs pos="0">
                  <a:srgbClr val="FFFF00"/>
                </a:gs>
                <a:gs pos="100000">
                  <a:srgbClr val="00FFFF"/>
                </a:gs>
              </a:gsLst>
              <a:lin ang="5400000" scaled="1"/>
            </a:gradFill>
            <a:ln w="38100" algn="ctr">
              <a:solidFill>
                <a:srgbClr val="9933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nchor="ctr"/>
            <a:lstStyle/>
            <a:p>
              <a:endParaRPr lang="zh-CN" altLang="en-US"/>
            </a:p>
          </p:txBody>
        </p:sp>
        <p:sp>
          <p:nvSpPr>
            <p:cNvPr id="9225" name="Text Box 9"/>
            <p:cNvSpPr txBox="1">
              <a:spLocks noChangeArrowheads="1"/>
            </p:cNvSpPr>
            <p:nvPr/>
          </p:nvSpPr>
          <p:spPr bwMode="auto">
            <a:xfrm>
              <a:off x="959" y="874"/>
              <a:ext cx="107" cy="28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spAutoFit/>
            </a:bodyPr>
            <a:lstStyle/>
            <a:p>
              <a:pPr algn="l" eaLnBrk="0" hangingPunct="0"/>
              <a:r>
                <a:rPr lang="en-US" altLang="zh-CN" sz="2400" b="1" i="0">
                  <a:solidFill>
                    <a:srgbClr val="FF00FF"/>
                  </a:solidFill>
                  <a:effectLst>
                    <a:outerShdw blurRad="38100" dist="38100" dir="2700000" algn="tl">
                      <a:srgbClr val="C0C0C0"/>
                    </a:outerShdw>
                  </a:effectLst>
                  <a:ea typeface="宋体" panose="02010600030101010101" pitchFamily="2" charset="-122"/>
                </a:rPr>
                <a:t>1</a:t>
              </a:r>
            </a:p>
          </p:txBody>
        </p:sp>
      </p:grpSp>
      <p:grpSp>
        <p:nvGrpSpPr>
          <p:cNvPr id="9226" name="Group 10"/>
          <p:cNvGrpSpPr/>
          <p:nvPr/>
        </p:nvGrpSpPr>
        <p:grpSpPr bwMode="auto">
          <a:xfrm>
            <a:off x="4716463" y="4365625"/>
            <a:ext cx="433387" cy="457200"/>
            <a:chOff x="2699" y="845"/>
            <a:chExt cx="273" cy="288"/>
          </a:xfrm>
        </p:grpSpPr>
        <p:sp>
          <p:nvSpPr>
            <p:cNvPr id="9227" name="Oval 11"/>
            <p:cNvSpPr>
              <a:spLocks noChangeArrowheads="1"/>
            </p:cNvSpPr>
            <p:nvPr/>
          </p:nvSpPr>
          <p:spPr bwMode="auto">
            <a:xfrm>
              <a:off x="2699" y="845"/>
              <a:ext cx="273" cy="273"/>
            </a:xfrm>
            <a:prstGeom prst="ellipse">
              <a:avLst/>
            </a:prstGeom>
            <a:gradFill rotWithShape="1">
              <a:gsLst>
                <a:gs pos="0">
                  <a:srgbClr val="FFFF00"/>
                </a:gs>
                <a:gs pos="100000">
                  <a:srgbClr val="00FFFF"/>
                </a:gs>
              </a:gsLst>
              <a:lin ang="5400000" scaled="1"/>
            </a:gradFill>
            <a:ln w="38100" algn="ctr">
              <a:solidFill>
                <a:srgbClr val="9933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nchor="ctr"/>
            <a:lstStyle/>
            <a:p>
              <a:endParaRPr lang="zh-CN" altLang="en-US"/>
            </a:p>
          </p:txBody>
        </p:sp>
        <p:sp>
          <p:nvSpPr>
            <p:cNvPr id="9228" name="Text Box 12"/>
            <p:cNvSpPr txBox="1">
              <a:spLocks noChangeArrowheads="1"/>
            </p:cNvSpPr>
            <p:nvPr/>
          </p:nvSpPr>
          <p:spPr bwMode="auto">
            <a:xfrm>
              <a:off x="2789" y="845"/>
              <a:ext cx="107" cy="28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spAutoFit/>
            </a:bodyPr>
            <a:lstStyle/>
            <a:p>
              <a:pPr algn="l" eaLnBrk="0" hangingPunct="0"/>
              <a:r>
                <a:rPr lang="en-US" altLang="zh-CN" sz="2400" b="1" i="0">
                  <a:solidFill>
                    <a:srgbClr val="FF00FF"/>
                  </a:solidFill>
                  <a:effectLst>
                    <a:outerShdw blurRad="38100" dist="38100" dir="2700000" algn="tl">
                      <a:srgbClr val="C0C0C0"/>
                    </a:outerShdw>
                  </a:effectLst>
                  <a:ea typeface="宋体" panose="02010600030101010101" pitchFamily="2" charset="-122"/>
                </a:rPr>
                <a:t>2</a:t>
              </a:r>
            </a:p>
          </p:txBody>
        </p:sp>
      </p:grpSp>
      <p:grpSp>
        <p:nvGrpSpPr>
          <p:cNvPr id="9229" name="Group 13"/>
          <p:cNvGrpSpPr/>
          <p:nvPr/>
        </p:nvGrpSpPr>
        <p:grpSpPr bwMode="auto">
          <a:xfrm>
            <a:off x="7164388" y="4365625"/>
            <a:ext cx="433387" cy="457200"/>
            <a:chOff x="4513" y="845"/>
            <a:chExt cx="273" cy="288"/>
          </a:xfrm>
        </p:grpSpPr>
        <p:sp>
          <p:nvSpPr>
            <p:cNvPr id="9230" name="Oval 14"/>
            <p:cNvSpPr>
              <a:spLocks noChangeArrowheads="1"/>
            </p:cNvSpPr>
            <p:nvPr/>
          </p:nvSpPr>
          <p:spPr bwMode="auto">
            <a:xfrm>
              <a:off x="4513" y="845"/>
              <a:ext cx="273" cy="273"/>
            </a:xfrm>
            <a:prstGeom prst="ellipse">
              <a:avLst/>
            </a:prstGeom>
            <a:gradFill rotWithShape="1">
              <a:gsLst>
                <a:gs pos="0">
                  <a:srgbClr val="FFFF00"/>
                </a:gs>
                <a:gs pos="100000">
                  <a:srgbClr val="00FFFF"/>
                </a:gs>
              </a:gsLst>
              <a:lin ang="5400000" scaled="1"/>
            </a:gradFill>
            <a:ln w="38100" algn="ctr">
              <a:solidFill>
                <a:srgbClr val="9933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nchor="ctr"/>
            <a:lstStyle/>
            <a:p>
              <a:endParaRPr lang="zh-CN" altLang="en-US"/>
            </a:p>
          </p:txBody>
        </p:sp>
        <p:sp>
          <p:nvSpPr>
            <p:cNvPr id="9231" name="Text Box 15"/>
            <p:cNvSpPr txBox="1">
              <a:spLocks noChangeArrowheads="1"/>
            </p:cNvSpPr>
            <p:nvPr/>
          </p:nvSpPr>
          <p:spPr bwMode="auto">
            <a:xfrm>
              <a:off x="4604" y="845"/>
              <a:ext cx="107" cy="28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spAutoFit/>
            </a:bodyPr>
            <a:lstStyle/>
            <a:p>
              <a:pPr algn="l" eaLnBrk="0" hangingPunct="0"/>
              <a:r>
                <a:rPr lang="en-US" altLang="zh-CN" sz="2400" b="1" i="0">
                  <a:solidFill>
                    <a:srgbClr val="FF00FF"/>
                  </a:solidFill>
                  <a:effectLst>
                    <a:outerShdw blurRad="38100" dist="38100" dir="2700000" algn="tl">
                      <a:srgbClr val="C0C0C0"/>
                    </a:outerShdw>
                  </a:effectLst>
                  <a:ea typeface="宋体" panose="02010600030101010101" pitchFamily="2" charset="-122"/>
                </a:rPr>
                <a:t>3</a:t>
              </a:r>
            </a:p>
          </p:txBody>
        </p:sp>
      </p:grpSp>
      <p:sp>
        <p:nvSpPr>
          <p:cNvPr id="9232" name="Text Box 16"/>
          <p:cNvSpPr txBox="1">
            <a:spLocks noChangeArrowheads="1"/>
          </p:cNvSpPr>
          <p:nvPr/>
        </p:nvSpPr>
        <p:spPr bwMode="auto">
          <a:xfrm>
            <a:off x="755650" y="5297488"/>
            <a:ext cx="27368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p>
            <a:pPr>
              <a:spcBef>
                <a:spcPct val="50000"/>
              </a:spcBef>
            </a:pPr>
            <a:r>
              <a:rPr lang="zh-CN" altLang="en-US" sz="3200" b="1" i="0" dirty="0">
                <a:solidFill>
                  <a:srgbClr val="FF0000"/>
                </a:solidFill>
                <a:latin typeface="Times New Roman" panose="02020603050405020304" pitchFamily="18" charset="0"/>
                <a:ea typeface="宋体" panose="02010600030101010101" pitchFamily="2" charset="-122"/>
              </a:rPr>
              <a:t>机动车信号灯</a:t>
            </a:r>
            <a:r>
              <a:rPr lang="zh-CN" altLang="en-US" sz="2400" i="0" dirty="0">
                <a:latin typeface="Times New Roman" panose="02020603050405020304" pitchFamily="18" charset="0"/>
                <a:ea typeface="宋体" panose="02010600030101010101" pitchFamily="2" charset="-122"/>
              </a:rPr>
              <a:t>    </a:t>
            </a:r>
          </a:p>
        </p:txBody>
      </p:sp>
      <p:sp>
        <p:nvSpPr>
          <p:cNvPr id="9233" name="Text Box 17"/>
          <p:cNvSpPr txBox="1">
            <a:spLocks noChangeArrowheads="1"/>
          </p:cNvSpPr>
          <p:nvPr/>
        </p:nvSpPr>
        <p:spPr bwMode="auto">
          <a:xfrm>
            <a:off x="3924300" y="4954588"/>
            <a:ext cx="194468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p>
            <a:pPr>
              <a:spcBef>
                <a:spcPct val="50000"/>
              </a:spcBef>
            </a:pPr>
            <a:r>
              <a:rPr lang="zh-CN" altLang="en-US" sz="3200" b="1" i="0">
                <a:solidFill>
                  <a:srgbClr val="FF0000"/>
                </a:solidFill>
                <a:latin typeface="Times New Roman" panose="02020603050405020304" pitchFamily="18" charset="0"/>
                <a:ea typeface="宋体" panose="02010600030101010101" pitchFamily="2" charset="-122"/>
              </a:rPr>
              <a:t>非机动车信号灯</a:t>
            </a:r>
            <a:r>
              <a:rPr lang="zh-CN" altLang="en-US" sz="2400" i="0">
                <a:latin typeface="Times New Roman" panose="02020603050405020304" pitchFamily="18" charset="0"/>
                <a:ea typeface="宋体" panose="02010600030101010101" pitchFamily="2" charset="-122"/>
              </a:rPr>
              <a:t>    </a:t>
            </a:r>
          </a:p>
        </p:txBody>
      </p:sp>
      <p:sp>
        <p:nvSpPr>
          <p:cNvPr id="9234" name="Text Box 18"/>
          <p:cNvSpPr txBox="1">
            <a:spLocks noChangeArrowheads="1"/>
          </p:cNvSpPr>
          <p:nvPr/>
        </p:nvSpPr>
        <p:spPr bwMode="auto">
          <a:xfrm>
            <a:off x="6443663" y="4941888"/>
            <a:ext cx="183673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p>
            <a:pPr>
              <a:spcBef>
                <a:spcPct val="50000"/>
              </a:spcBef>
            </a:pPr>
            <a:r>
              <a:rPr lang="zh-CN" altLang="en-US" sz="3200" b="1" i="0">
                <a:solidFill>
                  <a:srgbClr val="FF0000"/>
                </a:solidFill>
                <a:latin typeface="Times New Roman" panose="02020603050405020304" pitchFamily="18" charset="0"/>
                <a:ea typeface="宋体" panose="02010600030101010101" pitchFamily="2" charset="-122"/>
              </a:rPr>
              <a:t>人行横道信号灯</a:t>
            </a:r>
            <a:r>
              <a:rPr lang="zh-CN" altLang="en-US" sz="2400" i="0">
                <a:latin typeface="Times New Roman" panose="02020603050405020304" pitchFamily="18" charset="0"/>
                <a:ea typeface="宋体" panose="02010600030101010101" pitchFamily="2" charset="-122"/>
              </a:rPr>
              <a:t>    </a:t>
            </a:r>
          </a:p>
        </p:txBody>
      </p:sp>
      <p:grpSp>
        <p:nvGrpSpPr>
          <p:cNvPr id="9235" name="Group 19"/>
          <p:cNvGrpSpPr/>
          <p:nvPr/>
        </p:nvGrpSpPr>
        <p:grpSpPr bwMode="auto">
          <a:xfrm>
            <a:off x="755650" y="620676"/>
            <a:ext cx="3167063" cy="927136"/>
            <a:chOff x="385" y="292"/>
            <a:chExt cx="2086" cy="683"/>
          </a:xfrm>
        </p:grpSpPr>
        <p:sp>
          <p:nvSpPr>
            <p:cNvPr id="9236" name="Rectangle 20"/>
            <p:cNvSpPr>
              <a:spLocks noChangeArrowheads="1"/>
            </p:cNvSpPr>
            <p:nvPr/>
          </p:nvSpPr>
          <p:spPr bwMode="auto">
            <a:xfrm>
              <a:off x="793" y="292"/>
              <a:ext cx="1678" cy="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r">
                <a:defRPr sz="3600">
                  <a:solidFill>
                    <a:schemeClr val="tx1"/>
                  </a:solidFill>
                  <a:latin typeface="Arial" panose="020B0604020202020204" pitchFamily="34" charset="0"/>
                  <a:ea typeface="华文细黑" panose="02010600040101010101" pitchFamily="2" charset="-122"/>
                </a:defRPr>
              </a:lvl1pPr>
              <a:lvl2pPr algn="r">
                <a:defRPr sz="3600">
                  <a:solidFill>
                    <a:schemeClr val="tx1"/>
                  </a:solidFill>
                  <a:latin typeface="Arial" panose="020B0604020202020204" pitchFamily="34" charset="0"/>
                  <a:ea typeface="华文细黑" panose="02010600040101010101" pitchFamily="2" charset="-122"/>
                </a:defRPr>
              </a:lvl2pPr>
              <a:lvl3pPr algn="r">
                <a:defRPr sz="3600">
                  <a:solidFill>
                    <a:schemeClr val="tx1"/>
                  </a:solidFill>
                  <a:latin typeface="Arial" panose="020B0604020202020204" pitchFamily="34" charset="0"/>
                  <a:ea typeface="华文细黑" panose="02010600040101010101" pitchFamily="2" charset="-122"/>
                </a:defRPr>
              </a:lvl3pPr>
              <a:lvl4pPr algn="r">
                <a:defRPr sz="3600">
                  <a:solidFill>
                    <a:schemeClr val="tx1"/>
                  </a:solidFill>
                  <a:latin typeface="Arial" panose="020B0604020202020204" pitchFamily="34" charset="0"/>
                  <a:ea typeface="华文细黑" panose="02010600040101010101" pitchFamily="2" charset="-122"/>
                </a:defRPr>
              </a:lvl4pPr>
              <a:lvl5pPr algn="r">
                <a:defRPr sz="3600">
                  <a:solidFill>
                    <a:schemeClr val="tx1"/>
                  </a:solidFill>
                  <a:latin typeface="Arial" panose="020B0604020202020204" pitchFamily="34" charset="0"/>
                  <a:ea typeface="华文细黑" panose="02010600040101010101" pitchFamily="2" charset="-122"/>
                </a:defRPr>
              </a:lvl5pPr>
              <a:lvl6pPr marL="4572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6pPr>
              <a:lvl7pPr marL="9144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7pPr>
              <a:lvl8pPr marL="13716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8pPr>
              <a:lvl9pPr marL="18288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9pPr>
            </a:lstStyle>
            <a:p>
              <a:r>
                <a:rPr lang="zh-CN" altLang="en-US" sz="4800" i="0" dirty="0">
                  <a:solidFill>
                    <a:schemeClr val="tx1">
                      <a:lumMod val="95000"/>
                      <a:lumOff val="5000"/>
                    </a:schemeClr>
                  </a:solidFill>
                </a:rPr>
                <a:t>考考你：</a:t>
              </a:r>
            </a:p>
          </p:txBody>
        </p:sp>
        <p:pic>
          <p:nvPicPr>
            <p:cNvPr id="9237" name="Picture 21" descr="x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5" y="436"/>
              <a:ext cx="363" cy="363"/>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文本框 18"/>
          <p:cNvSpPr txBox="1"/>
          <p:nvPr/>
        </p:nvSpPr>
        <p:spPr>
          <a:xfrm>
            <a:off x="715086" y="0"/>
            <a:ext cx="2339102" cy="523220"/>
          </a:xfrm>
          <a:prstGeom prst="rect">
            <a:avLst/>
          </a:prstGeom>
          <a:noFill/>
        </p:spPr>
        <p:txBody>
          <a:bodyPr wrap="none" rtlCol="0">
            <a:spAutoFit/>
          </a:bodyPr>
          <a:lstStyle/>
          <a:p>
            <a:r>
              <a:rPr lang="zh-CN" altLang="en-US" sz="2800" b="1" dirty="0"/>
              <a:t>认识交通标识</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2" grpId="0"/>
      <p:bldP spid="9233" grpId="0"/>
      <p:bldP spid="92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7" name="Picture 37" descr="k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628775"/>
            <a:ext cx="8928100" cy="3192463"/>
          </a:xfrm>
          <a:prstGeom prst="rect">
            <a:avLst/>
          </a:prstGeom>
          <a:noFill/>
          <a:extLst>
            <a:ext uri="{909E8E84-426E-40DD-AFC4-6F175D3DCCD1}">
              <a14:hiddenFill xmlns:a14="http://schemas.microsoft.com/office/drawing/2010/main">
                <a:solidFill>
                  <a:srgbClr val="FFFFFF"/>
                </a:solidFill>
              </a14:hiddenFill>
            </a:ext>
          </a:extLst>
        </p:spPr>
      </p:pic>
      <p:grpSp>
        <p:nvGrpSpPr>
          <p:cNvPr id="10278" name="Group 38"/>
          <p:cNvGrpSpPr/>
          <p:nvPr/>
        </p:nvGrpSpPr>
        <p:grpSpPr bwMode="auto">
          <a:xfrm>
            <a:off x="1692275" y="4772025"/>
            <a:ext cx="433388" cy="457200"/>
            <a:chOff x="884" y="874"/>
            <a:chExt cx="273" cy="288"/>
          </a:xfrm>
        </p:grpSpPr>
        <p:sp>
          <p:nvSpPr>
            <p:cNvPr id="10279" name="Oval 39"/>
            <p:cNvSpPr>
              <a:spLocks noChangeArrowheads="1"/>
            </p:cNvSpPr>
            <p:nvPr/>
          </p:nvSpPr>
          <p:spPr bwMode="auto">
            <a:xfrm>
              <a:off x="884" y="889"/>
              <a:ext cx="273" cy="273"/>
            </a:xfrm>
            <a:prstGeom prst="ellipse">
              <a:avLst/>
            </a:prstGeom>
            <a:gradFill rotWithShape="1">
              <a:gsLst>
                <a:gs pos="0">
                  <a:srgbClr val="FFFF00"/>
                </a:gs>
                <a:gs pos="100000">
                  <a:srgbClr val="00FFFF"/>
                </a:gs>
              </a:gsLst>
              <a:lin ang="5400000" scaled="1"/>
            </a:gradFill>
            <a:ln w="38100" algn="ctr">
              <a:solidFill>
                <a:srgbClr val="9933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nchor="ctr"/>
            <a:lstStyle/>
            <a:p>
              <a:endParaRPr lang="zh-CN" altLang="en-US"/>
            </a:p>
          </p:txBody>
        </p:sp>
        <p:sp>
          <p:nvSpPr>
            <p:cNvPr id="10280" name="Text Box 40"/>
            <p:cNvSpPr txBox="1">
              <a:spLocks noChangeArrowheads="1"/>
            </p:cNvSpPr>
            <p:nvPr/>
          </p:nvSpPr>
          <p:spPr bwMode="auto">
            <a:xfrm>
              <a:off x="959" y="874"/>
              <a:ext cx="107" cy="28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spAutoFit/>
            </a:bodyPr>
            <a:lstStyle/>
            <a:p>
              <a:pPr algn="l" eaLnBrk="0" hangingPunct="0"/>
              <a:r>
                <a:rPr lang="en-US" altLang="zh-CN" sz="2400" b="1" i="0">
                  <a:solidFill>
                    <a:srgbClr val="FF00FF"/>
                  </a:solidFill>
                  <a:effectLst>
                    <a:outerShdw blurRad="38100" dist="38100" dir="2700000" algn="tl">
                      <a:srgbClr val="C0C0C0"/>
                    </a:outerShdw>
                  </a:effectLst>
                  <a:ea typeface="宋体" panose="02010600030101010101" pitchFamily="2" charset="-122"/>
                </a:rPr>
                <a:t>1</a:t>
              </a:r>
            </a:p>
          </p:txBody>
        </p:sp>
      </p:grpSp>
      <p:grpSp>
        <p:nvGrpSpPr>
          <p:cNvPr id="10281" name="Group 41"/>
          <p:cNvGrpSpPr/>
          <p:nvPr/>
        </p:nvGrpSpPr>
        <p:grpSpPr bwMode="auto">
          <a:xfrm>
            <a:off x="4643438" y="4772025"/>
            <a:ext cx="433387" cy="457200"/>
            <a:chOff x="2699" y="845"/>
            <a:chExt cx="273" cy="288"/>
          </a:xfrm>
        </p:grpSpPr>
        <p:sp>
          <p:nvSpPr>
            <p:cNvPr id="10282" name="Oval 42"/>
            <p:cNvSpPr>
              <a:spLocks noChangeArrowheads="1"/>
            </p:cNvSpPr>
            <p:nvPr/>
          </p:nvSpPr>
          <p:spPr bwMode="auto">
            <a:xfrm>
              <a:off x="2699" y="845"/>
              <a:ext cx="273" cy="273"/>
            </a:xfrm>
            <a:prstGeom prst="ellipse">
              <a:avLst/>
            </a:prstGeom>
            <a:gradFill rotWithShape="1">
              <a:gsLst>
                <a:gs pos="0">
                  <a:srgbClr val="FFFF00"/>
                </a:gs>
                <a:gs pos="100000">
                  <a:srgbClr val="00FFFF"/>
                </a:gs>
              </a:gsLst>
              <a:lin ang="5400000" scaled="1"/>
            </a:gradFill>
            <a:ln w="38100" algn="ctr">
              <a:solidFill>
                <a:srgbClr val="9933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nchor="ctr"/>
            <a:lstStyle/>
            <a:p>
              <a:endParaRPr lang="zh-CN" altLang="en-US"/>
            </a:p>
          </p:txBody>
        </p:sp>
        <p:sp>
          <p:nvSpPr>
            <p:cNvPr id="10283" name="Text Box 43"/>
            <p:cNvSpPr txBox="1">
              <a:spLocks noChangeArrowheads="1"/>
            </p:cNvSpPr>
            <p:nvPr/>
          </p:nvSpPr>
          <p:spPr bwMode="auto">
            <a:xfrm>
              <a:off x="2789" y="845"/>
              <a:ext cx="107" cy="28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spAutoFit/>
            </a:bodyPr>
            <a:lstStyle/>
            <a:p>
              <a:pPr algn="l" eaLnBrk="0" hangingPunct="0"/>
              <a:r>
                <a:rPr lang="en-US" altLang="zh-CN" sz="2400" b="1" i="0">
                  <a:solidFill>
                    <a:srgbClr val="FF00FF"/>
                  </a:solidFill>
                  <a:effectLst>
                    <a:outerShdw blurRad="38100" dist="38100" dir="2700000" algn="tl">
                      <a:srgbClr val="C0C0C0"/>
                    </a:outerShdw>
                  </a:effectLst>
                  <a:ea typeface="宋体" panose="02010600030101010101" pitchFamily="2" charset="-122"/>
                </a:rPr>
                <a:t>2</a:t>
              </a:r>
            </a:p>
          </p:txBody>
        </p:sp>
      </p:grpSp>
      <p:grpSp>
        <p:nvGrpSpPr>
          <p:cNvPr id="10284" name="Group 44"/>
          <p:cNvGrpSpPr/>
          <p:nvPr/>
        </p:nvGrpSpPr>
        <p:grpSpPr bwMode="auto">
          <a:xfrm>
            <a:off x="7451725" y="4772025"/>
            <a:ext cx="433388" cy="457200"/>
            <a:chOff x="4513" y="845"/>
            <a:chExt cx="273" cy="288"/>
          </a:xfrm>
        </p:grpSpPr>
        <p:sp>
          <p:nvSpPr>
            <p:cNvPr id="10285" name="Oval 45"/>
            <p:cNvSpPr>
              <a:spLocks noChangeArrowheads="1"/>
            </p:cNvSpPr>
            <p:nvPr/>
          </p:nvSpPr>
          <p:spPr bwMode="auto">
            <a:xfrm>
              <a:off x="4513" y="845"/>
              <a:ext cx="273" cy="273"/>
            </a:xfrm>
            <a:prstGeom prst="ellipse">
              <a:avLst/>
            </a:prstGeom>
            <a:gradFill rotWithShape="1">
              <a:gsLst>
                <a:gs pos="0">
                  <a:srgbClr val="FFFF00"/>
                </a:gs>
                <a:gs pos="100000">
                  <a:srgbClr val="00FFFF"/>
                </a:gs>
              </a:gsLst>
              <a:lin ang="5400000" scaled="1"/>
            </a:gradFill>
            <a:ln w="38100" algn="ctr">
              <a:solidFill>
                <a:srgbClr val="9933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nchor="ctr"/>
            <a:lstStyle/>
            <a:p>
              <a:endParaRPr lang="zh-CN" altLang="en-US"/>
            </a:p>
          </p:txBody>
        </p:sp>
        <p:sp>
          <p:nvSpPr>
            <p:cNvPr id="10286" name="Text Box 46"/>
            <p:cNvSpPr txBox="1">
              <a:spLocks noChangeArrowheads="1"/>
            </p:cNvSpPr>
            <p:nvPr/>
          </p:nvSpPr>
          <p:spPr bwMode="auto">
            <a:xfrm>
              <a:off x="4604" y="845"/>
              <a:ext cx="107" cy="28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spAutoFit/>
            </a:bodyPr>
            <a:lstStyle/>
            <a:p>
              <a:pPr algn="l" eaLnBrk="0" hangingPunct="0"/>
              <a:r>
                <a:rPr lang="en-US" altLang="zh-CN" sz="2400" b="1" i="0">
                  <a:solidFill>
                    <a:srgbClr val="FF00FF"/>
                  </a:solidFill>
                  <a:effectLst>
                    <a:outerShdw blurRad="38100" dist="38100" dir="2700000" algn="tl">
                      <a:srgbClr val="C0C0C0"/>
                    </a:outerShdw>
                  </a:effectLst>
                  <a:ea typeface="宋体" panose="02010600030101010101" pitchFamily="2" charset="-122"/>
                </a:rPr>
                <a:t>3</a:t>
              </a:r>
            </a:p>
          </p:txBody>
        </p:sp>
      </p:grpSp>
      <p:sp>
        <p:nvSpPr>
          <p:cNvPr id="10287" name="Text Box 47"/>
          <p:cNvSpPr txBox="1">
            <a:spLocks noChangeArrowheads="1"/>
          </p:cNvSpPr>
          <p:nvPr/>
        </p:nvSpPr>
        <p:spPr bwMode="auto">
          <a:xfrm>
            <a:off x="900113" y="5300663"/>
            <a:ext cx="20161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p>
            <a:pPr>
              <a:spcBef>
                <a:spcPct val="50000"/>
              </a:spcBef>
            </a:pPr>
            <a:r>
              <a:rPr lang="zh-CN" altLang="en-US" sz="3200" b="1" i="0">
                <a:solidFill>
                  <a:srgbClr val="FF0000"/>
                </a:solidFill>
                <a:latin typeface="Times New Roman" panose="02020603050405020304" pitchFamily="18" charset="0"/>
                <a:ea typeface="宋体" panose="02010600030101010101" pitchFamily="2" charset="-122"/>
              </a:rPr>
              <a:t>人行横道</a:t>
            </a:r>
            <a:r>
              <a:rPr lang="zh-CN" altLang="en-US" sz="2400" i="0">
                <a:latin typeface="Times New Roman" panose="02020603050405020304" pitchFamily="18" charset="0"/>
                <a:ea typeface="宋体" panose="02010600030101010101" pitchFamily="2" charset="-122"/>
              </a:rPr>
              <a:t>    </a:t>
            </a:r>
          </a:p>
        </p:txBody>
      </p:sp>
      <p:sp>
        <p:nvSpPr>
          <p:cNvPr id="10288" name="Text Box 48"/>
          <p:cNvSpPr txBox="1">
            <a:spLocks noChangeArrowheads="1"/>
          </p:cNvSpPr>
          <p:nvPr/>
        </p:nvSpPr>
        <p:spPr bwMode="auto">
          <a:xfrm>
            <a:off x="3348038" y="5300663"/>
            <a:ext cx="309721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p>
            <a:pPr>
              <a:spcBef>
                <a:spcPct val="50000"/>
              </a:spcBef>
            </a:pPr>
            <a:r>
              <a:rPr lang="zh-CN" altLang="en-US" sz="3200" b="1" i="0">
                <a:solidFill>
                  <a:srgbClr val="FF0000"/>
                </a:solidFill>
                <a:latin typeface="Times New Roman" panose="02020603050405020304" pitchFamily="18" charset="0"/>
                <a:ea typeface="宋体" panose="02010600030101010101" pitchFamily="2" charset="-122"/>
              </a:rPr>
              <a:t>靠右侧道路行驶</a:t>
            </a:r>
            <a:r>
              <a:rPr lang="zh-CN" altLang="en-US" sz="2400" i="0">
                <a:latin typeface="Times New Roman" panose="02020603050405020304" pitchFamily="18" charset="0"/>
                <a:ea typeface="宋体" panose="02010600030101010101" pitchFamily="2" charset="-122"/>
              </a:rPr>
              <a:t>    </a:t>
            </a:r>
          </a:p>
        </p:txBody>
      </p:sp>
      <p:sp>
        <p:nvSpPr>
          <p:cNvPr id="10289" name="Text Box 49"/>
          <p:cNvSpPr txBox="1">
            <a:spLocks noChangeArrowheads="1"/>
          </p:cNvSpPr>
          <p:nvPr/>
        </p:nvSpPr>
        <p:spPr bwMode="auto">
          <a:xfrm>
            <a:off x="7164388" y="5300663"/>
            <a:ext cx="10080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p>
            <a:pPr>
              <a:spcBef>
                <a:spcPct val="50000"/>
              </a:spcBef>
            </a:pPr>
            <a:r>
              <a:rPr lang="zh-CN" altLang="en-US" sz="3200" b="1" i="0">
                <a:solidFill>
                  <a:srgbClr val="FF0000"/>
                </a:solidFill>
                <a:latin typeface="Times New Roman" panose="02020603050405020304" pitchFamily="18" charset="0"/>
                <a:ea typeface="宋体" panose="02010600030101010101" pitchFamily="2" charset="-122"/>
              </a:rPr>
              <a:t>步行</a:t>
            </a:r>
            <a:r>
              <a:rPr lang="zh-CN" altLang="en-US" sz="2400" i="0">
                <a:latin typeface="Times New Roman" panose="02020603050405020304" pitchFamily="18" charset="0"/>
                <a:ea typeface="宋体" panose="02010600030101010101" pitchFamily="2" charset="-122"/>
              </a:rPr>
              <a:t>    </a:t>
            </a:r>
          </a:p>
        </p:txBody>
      </p:sp>
      <p:grpSp>
        <p:nvGrpSpPr>
          <p:cNvPr id="10290" name="Group 50"/>
          <p:cNvGrpSpPr/>
          <p:nvPr/>
        </p:nvGrpSpPr>
        <p:grpSpPr bwMode="auto">
          <a:xfrm>
            <a:off x="827088" y="333375"/>
            <a:ext cx="3384550" cy="1143000"/>
            <a:chOff x="521" y="300"/>
            <a:chExt cx="2132" cy="720"/>
          </a:xfrm>
        </p:grpSpPr>
        <p:sp>
          <p:nvSpPr>
            <p:cNvPr id="10291" name="Rectangle 51"/>
            <p:cNvSpPr>
              <a:spLocks noChangeArrowheads="1"/>
            </p:cNvSpPr>
            <p:nvPr/>
          </p:nvSpPr>
          <p:spPr bwMode="auto">
            <a:xfrm>
              <a:off x="884" y="300"/>
              <a:ext cx="1769" cy="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r">
                <a:defRPr sz="3600">
                  <a:solidFill>
                    <a:schemeClr val="tx1"/>
                  </a:solidFill>
                  <a:latin typeface="Arial" panose="020B0604020202020204" pitchFamily="34" charset="0"/>
                  <a:ea typeface="华文细黑" panose="02010600040101010101" pitchFamily="2" charset="-122"/>
                </a:defRPr>
              </a:lvl1pPr>
              <a:lvl2pPr algn="r">
                <a:defRPr sz="3600">
                  <a:solidFill>
                    <a:schemeClr val="tx1"/>
                  </a:solidFill>
                  <a:latin typeface="Arial" panose="020B0604020202020204" pitchFamily="34" charset="0"/>
                  <a:ea typeface="华文细黑" panose="02010600040101010101" pitchFamily="2" charset="-122"/>
                </a:defRPr>
              </a:lvl2pPr>
              <a:lvl3pPr algn="r">
                <a:defRPr sz="3600">
                  <a:solidFill>
                    <a:schemeClr val="tx1"/>
                  </a:solidFill>
                  <a:latin typeface="Arial" panose="020B0604020202020204" pitchFamily="34" charset="0"/>
                  <a:ea typeface="华文细黑" panose="02010600040101010101" pitchFamily="2" charset="-122"/>
                </a:defRPr>
              </a:lvl3pPr>
              <a:lvl4pPr algn="r">
                <a:defRPr sz="3600">
                  <a:solidFill>
                    <a:schemeClr val="tx1"/>
                  </a:solidFill>
                  <a:latin typeface="Arial" panose="020B0604020202020204" pitchFamily="34" charset="0"/>
                  <a:ea typeface="华文细黑" panose="02010600040101010101" pitchFamily="2" charset="-122"/>
                </a:defRPr>
              </a:lvl4pPr>
              <a:lvl5pPr algn="r">
                <a:defRPr sz="3600">
                  <a:solidFill>
                    <a:schemeClr val="tx1"/>
                  </a:solidFill>
                  <a:latin typeface="Arial" panose="020B0604020202020204" pitchFamily="34" charset="0"/>
                  <a:ea typeface="华文细黑" panose="02010600040101010101" pitchFamily="2" charset="-122"/>
                </a:defRPr>
              </a:lvl5pPr>
              <a:lvl6pPr marL="4572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6pPr>
              <a:lvl7pPr marL="9144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7pPr>
              <a:lvl8pPr marL="13716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8pPr>
              <a:lvl9pPr marL="18288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9pPr>
            </a:lstStyle>
            <a:p>
              <a:r>
                <a:rPr lang="zh-CN" altLang="en-US" sz="4800" i="0" dirty="0">
                  <a:solidFill>
                    <a:schemeClr val="tx1">
                      <a:lumMod val="95000"/>
                      <a:lumOff val="5000"/>
                    </a:schemeClr>
                  </a:solidFill>
                </a:rPr>
                <a:t>考考你：</a:t>
              </a:r>
            </a:p>
          </p:txBody>
        </p:sp>
        <p:pic>
          <p:nvPicPr>
            <p:cNvPr id="10292" name="Picture 52" descr="x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1" y="527"/>
              <a:ext cx="363" cy="363"/>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文本框 18"/>
          <p:cNvSpPr txBox="1"/>
          <p:nvPr/>
        </p:nvSpPr>
        <p:spPr>
          <a:xfrm>
            <a:off x="715086" y="0"/>
            <a:ext cx="2339102" cy="523220"/>
          </a:xfrm>
          <a:prstGeom prst="rect">
            <a:avLst/>
          </a:prstGeom>
          <a:noFill/>
        </p:spPr>
        <p:txBody>
          <a:bodyPr wrap="none" rtlCol="0">
            <a:spAutoFit/>
          </a:bodyPr>
          <a:lstStyle/>
          <a:p>
            <a:r>
              <a:rPr lang="zh-CN" altLang="en-US" sz="2800" b="1" dirty="0"/>
              <a:t>认识交通标识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7" grpId="0"/>
      <p:bldP spid="10288" grpId="0"/>
      <p:bldP spid="1028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ChangeArrowheads="1"/>
          </p:cNvSpPr>
          <p:nvPr/>
        </p:nvSpPr>
        <p:spPr bwMode="auto">
          <a:xfrm>
            <a:off x="1258888" y="476250"/>
            <a:ext cx="28082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r">
              <a:defRPr sz="3600">
                <a:solidFill>
                  <a:schemeClr val="tx1"/>
                </a:solidFill>
                <a:latin typeface="Arial" panose="020B0604020202020204" pitchFamily="34" charset="0"/>
                <a:ea typeface="华文细黑" panose="02010600040101010101" pitchFamily="2" charset="-122"/>
              </a:defRPr>
            </a:lvl1pPr>
            <a:lvl2pPr algn="r">
              <a:defRPr sz="3600">
                <a:solidFill>
                  <a:schemeClr val="tx1"/>
                </a:solidFill>
                <a:latin typeface="Arial" panose="020B0604020202020204" pitchFamily="34" charset="0"/>
                <a:ea typeface="华文细黑" panose="02010600040101010101" pitchFamily="2" charset="-122"/>
              </a:defRPr>
            </a:lvl2pPr>
            <a:lvl3pPr algn="r">
              <a:defRPr sz="3600">
                <a:solidFill>
                  <a:schemeClr val="tx1"/>
                </a:solidFill>
                <a:latin typeface="Arial" panose="020B0604020202020204" pitchFamily="34" charset="0"/>
                <a:ea typeface="华文细黑" panose="02010600040101010101" pitchFamily="2" charset="-122"/>
              </a:defRPr>
            </a:lvl3pPr>
            <a:lvl4pPr algn="r">
              <a:defRPr sz="3600">
                <a:solidFill>
                  <a:schemeClr val="tx1"/>
                </a:solidFill>
                <a:latin typeface="Arial" panose="020B0604020202020204" pitchFamily="34" charset="0"/>
                <a:ea typeface="华文细黑" panose="02010600040101010101" pitchFamily="2" charset="-122"/>
              </a:defRPr>
            </a:lvl4pPr>
            <a:lvl5pPr algn="r">
              <a:defRPr sz="3600">
                <a:solidFill>
                  <a:schemeClr val="tx1"/>
                </a:solidFill>
                <a:latin typeface="Arial" panose="020B0604020202020204" pitchFamily="34" charset="0"/>
                <a:ea typeface="华文细黑" panose="02010600040101010101" pitchFamily="2" charset="-122"/>
              </a:defRPr>
            </a:lvl5pPr>
            <a:lvl6pPr marL="4572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6pPr>
            <a:lvl7pPr marL="9144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7pPr>
            <a:lvl8pPr marL="13716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8pPr>
            <a:lvl9pPr marL="18288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9pPr>
          </a:lstStyle>
          <a:p>
            <a:r>
              <a:rPr lang="zh-CN" altLang="en-US" sz="4800" i="0" dirty="0"/>
              <a:t>考考你：</a:t>
            </a:r>
          </a:p>
        </p:txBody>
      </p:sp>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5" y="1916113"/>
            <a:ext cx="8726488" cy="3119437"/>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894" name="Group 6"/>
          <p:cNvGrpSpPr/>
          <p:nvPr/>
        </p:nvGrpSpPr>
        <p:grpSpPr bwMode="auto">
          <a:xfrm>
            <a:off x="1547813" y="4772025"/>
            <a:ext cx="433387" cy="457200"/>
            <a:chOff x="884" y="874"/>
            <a:chExt cx="273" cy="288"/>
          </a:xfrm>
        </p:grpSpPr>
        <p:sp>
          <p:nvSpPr>
            <p:cNvPr id="37895" name="Oval 7"/>
            <p:cNvSpPr>
              <a:spLocks noChangeArrowheads="1"/>
            </p:cNvSpPr>
            <p:nvPr/>
          </p:nvSpPr>
          <p:spPr bwMode="auto">
            <a:xfrm>
              <a:off x="884" y="889"/>
              <a:ext cx="273" cy="273"/>
            </a:xfrm>
            <a:prstGeom prst="ellipse">
              <a:avLst/>
            </a:prstGeom>
            <a:gradFill rotWithShape="1">
              <a:gsLst>
                <a:gs pos="0">
                  <a:srgbClr val="FFFF00"/>
                </a:gs>
                <a:gs pos="100000">
                  <a:srgbClr val="00FFFF"/>
                </a:gs>
              </a:gsLst>
              <a:lin ang="5400000" scaled="1"/>
            </a:gradFill>
            <a:ln w="38100" algn="ctr">
              <a:solidFill>
                <a:srgbClr val="9933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nchor="ctr"/>
            <a:lstStyle/>
            <a:p>
              <a:endParaRPr lang="zh-CN" altLang="en-US"/>
            </a:p>
          </p:txBody>
        </p:sp>
        <p:sp>
          <p:nvSpPr>
            <p:cNvPr id="37896" name="Text Box 8"/>
            <p:cNvSpPr txBox="1">
              <a:spLocks noChangeArrowheads="1"/>
            </p:cNvSpPr>
            <p:nvPr/>
          </p:nvSpPr>
          <p:spPr bwMode="auto">
            <a:xfrm>
              <a:off x="959" y="874"/>
              <a:ext cx="107" cy="28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spAutoFit/>
            </a:bodyPr>
            <a:lstStyle/>
            <a:p>
              <a:pPr algn="l" eaLnBrk="0" hangingPunct="0"/>
              <a:r>
                <a:rPr lang="en-US" altLang="zh-CN" sz="2400" b="1" i="0">
                  <a:solidFill>
                    <a:srgbClr val="FF00FF"/>
                  </a:solidFill>
                  <a:effectLst>
                    <a:outerShdw blurRad="38100" dist="38100" dir="2700000" algn="tl">
                      <a:srgbClr val="C0C0C0"/>
                    </a:outerShdw>
                  </a:effectLst>
                  <a:ea typeface="宋体" panose="02010600030101010101" pitchFamily="2" charset="-122"/>
                </a:rPr>
                <a:t>1</a:t>
              </a:r>
            </a:p>
          </p:txBody>
        </p:sp>
      </p:grpSp>
      <p:grpSp>
        <p:nvGrpSpPr>
          <p:cNvPr id="37897" name="Group 9"/>
          <p:cNvGrpSpPr/>
          <p:nvPr/>
        </p:nvGrpSpPr>
        <p:grpSpPr bwMode="auto">
          <a:xfrm>
            <a:off x="4427538" y="4772025"/>
            <a:ext cx="433387" cy="457200"/>
            <a:chOff x="2699" y="845"/>
            <a:chExt cx="273" cy="288"/>
          </a:xfrm>
        </p:grpSpPr>
        <p:sp>
          <p:nvSpPr>
            <p:cNvPr id="37898" name="Oval 10"/>
            <p:cNvSpPr>
              <a:spLocks noChangeArrowheads="1"/>
            </p:cNvSpPr>
            <p:nvPr/>
          </p:nvSpPr>
          <p:spPr bwMode="auto">
            <a:xfrm>
              <a:off x="2699" y="845"/>
              <a:ext cx="273" cy="273"/>
            </a:xfrm>
            <a:prstGeom prst="ellipse">
              <a:avLst/>
            </a:prstGeom>
            <a:gradFill rotWithShape="1">
              <a:gsLst>
                <a:gs pos="0">
                  <a:srgbClr val="FFFF00"/>
                </a:gs>
                <a:gs pos="100000">
                  <a:srgbClr val="00FFFF"/>
                </a:gs>
              </a:gsLst>
              <a:lin ang="5400000" scaled="1"/>
            </a:gradFill>
            <a:ln w="38100" algn="ctr">
              <a:solidFill>
                <a:srgbClr val="9933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nchor="ctr"/>
            <a:lstStyle/>
            <a:p>
              <a:endParaRPr lang="zh-CN" altLang="en-US"/>
            </a:p>
          </p:txBody>
        </p:sp>
        <p:sp>
          <p:nvSpPr>
            <p:cNvPr id="37899" name="Text Box 11"/>
            <p:cNvSpPr txBox="1">
              <a:spLocks noChangeArrowheads="1"/>
            </p:cNvSpPr>
            <p:nvPr/>
          </p:nvSpPr>
          <p:spPr bwMode="auto">
            <a:xfrm>
              <a:off x="2789" y="845"/>
              <a:ext cx="107" cy="28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spAutoFit/>
            </a:bodyPr>
            <a:lstStyle/>
            <a:p>
              <a:pPr algn="l" eaLnBrk="0" hangingPunct="0"/>
              <a:r>
                <a:rPr lang="en-US" altLang="zh-CN" sz="2400" b="1" i="0">
                  <a:solidFill>
                    <a:srgbClr val="FF00FF"/>
                  </a:solidFill>
                  <a:effectLst>
                    <a:outerShdw blurRad="38100" dist="38100" dir="2700000" algn="tl">
                      <a:srgbClr val="C0C0C0"/>
                    </a:outerShdw>
                  </a:effectLst>
                  <a:ea typeface="宋体" panose="02010600030101010101" pitchFamily="2" charset="-122"/>
                </a:rPr>
                <a:t>2</a:t>
              </a:r>
            </a:p>
          </p:txBody>
        </p:sp>
      </p:grpSp>
      <p:grpSp>
        <p:nvGrpSpPr>
          <p:cNvPr id="37900" name="Group 12"/>
          <p:cNvGrpSpPr/>
          <p:nvPr/>
        </p:nvGrpSpPr>
        <p:grpSpPr bwMode="auto">
          <a:xfrm>
            <a:off x="7308850" y="4772025"/>
            <a:ext cx="433388" cy="457200"/>
            <a:chOff x="4513" y="845"/>
            <a:chExt cx="273" cy="288"/>
          </a:xfrm>
        </p:grpSpPr>
        <p:sp>
          <p:nvSpPr>
            <p:cNvPr id="37901" name="Oval 13"/>
            <p:cNvSpPr>
              <a:spLocks noChangeArrowheads="1"/>
            </p:cNvSpPr>
            <p:nvPr/>
          </p:nvSpPr>
          <p:spPr bwMode="auto">
            <a:xfrm>
              <a:off x="4513" y="845"/>
              <a:ext cx="273" cy="273"/>
            </a:xfrm>
            <a:prstGeom prst="ellipse">
              <a:avLst/>
            </a:prstGeom>
            <a:gradFill rotWithShape="1">
              <a:gsLst>
                <a:gs pos="0">
                  <a:srgbClr val="FFFF00"/>
                </a:gs>
                <a:gs pos="100000">
                  <a:srgbClr val="00FFFF"/>
                </a:gs>
              </a:gsLst>
              <a:lin ang="5400000" scaled="1"/>
            </a:gradFill>
            <a:ln w="38100" algn="ctr">
              <a:solidFill>
                <a:srgbClr val="9933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nchor="ctr"/>
            <a:lstStyle/>
            <a:p>
              <a:endParaRPr lang="zh-CN" altLang="en-US"/>
            </a:p>
          </p:txBody>
        </p:sp>
        <p:sp>
          <p:nvSpPr>
            <p:cNvPr id="37902" name="Text Box 14"/>
            <p:cNvSpPr txBox="1">
              <a:spLocks noChangeArrowheads="1"/>
            </p:cNvSpPr>
            <p:nvPr/>
          </p:nvSpPr>
          <p:spPr bwMode="auto">
            <a:xfrm>
              <a:off x="4604" y="845"/>
              <a:ext cx="107" cy="28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spAutoFit/>
            </a:bodyPr>
            <a:lstStyle/>
            <a:p>
              <a:pPr algn="l" eaLnBrk="0" hangingPunct="0"/>
              <a:r>
                <a:rPr lang="en-US" altLang="zh-CN" sz="2400" b="1" i="0">
                  <a:solidFill>
                    <a:srgbClr val="FF00FF"/>
                  </a:solidFill>
                  <a:effectLst>
                    <a:outerShdw blurRad="38100" dist="38100" dir="2700000" algn="tl">
                      <a:srgbClr val="C0C0C0"/>
                    </a:outerShdw>
                  </a:effectLst>
                  <a:ea typeface="宋体" panose="02010600030101010101" pitchFamily="2" charset="-122"/>
                </a:rPr>
                <a:t>3</a:t>
              </a:r>
            </a:p>
          </p:txBody>
        </p:sp>
      </p:grpSp>
      <p:sp>
        <p:nvSpPr>
          <p:cNvPr id="37903" name="Text Box 15"/>
          <p:cNvSpPr txBox="1">
            <a:spLocks noChangeArrowheads="1"/>
          </p:cNvSpPr>
          <p:nvPr/>
        </p:nvSpPr>
        <p:spPr bwMode="auto">
          <a:xfrm>
            <a:off x="611188" y="5370513"/>
            <a:ext cx="23034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p>
            <a:pPr>
              <a:spcBef>
                <a:spcPct val="50000"/>
              </a:spcBef>
            </a:pPr>
            <a:r>
              <a:rPr lang="zh-CN" altLang="en-US" sz="3200" b="1" i="0">
                <a:solidFill>
                  <a:srgbClr val="FF0000"/>
                </a:solidFill>
                <a:latin typeface="Times New Roman" panose="02020603050405020304" pitchFamily="18" charset="0"/>
                <a:ea typeface="宋体" panose="02010600030101010101" pitchFamily="2" charset="-122"/>
              </a:rPr>
              <a:t>注意信号灯</a:t>
            </a:r>
            <a:r>
              <a:rPr lang="zh-CN" altLang="en-US" sz="2400" i="0">
                <a:latin typeface="Times New Roman" panose="02020603050405020304" pitchFamily="18" charset="0"/>
                <a:ea typeface="宋体" panose="02010600030101010101" pitchFamily="2" charset="-122"/>
              </a:rPr>
              <a:t>    </a:t>
            </a:r>
          </a:p>
        </p:txBody>
      </p:sp>
      <p:sp>
        <p:nvSpPr>
          <p:cNvPr id="37904" name="Text Box 16"/>
          <p:cNvSpPr txBox="1">
            <a:spLocks noChangeArrowheads="1"/>
          </p:cNvSpPr>
          <p:nvPr/>
        </p:nvSpPr>
        <p:spPr bwMode="auto">
          <a:xfrm>
            <a:off x="2916238" y="5373688"/>
            <a:ext cx="352901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p>
            <a:pPr>
              <a:spcBef>
                <a:spcPct val="50000"/>
              </a:spcBef>
            </a:pPr>
            <a:r>
              <a:rPr lang="zh-CN" altLang="en-US" sz="3200" b="1" i="0" dirty="0">
                <a:solidFill>
                  <a:srgbClr val="C00000"/>
                </a:solidFill>
                <a:latin typeface="Times New Roman" panose="02020603050405020304" pitchFamily="18" charset="0"/>
                <a:ea typeface="宋体" panose="02010600030101010101" pitchFamily="2" charset="-122"/>
              </a:rPr>
              <a:t>无人看守铁路道口</a:t>
            </a:r>
            <a:r>
              <a:rPr lang="zh-CN" altLang="en-US" sz="2400" i="0" dirty="0">
                <a:solidFill>
                  <a:srgbClr val="C00000"/>
                </a:solidFill>
                <a:latin typeface="Times New Roman" panose="02020603050405020304" pitchFamily="18" charset="0"/>
                <a:ea typeface="宋体" panose="02010600030101010101" pitchFamily="2" charset="-122"/>
              </a:rPr>
              <a:t>    </a:t>
            </a:r>
          </a:p>
        </p:txBody>
      </p:sp>
      <p:sp>
        <p:nvSpPr>
          <p:cNvPr id="37905" name="Text Box 17"/>
          <p:cNvSpPr txBox="1">
            <a:spLocks noChangeArrowheads="1"/>
          </p:cNvSpPr>
          <p:nvPr/>
        </p:nvSpPr>
        <p:spPr bwMode="auto">
          <a:xfrm>
            <a:off x="6948488" y="5373688"/>
            <a:ext cx="12239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p>
            <a:pPr>
              <a:spcBef>
                <a:spcPct val="50000"/>
              </a:spcBef>
            </a:pPr>
            <a:r>
              <a:rPr lang="zh-CN" altLang="en-US" sz="3200" b="1" i="0">
                <a:solidFill>
                  <a:srgbClr val="FF0000"/>
                </a:solidFill>
                <a:latin typeface="Times New Roman" panose="02020603050405020304" pitchFamily="18" charset="0"/>
                <a:ea typeface="宋体" panose="02010600030101010101" pitchFamily="2" charset="-122"/>
              </a:rPr>
              <a:t>施  工</a:t>
            </a:r>
            <a:r>
              <a:rPr lang="zh-CN" altLang="en-US" sz="2400" i="0">
                <a:latin typeface="Times New Roman" panose="02020603050405020304" pitchFamily="18" charset="0"/>
                <a:ea typeface="宋体" panose="02010600030101010101" pitchFamily="2" charset="-122"/>
              </a:rPr>
              <a:t>    </a:t>
            </a:r>
          </a:p>
        </p:txBody>
      </p:sp>
      <p:pic>
        <p:nvPicPr>
          <p:cNvPr id="37906" name="Picture 18" descr="x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188" y="836613"/>
            <a:ext cx="576262" cy="576262"/>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715086" y="0"/>
            <a:ext cx="2339102" cy="523220"/>
          </a:xfrm>
          <a:prstGeom prst="rect">
            <a:avLst/>
          </a:prstGeom>
          <a:noFill/>
        </p:spPr>
        <p:txBody>
          <a:bodyPr wrap="none" rtlCol="0">
            <a:spAutoFit/>
          </a:bodyPr>
          <a:lstStyle/>
          <a:p>
            <a:r>
              <a:rPr lang="zh-CN" altLang="en-US" sz="2800" b="1" dirty="0"/>
              <a:t>认识交通标识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3" grpId="0"/>
      <p:bldP spid="37904" grpId="0"/>
      <p:bldP spid="3790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1235"/>
          <a:stretch>
            <a:fillRect/>
          </a:stretch>
        </p:blipFill>
        <p:spPr>
          <a:xfrm>
            <a:off x="-1" y="857251"/>
            <a:ext cx="9144001" cy="5143500"/>
          </a:xfrm>
          <a:prstGeom prst="rect">
            <a:avLst/>
          </a:prstGeom>
        </p:spPr>
      </p:pic>
      <p:sp>
        <p:nvSpPr>
          <p:cNvPr id="5" name="矩形 4"/>
          <p:cNvSpPr/>
          <p:nvPr/>
        </p:nvSpPr>
        <p:spPr>
          <a:xfrm>
            <a:off x="0" y="857249"/>
            <a:ext cx="9144000" cy="5143500"/>
          </a:xfrm>
          <a:prstGeom prst="rect">
            <a:avLst/>
          </a:prstGeom>
          <a:solidFill>
            <a:schemeClr val="tx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a:ea typeface="等线" panose="02010600030101010101" pitchFamily="2" charset="-122"/>
            </a:endParaRPr>
          </a:p>
        </p:txBody>
      </p:sp>
      <p:sp>
        <p:nvSpPr>
          <p:cNvPr id="2" name="矩形 1"/>
          <p:cNvSpPr/>
          <p:nvPr/>
        </p:nvSpPr>
        <p:spPr>
          <a:xfrm>
            <a:off x="3146504" y="2320690"/>
            <a:ext cx="2850990" cy="1976375"/>
          </a:xfrm>
          <a:prstGeom prst="rect">
            <a:avLst/>
          </a:prstGeom>
        </p:spPr>
        <p:txBody>
          <a:bodyPr wrap="square">
            <a:spAutoFit/>
          </a:bodyPr>
          <a:lstStyle/>
          <a:p>
            <a:pPr algn="ctr" defTabSz="685800">
              <a:lnSpc>
                <a:spcPct val="130000"/>
              </a:lnSpc>
            </a:pPr>
            <a:r>
              <a:rPr lang="zh-CN" altLang="en-US" sz="4950" b="1" dirty="0">
                <a:solidFill>
                  <a:prstClr val="white"/>
                </a:solidFill>
                <a:latin typeface="微软雅黑" panose="020B0503020204020204" pitchFamily="34" charset="-122"/>
                <a:ea typeface="微软雅黑" panose="020B0503020204020204" pitchFamily="34" charset="-122"/>
              </a:rPr>
              <a:t>交通安全</a:t>
            </a:r>
            <a:endParaRPr lang="en-US" altLang="zh-CN" sz="4950" b="1" dirty="0">
              <a:solidFill>
                <a:prstClr val="white"/>
              </a:solidFill>
              <a:latin typeface="微软雅黑" panose="020B0503020204020204" pitchFamily="34" charset="-122"/>
              <a:ea typeface="微软雅黑" panose="020B0503020204020204" pitchFamily="34" charset="-122"/>
            </a:endParaRPr>
          </a:p>
          <a:p>
            <a:pPr algn="ctr" defTabSz="685800">
              <a:lnSpc>
                <a:spcPct val="130000"/>
              </a:lnSpc>
            </a:pPr>
            <a:r>
              <a:rPr lang="zh-CN" altLang="en-US" sz="4950" b="1" dirty="0">
                <a:solidFill>
                  <a:srgbClr val="FB641B"/>
                </a:solidFill>
                <a:latin typeface="微软雅黑" panose="020B0503020204020204" pitchFamily="34" charset="-122"/>
                <a:ea typeface="微软雅黑" panose="020B0503020204020204" pitchFamily="34" charset="-122"/>
              </a:rPr>
              <a:t>记心间</a:t>
            </a:r>
          </a:p>
        </p:txBody>
      </p:sp>
      <p:cxnSp>
        <p:nvCxnSpPr>
          <p:cNvPr id="6" name="直接连接符 5"/>
          <p:cNvCxnSpPr/>
          <p:nvPr/>
        </p:nvCxnSpPr>
        <p:spPr>
          <a:xfrm>
            <a:off x="1623061" y="3429000"/>
            <a:ext cx="1523444" cy="0"/>
          </a:xfrm>
          <a:prstGeom prst="line">
            <a:avLst/>
          </a:prstGeom>
          <a:ln w="12700">
            <a:solidFill>
              <a:srgbClr val="FB641B"/>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875021" y="3429000"/>
            <a:ext cx="1523444" cy="0"/>
          </a:xfrm>
          <a:prstGeom prst="line">
            <a:avLst/>
          </a:prstGeom>
          <a:ln w="12700">
            <a:solidFill>
              <a:srgbClr val="FB641B"/>
            </a:solidFill>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灯片编号占位符 3"/>
          <p:cNvSpPr>
            <a:spLocks noGrp="1"/>
          </p:cNvSpPr>
          <p:nvPr>
            <p:ph type="sldNum" sz="quarter" idx="4294967295"/>
          </p:nvPr>
        </p:nvSpPr>
        <p:spPr>
          <a:xfrm>
            <a:off x="0" y="6356350"/>
            <a:ext cx="2057400" cy="365125"/>
          </a:xfrm>
          <a:prstGeom prst="rect">
            <a:avLst/>
          </a:prstGeom>
        </p:spPr>
        <p:txBody>
          <a:bodyPr/>
          <a:lstStyle/>
          <a:p>
            <a:r>
              <a:rPr lang="de-DE" altLang="en-US"/>
              <a:t>Page </a:t>
            </a:r>
            <a:r>
              <a:rPr lang="de-DE" altLang="en-US">
                <a:sym typeface="MS UI Gothic" panose="020B0600070205080204" pitchFamily="34" charset="-128"/>
              </a:rPr>
              <a:t></a:t>
            </a:r>
            <a:r>
              <a:rPr lang="de-DE" altLang="en-US"/>
              <a:t> </a:t>
            </a:r>
            <a:fld id="{E1974228-106C-4BC7-BA62-F6224FA6635E}" type="slidenum">
              <a:rPr lang="zh-CN" altLang="en-US"/>
              <a:t>20</a:t>
            </a:fld>
            <a:endParaRPr lang="en-US" altLang="zh-CN"/>
          </a:p>
        </p:txBody>
      </p:sp>
      <p:grpSp>
        <p:nvGrpSpPr>
          <p:cNvPr id="50180" name="Group 4"/>
          <p:cNvGrpSpPr/>
          <p:nvPr/>
        </p:nvGrpSpPr>
        <p:grpSpPr bwMode="auto">
          <a:xfrm>
            <a:off x="468313" y="1069975"/>
            <a:ext cx="8181975" cy="5788025"/>
            <a:chOff x="294" y="674"/>
            <a:chExt cx="5154" cy="3646"/>
          </a:xfrm>
        </p:grpSpPr>
        <p:pic>
          <p:nvPicPr>
            <p:cNvPr id="501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 y="674"/>
              <a:ext cx="5108" cy="3646"/>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0182" name="Group 6"/>
            <p:cNvGrpSpPr/>
            <p:nvPr/>
          </p:nvGrpSpPr>
          <p:grpSpPr bwMode="auto">
            <a:xfrm>
              <a:off x="294" y="1781"/>
              <a:ext cx="273" cy="288"/>
              <a:chOff x="884" y="874"/>
              <a:chExt cx="273" cy="288"/>
            </a:xfrm>
          </p:grpSpPr>
          <p:sp>
            <p:nvSpPr>
              <p:cNvPr id="50183" name="Oval 7"/>
              <p:cNvSpPr>
                <a:spLocks noChangeArrowheads="1"/>
              </p:cNvSpPr>
              <p:nvPr/>
            </p:nvSpPr>
            <p:spPr bwMode="auto">
              <a:xfrm>
                <a:off x="884" y="889"/>
                <a:ext cx="273" cy="273"/>
              </a:xfrm>
              <a:prstGeom prst="ellipse">
                <a:avLst/>
              </a:prstGeom>
              <a:gradFill rotWithShape="1">
                <a:gsLst>
                  <a:gs pos="0">
                    <a:srgbClr val="FFFF00"/>
                  </a:gs>
                  <a:gs pos="100000">
                    <a:srgbClr val="00FFFF"/>
                  </a:gs>
                </a:gsLst>
                <a:lin ang="5400000" scaled="1"/>
              </a:gradFill>
              <a:ln w="38100" algn="ctr">
                <a:solidFill>
                  <a:srgbClr val="9933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nchor="ctr"/>
              <a:lstStyle/>
              <a:p>
                <a:endParaRPr lang="zh-CN" altLang="en-US"/>
              </a:p>
            </p:txBody>
          </p:sp>
          <p:sp>
            <p:nvSpPr>
              <p:cNvPr id="50184" name="Text Box 8"/>
              <p:cNvSpPr txBox="1">
                <a:spLocks noChangeArrowheads="1"/>
              </p:cNvSpPr>
              <p:nvPr/>
            </p:nvSpPr>
            <p:spPr bwMode="auto">
              <a:xfrm>
                <a:off x="959" y="874"/>
                <a:ext cx="107" cy="28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spAutoFit/>
              </a:bodyPr>
              <a:lstStyle/>
              <a:p>
                <a:pPr algn="l" eaLnBrk="0" hangingPunct="0"/>
                <a:r>
                  <a:rPr lang="en-US" altLang="zh-CN" sz="2400" b="1" i="0">
                    <a:solidFill>
                      <a:srgbClr val="FF00FF"/>
                    </a:solidFill>
                    <a:effectLst>
                      <a:outerShdw blurRad="38100" dist="38100" dir="2700000" algn="tl">
                        <a:srgbClr val="C0C0C0"/>
                      </a:outerShdw>
                    </a:effectLst>
                    <a:ea typeface="宋体" panose="02010600030101010101" pitchFamily="2" charset="-122"/>
                  </a:rPr>
                  <a:t>1</a:t>
                </a:r>
              </a:p>
            </p:txBody>
          </p:sp>
        </p:grpSp>
        <p:grpSp>
          <p:nvGrpSpPr>
            <p:cNvPr id="50185" name="Group 9"/>
            <p:cNvGrpSpPr/>
            <p:nvPr/>
          </p:nvGrpSpPr>
          <p:grpSpPr bwMode="auto">
            <a:xfrm>
              <a:off x="3696" y="1842"/>
              <a:ext cx="273" cy="288"/>
              <a:chOff x="2699" y="845"/>
              <a:chExt cx="273" cy="288"/>
            </a:xfrm>
          </p:grpSpPr>
          <p:sp>
            <p:nvSpPr>
              <p:cNvPr id="50186" name="Oval 10"/>
              <p:cNvSpPr>
                <a:spLocks noChangeArrowheads="1"/>
              </p:cNvSpPr>
              <p:nvPr/>
            </p:nvSpPr>
            <p:spPr bwMode="auto">
              <a:xfrm>
                <a:off x="2699" y="845"/>
                <a:ext cx="273" cy="273"/>
              </a:xfrm>
              <a:prstGeom prst="ellipse">
                <a:avLst/>
              </a:prstGeom>
              <a:gradFill rotWithShape="1">
                <a:gsLst>
                  <a:gs pos="0">
                    <a:srgbClr val="FFFF00"/>
                  </a:gs>
                  <a:gs pos="100000">
                    <a:srgbClr val="00FFFF"/>
                  </a:gs>
                </a:gsLst>
                <a:lin ang="5400000" scaled="1"/>
              </a:gradFill>
              <a:ln w="38100" algn="ctr">
                <a:solidFill>
                  <a:srgbClr val="9933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nchor="ctr"/>
              <a:lstStyle/>
              <a:p>
                <a:endParaRPr lang="zh-CN" altLang="en-US"/>
              </a:p>
            </p:txBody>
          </p:sp>
          <p:sp>
            <p:nvSpPr>
              <p:cNvPr id="50187" name="Text Box 11"/>
              <p:cNvSpPr txBox="1">
                <a:spLocks noChangeArrowheads="1"/>
              </p:cNvSpPr>
              <p:nvPr/>
            </p:nvSpPr>
            <p:spPr bwMode="auto">
              <a:xfrm>
                <a:off x="2789" y="845"/>
                <a:ext cx="107" cy="28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spAutoFit/>
              </a:bodyPr>
              <a:lstStyle/>
              <a:p>
                <a:pPr algn="l" eaLnBrk="0" hangingPunct="0"/>
                <a:r>
                  <a:rPr lang="en-US" altLang="zh-CN" sz="2400" b="1" i="0">
                    <a:solidFill>
                      <a:srgbClr val="FF00FF"/>
                    </a:solidFill>
                    <a:effectLst>
                      <a:outerShdw blurRad="38100" dist="38100" dir="2700000" algn="tl">
                        <a:srgbClr val="C0C0C0"/>
                      </a:outerShdw>
                    </a:effectLst>
                    <a:ea typeface="宋体" panose="02010600030101010101" pitchFamily="2" charset="-122"/>
                  </a:rPr>
                  <a:t>3</a:t>
                </a:r>
              </a:p>
            </p:txBody>
          </p:sp>
        </p:grpSp>
        <p:grpSp>
          <p:nvGrpSpPr>
            <p:cNvPr id="50188" name="Group 12"/>
            <p:cNvGrpSpPr/>
            <p:nvPr/>
          </p:nvGrpSpPr>
          <p:grpSpPr bwMode="auto">
            <a:xfrm>
              <a:off x="2018" y="1827"/>
              <a:ext cx="273" cy="288"/>
              <a:chOff x="2699" y="845"/>
              <a:chExt cx="273" cy="288"/>
            </a:xfrm>
          </p:grpSpPr>
          <p:sp>
            <p:nvSpPr>
              <p:cNvPr id="50189" name="Oval 13"/>
              <p:cNvSpPr>
                <a:spLocks noChangeArrowheads="1"/>
              </p:cNvSpPr>
              <p:nvPr/>
            </p:nvSpPr>
            <p:spPr bwMode="auto">
              <a:xfrm>
                <a:off x="2699" y="845"/>
                <a:ext cx="273" cy="273"/>
              </a:xfrm>
              <a:prstGeom prst="ellipse">
                <a:avLst/>
              </a:prstGeom>
              <a:gradFill rotWithShape="1">
                <a:gsLst>
                  <a:gs pos="0">
                    <a:srgbClr val="FFFF00"/>
                  </a:gs>
                  <a:gs pos="100000">
                    <a:srgbClr val="00FFFF"/>
                  </a:gs>
                </a:gsLst>
                <a:lin ang="5400000" scaled="1"/>
              </a:gradFill>
              <a:ln w="38100" algn="ctr">
                <a:solidFill>
                  <a:srgbClr val="9933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nchor="ctr"/>
              <a:lstStyle/>
              <a:p>
                <a:endParaRPr lang="zh-CN" altLang="en-US"/>
              </a:p>
            </p:txBody>
          </p:sp>
          <p:sp>
            <p:nvSpPr>
              <p:cNvPr id="50190" name="Text Box 14"/>
              <p:cNvSpPr txBox="1">
                <a:spLocks noChangeArrowheads="1"/>
              </p:cNvSpPr>
              <p:nvPr/>
            </p:nvSpPr>
            <p:spPr bwMode="auto">
              <a:xfrm>
                <a:off x="2789" y="845"/>
                <a:ext cx="107" cy="28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spAutoFit/>
              </a:bodyPr>
              <a:lstStyle/>
              <a:p>
                <a:pPr algn="l" eaLnBrk="0" hangingPunct="0"/>
                <a:r>
                  <a:rPr lang="en-US" altLang="zh-CN" sz="2400" b="1" i="0">
                    <a:solidFill>
                      <a:srgbClr val="FF00FF"/>
                    </a:solidFill>
                    <a:effectLst>
                      <a:outerShdw blurRad="38100" dist="38100" dir="2700000" algn="tl">
                        <a:srgbClr val="C0C0C0"/>
                      </a:outerShdw>
                    </a:effectLst>
                    <a:ea typeface="宋体" panose="02010600030101010101" pitchFamily="2" charset="-122"/>
                  </a:rPr>
                  <a:t>2</a:t>
                </a:r>
              </a:p>
            </p:txBody>
          </p:sp>
        </p:grpSp>
        <p:grpSp>
          <p:nvGrpSpPr>
            <p:cNvPr id="50191" name="Group 15"/>
            <p:cNvGrpSpPr/>
            <p:nvPr/>
          </p:nvGrpSpPr>
          <p:grpSpPr bwMode="auto">
            <a:xfrm>
              <a:off x="3651" y="3686"/>
              <a:ext cx="273" cy="288"/>
              <a:chOff x="2699" y="845"/>
              <a:chExt cx="273" cy="288"/>
            </a:xfrm>
          </p:grpSpPr>
          <p:sp>
            <p:nvSpPr>
              <p:cNvPr id="50192" name="Oval 16"/>
              <p:cNvSpPr>
                <a:spLocks noChangeArrowheads="1"/>
              </p:cNvSpPr>
              <p:nvPr/>
            </p:nvSpPr>
            <p:spPr bwMode="auto">
              <a:xfrm>
                <a:off x="2699" y="845"/>
                <a:ext cx="273" cy="273"/>
              </a:xfrm>
              <a:prstGeom prst="ellipse">
                <a:avLst/>
              </a:prstGeom>
              <a:gradFill rotWithShape="1">
                <a:gsLst>
                  <a:gs pos="0">
                    <a:srgbClr val="FFFF00"/>
                  </a:gs>
                  <a:gs pos="100000">
                    <a:srgbClr val="00FFFF"/>
                  </a:gs>
                </a:gsLst>
                <a:lin ang="5400000" scaled="1"/>
              </a:gradFill>
              <a:ln w="38100" algn="ctr">
                <a:solidFill>
                  <a:srgbClr val="9933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nchor="ctr"/>
              <a:lstStyle/>
              <a:p>
                <a:endParaRPr lang="zh-CN" altLang="en-US"/>
              </a:p>
            </p:txBody>
          </p:sp>
          <p:sp>
            <p:nvSpPr>
              <p:cNvPr id="50193" name="Text Box 17"/>
              <p:cNvSpPr txBox="1">
                <a:spLocks noChangeArrowheads="1"/>
              </p:cNvSpPr>
              <p:nvPr/>
            </p:nvSpPr>
            <p:spPr bwMode="auto">
              <a:xfrm>
                <a:off x="2789" y="845"/>
                <a:ext cx="107" cy="28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spAutoFit/>
              </a:bodyPr>
              <a:lstStyle/>
              <a:p>
                <a:pPr algn="l" eaLnBrk="0" hangingPunct="0"/>
                <a:r>
                  <a:rPr lang="en-US" altLang="zh-CN" sz="2400" b="1" i="0">
                    <a:solidFill>
                      <a:srgbClr val="FF00FF"/>
                    </a:solidFill>
                    <a:effectLst>
                      <a:outerShdw blurRad="38100" dist="38100" dir="2700000" algn="tl">
                        <a:srgbClr val="C0C0C0"/>
                      </a:outerShdw>
                    </a:effectLst>
                    <a:ea typeface="宋体" panose="02010600030101010101" pitchFamily="2" charset="-122"/>
                  </a:rPr>
                  <a:t>6</a:t>
                </a:r>
              </a:p>
            </p:txBody>
          </p:sp>
        </p:grpSp>
        <p:grpSp>
          <p:nvGrpSpPr>
            <p:cNvPr id="50194" name="Group 18"/>
            <p:cNvGrpSpPr/>
            <p:nvPr/>
          </p:nvGrpSpPr>
          <p:grpSpPr bwMode="auto">
            <a:xfrm>
              <a:off x="2017" y="3686"/>
              <a:ext cx="273" cy="288"/>
              <a:chOff x="2699" y="845"/>
              <a:chExt cx="273" cy="288"/>
            </a:xfrm>
          </p:grpSpPr>
          <p:sp>
            <p:nvSpPr>
              <p:cNvPr id="50195" name="Oval 19"/>
              <p:cNvSpPr>
                <a:spLocks noChangeArrowheads="1"/>
              </p:cNvSpPr>
              <p:nvPr/>
            </p:nvSpPr>
            <p:spPr bwMode="auto">
              <a:xfrm>
                <a:off x="2699" y="845"/>
                <a:ext cx="273" cy="273"/>
              </a:xfrm>
              <a:prstGeom prst="ellipse">
                <a:avLst/>
              </a:prstGeom>
              <a:gradFill rotWithShape="1">
                <a:gsLst>
                  <a:gs pos="0">
                    <a:srgbClr val="FFFF00"/>
                  </a:gs>
                  <a:gs pos="100000">
                    <a:srgbClr val="00FFFF"/>
                  </a:gs>
                </a:gsLst>
                <a:lin ang="5400000" scaled="1"/>
              </a:gradFill>
              <a:ln w="38100" algn="ctr">
                <a:solidFill>
                  <a:srgbClr val="9933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nchor="ctr"/>
              <a:lstStyle/>
              <a:p>
                <a:endParaRPr lang="zh-CN" altLang="en-US"/>
              </a:p>
            </p:txBody>
          </p:sp>
          <p:sp>
            <p:nvSpPr>
              <p:cNvPr id="50196" name="Text Box 20"/>
              <p:cNvSpPr txBox="1">
                <a:spLocks noChangeArrowheads="1"/>
              </p:cNvSpPr>
              <p:nvPr/>
            </p:nvSpPr>
            <p:spPr bwMode="auto">
              <a:xfrm>
                <a:off x="2789" y="845"/>
                <a:ext cx="107" cy="28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spAutoFit/>
              </a:bodyPr>
              <a:lstStyle/>
              <a:p>
                <a:pPr algn="l" eaLnBrk="0" hangingPunct="0"/>
                <a:r>
                  <a:rPr lang="en-US" altLang="zh-CN" sz="2400" b="1" i="0">
                    <a:solidFill>
                      <a:srgbClr val="FF00FF"/>
                    </a:solidFill>
                    <a:effectLst>
                      <a:outerShdw blurRad="38100" dist="38100" dir="2700000" algn="tl">
                        <a:srgbClr val="C0C0C0"/>
                      </a:outerShdw>
                    </a:effectLst>
                    <a:ea typeface="宋体" panose="02010600030101010101" pitchFamily="2" charset="-122"/>
                  </a:rPr>
                  <a:t>5</a:t>
                </a:r>
              </a:p>
            </p:txBody>
          </p:sp>
        </p:grpSp>
        <p:grpSp>
          <p:nvGrpSpPr>
            <p:cNvPr id="50197" name="Group 21"/>
            <p:cNvGrpSpPr/>
            <p:nvPr/>
          </p:nvGrpSpPr>
          <p:grpSpPr bwMode="auto">
            <a:xfrm>
              <a:off x="339" y="3686"/>
              <a:ext cx="273" cy="288"/>
              <a:chOff x="2699" y="845"/>
              <a:chExt cx="273" cy="288"/>
            </a:xfrm>
          </p:grpSpPr>
          <p:sp>
            <p:nvSpPr>
              <p:cNvPr id="50198" name="Oval 22"/>
              <p:cNvSpPr>
                <a:spLocks noChangeArrowheads="1"/>
              </p:cNvSpPr>
              <p:nvPr/>
            </p:nvSpPr>
            <p:spPr bwMode="auto">
              <a:xfrm>
                <a:off x="2699" y="845"/>
                <a:ext cx="273" cy="273"/>
              </a:xfrm>
              <a:prstGeom prst="ellipse">
                <a:avLst/>
              </a:prstGeom>
              <a:gradFill rotWithShape="1">
                <a:gsLst>
                  <a:gs pos="0">
                    <a:srgbClr val="FFFF00"/>
                  </a:gs>
                  <a:gs pos="100000">
                    <a:srgbClr val="00FFFF"/>
                  </a:gs>
                </a:gsLst>
                <a:lin ang="5400000" scaled="1"/>
              </a:gradFill>
              <a:ln w="38100" algn="ctr">
                <a:solidFill>
                  <a:srgbClr val="993366"/>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nchor="ctr"/>
              <a:lstStyle/>
              <a:p>
                <a:endParaRPr lang="zh-CN" altLang="en-US"/>
              </a:p>
            </p:txBody>
          </p:sp>
          <p:sp>
            <p:nvSpPr>
              <p:cNvPr id="50199" name="Text Box 23"/>
              <p:cNvSpPr txBox="1">
                <a:spLocks noChangeArrowheads="1"/>
              </p:cNvSpPr>
              <p:nvPr/>
            </p:nvSpPr>
            <p:spPr bwMode="auto">
              <a:xfrm>
                <a:off x="2789" y="845"/>
                <a:ext cx="107" cy="288"/>
              </a:xfrm>
              <a:prstGeom prst="rect">
                <a:avLst/>
              </a:prstGeom>
              <a:noFill/>
              <a:ln>
                <a:noFill/>
              </a:ln>
              <a:effectLst/>
              <a:extLst>
                <a:ext uri="{909E8E84-426E-40DD-AFC4-6F175D3DCCD1}">
                  <a14:hiddenFill xmlns:a14="http://schemas.microsoft.com/office/drawing/2010/main">
                    <a:gradFill rotWithShape="1">
                      <a:gsLst>
                        <a:gs pos="0">
                          <a:srgbClr val="FFFF00"/>
                        </a:gs>
                        <a:gs pos="100000">
                          <a:srgbClr val="00FFFF"/>
                        </a:gs>
                      </a:gsLst>
                      <a:lin ang="5400000" scaled="1"/>
                    </a:gradFill>
                  </a14:hiddenFill>
                </a:ext>
                <a:ext uri="{91240B29-F687-4F45-9708-019B960494DF}">
                  <a14:hiddenLine xmlns:a14="http://schemas.microsoft.com/office/drawing/2010/main" w="38100">
                    <a:solidFill>
                      <a:srgbClr val="99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46800" rIns="0" bIns="46800">
                <a:spAutoFit/>
              </a:bodyPr>
              <a:lstStyle/>
              <a:p>
                <a:pPr algn="l" eaLnBrk="0" hangingPunct="0"/>
                <a:r>
                  <a:rPr lang="en-US" altLang="zh-CN" sz="2400" b="1" i="0">
                    <a:solidFill>
                      <a:srgbClr val="FF00FF"/>
                    </a:solidFill>
                    <a:effectLst>
                      <a:outerShdw blurRad="38100" dist="38100" dir="2700000" algn="tl">
                        <a:srgbClr val="C0C0C0"/>
                      </a:outerShdw>
                    </a:effectLst>
                    <a:ea typeface="宋体" panose="02010600030101010101" pitchFamily="2" charset="-122"/>
                  </a:rPr>
                  <a:t>4</a:t>
                </a:r>
              </a:p>
            </p:txBody>
          </p:sp>
        </p:grpSp>
      </p:grpSp>
      <p:sp>
        <p:nvSpPr>
          <p:cNvPr id="50200" name="Text Box 24"/>
          <p:cNvSpPr txBox="1">
            <a:spLocks noChangeArrowheads="1"/>
          </p:cNvSpPr>
          <p:nvPr/>
        </p:nvSpPr>
        <p:spPr bwMode="auto">
          <a:xfrm>
            <a:off x="900113" y="3486150"/>
            <a:ext cx="2016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p>
            <a:pPr>
              <a:spcBef>
                <a:spcPct val="50000"/>
              </a:spcBef>
            </a:pPr>
            <a:r>
              <a:rPr lang="zh-CN" altLang="en-US" sz="2800" b="1" i="0">
                <a:solidFill>
                  <a:srgbClr val="0000FF"/>
                </a:solidFill>
                <a:latin typeface="Times New Roman" panose="02020603050405020304" pitchFamily="18" charset="0"/>
                <a:ea typeface="宋体" panose="02010600030101010101" pitchFamily="2" charset="-122"/>
              </a:rPr>
              <a:t>禁止鸣喇叭</a:t>
            </a:r>
            <a:r>
              <a:rPr lang="zh-CN" altLang="en-US" sz="2800" i="0">
                <a:latin typeface="Times New Roman" panose="02020603050405020304" pitchFamily="18" charset="0"/>
                <a:ea typeface="宋体" panose="02010600030101010101" pitchFamily="2" charset="-122"/>
              </a:rPr>
              <a:t>     </a:t>
            </a:r>
          </a:p>
        </p:txBody>
      </p:sp>
      <p:sp>
        <p:nvSpPr>
          <p:cNvPr id="50201" name="Text Box 25"/>
          <p:cNvSpPr txBox="1">
            <a:spLocks noChangeArrowheads="1"/>
          </p:cNvSpPr>
          <p:nvPr/>
        </p:nvSpPr>
        <p:spPr bwMode="auto">
          <a:xfrm>
            <a:off x="3708400" y="3486150"/>
            <a:ext cx="16557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p>
            <a:pPr>
              <a:spcBef>
                <a:spcPct val="50000"/>
              </a:spcBef>
            </a:pPr>
            <a:r>
              <a:rPr lang="zh-CN" altLang="en-US" sz="2800" b="1" i="0">
                <a:solidFill>
                  <a:srgbClr val="0000FF"/>
                </a:solidFill>
                <a:latin typeface="Times New Roman" panose="02020603050405020304" pitchFamily="18" charset="0"/>
                <a:ea typeface="宋体" panose="02010600030101010101" pitchFamily="2" charset="-122"/>
              </a:rPr>
              <a:t>禁止停车</a:t>
            </a:r>
            <a:r>
              <a:rPr lang="zh-CN" altLang="en-US" sz="2400" i="0">
                <a:latin typeface="Times New Roman" panose="02020603050405020304" pitchFamily="18" charset="0"/>
                <a:ea typeface="宋体" panose="02010600030101010101" pitchFamily="2" charset="-122"/>
              </a:rPr>
              <a:t>     </a:t>
            </a:r>
          </a:p>
        </p:txBody>
      </p:sp>
      <p:sp>
        <p:nvSpPr>
          <p:cNvPr id="50202" name="Text Box 26"/>
          <p:cNvSpPr txBox="1">
            <a:spLocks noChangeArrowheads="1"/>
          </p:cNvSpPr>
          <p:nvPr/>
        </p:nvSpPr>
        <p:spPr bwMode="auto">
          <a:xfrm>
            <a:off x="395288" y="6338888"/>
            <a:ext cx="30956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p>
            <a:pPr>
              <a:spcBef>
                <a:spcPct val="50000"/>
              </a:spcBef>
            </a:pPr>
            <a:r>
              <a:rPr lang="zh-CN" altLang="en-US" sz="2800" b="1" i="0">
                <a:solidFill>
                  <a:srgbClr val="0000FF"/>
                </a:solidFill>
                <a:latin typeface="Times New Roman" panose="02020603050405020304" pitchFamily="18" charset="0"/>
                <a:ea typeface="宋体" panose="02010600030101010101" pitchFamily="2" charset="-122"/>
              </a:rPr>
              <a:t>禁止骑自行车下坡</a:t>
            </a:r>
            <a:r>
              <a:rPr lang="zh-CN" altLang="en-US" sz="2400" i="0">
                <a:latin typeface="Times New Roman" panose="02020603050405020304" pitchFamily="18" charset="0"/>
                <a:ea typeface="宋体" panose="02010600030101010101" pitchFamily="2" charset="-122"/>
              </a:rPr>
              <a:t>     </a:t>
            </a:r>
          </a:p>
        </p:txBody>
      </p:sp>
      <p:sp>
        <p:nvSpPr>
          <p:cNvPr id="50203" name="Text Box 27"/>
          <p:cNvSpPr txBox="1">
            <a:spLocks noChangeArrowheads="1"/>
          </p:cNvSpPr>
          <p:nvPr/>
        </p:nvSpPr>
        <p:spPr bwMode="auto">
          <a:xfrm>
            <a:off x="5724525" y="3489325"/>
            <a:ext cx="31686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p>
            <a:pPr>
              <a:spcBef>
                <a:spcPct val="50000"/>
              </a:spcBef>
            </a:pPr>
            <a:r>
              <a:rPr lang="zh-CN" altLang="en-US" sz="2800" b="1" i="0">
                <a:solidFill>
                  <a:srgbClr val="0000FF"/>
                </a:solidFill>
                <a:latin typeface="Times New Roman" panose="02020603050405020304" pitchFamily="18" charset="0"/>
                <a:ea typeface="宋体" panose="02010600030101010101" pitchFamily="2" charset="-122"/>
              </a:rPr>
              <a:t>禁止向左向右转弯</a:t>
            </a:r>
            <a:r>
              <a:rPr lang="zh-CN" altLang="en-US" sz="2400" i="0">
                <a:latin typeface="Times New Roman" panose="02020603050405020304" pitchFamily="18" charset="0"/>
                <a:ea typeface="宋体" panose="02010600030101010101" pitchFamily="2" charset="-122"/>
              </a:rPr>
              <a:t>     </a:t>
            </a:r>
          </a:p>
        </p:txBody>
      </p:sp>
      <p:sp>
        <p:nvSpPr>
          <p:cNvPr id="50204" name="Text Box 28"/>
          <p:cNvSpPr txBox="1">
            <a:spLocks noChangeArrowheads="1"/>
          </p:cNvSpPr>
          <p:nvPr/>
        </p:nvSpPr>
        <p:spPr bwMode="auto">
          <a:xfrm>
            <a:off x="3419475" y="6338888"/>
            <a:ext cx="24479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p>
            <a:pPr>
              <a:spcBef>
                <a:spcPct val="50000"/>
              </a:spcBef>
            </a:pPr>
            <a:r>
              <a:rPr lang="zh-CN" altLang="en-US" sz="2800" b="1" i="0">
                <a:solidFill>
                  <a:srgbClr val="0000FF"/>
                </a:solidFill>
                <a:latin typeface="Times New Roman" panose="02020603050405020304" pitchFamily="18" charset="0"/>
                <a:ea typeface="宋体" panose="02010600030101010101" pitchFamily="2" charset="-122"/>
              </a:rPr>
              <a:t>禁止停车</a:t>
            </a:r>
            <a:r>
              <a:rPr lang="zh-CN" altLang="en-US" sz="2400" i="0">
                <a:latin typeface="Times New Roman" panose="02020603050405020304" pitchFamily="18" charset="0"/>
                <a:ea typeface="宋体" panose="02010600030101010101" pitchFamily="2" charset="-122"/>
              </a:rPr>
              <a:t>     </a:t>
            </a:r>
          </a:p>
        </p:txBody>
      </p:sp>
      <p:sp>
        <p:nvSpPr>
          <p:cNvPr id="50205" name="Text Box 29"/>
          <p:cNvSpPr txBox="1">
            <a:spLocks noChangeArrowheads="1"/>
          </p:cNvSpPr>
          <p:nvPr/>
        </p:nvSpPr>
        <p:spPr bwMode="auto">
          <a:xfrm>
            <a:off x="6445250" y="6338888"/>
            <a:ext cx="16557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89803" dir="2700000" algn="ctr" rotWithShape="0">
                    <a:schemeClr val="bg2"/>
                  </a:outerShdw>
                </a:effectLst>
              </a14:hiddenEffects>
            </a:ext>
          </a:extLst>
        </p:spPr>
        <p:txBody>
          <a:bodyPr anchor="b">
            <a:spAutoFit/>
          </a:bodyPr>
          <a:lstStyle/>
          <a:p>
            <a:pPr>
              <a:spcBef>
                <a:spcPct val="50000"/>
              </a:spcBef>
            </a:pPr>
            <a:r>
              <a:rPr lang="zh-CN" altLang="en-US" sz="2800" b="1" i="0">
                <a:solidFill>
                  <a:srgbClr val="0000FF"/>
                </a:solidFill>
                <a:latin typeface="Times New Roman" panose="02020603050405020304" pitchFamily="18" charset="0"/>
                <a:ea typeface="宋体" panose="02010600030101010101" pitchFamily="2" charset="-122"/>
              </a:rPr>
              <a:t>禁止调头</a:t>
            </a:r>
            <a:r>
              <a:rPr lang="zh-CN" altLang="en-US" sz="2400" i="0">
                <a:latin typeface="Times New Roman" panose="02020603050405020304" pitchFamily="18" charset="0"/>
                <a:ea typeface="宋体" panose="02010600030101010101" pitchFamily="2" charset="-122"/>
              </a:rPr>
              <a:t>     </a:t>
            </a:r>
          </a:p>
        </p:txBody>
      </p:sp>
      <p:grpSp>
        <p:nvGrpSpPr>
          <p:cNvPr id="50206" name="Group 30"/>
          <p:cNvGrpSpPr/>
          <p:nvPr/>
        </p:nvGrpSpPr>
        <p:grpSpPr bwMode="auto">
          <a:xfrm>
            <a:off x="900113" y="406401"/>
            <a:ext cx="3530600" cy="962025"/>
            <a:chOff x="521" y="126"/>
            <a:chExt cx="2224" cy="606"/>
          </a:xfrm>
        </p:grpSpPr>
        <p:sp>
          <p:nvSpPr>
            <p:cNvPr id="50207" name="Rectangle 31"/>
            <p:cNvSpPr>
              <a:spLocks noChangeArrowheads="1"/>
            </p:cNvSpPr>
            <p:nvPr/>
          </p:nvSpPr>
          <p:spPr bwMode="auto">
            <a:xfrm>
              <a:off x="930" y="126"/>
              <a:ext cx="1815" cy="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r">
                <a:defRPr sz="3600">
                  <a:solidFill>
                    <a:schemeClr val="tx1"/>
                  </a:solidFill>
                  <a:latin typeface="Arial" panose="020B0604020202020204" pitchFamily="34" charset="0"/>
                  <a:ea typeface="华文细黑" panose="02010600040101010101" pitchFamily="2" charset="-122"/>
                </a:defRPr>
              </a:lvl1pPr>
              <a:lvl2pPr algn="r">
                <a:defRPr sz="3600">
                  <a:solidFill>
                    <a:schemeClr val="tx1"/>
                  </a:solidFill>
                  <a:latin typeface="Arial" panose="020B0604020202020204" pitchFamily="34" charset="0"/>
                  <a:ea typeface="华文细黑" panose="02010600040101010101" pitchFamily="2" charset="-122"/>
                </a:defRPr>
              </a:lvl2pPr>
              <a:lvl3pPr algn="r">
                <a:defRPr sz="3600">
                  <a:solidFill>
                    <a:schemeClr val="tx1"/>
                  </a:solidFill>
                  <a:latin typeface="Arial" panose="020B0604020202020204" pitchFamily="34" charset="0"/>
                  <a:ea typeface="华文细黑" panose="02010600040101010101" pitchFamily="2" charset="-122"/>
                </a:defRPr>
              </a:lvl3pPr>
              <a:lvl4pPr algn="r">
                <a:defRPr sz="3600">
                  <a:solidFill>
                    <a:schemeClr val="tx1"/>
                  </a:solidFill>
                  <a:latin typeface="Arial" panose="020B0604020202020204" pitchFamily="34" charset="0"/>
                  <a:ea typeface="华文细黑" panose="02010600040101010101" pitchFamily="2" charset="-122"/>
                </a:defRPr>
              </a:lvl4pPr>
              <a:lvl5pPr algn="r">
                <a:defRPr sz="3600">
                  <a:solidFill>
                    <a:schemeClr val="tx1"/>
                  </a:solidFill>
                  <a:latin typeface="Arial" panose="020B0604020202020204" pitchFamily="34" charset="0"/>
                  <a:ea typeface="华文细黑" panose="02010600040101010101" pitchFamily="2" charset="-122"/>
                </a:defRPr>
              </a:lvl5pPr>
              <a:lvl6pPr marL="4572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6pPr>
              <a:lvl7pPr marL="9144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7pPr>
              <a:lvl8pPr marL="13716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8pPr>
              <a:lvl9pPr marL="1828800" algn="r" fontAlgn="base">
                <a:spcBef>
                  <a:spcPct val="0"/>
                </a:spcBef>
                <a:spcAft>
                  <a:spcPct val="0"/>
                </a:spcAft>
                <a:defRPr sz="3600">
                  <a:solidFill>
                    <a:schemeClr val="tx1"/>
                  </a:solidFill>
                  <a:latin typeface="Arial" panose="020B0604020202020204" pitchFamily="34" charset="0"/>
                  <a:ea typeface="华文细黑" panose="02010600040101010101" pitchFamily="2" charset="-122"/>
                </a:defRPr>
              </a:lvl9pPr>
            </a:lstStyle>
            <a:p>
              <a:r>
                <a:rPr lang="zh-CN" altLang="en-US" sz="4800" i="0">
                  <a:solidFill>
                    <a:schemeClr val="tx1">
                      <a:lumMod val="95000"/>
                      <a:lumOff val="5000"/>
                    </a:schemeClr>
                  </a:solidFill>
                </a:rPr>
                <a:t>考考你：</a:t>
              </a:r>
            </a:p>
          </p:txBody>
        </p:sp>
        <p:pic>
          <p:nvPicPr>
            <p:cNvPr id="50208" name="Picture 32" descr="x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1" y="300"/>
              <a:ext cx="363" cy="36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文本框 32">
            <a:extLst>
              <a:ext uri="{FF2B5EF4-FFF2-40B4-BE49-F238E27FC236}">
                <a16:creationId xmlns:a16="http://schemas.microsoft.com/office/drawing/2014/main" id="{1913BCC1-4D36-4A87-AC4B-6A48B47A9D43}"/>
              </a:ext>
            </a:extLst>
          </p:cNvPr>
          <p:cNvSpPr txBox="1"/>
          <p:nvPr/>
        </p:nvSpPr>
        <p:spPr>
          <a:xfrm>
            <a:off x="2250347" y="2910628"/>
            <a:ext cx="4601360" cy="1200329"/>
          </a:xfrm>
          <a:prstGeom prst="rect">
            <a:avLst/>
          </a:prstGeom>
          <a:noFill/>
        </p:spPr>
        <p:txBody>
          <a:bodyPr wrap="square">
            <a:spAutoFit/>
          </a:bodyPr>
          <a:lstStyle/>
          <a:p>
            <a:r>
              <a:rPr lang="en-US" altLang="zh-CN" dirty="0"/>
              <a:t>1</a:t>
            </a:r>
            <a:r>
              <a:rPr lang="zh-CN" altLang="en-US" dirty="0"/>
              <a:t>、每人拟写交通宣传标语一条，并在班上作交流评比。</a:t>
            </a:r>
          </a:p>
          <a:p>
            <a:r>
              <a:rPr lang="en-US" altLang="zh-CN" dirty="0"/>
              <a:t>2</a:t>
            </a:r>
            <a:r>
              <a:rPr lang="zh-CN" altLang="en-US" dirty="0"/>
              <a:t>、拟写文明出行的倡议书一份，向全校同学发出文明出行倡议。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2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2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2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2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2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0" grpId="0"/>
      <p:bldP spid="50201" grpId="0"/>
      <p:bldP spid="50202" grpId="0"/>
      <p:bldP spid="50203" grpId="0"/>
      <p:bldP spid="50204" grpId="0"/>
      <p:bldP spid="5020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2394577" y="0"/>
            <a:ext cx="4354846" cy="2874199"/>
          </a:xfrm>
          <a:prstGeom prst="rect">
            <a:avLst/>
          </a:prstGeom>
        </p:spPr>
      </p:pic>
      <p:sp>
        <p:nvSpPr>
          <p:cNvPr id="7" name="文本框 6"/>
          <p:cNvSpPr txBox="1"/>
          <p:nvPr/>
        </p:nvSpPr>
        <p:spPr>
          <a:xfrm>
            <a:off x="2171343" y="4077868"/>
            <a:ext cx="4801314" cy="1015663"/>
          </a:xfrm>
          <a:prstGeom prst="rect">
            <a:avLst/>
          </a:prstGeom>
          <a:noFill/>
        </p:spPr>
        <p:txBody>
          <a:bodyPr wrap="none" rtlCol="0">
            <a:spAutoFit/>
          </a:bodyPr>
          <a:lstStyle/>
          <a:p>
            <a:r>
              <a:rPr lang="zh-CN" altLang="en-US" sz="6000" b="1" dirty="0"/>
              <a:t>遵守交通规则</a:t>
            </a:r>
          </a:p>
        </p:txBody>
      </p:sp>
      <p:sp>
        <p:nvSpPr>
          <p:cNvPr id="9" name="六边形 8"/>
          <p:cNvSpPr/>
          <p:nvPr/>
        </p:nvSpPr>
        <p:spPr>
          <a:xfrm>
            <a:off x="3766657" y="5277084"/>
            <a:ext cx="1459684" cy="1242166"/>
          </a:xfrm>
          <a:prstGeom prst="hexagon">
            <a:avLst/>
          </a:prstGeom>
          <a:solidFill>
            <a:srgbClr val="00B050"/>
          </a:solidFill>
          <a:ln>
            <a:solidFill>
              <a:srgbClr val="00B050"/>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chemeClr val="tx1">
                    <a:lumMod val="95000"/>
                    <a:lumOff val="5000"/>
                  </a:schemeClr>
                </a:solidFill>
                <a:latin typeface="华文新魏" panose="02010800040101010101" pitchFamily="2" charset="-122"/>
                <a:ea typeface="华文新魏" panose="02010800040101010101" pitchFamily="2" charset="-122"/>
              </a:rPr>
              <a:t>03</a:t>
            </a:r>
            <a:endParaRPr lang="zh-CN" altLang="en-US" sz="5400" b="1" dirty="0">
              <a:solidFill>
                <a:schemeClr val="tx1">
                  <a:lumMod val="95000"/>
                  <a:lumOff val="5000"/>
                </a:schemeClr>
              </a:solidFill>
              <a:latin typeface="华文新魏" panose="02010800040101010101" pitchFamily="2" charset="-122"/>
              <a:ea typeface="华文新魏" panose="02010800040101010101" pitchFamily="2" charset="-122"/>
            </a:endParaRPr>
          </a:p>
        </p:txBody>
      </p:sp>
      <p:sp>
        <p:nvSpPr>
          <p:cNvPr id="10" name="矩形 9"/>
          <p:cNvSpPr/>
          <p:nvPr/>
        </p:nvSpPr>
        <p:spPr>
          <a:xfrm>
            <a:off x="0" y="6702804"/>
            <a:ext cx="9144000" cy="15519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5FB2CDB-0E28-46E4-ABE6-A9D554BC9C96}"/>
              </a:ext>
            </a:extLst>
          </p:cNvPr>
          <p:cNvSpPr txBox="1"/>
          <p:nvPr/>
        </p:nvSpPr>
        <p:spPr>
          <a:xfrm>
            <a:off x="402672" y="813732"/>
            <a:ext cx="8338656" cy="5632311"/>
          </a:xfrm>
          <a:prstGeom prst="rect">
            <a:avLst/>
          </a:prstGeom>
          <a:noFill/>
        </p:spPr>
        <p:txBody>
          <a:bodyPr wrap="square" rtlCol="0">
            <a:spAutoFit/>
          </a:bodyPr>
          <a:lstStyle/>
          <a:p>
            <a:pPr indent="304800" algn="ctr"/>
            <a:r>
              <a:rPr lang="zh-CN" altLang="zh-CN" sz="2400" kern="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《哲学家与船夫的故事》</a:t>
            </a:r>
            <a:endParaRPr lang="zh-CN" altLang="zh-CN" sz="2400" kern="100" dirty="0">
              <a:effectLst/>
              <a:latin typeface="宋体" panose="02010600030101010101" pitchFamily="2" charset="-122"/>
              <a:ea typeface="宋体" panose="02010600030101010101" pitchFamily="2" charset="-122"/>
            </a:endParaRPr>
          </a:p>
          <a:p>
            <a:pPr indent="304800" algn="l"/>
            <a:r>
              <a:rPr lang="zh-CN" altLang="zh-CN" sz="2400" kern="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几个学者与一个老者同船共渡。学者们问老者是否懂得什么是哲学，老者连连摇头。学者们纷纷叹息，那你已经失去了一半的生命。这时一个巨浪打来，小船被掀翻了，老者问：“你们会不会游泳啊？”学者们异口同声地说不会，老者叹口气说：“那你们就失去了全部生命。”</a:t>
            </a:r>
            <a:endParaRPr lang="zh-CN" altLang="zh-CN" sz="2400" kern="100" dirty="0">
              <a:effectLst/>
              <a:latin typeface="宋体" panose="02010600030101010101" pitchFamily="2" charset="-122"/>
              <a:ea typeface="宋体" panose="02010600030101010101" pitchFamily="2" charset="-122"/>
            </a:endParaRPr>
          </a:p>
          <a:p>
            <a:pPr indent="304800" algn="l"/>
            <a:r>
              <a:rPr lang="zh-CN" altLang="zh-CN" sz="2400" kern="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虽然这只是一个故事，但其中蕴含的哲理却耐人寻味。灾难的发生对每个人来说，不分贫富贵贱，不论性别年龄</a:t>
            </a:r>
            <a:r>
              <a:rPr lang="en-US" altLang="zh-CN" sz="2400" kern="0" dirty="0">
                <a:solidFill>
                  <a:srgbClr val="000000"/>
                </a:solidFill>
                <a:effectLst/>
                <a:latin typeface="宋体" panose="02010600030101010101" pitchFamily="2" charset="-122"/>
                <a:ea typeface="宋体" panose="02010600030101010101" pitchFamily="2" charset="-122"/>
              </a:rPr>
              <a:t>,</a:t>
            </a:r>
            <a:r>
              <a:rPr lang="zh-CN" altLang="zh-CN" sz="2400" kern="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无论咿呀学语，还是学富五车，无论幼小纤弱，还是身强力壮，如果缺少应有的警惕，不懂起码的安全常识，那么，危险一旦降临，本可能逃离的厄运，却都会在意料之外，客观之中发生了。所以对于我们来说必须树立安全忧患意识，自觉遵守交通规划，做一个文明交通人是最重要的。有专家指出提高我们学生的自我保护能力，</a:t>
            </a:r>
            <a:r>
              <a:rPr lang="en-US" altLang="zh-CN" sz="2400" kern="0" dirty="0">
                <a:solidFill>
                  <a:srgbClr val="000000"/>
                </a:solidFill>
                <a:effectLst/>
                <a:latin typeface="宋体" panose="02010600030101010101" pitchFamily="2" charset="-122"/>
                <a:ea typeface="宋体" panose="02010600030101010101" pitchFamily="2" charset="-122"/>
              </a:rPr>
              <a:t>80</a:t>
            </a:r>
            <a:r>
              <a:rPr lang="zh-CN" altLang="zh-CN" sz="2400" kern="0" dirty="0">
                <a:solidFill>
                  <a:srgbClr val="000000"/>
                </a:solidFill>
                <a:effectLst/>
                <a:latin typeface="宋体" panose="02010600030101010101" pitchFamily="2" charset="-122"/>
                <a:ea typeface="宋体" panose="02010600030101010101" pitchFamily="2" charset="-122"/>
                <a:cs typeface="宋体" panose="02010600030101010101" pitchFamily="2" charset="-122"/>
              </a:rPr>
              <a:t>％的意外伤害事故是可以避免的。</a:t>
            </a:r>
            <a:endParaRPr lang="zh-CN" altLang="zh-CN" sz="2400" kern="100" dirty="0">
              <a:effectLst/>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4086921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图片12-1"/>
          <p:cNvPicPr>
            <a:picLocks noGrp="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794166" y="1686187"/>
            <a:ext cx="5763237" cy="3760686"/>
          </a:xfrm>
          <a:prstGeom prst="rect">
            <a:avLst/>
          </a:prstGeom>
          <a:noFill/>
        </p:spPr>
      </p:pic>
      <p:sp>
        <p:nvSpPr>
          <p:cNvPr id="47109" name="Rectangle 5"/>
          <p:cNvSpPr>
            <a:spLocks noGrp="1" noChangeArrowheads="1"/>
          </p:cNvSpPr>
          <p:nvPr>
            <p:ph type="title" idx="4294967295"/>
          </p:nvPr>
        </p:nvSpPr>
        <p:spPr>
          <a:xfrm>
            <a:off x="2407640" y="732318"/>
            <a:ext cx="4328720" cy="67880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r>
              <a:rPr lang="zh-CN" altLang="en-US" sz="3600" b="1" dirty="0"/>
              <a:t>不满</a:t>
            </a:r>
            <a:r>
              <a:rPr lang="en-US" altLang="zh-CN" sz="3600" b="1" dirty="0"/>
              <a:t>12</a:t>
            </a:r>
            <a:r>
              <a:rPr lang="zh-CN" altLang="en-US" sz="3600" b="1" dirty="0"/>
              <a:t>周岁骑自行车</a:t>
            </a:r>
          </a:p>
        </p:txBody>
      </p:sp>
      <p:sp>
        <p:nvSpPr>
          <p:cNvPr id="5" name="文本框 4"/>
          <p:cNvSpPr txBox="1"/>
          <p:nvPr/>
        </p:nvSpPr>
        <p:spPr>
          <a:xfrm>
            <a:off x="736825" y="0"/>
            <a:ext cx="2339102" cy="523220"/>
          </a:xfrm>
          <a:prstGeom prst="rect">
            <a:avLst/>
          </a:prstGeom>
          <a:noFill/>
        </p:spPr>
        <p:txBody>
          <a:bodyPr wrap="none" rtlCol="0">
            <a:spAutoFit/>
          </a:bodyPr>
          <a:lstStyle/>
          <a:p>
            <a:r>
              <a:rPr lang="zh-CN" altLang="en-US" sz="2800" b="1" dirty="0"/>
              <a:t>遵守交通规则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dissolve">
                                      <p:cBhvr>
                                        <p:cTn id="7" dur="500"/>
                                        <p:tgtEl>
                                          <p:spTgt spid="47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Text Box 4"/>
          <p:cNvSpPr txBox="1">
            <a:spLocks noChangeArrowheads="1"/>
          </p:cNvSpPr>
          <p:nvPr/>
        </p:nvSpPr>
        <p:spPr bwMode="auto">
          <a:xfrm>
            <a:off x="1403350" y="5734050"/>
            <a:ext cx="62642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zh-CN" altLang="en-US" sz="2800" b="1" i="0">
                <a:latin typeface="Comic Sans MS" panose="030F0702030302020204" pitchFamily="66" charset="0"/>
                <a:ea typeface="新宋体" panose="02010609030101010101" pitchFamily="49" charset="-122"/>
              </a:rPr>
              <a:t>在大街小路上踢足球、捉迷藏很危险。</a:t>
            </a:r>
          </a:p>
        </p:txBody>
      </p:sp>
      <p:sp>
        <p:nvSpPr>
          <p:cNvPr id="48133" name="Text Box 5"/>
          <p:cNvSpPr txBox="1">
            <a:spLocks noChangeArrowheads="1"/>
          </p:cNvSpPr>
          <p:nvPr/>
        </p:nvSpPr>
        <p:spPr bwMode="auto">
          <a:xfrm>
            <a:off x="7885113" y="6308725"/>
            <a:ext cx="647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zh-CN" sz="2800" b="1" i="0">
                <a:solidFill>
                  <a:schemeClr val="tx2"/>
                </a:solidFill>
                <a:latin typeface="Comic Sans MS" panose="030F0702030302020204" pitchFamily="66" charset="0"/>
                <a:ea typeface="宋体" panose="02010600030101010101" pitchFamily="2" charset="-122"/>
              </a:rPr>
              <a:t>1</a:t>
            </a:r>
          </a:p>
        </p:txBody>
      </p:sp>
      <p:pic>
        <p:nvPicPr>
          <p:cNvPr id="48134" name="Picture 6" descr="交通"/>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a:stretch>
            <a:fillRect/>
          </a:stretch>
        </p:blipFill>
        <p:spPr bwMode="auto">
          <a:xfrm>
            <a:off x="1744911" y="777149"/>
            <a:ext cx="5175731" cy="4515634"/>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736825" y="0"/>
            <a:ext cx="2339102" cy="523220"/>
          </a:xfrm>
          <a:prstGeom prst="rect">
            <a:avLst/>
          </a:prstGeom>
          <a:noFill/>
        </p:spPr>
        <p:txBody>
          <a:bodyPr wrap="none" rtlCol="0">
            <a:spAutoFit/>
          </a:bodyPr>
          <a:lstStyle/>
          <a:p>
            <a:r>
              <a:rPr lang="zh-CN" altLang="en-US" sz="2800" b="1" dirty="0"/>
              <a:t>遵守交通规则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8134"/>
                                        </p:tgtEl>
                                        <p:attrNameLst>
                                          <p:attrName>style.visibility</p:attrName>
                                        </p:attrNameLst>
                                      </p:cBhvr>
                                      <p:to>
                                        <p:strVal val="visible"/>
                                      </p:to>
                                    </p:set>
                                    <p:animEffect transition="in" filter="box(in)">
                                      <p:cBhvr>
                                        <p:cTn id="7" dur="500"/>
                                        <p:tgtEl>
                                          <p:spTgt spid="481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8132"/>
                                        </p:tgtEl>
                                        <p:attrNameLst>
                                          <p:attrName>style.visibility</p:attrName>
                                        </p:attrNameLst>
                                      </p:cBhvr>
                                      <p:to>
                                        <p:strVal val="visible"/>
                                      </p:to>
                                    </p:set>
                                    <p:anim calcmode="lin" valueType="num">
                                      <p:cBhvr additive="base">
                                        <p:cTn id="12" dur="500" fill="hold"/>
                                        <p:tgtEl>
                                          <p:spTgt spid="48132"/>
                                        </p:tgtEl>
                                        <p:attrNameLst>
                                          <p:attrName>ppt_x</p:attrName>
                                        </p:attrNameLst>
                                      </p:cBhvr>
                                      <p:tavLst>
                                        <p:tav tm="0">
                                          <p:val>
                                            <p:strVal val="#ppt_x"/>
                                          </p:val>
                                        </p:tav>
                                        <p:tav tm="100000">
                                          <p:val>
                                            <p:strVal val="#ppt_x"/>
                                          </p:val>
                                        </p:tav>
                                      </p:tavLst>
                                    </p:anim>
                                    <p:anim calcmode="lin" valueType="num">
                                      <p:cBhvr additive="base">
                                        <p:cTn id="13" dur="500" fill="hold"/>
                                        <p:tgtEl>
                                          <p:spTgt spid="481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60" name="Picture 4" descr="交通004"/>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1906376" y="1247986"/>
            <a:ext cx="5610225" cy="4831812"/>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736825" y="0"/>
            <a:ext cx="2339102" cy="523220"/>
          </a:xfrm>
          <a:prstGeom prst="rect">
            <a:avLst/>
          </a:prstGeom>
          <a:noFill/>
        </p:spPr>
        <p:txBody>
          <a:bodyPr wrap="none" rtlCol="0">
            <a:spAutoFit/>
          </a:bodyPr>
          <a:lstStyle/>
          <a:p>
            <a:r>
              <a:rPr lang="zh-CN" altLang="en-US" sz="2800" b="1" dirty="0"/>
              <a:t>遵守交通规则</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2"/>
          <p:cNvSpPr txBox="1">
            <a:spLocks noChangeArrowheads="1"/>
          </p:cNvSpPr>
          <p:nvPr/>
        </p:nvSpPr>
        <p:spPr bwMode="auto">
          <a:xfrm>
            <a:off x="1870744" y="5139072"/>
            <a:ext cx="5570291"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zh-CN" altLang="en-US" sz="2500" b="1" i="0" dirty="0">
                <a:latin typeface="Comic Sans MS" panose="030F0702030302020204" pitchFamily="66" charset="0"/>
                <a:ea typeface="新宋体" panose="02010609030101010101" pitchFamily="49" charset="-122"/>
              </a:rPr>
              <a:t>在较窄的街区马路上行走，一定要靠右边走，不要几个小朋友横着走，以免妨碍他 人行走和车辆行驶。</a:t>
            </a:r>
          </a:p>
        </p:txBody>
      </p:sp>
      <p:pic>
        <p:nvPicPr>
          <p:cNvPr id="148484" name="Picture 4" descr="交通001"/>
          <p:cNvPicPr>
            <a:picLocks noChangeAspect="1" noChangeArrowheads="1"/>
          </p:cNvPicPr>
          <p:nvPr/>
        </p:nvPicPr>
        <p:blipFill>
          <a:blip r:embed="rId4">
            <a:lum bright="-18000" contrast="18000"/>
            <a:extLst>
              <a:ext uri="{28A0092B-C50C-407E-A947-70E740481C1C}">
                <a14:useLocalDpi xmlns:a14="http://schemas.microsoft.com/office/drawing/2010/main" val="0"/>
              </a:ext>
            </a:extLst>
          </a:blip>
          <a:srcRect/>
          <a:stretch>
            <a:fillRect/>
          </a:stretch>
        </p:blipFill>
        <p:spPr bwMode="auto">
          <a:xfrm>
            <a:off x="2013358" y="791501"/>
            <a:ext cx="5192516" cy="4264585"/>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736825" y="0"/>
            <a:ext cx="2339102" cy="523220"/>
          </a:xfrm>
          <a:prstGeom prst="rect">
            <a:avLst/>
          </a:prstGeom>
          <a:noFill/>
        </p:spPr>
        <p:txBody>
          <a:bodyPr wrap="none" rtlCol="0">
            <a:spAutoFit/>
          </a:bodyPr>
          <a:lstStyle/>
          <a:p>
            <a:r>
              <a:rPr lang="zh-CN" altLang="en-US" sz="2800" b="1" dirty="0"/>
              <a:t>遵守交通规则</a:t>
            </a:r>
          </a:p>
        </p:txBody>
      </p:sp>
    </p:spTree>
  </p:cSld>
  <p:clrMapOvr>
    <a:masterClrMapping/>
  </p:clrMapOvr>
  <p:transition>
    <p:randomBar/>
    <p:sndAc>
      <p:stSnd>
        <p:snd r:embed="rId2" name="suctio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8482"/>
                                        </p:tgtEl>
                                        <p:attrNameLst>
                                          <p:attrName>style.visibility</p:attrName>
                                        </p:attrNameLst>
                                      </p:cBhvr>
                                      <p:to>
                                        <p:strVal val="visible"/>
                                      </p:to>
                                    </p:set>
                                    <p:anim calcmode="lin" valueType="num">
                                      <p:cBhvr>
                                        <p:cTn id="7" dur="500" fill="hold"/>
                                        <p:tgtEl>
                                          <p:spTgt spid="148482"/>
                                        </p:tgtEl>
                                        <p:attrNameLst>
                                          <p:attrName>ppt_w</p:attrName>
                                        </p:attrNameLst>
                                      </p:cBhvr>
                                      <p:tavLst>
                                        <p:tav tm="0">
                                          <p:val>
                                            <p:fltVal val="0"/>
                                          </p:val>
                                        </p:tav>
                                        <p:tav tm="100000">
                                          <p:val>
                                            <p:strVal val="#ppt_w"/>
                                          </p:val>
                                        </p:tav>
                                      </p:tavLst>
                                    </p:anim>
                                    <p:anim calcmode="lin" valueType="num">
                                      <p:cBhvr>
                                        <p:cTn id="8" dur="500" fill="hold"/>
                                        <p:tgtEl>
                                          <p:spTgt spid="148482"/>
                                        </p:tgtEl>
                                        <p:attrNameLst>
                                          <p:attrName>ppt_h</p:attrName>
                                        </p:attrNameLst>
                                      </p:cBhvr>
                                      <p:tavLst>
                                        <p:tav tm="0">
                                          <p:val>
                                            <p:fltVal val="0"/>
                                          </p:val>
                                        </p:tav>
                                        <p:tav tm="100000">
                                          <p:val>
                                            <p:strVal val="#ppt_h"/>
                                          </p:val>
                                        </p:tav>
                                      </p:tavLst>
                                    </p:anim>
                                    <p:animEffect transition="in" filter="fade">
                                      <p:cBhvr>
                                        <p:cTn id="9" dur="500"/>
                                        <p:tgtEl>
                                          <p:spTgt spid="148482"/>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灯片编号占位符 3"/>
          <p:cNvSpPr>
            <a:spLocks noGrp="1"/>
          </p:cNvSpPr>
          <p:nvPr>
            <p:ph type="sldNum" sz="quarter" idx="4294967295"/>
          </p:nvPr>
        </p:nvSpPr>
        <p:spPr>
          <a:xfrm>
            <a:off x="0" y="6356350"/>
            <a:ext cx="2057400" cy="365125"/>
          </a:xfrm>
          <a:prstGeom prst="rect">
            <a:avLst/>
          </a:prstGeom>
        </p:spPr>
        <p:txBody>
          <a:bodyPr/>
          <a:lstStyle/>
          <a:p>
            <a:r>
              <a:rPr lang="de-DE" altLang="en-US"/>
              <a:t>Page </a:t>
            </a:r>
            <a:r>
              <a:rPr lang="de-DE" altLang="en-US">
                <a:sym typeface="MS UI Gothic" panose="020B0600070205080204" pitchFamily="34" charset="-128"/>
              </a:rPr>
              <a:t></a:t>
            </a:r>
            <a:r>
              <a:rPr lang="de-DE" altLang="en-US"/>
              <a:t> </a:t>
            </a:r>
            <a:fld id="{566B7C36-9E2E-4B0E-AC35-8B5D4709F634}" type="slidenum">
              <a:rPr lang="zh-CN" altLang="en-US"/>
              <a:t>27</a:t>
            </a:fld>
            <a:endParaRPr lang="en-US" altLang="zh-CN"/>
          </a:p>
        </p:txBody>
      </p:sp>
      <p:graphicFrame>
        <p:nvGraphicFramePr>
          <p:cNvPr id="25602" name="Object 2">
            <a:hlinkClick r:id="" action="ppaction://ole?verb=1"/>
          </p:cNvPr>
          <p:cNvGraphicFramePr>
            <a:graphicFrameLocks noGrp="1" noChangeAspect="1"/>
          </p:cNvGraphicFramePr>
          <p:nvPr>
            <p:ph idx="4294967295"/>
          </p:nvPr>
        </p:nvGraphicFramePr>
        <p:xfrm>
          <a:off x="882650" y="2399397"/>
          <a:ext cx="977900" cy="1401763"/>
        </p:xfrm>
        <a:graphic>
          <a:graphicData uri="http://schemas.openxmlformats.org/presentationml/2006/ole">
            <mc:AlternateContent xmlns:mc="http://schemas.openxmlformats.org/markup-compatibility/2006">
              <mc:Choice xmlns:v="urn:schemas-microsoft-com:vml" Requires="v">
                <p:oleObj spid="_x0000_s1044" r:id="rId4" imgW="971550" imgH="1396365" progId="MS_ClipArt_Gallery.2">
                  <p:embed/>
                </p:oleObj>
              </mc:Choice>
              <mc:Fallback>
                <p:oleObj r:id="rId4" imgW="971550" imgH="1396365" progId="MS_ClipArt_Gallery.2">
                  <p:embed/>
                  <p:pic>
                    <p:nvPicPr>
                      <p:cNvPr id="0" name="Object 2">
                        <a:hlinkClick r:id="" action="ppaction://ole?verb=1"/>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650" y="2399397"/>
                        <a:ext cx="977900"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603" name="Rectangle 3">
            <a:hlinkClick r:id="rId6" action="ppaction://hlinkfile"/>
          </p:cNvPr>
          <p:cNvSpPr>
            <a:spLocks noChangeArrowheads="1"/>
          </p:cNvSpPr>
          <p:nvPr/>
        </p:nvSpPr>
        <p:spPr bwMode="auto">
          <a:xfrm>
            <a:off x="1860550" y="1743596"/>
            <a:ext cx="6629400" cy="3441332"/>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rIns="0"/>
          <a:lstStyle>
            <a:lvl1pPr algn="l" eaLnBrk="0" hangingPunct="0">
              <a:defRPr i="1">
                <a:solidFill>
                  <a:schemeClr val="tx1"/>
                </a:solidFill>
                <a:latin typeface="Arial" panose="020B0604020202020204" pitchFamily="34" charset="0"/>
                <a:ea typeface="华文细黑" panose="02010600040101010101" pitchFamily="2" charset="-122"/>
              </a:defRPr>
            </a:lvl1pPr>
            <a:lvl2pPr marL="742950" indent="-285750" algn="l" eaLnBrk="0" hangingPunct="0">
              <a:defRPr i="1">
                <a:solidFill>
                  <a:schemeClr val="tx1"/>
                </a:solidFill>
                <a:latin typeface="Arial" panose="020B0604020202020204" pitchFamily="34" charset="0"/>
                <a:ea typeface="华文细黑" panose="02010600040101010101" pitchFamily="2" charset="-122"/>
              </a:defRPr>
            </a:lvl2pPr>
            <a:lvl3pPr marL="1143000" indent="-228600" algn="l" eaLnBrk="0" hangingPunct="0">
              <a:defRPr i="1">
                <a:solidFill>
                  <a:schemeClr val="tx1"/>
                </a:solidFill>
                <a:latin typeface="Arial" panose="020B0604020202020204" pitchFamily="34" charset="0"/>
                <a:ea typeface="华文细黑" panose="02010600040101010101" pitchFamily="2" charset="-122"/>
              </a:defRPr>
            </a:lvl3pPr>
            <a:lvl4pPr marL="1600200" indent="-228600" algn="l" eaLnBrk="0" hangingPunct="0">
              <a:defRPr i="1">
                <a:solidFill>
                  <a:schemeClr val="tx1"/>
                </a:solidFill>
                <a:latin typeface="Arial" panose="020B0604020202020204" pitchFamily="34" charset="0"/>
                <a:ea typeface="华文细黑" panose="02010600040101010101" pitchFamily="2" charset="-122"/>
              </a:defRPr>
            </a:lvl4pPr>
            <a:lvl5pPr marL="2057400" indent="-228600" algn="l" eaLnBrk="0" hangingPunct="0">
              <a:defRPr i="1">
                <a:solidFill>
                  <a:schemeClr val="tx1"/>
                </a:solidFill>
                <a:latin typeface="Arial" panose="020B0604020202020204" pitchFamily="34" charset="0"/>
                <a:ea typeface="华文细黑" panose="02010600040101010101" pitchFamily="2" charset="-122"/>
              </a:defRPr>
            </a:lvl5pPr>
            <a:lvl6pPr marL="25146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6pPr>
            <a:lvl7pPr marL="29718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7pPr>
            <a:lvl8pPr marL="34290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8pPr>
            <a:lvl9pPr marL="3886200" indent="-228600" eaLnBrk="0" fontAlgn="base" hangingPunct="0">
              <a:spcBef>
                <a:spcPct val="0"/>
              </a:spcBef>
              <a:spcAft>
                <a:spcPct val="0"/>
              </a:spcAft>
              <a:defRPr i="1">
                <a:solidFill>
                  <a:schemeClr val="tx1"/>
                </a:solidFill>
                <a:latin typeface="Arial" panose="020B0604020202020204" pitchFamily="34" charset="0"/>
                <a:ea typeface="华文细黑" panose="02010600040101010101" pitchFamily="2" charset="-122"/>
              </a:defRPr>
            </a:lvl9pPr>
          </a:lstStyle>
          <a:p>
            <a:pPr algn="ctr" eaLnBrk="1" hangingPunct="1">
              <a:lnSpc>
                <a:spcPct val="120000"/>
              </a:lnSpc>
              <a:spcBef>
                <a:spcPct val="20000"/>
              </a:spcBef>
            </a:pPr>
            <a:r>
              <a:rPr lang="zh-CN" altLang="en-US" sz="3600" b="1" i="0" dirty="0">
                <a:latin typeface="华文中宋" panose="02010600040101010101" pitchFamily="2" charset="-122"/>
                <a:ea typeface="华文中宋" panose="02010600040101010101" pitchFamily="2" charset="-122"/>
              </a:rPr>
              <a:t>学习道路交通安全法律和常识</a:t>
            </a:r>
          </a:p>
          <a:p>
            <a:pPr algn="ctr" eaLnBrk="1" hangingPunct="1">
              <a:lnSpc>
                <a:spcPct val="120000"/>
              </a:lnSpc>
              <a:spcBef>
                <a:spcPct val="20000"/>
              </a:spcBef>
            </a:pPr>
            <a:r>
              <a:rPr lang="zh-CN" altLang="en-US" sz="3600" b="1" i="0" dirty="0">
                <a:latin typeface="华文中宋" panose="02010600040101010101" pitchFamily="2" charset="-122"/>
                <a:ea typeface="华文中宋" panose="02010600040101010101" pitchFamily="2" charset="-122"/>
              </a:rPr>
              <a:t>增强交通安全意识</a:t>
            </a:r>
          </a:p>
          <a:p>
            <a:pPr algn="ctr" eaLnBrk="1" hangingPunct="1">
              <a:lnSpc>
                <a:spcPct val="120000"/>
              </a:lnSpc>
              <a:spcBef>
                <a:spcPct val="20000"/>
              </a:spcBef>
            </a:pPr>
            <a:r>
              <a:rPr lang="zh-CN" altLang="en-US" sz="3600" b="1" i="0" dirty="0">
                <a:latin typeface="华文中宋" panose="02010600040101010101" pitchFamily="2" charset="-122"/>
                <a:ea typeface="华文中宋" panose="02010600040101010101" pitchFamily="2" charset="-122"/>
              </a:rPr>
              <a:t>提高自我保护能力</a:t>
            </a:r>
          </a:p>
          <a:p>
            <a:pPr algn="ctr" eaLnBrk="1" hangingPunct="1">
              <a:lnSpc>
                <a:spcPct val="120000"/>
              </a:lnSpc>
              <a:spcBef>
                <a:spcPct val="20000"/>
              </a:spcBef>
            </a:pPr>
            <a:r>
              <a:rPr lang="zh-CN" altLang="en-US" sz="3600" b="1" i="0" dirty="0">
                <a:latin typeface="华文中宋" panose="02010600040101010101" pitchFamily="2" charset="-122"/>
                <a:ea typeface="华文中宋" panose="02010600040101010101" pitchFamily="2" charset="-122"/>
              </a:rPr>
              <a:t>健康快乐成长</a:t>
            </a:r>
          </a:p>
        </p:txBody>
      </p:sp>
      <p:grpSp>
        <p:nvGrpSpPr>
          <p:cNvPr id="25604" name="Group 4"/>
          <p:cNvGrpSpPr/>
          <p:nvPr/>
        </p:nvGrpSpPr>
        <p:grpSpPr bwMode="auto">
          <a:xfrm rot="10800000" flipV="1">
            <a:off x="6732588" y="4954588"/>
            <a:ext cx="1782762" cy="1068387"/>
            <a:chOff x="0" y="0"/>
            <a:chExt cx="654" cy="218"/>
          </a:xfrm>
        </p:grpSpPr>
        <p:sp>
          <p:nvSpPr>
            <p:cNvPr id="25605" name="未知"/>
            <p:cNvSpPr/>
            <p:nvPr/>
          </p:nvSpPr>
          <p:spPr bwMode="auto">
            <a:xfrm>
              <a:off x="98" y="114"/>
              <a:ext cx="486" cy="60"/>
            </a:xfrm>
            <a:custGeom>
              <a:avLst/>
              <a:gdLst>
                <a:gd name="T0" fmla="*/ 374 w 486"/>
                <a:gd name="T1" fmla="*/ 58 h 60"/>
                <a:gd name="T2" fmla="*/ 485 w 486"/>
                <a:gd name="T3" fmla="*/ 52 h 60"/>
                <a:gd name="T4" fmla="*/ 484 w 486"/>
                <a:gd name="T5" fmla="*/ 42 h 60"/>
                <a:gd name="T6" fmla="*/ 481 w 486"/>
                <a:gd name="T7" fmla="*/ 31 h 60"/>
                <a:gd name="T8" fmla="*/ 476 w 486"/>
                <a:gd name="T9" fmla="*/ 23 h 60"/>
                <a:gd name="T10" fmla="*/ 469 w 486"/>
                <a:gd name="T11" fmla="*/ 15 h 60"/>
                <a:gd name="T12" fmla="*/ 461 w 486"/>
                <a:gd name="T13" fmla="*/ 9 h 60"/>
                <a:gd name="T14" fmla="*/ 451 w 486"/>
                <a:gd name="T15" fmla="*/ 3 h 60"/>
                <a:gd name="T16" fmla="*/ 440 w 486"/>
                <a:gd name="T17" fmla="*/ 1 h 60"/>
                <a:gd name="T18" fmla="*/ 426 w 486"/>
                <a:gd name="T19" fmla="*/ 0 h 60"/>
                <a:gd name="T20" fmla="*/ 415 w 486"/>
                <a:gd name="T21" fmla="*/ 1 h 60"/>
                <a:gd name="T22" fmla="*/ 405 w 486"/>
                <a:gd name="T23" fmla="*/ 3 h 60"/>
                <a:gd name="T24" fmla="*/ 395 w 486"/>
                <a:gd name="T25" fmla="*/ 8 h 60"/>
                <a:gd name="T26" fmla="*/ 388 w 486"/>
                <a:gd name="T27" fmla="*/ 14 h 60"/>
                <a:gd name="T28" fmla="*/ 382 w 486"/>
                <a:gd name="T29" fmla="*/ 22 h 60"/>
                <a:gd name="T30" fmla="*/ 378 w 486"/>
                <a:gd name="T31" fmla="*/ 31 h 60"/>
                <a:gd name="T32" fmla="*/ 375 w 486"/>
                <a:gd name="T33" fmla="*/ 43 h 60"/>
                <a:gd name="T34" fmla="*/ 374 w 486"/>
                <a:gd name="T35" fmla="*/ 58 h 60"/>
                <a:gd name="T36" fmla="*/ 0 w 486"/>
                <a:gd name="T37" fmla="*/ 55 h 60"/>
                <a:gd name="T38" fmla="*/ 112 w 486"/>
                <a:gd name="T39" fmla="*/ 59 h 60"/>
                <a:gd name="T40" fmla="*/ 111 w 486"/>
                <a:gd name="T41" fmla="*/ 46 h 60"/>
                <a:gd name="T42" fmla="*/ 109 w 486"/>
                <a:gd name="T43" fmla="*/ 35 h 60"/>
                <a:gd name="T44" fmla="*/ 104 w 486"/>
                <a:gd name="T45" fmla="*/ 26 h 60"/>
                <a:gd name="T46" fmla="*/ 96 w 486"/>
                <a:gd name="T47" fmla="*/ 19 h 60"/>
                <a:gd name="T48" fmla="*/ 89 w 486"/>
                <a:gd name="T49" fmla="*/ 14 h 60"/>
                <a:gd name="T50" fmla="*/ 78 w 486"/>
                <a:gd name="T51" fmla="*/ 10 h 60"/>
                <a:gd name="T52" fmla="*/ 69 w 486"/>
                <a:gd name="T53" fmla="*/ 8 h 60"/>
                <a:gd name="T54" fmla="*/ 57 w 486"/>
                <a:gd name="T55" fmla="*/ 7 h 60"/>
                <a:gd name="T56" fmla="*/ 44 w 486"/>
                <a:gd name="T57" fmla="*/ 8 h 60"/>
                <a:gd name="T58" fmla="*/ 35 w 486"/>
                <a:gd name="T59" fmla="*/ 10 h 60"/>
                <a:gd name="T60" fmla="*/ 25 w 486"/>
                <a:gd name="T61" fmla="*/ 14 h 60"/>
                <a:gd name="T62" fmla="*/ 18 w 486"/>
                <a:gd name="T63" fmla="*/ 20 h 60"/>
                <a:gd name="T64" fmla="*/ 11 w 486"/>
                <a:gd name="T65" fmla="*/ 27 h 60"/>
                <a:gd name="T66" fmla="*/ 7 w 486"/>
                <a:gd name="T67" fmla="*/ 35 h 60"/>
                <a:gd name="T68" fmla="*/ 3 w 486"/>
                <a:gd name="T69" fmla="*/ 44 h 60"/>
                <a:gd name="T70" fmla="*/ 0 w 486"/>
                <a:gd name="T71" fmla="*/ 55 h 60"/>
                <a:gd name="T72" fmla="*/ 374 w 486"/>
                <a:gd name="T73" fmla="*/ 5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86" h="60">
                  <a:moveTo>
                    <a:pt x="374" y="58"/>
                  </a:moveTo>
                  <a:lnTo>
                    <a:pt x="485" y="52"/>
                  </a:lnTo>
                  <a:lnTo>
                    <a:pt x="484" y="42"/>
                  </a:lnTo>
                  <a:lnTo>
                    <a:pt x="481" y="31"/>
                  </a:lnTo>
                  <a:lnTo>
                    <a:pt x="476" y="23"/>
                  </a:lnTo>
                  <a:lnTo>
                    <a:pt x="469" y="15"/>
                  </a:lnTo>
                  <a:lnTo>
                    <a:pt x="461" y="9"/>
                  </a:lnTo>
                  <a:lnTo>
                    <a:pt x="451" y="3"/>
                  </a:lnTo>
                  <a:lnTo>
                    <a:pt x="440" y="1"/>
                  </a:lnTo>
                  <a:lnTo>
                    <a:pt x="426" y="0"/>
                  </a:lnTo>
                  <a:lnTo>
                    <a:pt x="415" y="1"/>
                  </a:lnTo>
                  <a:lnTo>
                    <a:pt x="405" y="3"/>
                  </a:lnTo>
                  <a:lnTo>
                    <a:pt x="395" y="8"/>
                  </a:lnTo>
                  <a:lnTo>
                    <a:pt x="388" y="14"/>
                  </a:lnTo>
                  <a:lnTo>
                    <a:pt x="382" y="22"/>
                  </a:lnTo>
                  <a:lnTo>
                    <a:pt x="378" y="31"/>
                  </a:lnTo>
                  <a:lnTo>
                    <a:pt x="375" y="43"/>
                  </a:lnTo>
                  <a:lnTo>
                    <a:pt x="374" y="58"/>
                  </a:lnTo>
                  <a:lnTo>
                    <a:pt x="0" y="55"/>
                  </a:lnTo>
                  <a:lnTo>
                    <a:pt x="112" y="59"/>
                  </a:lnTo>
                  <a:lnTo>
                    <a:pt x="111" y="46"/>
                  </a:lnTo>
                  <a:lnTo>
                    <a:pt x="109" y="35"/>
                  </a:lnTo>
                  <a:lnTo>
                    <a:pt x="104" y="26"/>
                  </a:lnTo>
                  <a:lnTo>
                    <a:pt x="96" y="19"/>
                  </a:lnTo>
                  <a:lnTo>
                    <a:pt x="89" y="14"/>
                  </a:lnTo>
                  <a:lnTo>
                    <a:pt x="78" y="10"/>
                  </a:lnTo>
                  <a:lnTo>
                    <a:pt x="69" y="8"/>
                  </a:lnTo>
                  <a:lnTo>
                    <a:pt x="57" y="7"/>
                  </a:lnTo>
                  <a:lnTo>
                    <a:pt x="44" y="8"/>
                  </a:lnTo>
                  <a:lnTo>
                    <a:pt x="35" y="10"/>
                  </a:lnTo>
                  <a:lnTo>
                    <a:pt x="25" y="14"/>
                  </a:lnTo>
                  <a:lnTo>
                    <a:pt x="18" y="20"/>
                  </a:lnTo>
                  <a:lnTo>
                    <a:pt x="11" y="27"/>
                  </a:lnTo>
                  <a:lnTo>
                    <a:pt x="7" y="35"/>
                  </a:lnTo>
                  <a:lnTo>
                    <a:pt x="3" y="44"/>
                  </a:lnTo>
                  <a:lnTo>
                    <a:pt x="0" y="55"/>
                  </a:lnTo>
                  <a:lnTo>
                    <a:pt x="374" y="58"/>
                  </a:lnTo>
                </a:path>
              </a:pathLst>
            </a:custGeom>
            <a:solidFill>
              <a:srgbClr val="333333"/>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06" name="未知"/>
            <p:cNvSpPr/>
            <p:nvPr/>
          </p:nvSpPr>
          <p:spPr bwMode="auto">
            <a:xfrm>
              <a:off x="476" y="114"/>
              <a:ext cx="114" cy="65"/>
            </a:xfrm>
            <a:custGeom>
              <a:avLst/>
              <a:gdLst>
                <a:gd name="T0" fmla="*/ 0 w 114"/>
                <a:gd name="T1" fmla="*/ 64 h 65"/>
                <a:gd name="T2" fmla="*/ 113 w 114"/>
                <a:gd name="T3" fmla="*/ 57 h 65"/>
                <a:gd name="T4" fmla="*/ 112 w 114"/>
                <a:gd name="T5" fmla="*/ 46 h 65"/>
                <a:gd name="T6" fmla="*/ 109 w 114"/>
                <a:gd name="T7" fmla="*/ 34 h 65"/>
                <a:gd name="T8" fmla="*/ 103 w 114"/>
                <a:gd name="T9" fmla="*/ 25 h 65"/>
                <a:gd name="T10" fmla="*/ 97 w 114"/>
                <a:gd name="T11" fmla="*/ 16 h 65"/>
                <a:gd name="T12" fmla="*/ 89 w 114"/>
                <a:gd name="T13" fmla="*/ 10 h 65"/>
                <a:gd name="T14" fmla="*/ 79 w 114"/>
                <a:gd name="T15" fmla="*/ 4 h 65"/>
                <a:gd name="T16" fmla="*/ 67 w 114"/>
                <a:gd name="T17" fmla="*/ 1 h 65"/>
                <a:gd name="T18" fmla="*/ 54 w 114"/>
                <a:gd name="T19" fmla="*/ 0 h 65"/>
                <a:gd name="T20" fmla="*/ 42 w 114"/>
                <a:gd name="T21" fmla="*/ 1 h 65"/>
                <a:gd name="T22" fmla="*/ 32 w 114"/>
                <a:gd name="T23" fmla="*/ 4 h 65"/>
                <a:gd name="T24" fmla="*/ 22 w 114"/>
                <a:gd name="T25" fmla="*/ 9 h 65"/>
                <a:gd name="T26" fmla="*/ 14 w 114"/>
                <a:gd name="T27" fmla="*/ 15 h 65"/>
                <a:gd name="T28" fmla="*/ 9 w 114"/>
                <a:gd name="T29" fmla="*/ 24 h 65"/>
                <a:gd name="T30" fmla="*/ 5 w 114"/>
                <a:gd name="T31" fmla="*/ 34 h 65"/>
                <a:gd name="T32" fmla="*/ 1 w 114"/>
                <a:gd name="T33" fmla="*/ 48 h 65"/>
                <a:gd name="T34" fmla="*/ 0 w 114"/>
                <a:gd name="T35" fmla="*/ 64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4" h="65">
                  <a:moveTo>
                    <a:pt x="0" y="64"/>
                  </a:moveTo>
                  <a:lnTo>
                    <a:pt x="113" y="57"/>
                  </a:lnTo>
                  <a:lnTo>
                    <a:pt x="112" y="46"/>
                  </a:lnTo>
                  <a:lnTo>
                    <a:pt x="109" y="34"/>
                  </a:lnTo>
                  <a:lnTo>
                    <a:pt x="103" y="25"/>
                  </a:lnTo>
                  <a:lnTo>
                    <a:pt x="97" y="16"/>
                  </a:lnTo>
                  <a:lnTo>
                    <a:pt x="89" y="10"/>
                  </a:lnTo>
                  <a:lnTo>
                    <a:pt x="79" y="4"/>
                  </a:lnTo>
                  <a:lnTo>
                    <a:pt x="67" y="1"/>
                  </a:lnTo>
                  <a:lnTo>
                    <a:pt x="54" y="0"/>
                  </a:lnTo>
                  <a:lnTo>
                    <a:pt x="42" y="1"/>
                  </a:lnTo>
                  <a:lnTo>
                    <a:pt x="32" y="4"/>
                  </a:lnTo>
                  <a:lnTo>
                    <a:pt x="22" y="9"/>
                  </a:lnTo>
                  <a:lnTo>
                    <a:pt x="14" y="15"/>
                  </a:lnTo>
                  <a:lnTo>
                    <a:pt x="9" y="24"/>
                  </a:lnTo>
                  <a:lnTo>
                    <a:pt x="5" y="34"/>
                  </a:lnTo>
                  <a:lnTo>
                    <a:pt x="1" y="48"/>
                  </a:lnTo>
                  <a:lnTo>
                    <a:pt x="0" y="64"/>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07" name="未知"/>
            <p:cNvSpPr/>
            <p:nvPr/>
          </p:nvSpPr>
          <p:spPr bwMode="auto">
            <a:xfrm>
              <a:off x="98" y="121"/>
              <a:ext cx="115" cy="59"/>
            </a:xfrm>
            <a:custGeom>
              <a:avLst/>
              <a:gdLst>
                <a:gd name="T0" fmla="*/ 0 w 115"/>
                <a:gd name="T1" fmla="*/ 53 h 59"/>
                <a:gd name="T2" fmla="*/ 114 w 115"/>
                <a:gd name="T3" fmla="*/ 58 h 59"/>
                <a:gd name="T4" fmla="*/ 113 w 115"/>
                <a:gd name="T5" fmla="*/ 44 h 59"/>
                <a:gd name="T6" fmla="*/ 110 w 115"/>
                <a:gd name="T7" fmla="*/ 31 h 59"/>
                <a:gd name="T8" fmla="*/ 105 w 115"/>
                <a:gd name="T9" fmla="*/ 21 h 59"/>
                <a:gd name="T10" fmla="*/ 98 w 115"/>
                <a:gd name="T11" fmla="*/ 14 h 59"/>
                <a:gd name="T12" fmla="*/ 90 w 115"/>
                <a:gd name="T13" fmla="*/ 8 h 59"/>
                <a:gd name="T14" fmla="*/ 80 w 115"/>
                <a:gd name="T15" fmla="*/ 4 h 59"/>
                <a:gd name="T16" fmla="*/ 70 w 115"/>
                <a:gd name="T17" fmla="*/ 1 h 59"/>
                <a:gd name="T18" fmla="*/ 57 w 115"/>
                <a:gd name="T19" fmla="*/ 0 h 59"/>
                <a:gd name="T20" fmla="*/ 45 w 115"/>
                <a:gd name="T21" fmla="*/ 1 h 59"/>
                <a:gd name="T22" fmla="*/ 35 w 115"/>
                <a:gd name="T23" fmla="*/ 4 h 59"/>
                <a:gd name="T24" fmla="*/ 26 w 115"/>
                <a:gd name="T25" fmla="*/ 8 h 59"/>
                <a:gd name="T26" fmla="*/ 18 w 115"/>
                <a:gd name="T27" fmla="*/ 15 h 59"/>
                <a:gd name="T28" fmla="*/ 11 w 115"/>
                <a:gd name="T29" fmla="*/ 22 h 59"/>
                <a:gd name="T30" fmla="*/ 7 w 115"/>
                <a:gd name="T31" fmla="*/ 31 h 59"/>
                <a:gd name="T32" fmla="*/ 3 w 115"/>
                <a:gd name="T33" fmla="*/ 42 h 59"/>
                <a:gd name="T34" fmla="*/ 0 w 115"/>
                <a:gd name="T35" fmla="*/ 5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59">
                  <a:moveTo>
                    <a:pt x="0" y="53"/>
                  </a:moveTo>
                  <a:lnTo>
                    <a:pt x="114" y="58"/>
                  </a:lnTo>
                  <a:lnTo>
                    <a:pt x="113" y="44"/>
                  </a:lnTo>
                  <a:lnTo>
                    <a:pt x="110" y="31"/>
                  </a:lnTo>
                  <a:lnTo>
                    <a:pt x="105" y="21"/>
                  </a:lnTo>
                  <a:lnTo>
                    <a:pt x="98" y="14"/>
                  </a:lnTo>
                  <a:lnTo>
                    <a:pt x="90" y="8"/>
                  </a:lnTo>
                  <a:lnTo>
                    <a:pt x="80" y="4"/>
                  </a:lnTo>
                  <a:lnTo>
                    <a:pt x="70" y="1"/>
                  </a:lnTo>
                  <a:lnTo>
                    <a:pt x="57" y="0"/>
                  </a:lnTo>
                  <a:lnTo>
                    <a:pt x="45" y="1"/>
                  </a:lnTo>
                  <a:lnTo>
                    <a:pt x="35" y="4"/>
                  </a:lnTo>
                  <a:lnTo>
                    <a:pt x="26" y="8"/>
                  </a:lnTo>
                  <a:lnTo>
                    <a:pt x="18" y="15"/>
                  </a:lnTo>
                  <a:lnTo>
                    <a:pt x="11" y="22"/>
                  </a:lnTo>
                  <a:lnTo>
                    <a:pt x="7" y="31"/>
                  </a:lnTo>
                  <a:lnTo>
                    <a:pt x="3" y="42"/>
                  </a:lnTo>
                  <a:lnTo>
                    <a:pt x="0" y="53"/>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08" name="未知"/>
            <p:cNvSpPr/>
            <p:nvPr/>
          </p:nvSpPr>
          <p:spPr bwMode="auto">
            <a:xfrm>
              <a:off x="0" y="0"/>
              <a:ext cx="648" cy="178"/>
            </a:xfrm>
            <a:custGeom>
              <a:avLst/>
              <a:gdLst>
                <a:gd name="T0" fmla="*/ 470 w 648"/>
                <a:gd name="T1" fmla="*/ 175 h 178"/>
                <a:gd name="T2" fmla="*/ 473 w 648"/>
                <a:gd name="T3" fmla="*/ 171 h 178"/>
                <a:gd name="T4" fmla="*/ 480 w 648"/>
                <a:gd name="T5" fmla="*/ 140 h 178"/>
                <a:gd name="T6" fmla="*/ 501 w 648"/>
                <a:gd name="T7" fmla="*/ 117 h 178"/>
                <a:gd name="T8" fmla="*/ 539 w 648"/>
                <a:gd name="T9" fmla="*/ 113 h 178"/>
                <a:gd name="T10" fmla="*/ 567 w 648"/>
                <a:gd name="T11" fmla="*/ 127 h 178"/>
                <a:gd name="T12" fmla="*/ 580 w 648"/>
                <a:gd name="T13" fmla="*/ 152 h 178"/>
                <a:gd name="T14" fmla="*/ 583 w 648"/>
                <a:gd name="T15" fmla="*/ 168 h 178"/>
                <a:gd name="T16" fmla="*/ 621 w 648"/>
                <a:gd name="T17" fmla="*/ 166 h 178"/>
                <a:gd name="T18" fmla="*/ 628 w 648"/>
                <a:gd name="T19" fmla="*/ 158 h 178"/>
                <a:gd name="T20" fmla="*/ 636 w 648"/>
                <a:gd name="T21" fmla="*/ 152 h 178"/>
                <a:gd name="T22" fmla="*/ 643 w 648"/>
                <a:gd name="T23" fmla="*/ 148 h 178"/>
                <a:gd name="T24" fmla="*/ 647 w 648"/>
                <a:gd name="T25" fmla="*/ 145 h 178"/>
                <a:gd name="T26" fmla="*/ 645 w 648"/>
                <a:gd name="T27" fmla="*/ 124 h 178"/>
                <a:gd name="T28" fmla="*/ 638 w 648"/>
                <a:gd name="T29" fmla="*/ 119 h 178"/>
                <a:gd name="T30" fmla="*/ 629 w 648"/>
                <a:gd name="T31" fmla="*/ 116 h 178"/>
                <a:gd name="T32" fmla="*/ 627 w 648"/>
                <a:gd name="T33" fmla="*/ 99 h 178"/>
                <a:gd name="T34" fmla="*/ 623 w 648"/>
                <a:gd name="T35" fmla="*/ 90 h 178"/>
                <a:gd name="T36" fmla="*/ 607 w 648"/>
                <a:gd name="T37" fmla="*/ 84 h 178"/>
                <a:gd name="T38" fmla="*/ 577 w 648"/>
                <a:gd name="T39" fmla="*/ 77 h 178"/>
                <a:gd name="T40" fmla="*/ 547 w 648"/>
                <a:gd name="T41" fmla="*/ 70 h 178"/>
                <a:gd name="T42" fmla="*/ 515 w 648"/>
                <a:gd name="T43" fmla="*/ 65 h 178"/>
                <a:gd name="T44" fmla="*/ 483 w 648"/>
                <a:gd name="T45" fmla="*/ 60 h 178"/>
                <a:gd name="T46" fmla="*/ 451 w 648"/>
                <a:gd name="T47" fmla="*/ 57 h 178"/>
                <a:gd name="T48" fmla="*/ 423 w 648"/>
                <a:gd name="T49" fmla="*/ 37 h 178"/>
                <a:gd name="T50" fmla="*/ 392 w 648"/>
                <a:gd name="T51" fmla="*/ 19 h 178"/>
                <a:gd name="T52" fmla="*/ 370 w 648"/>
                <a:gd name="T53" fmla="*/ 6 h 178"/>
                <a:gd name="T54" fmla="*/ 367 w 648"/>
                <a:gd name="T55" fmla="*/ 4 h 178"/>
                <a:gd name="T56" fmla="*/ 332 w 648"/>
                <a:gd name="T57" fmla="*/ 1 h 178"/>
                <a:gd name="T58" fmla="*/ 297 w 648"/>
                <a:gd name="T59" fmla="*/ 0 h 178"/>
                <a:gd name="T60" fmla="*/ 261 w 648"/>
                <a:gd name="T61" fmla="*/ 0 h 178"/>
                <a:gd name="T62" fmla="*/ 226 w 648"/>
                <a:gd name="T63" fmla="*/ 1 h 178"/>
                <a:gd name="T64" fmla="*/ 192 w 648"/>
                <a:gd name="T65" fmla="*/ 3 h 178"/>
                <a:gd name="T66" fmla="*/ 174 w 648"/>
                <a:gd name="T67" fmla="*/ 6 h 178"/>
                <a:gd name="T68" fmla="*/ 159 w 648"/>
                <a:gd name="T69" fmla="*/ 17 h 178"/>
                <a:gd name="T70" fmla="*/ 135 w 648"/>
                <a:gd name="T71" fmla="*/ 34 h 178"/>
                <a:gd name="T72" fmla="*/ 113 w 648"/>
                <a:gd name="T73" fmla="*/ 52 h 178"/>
                <a:gd name="T74" fmla="*/ 85 w 648"/>
                <a:gd name="T75" fmla="*/ 59 h 178"/>
                <a:gd name="T76" fmla="*/ 57 w 648"/>
                <a:gd name="T77" fmla="*/ 62 h 178"/>
                <a:gd name="T78" fmla="*/ 30 w 648"/>
                <a:gd name="T79" fmla="*/ 68 h 178"/>
                <a:gd name="T80" fmla="*/ 22 w 648"/>
                <a:gd name="T81" fmla="*/ 106 h 178"/>
                <a:gd name="T82" fmla="*/ 9 w 648"/>
                <a:gd name="T83" fmla="*/ 127 h 178"/>
                <a:gd name="T84" fmla="*/ 1 w 648"/>
                <a:gd name="T85" fmla="*/ 133 h 178"/>
                <a:gd name="T86" fmla="*/ 3 w 648"/>
                <a:gd name="T87" fmla="*/ 158 h 178"/>
                <a:gd name="T88" fmla="*/ 94 w 648"/>
                <a:gd name="T89" fmla="*/ 171 h 178"/>
                <a:gd name="T90" fmla="*/ 100 w 648"/>
                <a:gd name="T91" fmla="*/ 169 h 178"/>
                <a:gd name="T92" fmla="*/ 106 w 648"/>
                <a:gd name="T93" fmla="*/ 151 h 178"/>
                <a:gd name="T94" fmla="*/ 119 w 648"/>
                <a:gd name="T95" fmla="*/ 132 h 178"/>
                <a:gd name="T96" fmla="*/ 140 w 648"/>
                <a:gd name="T97" fmla="*/ 123 h 178"/>
                <a:gd name="T98" fmla="*/ 187 w 648"/>
                <a:gd name="T99" fmla="*/ 128 h 178"/>
                <a:gd name="T100" fmla="*/ 201 w 648"/>
                <a:gd name="T101" fmla="*/ 145 h 178"/>
                <a:gd name="T102" fmla="*/ 207 w 648"/>
                <a:gd name="T103" fmla="*/ 169 h 178"/>
                <a:gd name="T104" fmla="*/ 209 w 648"/>
                <a:gd name="T105" fmla="*/ 17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8" h="178">
                  <a:moveTo>
                    <a:pt x="211" y="177"/>
                  </a:moveTo>
                  <a:lnTo>
                    <a:pt x="468" y="175"/>
                  </a:lnTo>
                  <a:lnTo>
                    <a:pt x="470" y="175"/>
                  </a:lnTo>
                  <a:lnTo>
                    <a:pt x="472" y="174"/>
                  </a:lnTo>
                  <a:lnTo>
                    <a:pt x="473" y="173"/>
                  </a:lnTo>
                  <a:lnTo>
                    <a:pt x="473" y="171"/>
                  </a:lnTo>
                  <a:lnTo>
                    <a:pt x="474" y="160"/>
                  </a:lnTo>
                  <a:lnTo>
                    <a:pt x="476" y="150"/>
                  </a:lnTo>
                  <a:lnTo>
                    <a:pt x="480" y="140"/>
                  </a:lnTo>
                  <a:lnTo>
                    <a:pt x="484" y="131"/>
                  </a:lnTo>
                  <a:lnTo>
                    <a:pt x="492" y="123"/>
                  </a:lnTo>
                  <a:lnTo>
                    <a:pt x="501" y="117"/>
                  </a:lnTo>
                  <a:lnTo>
                    <a:pt x="513" y="113"/>
                  </a:lnTo>
                  <a:lnTo>
                    <a:pt x="528" y="112"/>
                  </a:lnTo>
                  <a:lnTo>
                    <a:pt x="539" y="113"/>
                  </a:lnTo>
                  <a:lnTo>
                    <a:pt x="550" y="116"/>
                  </a:lnTo>
                  <a:lnTo>
                    <a:pt x="559" y="120"/>
                  </a:lnTo>
                  <a:lnTo>
                    <a:pt x="567" y="127"/>
                  </a:lnTo>
                  <a:lnTo>
                    <a:pt x="573" y="134"/>
                  </a:lnTo>
                  <a:lnTo>
                    <a:pt x="577" y="143"/>
                  </a:lnTo>
                  <a:lnTo>
                    <a:pt x="580" y="152"/>
                  </a:lnTo>
                  <a:lnTo>
                    <a:pt x="581" y="162"/>
                  </a:lnTo>
                  <a:lnTo>
                    <a:pt x="581" y="166"/>
                  </a:lnTo>
                  <a:lnTo>
                    <a:pt x="583" y="168"/>
                  </a:lnTo>
                  <a:lnTo>
                    <a:pt x="586" y="169"/>
                  </a:lnTo>
                  <a:lnTo>
                    <a:pt x="590" y="169"/>
                  </a:lnTo>
                  <a:lnTo>
                    <a:pt x="621" y="166"/>
                  </a:lnTo>
                  <a:lnTo>
                    <a:pt x="625" y="165"/>
                  </a:lnTo>
                  <a:lnTo>
                    <a:pt x="627" y="161"/>
                  </a:lnTo>
                  <a:lnTo>
                    <a:pt x="628" y="158"/>
                  </a:lnTo>
                  <a:lnTo>
                    <a:pt x="631" y="153"/>
                  </a:lnTo>
                  <a:lnTo>
                    <a:pt x="634" y="153"/>
                  </a:lnTo>
                  <a:lnTo>
                    <a:pt x="636" y="152"/>
                  </a:lnTo>
                  <a:lnTo>
                    <a:pt x="638" y="151"/>
                  </a:lnTo>
                  <a:lnTo>
                    <a:pt x="641" y="150"/>
                  </a:lnTo>
                  <a:lnTo>
                    <a:pt x="643" y="148"/>
                  </a:lnTo>
                  <a:lnTo>
                    <a:pt x="645" y="147"/>
                  </a:lnTo>
                  <a:lnTo>
                    <a:pt x="646" y="145"/>
                  </a:lnTo>
                  <a:lnTo>
                    <a:pt x="647" y="145"/>
                  </a:lnTo>
                  <a:lnTo>
                    <a:pt x="647" y="127"/>
                  </a:lnTo>
                  <a:lnTo>
                    <a:pt x="646" y="125"/>
                  </a:lnTo>
                  <a:lnTo>
                    <a:pt x="645" y="124"/>
                  </a:lnTo>
                  <a:lnTo>
                    <a:pt x="643" y="122"/>
                  </a:lnTo>
                  <a:lnTo>
                    <a:pt x="641" y="120"/>
                  </a:lnTo>
                  <a:lnTo>
                    <a:pt x="638" y="119"/>
                  </a:lnTo>
                  <a:lnTo>
                    <a:pt x="636" y="118"/>
                  </a:lnTo>
                  <a:lnTo>
                    <a:pt x="632" y="117"/>
                  </a:lnTo>
                  <a:lnTo>
                    <a:pt x="629" y="116"/>
                  </a:lnTo>
                  <a:lnTo>
                    <a:pt x="629" y="110"/>
                  </a:lnTo>
                  <a:lnTo>
                    <a:pt x="628" y="105"/>
                  </a:lnTo>
                  <a:lnTo>
                    <a:pt x="627" y="99"/>
                  </a:lnTo>
                  <a:lnTo>
                    <a:pt x="625" y="95"/>
                  </a:lnTo>
                  <a:lnTo>
                    <a:pt x="624" y="92"/>
                  </a:lnTo>
                  <a:lnTo>
                    <a:pt x="623" y="90"/>
                  </a:lnTo>
                  <a:lnTo>
                    <a:pt x="621" y="89"/>
                  </a:lnTo>
                  <a:lnTo>
                    <a:pt x="617" y="87"/>
                  </a:lnTo>
                  <a:lnTo>
                    <a:pt x="607" y="84"/>
                  </a:lnTo>
                  <a:lnTo>
                    <a:pt x="597" y="82"/>
                  </a:lnTo>
                  <a:lnTo>
                    <a:pt x="587" y="79"/>
                  </a:lnTo>
                  <a:lnTo>
                    <a:pt x="577" y="77"/>
                  </a:lnTo>
                  <a:lnTo>
                    <a:pt x="568" y="75"/>
                  </a:lnTo>
                  <a:lnTo>
                    <a:pt x="557" y="72"/>
                  </a:lnTo>
                  <a:lnTo>
                    <a:pt x="547" y="70"/>
                  </a:lnTo>
                  <a:lnTo>
                    <a:pt x="536" y="69"/>
                  </a:lnTo>
                  <a:lnTo>
                    <a:pt x="526" y="67"/>
                  </a:lnTo>
                  <a:lnTo>
                    <a:pt x="515" y="65"/>
                  </a:lnTo>
                  <a:lnTo>
                    <a:pt x="505" y="63"/>
                  </a:lnTo>
                  <a:lnTo>
                    <a:pt x="494" y="62"/>
                  </a:lnTo>
                  <a:lnTo>
                    <a:pt x="483" y="60"/>
                  </a:lnTo>
                  <a:lnTo>
                    <a:pt x="473" y="58"/>
                  </a:lnTo>
                  <a:lnTo>
                    <a:pt x="463" y="57"/>
                  </a:lnTo>
                  <a:lnTo>
                    <a:pt x="451" y="57"/>
                  </a:lnTo>
                  <a:lnTo>
                    <a:pt x="442" y="50"/>
                  </a:lnTo>
                  <a:lnTo>
                    <a:pt x="432" y="44"/>
                  </a:lnTo>
                  <a:lnTo>
                    <a:pt x="423" y="37"/>
                  </a:lnTo>
                  <a:lnTo>
                    <a:pt x="412" y="31"/>
                  </a:lnTo>
                  <a:lnTo>
                    <a:pt x="402" y="25"/>
                  </a:lnTo>
                  <a:lnTo>
                    <a:pt x="392" y="19"/>
                  </a:lnTo>
                  <a:lnTo>
                    <a:pt x="381" y="13"/>
                  </a:lnTo>
                  <a:lnTo>
                    <a:pt x="371" y="7"/>
                  </a:lnTo>
                  <a:lnTo>
                    <a:pt x="370" y="6"/>
                  </a:lnTo>
                  <a:lnTo>
                    <a:pt x="369" y="6"/>
                  </a:lnTo>
                  <a:lnTo>
                    <a:pt x="369" y="5"/>
                  </a:lnTo>
                  <a:lnTo>
                    <a:pt x="367" y="4"/>
                  </a:lnTo>
                  <a:lnTo>
                    <a:pt x="356" y="3"/>
                  </a:lnTo>
                  <a:lnTo>
                    <a:pt x="343" y="2"/>
                  </a:lnTo>
                  <a:lnTo>
                    <a:pt x="332" y="1"/>
                  </a:lnTo>
                  <a:lnTo>
                    <a:pt x="320" y="1"/>
                  </a:lnTo>
                  <a:lnTo>
                    <a:pt x="308" y="0"/>
                  </a:lnTo>
                  <a:lnTo>
                    <a:pt x="297" y="0"/>
                  </a:lnTo>
                  <a:lnTo>
                    <a:pt x="285" y="0"/>
                  </a:lnTo>
                  <a:lnTo>
                    <a:pt x="272" y="0"/>
                  </a:lnTo>
                  <a:lnTo>
                    <a:pt x="261" y="0"/>
                  </a:lnTo>
                  <a:lnTo>
                    <a:pt x="250" y="0"/>
                  </a:lnTo>
                  <a:lnTo>
                    <a:pt x="237" y="1"/>
                  </a:lnTo>
                  <a:lnTo>
                    <a:pt x="226" y="1"/>
                  </a:lnTo>
                  <a:lnTo>
                    <a:pt x="215" y="2"/>
                  </a:lnTo>
                  <a:lnTo>
                    <a:pt x="203" y="2"/>
                  </a:lnTo>
                  <a:lnTo>
                    <a:pt x="192" y="3"/>
                  </a:lnTo>
                  <a:lnTo>
                    <a:pt x="181" y="4"/>
                  </a:lnTo>
                  <a:lnTo>
                    <a:pt x="178" y="5"/>
                  </a:lnTo>
                  <a:lnTo>
                    <a:pt x="174" y="6"/>
                  </a:lnTo>
                  <a:lnTo>
                    <a:pt x="170" y="8"/>
                  </a:lnTo>
                  <a:lnTo>
                    <a:pt x="167" y="11"/>
                  </a:lnTo>
                  <a:lnTo>
                    <a:pt x="159" y="17"/>
                  </a:lnTo>
                  <a:lnTo>
                    <a:pt x="150" y="22"/>
                  </a:lnTo>
                  <a:lnTo>
                    <a:pt x="143" y="28"/>
                  </a:lnTo>
                  <a:lnTo>
                    <a:pt x="135" y="34"/>
                  </a:lnTo>
                  <a:lnTo>
                    <a:pt x="128" y="40"/>
                  </a:lnTo>
                  <a:lnTo>
                    <a:pt x="120" y="45"/>
                  </a:lnTo>
                  <a:lnTo>
                    <a:pt x="113" y="52"/>
                  </a:lnTo>
                  <a:lnTo>
                    <a:pt x="105" y="58"/>
                  </a:lnTo>
                  <a:lnTo>
                    <a:pt x="95" y="58"/>
                  </a:lnTo>
                  <a:lnTo>
                    <a:pt x="85" y="59"/>
                  </a:lnTo>
                  <a:lnTo>
                    <a:pt x="75" y="60"/>
                  </a:lnTo>
                  <a:lnTo>
                    <a:pt x="65" y="61"/>
                  </a:lnTo>
                  <a:lnTo>
                    <a:pt x="57" y="62"/>
                  </a:lnTo>
                  <a:lnTo>
                    <a:pt x="47" y="63"/>
                  </a:lnTo>
                  <a:lnTo>
                    <a:pt x="39" y="65"/>
                  </a:lnTo>
                  <a:lnTo>
                    <a:pt x="30" y="68"/>
                  </a:lnTo>
                  <a:lnTo>
                    <a:pt x="24" y="76"/>
                  </a:lnTo>
                  <a:lnTo>
                    <a:pt x="21" y="90"/>
                  </a:lnTo>
                  <a:lnTo>
                    <a:pt x="22" y="106"/>
                  </a:lnTo>
                  <a:lnTo>
                    <a:pt x="24" y="120"/>
                  </a:lnTo>
                  <a:lnTo>
                    <a:pt x="11" y="125"/>
                  </a:lnTo>
                  <a:lnTo>
                    <a:pt x="9" y="127"/>
                  </a:lnTo>
                  <a:lnTo>
                    <a:pt x="5" y="129"/>
                  </a:lnTo>
                  <a:lnTo>
                    <a:pt x="2" y="131"/>
                  </a:lnTo>
                  <a:lnTo>
                    <a:pt x="1" y="133"/>
                  </a:lnTo>
                  <a:lnTo>
                    <a:pt x="0" y="153"/>
                  </a:lnTo>
                  <a:lnTo>
                    <a:pt x="1" y="155"/>
                  </a:lnTo>
                  <a:lnTo>
                    <a:pt x="3" y="158"/>
                  </a:lnTo>
                  <a:lnTo>
                    <a:pt x="6" y="158"/>
                  </a:lnTo>
                  <a:lnTo>
                    <a:pt x="9" y="158"/>
                  </a:lnTo>
                  <a:lnTo>
                    <a:pt x="94" y="171"/>
                  </a:lnTo>
                  <a:lnTo>
                    <a:pt x="97" y="171"/>
                  </a:lnTo>
                  <a:lnTo>
                    <a:pt x="99" y="171"/>
                  </a:lnTo>
                  <a:lnTo>
                    <a:pt x="100" y="169"/>
                  </a:lnTo>
                  <a:lnTo>
                    <a:pt x="101" y="166"/>
                  </a:lnTo>
                  <a:lnTo>
                    <a:pt x="103" y="158"/>
                  </a:lnTo>
                  <a:lnTo>
                    <a:pt x="106" y="151"/>
                  </a:lnTo>
                  <a:lnTo>
                    <a:pt x="109" y="144"/>
                  </a:lnTo>
                  <a:lnTo>
                    <a:pt x="114" y="137"/>
                  </a:lnTo>
                  <a:lnTo>
                    <a:pt x="119" y="132"/>
                  </a:lnTo>
                  <a:lnTo>
                    <a:pt x="125" y="127"/>
                  </a:lnTo>
                  <a:lnTo>
                    <a:pt x="132" y="124"/>
                  </a:lnTo>
                  <a:lnTo>
                    <a:pt x="140" y="123"/>
                  </a:lnTo>
                  <a:lnTo>
                    <a:pt x="174" y="124"/>
                  </a:lnTo>
                  <a:lnTo>
                    <a:pt x="181" y="125"/>
                  </a:lnTo>
                  <a:lnTo>
                    <a:pt x="187" y="128"/>
                  </a:lnTo>
                  <a:lnTo>
                    <a:pt x="192" y="133"/>
                  </a:lnTo>
                  <a:lnTo>
                    <a:pt x="197" y="138"/>
                  </a:lnTo>
                  <a:lnTo>
                    <a:pt x="201" y="145"/>
                  </a:lnTo>
                  <a:lnTo>
                    <a:pt x="204" y="153"/>
                  </a:lnTo>
                  <a:lnTo>
                    <a:pt x="206" y="160"/>
                  </a:lnTo>
                  <a:lnTo>
                    <a:pt x="207" y="169"/>
                  </a:lnTo>
                  <a:lnTo>
                    <a:pt x="207" y="171"/>
                  </a:lnTo>
                  <a:lnTo>
                    <a:pt x="208" y="173"/>
                  </a:lnTo>
                  <a:lnTo>
                    <a:pt x="209" y="175"/>
                  </a:lnTo>
                  <a:lnTo>
                    <a:pt x="211" y="177"/>
                  </a:lnTo>
                </a:path>
              </a:pathLst>
            </a:custGeom>
            <a:solidFill>
              <a:srgbClr val="618FFD"/>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09" name="未知"/>
            <p:cNvSpPr/>
            <p:nvPr/>
          </p:nvSpPr>
          <p:spPr bwMode="auto">
            <a:xfrm>
              <a:off x="0" y="0"/>
              <a:ext cx="654" cy="184"/>
            </a:xfrm>
            <a:custGeom>
              <a:avLst/>
              <a:gdLst>
                <a:gd name="T0" fmla="*/ 474 w 654"/>
                <a:gd name="T1" fmla="*/ 181 h 184"/>
                <a:gd name="T2" fmla="*/ 477 w 654"/>
                <a:gd name="T3" fmla="*/ 177 h 184"/>
                <a:gd name="T4" fmla="*/ 484 w 654"/>
                <a:gd name="T5" fmla="*/ 145 h 184"/>
                <a:gd name="T6" fmla="*/ 506 w 654"/>
                <a:gd name="T7" fmla="*/ 121 h 184"/>
                <a:gd name="T8" fmla="*/ 544 w 654"/>
                <a:gd name="T9" fmla="*/ 117 h 184"/>
                <a:gd name="T10" fmla="*/ 572 w 654"/>
                <a:gd name="T11" fmla="*/ 131 h 184"/>
                <a:gd name="T12" fmla="*/ 585 w 654"/>
                <a:gd name="T13" fmla="*/ 157 h 184"/>
                <a:gd name="T14" fmla="*/ 588 w 654"/>
                <a:gd name="T15" fmla="*/ 173 h 184"/>
                <a:gd name="T16" fmla="*/ 627 w 654"/>
                <a:gd name="T17" fmla="*/ 172 h 184"/>
                <a:gd name="T18" fmla="*/ 634 w 654"/>
                <a:gd name="T19" fmla="*/ 163 h 184"/>
                <a:gd name="T20" fmla="*/ 642 w 654"/>
                <a:gd name="T21" fmla="*/ 157 h 184"/>
                <a:gd name="T22" fmla="*/ 649 w 654"/>
                <a:gd name="T23" fmla="*/ 153 h 184"/>
                <a:gd name="T24" fmla="*/ 653 w 654"/>
                <a:gd name="T25" fmla="*/ 149 h 184"/>
                <a:gd name="T26" fmla="*/ 651 w 654"/>
                <a:gd name="T27" fmla="*/ 128 h 184"/>
                <a:gd name="T28" fmla="*/ 644 w 654"/>
                <a:gd name="T29" fmla="*/ 123 h 184"/>
                <a:gd name="T30" fmla="*/ 635 w 654"/>
                <a:gd name="T31" fmla="*/ 120 h 184"/>
                <a:gd name="T32" fmla="*/ 633 w 654"/>
                <a:gd name="T33" fmla="*/ 103 h 184"/>
                <a:gd name="T34" fmla="*/ 629 w 654"/>
                <a:gd name="T35" fmla="*/ 93 h 184"/>
                <a:gd name="T36" fmla="*/ 613 w 654"/>
                <a:gd name="T37" fmla="*/ 87 h 184"/>
                <a:gd name="T38" fmla="*/ 582 w 654"/>
                <a:gd name="T39" fmla="*/ 80 h 184"/>
                <a:gd name="T40" fmla="*/ 552 w 654"/>
                <a:gd name="T41" fmla="*/ 73 h 184"/>
                <a:gd name="T42" fmla="*/ 519 w 654"/>
                <a:gd name="T43" fmla="*/ 67 h 184"/>
                <a:gd name="T44" fmla="*/ 488 w 654"/>
                <a:gd name="T45" fmla="*/ 62 h 184"/>
                <a:gd name="T46" fmla="*/ 455 w 654"/>
                <a:gd name="T47" fmla="*/ 58 h 184"/>
                <a:gd name="T48" fmla="*/ 427 w 654"/>
                <a:gd name="T49" fmla="*/ 38 h 184"/>
                <a:gd name="T50" fmla="*/ 395 w 654"/>
                <a:gd name="T51" fmla="*/ 20 h 184"/>
                <a:gd name="T52" fmla="*/ 373 w 654"/>
                <a:gd name="T53" fmla="*/ 7 h 184"/>
                <a:gd name="T54" fmla="*/ 370 w 654"/>
                <a:gd name="T55" fmla="*/ 4 h 184"/>
                <a:gd name="T56" fmla="*/ 335 w 654"/>
                <a:gd name="T57" fmla="*/ 1 h 184"/>
                <a:gd name="T58" fmla="*/ 300 w 654"/>
                <a:gd name="T59" fmla="*/ 0 h 184"/>
                <a:gd name="T60" fmla="*/ 263 w 654"/>
                <a:gd name="T61" fmla="*/ 0 h 184"/>
                <a:gd name="T62" fmla="*/ 228 w 654"/>
                <a:gd name="T63" fmla="*/ 1 h 184"/>
                <a:gd name="T64" fmla="*/ 194 w 654"/>
                <a:gd name="T65" fmla="*/ 3 h 184"/>
                <a:gd name="T66" fmla="*/ 176 w 654"/>
                <a:gd name="T67" fmla="*/ 7 h 184"/>
                <a:gd name="T68" fmla="*/ 160 w 654"/>
                <a:gd name="T69" fmla="*/ 17 h 184"/>
                <a:gd name="T70" fmla="*/ 137 w 654"/>
                <a:gd name="T71" fmla="*/ 35 h 184"/>
                <a:gd name="T72" fmla="*/ 114 w 654"/>
                <a:gd name="T73" fmla="*/ 54 h 184"/>
                <a:gd name="T74" fmla="*/ 86 w 654"/>
                <a:gd name="T75" fmla="*/ 61 h 184"/>
                <a:gd name="T76" fmla="*/ 57 w 654"/>
                <a:gd name="T77" fmla="*/ 64 h 184"/>
                <a:gd name="T78" fmla="*/ 31 w 654"/>
                <a:gd name="T79" fmla="*/ 70 h 184"/>
                <a:gd name="T80" fmla="*/ 22 w 654"/>
                <a:gd name="T81" fmla="*/ 109 h 184"/>
                <a:gd name="T82" fmla="*/ 9 w 654"/>
                <a:gd name="T83" fmla="*/ 131 h 184"/>
                <a:gd name="T84" fmla="*/ 1 w 654"/>
                <a:gd name="T85" fmla="*/ 138 h 184"/>
                <a:gd name="T86" fmla="*/ 3 w 654"/>
                <a:gd name="T87" fmla="*/ 163 h 184"/>
                <a:gd name="T88" fmla="*/ 95 w 654"/>
                <a:gd name="T89" fmla="*/ 177 h 184"/>
                <a:gd name="T90" fmla="*/ 101 w 654"/>
                <a:gd name="T91" fmla="*/ 174 h 184"/>
                <a:gd name="T92" fmla="*/ 107 w 654"/>
                <a:gd name="T93" fmla="*/ 156 h 184"/>
                <a:gd name="T94" fmla="*/ 120 w 654"/>
                <a:gd name="T95" fmla="*/ 136 h 184"/>
                <a:gd name="T96" fmla="*/ 141 w 654"/>
                <a:gd name="T97" fmla="*/ 127 h 184"/>
                <a:gd name="T98" fmla="*/ 189 w 654"/>
                <a:gd name="T99" fmla="*/ 132 h 184"/>
                <a:gd name="T100" fmla="*/ 203 w 654"/>
                <a:gd name="T101" fmla="*/ 149 h 184"/>
                <a:gd name="T102" fmla="*/ 209 w 654"/>
                <a:gd name="T103" fmla="*/ 174 h 184"/>
                <a:gd name="T104" fmla="*/ 211 w 654"/>
                <a:gd name="T105" fmla="*/ 181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4" h="184">
                  <a:moveTo>
                    <a:pt x="213" y="183"/>
                  </a:moveTo>
                  <a:lnTo>
                    <a:pt x="473" y="181"/>
                  </a:lnTo>
                  <a:lnTo>
                    <a:pt x="474" y="181"/>
                  </a:lnTo>
                  <a:lnTo>
                    <a:pt x="476" y="180"/>
                  </a:lnTo>
                  <a:lnTo>
                    <a:pt x="477" y="179"/>
                  </a:lnTo>
                  <a:lnTo>
                    <a:pt x="477" y="177"/>
                  </a:lnTo>
                  <a:lnTo>
                    <a:pt x="478" y="166"/>
                  </a:lnTo>
                  <a:lnTo>
                    <a:pt x="480" y="155"/>
                  </a:lnTo>
                  <a:lnTo>
                    <a:pt x="484" y="145"/>
                  </a:lnTo>
                  <a:lnTo>
                    <a:pt x="489" y="135"/>
                  </a:lnTo>
                  <a:lnTo>
                    <a:pt x="496" y="127"/>
                  </a:lnTo>
                  <a:lnTo>
                    <a:pt x="506" y="121"/>
                  </a:lnTo>
                  <a:lnTo>
                    <a:pt x="517" y="117"/>
                  </a:lnTo>
                  <a:lnTo>
                    <a:pt x="533" y="116"/>
                  </a:lnTo>
                  <a:lnTo>
                    <a:pt x="544" y="117"/>
                  </a:lnTo>
                  <a:lnTo>
                    <a:pt x="555" y="120"/>
                  </a:lnTo>
                  <a:lnTo>
                    <a:pt x="564" y="125"/>
                  </a:lnTo>
                  <a:lnTo>
                    <a:pt x="572" y="131"/>
                  </a:lnTo>
                  <a:lnTo>
                    <a:pt x="579" y="139"/>
                  </a:lnTo>
                  <a:lnTo>
                    <a:pt x="582" y="148"/>
                  </a:lnTo>
                  <a:lnTo>
                    <a:pt x="585" y="157"/>
                  </a:lnTo>
                  <a:lnTo>
                    <a:pt x="586" y="168"/>
                  </a:lnTo>
                  <a:lnTo>
                    <a:pt x="586" y="172"/>
                  </a:lnTo>
                  <a:lnTo>
                    <a:pt x="588" y="173"/>
                  </a:lnTo>
                  <a:lnTo>
                    <a:pt x="592" y="174"/>
                  </a:lnTo>
                  <a:lnTo>
                    <a:pt x="596" y="174"/>
                  </a:lnTo>
                  <a:lnTo>
                    <a:pt x="627" y="172"/>
                  </a:lnTo>
                  <a:lnTo>
                    <a:pt x="631" y="171"/>
                  </a:lnTo>
                  <a:lnTo>
                    <a:pt x="633" y="167"/>
                  </a:lnTo>
                  <a:lnTo>
                    <a:pt x="634" y="163"/>
                  </a:lnTo>
                  <a:lnTo>
                    <a:pt x="637" y="158"/>
                  </a:lnTo>
                  <a:lnTo>
                    <a:pt x="640" y="158"/>
                  </a:lnTo>
                  <a:lnTo>
                    <a:pt x="642" y="157"/>
                  </a:lnTo>
                  <a:lnTo>
                    <a:pt x="644" y="156"/>
                  </a:lnTo>
                  <a:lnTo>
                    <a:pt x="647" y="155"/>
                  </a:lnTo>
                  <a:lnTo>
                    <a:pt x="649" y="153"/>
                  </a:lnTo>
                  <a:lnTo>
                    <a:pt x="651" y="152"/>
                  </a:lnTo>
                  <a:lnTo>
                    <a:pt x="652" y="150"/>
                  </a:lnTo>
                  <a:lnTo>
                    <a:pt x="653" y="149"/>
                  </a:lnTo>
                  <a:lnTo>
                    <a:pt x="653" y="131"/>
                  </a:lnTo>
                  <a:lnTo>
                    <a:pt x="652" y="129"/>
                  </a:lnTo>
                  <a:lnTo>
                    <a:pt x="651" y="128"/>
                  </a:lnTo>
                  <a:lnTo>
                    <a:pt x="649" y="126"/>
                  </a:lnTo>
                  <a:lnTo>
                    <a:pt x="647" y="125"/>
                  </a:lnTo>
                  <a:lnTo>
                    <a:pt x="644" y="123"/>
                  </a:lnTo>
                  <a:lnTo>
                    <a:pt x="642" y="122"/>
                  </a:lnTo>
                  <a:lnTo>
                    <a:pt x="638" y="121"/>
                  </a:lnTo>
                  <a:lnTo>
                    <a:pt x="635" y="120"/>
                  </a:lnTo>
                  <a:lnTo>
                    <a:pt x="635" y="114"/>
                  </a:lnTo>
                  <a:lnTo>
                    <a:pt x="634" y="108"/>
                  </a:lnTo>
                  <a:lnTo>
                    <a:pt x="633" y="103"/>
                  </a:lnTo>
                  <a:lnTo>
                    <a:pt x="631" y="98"/>
                  </a:lnTo>
                  <a:lnTo>
                    <a:pt x="630" y="95"/>
                  </a:lnTo>
                  <a:lnTo>
                    <a:pt x="629" y="93"/>
                  </a:lnTo>
                  <a:lnTo>
                    <a:pt x="626" y="92"/>
                  </a:lnTo>
                  <a:lnTo>
                    <a:pt x="622" y="90"/>
                  </a:lnTo>
                  <a:lnTo>
                    <a:pt x="613" y="87"/>
                  </a:lnTo>
                  <a:lnTo>
                    <a:pt x="602" y="84"/>
                  </a:lnTo>
                  <a:lnTo>
                    <a:pt x="593" y="81"/>
                  </a:lnTo>
                  <a:lnTo>
                    <a:pt x="582" y="80"/>
                  </a:lnTo>
                  <a:lnTo>
                    <a:pt x="573" y="78"/>
                  </a:lnTo>
                  <a:lnTo>
                    <a:pt x="562" y="75"/>
                  </a:lnTo>
                  <a:lnTo>
                    <a:pt x="552" y="73"/>
                  </a:lnTo>
                  <a:lnTo>
                    <a:pt x="541" y="71"/>
                  </a:lnTo>
                  <a:lnTo>
                    <a:pt x="531" y="69"/>
                  </a:lnTo>
                  <a:lnTo>
                    <a:pt x="519" y="67"/>
                  </a:lnTo>
                  <a:lnTo>
                    <a:pt x="510" y="65"/>
                  </a:lnTo>
                  <a:lnTo>
                    <a:pt x="498" y="64"/>
                  </a:lnTo>
                  <a:lnTo>
                    <a:pt x="488" y="62"/>
                  </a:lnTo>
                  <a:lnTo>
                    <a:pt x="477" y="60"/>
                  </a:lnTo>
                  <a:lnTo>
                    <a:pt x="467" y="59"/>
                  </a:lnTo>
                  <a:lnTo>
                    <a:pt x="455" y="58"/>
                  </a:lnTo>
                  <a:lnTo>
                    <a:pt x="446" y="52"/>
                  </a:lnTo>
                  <a:lnTo>
                    <a:pt x="436" y="45"/>
                  </a:lnTo>
                  <a:lnTo>
                    <a:pt x="427" y="38"/>
                  </a:lnTo>
                  <a:lnTo>
                    <a:pt x="416" y="32"/>
                  </a:lnTo>
                  <a:lnTo>
                    <a:pt x="406" y="26"/>
                  </a:lnTo>
                  <a:lnTo>
                    <a:pt x="395" y="20"/>
                  </a:lnTo>
                  <a:lnTo>
                    <a:pt x="385" y="13"/>
                  </a:lnTo>
                  <a:lnTo>
                    <a:pt x="374" y="8"/>
                  </a:lnTo>
                  <a:lnTo>
                    <a:pt x="373" y="7"/>
                  </a:lnTo>
                  <a:lnTo>
                    <a:pt x="372" y="6"/>
                  </a:lnTo>
                  <a:lnTo>
                    <a:pt x="372" y="5"/>
                  </a:lnTo>
                  <a:lnTo>
                    <a:pt x="370" y="4"/>
                  </a:lnTo>
                  <a:lnTo>
                    <a:pt x="359" y="3"/>
                  </a:lnTo>
                  <a:lnTo>
                    <a:pt x="347" y="2"/>
                  </a:lnTo>
                  <a:lnTo>
                    <a:pt x="335" y="1"/>
                  </a:lnTo>
                  <a:lnTo>
                    <a:pt x="323" y="1"/>
                  </a:lnTo>
                  <a:lnTo>
                    <a:pt x="311" y="0"/>
                  </a:lnTo>
                  <a:lnTo>
                    <a:pt x="300" y="0"/>
                  </a:lnTo>
                  <a:lnTo>
                    <a:pt x="287" y="0"/>
                  </a:lnTo>
                  <a:lnTo>
                    <a:pt x="275" y="0"/>
                  </a:lnTo>
                  <a:lnTo>
                    <a:pt x="263" y="0"/>
                  </a:lnTo>
                  <a:lnTo>
                    <a:pt x="252" y="0"/>
                  </a:lnTo>
                  <a:lnTo>
                    <a:pt x="240" y="1"/>
                  </a:lnTo>
                  <a:lnTo>
                    <a:pt x="228" y="1"/>
                  </a:lnTo>
                  <a:lnTo>
                    <a:pt x="217" y="2"/>
                  </a:lnTo>
                  <a:lnTo>
                    <a:pt x="205" y="2"/>
                  </a:lnTo>
                  <a:lnTo>
                    <a:pt x="194" y="3"/>
                  </a:lnTo>
                  <a:lnTo>
                    <a:pt x="182" y="4"/>
                  </a:lnTo>
                  <a:lnTo>
                    <a:pt x="179" y="5"/>
                  </a:lnTo>
                  <a:lnTo>
                    <a:pt x="176" y="7"/>
                  </a:lnTo>
                  <a:lnTo>
                    <a:pt x="172" y="9"/>
                  </a:lnTo>
                  <a:lnTo>
                    <a:pt x="169" y="11"/>
                  </a:lnTo>
                  <a:lnTo>
                    <a:pt x="160" y="17"/>
                  </a:lnTo>
                  <a:lnTo>
                    <a:pt x="152" y="23"/>
                  </a:lnTo>
                  <a:lnTo>
                    <a:pt x="144" y="29"/>
                  </a:lnTo>
                  <a:lnTo>
                    <a:pt x="137" y="35"/>
                  </a:lnTo>
                  <a:lnTo>
                    <a:pt x="129" y="41"/>
                  </a:lnTo>
                  <a:lnTo>
                    <a:pt x="121" y="47"/>
                  </a:lnTo>
                  <a:lnTo>
                    <a:pt x="114" y="54"/>
                  </a:lnTo>
                  <a:lnTo>
                    <a:pt x="106" y="60"/>
                  </a:lnTo>
                  <a:lnTo>
                    <a:pt x="95" y="60"/>
                  </a:lnTo>
                  <a:lnTo>
                    <a:pt x="86" y="61"/>
                  </a:lnTo>
                  <a:lnTo>
                    <a:pt x="75" y="62"/>
                  </a:lnTo>
                  <a:lnTo>
                    <a:pt x="66" y="63"/>
                  </a:lnTo>
                  <a:lnTo>
                    <a:pt x="57" y="64"/>
                  </a:lnTo>
                  <a:lnTo>
                    <a:pt x="48" y="65"/>
                  </a:lnTo>
                  <a:lnTo>
                    <a:pt x="39" y="67"/>
                  </a:lnTo>
                  <a:lnTo>
                    <a:pt x="31" y="70"/>
                  </a:lnTo>
                  <a:lnTo>
                    <a:pt x="24" y="79"/>
                  </a:lnTo>
                  <a:lnTo>
                    <a:pt x="21" y="93"/>
                  </a:lnTo>
                  <a:lnTo>
                    <a:pt x="22" y="109"/>
                  </a:lnTo>
                  <a:lnTo>
                    <a:pt x="24" y="125"/>
                  </a:lnTo>
                  <a:lnTo>
                    <a:pt x="11" y="129"/>
                  </a:lnTo>
                  <a:lnTo>
                    <a:pt x="9" y="131"/>
                  </a:lnTo>
                  <a:lnTo>
                    <a:pt x="5" y="133"/>
                  </a:lnTo>
                  <a:lnTo>
                    <a:pt x="2" y="135"/>
                  </a:lnTo>
                  <a:lnTo>
                    <a:pt x="1" y="138"/>
                  </a:lnTo>
                  <a:lnTo>
                    <a:pt x="0" y="158"/>
                  </a:lnTo>
                  <a:lnTo>
                    <a:pt x="1" y="160"/>
                  </a:lnTo>
                  <a:lnTo>
                    <a:pt x="3" y="163"/>
                  </a:lnTo>
                  <a:lnTo>
                    <a:pt x="6" y="164"/>
                  </a:lnTo>
                  <a:lnTo>
                    <a:pt x="10" y="164"/>
                  </a:lnTo>
                  <a:lnTo>
                    <a:pt x="95" y="177"/>
                  </a:lnTo>
                  <a:lnTo>
                    <a:pt x="98" y="177"/>
                  </a:lnTo>
                  <a:lnTo>
                    <a:pt x="100" y="176"/>
                  </a:lnTo>
                  <a:lnTo>
                    <a:pt x="101" y="174"/>
                  </a:lnTo>
                  <a:lnTo>
                    <a:pt x="102" y="172"/>
                  </a:lnTo>
                  <a:lnTo>
                    <a:pt x="104" y="164"/>
                  </a:lnTo>
                  <a:lnTo>
                    <a:pt x="107" y="156"/>
                  </a:lnTo>
                  <a:lnTo>
                    <a:pt x="110" y="149"/>
                  </a:lnTo>
                  <a:lnTo>
                    <a:pt x="115" y="142"/>
                  </a:lnTo>
                  <a:lnTo>
                    <a:pt x="120" y="136"/>
                  </a:lnTo>
                  <a:lnTo>
                    <a:pt x="126" y="131"/>
                  </a:lnTo>
                  <a:lnTo>
                    <a:pt x="134" y="128"/>
                  </a:lnTo>
                  <a:lnTo>
                    <a:pt x="141" y="127"/>
                  </a:lnTo>
                  <a:lnTo>
                    <a:pt x="176" y="128"/>
                  </a:lnTo>
                  <a:lnTo>
                    <a:pt x="182" y="129"/>
                  </a:lnTo>
                  <a:lnTo>
                    <a:pt x="189" y="132"/>
                  </a:lnTo>
                  <a:lnTo>
                    <a:pt x="194" y="137"/>
                  </a:lnTo>
                  <a:lnTo>
                    <a:pt x="199" y="143"/>
                  </a:lnTo>
                  <a:lnTo>
                    <a:pt x="203" y="149"/>
                  </a:lnTo>
                  <a:lnTo>
                    <a:pt x="206" y="158"/>
                  </a:lnTo>
                  <a:lnTo>
                    <a:pt x="208" y="166"/>
                  </a:lnTo>
                  <a:lnTo>
                    <a:pt x="209" y="174"/>
                  </a:lnTo>
                  <a:lnTo>
                    <a:pt x="209" y="177"/>
                  </a:lnTo>
                  <a:lnTo>
                    <a:pt x="210" y="179"/>
                  </a:lnTo>
                  <a:lnTo>
                    <a:pt x="211" y="181"/>
                  </a:lnTo>
                  <a:lnTo>
                    <a:pt x="213" y="183"/>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10" name="未知"/>
            <p:cNvSpPr/>
            <p:nvPr/>
          </p:nvSpPr>
          <p:spPr bwMode="auto">
            <a:xfrm>
              <a:off x="23" y="0"/>
              <a:ext cx="601" cy="136"/>
            </a:xfrm>
            <a:custGeom>
              <a:avLst/>
              <a:gdLst>
                <a:gd name="T0" fmla="*/ 598 w 601"/>
                <a:gd name="T1" fmla="*/ 89 h 136"/>
                <a:gd name="T2" fmla="*/ 583 w 601"/>
                <a:gd name="T3" fmla="*/ 84 h 136"/>
                <a:gd name="T4" fmla="*/ 551 w 601"/>
                <a:gd name="T5" fmla="*/ 76 h 136"/>
                <a:gd name="T6" fmla="*/ 521 w 601"/>
                <a:gd name="T7" fmla="*/ 70 h 136"/>
                <a:gd name="T8" fmla="*/ 490 w 601"/>
                <a:gd name="T9" fmla="*/ 64 h 136"/>
                <a:gd name="T10" fmla="*/ 460 w 601"/>
                <a:gd name="T11" fmla="*/ 60 h 136"/>
                <a:gd name="T12" fmla="*/ 428 w 601"/>
                <a:gd name="T13" fmla="*/ 56 h 136"/>
                <a:gd name="T14" fmla="*/ 399 w 601"/>
                <a:gd name="T15" fmla="*/ 37 h 136"/>
                <a:gd name="T16" fmla="*/ 369 w 601"/>
                <a:gd name="T17" fmla="*/ 18 h 136"/>
                <a:gd name="T18" fmla="*/ 347 w 601"/>
                <a:gd name="T19" fmla="*/ 6 h 136"/>
                <a:gd name="T20" fmla="*/ 341 w 601"/>
                <a:gd name="T21" fmla="*/ 3 h 136"/>
                <a:gd name="T22" fmla="*/ 308 w 601"/>
                <a:gd name="T23" fmla="*/ 1 h 136"/>
                <a:gd name="T24" fmla="*/ 274 w 601"/>
                <a:gd name="T25" fmla="*/ 0 h 136"/>
                <a:gd name="T26" fmla="*/ 240 w 601"/>
                <a:gd name="T27" fmla="*/ 0 h 136"/>
                <a:gd name="T28" fmla="*/ 207 w 601"/>
                <a:gd name="T29" fmla="*/ 1 h 136"/>
                <a:gd name="T30" fmla="*/ 173 w 601"/>
                <a:gd name="T31" fmla="*/ 4 h 136"/>
                <a:gd name="T32" fmla="*/ 157 w 601"/>
                <a:gd name="T33" fmla="*/ 6 h 136"/>
                <a:gd name="T34" fmla="*/ 142 w 601"/>
                <a:gd name="T35" fmla="*/ 13 h 136"/>
                <a:gd name="T36" fmla="*/ 116 w 601"/>
                <a:gd name="T37" fmla="*/ 31 h 136"/>
                <a:gd name="T38" fmla="*/ 91 w 601"/>
                <a:gd name="T39" fmla="*/ 51 h 136"/>
                <a:gd name="T40" fmla="*/ 64 w 601"/>
                <a:gd name="T41" fmla="*/ 60 h 136"/>
                <a:gd name="T42" fmla="*/ 37 w 601"/>
                <a:gd name="T43" fmla="*/ 62 h 136"/>
                <a:gd name="T44" fmla="*/ 8 w 601"/>
                <a:gd name="T45" fmla="*/ 67 h 136"/>
                <a:gd name="T46" fmla="*/ 1 w 601"/>
                <a:gd name="T47" fmla="*/ 76 h 136"/>
                <a:gd name="T48" fmla="*/ 23 w 601"/>
                <a:gd name="T49" fmla="*/ 81 h 136"/>
                <a:gd name="T50" fmla="*/ 58 w 601"/>
                <a:gd name="T51" fmla="*/ 81 h 136"/>
                <a:gd name="T52" fmla="*/ 92 w 601"/>
                <a:gd name="T53" fmla="*/ 81 h 136"/>
                <a:gd name="T54" fmla="*/ 126 w 601"/>
                <a:gd name="T55" fmla="*/ 81 h 136"/>
                <a:gd name="T56" fmla="*/ 160 w 601"/>
                <a:gd name="T57" fmla="*/ 81 h 136"/>
                <a:gd name="T58" fmla="*/ 195 w 601"/>
                <a:gd name="T59" fmla="*/ 80 h 136"/>
                <a:gd name="T60" fmla="*/ 229 w 601"/>
                <a:gd name="T61" fmla="*/ 80 h 136"/>
                <a:gd name="T62" fmla="*/ 263 w 601"/>
                <a:gd name="T63" fmla="*/ 80 h 136"/>
                <a:gd name="T64" fmla="*/ 298 w 601"/>
                <a:gd name="T65" fmla="*/ 80 h 136"/>
                <a:gd name="T66" fmla="*/ 332 w 601"/>
                <a:gd name="T67" fmla="*/ 81 h 136"/>
                <a:gd name="T68" fmla="*/ 366 w 601"/>
                <a:gd name="T69" fmla="*/ 82 h 136"/>
                <a:gd name="T70" fmla="*/ 411 w 601"/>
                <a:gd name="T71" fmla="*/ 83 h 136"/>
                <a:gd name="T72" fmla="*/ 454 w 601"/>
                <a:gd name="T73" fmla="*/ 84 h 136"/>
                <a:gd name="T74" fmla="*/ 499 w 601"/>
                <a:gd name="T75" fmla="*/ 85 h 136"/>
                <a:gd name="T76" fmla="*/ 542 w 601"/>
                <a:gd name="T77" fmla="*/ 88 h 136"/>
                <a:gd name="T78" fmla="*/ 586 w 601"/>
                <a:gd name="T79" fmla="*/ 92 h 136"/>
                <a:gd name="T80" fmla="*/ 172 w 601"/>
                <a:gd name="T81" fmla="*/ 131 h 136"/>
                <a:gd name="T82" fmla="*/ 164 w 601"/>
                <a:gd name="T83" fmla="*/ 122 h 136"/>
                <a:gd name="T84" fmla="*/ 153 w 601"/>
                <a:gd name="T85" fmla="*/ 115 h 136"/>
                <a:gd name="T86" fmla="*/ 111 w 601"/>
                <a:gd name="T87" fmla="*/ 115 h 136"/>
                <a:gd name="T88" fmla="*/ 100 w 601"/>
                <a:gd name="T89" fmla="*/ 120 h 136"/>
                <a:gd name="T90" fmla="*/ 93 w 601"/>
                <a:gd name="T91" fmla="*/ 129 h 136"/>
                <a:gd name="T92" fmla="*/ 95 w 601"/>
                <a:gd name="T93" fmla="*/ 128 h 136"/>
                <a:gd name="T94" fmla="*/ 104 w 601"/>
                <a:gd name="T95" fmla="*/ 122 h 136"/>
                <a:gd name="T96" fmla="*/ 115 w 601"/>
                <a:gd name="T97" fmla="*/ 120 h 136"/>
                <a:gd name="T98" fmla="*/ 157 w 601"/>
                <a:gd name="T99" fmla="*/ 122 h 136"/>
                <a:gd name="T100" fmla="*/ 167 w 601"/>
                <a:gd name="T101" fmla="*/ 127 h 136"/>
                <a:gd name="T102" fmla="*/ 175 w 601"/>
                <a:gd name="T103" fmla="*/ 135 h 136"/>
                <a:gd name="T104" fmla="*/ 527 w 601"/>
                <a:gd name="T105" fmla="*/ 108 h 136"/>
                <a:gd name="T106" fmla="*/ 492 w 601"/>
                <a:gd name="T107" fmla="*/ 104 h 136"/>
                <a:gd name="T108" fmla="*/ 465 w 601"/>
                <a:gd name="T109" fmla="*/ 121 h 136"/>
                <a:gd name="T110" fmla="*/ 494 w 601"/>
                <a:gd name="T111" fmla="*/ 109 h 136"/>
                <a:gd name="T112" fmla="*/ 527 w 601"/>
                <a:gd name="T113" fmla="*/ 113 h 136"/>
                <a:gd name="T114" fmla="*/ 600 w 601"/>
                <a:gd name="T115" fmla="*/ 9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1" h="136">
                  <a:moveTo>
                    <a:pt x="600" y="93"/>
                  </a:moveTo>
                  <a:lnTo>
                    <a:pt x="599" y="91"/>
                  </a:lnTo>
                  <a:lnTo>
                    <a:pt x="598" y="89"/>
                  </a:lnTo>
                  <a:lnTo>
                    <a:pt x="596" y="88"/>
                  </a:lnTo>
                  <a:lnTo>
                    <a:pt x="593" y="87"/>
                  </a:lnTo>
                  <a:lnTo>
                    <a:pt x="583" y="84"/>
                  </a:lnTo>
                  <a:lnTo>
                    <a:pt x="573" y="82"/>
                  </a:lnTo>
                  <a:lnTo>
                    <a:pt x="561" y="79"/>
                  </a:lnTo>
                  <a:lnTo>
                    <a:pt x="551" y="76"/>
                  </a:lnTo>
                  <a:lnTo>
                    <a:pt x="540" y="74"/>
                  </a:lnTo>
                  <a:lnTo>
                    <a:pt x="531" y="72"/>
                  </a:lnTo>
                  <a:lnTo>
                    <a:pt x="521" y="70"/>
                  </a:lnTo>
                  <a:lnTo>
                    <a:pt x="510" y="68"/>
                  </a:lnTo>
                  <a:lnTo>
                    <a:pt x="501" y="66"/>
                  </a:lnTo>
                  <a:lnTo>
                    <a:pt x="490" y="64"/>
                  </a:lnTo>
                  <a:lnTo>
                    <a:pt x="480" y="62"/>
                  </a:lnTo>
                  <a:lnTo>
                    <a:pt x="470" y="62"/>
                  </a:lnTo>
                  <a:lnTo>
                    <a:pt x="460" y="60"/>
                  </a:lnTo>
                  <a:lnTo>
                    <a:pt x="449" y="58"/>
                  </a:lnTo>
                  <a:lnTo>
                    <a:pt x="439" y="57"/>
                  </a:lnTo>
                  <a:lnTo>
                    <a:pt x="428" y="56"/>
                  </a:lnTo>
                  <a:lnTo>
                    <a:pt x="419" y="50"/>
                  </a:lnTo>
                  <a:lnTo>
                    <a:pt x="408" y="43"/>
                  </a:lnTo>
                  <a:lnTo>
                    <a:pt x="399" y="37"/>
                  </a:lnTo>
                  <a:lnTo>
                    <a:pt x="388" y="30"/>
                  </a:lnTo>
                  <a:lnTo>
                    <a:pt x="379" y="25"/>
                  </a:lnTo>
                  <a:lnTo>
                    <a:pt x="369" y="18"/>
                  </a:lnTo>
                  <a:lnTo>
                    <a:pt x="358" y="13"/>
                  </a:lnTo>
                  <a:lnTo>
                    <a:pt x="348" y="7"/>
                  </a:lnTo>
                  <a:lnTo>
                    <a:pt x="347" y="6"/>
                  </a:lnTo>
                  <a:lnTo>
                    <a:pt x="346" y="5"/>
                  </a:lnTo>
                  <a:lnTo>
                    <a:pt x="344" y="4"/>
                  </a:lnTo>
                  <a:lnTo>
                    <a:pt x="341" y="3"/>
                  </a:lnTo>
                  <a:lnTo>
                    <a:pt x="331" y="2"/>
                  </a:lnTo>
                  <a:lnTo>
                    <a:pt x="318" y="2"/>
                  </a:lnTo>
                  <a:lnTo>
                    <a:pt x="308" y="1"/>
                  </a:lnTo>
                  <a:lnTo>
                    <a:pt x="297" y="1"/>
                  </a:lnTo>
                  <a:lnTo>
                    <a:pt x="285" y="0"/>
                  </a:lnTo>
                  <a:lnTo>
                    <a:pt x="274" y="0"/>
                  </a:lnTo>
                  <a:lnTo>
                    <a:pt x="263" y="0"/>
                  </a:lnTo>
                  <a:lnTo>
                    <a:pt x="251" y="0"/>
                  </a:lnTo>
                  <a:lnTo>
                    <a:pt x="240" y="0"/>
                  </a:lnTo>
                  <a:lnTo>
                    <a:pt x="229" y="1"/>
                  </a:lnTo>
                  <a:lnTo>
                    <a:pt x="217" y="1"/>
                  </a:lnTo>
                  <a:lnTo>
                    <a:pt x="207" y="1"/>
                  </a:lnTo>
                  <a:lnTo>
                    <a:pt x="196" y="2"/>
                  </a:lnTo>
                  <a:lnTo>
                    <a:pt x="184" y="3"/>
                  </a:lnTo>
                  <a:lnTo>
                    <a:pt x="173" y="4"/>
                  </a:lnTo>
                  <a:lnTo>
                    <a:pt x="162" y="5"/>
                  </a:lnTo>
                  <a:lnTo>
                    <a:pt x="159" y="5"/>
                  </a:lnTo>
                  <a:lnTo>
                    <a:pt x="157" y="6"/>
                  </a:lnTo>
                  <a:lnTo>
                    <a:pt x="153" y="6"/>
                  </a:lnTo>
                  <a:lnTo>
                    <a:pt x="151" y="7"/>
                  </a:lnTo>
                  <a:lnTo>
                    <a:pt x="142" y="13"/>
                  </a:lnTo>
                  <a:lnTo>
                    <a:pt x="133" y="19"/>
                  </a:lnTo>
                  <a:lnTo>
                    <a:pt x="125" y="25"/>
                  </a:lnTo>
                  <a:lnTo>
                    <a:pt x="116" y="31"/>
                  </a:lnTo>
                  <a:lnTo>
                    <a:pt x="107" y="38"/>
                  </a:lnTo>
                  <a:lnTo>
                    <a:pt x="98" y="44"/>
                  </a:lnTo>
                  <a:lnTo>
                    <a:pt x="91" y="51"/>
                  </a:lnTo>
                  <a:lnTo>
                    <a:pt x="82" y="58"/>
                  </a:lnTo>
                  <a:lnTo>
                    <a:pt x="73" y="59"/>
                  </a:lnTo>
                  <a:lnTo>
                    <a:pt x="64" y="60"/>
                  </a:lnTo>
                  <a:lnTo>
                    <a:pt x="55" y="60"/>
                  </a:lnTo>
                  <a:lnTo>
                    <a:pt x="45" y="61"/>
                  </a:lnTo>
                  <a:lnTo>
                    <a:pt x="37" y="62"/>
                  </a:lnTo>
                  <a:lnTo>
                    <a:pt x="27" y="62"/>
                  </a:lnTo>
                  <a:lnTo>
                    <a:pt x="18" y="64"/>
                  </a:lnTo>
                  <a:lnTo>
                    <a:pt x="8" y="67"/>
                  </a:lnTo>
                  <a:lnTo>
                    <a:pt x="6" y="69"/>
                  </a:lnTo>
                  <a:lnTo>
                    <a:pt x="3" y="73"/>
                  </a:lnTo>
                  <a:lnTo>
                    <a:pt x="1" y="76"/>
                  </a:lnTo>
                  <a:lnTo>
                    <a:pt x="0" y="81"/>
                  </a:lnTo>
                  <a:lnTo>
                    <a:pt x="12" y="81"/>
                  </a:lnTo>
                  <a:lnTo>
                    <a:pt x="23" y="81"/>
                  </a:lnTo>
                  <a:lnTo>
                    <a:pt x="35" y="81"/>
                  </a:lnTo>
                  <a:lnTo>
                    <a:pt x="45" y="81"/>
                  </a:lnTo>
                  <a:lnTo>
                    <a:pt x="58" y="81"/>
                  </a:lnTo>
                  <a:lnTo>
                    <a:pt x="69" y="81"/>
                  </a:lnTo>
                  <a:lnTo>
                    <a:pt x="80" y="81"/>
                  </a:lnTo>
                  <a:lnTo>
                    <a:pt x="92" y="81"/>
                  </a:lnTo>
                  <a:lnTo>
                    <a:pt x="103" y="81"/>
                  </a:lnTo>
                  <a:lnTo>
                    <a:pt x="114" y="81"/>
                  </a:lnTo>
                  <a:lnTo>
                    <a:pt x="126" y="81"/>
                  </a:lnTo>
                  <a:lnTo>
                    <a:pt x="137" y="81"/>
                  </a:lnTo>
                  <a:lnTo>
                    <a:pt x="148" y="81"/>
                  </a:lnTo>
                  <a:lnTo>
                    <a:pt x="160" y="81"/>
                  </a:lnTo>
                  <a:lnTo>
                    <a:pt x="172" y="81"/>
                  </a:lnTo>
                  <a:lnTo>
                    <a:pt x="183" y="80"/>
                  </a:lnTo>
                  <a:lnTo>
                    <a:pt x="195" y="80"/>
                  </a:lnTo>
                  <a:lnTo>
                    <a:pt x="206" y="80"/>
                  </a:lnTo>
                  <a:lnTo>
                    <a:pt x="217" y="80"/>
                  </a:lnTo>
                  <a:lnTo>
                    <a:pt x="229" y="80"/>
                  </a:lnTo>
                  <a:lnTo>
                    <a:pt x="240" y="80"/>
                  </a:lnTo>
                  <a:lnTo>
                    <a:pt x="251" y="80"/>
                  </a:lnTo>
                  <a:lnTo>
                    <a:pt x="263" y="80"/>
                  </a:lnTo>
                  <a:lnTo>
                    <a:pt x="275" y="80"/>
                  </a:lnTo>
                  <a:lnTo>
                    <a:pt x="285" y="80"/>
                  </a:lnTo>
                  <a:lnTo>
                    <a:pt x="298" y="80"/>
                  </a:lnTo>
                  <a:lnTo>
                    <a:pt x="309" y="80"/>
                  </a:lnTo>
                  <a:lnTo>
                    <a:pt x="320" y="81"/>
                  </a:lnTo>
                  <a:lnTo>
                    <a:pt x="332" y="81"/>
                  </a:lnTo>
                  <a:lnTo>
                    <a:pt x="343" y="81"/>
                  </a:lnTo>
                  <a:lnTo>
                    <a:pt x="354" y="81"/>
                  </a:lnTo>
                  <a:lnTo>
                    <a:pt x="366" y="82"/>
                  </a:lnTo>
                  <a:lnTo>
                    <a:pt x="381" y="82"/>
                  </a:lnTo>
                  <a:lnTo>
                    <a:pt x="395" y="82"/>
                  </a:lnTo>
                  <a:lnTo>
                    <a:pt x="411" y="83"/>
                  </a:lnTo>
                  <a:lnTo>
                    <a:pt x="425" y="83"/>
                  </a:lnTo>
                  <a:lnTo>
                    <a:pt x="440" y="84"/>
                  </a:lnTo>
                  <a:lnTo>
                    <a:pt x="454" y="84"/>
                  </a:lnTo>
                  <a:lnTo>
                    <a:pt x="470" y="84"/>
                  </a:lnTo>
                  <a:lnTo>
                    <a:pt x="484" y="84"/>
                  </a:lnTo>
                  <a:lnTo>
                    <a:pt x="499" y="85"/>
                  </a:lnTo>
                  <a:lnTo>
                    <a:pt x="513" y="87"/>
                  </a:lnTo>
                  <a:lnTo>
                    <a:pt x="528" y="87"/>
                  </a:lnTo>
                  <a:lnTo>
                    <a:pt x="542" y="88"/>
                  </a:lnTo>
                  <a:lnTo>
                    <a:pt x="557" y="89"/>
                  </a:lnTo>
                  <a:lnTo>
                    <a:pt x="572" y="90"/>
                  </a:lnTo>
                  <a:lnTo>
                    <a:pt x="586" y="92"/>
                  </a:lnTo>
                  <a:lnTo>
                    <a:pt x="600" y="93"/>
                  </a:lnTo>
                  <a:lnTo>
                    <a:pt x="175" y="135"/>
                  </a:lnTo>
                  <a:lnTo>
                    <a:pt x="172" y="131"/>
                  </a:lnTo>
                  <a:lnTo>
                    <a:pt x="169" y="129"/>
                  </a:lnTo>
                  <a:lnTo>
                    <a:pt x="167" y="125"/>
                  </a:lnTo>
                  <a:lnTo>
                    <a:pt x="164" y="122"/>
                  </a:lnTo>
                  <a:lnTo>
                    <a:pt x="161" y="118"/>
                  </a:lnTo>
                  <a:lnTo>
                    <a:pt x="157" y="117"/>
                  </a:lnTo>
                  <a:lnTo>
                    <a:pt x="153" y="115"/>
                  </a:lnTo>
                  <a:lnTo>
                    <a:pt x="148" y="114"/>
                  </a:lnTo>
                  <a:lnTo>
                    <a:pt x="115" y="114"/>
                  </a:lnTo>
                  <a:lnTo>
                    <a:pt x="111" y="115"/>
                  </a:lnTo>
                  <a:lnTo>
                    <a:pt x="107" y="116"/>
                  </a:lnTo>
                  <a:lnTo>
                    <a:pt x="104" y="118"/>
                  </a:lnTo>
                  <a:lnTo>
                    <a:pt x="100" y="120"/>
                  </a:lnTo>
                  <a:lnTo>
                    <a:pt x="97" y="123"/>
                  </a:lnTo>
                  <a:lnTo>
                    <a:pt x="95" y="126"/>
                  </a:lnTo>
                  <a:lnTo>
                    <a:pt x="93" y="129"/>
                  </a:lnTo>
                  <a:lnTo>
                    <a:pt x="91" y="132"/>
                  </a:lnTo>
                  <a:lnTo>
                    <a:pt x="93" y="129"/>
                  </a:lnTo>
                  <a:lnTo>
                    <a:pt x="95" y="128"/>
                  </a:lnTo>
                  <a:lnTo>
                    <a:pt x="98" y="125"/>
                  </a:lnTo>
                  <a:lnTo>
                    <a:pt x="100" y="123"/>
                  </a:lnTo>
                  <a:lnTo>
                    <a:pt x="104" y="122"/>
                  </a:lnTo>
                  <a:lnTo>
                    <a:pt x="107" y="121"/>
                  </a:lnTo>
                  <a:lnTo>
                    <a:pt x="111" y="120"/>
                  </a:lnTo>
                  <a:lnTo>
                    <a:pt x="115" y="120"/>
                  </a:lnTo>
                  <a:lnTo>
                    <a:pt x="149" y="120"/>
                  </a:lnTo>
                  <a:lnTo>
                    <a:pt x="153" y="121"/>
                  </a:lnTo>
                  <a:lnTo>
                    <a:pt x="157" y="122"/>
                  </a:lnTo>
                  <a:lnTo>
                    <a:pt x="161" y="123"/>
                  </a:lnTo>
                  <a:lnTo>
                    <a:pt x="164" y="125"/>
                  </a:lnTo>
                  <a:lnTo>
                    <a:pt x="167" y="127"/>
                  </a:lnTo>
                  <a:lnTo>
                    <a:pt x="169" y="129"/>
                  </a:lnTo>
                  <a:lnTo>
                    <a:pt x="172" y="131"/>
                  </a:lnTo>
                  <a:lnTo>
                    <a:pt x="175" y="135"/>
                  </a:lnTo>
                  <a:lnTo>
                    <a:pt x="543" y="122"/>
                  </a:lnTo>
                  <a:lnTo>
                    <a:pt x="537" y="115"/>
                  </a:lnTo>
                  <a:lnTo>
                    <a:pt x="527" y="108"/>
                  </a:lnTo>
                  <a:lnTo>
                    <a:pt x="517" y="104"/>
                  </a:lnTo>
                  <a:lnTo>
                    <a:pt x="505" y="103"/>
                  </a:lnTo>
                  <a:lnTo>
                    <a:pt x="492" y="104"/>
                  </a:lnTo>
                  <a:lnTo>
                    <a:pt x="482" y="107"/>
                  </a:lnTo>
                  <a:lnTo>
                    <a:pt x="472" y="112"/>
                  </a:lnTo>
                  <a:lnTo>
                    <a:pt x="465" y="121"/>
                  </a:lnTo>
                  <a:lnTo>
                    <a:pt x="474" y="115"/>
                  </a:lnTo>
                  <a:lnTo>
                    <a:pt x="484" y="111"/>
                  </a:lnTo>
                  <a:lnTo>
                    <a:pt x="494" y="109"/>
                  </a:lnTo>
                  <a:lnTo>
                    <a:pt x="506" y="108"/>
                  </a:lnTo>
                  <a:lnTo>
                    <a:pt x="517" y="110"/>
                  </a:lnTo>
                  <a:lnTo>
                    <a:pt x="527" y="113"/>
                  </a:lnTo>
                  <a:lnTo>
                    <a:pt x="536" y="117"/>
                  </a:lnTo>
                  <a:lnTo>
                    <a:pt x="543" y="122"/>
                  </a:lnTo>
                  <a:lnTo>
                    <a:pt x="600" y="93"/>
                  </a:lnTo>
                </a:path>
              </a:pathLst>
            </a:custGeom>
            <a:solidFill>
              <a:srgbClr val="A2C1FE"/>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11" name="未知"/>
            <p:cNvSpPr/>
            <p:nvPr/>
          </p:nvSpPr>
          <p:spPr bwMode="auto">
            <a:xfrm>
              <a:off x="0" y="119"/>
              <a:ext cx="648" cy="58"/>
            </a:xfrm>
            <a:custGeom>
              <a:avLst/>
              <a:gdLst>
                <a:gd name="T0" fmla="*/ 627 w 648"/>
                <a:gd name="T1" fmla="*/ 9 h 58"/>
                <a:gd name="T2" fmla="*/ 629 w 648"/>
                <a:gd name="T3" fmla="*/ 5 h 58"/>
                <a:gd name="T4" fmla="*/ 629 w 648"/>
                <a:gd name="T5" fmla="*/ 0 h 58"/>
                <a:gd name="T6" fmla="*/ 635 w 648"/>
                <a:gd name="T7" fmla="*/ 2 h 58"/>
                <a:gd name="T8" fmla="*/ 641 w 648"/>
                <a:gd name="T9" fmla="*/ 4 h 58"/>
                <a:gd name="T10" fmla="*/ 645 w 648"/>
                <a:gd name="T11" fmla="*/ 8 h 58"/>
                <a:gd name="T12" fmla="*/ 647 w 648"/>
                <a:gd name="T13" fmla="*/ 10 h 58"/>
                <a:gd name="T14" fmla="*/ 646 w 648"/>
                <a:gd name="T15" fmla="*/ 29 h 58"/>
                <a:gd name="T16" fmla="*/ 643 w 648"/>
                <a:gd name="T17" fmla="*/ 31 h 58"/>
                <a:gd name="T18" fmla="*/ 638 w 648"/>
                <a:gd name="T19" fmla="*/ 33 h 58"/>
                <a:gd name="T20" fmla="*/ 634 w 648"/>
                <a:gd name="T21" fmla="*/ 35 h 58"/>
                <a:gd name="T22" fmla="*/ 628 w 648"/>
                <a:gd name="T23" fmla="*/ 39 h 58"/>
                <a:gd name="T24" fmla="*/ 625 w 648"/>
                <a:gd name="T25" fmla="*/ 46 h 58"/>
                <a:gd name="T26" fmla="*/ 588 w 648"/>
                <a:gd name="T27" fmla="*/ 49 h 58"/>
                <a:gd name="T28" fmla="*/ 583 w 648"/>
                <a:gd name="T29" fmla="*/ 48 h 58"/>
                <a:gd name="T30" fmla="*/ 581 w 648"/>
                <a:gd name="T31" fmla="*/ 45 h 58"/>
                <a:gd name="T32" fmla="*/ 580 w 648"/>
                <a:gd name="T33" fmla="*/ 33 h 58"/>
                <a:gd name="T34" fmla="*/ 576 w 648"/>
                <a:gd name="T35" fmla="*/ 23 h 58"/>
                <a:gd name="T36" fmla="*/ 570 w 648"/>
                <a:gd name="T37" fmla="*/ 16 h 58"/>
                <a:gd name="T38" fmla="*/ 564 w 648"/>
                <a:gd name="T39" fmla="*/ 9 h 58"/>
                <a:gd name="T40" fmla="*/ 195 w 648"/>
                <a:gd name="T41" fmla="*/ 18 h 58"/>
                <a:gd name="T42" fmla="*/ 191 w 648"/>
                <a:gd name="T43" fmla="*/ 15 h 58"/>
                <a:gd name="T44" fmla="*/ 187 w 648"/>
                <a:gd name="T45" fmla="*/ 12 h 58"/>
                <a:gd name="T46" fmla="*/ 183 w 648"/>
                <a:gd name="T47" fmla="*/ 10 h 58"/>
                <a:gd name="T48" fmla="*/ 490 w 648"/>
                <a:gd name="T49" fmla="*/ 9 h 58"/>
                <a:gd name="T50" fmla="*/ 485 w 648"/>
                <a:gd name="T51" fmla="*/ 15 h 58"/>
                <a:gd name="T52" fmla="*/ 481 w 648"/>
                <a:gd name="T53" fmla="*/ 21 h 58"/>
                <a:gd name="T54" fmla="*/ 202 w 648"/>
                <a:gd name="T55" fmla="*/ 32 h 58"/>
                <a:gd name="T56" fmla="*/ 209 w 648"/>
                <a:gd name="T57" fmla="*/ 31 h 58"/>
                <a:gd name="T58" fmla="*/ 215 w 648"/>
                <a:gd name="T59" fmla="*/ 33 h 58"/>
                <a:gd name="T60" fmla="*/ 219 w 648"/>
                <a:gd name="T61" fmla="*/ 35 h 58"/>
                <a:gd name="T62" fmla="*/ 224 w 648"/>
                <a:gd name="T63" fmla="*/ 41 h 58"/>
                <a:gd name="T64" fmla="*/ 474 w 648"/>
                <a:gd name="T65" fmla="*/ 42 h 58"/>
                <a:gd name="T66" fmla="*/ 473 w 648"/>
                <a:gd name="T67" fmla="*/ 49 h 58"/>
                <a:gd name="T68" fmla="*/ 473 w 648"/>
                <a:gd name="T69" fmla="*/ 54 h 58"/>
                <a:gd name="T70" fmla="*/ 469 w 648"/>
                <a:gd name="T71" fmla="*/ 55 h 58"/>
                <a:gd name="T72" fmla="*/ 211 w 648"/>
                <a:gd name="T73" fmla="*/ 57 h 58"/>
                <a:gd name="T74" fmla="*/ 208 w 648"/>
                <a:gd name="T75" fmla="*/ 55 h 58"/>
                <a:gd name="T76" fmla="*/ 207 w 648"/>
                <a:gd name="T77" fmla="*/ 51 h 58"/>
                <a:gd name="T78" fmla="*/ 205 w 648"/>
                <a:gd name="T79" fmla="*/ 41 h 58"/>
                <a:gd name="T80" fmla="*/ 202 w 648"/>
                <a:gd name="T81" fmla="*/ 32 h 58"/>
                <a:gd name="T82" fmla="*/ 23 w 648"/>
                <a:gd name="T83" fmla="*/ 6 h 58"/>
                <a:gd name="T84" fmla="*/ 24 w 648"/>
                <a:gd name="T85" fmla="*/ 10 h 58"/>
                <a:gd name="T86" fmla="*/ 129 w 648"/>
                <a:gd name="T87" fmla="*/ 9 h 58"/>
                <a:gd name="T88" fmla="*/ 119 w 648"/>
                <a:gd name="T89" fmla="*/ 15 h 58"/>
                <a:gd name="T90" fmla="*/ 111 w 648"/>
                <a:gd name="T91" fmla="*/ 24 h 58"/>
                <a:gd name="T92" fmla="*/ 105 w 648"/>
                <a:gd name="T93" fmla="*/ 35 h 58"/>
                <a:gd name="T94" fmla="*/ 101 w 648"/>
                <a:gd name="T95" fmla="*/ 48 h 58"/>
                <a:gd name="T96" fmla="*/ 98 w 648"/>
                <a:gd name="T97" fmla="*/ 52 h 58"/>
                <a:gd name="T98" fmla="*/ 93 w 648"/>
                <a:gd name="T99" fmla="*/ 52 h 58"/>
                <a:gd name="T100" fmla="*/ 6 w 648"/>
                <a:gd name="T101" fmla="*/ 40 h 58"/>
                <a:gd name="T102" fmla="*/ 1 w 648"/>
                <a:gd name="T103" fmla="*/ 37 h 58"/>
                <a:gd name="T104" fmla="*/ 1 w 648"/>
                <a:gd name="T105" fmla="*/ 17 h 58"/>
                <a:gd name="T106" fmla="*/ 3 w 648"/>
                <a:gd name="T107" fmla="*/ 14 h 58"/>
                <a:gd name="T108" fmla="*/ 6 w 648"/>
                <a:gd name="T109" fmla="*/ 11 h 58"/>
                <a:gd name="T110" fmla="*/ 564 w 648"/>
                <a:gd name="T111" fmla="*/ 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8" h="58">
                  <a:moveTo>
                    <a:pt x="564" y="9"/>
                  </a:moveTo>
                  <a:lnTo>
                    <a:pt x="627" y="9"/>
                  </a:lnTo>
                  <a:lnTo>
                    <a:pt x="629" y="8"/>
                  </a:lnTo>
                  <a:lnTo>
                    <a:pt x="629" y="5"/>
                  </a:lnTo>
                  <a:lnTo>
                    <a:pt x="629" y="3"/>
                  </a:lnTo>
                  <a:lnTo>
                    <a:pt x="629" y="0"/>
                  </a:lnTo>
                  <a:lnTo>
                    <a:pt x="632" y="1"/>
                  </a:lnTo>
                  <a:lnTo>
                    <a:pt x="635" y="2"/>
                  </a:lnTo>
                  <a:lnTo>
                    <a:pt x="638" y="3"/>
                  </a:lnTo>
                  <a:lnTo>
                    <a:pt x="641" y="4"/>
                  </a:lnTo>
                  <a:lnTo>
                    <a:pt x="643" y="6"/>
                  </a:lnTo>
                  <a:lnTo>
                    <a:pt x="645" y="8"/>
                  </a:lnTo>
                  <a:lnTo>
                    <a:pt x="646" y="10"/>
                  </a:lnTo>
                  <a:lnTo>
                    <a:pt x="647" y="10"/>
                  </a:lnTo>
                  <a:lnTo>
                    <a:pt x="647" y="27"/>
                  </a:lnTo>
                  <a:lnTo>
                    <a:pt x="646" y="29"/>
                  </a:lnTo>
                  <a:lnTo>
                    <a:pt x="645" y="29"/>
                  </a:lnTo>
                  <a:lnTo>
                    <a:pt x="643" y="31"/>
                  </a:lnTo>
                  <a:lnTo>
                    <a:pt x="641" y="32"/>
                  </a:lnTo>
                  <a:lnTo>
                    <a:pt x="638" y="33"/>
                  </a:lnTo>
                  <a:lnTo>
                    <a:pt x="636" y="34"/>
                  </a:lnTo>
                  <a:lnTo>
                    <a:pt x="634" y="35"/>
                  </a:lnTo>
                  <a:lnTo>
                    <a:pt x="631" y="35"/>
                  </a:lnTo>
                  <a:lnTo>
                    <a:pt x="628" y="39"/>
                  </a:lnTo>
                  <a:lnTo>
                    <a:pt x="627" y="42"/>
                  </a:lnTo>
                  <a:lnTo>
                    <a:pt x="625" y="46"/>
                  </a:lnTo>
                  <a:lnTo>
                    <a:pt x="622" y="48"/>
                  </a:lnTo>
                  <a:lnTo>
                    <a:pt x="588" y="49"/>
                  </a:lnTo>
                  <a:lnTo>
                    <a:pt x="585" y="49"/>
                  </a:lnTo>
                  <a:lnTo>
                    <a:pt x="583" y="48"/>
                  </a:lnTo>
                  <a:lnTo>
                    <a:pt x="582" y="47"/>
                  </a:lnTo>
                  <a:lnTo>
                    <a:pt x="581" y="45"/>
                  </a:lnTo>
                  <a:lnTo>
                    <a:pt x="580" y="39"/>
                  </a:lnTo>
                  <a:lnTo>
                    <a:pt x="580" y="33"/>
                  </a:lnTo>
                  <a:lnTo>
                    <a:pt x="578" y="28"/>
                  </a:lnTo>
                  <a:lnTo>
                    <a:pt x="576" y="23"/>
                  </a:lnTo>
                  <a:lnTo>
                    <a:pt x="573" y="19"/>
                  </a:lnTo>
                  <a:lnTo>
                    <a:pt x="570" y="16"/>
                  </a:lnTo>
                  <a:lnTo>
                    <a:pt x="568" y="12"/>
                  </a:lnTo>
                  <a:lnTo>
                    <a:pt x="564" y="9"/>
                  </a:lnTo>
                  <a:lnTo>
                    <a:pt x="197" y="21"/>
                  </a:lnTo>
                  <a:lnTo>
                    <a:pt x="195" y="18"/>
                  </a:lnTo>
                  <a:lnTo>
                    <a:pt x="192" y="16"/>
                  </a:lnTo>
                  <a:lnTo>
                    <a:pt x="191" y="15"/>
                  </a:lnTo>
                  <a:lnTo>
                    <a:pt x="189" y="13"/>
                  </a:lnTo>
                  <a:lnTo>
                    <a:pt x="187" y="12"/>
                  </a:lnTo>
                  <a:lnTo>
                    <a:pt x="184" y="10"/>
                  </a:lnTo>
                  <a:lnTo>
                    <a:pt x="183" y="10"/>
                  </a:lnTo>
                  <a:lnTo>
                    <a:pt x="181" y="9"/>
                  </a:lnTo>
                  <a:lnTo>
                    <a:pt x="490" y="9"/>
                  </a:lnTo>
                  <a:lnTo>
                    <a:pt x="487" y="11"/>
                  </a:lnTo>
                  <a:lnTo>
                    <a:pt x="485" y="15"/>
                  </a:lnTo>
                  <a:lnTo>
                    <a:pt x="482" y="17"/>
                  </a:lnTo>
                  <a:lnTo>
                    <a:pt x="481" y="21"/>
                  </a:lnTo>
                  <a:lnTo>
                    <a:pt x="197" y="21"/>
                  </a:lnTo>
                  <a:lnTo>
                    <a:pt x="202" y="32"/>
                  </a:lnTo>
                  <a:lnTo>
                    <a:pt x="205" y="31"/>
                  </a:lnTo>
                  <a:lnTo>
                    <a:pt x="209" y="31"/>
                  </a:lnTo>
                  <a:lnTo>
                    <a:pt x="212" y="32"/>
                  </a:lnTo>
                  <a:lnTo>
                    <a:pt x="215" y="33"/>
                  </a:lnTo>
                  <a:lnTo>
                    <a:pt x="218" y="35"/>
                  </a:lnTo>
                  <a:lnTo>
                    <a:pt x="219" y="35"/>
                  </a:lnTo>
                  <a:lnTo>
                    <a:pt x="222" y="38"/>
                  </a:lnTo>
                  <a:lnTo>
                    <a:pt x="224" y="41"/>
                  </a:lnTo>
                  <a:lnTo>
                    <a:pt x="474" y="39"/>
                  </a:lnTo>
                  <a:lnTo>
                    <a:pt x="474" y="42"/>
                  </a:lnTo>
                  <a:lnTo>
                    <a:pt x="473" y="46"/>
                  </a:lnTo>
                  <a:lnTo>
                    <a:pt x="473" y="49"/>
                  </a:lnTo>
                  <a:lnTo>
                    <a:pt x="473" y="53"/>
                  </a:lnTo>
                  <a:lnTo>
                    <a:pt x="473" y="54"/>
                  </a:lnTo>
                  <a:lnTo>
                    <a:pt x="471" y="55"/>
                  </a:lnTo>
                  <a:lnTo>
                    <a:pt x="469" y="55"/>
                  </a:lnTo>
                  <a:lnTo>
                    <a:pt x="467" y="56"/>
                  </a:lnTo>
                  <a:lnTo>
                    <a:pt x="211" y="57"/>
                  </a:lnTo>
                  <a:lnTo>
                    <a:pt x="209" y="56"/>
                  </a:lnTo>
                  <a:lnTo>
                    <a:pt x="208" y="55"/>
                  </a:lnTo>
                  <a:lnTo>
                    <a:pt x="207" y="54"/>
                  </a:lnTo>
                  <a:lnTo>
                    <a:pt x="207" y="51"/>
                  </a:lnTo>
                  <a:lnTo>
                    <a:pt x="206" y="47"/>
                  </a:lnTo>
                  <a:lnTo>
                    <a:pt x="205" y="41"/>
                  </a:lnTo>
                  <a:lnTo>
                    <a:pt x="204" y="36"/>
                  </a:lnTo>
                  <a:lnTo>
                    <a:pt x="202" y="32"/>
                  </a:lnTo>
                  <a:lnTo>
                    <a:pt x="23" y="4"/>
                  </a:lnTo>
                  <a:lnTo>
                    <a:pt x="23" y="6"/>
                  </a:lnTo>
                  <a:lnTo>
                    <a:pt x="23" y="8"/>
                  </a:lnTo>
                  <a:lnTo>
                    <a:pt x="24" y="10"/>
                  </a:lnTo>
                  <a:lnTo>
                    <a:pt x="25" y="10"/>
                  </a:lnTo>
                  <a:lnTo>
                    <a:pt x="129" y="9"/>
                  </a:lnTo>
                  <a:lnTo>
                    <a:pt x="124" y="11"/>
                  </a:lnTo>
                  <a:lnTo>
                    <a:pt x="119" y="15"/>
                  </a:lnTo>
                  <a:lnTo>
                    <a:pt x="114" y="20"/>
                  </a:lnTo>
                  <a:lnTo>
                    <a:pt x="111" y="24"/>
                  </a:lnTo>
                  <a:lnTo>
                    <a:pt x="107" y="30"/>
                  </a:lnTo>
                  <a:lnTo>
                    <a:pt x="105" y="35"/>
                  </a:lnTo>
                  <a:lnTo>
                    <a:pt x="102" y="41"/>
                  </a:lnTo>
                  <a:lnTo>
                    <a:pt x="101" y="48"/>
                  </a:lnTo>
                  <a:lnTo>
                    <a:pt x="100" y="50"/>
                  </a:lnTo>
                  <a:lnTo>
                    <a:pt x="98" y="52"/>
                  </a:lnTo>
                  <a:lnTo>
                    <a:pt x="96" y="52"/>
                  </a:lnTo>
                  <a:lnTo>
                    <a:pt x="93" y="52"/>
                  </a:lnTo>
                  <a:lnTo>
                    <a:pt x="9" y="41"/>
                  </a:lnTo>
                  <a:lnTo>
                    <a:pt x="6" y="40"/>
                  </a:lnTo>
                  <a:lnTo>
                    <a:pt x="3" y="39"/>
                  </a:lnTo>
                  <a:lnTo>
                    <a:pt x="1" y="37"/>
                  </a:lnTo>
                  <a:lnTo>
                    <a:pt x="0" y="35"/>
                  </a:lnTo>
                  <a:lnTo>
                    <a:pt x="1" y="17"/>
                  </a:lnTo>
                  <a:lnTo>
                    <a:pt x="2" y="16"/>
                  </a:lnTo>
                  <a:lnTo>
                    <a:pt x="3" y="14"/>
                  </a:lnTo>
                  <a:lnTo>
                    <a:pt x="4" y="13"/>
                  </a:lnTo>
                  <a:lnTo>
                    <a:pt x="6" y="11"/>
                  </a:lnTo>
                  <a:lnTo>
                    <a:pt x="23" y="4"/>
                  </a:lnTo>
                  <a:lnTo>
                    <a:pt x="564" y="9"/>
                  </a:lnTo>
                </a:path>
              </a:pathLst>
            </a:custGeom>
            <a:solidFill>
              <a:srgbClr val="3F3F3F"/>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12" name="未知"/>
            <p:cNvSpPr/>
            <p:nvPr/>
          </p:nvSpPr>
          <p:spPr bwMode="auto">
            <a:xfrm>
              <a:off x="569" y="119"/>
              <a:ext cx="85" cy="55"/>
            </a:xfrm>
            <a:custGeom>
              <a:avLst/>
              <a:gdLst>
                <a:gd name="T0" fmla="*/ 0 w 85"/>
                <a:gd name="T1" fmla="*/ 9 h 55"/>
                <a:gd name="T2" fmla="*/ 64 w 85"/>
                <a:gd name="T3" fmla="*/ 9 h 55"/>
                <a:gd name="T4" fmla="*/ 66 w 85"/>
                <a:gd name="T5" fmla="*/ 9 h 55"/>
                <a:gd name="T6" fmla="*/ 66 w 85"/>
                <a:gd name="T7" fmla="*/ 6 h 55"/>
                <a:gd name="T8" fmla="*/ 66 w 85"/>
                <a:gd name="T9" fmla="*/ 3 h 55"/>
                <a:gd name="T10" fmla="*/ 66 w 85"/>
                <a:gd name="T11" fmla="*/ 0 h 55"/>
                <a:gd name="T12" fmla="*/ 69 w 85"/>
                <a:gd name="T13" fmla="*/ 1 h 55"/>
                <a:gd name="T14" fmla="*/ 72 w 85"/>
                <a:gd name="T15" fmla="*/ 2 h 55"/>
                <a:gd name="T16" fmla="*/ 74 w 85"/>
                <a:gd name="T17" fmla="*/ 4 h 55"/>
                <a:gd name="T18" fmla="*/ 78 w 85"/>
                <a:gd name="T19" fmla="*/ 5 h 55"/>
                <a:gd name="T20" fmla="*/ 80 w 85"/>
                <a:gd name="T21" fmla="*/ 7 h 55"/>
                <a:gd name="T22" fmla="*/ 82 w 85"/>
                <a:gd name="T23" fmla="*/ 9 h 55"/>
                <a:gd name="T24" fmla="*/ 83 w 85"/>
                <a:gd name="T25" fmla="*/ 10 h 55"/>
                <a:gd name="T26" fmla="*/ 84 w 85"/>
                <a:gd name="T27" fmla="*/ 11 h 55"/>
                <a:gd name="T28" fmla="*/ 84 w 85"/>
                <a:gd name="T29" fmla="*/ 29 h 55"/>
                <a:gd name="T30" fmla="*/ 83 w 85"/>
                <a:gd name="T31" fmla="*/ 31 h 55"/>
                <a:gd name="T32" fmla="*/ 82 w 85"/>
                <a:gd name="T33" fmla="*/ 32 h 55"/>
                <a:gd name="T34" fmla="*/ 80 w 85"/>
                <a:gd name="T35" fmla="*/ 34 h 55"/>
                <a:gd name="T36" fmla="*/ 78 w 85"/>
                <a:gd name="T37" fmla="*/ 35 h 55"/>
                <a:gd name="T38" fmla="*/ 75 w 85"/>
                <a:gd name="T39" fmla="*/ 36 h 55"/>
                <a:gd name="T40" fmla="*/ 73 w 85"/>
                <a:gd name="T41" fmla="*/ 37 h 55"/>
                <a:gd name="T42" fmla="*/ 71 w 85"/>
                <a:gd name="T43" fmla="*/ 38 h 55"/>
                <a:gd name="T44" fmla="*/ 68 w 85"/>
                <a:gd name="T45" fmla="*/ 39 h 55"/>
                <a:gd name="T46" fmla="*/ 65 w 85"/>
                <a:gd name="T47" fmla="*/ 43 h 55"/>
                <a:gd name="T48" fmla="*/ 64 w 85"/>
                <a:gd name="T49" fmla="*/ 46 h 55"/>
                <a:gd name="T50" fmla="*/ 62 w 85"/>
                <a:gd name="T51" fmla="*/ 50 h 55"/>
                <a:gd name="T52" fmla="*/ 59 w 85"/>
                <a:gd name="T53" fmla="*/ 52 h 55"/>
                <a:gd name="T54" fmla="*/ 25 w 85"/>
                <a:gd name="T55" fmla="*/ 54 h 55"/>
                <a:gd name="T56" fmla="*/ 21 w 85"/>
                <a:gd name="T57" fmla="*/ 54 h 55"/>
                <a:gd name="T58" fmla="*/ 19 w 85"/>
                <a:gd name="T59" fmla="*/ 53 h 55"/>
                <a:gd name="T60" fmla="*/ 18 w 85"/>
                <a:gd name="T61" fmla="*/ 51 h 55"/>
                <a:gd name="T62" fmla="*/ 17 w 85"/>
                <a:gd name="T63" fmla="*/ 49 h 55"/>
                <a:gd name="T64" fmla="*/ 16 w 85"/>
                <a:gd name="T65" fmla="*/ 43 h 55"/>
                <a:gd name="T66" fmla="*/ 16 w 85"/>
                <a:gd name="T67" fmla="*/ 36 h 55"/>
                <a:gd name="T68" fmla="*/ 14 w 85"/>
                <a:gd name="T69" fmla="*/ 30 h 55"/>
                <a:gd name="T70" fmla="*/ 12 w 85"/>
                <a:gd name="T71" fmla="*/ 26 h 55"/>
                <a:gd name="T72" fmla="*/ 10 w 85"/>
                <a:gd name="T73" fmla="*/ 21 h 55"/>
                <a:gd name="T74" fmla="*/ 7 w 85"/>
                <a:gd name="T75" fmla="*/ 17 h 55"/>
                <a:gd name="T76" fmla="*/ 4 w 85"/>
                <a:gd name="T77" fmla="*/ 13 h 55"/>
                <a:gd name="T78" fmla="*/ 0 w 85"/>
                <a:gd name="T79" fmla="*/ 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55">
                  <a:moveTo>
                    <a:pt x="0" y="9"/>
                  </a:moveTo>
                  <a:lnTo>
                    <a:pt x="64" y="9"/>
                  </a:lnTo>
                  <a:lnTo>
                    <a:pt x="66" y="9"/>
                  </a:lnTo>
                  <a:lnTo>
                    <a:pt x="66" y="6"/>
                  </a:lnTo>
                  <a:lnTo>
                    <a:pt x="66" y="3"/>
                  </a:lnTo>
                  <a:lnTo>
                    <a:pt x="66" y="0"/>
                  </a:lnTo>
                  <a:lnTo>
                    <a:pt x="69" y="1"/>
                  </a:lnTo>
                  <a:lnTo>
                    <a:pt x="72" y="2"/>
                  </a:lnTo>
                  <a:lnTo>
                    <a:pt x="74" y="4"/>
                  </a:lnTo>
                  <a:lnTo>
                    <a:pt x="78" y="5"/>
                  </a:lnTo>
                  <a:lnTo>
                    <a:pt x="80" y="7"/>
                  </a:lnTo>
                  <a:lnTo>
                    <a:pt x="82" y="9"/>
                  </a:lnTo>
                  <a:lnTo>
                    <a:pt x="83" y="10"/>
                  </a:lnTo>
                  <a:lnTo>
                    <a:pt x="84" y="11"/>
                  </a:lnTo>
                  <a:lnTo>
                    <a:pt x="84" y="29"/>
                  </a:lnTo>
                  <a:lnTo>
                    <a:pt x="83" y="31"/>
                  </a:lnTo>
                  <a:lnTo>
                    <a:pt x="82" y="32"/>
                  </a:lnTo>
                  <a:lnTo>
                    <a:pt x="80" y="34"/>
                  </a:lnTo>
                  <a:lnTo>
                    <a:pt x="78" y="35"/>
                  </a:lnTo>
                  <a:lnTo>
                    <a:pt x="75" y="36"/>
                  </a:lnTo>
                  <a:lnTo>
                    <a:pt x="73" y="37"/>
                  </a:lnTo>
                  <a:lnTo>
                    <a:pt x="71" y="38"/>
                  </a:lnTo>
                  <a:lnTo>
                    <a:pt x="68" y="39"/>
                  </a:lnTo>
                  <a:lnTo>
                    <a:pt x="65" y="43"/>
                  </a:lnTo>
                  <a:lnTo>
                    <a:pt x="64" y="46"/>
                  </a:lnTo>
                  <a:lnTo>
                    <a:pt x="62" y="50"/>
                  </a:lnTo>
                  <a:lnTo>
                    <a:pt x="59" y="52"/>
                  </a:lnTo>
                  <a:lnTo>
                    <a:pt x="25" y="54"/>
                  </a:lnTo>
                  <a:lnTo>
                    <a:pt x="21" y="54"/>
                  </a:lnTo>
                  <a:lnTo>
                    <a:pt x="19" y="53"/>
                  </a:lnTo>
                  <a:lnTo>
                    <a:pt x="18" y="51"/>
                  </a:lnTo>
                  <a:lnTo>
                    <a:pt x="17" y="49"/>
                  </a:lnTo>
                  <a:lnTo>
                    <a:pt x="16" y="43"/>
                  </a:lnTo>
                  <a:lnTo>
                    <a:pt x="16" y="36"/>
                  </a:lnTo>
                  <a:lnTo>
                    <a:pt x="14" y="30"/>
                  </a:lnTo>
                  <a:lnTo>
                    <a:pt x="12" y="26"/>
                  </a:lnTo>
                  <a:lnTo>
                    <a:pt x="10" y="21"/>
                  </a:lnTo>
                  <a:lnTo>
                    <a:pt x="7" y="17"/>
                  </a:lnTo>
                  <a:lnTo>
                    <a:pt x="4" y="13"/>
                  </a:lnTo>
                  <a:lnTo>
                    <a:pt x="0" y="9"/>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13" name="未知"/>
            <p:cNvSpPr/>
            <p:nvPr/>
          </p:nvSpPr>
          <p:spPr bwMode="auto">
            <a:xfrm>
              <a:off x="182" y="128"/>
              <a:ext cx="314" cy="14"/>
            </a:xfrm>
            <a:custGeom>
              <a:avLst/>
              <a:gdLst>
                <a:gd name="T0" fmla="*/ 16 w 314"/>
                <a:gd name="T1" fmla="*/ 13 h 14"/>
                <a:gd name="T2" fmla="*/ 16 w 314"/>
                <a:gd name="T3" fmla="*/ 13 h 14"/>
                <a:gd name="T4" fmla="*/ 14 w 314"/>
                <a:gd name="T5" fmla="*/ 10 h 14"/>
                <a:gd name="T6" fmla="*/ 11 w 314"/>
                <a:gd name="T7" fmla="*/ 8 h 14"/>
                <a:gd name="T8" fmla="*/ 11 w 314"/>
                <a:gd name="T9" fmla="*/ 7 h 14"/>
                <a:gd name="T10" fmla="*/ 9 w 314"/>
                <a:gd name="T11" fmla="*/ 5 h 14"/>
                <a:gd name="T12" fmla="*/ 7 w 314"/>
                <a:gd name="T13" fmla="*/ 4 h 14"/>
                <a:gd name="T14" fmla="*/ 4 w 314"/>
                <a:gd name="T15" fmla="*/ 2 h 14"/>
                <a:gd name="T16" fmla="*/ 2 w 314"/>
                <a:gd name="T17" fmla="*/ 1 h 14"/>
                <a:gd name="T18" fmla="*/ 0 w 314"/>
                <a:gd name="T19" fmla="*/ 0 h 14"/>
                <a:gd name="T20" fmla="*/ 313 w 314"/>
                <a:gd name="T21" fmla="*/ 0 h 14"/>
                <a:gd name="T22" fmla="*/ 310 w 314"/>
                <a:gd name="T23" fmla="*/ 3 h 14"/>
                <a:gd name="T24" fmla="*/ 308 w 314"/>
                <a:gd name="T25" fmla="*/ 7 h 14"/>
                <a:gd name="T26" fmla="*/ 305 w 314"/>
                <a:gd name="T27" fmla="*/ 9 h 14"/>
                <a:gd name="T28" fmla="*/ 303 w 314"/>
                <a:gd name="T29" fmla="*/ 13 h 14"/>
                <a:gd name="T30" fmla="*/ 16 w 314"/>
                <a:gd name="T31"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4" h="14">
                  <a:moveTo>
                    <a:pt x="16" y="13"/>
                  </a:moveTo>
                  <a:lnTo>
                    <a:pt x="16" y="13"/>
                  </a:lnTo>
                  <a:lnTo>
                    <a:pt x="14" y="10"/>
                  </a:lnTo>
                  <a:lnTo>
                    <a:pt x="11" y="8"/>
                  </a:lnTo>
                  <a:lnTo>
                    <a:pt x="11" y="7"/>
                  </a:lnTo>
                  <a:lnTo>
                    <a:pt x="9" y="5"/>
                  </a:lnTo>
                  <a:lnTo>
                    <a:pt x="7" y="4"/>
                  </a:lnTo>
                  <a:lnTo>
                    <a:pt x="4" y="2"/>
                  </a:lnTo>
                  <a:lnTo>
                    <a:pt x="2" y="1"/>
                  </a:lnTo>
                  <a:lnTo>
                    <a:pt x="0" y="0"/>
                  </a:lnTo>
                  <a:lnTo>
                    <a:pt x="313" y="0"/>
                  </a:lnTo>
                  <a:lnTo>
                    <a:pt x="310" y="3"/>
                  </a:lnTo>
                  <a:lnTo>
                    <a:pt x="308" y="7"/>
                  </a:lnTo>
                  <a:lnTo>
                    <a:pt x="305" y="9"/>
                  </a:lnTo>
                  <a:lnTo>
                    <a:pt x="303" y="13"/>
                  </a:lnTo>
                  <a:lnTo>
                    <a:pt x="16" y="13"/>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14" name="未知"/>
            <p:cNvSpPr/>
            <p:nvPr/>
          </p:nvSpPr>
          <p:spPr bwMode="auto">
            <a:xfrm>
              <a:off x="204" y="153"/>
              <a:ext cx="275" cy="30"/>
            </a:xfrm>
            <a:custGeom>
              <a:avLst/>
              <a:gdLst>
                <a:gd name="T0" fmla="*/ 0 w 275"/>
                <a:gd name="T1" fmla="*/ 1 h 30"/>
                <a:gd name="T2" fmla="*/ 0 w 275"/>
                <a:gd name="T3" fmla="*/ 1 h 30"/>
                <a:gd name="T4" fmla="*/ 3 w 275"/>
                <a:gd name="T5" fmla="*/ 0 h 30"/>
                <a:gd name="T6" fmla="*/ 7 w 275"/>
                <a:gd name="T7" fmla="*/ 0 h 30"/>
                <a:gd name="T8" fmla="*/ 10 w 275"/>
                <a:gd name="T9" fmla="*/ 1 h 30"/>
                <a:gd name="T10" fmla="*/ 12 w 275"/>
                <a:gd name="T11" fmla="*/ 2 h 30"/>
                <a:gd name="T12" fmla="*/ 15 w 275"/>
                <a:gd name="T13" fmla="*/ 4 h 30"/>
                <a:gd name="T14" fmla="*/ 17 w 275"/>
                <a:gd name="T15" fmla="*/ 5 h 30"/>
                <a:gd name="T16" fmla="*/ 20 w 275"/>
                <a:gd name="T17" fmla="*/ 8 h 30"/>
                <a:gd name="T18" fmla="*/ 22 w 275"/>
                <a:gd name="T19" fmla="*/ 11 h 30"/>
                <a:gd name="T20" fmla="*/ 274 w 275"/>
                <a:gd name="T21" fmla="*/ 9 h 30"/>
                <a:gd name="T22" fmla="*/ 274 w 275"/>
                <a:gd name="T23" fmla="*/ 13 h 30"/>
                <a:gd name="T24" fmla="*/ 273 w 275"/>
                <a:gd name="T25" fmla="*/ 16 h 30"/>
                <a:gd name="T26" fmla="*/ 273 w 275"/>
                <a:gd name="T27" fmla="*/ 20 h 30"/>
                <a:gd name="T28" fmla="*/ 273 w 275"/>
                <a:gd name="T29" fmla="*/ 24 h 30"/>
                <a:gd name="T30" fmla="*/ 273 w 275"/>
                <a:gd name="T31" fmla="*/ 25 h 30"/>
                <a:gd name="T32" fmla="*/ 271 w 275"/>
                <a:gd name="T33" fmla="*/ 27 h 30"/>
                <a:gd name="T34" fmla="*/ 269 w 275"/>
                <a:gd name="T35" fmla="*/ 27 h 30"/>
                <a:gd name="T36" fmla="*/ 267 w 275"/>
                <a:gd name="T37" fmla="*/ 28 h 30"/>
                <a:gd name="T38" fmla="*/ 9 w 275"/>
                <a:gd name="T39" fmla="*/ 29 h 30"/>
                <a:gd name="T40" fmla="*/ 7 w 275"/>
                <a:gd name="T41" fmla="*/ 28 h 30"/>
                <a:gd name="T42" fmla="*/ 6 w 275"/>
                <a:gd name="T43" fmla="*/ 27 h 30"/>
                <a:gd name="T44" fmla="*/ 5 w 275"/>
                <a:gd name="T45" fmla="*/ 25 h 30"/>
                <a:gd name="T46" fmla="*/ 5 w 275"/>
                <a:gd name="T47" fmla="*/ 22 h 30"/>
                <a:gd name="T48" fmla="*/ 4 w 275"/>
                <a:gd name="T49" fmla="*/ 17 h 30"/>
                <a:gd name="T50" fmla="*/ 3 w 275"/>
                <a:gd name="T51" fmla="*/ 12 h 30"/>
                <a:gd name="T52" fmla="*/ 2 w 275"/>
                <a:gd name="T53" fmla="*/ 6 h 30"/>
                <a:gd name="T54" fmla="*/ 0 w 275"/>
                <a:gd name="T55"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75" h="30">
                  <a:moveTo>
                    <a:pt x="0" y="1"/>
                  </a:moveTo>
                  <a:lnTo>
                    <a:pt x="0" y="1"/>
                  </a:lnTo>
                  <a:lnTo>
                    <a:pt x="3" y="0"/>
                  </a:lnTo>
                  <a:lnTo>
                    <a:pt x="7" y="0"/>
                  </a:lnTo>
                  <a:lnTo>
                    <a:pt x="10" y="1"/>
                  </a:lnTo>
                  <a:lnTo>
                    <a:pt x="12" y="2"/>
                  </a:lnTo>
                  <a:lnTo>
                    <a:pt x="15" y="4"/>
                  </a:lnTo>
                  <a:lnTo>
                    <a:pt x="17" y="5"/>
                  </a:lnTo>
                  <a:lnTo>
                    <a:pt x="20" y="8"/>
                  </a:lnTo>
                  <a:lnTo>
                    <a:pt x="22" y="11"/>
                  </a:lnTo>
                  <a:lnTo>
                    <a:pt x="274" y="9"/>
                  </a:lnTo>
                  <a:lnTo>
                    <a:pt x="274" y="13"/>
                  </a:lnTo>
                  <a:lnTo>
                    <a:pt x="273" y="16"/>
                  </a:lnTo>
                  <a:lnTo>
                    <a:pt x="273" y="20"/>
                  </a:lnTo>
                  <a:lnTo>
                    <a:pt x="273" y="24"/>
                  </a:lnTo>
                  <a:lnTo>
                    <a:pt x="273" y="25"/>
                  </a:lnTo>
                  <a:lnTo>
                    <a:pt x="271" y="27"/>
                  </a:lnTo>
                  <a:lnTo>
                    <a:pt x="269" y="27"/>
                  </a:lnTo>
                  <a:lnTo>
                    <a:pt x="267" y="28"/>
                  </a:lnTo>
                  <a:lnTo>
                    <a:pt x="9" y="29"/>
                  </a:lnTo>
                  <a:lnTo>
                    <a:pt x="7" y="28"/>
                  </a:lnTo>
                  <a:lnTo>
                    <a:pt x="6" y="27"/>
                  </a:lnTo>
                  <a:lnTo>
                    <a:pt x="5" y="25"/>
                  </a:lnTo>
                  <a:lnTo>
                    <a:pt x="5" y="22"/>
                  </a:lnTo>
                  <a:lnTo>
                    <a:pt x="4" y="17"/>
                  </a:lnTo>
                  <a:lnTo>
                    <a:pt x="3" y="12"/>
                  </a:lnTo>
                  <a:lnTo>
                    <a:pt x="2" y="6"/>
                  </a:lnTo>
                  <a:lnTo>
                    <a:pt x="0" y="1"/>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15" name="未知"/>
            <p:cNvSpPr/>
            <p:nvPr/>
          </p:nvSpPr>
          <p:spPr bwMode="auto">
            <a:xfrm>
              <a:off x="0" y="123"/>
              <a:ext cx="131" cy="54"/>
            </a:xfrm>
            <a:custGeom>
              <a:avLst/>
              <a:gdLst>
                <a:gd name="T0" fmla="*/ 23 w 131"/>
                <a:gd name="T1" fmla="*/ 0 h 54"/>
                <a:gd name="T2" fmla="*/ 23 w 131"/>
                <a:gd name="T3" fmla="*/ 0 h 54"/>
                <a:gd name="T4" fmla="*/ 23 w 131"/>
                <a:gd name="T5" fmla="*/ 2 h 54"/>
                <a:gd name="T6" fmla="*/ 23 w 131"/>
                <a:gd name="T7" fmla="*/ 4 h 54"/>
                <a:gd name="T8" fmla="*/ 24 w 131"/>
                <a:gd name="T9" fmla="*/ 6 h 54"/>
                <a:gd name="T10" fmla="*/ 25 w 131"/>
                <a:gd name="T11" fmla="*/ 6 h 54"/>
                <a:gd name="T12" fmla="*/ 130 w 131"/>
                <a:gd name="T13" fmla="*/ 5 h 54"/>
                <a:gd name="T14" fmla="*/ 125 w 131"/>
                <a:gd name="T15" fmla="*/ 8 h 54"/>
                <a:gd name="T16" fmla="*/ 120 w 131"/>
                <a:gd name="T17" fmla="*/ 12 h 54"/>
                <a:gd name="T18" fmla="*/ 116 w 131"/>
                <a:gd name="T19" fmla="*/ 17 h 54"/>
                <a:gd name="T20" fmla="*/ 112 w 131"/>
                <a:gd name="T21" fmla="*/ 22 h 54"/>
                <a:gd name="T22" fmla="*/ 108 w 131"/>
                <a:gd name="T23" fmla="*/ 29 h 54"/>
                <a:gd name="T24" fmla="*/ 106 w 131"/>
                <a:gd name="T25" fmla="*/ 35 h 54"/>
                <a:gd name="T26" fmla="*/ 103 w 131"/>
                <a:gd name="T27" fmla="*/ 41 h 54"/>
                <a:gd name="T28" fmla="*/ 102 w 131"/>
                <a:gd name="T29" fmla="*/ 48 h 54"/>
                <a:gd name="T30" fmla="*/ 101 w 131"/>
                <a:gd name="T31" fmla="*/ 51 h 54"/>
                <a:gd name="T32" fmla="*/ 99 w 131"/>
                <a:gd name="T33" fmla="*/ 53 h 54"/>
                <a:gd name="T34" fmla="*/ 97 w 131"/>
                <a:gd name="T35" fmla="*/ 53 h 54"/>
                <a:gd name="T36" fmla="*/ 94 w 131"/>
                <a:gd name="T37" fmla="*/ 53 h 54"/>
                <a:gd name="T38" fmla="*/ 9 w 131"/>
                <a:gd name="T39" fmla="*/ 40 h 54"/>
                <a:gd name="T40" fmla="*/ 6 w 131"/>
                <a:gd name="T41" fmla="*/ 40 h 54"/>
                <a:gd name="T42" fmla="*/ 3 w 131"/>
                <a:gd name="T43" fmla="*/ 39 h 54"/>
                <a:gd name="T44" fmla="*/ 1 w 131"/>
                <a:gd name="T45" fmla="*/ 37 h 54"/>
                <a:gd name="T46" fmla="*/ 0 w 131"/>
                <a:gd name="T47" fmla="*/ 35 h 54"/>
                <a:gd name="T48" fmla="*/ 1 w 131"/>
                <a:gd name="T49" fmla="*/ 14 h 54"/>
                <a:gd name="T50" fmla="*/ 2 w 131"/>
                <a:gd name="T51" fmla="*/ 13 h 54"/>
                <a:gd name="T52" fmla="*/ 3 w 131"/>
                <a:gd name="T53" fmla="*/ 11 h 54"/>
                <a:gd name="T54" fmla="*/ 4 w 131"/>
                <a:gd name="T55" fmla="*/ 10 h 54"/>
                <a:gd name="T56" fmla="*/ 6 w 131"/>
                <a:gd name="T57" fmla="*/ 8 h 54"/>
                <a:gd name="T58" fmla="*/ 23 w 131"/>
                <a:gd name="T59"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1" h="54">
                  <a:moveTo>
                    <a:pt x="23" y="0"/>
                  </a:moveTo>
                  <a:lnTo>
                    <a:pt x="23" y="0"/>
                  </a:lnTo>
                  <a:lnTo>
                    <a:pt x="23" y="2"/>
                  </a:lnTo>
                  <a:lnTo>
                    <a:pt x="23" y="4"/>
                  </a:lnTo>
                  <a:lnTo>
                    <a:pt x="24" y="6"/>
                  </a:lnTo>
                  <a:lnTo>
                    <a:pt x="25" y="6"/>
                  </a:lnTo>
                  <a:lnTo>
                    <a:pt x="130" y="5"/>
                  </a:lnTo>
                  <a:lnTo>
                    <a:pt x="125" y="8"/>
                  </a:lnTo>
                  <a:lnTo>
                    <a:pt x="120" y="12"/>
                  </a:lnTo>
                  <a:lnTo>
                    <a:pt x="116" y="17"/>
                  </a:lnTo>
                  <a:lnTo>
                    <a:pt x="112" y="22"/>
                  </a:lnTo>
                  <a:lnTo>
                    <a:pt x="108" y="29"/>
                  </a:lnTo>
                  <a:lnTo>
                    <a:pt x="106" y="35"/>
                  </a:lnTo>
                  <a:lnTo>
                    <a:pt x="103" y="41"/>
                  </a:lnTo>
                  <a:lnTo>
                    <a:pt x="102" y="48"/>
                  </a:lnTo>
                  <a:lnTo>
                    <a:pt x="101" y="51"/>
                  </a:lnTo>
                  <a:lnTo>
                    <a:pt x="99" y="53"/>
                  </a:lnTo>
                  <a:lnTo>
                    <a:pt x="97" y="53"/>
                  </a:lnTo>
                  <a:lnTo>
                    <a:pt x="94" y="53"/>
                  </a:lnTo>
                  <a:lnTo>
                    <a:pt x="9" y="40"/>
                  </a:lnTo>
                  <a:lnTo>
                    <a:pt x="6" y="40"/>
                  </a:lnTo>
                  <a:lnTo>
                    <a:pt x="3" y="39"/>
                  </a:lnTo>
                  <a:lnTo>
                    <a:pt x="1" y="37"/>
                  </a:lnTo>
                  <a:lnTo>
                    <a:pt x="0" y="35"/>
                  </a:lnTo>
                  <a:lnTo>
                    <a:pt x="1" y="14"/>
                  </a:lnTo>
                  <a:lnTo>
                    <a:pt x="2" y="13"/>
                  </a:lnTo>
                  <a:lnTo>
                    <a:pt x="3" y="11"/>
                  </a:lnTo>
                  <a:lnTo>
                    <a:pt x="4" y="10"/>
                  </a:lnTo>
                  <a:lnTo>
                    <a:pt x="6" y="8"/>
                  </a:lnTo>
                  <a:lnTo>
                    <a:pt x="23"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16" name="未知"/>
            <p:cNvSpPr/>
            <p:nvPr/>
          </p:nvSpPr>
          <p:spPr bwMode="auto">
            <a:xfrm>
              <a:off x="164" y="8"/>
              <a:ext cx="284" cy="71"/>
            </a:xfrm>
            <a:custGeom>
              <a:avLst/>
              <a:gdLst>
                <a:gd name="T0" fmla="*/ 1 w 284"/>
                <a:gd name="T1" fmla="*/ 59 h 71"/>
                <a:gd name="T2" fmla="*/ 1 w 284"/>
                <a:gd name="T3" fmla="*/ 59 h 71"/>
                <a:gd name="T4" fmla="*/ 0 w 284"/>
                <a:gd name="T5" fmla="*/ 62 h 71"/>
                <a:gd name="T6" fmla="*/ 1 w 284"/>
                <a:gd name="T7" fmla="*/ 65 h 71"/>
                <a:gd name="T8" fmla="*/ 4 w 284"/>
                <a:gd name="T9" fmla="*/ 68 h 71"/>
                <a:gd name="T10" fmla="*/ 7 w 284"/>
                <a:gd name="T11" fmla="*/ 70 h 71"/>
                <a:gd name="T12" fmla="*/ 280 w 284"/>
                <a:gd name="T13" fmla="*/ 70 h 71"/>
                <a:gd name="T14" fmla="*/ 282 w 284"/>
                <a:gd name="T15" fmla="*/ 70 h 71"/>
                <a:gd name="T16" fmla="*/ 283 w 284"/>
                <a:gd name="T17" fmla="*/ 70 h 71"/>
                <a:gd name="T18" fmla="*/ 283 w 284"/>
                <a:gd name="T19" fmla="*/ 69 h 71"/>
                <a:gd name="T20" fmla="*/ 283 w 284"/>
                <a:gd name="T21" fmla="*/ 68 h 71"/>
                <a:gd name="T22" fmla="*/ 283 w 284"/>
                <a:gd name="T23" fmla="*/ 62 h 71"/>
                <a:gd name="T24" fmla="*/ 283 w 284"/>
                <a:gd name="T25" fmla="*/ 61 h 71"/>
                <a:gd name="T26" fmla="*/ 282 w 284"/>
                <a:gd name="T27" fmla="*/ 60 h 71"/>
                <a:gd name="T28" fmla="*/ 281 w 284"/>
                <a:gd name="T29" fmla="*/ 59 h 71"/>
                <a:gd name="T30" fmla="*/ 280 w 284"/>
                <a:gd name="T31" fmla="*/ 58 h 71"/>
                <a:gd name="T32" fmla="*/ 272 w 284"/>
                <a:gd name="T33" fmla="*/ 51 h 71"/>
                <a:gd name="T34" fmla="*/ 262 w 284"/>
                <a:gd name="T35" fmla="*/ 44 h 71"/>
                <a:gd name="T36" fmla="*/ 252 w 284"/>
                <a:gd name="T37" fmla="*/ 37 h 71"/>
                <a:gd name="T38" fmla="*/ 243 w 284"/>
                <a:gd name="T39" fmla="*/ 30 h 71"/>
                <a:gd name="T40" fmla="*/ 233 w 284"/>
                <a:gd name="T41" fmla="*/ 24 h 71"/>
                <a:gd name="T42" fmla="*/ 223 w 284"/>
                <a:gd name="T43" fmla="*/ 17 h 71"/>
                <a:gd name="T44" fmla="*/ 213 w 284"/>
                <a:gd name="T45" fmla="*/ 10 h 71"/>
                <a:gd name="T46" fmla="*/ 203 w 284"/>
                <a:gd name="T47" fmla="*/ 4 h 71"/>
                <a:gd name="T48" fmla="*/ 201 w 284"/>
                <a:gd name="T49" fmla="*/ 3 h 71"/>
                <a:gd name="T50" fmla="*/ 199 w 284"/>
                <a:gd name="T51" fmla="*/ 2 h 71"/>
                <a:gd name="T52" fmla="*/ 197 w 284"/>
                <a:gd name="T53" fmla="*/ 2 h 71"/>
                <a:gd name="T54" fmla="*/ 195 w 284"/>
                <a:gd name="T55" fmla="*/ 2 h 71"/>
                <a:gd name="T56" fmla="*/ 125 w 284"/>
                <a:gd name="T57" fmla="*/ 0 h 71"/>
                <a:gd name="T58" fmla="*/ 42 w 284"/>
                <a:gd name="T59" fmla="*/ 1 h 71"/>
                <a:gd name="T60" fmla="*/ 40 w 284"/>
                <a:gd name="T61" fmla="*/ 1 h 71"/>
                <a:gd name="T62" fmla="*/ 38 w 284"/>
                <a:gd name="T63" fmla="*/ 2 h 71"/>
                <a:gd name="T64" fmla="*/ 36 w 284"/>
                <a:gd name="T65" fmla="*/ 3 h 71"/>
                <a:gd name="T66" fmla="*/ 34 w 284"/>
                <a:gd name="T67" fmla="*/ 4 h 71"/>
                <a:gd name="T68" fmla="*/ 1 w 284"/>
                <a:gd name="T69" fmla="*/ 5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4" h="71">
                  <a:moveTo>
                    <a:pt x="1" y="59"/>
                  </a:moveTo>
                  <a:lnTo>
                    <a:pt x="1" y="59"/>
                  </a:lnTo>
                  <a:lnTo>
                    <a:pt x="0" y="62"/>
                  </a:lnTo>
                  <a:lnTo>
                    <a:pt x="1" y="65"/>
                  </a:lnTo>
                  <a:lnTo>
                    <a:pt x="4" y="68"/>
                  </a:lnTo>
                  <a:lnTo>
                    <a:pt x="7" y="70"/>
                  </a:lnTo>
                  <a:lnTo>
                    <a:pt x="280" y="70"/>
                  </a:lnTo>
                  <a:lnTo>
                    <a:pt x="282" y="70"/>
                  </a:lnTo>
                  <a:lnTo>
                    <a:pt x="283" y="70"/>
                  </a:lnTo>
                  <a:lnTo>
                    <a:pt x="283" y="69"/>
                  </a:lnTo>
                  <a:lnTo>
                    <a:pt x="283" y="68"/>
                  </a:lnTo>
                  <a:lnTo>
                    <a:pt x="283" y="62"/>
                  </a:lnTo>
                  <a:lnTo>
                    <a:pt x="283" y="61"/>
                  </a:lnTo>
                  <a:lnTo>
                    <a:pt x="282" y="60"/>
                  </a:lnTo>
                  <a:lnTo>
                    <a:pt x="281" y="59"/>
                  </a:lnTo>
                  <a:lnTo>
                    <a:pt x="280" y="58"/>
                  </a:lnTo>
                  <a:lnTo>
                    <a:pt x="272" y="51"/>
                  </a:lnTo>
                  <a:lnTo>
                    <a:pt x="262" y="44"/>
                  </a:lnTo>
                  <a:lnTo>
                    <a:pt x="252" y="37"/>
                  </a:lnTo>
                  <a:lnTo>
                    <a:pt x="243" y="30"/>
                  </a:lnTo>
                  <a:lnTo>
                    <a:pt x="233" y="24"/>
                  </a:lnTo>
                  <a:lnTo>
                    <a:pt x="223" y="17"/>
                  </a:lnTo>
                  <a:lnTo>
                    <a:pt x="213" y="10"/>
                  </a:lnTo>
                  <a:lnTo>
                    <a:pt x="203" y="4"/>
                  </a:lnTo>
                  <a:lnTo>
                    <a:pt x="201" y="3"/>
                  </a:lnTo>
                  <a:lnTo>
                    <a:pt x="199" y="2"/>
                  </a:lnTo>
                  <a:lnTo>
                    <a:pt x="197" y="2"/>
                  </a:lnTo>
                  <a:lnTo>
                    <a:pt x="195" y="2"/>
                  </a:lnTo>
                  <a:lnTo>
                    <a:pt x="125" y="0"/>
                  </a:lnTo>
                  <a:lnTo>
                    <a:pt x="42" y="1"/>
                  </a:lnTo>
                  <a:lnTo>
                    <a:pt x="40" y="1"/>
                  </a:lnTo>
                  <a:lnTo>
                    <a:pt x="38" y="2"/>
                  </a:lnTo>
                  <a:lnTo>
                    <a:pt x="36" y="3"/>
                  </a:lnTo>
                  <a:lnTo>
                    <a:pt x="34" y="4"/>
                  </a:lnTo>
                  <a:lnTo>
                    <a:pt x="1" y="59"/>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17" name="未知"/>
            <p:cNvSpPr/>
            <p:nvPr/>
          </p:nvSpPr>
          <p:spPr bwMode="auto">
            <a:xfrm>
              <a:off x="171" y="11"/>
              <a:ext cx="263" cy="61"/>
            </a:xfrm>
            <a:custGeom>
              <a:avLst/>
              <a:gdLst>
                <a:gd name="T0" fmla="*/ 2 w 263"/>
                <a:gd name="T1" fmla="*/ 50 h 61"/>
                <a:gd name="T2" fmla="*/ 0 w 263"/>
                <a:gd name="T3" fmla="*/ 53 h 61"/>
                <a:gd name="T4" fmla="*/ 1 w 263"/>
                <a:gd name="T5" fmla="*/ 56 h 61"/>
                <a:gd name="T6" fmla="*/ 3 w 263"/>
                <a:gd name="T7" fmla="*/ 58 h 61"/>
                <a:gd name="T8" fmla="*/ 6 w 263"/>
                <a:gd name="T9" fmla="*/ 60 h 61"/>
                <a:gd name="T10" fmla="*/ 260 w 263"/>
                <a:gd name="T11" fmla="*/ 60 h 61"/>
                <a:gd name="T12" fmla="*/ 261 w 263"/>
                <a:gd name="T13" fmla="*/ 60 h 61"/>
                <a:gd name="T14" fmla="*/ 262 w 263"/>
                <a:gd name="T15" fmla="*/ 60 h 61"/>
                <a:gd name="T16" fmla="*/ 262 w 263"/>
                <a:gd name="T17" fmla="*/ 59 h 61"/>
                <a:gd name="T18" fmla="*/ 262 w 263"/>
                <a:gd name="T19" fmla="*/ 58 h 61"/>
                <a:gd name="T20" fmla="*/ 262 w 263"/>
                <a:gd name="T21" fmla="*/ 53 h 61"/>
                <a:gd name="T22" fmla="*/ 262 w 263"/>
                <a:gd name="T23" fmla="*/ 52 h 61"/>
                <a:gd name="T24" fmla="*/ 261 w 263"/>
                <a:gd name="T25" fmla="*/ 51 h 61"/>
                <a:gd name="T26" fmla="*/ 260 w 263"/>
                <a:gd name="T27" fmla="*/ 50 h 61"/>
                <a:gd name="T28" fmla="*/ 259 w 263"/>
                <a:gd name="T29" fmla="*/ 50 h 61"/>
                <a:gd name="T30" fmla="*/ 251 w 263"/>
                <a:gd name="T31" fmla="*/ 43 h 61"/>
                <a:gd name="T32" fmla="*/ 242 w 263"/>
                <a:gd name="T33" fmla="*/ 37 h 61"/>
                <a:gd name="T34" fmla="*/ 234 w 263"/>
                <a:gd name="T35" fmla="*/ 32 h 61"/>
                <a:gd name="T36" fmla="*/ 225 w 263"/>
                <a:gd name="T37" fmla="*/ 26 h 61"/>
                <a:gd name="T38" fmla="*/ 215 w 263"/>
                <a:gd name="T39" fmla="*/ 20 h 61"/>
                <a:gd name="T40" fmla="*/ 206 w 263"/>
                <a:gd name="T41" fmla="*/ 15 h 61"/>
                <a:gd name="T42" fmla="*/ 197 w 263"/>
                <a:gd name="T43" fmla="*/ 10 h 61"/>
                <a:gd name="T44" fmla="*/ 187 w 263"/>
                <a:gd name="T45" fmla="*/ 4 h 61"/>
                <a:gd name="T46" fmla="*/ 186 w 263"/>
                <a:gd name="T47" fmla="*/ 3 h 61"/>
                <a:gd name="T48" fmla="*/ 184 w 263"/>
                <a:gd name="T49" fmla="*/ 3 h 61"/>
                <a:gd name="T50" fmla="*/ 182 w 263"/>
                <a:gd name="T51" fmla="*/ 3 h 61"/>
                <a:gd name="T52" fmla="*/ 180 w 263"/>
                <a:gd name="T53" fmla="*/ 3 h 61"/>
                <a:gd name="T54" fmla="*/ 116 w 263"/>
                <a:gd name="T55" fmla="*/ 0 h 61"/>
                <a:gd name="T56" fmla="*/ 39 w 263"/>
                <a:gd name="T57" fmla="*/ 1 h 61"/>
                <a:gd name="T58" fmla="*/ 37 w 263"/>
                <a:gd name="T59" fmla="*/ 2 h 61"/>
                <a:gd name="T60" fmla="*/ 34 w 263"/>
                <a:gd name="T61" fmla="*/ 3 h 61"/>
                <a:gd name="T62" fmla="*/ 34 w 263"/>
                <a:gd name="T63" fmla="*/ 3 h 61"/>
                <a:gd name="T64" fmla="*/ 33 w 263"/>
                <a:gd name="T65" fmla="*/ 4 h 61"/>
                <a:gd name="T66" fmla="*/ 2 w 263"/>
                <a:gd name="T67"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3" h="61">
                  <a:moveTo>
                    <a:pt x="2" y="50"/>
                  </a:moveTo>
                  <a:lnTo>
                    <a:pt x="0" y="53"/>
                  </a:lnTo>
                  <a:lnTo>
                    <a:pt x="1" y="56"/>
                  </a:lnTo>
                  <a:lnTo>
                    <a:pt x="3" y="58"/>
                  </a:lnTo>
                  <a:lnTo>
                    <a:pt x="6" y="60"/>
                  </a:lnTo>
                  <a:lnTo>
                    <a:pt x="260" y="60"/>
                  </a:lnTo>
                  <a:lnTo>
                    <a:pt x="261" y="60"/>
                  </a:lnTo>
                  <a:lnTo>
                    <a:pt x="262" y="60"/>
                  </a:lnTo>
                  <a:lnTo>
                    <a:pt x="262" y="59"/>
                  </a:lnTo>
                  <a:lnTo>
                    <a:pt x="262" y="58"/>
                  </a:lnTo>
                  <a:lnTo>
                    <a:pt x="262" y="53"/>
                  </a:lnTo>
                  <a:lnTo>
                    <a:pt x="262" y="52"/>
                  </a:lnTo>
                  <a:lnTo>
                    <a:pt x="261" y="51"/>
                  </a:lnTo>
                  <a:lnTo>
                    <a:pt x="260" y="50"/>
                  </a:lnTo>
                  <a:lnTo>
                    <a:pt x="259" y="50"/>
                  </a:lnTo>
                  <a:lnTo>
                    <a:pt x="251" y="43"/>
                  </a:lnTo>
                  <a:lnTo>
                    <a:pt x="242" y="37"/>
                  </a:lnTo>
                  <a:lnTo>
                    <a:pt x="234" y="32"/>
                  </a:lnTo>
                  <a:lnTo>
                    <a:pt x="225" y="26"/>
                  </a:lnTo>
                  <a:lnTo>
                    <a:pt x="215" y="20"/>
                  </a:lnTo>
                  <a:lnTo>
                    <a:pt x="206" y="15"/>
                  </a:lnTo>
                  <a:lnTo>
                    <a:pt x="197" y="10"/>
                  </a:lnTo>
                  <a:lnTo>
                    <a:pt x="187" y="4"/>
                  </a:lnTo>
                  <a:lnTo>
                    <a:pt x="186" y="3"/>
                  </a:lnTo>
                  <a:lnTo>
                    <a:pt x="184" y="3"/>
                  </a:lnTo>
                  <a:lnTo>
                    <a:pt x="182" y="3"/>
                  </a:lnTo>
                  <a:lnTo>
                    <a:pt x="180" y="3"/>
                  </a:lnTo>
                  <a:lnTo>
                    <a:pt x="116" y="0"/>
                  </a:lnTo>
                  <a:lnTo>
                    <a:pt x="39" y="1"/>
                  </a:lnTo>
                  <a:lnTo>
                    <a:pt x="37" y="2"/>
                  </a:lnTo>
                  <a:lnTo>
                    <a:pt x="34" y="3"/>
                  </a:lnTo>
                  <a:lnTo>
                    <a:pt x="34" y="3"/>
                  </a:lnTo>
                  <a:lnTo>
                    <a:pt x="33" y="4"/>
                  </a:lnTo>
                  <a:lnTo>
                    <a:pt x="2" y="50"/>
                  </a:lnTo>
                </a:path>
              </a:pathLst>
            </a:custGeom>
            <a:solidFill>
              <a:srgbClr val="282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18" name="未知"/>
            <p:cNvSpPr/>
            <p:nvPr/>
          </p:nvSpPr>
          <p:spPr bwMode="auto">
            <a:xfrm>
              <a:off x="171" y="11"/>
              <a:ext cx="269" cy="66"/>
            </a:xfrm>
            <a:custGeom>
              <a:avLst/>
              <a:gdLst>
                <a:gd name="T0" fmla="*/ 2 w 269"/>
                <a:gd name="T1" fmla="*/ 54 h 66"/>
                <a:gd name="T2" fmla="*/ 2 w 269"/>
                <a:gd name="T3" fmla="*/ 54 h 66"/>
                <a:gd name="T4" fmla="*/ 0 w 269"/>
                <a:gd name="T5" fmla="*/ 57 h 66"/>
                <a:gd name="T6" fmla="*/ 1 w 269"/>
                <a:gd name="T7" fmla="*/ 60 h 66"/>
                <a:gd name="T8" fmla="*/ 3 w 269"/>
                <a:gd name="T9" fmla="*/ 63 h 66"/>
                <a:gd name="T10" fmla="*/ 6 w 269"/>
                <a:gd name="T11" fmla="*/ 65 h 66"/>
                <a:gd name="T12" fmla="*/ 266 w 269"/>
                <a:gd name="T13" fmla="*/ 65 h 66"/>
                <a:gd name="T14" fmla="*/ 267 w 269"/>
                <a:gd name="T15" fmla="*/ 65 h 66"/>
                <a:gd name="T16" fmla="*/ 268 w 269"/>
                <a:gd name="T17" fmla="*/ 65 h 66"/>
                <a:gd name="T18" fmla="*/ 268 w 269"/>
                <a:gd name="T19" fmla="*/ 64 h 66"/>
                <a:gd name="T20" fmla="*/ 268 w 269"/>
                <a:gd name="T21" fmla="*/ 63 h 66"/>
                <a:gd name="T22" fmla="*/ 268 w 269"/>
                <a:gd name="T23" fmla="*/ 57 h 66"/>
                <a:gd name="T24" fmla="*/ 268 w 269"/>
                <a:gd name="T25" fmla="*/ 57 h 66"/>
                <a:gd name="T26" fmla="*/ 267 w 269"/>
                <a:gd name="T27" fmla="*/ 56 h 66"/>
                <a:gd name="T28" fmla="*/ 266 w 269"/>
                <a:gd name="T29" fmla="*/ 55 h 66"/>
                <a:gd name="T30" fmla="*/ 265 w 269"/>
                <a:gd name="T31" fmla="*/ 54 h 66"/>
                <a:gd name="T32" fmla="*/ 257 w 269"/>
                <a:gd name="T33" fmla="*/ 47 h 66"/>
                <a:gd name="T34" fmla="*/ 248 w 269"/>
                <a:gd name="T35" fmla="*/ 41 h 66"/>
                <a:gd name="T36" fmla="*/ 239 w 269"/>
                <a:gd name="T37" fmla="*/ 35 h 66"/>
                <a:gd name="T38" fmla="*/ 230 w 269"/>
                <a:gd name="T39" fmla="*/ 28 h 66"/>
                <a:gd name="T40" fmla="*/ 220 w 269"/>
                <a:gd name="T41" fmla="*/ 22 h 66"/>
                <a:gd name="T42" fmla="*/ 211 w 269"/>
                <a:gd name="T43" fmla="*/ 16 h 66"/>
                <a:gd name="T44" fmla="*/ 201 w 269"/>
                <a:gd name="T45" fmla="*/ 10 h 66"/>
                <a:gd name="T46" fmla="*/ 192 w 269"/>
                <a:gd name="T47" fmla="*/ 5 h 66"/>
                <a:gd name="T48" fmla="*/ 191 w 269"/>
                <a:gd name="T49" fmla="*/ 4 h 66"/>
                <a:gd name="T50" fmla="*/ 188 w 269"/>
                <a:gd name="T51" fmla="*/ 3 h 66"/>
                <a:gd name="T52" fmla="*/ 186 w 269"/>
                <a:gd name="T53" fmla="*/ 3 h 66"/>
                <a:gd name="T54" fmla="*/ 184 w 269"/>
                <a:gd name="T55" fmla="*/ 3 h 66"/>
                <a:gd name="T56" fmla="*/ 118 w 269"/>
                <a:gd name="T57" fmla="*/ 0 h 66"/>
                <a:gd name="T58" fmla="*/ 40 w 269"/>
                <a:gd name="T59" fmla="*/ 1 h 66"/>
                <a:gd name="T60" fmla="*/ 38 w 269"/>
                <a:gd name="T61" fmla="*/ 2 h 66"/>
                <a:gd name="T62" fmla="*/ 35 w 269"/>
                <a:gd name="T63" fmla="*/ 3 h 66"/>
                <a:gd name="T64" fmla="*/ 34 w 269"/>
                <a:gd name="T65" fmla="*/ 4 h 66"/>
                <a:gd name="T66" fmla="*/ 33 w 269"/>
                <a:gd name="T67" fmla="*/ 5 h 66"/>
                <a:gd name="T68" fmla="*/ 2 w 269"/>
                <a:gd name="T69"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9" h="66">
                  <a:moveTo>
                    <a:pt x="2" y="54"/>
                  </a:moveTo>
                  <a:lnTo>
                    <a:pt x="2" y="54"/>
                  </a:lnTo>
                  <a:lnTo>
                    <a:pt x="0" y="57"/>
                  </a:lnTo>
                  <a:lnTo>
                    <a:pt x="1" y="60"/>
                  </a:lnTo>
                  <a:lnTo>
                    <a:pt x="3" y="63"/>
                  </a:lnTo>
                  <a:lnTo>
                    <a:pt x="6" y="65"/>
                  </a:lnTo>
                  <a:lnTo>
                    <a:pt x="266" y="65"/>
                  </a:lnTo>
                  <a:lnTo>
                    <a:pt x="267" y="65"/>
                  </a:lnTo>
                  <a:lnTo>
                    <a:pt x="268" y="65"/>
                  </a:lnTo>
                  <a:lnTo>
                    <a:pt x="268" y="64"/>
                  </a:lnTo>
                  <a:lnTo>
                    <a:pt x="268" y="63"/>
                  </a:lnTo>
                  <a:lnTo>
                    <a:pt x="268" y="57"/>
                  </a:lnTo>
                  <a:lnTo>
                    <a:pt x="268" y="57"/>
                  </a:lnTo>
                  <a:lnTo>
                    <a:pt x="267" y="56"/>
                  </a:lnTo>
                  <a:lnTo>
                    <a:pt x="266" y="55"/>
                  </a:lnTo>
                  <a:lnTo>
                    <a:pt x="265" y="54"/>
                  </a:lnTo>
                  <a:lnTo>
                    <a:pt x="257" y="47"/>
                  </a:lnTo>
                  <a:lnTo>
                    <a:pt x="248" y="41"/>
                  </a:lnTo>
                  <a:lnTo>
                    <a:pt x="239" y="35"/>
                  </a:lnTo>
                  <a:lnTo>
                    <a:pt x="230" y="28"/>
                  </a:lnTo>
                  <a:lnTo>
                    <a:pt x="220" y="22"/>
                  </a:lnTo>
                  <a:lnTo>
                    <a:pt x="211" y="16"/>
                  </a:lnTo>
                  <a:lnTo>
                    <a:pt x="201" y="10"/>
                  </a:lnTo>
                  <a:lnTo>
                    <a:pt x="192" y="5"/>
                  </a:lnTo>
                  <a:lnTo>
                    <a:pt x="191" y="4"/>
                  </a:lnTo>
                  <a:lnTo>
                    <a:pt x="188" y="3"/>
                  </a:lnTo>
                  <a:lnTo>
                    <a:pt x="186" y="3"/>
                  </a:lnTo>
                  <a:lnTo>
                    <a:pt x="184" y="3"/>
                  </a:lnTo>
                  <a:lnTo>
                    <a:pt x="118" y="0"/>
                  </a:lnTo>
                  <a:lnTo>
                    <a:pt x="40" y="1"/>
                  </a:lnTo>
                  <a:lnTo>
                    <a:pt x="38" y="2"/>
                  </a:lnTo>
                  <a:lnTo>
                    <a:pt x="35" y="3"/>
                  </a:lnTo>
                  <a:lnTo>
                    <a:pt x="34" y="4"/>
                  </a:lnTo>
                  <a:lnTo>
                    <a:pt x="33" y="5"/>
                  </a:lnTo>
                  <a:lnTo>
                    <a:pt x="2" y="54"/>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19" name="未知"/>
            <p:cNvSpPr/>
            <p:nvPr/>
          </p:nvSpPr>
          <p:spPr bwMode="auto">
            <a:xfrm>
              <a:off x="191" y="11"/>
              <a:ext cx="228" cy="51"/>
            </a:xfrm>
            <a:custGeom>
              <a:avLst/>
              <a:gdLst>
                <a:gd name="T0" fmla="*/ 1 w 228"/>
                <a:gd name="T1" fmla="*/ 41 h 51"/>
                <a:gd name="T2" fmla="*/ 0 w 228"/>
                <a:gd name="T3" fmla="*/ 44 h 51"/>
                <a:gd name="T4" fmla="*/ 1 w 228"/>
                <a:gd name="T5" fmla="*/ 47 h 51"/>
                <a:gd name="T6" fmla="*/ 2 w 228"/>
                <a:gd name="T7" fmla="*/ 48 h 51"/>
                <a:gd name="T8" fmla="*/ 5 w 228"/>
                <a:gd name="T9" fmla="*/ 49 h 51"/>
                <a:gd name="T10" fmla="*/ 225 w 228"/>
                <a:gd name="T11" fmla="*/ 50 h 51"/>
                <a:gd name="T12" fmla="*/ 226 w 228"/>
                <a:gd name="T13" fmla="*/ 50 h 51"/>
                <a:gd name="T14" fmla="*/ 226 w 228"/>
                <a:gd name="T15" fmla="*/ 49 h 51"/>
                <a:gd name="T16" fmla="*/ 227 w 228"/>
                <a:gd name="T17" fmla="*/ 49 h 51"/>
                <a:gd name="T18" fmla="*/ 227 w 228"/>
                <a:gd name="T19" fmla="*/ 48 h 51"/>
                <a:gd name="T20" fmla="*/ 227 w 228"/>
                <a:gd name="T21" fmla="*/ 44 h 51"/>
                <a:gd name="T22" fmla="*/ 227 w 228"/>
                <a:gd name="T23" fmla="*/ 43 h 51"/>
                <a:gd name="T24" fmla="*/ 226 w 228"/>
                <a:gd name="T25" fmla="*/ 42 h 51"/>
                <a:gd name="T26" fmla="*/ 225 w 228"/>
                <a:gd name="T27" fmla="*/ 42 h 51"/>
                <a:gd name="T28" fmla="*/ 224 w 228"/>
                <a:gd name="T29" fmla="*/ 41 h 51"/>
                <a:gd name="T30" fmla="*/ 218 w 228"/>
                <a:gd name="T31" fmla="*/ 36 h 51"/>
                <a:gd name="T32" fmla="*/ 210 w 228"/>
                <a:gd name="T33" fmla="*/ 31 h 51"/>
                <a:gd name="T34" fmla="*/ 202 w 228"/>
                <a:gd name="T35" fmla="*/ 27 h 51"/>
                <a:gd name="T36" fmla="*/ 194 w 228"/>
                <a:gd name="T37" fmla="*/ 22 h 51"/>
                <a:gd name="T38" fmla="*/ 187 w 228"/>
                <a:gd name="T39" fmla="*/ 17 h 51"/>
                <a:gd name="T40" fmla="*/ 179 w 228"/>
                <a:gd name="T41" fmla="*/ 12 h 51"/>
                <a:gd name="T42" fmla="*/ 170 w 228"/>
                <a:gd name="T43" fmla="*/ 8 h 51"/>
                <a:gd name="T44" fmla="*/ 162 w 228"/>
                <a:gd name="T45" fmla="*/ 3 h 51"/>
                <a:gd name="T46" fmla="*/ 161 w 228"/>
                <a:gd name="T47" fmla="*/ 3 h 51"/>
                <a:gd name="T48" fmla="*/ 159 w 228"/>
                <a:gd name="T49" fmla="*/ 3 h 51"/>
                <a:gd name="T50" fmla="*/ 157 w 228"/>
                <a:gd name="T51" fmla="*/ 2 h 51"/>
                <a:gd name="T52" fmla="*/ 156 w 228"/>
                <a:gd name="T53" fmla="*/ 2 h 51"/>
                <a:gd name="T54" fmla="*/ 100 w 228"/>
                <a:gd name="T55" fmla="*/ 0 h 51"/>
                <a:gd name="T56" fmla="*/ 27 w 228"/>
                <a:gd name="T57" fmla="*/ 2 h 51"/>
                <a:gd name="T58" fmla="*/ 25 w 228"/>
                <a:gd name="T59" fmla="*/ 2 h 51"/>
                <a:gd name="T60" fmla="*/ 23 w 228"/>
                <a:gd name="T61" fmla="*/ 2 h 51"/>
                <a:gd name="T62" fmla="*/ 22 w 228"/>
                <a:gd name="T63" fmla="*/ 3 h 51"/>
                <a:gd name="T64" fmla="*/ 21 w 228"/>
                <a:gd name="T65" fmla="*/ 3 h 51"/>
                <a:gd name="T66" fmla="*/ 1 w 228"/>
                <a:gd name="T67" fmla="*/ 4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8" h="51">
                  <a:moveTo>
                    <a:pt x="1" y="41"/>
                  </a:moveTo>
                  <a:lnTo>
                    <a:pt x="0" y="44"/>
                  </a:lnTo>
                  <a:lnTo>
                    <a:pt x="1" y="47"/>
                  </a:lnTo>
                  <a:lnTo>
                    <a:pt x="2" y="48"/>
                  </a:lnTo>
                  <a:lnTo>
                    <a:pt x="5" y="49"/>
                  </a:lnTo>
                  <a:lnTo>
                    <a:pt x="225" y="50"/>
                  </a:lnTo>
                  <a:lnTo>
                    <a:pt x="226" y="50"/>
                  </a:lnTo>
                  <a:lnTo>
                    <a:pt x="226" y="49"/>
                  </a:lnTo>
                  <a:lnTo>
                    <a:pt x="227" y="49"/>
                  </a:lnTo>
                  <a:lnTo>
                    <a:pt x="227" y="48"/>
                  </a:lnTo>
                  <a:lnTo>
                    <a:pt x="227" y="44"/>
                  </a:lnTo>
                  <a:lnTo>
                    <a:pt x="227" y="43"/>
                  </a:lnTo>
                  <a:lnTo>
                    <a:pt x="226" y="42"/>
                  </a:lnTo>
                  <a:lnTo>
                    <a:pt x="225" y="42"/>
                  </a:lnTo>
                  <a:lnTo>
                    <a:pt x="224" y="41"/>
                  </a:lnTo>
                  <a:lnTo>
                    <a:pt x="218" y="36"/>
                  </a:lnTo>
                  <a:lnTo>
                    <a:pt x="210" y="31"/>
                  </a:lnTo>
                  <a:lnTo>
                    <a:pt x="202" y="27"/>
                  </a:lnTo>
                  <a:lnTo>
                    <a:pt x="194" y="22"/>
                  </a:lnTo>
                  <a:lnTo>
                    <a:pt x="187" y="17"/>
                  </a:lnTo>
                  <a:lnTo>
                    <a:pt x="179" y="12"/>
                  </a:lnTo>
                  <a:lnTo>
                    <a:pt x="170" y="8"/>
                  </a:lnTo>
                  <a:lnTo>
                    <a:pt x="162" y="3"/>
                  </a:lnTo>
                  <a:lnTo>
                    <a:pt x="161" y="3"/>
                  </a:lnTo>
                  <a:lnTo>
                    <a:pt x="159" y="3"/>
                  </a:lnTo>
                  <a:lnTo>
                    <a:pt x="157" y="2"/>
                  </a:lnTo>
                  <a:lnTo>
                    <a:pt x="156" y="2"/>
                  </a:lnTo>
                  <a:lnTo>
                    <a:pt x="100" y="0"/>
                  </a:lnTo>
                  <a:lnTo>
                    <a:pt x="27" y="2"/>
                  </a:lnTo>
                  <a:lnTo>
                    <a:pt x="25" y="2"/>
                  </a:lnTo>
                  <a:lnTo>
                    <a:pt x="23" y="2"/>
                  </a:lnTo>
                  <a:lnTo>
                    <a:pt x="22" y="3"/>
                  </a:lnTo>
                  <a:lnTo>
                    <a:pt x="21" y="3"/>
                  </a:lnTo>
                  <a:lnTo>
                    <a:pt x="1" y="41"/>
                  </a:lnTo>
                </a:path>
              </a:pathLst>
            </a:custGeom>
            <a:solidFill>
              <a:srgbClr val="E5E5E5"/>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20" name="未知"/>
            <p:cNvSpPr/>
            <p:nvPr/>
          </p:nvSpPr>
          <p:spPr bwMode="auto">
            <a:xfrm>
              <a:off x="191" y="11"/>
              <a:ext cx="234" cy="57"/>
            </a:xfrm>
            <a:custGeom>
              <a:avLst/>
              <a:gdLst>
                <a:gd name="T0" fmla="*/ 1 w 234"/>
                <a:gd name="T1" fmla="*/ 46 h 57"/>
                <a:gd name="T2" fmla="*/ 1 w 234"/>
                <a:gd name="T3" fmla="*/ 46 h 57"/>
                <a:gd name="T4" fmla="*/ 0 w 234"/>
                <a:gd name="T5" fmla="*/ 49 h 57"/>
                <a:gd name="T6" fmla="*/ 1 w 234"/>
                <a:gd name="T7" fmla="*/ 52 h 57"/>
                <a:gd name="T8" fmla="*/ 2 w 234"/>
                <a:gd name="T9" fmla="*/ 54 h 57"/>
                <a:gd name="T10" fmla="*/ 5 w 234"/>
                <a:gd name="T11" fmla="*/ 55 h 57"/>
                <a:gd name="T12" fmla="*/ 231 w 234"/>
                <a:gd name="T13" fmla="*/ 56 h 57"/>
                <a:gd name="T14" fmla="*/ 232 w 234"/>
                <a:gd name="T15" fmla="*/ 56 h 57"/>
                <a:gd name="T16" fmla="*/ 232 w 234"/>
                <a:gd name="T17" fmla="*/ 55 h 57"/>
                <a:gd name="T18" fmla="*/ 233 w 234"/>
                <a:gd name="T19" fmla="*/ 55 h 57"/>
                <a:gd name="T20" fmla="*/ 233 w 234"/>
                <a:gd name="T21" fmla="*/ 54 h 57"/>
                <a:gd name="T22" fmla="*/ 233 w 234"/>
                <a:gd name="T23" fmla="*/ 49 h 57"/>
                <a:gd name="T24" fmla="*/ 233 w 234"/>
                <a:gd name="T25" fmla="*/ 48 h 57"/>
                <a:gd name="T26" fmla="*/ 232 w 234"/>
                <a:gd name="T27" fmla="*/ 47 h 57"/>
                <a:gd name="T28" fmla="*/ 231 w 234"/>
                <a:gd name="T29" fmla="*/ 47 h 57"/>
                <a:gd name="T30" fmla="*/ 230 w 234"/>
                <a:gd name="T31" fmla="*/ 46 h 57"/>
                <a:gd name="T32" fmla="*/ 223 w 234"/>
                <a:gd name="T33" fmla="*/ 41 h 57"/>
                <a:gd name="T34" fmla="*/ 216 w 234"/>
                <a:gd name="T35" fmla="*/ 35 h 57"/>
                <a:gd name="T36" fmla="*/ 207 w 234"/>
                <a:gd name="T37" fmla="*/ 30 h 57"/>
                <a:gd name="T38" fmla="*/ 200 w 234"/>
                <a:gd name="T39" fmla="*/ 24 h 57"/>
                <a:gd name="T40" fmla="*/ 192 w 234"/>
                <a:gd name="T41" fmla="*/ 19 h 57"/>
                <a:gd name="T42" fmla="*/ 183 w 234"/>
                <a:gd name="T43" fmla="*/ 14 h 57"/>
                <a:gd name="T44" fmla="*/ 175 w 234"/>
                <a:gd name="T45" fmla="*/ 9 h 57"/>
                <a:gd name="T46" fmla="*/ 166 w 234"/>
                <a:gd name="T47" fmla="*/ 4 h 57"/>
                <a:gd name="T48" fmla="*/ 165 w 234"/>
                <a:gd name="T49" fmla="*/ 3 h 57"/>
                <a:gd name="T50" fmla="*/ 163 w 234"/>
                <a:gd name="T51" fmla="*/ 3 h 57"/>
                <a:gd name="T52" fmla="*/ 161 w 234"/>
                <a:gd name="T53" fmla="*/ 2 h 57"/>
                <a:gd name="T54" fmla="*/ 160 w 234"/>
                <a:gd name="T55" fmla="*/ 2 h 57"/>
                <a:gd name="T56" fmla="*/ 103 w 234"/>
                <a:gd name="T57" fmla="*/ 0 h 57"/>
                <a:gd name="T58" fmla="*/ 28 w 234"/>
                <a:gd name="T59" fmla="*/ 2 h 57"/>
                <a:gd name="T60" fmla="*/ 26 w 234"/>
                <a:gd name="T61" fmla="*/ 2 h 57"/>
                <a:gd name="T62" fmla="*/ 24 w 234"/>
                <a:gd name="T63" fmla="*/ 2 h 57"/>
                <a:gd name="T64" fmla="*/ 23 w 234"/>
                <a:gd name="T65" fmla="*/ 3 h 57"/>
                <a:gd name="T66" fmla="*/ 22 w 234"/>
                <a:gd name="T67" fmla="*/ 4 h 57"/>
                <a:gd name="T68" fmla="*/ 1 w 234"/>
                <a:gd name="T69"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4" h="57">
                  <a:moveTo>
                    <a:pt x="1" y="46"/>
                  </a:moveTo>
                  <a:lnTo>
                    <a:pt x="1" y="46"/>
                  </a:lnTo>
                  <a:lnTo>
                    <a:pt x="0" y="49"/>
                  </a:lnTo>
                  <a:lnTo>
                    <a:pt x="1" y="52"/>
                  </a:lnTo>
                  <a:lnTo>
                    <a:pt x="2" y="54"/>
                  </a:lnTo>
                  <a:lnTo>
                    <a:pt x="5" y="55"/>
                  </a:lnTo>
                  <a:lnTo>
                    <a:pt x="231" y="56"/>
                  </a:lnTo>
                  <a:lnTo>
                    <a:pt x="232" y="56"/>
                  </a:lnTo>
                  <a:lnTo>
                    <a:pt x="232" y="55"/>
                  </a:lnTo>
                  <a:lnTo>
                    <a:pt x="233" y="55"/>
                  </a:lnTo>
                  <a:lnTo>
                    <a:pt x="233" y="54"/>
                  </a:lnTo>
                  <a:lnTo>
                    <a:pt x="233" y="49"/>
                  </a:lnTo>
                  <a:lnTo>
                    <a:pt x="233" y="48"/>
                  </a:lnTo>
                  <a:lnTo>
                    <a:pt x="232" y="47"/>
                  </a:lnTo>
                  <a:lnTo>
                    <a:pt x="231" y="47"/>
                  </a:lnTo>
                  <a:lnTo>
                    <a:pt x="230" y="46"/>
                  </a:lnTo>
                  <a:lnTo>
                    <a:pt x="223" y="41"/>
                  </a:lnTo>
                  <a:lnTo>
                    <a:pt x="216" y="35"/>
                  </a:lnTo>
                  <a:lnTo>
                    <a:pt x="207" y="30"/>
                  </a:lnTo>
                  <a:lnTo>
                    <a:pt x="200" y="24"/>
                  </a:lnTo>
                  <a:lnTo>
                    <a:pt x="192" y="19"/>
                  </a:lnTo>
                  <a:lnTo>
                    <a:pt x="183" y="14"/>
                  </a:lnTo>
                  <a:lnTo>
                    <a:pt x="175" y="9"/>
                  </a:lnTo>
                  <a:lnTo>
                    <a:pt x="166" y="4"/>
                  </a:lnTo>
                  <a:lnTo>
                    <a:pt x="165" y="3"/>
                  </a:lnTo>
                  <a:lnTo>
                    <a:pt x="163" y="3"/>
                  </a:lnTo>
                  <a:lnTo>
                    <a:pt x="161" y="2"/>
                  </a:lnTo>
                  <a:lnTo>
                    <a:pt x="160" y="2"/>
                  </a:lnTo>
                  <a:lnTo>
                    <a:pt x="103" y="0"/>
                  </a:lnTo>
                  <a:lnTo>
                    <a:pt x="28" y="2"/>
                  </a:lnTo>
                  <a:lnTo>
                    <a:pt x="26" y="2"/>
                  </a:lnTo>
                  <a:lnTo>
                    <a:pt x="24" y="2"/>
                  </a:lnTo>
                  <a:lnTo>
                    <a:pt x="23" y="3"/>
                  </a:lnTo>
                  <a:lnTo>
                    <a:pt x="22" y="4"/>
                  </a:lnTo>
                  <a:lnTo>
                    <a:pt x="1" y="46"/>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21" name="未知"/>
            <p:cNvSpPr/>
            <p:nvPr/>
          </p:nvSpPr>
          <p:spPr bwMode="auto">
            <a:xfrm>
              <a:off x="212" y="11"/>
              <a:ext cx="98" cy="61"/>
            </a:xfrm>
            <a:custGeom>
              <a:avLst/>
              <a:gdLst>
                <a:gd name="T0" fmla="*/ 70 w 98"/>
                <a:gd name="T1" fmla="*/ 1 h 61"/>
                <a:gd name="T2" fmla="*/ 76 w 98"/>
                <a:gd name="T3" fmla="*/ 60 h 61"/>
                <a:gd name="T4" fmla="*/ 97 w 98"/>
                <a:gd name="T5" fmla="*/ 60 h 61"/>
                <a:gd name="T6" fmla="*/ 84 w 98"/>
                <a:gd name="T7" fmla="*/ 1 h 61"/>
                <a:gd name="T8" fmla="*/ 83 w 98"/>
                <a:gd name="T9" fmla="*/ 1 h 61"/>
                <a:gd name="T10" fmla="*/ 81 w 98"/>
                <a:gd name="T11" fmla="*/ 0 h 61"/>
                <a:gd name="T12" fmla="*/ 79 w 98"/>
                <a:gd name="T13" fmla="*/ 0 h 61"/>
                <a:gd name="T14" fmla="*/ 77 w 98"/>
                <a:gd name="T15" fmla="*/ 0 h 61"/>
                <a:gd name="T16" fmla="*/ 75 w 98"/>
                <a:gd name="T17" fmla="*/ 0 h 61"/>
                <a:gd name="T18" fmla="*/ 74 w 98"/>
                <a:gd name="T19" fmla="*/ 0 h 61"/>
                <a:gd name="T20" fmla="*/ 72 w 98"/>
                <a:gd name="T21" fmla="*/ 1 h 61"/>
                <a:gd name="T22" fmla="*/ 70 w 98"/>
                <a:gd name="T23" fmla="*/ 1 h 61"/>
                <a:gd name="T24" fmla="*/ 0 w 98"/>
                <a:gd name="T25" fmla="*/ 1 h 61"/>
                <a:gd name="T26" fmla="*/ 1 w 98"/>
                <a:gd name="T27" fmla="*/ 58 h 61"/>
                <a:gd name="T28" fmla="*/ 6 w 98"/>
                <a:gd name="T29" fmla="*/ 58 h 61"/>
                <a:gd name="T30" fmla="*/ 4 w 98"/>
                <a:gd name="T31" fmla="*/ 0 h 61"/>
                <a:gd name="T32" fmla="*/ 0 w 98"/>
                <a:gd name="T33" fmla="*/ 1 h 61"/>
                <a:gd name="T34" fmla="*/ 70 w 98"/>
                <a:gd name="T35" fmla="*/ 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8" h="61">
                  <a:moveTo>
                    <a:pt x="70" y="1"/>
                  </a:moveTo>
                  <a:lnTo>
                    <a:pt x="76" y="60"/>
                  </a:lnTo>
                  <a:lnTo>
                    <a:pt x="97" y="60"/>
                  </a:lnTo>
                  <a:lnTo>
                    <a:pt x="84" y="1"/>
                  </a:lnTo>
                  <a:lnTo>
                    <a:pt x="83" y="1"/>
                  </a:lnTo>
                  <a:lnTo>
                    <a:pt x="81" y="0"/>
                  </a:lnTo>
                  <a:lnTo>
                    <a:pt x="79" y="0"/>
                  </a:lnTo>
                  <a:lnTo>
                    <a:pt x="77" y="0"/>
                  </a:lnTo>
                  <a:lnTo>
                    <a:pt x="75" y="0"/>
                  </a:lnTo>
                  <a:lnTo>
                    <a:pt x="74" y="0"/>
                  </a:lnTo>
                  <a:lnTo>
                    <a:pt x="72" y="1"/>
                  </a:lnTo>
                  <a:lnTo>
                    <a:pt x="70" y="1"/>
                  </a:lnTo>
                  <a:lnTo>
                    <a:pt x="0" y="1"/>
                  </a:lnTo>
                  <a:lnTo>
                    <a:pt x="1" y="58"/>
                  </a:lnTo>
                  <a:lnTo>
                    <a:pt x="6" y="58"/>
                  </a:lnTo>
                  <a:lnTo>
                    <a:pt x="4" y="0"/>
                  </a:lnTo>
                  <a:lnTo>
                    <a:pt x="0" y="1"/>
                  </a:lnTo>
                  <a:lnTo>
                    <a:pt x="70" y="1"/>
                  </a:lnTo>
                </a:path>
              </a:pathLst>
            </a:custGeom>
            <a:solidFill>
              <a:srgbClr val="A2C1FE"/>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22" name="未知"/>
            <p:cNvSpPr/>
            <p:nvPr/>
          </p:nvSpPr>
          <p:spPr bwMode="auto">
            <a:xfrm>
              <a:off x="286" y="11"/>
              <a:ext cx="30" cy="66"/>
            </a:xfrm>
            <a:custGeom>
              <a:avLst/>
              <a:gdLst>
                <a:gd name="T0" fmla="*/ 0 w 30"/>
                <a:gd name="T1" fmla="*/ 1 h 66"/>
                <a:gd name="T2" fmla="*/ 7 w 30"/>
                <a:gd name="T3" fmla="*/ 65 h 66"/>
                <a:gd name="T4" fmla="*/ 29 w 30"/>
                <a:gd name="T5" fmla="*/ 65 h 66"/>
                <a:gd name="T6" fmla="*/ 15 w 30"/>
                <a:gd name="T7" fmla="*/ 1 h 66"/>
                <a:gd name="T8" fmla="*/ 14 w 30"/>
                <a:gd name="T9" fmla="*/ 1 h 66"/>
                <a:gd name="T10" fmla="*/ 12 w 30"/>
                <a:gd name="T11" fmla="*/ 0 h 66"/>
                <a:gd name="T12" fmla="*/ 10 w 30"/>
                <a:gd name="T13" fmla="*/ 0 h 66"/>
                <a:gd name="T14" fmla="*/ 8 w 30"/>
                <a:gd name="T15" fmla="*/ 0 h 66"/>
                <a:gd name="T16" fmla="*/ 6 w 30"/>
                <a:gd name="T17" fmla="*/ 0 h 66"/>
                <a:gd name="T18" fmla="*/ 4 w 30"/>
                <a:gd name="T19" fmla="*/ 0 h 66"/>
                <a:gd name="T20" fmla="*/ 2 w 30"/>
                <a:gd name="T21" fmla="*/ 1 h 66"/>
                <a:gd name="T22" fmla="*/ 0 w 30"/>
                <a:gd name="T23" fmla="*/ 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66">
                  <a:moveTo>
                    <a:pt x="0" y="1"/>
                  </a:moveTo>
                  <a:lnTo>
                    <a:pt x="7" y="65"/>
                  </a:lnTo>
                  <a:lnTo>
                    <a:pt x="29" y="65"/>
                  </a:lnTo>
                  <a:lnTo>
                    <a:pt x="15" y="1"/>
                  </a:lnTo>
                  <a:lnTo>
                    <a:pt x="14" y="1"/>
                  </a:lnTo>
                  <a:lnTo>
                    <a:pt x="12" y="0"/>
                  </a:lnTo>
                  <a:lnTo>
                    <a:pt x="10" y="0"/>
                  </a:lnTo>
                  <a:lnTo>
                    <a:pt x="8" y="0"/>
                  </a:lnTo>
                  <a:lnTo>
                    <a:pt x="6" y="0"/>
                  </a:lnTo>
                  <a:lnTo>
                    <a:pt x="4" y="0"/>
                  </a:lnTo>
                  <a:lnTo>
                    <a:pt x="2" y="1"/>
                  </a:lnTo>
                  <a:lnTo>
                    <a:pt x="0" y="1"/>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23" name="未知"/>
            <p:cNvSpPr/>
            <p:nvPr/>
          </p:nvSpPr>
          <p:spPr bwMode="auto">
            <a:xfrm>
              <a:off x="212" y="11"/>
              <a:ext cx="8" cy="65"/>
            </a:xfrm>
            <a:custGeom>
              <a:avLst/>
              <a:gdLst>
                <a:gd name="T0" fmla="*/ 0 w 8"/>
                <a:gd name="T1" fmla="*/ 1 h 65"/>
                <a:gd name="T2" fmla="*/ 1 w 8"/>
                <a:gd name="T3" fmla="*/ 64 h 65"/>
                <a:gd name="T4" fmla="*/ 7 w 8"/>
                <a:gd name="T5" fmla="*/ 64 h 65"/>
                <a:gd name="T6" fmla="*/ 5 w 8"/>
                <a:gd name="T7" fmla="*/ 0 h 65"/>
                <a:gd name="T8" fmla="*/ 0 w 8"/>
                <a:gd name="T9" fmla="*/ 1 h 65"/>
              </a:gdLst>
              <a:ahLst/>
              <a:cxnLst>
                <a:cxn ang="0">
                  <a:pos x="T0" y="T1"/>
                </a:cxn>
                <a:cxn ang="0">
                  <a:pos x="T2" y="T3"/>
                </a:cxn>
                <a:cxn ang="0">
                  <a:pos x="T4" y="T5"/>
                </a:cxn>
                <a:cxn ang="0">
                  <a:pos x="T6" y="T7"/>
                </a:cxn>
                <a:cxn ang="0">
                  <a:pos x="T8" y="T9"/>
                </a:cxn>
              </a:cxnLst>
              <a:rect l="0" t="0" r="r" b="b"/>
              <a:pathLst>
                <a:path w="8" h="65">
                  <a:moveTo>
                    <a:pt x="0" y="1"/>
                  </a:moveTo>
                  <a:lnTo>
                    <a:pt x="1" y="64"/>
                  </a:lnTo>
                  <a:lnTo>
                    <a:pt x="7" y="64"/>
                  </a:lnTo>
                  <a:lnTo>
                    <a:pt x="5" y="0"/>
                  </a:lnTo>
                  <a:lnTo>
                    <a:pt x="0" y="1"/>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24" name="Line 24"/>
            <p:cNvSpPr>
              <a:spLocks noChangeShapeType="1"/>
            </p:cNvSpPr>
            <p:nvPr/>
          </p:nvSpPr>
          <p:spPr bwMode="auto">
            <a:xfrm>
              <a:off x="294" y="11"/>
              <a:ext cx="9" cy="64"/>
            </a:xfrm>
            <a:prstGeom prst="line">
              <a:avLst/>
            </a:prstGeom>
            <a:noFill/>
            <a:ln w="12700">
              <a:solidFill>
                <a:srgbClr val="2829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25" name="未知"/>
            <p:cNvSpPr/>
            <p:nvPr/>
          </p:nvSpPr>
          <p:spPr bwMode="auto">
            <a:xfrm>
              <a:off x="221" y="13"/>
              <a:ext cx="5" cy="49"/>
            </a:xfrm>
            <a:custGeom>
              <a:avLst/>
              <a:gdLst>
                <a:gd name="T0" fmla="*/ 3 w 5"/>
                <a:gd name="T1" fmla="*/ 48 h 49"/>
                <a:gd name="T2" fmla="*/ 4 w 5"/>
                <a:gd name="T3" fmla="*/ 48 h 49"/>
                <a:gd name="T4" fmla="*/ 2 w 5"/>
                <a:gd name="T5" fmla="*/ 1 h 49"/>
                <a:gd name="T6" fmla="*/ 0 w 5"/>
                <a:gd name="T7" fmla="*/ 0 h 49"/>
                <a:gd name="T8" fmla="*/ 2 w 5"/>
                <a:gd name="T9" fmla="*/ 47 h 49"/>
                <a:gd name="T10" fmla="*/ 3 w 5"/>
                <a:gd name="T11" fmla="*/ 48 h 49"/>
              </a:gdLst>
              <a:ahLst/>
              <a:cxnLst>
                <a:cxn ang="0">
                  <a:pos x="T0" y="T1"/>
                </a:cxn>
                <a:cxn ang="0">
                  <a:pos x="T2" y="T3"/>
                </a:cxn>
                <a:cxn ang="0">
                  <a:pos x="T4" y="T5"/>
                </a:cxn>
                <a:cxn ang="0">
                  <a:pos x="T6" y="T7"/>
                </a:cxn>
                <a:cxn ang="0">
                  <a:pos x="T8" y="T9"/>
                </a:cxn>
                <a:cxn ang="0">
                  <a:pos x="T10" y="T11"/>
                </a:cxn>
              </a:cxnLst>
              <a:rect l="0" t="0" r="r" b="b"/>
              <a:pathLst>
                <a:path w="5" h="49">
                  <a:moveTo>
                    <a:pt x="3" y="48"/>
                  </a:moveTo>
                  <a:lnTo>
                    <a:pt x="4" y="48"/>
                  </a:lnTo>
                  <a:lnTo>
                    <a:pt x="2" y="1"/>
                  </a:lnTo>
                  <a:lnTo>
                    <a:pt x="0" y="0"/>
                  </a:lnTo>
                  <a:lnTo>
                    <a:pt x="2" y="47"/>
                  </a:lnTo>
                  <a:lnTo>
                    <a:pt x="3" y="48"/>
                  </a:lnTo>
                </a:path>
              </a:pathLst>
            </a:custGeom>
            <a:solidFill>
              <a:srgbClr val="282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26" name="未知"/>
            <p:cNvSpPr/>
            <p:nvPr/>
          </p:nvSpPr>
          <p:spPr bwMode="auto">
            <a:xfrm>
              <a:off x="307" y="33"/>
              <a:ext cx="114" cy="30"/>
            </a:xfrm>
            <a:custGeom>
              <a:avLst/>
              <a:gdLst>
                <a:gd name="T0" fmla="*/ 0 w 114"/>
                <a:gd name="T1" fmla="*/ 0 h 30"/>
                <a:gd name="T2" fmla="*/ 4 w 114"/>
                <a:gd name="T3" fmla="*/ 2 h 30"/>
                <a:gd name="T4" fmla="*/ 8 w 114"/>
                <a:gd name="T5" fmla="*/ 4 h 30"/>
                <a:gd name="T6" fmla="*/ 11 w 114"/>
                <a:gd name="T7" fmla="*/ 7 h 30"/>
                <a:gd name="T8" fmla="*/ 12 w 114"/>
                <a:gd name="T9" fmla="*/ 13 h 30"/>
                <a:gd name="T10" fmla="*/ 11 w 114"/>
                <a:gd name="T11" fmla="*/ 16 h 30"/>
                <a:gd name="T12" fmla="*/ 10 w 114"/>
                <a:gd name="T13" fmla="*/ 19 h 30"/>
                <a:gd name="T14" fmla="*/ 9 w 114"/>
                <a:gd name="T15" fmla="*/ 23 h 30"/>
                <a:gd name="T16" fmla="*/ 10 w 114"/>
                <a:gd name="T17" fmla="*/ 27 h 30"/>
                <a:gd name="T18" fmla="*/ 72 w 114"/>
                <a:gd name="T19" fmla="*/ 27 h 30"/>
                <a:gd name="T20" fmla="*/ 77 w 114"/>
                <a:gd name="T21" fmla="*/ 15 h 30"/>
                <a:gd name="T22" fmla="*/ 78 w 114"/>
                <a:gd name="T23" fmla="*/ 15 h 30"/>
                <a:gd name="T24" fmla="*/ 79 w 114"/>
                <a:gd name="T25" fmla="*/ 15 h 30"/>
                <a:gd name="T26" fmla="*/ 80 w 114"/>
                <a:gd name="T27" fmla="*/ 15 h 30"/>
                <a:gd name="T28" fmla="*/ 80 w 114"/>
                <a:gd name="T29" fmla="*/ 16 h 30"/>
                <a:gd name="T30" fmla="*/ 76 w 114"/>
                <a:gd name="T31" fmla="*/ 27 h 30"/>
                <a:gd name="T32" fmla="*/ 88 w 114"/>
                <a:gd name="T33" fmla="*/ 28 h 30"/>
                <a:gd name="T34" fmla="*/ 96 w 114"/>
                <a:gd name="T35" fmla="*/ 10 h 30"/>
                <a:gd name="T36" fmla="*/ 98 w 114"/>
                <a:gd name="T37" fmla="*/ 12 h 30"/>
                <a:gd name="T38" fmla="*/ 101 w 114"/>
                <a:gd name="T39" fmla="*/ 14 h 30"/>
                <a:gd name="T40" fmla="*/ 104 w 114"/>
                <a:gd name="T41" fmla="*/ 15 h 30"/>
                <a:gd name="T42" fmla="*/ 107 w 114"/>
                <a:gd name="T43" fmla="*/ 16 h 30"/>
                <a:gd name="T44" fmla="*/ 108 w 114"/>
                <a:gd name="T45" fmla="*/ 19 h 30"/>
                <a:gd name="T46" fmla="*/ 110 w 114"/>
                <a:gd name="T47" fmla="*/ 19 h 30"/>
                <a:gd name="T48" fmla="*/ 112 w 114"/>
                <a:gd name="T49" fmla="*/ 21 h 30"/>
                <a:gd name="T50" fmla="*/ 113 w 114"/>
                <a:gd name="T51" fmla="*/ 22 h 30"/>
                <a:gd name="T52" fmla="*/ 113 w 114"/>
                <a:gd name="T53" fmla="*/ 29 h 30"/>
                <a:gd name="T54" fmla="*/ 6 w 114"/>
                <a:gd name="T55" fmla="*/ 29 h 30"/>
                <a:gd name="T56" fmla="*/ 0 w 114"/>
                <a:gd name="T5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4" h="30">
                  <a:moveTo>
                    <a:pt x="0" y="0"/>
                  </a:moveTo>
                  <a:lnTo>
                    <a:pt x="4" y="2"/>
                  </a:lnTo>
                  <a:lnTo>
                    <a:pt x="8" y="4"/>
                  </a:lnTo>
                  <a:lnTo>
                    <a:pt x="11" y="7"/>
                  </a:lnTo>
                  <a:lnTo>
                    <a:pt x="12" y="13"/>
                  </a:lnTo>
                  <a:lnTo>
                    <a:pt x="11" y="16"/>
                  </a:lnTo>
                  <a:lnTo>
                    <a:pt x="10" y="19"/>
                  </a:lnTo>
                  <a:lnTo>
                    <a:pt x="9" y="23"/>
                  </a:lnTo>
                  <a:lnTo>
                    <a:pt x="10" y="27"/>
                  </a:lnTo>
                  <a:lnTo>
                    <a:pt x="72" y="27"/>
                  </a:lnTo>
                  <a:lnTo>
                    <a:pt x="77" y="15"/>
                  </a:lnTo>
                  <a:lnTo>
                    <a:pt x="78" y="15"/>
                  </a:lnTo>
                  <a:lnTo>
                    <a:pt x="79" y="15"/>
                  </a:lnTo>
                  <a:lnTo>
                    <a:pt x="80" y="15"/>
                  </a:lnTo>
                  <a:lnTo>
                    <a:pt x="80" y="16"/>
                  </a:lnTo>
                  <a:lnTo>
                    <a:pt x="76" y="27"/>
                  </a:lnTo>
                  <a:lnTo>
                    <a:pt x="88" y="28"/>
                  </a:lnTo>
                  <a:lnTo>
                    <a:pt x="96" y="10"/>
                  </a:lnTo>
                  <a:lnTo>
                    <a:pt x="98" y="12"/>
                  </a:lnTo>
                  <a:lnTo>
                    <a:pt x="101" y="14"/>
                  </a:lnTo>
                  <a:lnTo>
                    <a:pt x="104" y="15"/>
                  </a:lnTo>
                  <a:lnTo>
                    <a:pt x="107" y="16"/>
                  </a:lnTo>
                  <a:lnTo>
                    <a:pt x="108" y="19"/>
                  </a:lnTo>
                  <a:lnTo>
                    <a:pt x="110" y="19"/>
                  </a:lnTo>
                  <a:lnTo>
                    <a:pt x="112" y="21"/>
                  </a:lnTo>
                  <a:lnTo>
                    <a:pt x="113" y="22"/>
                  </a:lnTo>
                  <a:lnTo>
                    <a:pt x="113" y="29"/>
                  </a:lnTo>
                  <a:lnTo>
                    <a:pt x="6" y="29"/>
                  </a:lnTo>
                  <a:lnTo>
                    <a:pt x="0" y="0"/>
                  </a:lnTo>
                </a:path>
              </a:pathLst>
            </a:custGeom>
            <a:solidFill>
              <a:srgbClr val="282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27" name="未知"/>
            <p:cNvSpPr/>
            <p:nvPr/>
          </p:nvSpPr>
          <p:spPr bwMode="auto">
            <a:xfrm>
              <a:off x="307" y="33"/>
              <a:ext cx="120" cy="36"/>
            </a:xfrm>
            <a:custGeom>
              <a:avLst/>
              <a:gdLst>
                <a:gd name="T0" fmla="*/ 0 w 120"/>
                <a:gd name="T1" fmla="*/ 0 h 36"/>
                <a:gd name="T2" fmla="*/ 0 w 120"/>
                <a:gd name="T3" fmla="*/ 0 h 36"/>
                <a:gd name="T4" fmla="*/ 4 w 120"/>
                <a:gd name="T5" fmla="*/ 2 h 36"/>
                <a:gd name="T6" fmla="*/ 9 w 120"/>
                <a:gd name="T7" fmla="*/ 5 h 36"/>
                <a:gd name="T8" fmla="*/ 12 w 120"/>
                <a:gd name="T9" fmla="*/ 9 h 36"/>
                <a:gd name="T10" fmla="*/ 12 w 120"/>
                <a:gd name="T11" fmla="*/ 16 h 36"/>
                <a:gd name="T12" fmla="*/ 12 w 120"/>
                <a:gd name="T13" fmla="*/ 19 h 36"/>
                <a:gd name="T14" fmla="*/ 11 w 120"/>
                <a:gd name="T15" fmla="*/ 23 h 36"/>
                <a:gd name="T16" fmla="*/ 10 w 120"/>
                <a:gd name="T17" fmla="*/ 27 h 36"/>
                <a:gd name="T18" fmla="*/ 11 w 120"/>
                <a:gd name="T19" fmla="*/ 32 h 36"/>
                <a:gd name="T20" fmla="*/ 76 w 120"/>
                <a:gd name="T21" fmla="*/ 33 h 36"/>
                <a:gd name="T22" fmla="*/ 81 w 120"/>
                <a:gd name="T23" fmla="*/ 18 h 36"/>
                <a:gd name="T24" fmla="*/ 83 w 120"/>
                <a:gd name="T25" fmla="*/ 18 h 36"/>
                <a:gd name="T26" fmla="*/ 83 w 120"/>
                <a:gd name="T27" fmla="*/ 18 h 36"/>
                <a:gd name="T28" fmla="*/ 84 w 120"/>
                <a:gd name="T29" fmla="*/ 18 h 36"/>
                <a:gd name="T30" fmla="*/ 84 w 120"/>
                <a:gd name="T31" fmla="*/ 19 h 36"/>
                <a:gd name="T32" fmla="*/ 80 w 120"/>
                <a:gd name="T33" fmla="*/ 33 h 36"/>
                <a:gd name="T34" fmla="*/ 93 w 120"/>
                <a:gd name="T35" fmla="*/ 34 h 36"/>
                <a:gd name="T36" fmla="*/ 101 w 120"/>
                <a:gd name="T37" fmla="*/ 13 h 36"/>
                <a:gd name="T38" fmla="*/ 104 w 120"/>
                <a:gd name="T39" fmla="*/ 15 h 36"/>
                <a:gd name="T40" fmla="*/ 107 w 120"/>
                <a:gd name="T41" fmla="*/ 17 h 36"/>
                <a:gd name="T42" fmla="*/ 109 w 120"/>
                <a:gd name="T43" fmla="*/ 18 h 36"/>
                <a:gd name="T44" fmla="*/ 112 w 120"/>
                <a:gd name="T45" fmla="*/ 19 h 36"/>
                <a:gd name="T46" fmla="*/ 114 w 120"/>
                <a:gd name="T47" fmla="*/ 22 h 36"/>
                <a:gd name="T48" fmla="*/ 116 w 120"/>
                <a:gd name="T49" fmla="*/ 23 h 36"/>
                <a:gd name="T50" fmla="*/ 118 w 120"/>
                <a:gd name="T51" fmla="*/ 25 h 36"/>
                <a:gd name="T52" fmla="*/ 119 w 120"/>
                <a:gd name="T53" fmla="*/ 26 h 36"/>
                <a:gd name="T54" fmla="*/ 119 w 120"/>
                <a:gd name="T55" fmla="*/ 35 h 36"/>
                <a:gd name="T56" fmla="*/ 7 w 120"/>
                <a:gd name="T57" fmla="*/ 35 h 36"/>
                <a:gd name="T58" fmla="*/ 0 w 120"/>
                <a:gd name="T5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36">
                  <a:moveTo>
                    <a:pt x="0" y="0"/>
                  </a:moveTo>
                  <a:lnTo>
                    <a:pt x="0" y="0"/>
                  </a:lnTo>
                  <a:lnTo>
                    <a:pt x="4" y="2"/>
                  </a:lnTo>
                  <a:lnTo>
                    <a:pt x="9" y="5"/>
                  </a:lnTo>
                  <a:lnTo>
                    <a:pt x="12" y="9"/>
                  </a:lnTo>
                  <a:lnTo>
                    <a:pt x="12" y="16"/>
                  </a:lnTo>
                  <a:lnTo>
                    <a:pt x="12" y="19"/>
                  </a:lnTo>
                  <a:lnTo>
                    <a:pt x="11" y="23"/>
                  </a:lnTo>
                  <a:lnTo>
                    <a:pt x="10" y="27"/>
                  </a:lnTo>
                  <a:lnTo>
                    <a:pt x="11" y="32"/>
                  </a:lnTo>
                  <a:lnTo>
                    <a:pt x="76" y="33"/>
                  </a:lnTo>
                  <a:lnTo>
                    <a:pt x="81" y="18"/>
                  </a:lnTo>
                  <a:lnTo>
                    <a:pt x="83" y="18"/>
                  </a:lnTo>
                  <a:lnTo>
                    <a:pt x="83" y="18"/>
                  </a:lnTo>
                  <a:lnTo>
                    <a:pt x="84" y="18"/>
                  </a:lnTo>
                  <a:lnTo>
                    <a:pt x="84" y="19"/>
                  </a:lnTo>
                  <a:lnTo>
                    <a:pt x="80" y="33"/>
                  </a:lnTo>
                  <a:lnTo>
                    <a:pt x="93" y="34"/>
                  </a:lnTo>
                  <a:lnTo>
                    <a:pt x="101" y="13"/>
                  </a:lnTo>
                  <a:lnTo>
                    <a:pt x="104" y="15"/>
                  </a:lnTo>
                  <a:lnTo>
                    <a:pt x="107" y="17"/>
                  </a:lnTo>
                  <a:lnTo>
                    <a:pt x="109" y="18"/>
                  </a:lnTo>
                  <a:lnTo>
                    <a:pt x="112" y="19"/>
                  </a:lnTo>
                  <a:lnTo>
                    <a:pt x="114" y="22"/>
                  </a:lnTo>
                  <a:lnTo>
                    <a:pt x="116" y="23"/>
                  </a:lnTo>
                  <a:lnTo>
                    <a:pt x="118" y="25"/>
                  </a:lnTo>
                  <a:lnTo>
                    <a:pt x="119" y="26"/>
                  </a:lnTo>
                  <a:lnTo>
                    <a:pt x="119" y="35"/>
                  </a:lnTo>
                  <a:lnTo>
                    <a:pt x="7" y="35"/>
                  </a:lnTo>
                  <a:lnTo>
                    <a:pt x="0"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28" name="未知"/>
            <p:cNvSpPr/>
            <p:nvPr/>
          </p:nvSpPr>
          <p:spPr bwMode="auto">
            <a:xfrm>
              <a:off x="21" y="86"/>
              <a:ext cx="13" cy="33"/>
            </a:xfrm>
            <a:custGeom>
              <a:avLst/>
              <a:gdLst>
                <a:gd name="T0" fmla="*/ 1 w 13"/>
                <a:gd name="T1" fmla="*/ 0 h 33"/>
                <a:gd name="T2" fmla="*/ 10 w 13"/>
                <a:gd name="T3" fmla="*/ 1 h 33"/>
                <a:gd name="T4" fmla="*/ 11 w 13"/>
                <a:gd name="T5" fmla="*/ 1 h 33"/>
                <a:gd name="T6" fmla="*/ 12 w 13"/>
                <a:gd name="T7" fmla="*/ 1 h 33"/>
                <a:gd name="T8" fmla="*/ 12 w 13"/>
                <a:gd name="T9" fmla="*/ 2 h 33"/>
                <a:gd name="T10" fmla="*/ 12 w 13"/>
                <a:gd name="T11" fmla="*/ 3 h 33"/>
                <a:gd name="T12" fmla="*/ 12 w 13"/>
                <a:gd name="T13" fmla="*/ 29 h 33"/>
                <a:gd name="T14" fmla="*/ 12 w 13"/>
                <a:gd name="T15" fmla="*/ 30 h 33"/>
                <a:gd name="T16" fmla="*/ 12 w 13"/>
                <a:gd name="T17" fmla="*/ 30 h 33"/>
                <a:gd name="T18" fmla="*/ 11 w 13"/>
                <a:gd name="T19" fmla="*/ 31 h 33"/>
                <a:gd name="T20" fmla="*/ 11 w 13"/>
                <a:gd name="T21" fmla="*/ 32 h 33"/>
                <a:gd name="T22" fmla="*/ 1 w 13"/>
                <a:gd name="T23" fmla="*/ 32 h 33"/>
                <a:gd name="T24" fmla="*/ 1 w 13"/>
                <a:gd name="T25" fmla="*/ 23 h 33"/>
                <a:gd name="T26" fmla="*/ 1 w 13"/>
                <a:gd name="T27" fmla="*/ 15 h 33"/>
                <a:gd name="T28" fmla="*/ 0 w 13"/>
                <a:gd name="T29" fmla="*/ 7 h 33"/>
                <a:gd name="T30" fmla="*/ 1 w 13"/>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 h="33">
                  <a:moveTo>
                    <a:pt x="1" y="0"/>
                  </a:moveTo>
                  <a:lnTo>
                    <a:pt x="10" y="1"/>
                  </a:lnTo>
                  <a:lnTo>
                    <a:pt x="11" y="1"/>
                  </a:lnTo>
                  <a:lnTo>
                    <a:pt x="12" y="1"/>
                  </a:lnTo>
                  <a:lnTo>
                    <a:pt x="12" y="2"/>
                  </a:lnTo>
                  <a:lnTo>
                    <a:pt x="12" y="3"/>
                  </a:lnTo>
                  <a:lnTo>
                    <a:pt x="12" y="29"/>
                  </a:lnTo>
                  <a:lnTo>
                    <a:pt x="12" y="30"/>
                  </a:lnTo>
                  <a:lnTo>
                    <a:pt x="12" y="30"/>
                  </a:lnTo>
                  <a:lnTo>
                    <a:pt x="11" y="31"/>
                  </a:lnTo>
                  <a:lnTo>
                    <a:pt x="11" y="32"/>
                  </a:lnTo>
                  <a:lnTo>
                    <a:pt x="1" y="32"/>
                  </a:lnTo>
                  <a:lnTo>
                    <a:pt x="1" y="23"/>
                  </a:lnTo>
                  <a:lnTo>
                    <a:pt x="1" y="15"/>
                  </a:lnTo>
                  <a:lnTo>
                    <a:pt x="0" y="7"/>
                  </a:lnTo>
                  <a:lnTo>
                    <a:pt x="1" y="0"/>
                  </a:lnTo>
                </a:path>
              </a:pathLst>
            </a:custGeom>
            <a:solidFill>
              <a:srgbClr val="282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29" name="未知"/>
            <p:cNvSpPr/>
            <p:nvPr/>
          </p:nvSpPr>
          <p:spPr bwMode="auto">
            <a:xfrm>
              <a:off x="21" y="86"/>
              <a:ext cx="19" cy="38"/>
            </a:xfrm>
            <a:custGeom>
              <a:avLst/>
              <a:gdLst>
                <a:gd name="T0" fmla="*/ 1 w 19"/>
                <a:gd name="T1" fmla="*/ 0 h 38"/>
                <a:gd name="T2" fmla="*/ 15 w 19"/>
                <a:gd name="T3" fmla="*/ 1 h 38"/>
                <a:gd name="T4" fmla="*/ 17 w 19"/>
                <a:gd name="T5" fmla="*/ 1 h 38"/>
                <a:gd name="T6" fmla="*/ 18 w 19"/>
                <a:gd name="T7" fmla="*/ 1 h 38"/>
                <a:gd name="T8" fmla="*/ 18 w 19"/>
                <a:gd name="T9" fmla="*/ 2 h 38"/>
                <a:gd name="T10" fmla="*/ 18 w 19"/>
                <a:gd name="T11" fmla="*/ 4 h 38"/>
                <a:gd name="T12" fmla="*/ 18 w 19"/>
                <a:gd name="T13" fmla="*/ 33 h 38"/>
                <a:gd name="T14" fmla="*/ 18 w 19"/>
                <a:gd name="T15" fmla="*/ 34 h 38"/>
                <a:gd name="T16" fmla="*/ 18 w 19"/>
                <a:gd name="T17" fmla="*/ 35 h 38"/>
                <a:gd name="T18" fmla="*/ 17 w 19"/>
                <a:gd name="T19" fmla="*/ 36 h 38"/>
                <a:gd name="T20" fmla="*/ 16 w 19"/>
                <a:gd name="T21" fmla="*/ 37 h 38"/>
                <a:gd name="T22" fmla="*/ 2 w 19"/>
                <a:gd name="T23" fmla="*/ 37 h 38"/>
                <a:gd name="T24" fmla="*/ 1 w 19"/>
                <a:gd name="T25" fmla="*/ 27 h 38"/>
                <a:gd name="T26" fmla="*/ 1 w 19"/>
                <a:gd name="T27" fmla="*/ 17 h 38"/>
                <a:gd name="T28" fmla="*/ 0 w 19"/>
                <a:gd name="T29" fmla="*/ 8 h 38"/>
                <a:gd name="T30" fmla="*/ 1 w 19"/>
                <a:gd name="T3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38">
                  <a:moveTo>
                    <a:pt x="1" y="0"/>
                  </a:moveTo>
                  <a:lnTo>
                    <a:pt x="15" y="1"/>
                  </a:lnTo>
                  <a:lnTo>
                    <a:pt x="17" y="1"/>
                  </a:lnTo>
                  <a:lnTo>
                    <a:pt x="18" y="1"/>
                  </a:lnTo>
                  <a:lnTo>
                    <a:pt x="18" y="2"/>
                  </a:lnTo>
                  <a:lnTo>
                    <a:pt x="18" y="4"/>
                  </a:lnTo>
                  <a:lnTo>
                    <a:pt x="18" y="33"/>
                  </a:lnTo>
                  <a:lnTo>
                    <a:pt x="18" y="34"/>
                  </a:lnTo>
                  <a:lnTo>
                    <a:pt x="18" y="35"/>
                  </a:lnTo>
                  <a:lnTo>
                    <a:pt x="17" y="36"/>
                  </a:lnTo>
                  <a:lnTo>
                    <a:pt x="16" y="37"/>
                  </a:lnTo>
                  <a:lnTo>
                    <a:pt x="2" y="37"/>
                  </a:lnTo>
                  <a:lnTo>
                    <a:pt x="1" y="27"/>
                  </a:lnTo>
                  <a:lnTo>
                    <a:pt x="1" y="17"/>
                  </a:lnTo>
                  <a:lnTo>
                    <a:pt x="0" y="8"/>
                  </a:lnTo>
                  <a:lnTo>
                    <a:pt x="1"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30" name="Line 30"/>
            <p:cNvSpPr>
              <a:spLocks noChangeShapeType="1"/>
            </p:cNvSpPr>
            <p:nvPr/>
          </p:nvSpPr>
          <p:spPr bwMode="auto">
            <a:xfrm>
              <a:off x="316" y="136"/>
              <a:ext cx="133" cy="0"/>
            </a:xfrm>
            <a:prstGeom prst="line">
              <a:avLst/>
            </a:prstGeom>
            <a:noFill/>
            <a:ln w="12700">
              <a:solidFill>
                <a:srgbClr val="BFBFB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31" name="Line 31"/>
            <p:cNvSpPr>
              <a:spLocks noChangeShapeType="1"/>
            </p:cNvSpPr>
            <p:nvPr/>
          </p:nvSpPr>
          <p:spPr bwMode="auto">
            <a:xfrm>
              <a:off x="206" y="136"/>
              <a:ext cx="95" cy="0"/>
            </a:xfrm>
            <a:prstGeom prst="line">
              <a:avLst/>
            </a:prstGeom>
            <a:noFill/>
            <a:ln w="12700">
              <a:solidFill>
                <a:srgbClr val="BFBFB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32" name="Line 32"/>
            <p:cNvSpPr>
              <a:spLocks noChangeShapeType="1"/>
            </p:cNvSpPr>
            <p:nvPr/>
          </p:nvSpPr>
          <p:spPr bwMode="auto">
            <a:xfrm flipV="1">
              <a:off x="584" y="135"/>
              <a:ext cx="69" cy="1"/>
            </a:xfrm>
            <a:prstGeom prst="line">
              <a:avLst/>
            </a:prstGeom>
            <a:noFill/>
            <a:ln w="12700">
              <a:solidFill>
                <a:srgbClr val="BFBFB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33" name="Line 33"/>
            <p:cNvSpPr>
              <a:spLocks noChangeShapeType="1"/>
            </p:cNvSpPr>
            <p:nvPr/>
          </p:nvSpPr>
          <p:spPr bwMode="auto">
            <a:xfrm>
              <a:off x="34" y="138"/>
              <a:ext cx="76" cy="0"/>
            </a:xfrm>
            <a:prstGeom prst="line">
              <a:avLst/>
            </a:prstGeom>
            <a:noFill/>
            <a:ln w="12700">
              <a:solidFill>
                <a:srgbClr val="BFBFBF"/>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34" name="未知"/>
            <p:cNvSpPr/>
            <p:nvPr/>
          </p:nvSpPr>
          <p:spPr bwMode="auto">
            <a:xfrm>
              <a:off x="173" y="6"/>
              <a:ext cx="202" cy="3"/>
            </a:xfrm>
            <a:custGeom>
              <a:avLst/>
              <a:gdLst>
                <a:gd name="T0" fmla="*/ 0 w 202"/>
                <a:gd name="T1" fmla="*/ 2 h 3"/>
                <a:gd name="T2" fmla="*/ 0 w 202"/>
                <a:gd name="T3" fmla="*/ 2 h 3"/>
                <a:gd name="T4" fmla="*/ 12 w 202"/>
                <a:gd name="T5" fmla="*/ 2 h 3"/>
                <a:gd name="T6" fmla="*/ 25 w 202"/>
                <a:gd name="T7" fmla="*/ 1 h 3"/>
                <a:gd name="T8" fmla="*/ 37 w 202"/>
                <a:gd name="T9" fmla="*/ 1 h 3"/>
                <a:gd name="T10" fmla="*/ 50 w 202"/>
                <a:gd name="T11" fmla="*/ 1 h 3"/>
                <a:gd name="T12" fmla="*/ 62 w 202"/>
                <a:gd name="T13" fmla="*/ 0 h 3"/>
                <a:gd name="T14" fmla="*/ 75 w 202"/>
                <a:gd name="T15" fmla="*/ 0 h 3"/>
                <a:gd name="T16" fmla="*/ 88 w 202"/>
                <a:gd name="T17" fmla="*/ 0 h 3"/>
                <a:gd name="T18" fmla="*/ 100 w 202"/>
                <a:gd name="T19" fmla="*/ 0 h 3"/>
                <a:gd name="T20" fmla="*/ 113 w 202"/>
                <a:gd name="T21" fmla="*/ 0 h 3"/>
                <a:gd name="T22" fmla="*/ 125 w 202"/>
                <a:gd name="T23" fmla="*/ 0 h 3"/>
                <a:gd name="T24" fmla="*/ 138 w 202"/>
                <a:gd name="T25" fmla="*/ 0 h 3"/>
                <a:gd name="T26" fmla="*/ 151 w 202"/>
                <a:gd name="T27" fmla="*/ 0 h 3"/>
                <a:gd name="T28" fmla="*/ 164 w 202"/>
                <a:gd name="T29" fmla="*/ 1 h 3"/>
                <a:gd name="T30" fmla="*/ 176 w 202"/>
                <a:gd name="T31" fmla="*/ 1 h 3"/>
                <a:gd name="T32" fmla="*/ 189 w 202"/>
                <a:gd name="T33" fmla="*/ 1 h 3"/>
                <a:gd name="T34" fmla="*/ 201 w 202"/>
                <a:gd name="T35"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2" h="3">
                  <a:moveTo>
                    <a:pt x="0" y="2"/>
                  </a:moveTo>
                  <a:lnTo>
                    <a:pt x="0" y="2"/>
                  </a:lnTo>
                  <a:lnTo>
                    <a:pt x="12" y="2"/>
                  </a:lnTo>
                  <a:lnTo>
                    <a:pt x="25" y="1"/>
                  </a:lnTo>
                  <a:lnTo>
                    <a:pt x="37" y="1"/>
                  </a:lnTo>
                  <a:lnTo>
                    <a:pt x="50" y="1"/>
                  </a:lnTo>
                  <a:lnTo>
                    <a:pt x="62" y="0"/>
                  </a:lnTo>
                  <a:lnTo>
                    <a:pt x="75" y="0"/>
                  </a:lnTo>
                  <a:lnTo>
                    <a:pt x="88" y="0"/>
                  </a:lnTo>
                  <a:lnTo>
                    <a:pt x="100" y="0"/>
                  </a:lnTo>
                  <a:lnTo>
                    <a:pt x="113" y="0"/>
                  </a:lnTo>
                  <a:lnTo>
                    <a:pt x="125" y="0"/>
                  </a:lnTo>
                  <a:lnTo>
                    <a:pt x="138" y="0"/>
                  </a:lnTo>
                  <a:lnTo>
                    <a:pt x="151" y="0"/>
                  </a:lnTo>
                  <a:lnTo>
                    <a:pt x="164" y="1"/>
                  </a:lnTo>
                  <a:lnTo>
                    <a:pt x="176" y="1"/>
                  </a:lnTo>
                  <a:lnTo>
                    <a:pt x="189" y="1"/>
                  </a:lnTo>
                  <a:lnTo>
                    <a:pt x="201" y="1"/>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35" name="未知"/>
            <p:cNvSpPr/>
            <p:nvPr/>
          </p:nvSpPr>
          <p:spPr bwMode="auto">
            <a:xfrm>
              <a:off x="162" y="69"/>
              <a:ext cx="8" cy="16"/>
            </a:xfrm>
            <a:custGeom>
              <a:avLst/>
              <a:gdLst>
                <a:gd name="T0" fmla="*/ 2 w 8"/>
                <a:gd name="T1" fmla="*/ 0 h 16"/>
                <a:gd name="T2" fmla="*/ 2 w 8"/>
                <a:gd name="T3" fmla="*/ 0 h 16"/>
                <a:gd name="T4" fmla="*/ 1 w 8"/>
                <a:gd name="T5" fmla="*/ 5 h 16"/>
                <a:gd name="T6" fmla="*/ 0 w 8"/>
                <a:gd name="T7" fmla="*/ 9 h 16"/>
                <a:gd name="T8" fmla="*/ 2 w 8"/>
                <a:gd name="T9" fmla="*/ 13 h 16"/>
                <a:gd name="T10" fmla="*/ 7 w 8"/>
                <a:gd name="T11" fmla="*/ 15 h 16"/>
              </a:gdLst>
              <a:ahLst/>
              <a:cxnLst>
                <a:cxn ang="0">
                  <a:pos x="T0" y="T1"/>
                </a:cxn>
                <a:cxn ang="0">
                  <a:pos x="T2" y="T3"/>
                </a:cxn>
                <a:cxn ang="0">
                  <a:pos x="T4" y="T5"/>
                </a:cxn>
                <a:cxn ang="0">
                  <a:pos x="T6" y="T7"/>
                </a:cxn>
                <a:cxn ang="0">
                  <a:pos x="T8" y="T9"/>
                </a:cxn>
                <a:cxn ang="0">
                  <a:pos x="T10" y="T11"/>
                </a:cxn>
              </a:cxnLst>
              <a:rect l="0" t="0" r="r" b="b"/>
              <a:pathLst>
                <a:path w="8" h="16">
                  <a:moveTo>
                    <a:pt x="2" y="0"/>
                  </a:moveTo>
                  <a:lnTo>
                    <a:pt x="2" y="0"/>
                  </a:lnTo>
                  <a:lnTo>
                    <a:pt x="1" y="5"/>
                  </a:lnTo>
                  <a:lnTo>
                    <a:pt x="0" y="9"/>
                  </a:lnTo>
                  <a:lnTo>
                    <a:pt x="2" y="13"/>
                  </a:lnTo>
                  <a:lnTo>
                    <a:pt x="7" y="15"/>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36" name="未知"/>
            <p:cNvSpPr/>
            <p:nvPr/>
          </p:nvSpPr>
          <p:spPr bwMode="auto">
            <a:xfrm>
              <a:off x="25" y="8"/>
              <a:ext cx="183" cy="146"/>
            </a:xfrm>
            <a:custGeom>
              <a:avLst/>
              <a:gdLst>
                <a:gd name="T0" fmla="*/ 72 w 183"/>
                <a:gd name="T1" fmla="*/ 52 h 146"/>
                <a:gd name="T2" fmla="*/ 70 w 183"/>
                <a:gd name="T3" fmla="*/ 55 h 146"/>
                <a:gd name="T4" fmla="*/ 61 w 183"/>
                <a:gd name="T5" fmla="*/ 55 h 146"/>
                <a:gd name="T6" fmla="*/ 52 w 183"/>
                <a:gd name="T7" fmla="*/ 56 h 146"/>
                <a:gd name="T8" fmla="*/ 44 w 183"/>
                <a:gd name="T9" fmla="*/ 57 h 146"/>
                <a:gd name="T10" fmla="*/ 35 w 183"/>
                <a:gd name="T11" fmla="*/ 58 h 146"/>
                <a:gd name="T12" fmla="*/ 27 w 183"/>
                <a:gd name="T13" fmla="*/ 60 h 146"/>
                <a:gd name="T14" fmla="*/ 18 w 183"/>
                <a:gd name="T15" fmla="*/ 62 h 146"/>
                <a:gd name="T16" fmla="*/ 9 w 183"/>
                <a:gd name="T17" fmla="*/ 64 h 146"/>
                <a:gd name="T18" fmla="*/ 0 w 183"/>
                <a:gd name="T19" fmla="*/ 66 h 146"/>
                <a:gd name="T20" fmla="*/ 6 w 183"/>
                <a:gd name="T21" fmla="*/ 65 h 146"/>
                <a:gd name="T22" fmla="*/ 10 w 183"/>
                <a:gd name="T23" fmla="*/ 64 h 146"/>
                <a:gd name="T24" fmla="*/ 15 w 183"/>
                <a:gd name="T25" fmla="*/ 63 h 146"/>
                <a:gd name="T26" fmla="*/ 20 w 183"/>
                <a:gd name="T27" fmla="*/ 63 h 146"/>
                <a:gd name="T28" fmla="*/ 26 w 183"/>
                <a:gd name="T29" fmla="*/ 62 h 146"/>
                <a:gd name="T30" fmla="*/ 31 w 183"/>
                <a:gd name="T31" fmla="*/ 61 h 146"/>
                <a:gd name="T32" fmla="*/ 36 w 183"/>
                <a:gd name="T33" fmla="*/ 60 h 146"/>
                <a:gd name="T34" fmla="*/ 41 w 183"/>
                <a:gd name="T35" fmla="*/ 60 h 146"/>
                <a:gd name="T36" fmla="*/ 47 w 183"/>
                <a:gd name="T37" fmla="*/ 59 h 146"/>
                <a:gd name="T38" fmla="*/ 52 w 183"/>
                <a:gd name="T39" fmla="*/ 59 h 146"/>
                <a:gd name="T40" fmla="*/ 57 w 183"/>
                <a:gd name="T41" fmla="*/ 59 h 146"/>
                <a:gd name="T42" fmla="*/ 63 w 183"/>
                <a:gd name="T43" fmla="*/ 59 h 146"/>
                <a:gd name="T44" fmla="*/ 68 w 183"/>
                <a:gd name="T45" fmla="*/ 58 h 146"/>
                <a:gd name="T46" fmla="*/ 73 w 183"/>
                <a:gd name="T47" fmla="*/ 58 h 146"/>
                <a:gd name="T48" fmla="*/ 78 w 183"/>
                <a:gd name="T49" fmla="*/ 58 h 146"/>
                <a:gd name="T50" fmla="*/ 84 w 183"/>
                <a:gd name="T51" fmla="*/ 58 h 146"/>
                <a:gd name="T52" fmla="*/ 92 w 183"/>
                <a:gd name="T53" fmla="*/ 52 h 146"/>
                <a:gd name="T54" fmla="*/ 101 w 183"/>
                <a:gd name="T55" fmla="*/ 44 h 146"/>
                <a:gd name="T56" fmla="*/ 110 w 183"/>
                <a:gd name="T57" fmla="*/ 37 h 146"/>
                <a:gd name="T58" fmla="*/ 117 w 183"/>
                <a:gd name="T59" fmla="*/ 30 h 146"/>
                <a:gd name="T60" fmla="*/ 126 w 183"/>
                <a:gd name="T61" fmla="*/ 23 h 146"/>
                <a:gd name="T62" fmla="*/ 135 w 183"/>
                <a:gd name="T63" fmla="*/ 16 h 146"/>
                <a:gd name="T64" fmla="*/ 144 w 183"/>
                <a:gd name="T65" fmla="*/ 10 h 146"/>
                <a:gd name="T66" fmla="*/ 153 w 183"/>
                <a:gd name="T67" fmla="*/ 2 h 146"/>
                <a:gd name="T68" fmla="*/ 154 w 183"/>
                <a:gd name="T69" fmla="*/ 2 h 146"/>
                <a:gd name="T70" fmla="*/ 156 w 183"/>
                <a:gd name="T71" fmla="*/ 1 h 146"/>
                <a:gd name="T72" fmla="*/ 158 w 183"/>
                <a:gd name="T73" fmla="*/ 0 h 146"/>
                <a:gd name="T74" fmla="*/ 160 w 183"/>
                <a:gd name="T75" fmla="*/ 0 h 146"/>
                <a:gd name="T76" fmla="*/ 172 w 183"/>
                <a:gd name="T77" fmla="*/ 0 h 146"/>
                <a:gd name="T78" fmla="*/ 129 w 183"/>
                <a:gd name="T79" fmla="*/ 70 h 146"/>
                <a:gd name="T80" fmla="*/ 127 w 183"/>
                <a:gd name="T81" fmla="*/ 76 h 146"/>
                <a:gd name="T82" fmla="*/ 128 w 183"/>
                <a:gd name="T83" fmla="*/ 86 h 146"/>
                <a:gd name="T84" fmla="*/ 129 w 183"/>
                <a:gd name="T85" fmla="*/ 97 h 146"/>
                <a:gd name="T86" fmla="*/ 131 w 183"/>
                <a:gd name="T87" fmla="*/ 108 h 146"/>
                <a:gd name="T88" fmla="*/ 131 w 183"/>
                <a:gd name="T89" fmla="*/ 109 h 146"/>
                <a:gd name="T90" fmla="*/ 131 w 183"/>
                <a:gd name="T91" fmla="*/ 110 h 146"/>
                <a:gd name="T92" fmla="*/ 132 w 183"/>
                <a:gd name="T93" fmla="*/ 111 h 146"/>
                <a:gd name="T94" fmla="*/ 133 w 183"/>
                <a:gd name="T95" fmla="*/ 111 h 146"/>
                <a:gd name="T96" fmla="*/ 149 w 183"/>
                <a:gd name="T97" fmla="*/ 111 h 146"/>
                <a:gd name="T98" fmla="*/ 153 w 183"/>
                <a:gd name="T99" fmla="*/ 113 h 146"/>
                <a:gd name="T100" fmla="*/ 158 w 183"/>
                <a:gd name="T101" fmla="*/ 114 h 146"/>
                <a:gd name="T102" fmla="*/ 164 w 183"/>
                <a:gd name="T103" fmla="*/ 119 h 146"/>
                <a:gd name="T104" fmla="*/ 168 w 183"/>
                <a:gd name="T105" fmla="*/ 124 h 146"/>
                <a:gd name="T106" fmla="*/ 172 w 183"/>
                <a:gd name="T107" fmla="*/ 129 h 146"/>
                <a:gd name="T108" fmla="*/ 175 w 183"/>
                <a:gd name="T109" fmla="*/ 135 h 146"/>
                <a:gd name="T110" fmla="*/ 179 w 183"/>
                <a:gd name="T111" fmla="*/ 140 h 146"/>
                <a:gd name="T112" fmla="*/ 182 w 183"/>
                <a:gd name="T113"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3" h="146">
                  <a:moveTo>
                    <a:pt x="72" y="52"/>
                  </a:moveTo>
                  <a:lnTo>
                    <a:pt x="70" y="55"/>
                  </a:lnTo>
                  <a:lnTo>
                    <a:pt x="61" y="55"/>
                  </a:lnTo>
                  <a:lnTo>
                    <a:pt x="52" y="56"/>
                  </a:lnTo>
                  <a:lnTo>
                    <a:pt x="44" y="57"/>
                  </a:lnTo>
                  <a:lnTo>
                    <a:pt x="35" y="58"/>
                  </a:lnTo>
                  <a:lnTo>
                    <a:pt x="27" y="60"/>
                  </a:lnTo>
                  <a:lnTo>
                    <a:pt x="18" y="62"/>
                  </a:lnTo>
                  <a:lnTo>
                    <a:pt x="9" y="64"/>
                  </a:lnTo>
                  <a:lnTo>
                    <a:pt x="0" y="66"/>
                  </a:lnTo>
                  <a:lnTo>
                    <a:pt x="6" y="65"/>
                  </a:lnTo>
                  <a:lnTo>
                    <a:pt x="10" y="64"/>
                  </a:lnTo>
                  <a:lnTo>
                    <a:pt x="15" y="63"/>
                  </a:lnTo>
                  <a:lnTo>
                    <a:pt x="20" y="63"/>
                  </a:lnTo>
                  <a:lnTo>
                    <a:pt x="26" y="62"/>
                  </a:lnTo>
                  <a:lnTo>
                    <a:pt x="31" y="61"/>
                  </a:lnTo>
                  <a:lnTo>
                    <a:pt x="36" y="60"/>
                  </a:lnTo>
                  <a:lnTo>
                    <a:pt x="41" y="60"/>
                  </a:lnTo>
                  <a:lnTo>
                    <a:pt x="47" y="59"/>
                  </a:lnTo>
                  <a:lnTo>
                    <a:pt x="52" y="59"/>
                  </a:lnTo>
                  <a:lnTo>
                    <a:pt x="57" y="59"/>
                  </a:lnTo>
                  <a:lnTo>
                    <a:pt x="63" y="59"/>
                  </a:lnTo>
                  <a:lnTo>
                    <a:pt x="68" y="58"/>
                  </a:lnTo>
                  <a:lnTo>
                    <a:pt x="73" y="58"/>
                  </a:lnTo>
                  <a:lnTo>
                    <a:pt x="78" y="58"/>
                  </a:lnTo>
                  <a:lnTo>
                    <a:pt x="84" y="58"/>
                  </a:lnTo>
                  <a:lnTo>
                    <a:pt x="92" y="52"/>
                  </a:lnTo>
                  <a:lnTo>
                    <a:pt x="101" y="44"/>
                  </a:lnTo>
                  <a:lnTo>
                    <a:pt x="110" y="37"/>
                  </a:lnTo>
                  <a:lnTo>
                    <a:pt x="117" y="30"/>
                  </a:lnTo>
                  <a:lnTo>
                    <a:pt x="126" y="23"/>
                  </a:lnTo>
                  <a:lnTo>
                    <a:pt x="135" y="16"/>
                  </a:lnTo>
                  <a:lnTo>
                    <a:pt x="144" y="10"/>
                  </a:lnTo>
                  <a:lnTo>
                    <a:pt x="153" y="2"/>
                  </a:lnTo>
                  <a:lnTo>
                    <a:pt x="154" y="2"/>
                  </a:lnTo>
                  <a:lnTo>
                    <a:pt x="156" y="1"/>
                  </a:lnTo>
                  <a:lnTo>
                    <a:pt x="158" y="0"/>
                  </a:lnTo>
                  <a:lnTo>
                    <a:pt x="160" y="0"/>
                  </a:lnTo>
                  <a:lnTo>
                    <a:pt x="172" y="0"/>
                  </a:lnTo>
                  <a:lnTo>
                    <a:pt x="129" y="70"/>
                  </a:lnTo>
                  <a:lnTo>
                    <a:pt x="127" y="76"/>
                  </a:lnTo>
                  <a:lnTo>
                    <a:pt x="128" y="86"/>
                  </a:lnTo>
                  <a:lnTo>
                    <a:pt x="129" y="97"/>
                  </a:lnTo>
                  <a:lnTo>
                    <a:pt x="131" y="108"/>
                  </a:lnTo>
                  <a:lnTo>
                    <a:pt x="131" y="109"/>
                  </a:lnTo>
                  <a:lnTo>
                    <a:pt x="131" y="110"/>
                  </a:lnTo>
                  <a:lnTo>
                    <a:pt x="132" y="111"/>
                  </a:lnTo>
                  <a:lnTo>
                    <a:pt x="133" y="111"/>
                  </a:lnTo>
                  <a:lnTo>
                    <a:pt x="149" y="111"/>
                  </a:lnTo>
                  <a:lnTo>
                    <a:pt x="153" y="113"/>
                  </a:lnTo>
                  <a:lnTo>
                    <a:pt x="158" y="114"/>
                  </a:lnTo>
                  <a:lnTo>
                    <a:pt x="164" y="119"/>
                  </a:lnTo>
                  <a:lnTo>
                    <a:pt x="168" y="124"/>
                  </a:lnTo>
                  <a:lnTo>
                    <a:pt x="172" y="129"/>
                  </a:lnTo>
                  <a:lnTo>
                    <a:pt x="175" y="135"/>
                  </a:lnTo>
                  <a:lnTo>
                    <a:pt x="179" y="140"/>
                  </a:lnTo>
                  <a:lnTo>
                    <a:pt x="182" y="145"/>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37" name="未知"/>
            <p:cNvSpPr/>
            <p:nvPr/>
          </p:nvSpPr>
          <p:spPr bwMode="auto">
            <a:xfrm>
              <a:off x="447" y="76"/>
              <a:ext cx="185" cy="22"/>
            </a:xfrm>
            <a:custGeom>
              <a:avLst/>
              <a:gdLst>
                <a:gd name="T0" fmla="*/ 0 w 185"/>
                <a:gd name="T1" fmla="*/ 0 h 22"/>
                <a:gd name="T2" fmla="*/ 0 w 185"/>
                <a:gd name="T3" fmla="*/ 4 h 22"/>
                <a:gd name="T4" fmla="*/ 12 w 185"/>
                <a:gd name="T5" fmla="*/ 5 h 22"/>
                <a:gd name="T6" fmla="*/ 23 w 185"/>
                <a:gd name="T7" fmla="*/ 5 h 22"/>
                <a:gd name="T8" fmla="*/ 35 w 185"/>
                <a:gd name="T9" fmla="*/ 6 h 22"/>
                <a:gd name="T10" fmla="*/ 46 w 185"/>
                <a:gd name="T11" fmla="*/ 8 h 22"/>
                <a:gd name="T12" fmla="*/ 58 w 185"/>
                <a:gd name="T13" fmla="*/ 8 h 22"/>
                <a:gd name="T14" fmla="*/ 70 w 185"/>
                <a:gd name="T15" fmla="*/ 9 h 22"/>
                <a:gd name="T16" fmla="*/ 81 w 185"/>
                <a:gd name="T17" fmla="*/ 10 h 22"/>
                <a:gd name="T18" fmla="*/ 92 w 185"/>
                <a:gd name="T19" fmla="*/ 11 h 22"/>
                <a:gd name="T20" fmla="*/ 104 w 185"/>
                <a:gd name="T21" fmla="*/ 12 h 22"/>
                <a:gd name="T22" fmla="*/ 115 w 185"/>
                <a:gd name="T23" fmla="*/ 13 h 22"/>
                <a:gd name="T24" fmla="*/ 127 w 185"/>
                <a:gd name="T25" fmla="*/ 15 h 22"/>
                <a:gd name="T26" fmla="*/ 138 w 185"/>
                <a:gd name="T27" fmla="*/ 16 h 22"/>
                <a:gd name="T28" fmla="*/ 150 w 185"/>
                <a:gd name="T29" fmla="*/ 17 h 22"/>
                <a:gd name="T30" fmla="*/ 161 w 185"/>
                <a:gd name="T31" fmla="*/ 18 h 22"/>
                <a:gd name="T32" fmla="*/ 174 w 185"/>
                <a:gd name="T33" fmla="*/ 20 h 22"/>
                <a:gd name="T34" fmla="*/ 184 w 185"/>
                <a:gd name="T35"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5" h="22">
                  <a:moveTo>
                    <a:pt x="0" y="0"/>
                  </a:moveTo>
                  <a:lnTo>
                    <a:pt x="0" y="4"/>
                  </a:lnTo>
                  <a:lnTo>
                    <a:pt x="12" y="5"/>
                  </a:lnTo>
                  <a:lnTo>
                    <a:pt x="23" y="5"/>
                  </a:lnTo>
                  <a:lnTo>
                    <a:pt x="35" y="6"/>
                  </a:lnTo>
                  <a:lnTo>
                    <a:pt x="46" y="8"/>
                  </a:lnTo>
                  <a:lnTo>
                    <a:pt x="58" y="8"/>
                  </a:lnTo>
                  <a:lnTo>
                    <a:pt x="70" y="9"/>
                  </a:lnTo>
                  <a:lnTo>
                    <a:pt x="81" y="10"/>
                  </a:lnTo>
                  <a:lnTo>
                    <a:pt x="92" y="11"/>
                  </a:lnTo>
                  <a:lnTo>
                    <a:pt x="104" y="12"/>
                  </a:lnTo>
                  <a:lnTo>
                    <a:pt x="115" y="13"/>
                  </a:lnTo>
                  <a:lnTo>
                    <a:pt x="127" y="15"/>
                  </a:lnTo>
                  <a:lnTo>
                    <a:pt x="138" y="16"/>
                  </a:lnTo>
                  <a:lnTo>
                    <a:pt x="150" y="17"/>
                  </a:lnTo>
                  <a:lnTo>
                    <a:pt x="161" y="18"/>
                  </a:lnTo>
                  <a:lnTo>
                    <a:pt x="174" y="20"/>
                  </a:lnTo>
                  <a:lnTo>
                    <a:pt x="184" y="21"/>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38" name="未知"/>
            <p:cNvSpPr/>
            <p:nvPr/>
          </p:nvSpPr>
          <p:spPr bwMode="auto">
            <a:xfrm>
              <a:off x="459" y="59"/>
              <a:ext cx="162" cy="32"/>
            </a:xfrm>
            <a:custGeom>
              <a:avLst/>
              <a:gdLst>
                <a:gd name="T0" fmla="*/ 5 w 162"/>
                <a:gd name="T1" fmla="*/ 0 h 32"/>
                <a:gd name="T2" fmla="*/ 0 w 162"/>
                <a:gd name="T3" fmla="*/ 7 h 32"/>
                <a:gd name="T4" fmla="*/ 11 w 162"/>
                <a:gd name="T5" fmla="*/ 8 h 32"/>
                <a:gd name="T6" fmla="*/ 21 w 162"/>
                <a:gd name="T7" fmla="*/ 9 h 32"/>
                <a:gd name="T8" fmla="*/ 31 w 162"/>
                <a:gd name="T9" fmla="*/ 10 h 32"/>
                <a:gd name="T10" fmla="*/ 41 w 162"/>
                <a:gd name="T11" fmla="*/ 11 h 32"/>
                <a:gd name="T12" fmla="*/ 52 w 162"/>
                <a:gd name="T13" fmla="*/ 12 h 32"/>
                <a:gd name="T14" fmla="*/ 61 w 162"/>
                <a:gd name="T15" fmla="*/ 13 h 32"/>
                <a:gd name="T16" fmla="*/ 72 w 162"/>
                <a:gd name="T17" fmla="*/ 14 h 32"/>
                <a:gd name="T18" fmla="*/ 82 w 162"/>
                <a:gd name="T19" fmla="*/ 16 h 32"/>
                <a:gd name="T20" fmla="*/ 92 w 162"/>
                <a:gd name="T21" fmla="*/ 17 h 32"/>
                <a:gd name="T22" fmla="*/ 102 w 162"/>
                <a:gd name="T23" fmla="*/ 18 h 32"/>
                <a:gd name="T24" fmla="*/ 112 w 162"/>
                <a:gd name="T25" fmla="*/ 20 h 32"/>
                <a:gd name="T26" fmla="*/ 122 w 162"/>
                <a:gd name="T27" fmla="*/ 22 h 32"/>
                <a:gd name="T28" fmla="*/ 131 w 162"/>
                <a:gd name="T29" fmla="*/ 24 h 32"/>
                <a:gd name="T30" fmla="*/ 142 w 162"/>
                <a:gd name="T31" fmla="*/ 26 h 32"/>
                <a:gd name="T32" fmla="*/ 151 w 162"/>
                <a:gd name="T33" fmla="*/ 28 h 32"/>
                <a:gd name="T34" fmla="*/ 161 w 162"/>
                <a:gd name="T35"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2" h="32">
                  <a:moveTo>
                    <a:pt x="5" y="0"/>
                  </a:moveTo>
                  <a:lnTo>
                    <a:pt x="0" y="7"/>
                  </a:lnTo>
                  <a:lnTo>
                    <a:pt x="11" y="8"/>
                  </a:lnTo>
                  <a:lnTo>
                    <a:pt x="21" y="9"/>
                  </a:lnTo>
                  <a:lnTo>
                    <a:pt x="31" y="10"/>
                  </a:lnTo>
                  <a:lnTo>
                    <a:pt x="41" y="11"/>
                  </a:lnTo>
                  <a:lnTo>
                    <a:pt x="52" y="12"/>
                  </a:lnTo>
                  <a:lnTo>
                    <a:pt x="61" y="13"/>
                  </a:lnTo>
                  <a:lnTo>
                    <a:pt x="72" y="14"/>
                  </a:lnTo>
                  <a:lnTo>
                    <a:pt x="82" y="16"/>
                  </a:lnTo>
                  <a:lnTo>
                    <a:pt x="92" y="17"/>
                  </a:lnTo>
                  <a:lnTo>
                    <a:pt x="102" y="18"/>
                  </a:lnTo>
                  <a:lnTo>
                    <a:pt x="112" y="20"/>
                  </a:lnTo>
                  <a:lnTo>
                    <a:pt x="122" y="22"/>
                  </a:lnTo>
                  <a:lnTo>
                    <a:pt x="131" y="24"/>
                  </a:lnTo>
                  <a:lnTo>
                    <a:pt x="142" y="26"/>
                  </a:lnTo>
                  <a:lnTo>
                    <a:pt x="151" y="28"/>
                  </a:lnTo>
                  <a:lnTo>
                    <a:pt x="161" y="31"/>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39" name="Line 39"/>
            <p:cNvSpPr>
              <a:spLocks noChangeShapeType="1"/>
            </p:cNvSpPr>
            <p:nvPr/>
          </p:nvSpPr>
          <p:spPr bwMode="auto">
            <a:xfrm>
              <a:off x="209" y="172"/>
              <a:ext cx="268" cy="0"/>
            </a:xfrm>
            <a:prstGeom prst="line">
              <a:avLst/>
            </a:prstGeom>
            <a:noFill/>
            <a:ln w="12700">
              <a:solidFill>
                <a:srgbClr val="2829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40" name="未知"/>
            <p:cNvSpPr/>
            <p:nvPr/>
          </p:nvSpPr>
          <p:spPr bwMode="auto">
            <a:xfrm>
              <a:off x="304" y="78"/>
              <a:ext cx="9" cy="95"/>
            </a:xfrm>
            <a:custGeom>
              <a:avLst/>
              <a:gdLst>
                <a:gd name="T0" fmla="*/ 0 w 9"/>
                <a:gd name="T1" fmla="*/ 0 h 95"/>
                <a:gd name="T2" fmla="*/ 0 w 9"/>
                <a:gd name="T3" fmla="*/ 0 h 95"/>
                <a:gd name="T4" fmla="*/ 5 w 9"/>
                <a:gd name="T5" fmla="*/ 21 h 95"/>
                <a:gd name="T6" fmla="*/ 7 w 9"/>
                <a:gd name="T7" fmla="*/ 45 h 95"/>
                <a:gd name="T8" fmla="*/ 8 w 9"/>
                <a:gd name="T9" fmla="*/ 69 h 95"/>
                <a:gd name="T10" fmla="*/ 7 w 9"/>
                <a:gd name="T11" fmla="*/ 94 h 95"/>
              </a:gdLst>
              <a:ahLst/>
              <a:cxnLst>
                <a:cxn ang="0">
                  <a:pos x="T0" y="T1"/>
                </a:cxn>
                <a:cxn ang="0">
                  <a:pos x="T2" y="T3"/>
                </a:cxn>
                <a:cxn ang="0">
                  <a:pos x="T4" y="T5"/>
                </a:cxn>
                <a:cxn ang="0">
                  <a:pos x="T6" y="T7"/>
                </a:cxn>
                <a:cxn ang="0">
                  <a:pos x="T8" y="T9"/>
                </a:cxn>
                <a:cxn ang="0">
                  <a:pos x="T10" y="T11"/>
                </a:cxn>
              </a:cxnLst>
              <a:rect l="0" t="0" r="r" b="b"/>
              <a:pathLst>
                <a:path w="9" h="95">
                  <a:moveTo>
                    <a:pt x="0" y="0"/>
                  </a:moveTo>
                  <a:lnTo>
                    <a:pt x="0" y="0"/>
                  </a:lnTo>
                  <a:lnTo>
                    <a:pt x="5" y="21"/>
                  </a:lnTo>
                  <a:lnTo>
                    <a:pt x="7" y="45"/>
                  </a:lnTo>
                  <a:lnTo>
                    <a:pt x="8" y="69"/>
                  </a:lnTo>
                  <a:lnTo>
                    <a:pt x="7" y="94"/>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41" name="未知"/>
            <p:cNvSpPr/>
            <p:nvPr/>
          </p:nvSpPr>
          <p:spPr bwMode="auto">
            <a:xfrm>
              <a:off x="452" y="62"/>
              <a:ext cx="13" cy="120"/>
            </a:xfrm>
            <a:custGeom>
              <a:avLst/>
              <a:gdLst>
                <a:gd name="T0" fmla="*/ 0 w 13"/>
                <a:gd name="T1" fmla="*/ 0 h 120"/>
                <a:gd name="T2" fmla="*/ 7 w 13"/>
                <a:gd name="T3" fmla="*/ 5 h 120"/>
                <a:gd name="T4" fmla="*/ 6 w 13"/>
                <a:gd name="T5" fmla="*/ 9 h 120"/>
                <a:gd name="T6" fmla="*/ 7 w 13"/>
                <a:gd name="T7" fmla="*/ 12 h 120"/>
                <a:gd name="T8" fmla="*/ 8 w 13"/>
                <a:gd name="T9" fmla="*/ 17 h 120"/>
                <a:gd name="T10" fmla="*/ 10 w 13"/>
                <a:gd name="T11" fmla="*/ 26 h 120"/>
                <a:gd name="T12" fmla="*/ 12 w 13"/>
                <a:gd name="T13" fmla="*/ 39 h 120"/>
                <a:gd name="T14" fmla="*/ 12 w 13"/>
                <a:gd name="T15" fmla="*/ 59 h 120"/>
                <a:gd name="T16" fmla="*/ 11 w 13"/>
                <a:gd name="T17" fmla="*/ 84 h 120"/>
                <a:gd name="T18" fmla="*/ 7 w 13"/>
                <a:gd name="T19" fmla="*/ 1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20">
                  <a:moveTo>
                    <a:pt x="0" y="0"/>
                  </a:moveTo>
                  <a:lnTo>
                    <a:pt x="7" y="5"/>
                  </a:lnTo>
                  <a:lnTo>
                    <a:pt x="6" y="9"/>
                  </a:lnTo>
                  <a:lnTo>
                    <a:pt x="7" y="12"/>
                  </a:lnTo>
                  <a:lnTo>
                    <a:pt x="8" y="17"/>
                  </a:lnTo>
                  <a:lnTo>
                    <a:pt x="10" y="26"/>
                  </a:lnTo>
                  <a:lnTo>
                    <a:pt x="12" y="39"/>
                  </a:lnTo>
                  <a:lnTo>
                    <a:pt x="12" y="59"/>
                  </a:lnTo>
                  <a:lnTo>
                    <a:pt x="11" y="84"/>
                  </a:lnTo>
                  <a:lnTo>
                    <a:pt x="7" y="119"/>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42" name="未知"/>
            <p:cNvSpPr/>
            <p:nvPr/>
          </p:nvSpPr>
          <p:spPr bwMode="auto">
            <a:xfrm>
              <a:off x="106" y="7"/>
              <a:ext cx="346" cy="50"/>
            </a:xfrm>
            <a:custGeom>
              <a:avLst/>
              <a:gdLst>
                <a:gd name="T0" fmla="*/ 0 w 346"/>
                <a:gd name="T1" fmla="*/ 47 h 50"/>
                <a:gd name="T2" fmla="*/ 1 w 346"/>
                <a:gd name="T3" fmla="*/ 47 h 50"/>
                <a:gd name="T4" fmla="*/ 3 w 346"/>
                <a:gd name="T5" fmla="*/ 47 h 50"/>
                <a:gd name="T6" fmla="*/ 5 w 346"/>
                <a:gd name="T7" fmla="*/ 47 h 50"/>
                <a:gd name="T8" fmla="*/ 8 w 346"/>
                <a:gd name="T9" fmla="*/ 47 h 50"/>
                <a:gd name="T10" fmla="*/ 15 w 346"/>
                <a:gd name="T11" fmla="*/ 41 h 50"/>
                <a:gd name="T12" fmla="*/ 22 w 346"/>
                <a:gd name="T13" fmla="*/ 35 h 50"/>
                <a:gd name="T14" fmla="*/ 29 w 346"/>
                <a:gd name="T15" fmla="*/ 30 h 50"/>
                <a:gd name="T16" fmla="*/ 37 w 346"/>
                <a:gd name="T17" fmla="*/ 25 h 50"/>
                <a:gd name="T18" fmla="*/ 44 w 346"/>
                <a:gd name="T19" fmla="*/ 19 h 50"/>
                <a:gd name="T20" fmla="*/ 52 w 346"/>
                <a:gd name="T21" fmla="*/ 14 h 50"/>
                <a:gd name="T22" fmla="*/ 60 w 346"/>
                <a:gd name="T23" fmla="*/ 9 h 50"/>
                <a:gd name="T24" fmla="*/ 69 w 346"/>
                <a:gd name="T25" fmla="*/ 3 h 50"/>
                <a:gd name="T26" fmla="*/ 69 w 346"/>
                <a:gd name="T27" fmla="*/ 3 h 50"/>
                <a:gd name="T28" fmla="*/ 68 w 346"/>
                <a:gd name="T29" fmla="*/ 3 h 50"/>
                <a:gd name="T30" fmla="*/ 66 w 346"/>
                <a:gd name="T31" fmla="*/ 2 h 50"/>
                <a:gd name="T32" fmla="*/ 64 w 346"/>
                <a:gd name="T33" fmla="*/ 2 h 50"/>
                <a:gd name="T34" fmla="*/ 56 w 346"/>
                <a:gd name="T35" fmla="*/ 7 h 50"/>
                <a:gd name="T36" fmla="*/ 48 w 346"/>
                <a:gd name="T37" fmla="*/ 13 h 50"/>
                <a:gd name="T38" fmla="*/ 39 w 346"/>
                <a:gd name="T39" fmla="*/ 17 h 50"/>
                <a:gd name="T40" fmla="*/ 31 w 346"/>
                <a:gd name="T41" fmla="*/ 23 h 50"/>
                <a:gd name="T42" fmla="*/ 24 w 346"/>
                <a:gd name="T43" fmla="*/ 29 h 50"/>
                <a:gd name="T44" fmla="*/ 16 w 346"/>
                <a:gd name="T45" fmla="*/ 35 h 50"/>
                <a:gd name="T46" fmla="*/ 8 w 346"/>
                <a:gd name="T47" fmla="*/ 41 h 50"/>
                <a:gd name="T48" fmla="*/ 0 w 346"/>
                <a:gd name="T49" fmla="*/ 47 h 50"/>
                <a:gd name="T50" fmla="*/ 345 w 346"/>
                <a:gd name="T51" fmla="*/ 45 h 50"/>
                <a:gd name="T52" fmla="*/ 344 w 346"/>
                <a:gd name="T53" fmla="*/ 46 h 50"/>
                <a:gd name="T54" fmla="*/ 342 w 346"/>
                <a:gd name="T55" fmla="*/ 48 h 50"/>
                <a:gd name="T56" fmla="*/ 338 w 346"/>
                <a:gd name="T57" fmla="*/ 49 h 50"/>
                <a:gd name="T58" fmla="*/ 336 w 346"/>
                <a:gd name="T59" fmla="*/ 48 h 50"/>
                <a:gd name="T60" fmla="*/ 327 w 346"/>
                <a:gd name="T61" fmla="*/ 42 h 50"/>
                <a:gd name="T62" fmla="*/ 318 w 346"/>
                <a:gd name="T63" fmla="*/ 36 h 50"/>
                <a:gd name="T64" fmla="*/ 309 w 346"/>
                <a:gd name="T65" fmla="*/ 31 h 50"/>
                <a:gd name="T66" fmla="*/ 300 w 346"/>
                <a:gd name="T67" fmla="*/ 25 h 50"/>
                <a:gd name="T68" fmla="*/ 290 w 346"/>
                <a:gd name="T69" fmla="*/ 19 h 50"/>
                <a:gd name="T70" fmla="*/ 281 w 346"/>
                <a:gd name="T71" fmla="*/ 14 h 50"/>
                <a:gd name="T72" fmla="*/ 272 w 346"/>
                <a:gd name="T73" fmla="*/ 8 h 50"/>
                <a:gd name="T74" fmla="*/ 262 w 346"/>
                <a:gd name="T75" fmla="*/ 3 h 50"/>
                <a:gd name="T76" fmla="*/ 261 w 346"/>
                <a:gd name="T77" fmla="*/ 2 h 50"/>
                <a:gd name="T78" fmla="*/ 261 w 346"/>
                <a:gd name="T79" fmla="*/ 1 h 50"/>
                <a:gd name="T80" fmla="*/ 262 w 346"/>
                <a:gd name="T81" fmla="*/ 0 h 50"/>
                <a:gd name="T82" fmla="*/ 264 w 346"/>
                <a:gd name="T83" fmla="*/ 0 h 50"/>
                <a:gd name="T84" fmla="*/ 270 w 346"/>
                <a:gd name="T85" fmla="*/ 3 h 50"/>
                <a:gd name="T86" fmla="*/ 274 w 346"/>
                <a:gd name="T87" fmla="*/ 5 h 50"/>
                <a:gd name="T88" fmla="*/ 280 w 346"/>
                <a:gd name="T89" fmla="*/ 8 h 50"/>
                <a:gd name="T90" fmla="*/ 285 w 346"/>
                <a:gd name="T91" fmla="*/ 10 h 50"/>
                <a:gd name="T92" fmla="*/ 290 w 346"/>
                <a:gd name="T93" fmla="*/ 13 h 50"/>
                <a:gd name="T94" fmla="*/ 295 w 346"/>
                <a:gd name="T95" fmla="*/ 15 h 50"/>
                <a:gd name="T96" fmla="*/ 301 w 346"/>
                <a:gd name="T97" fmla="*/ 19 h 50"/>
                <a:gd name="T98" fmla="*/ 306 w 346"/>
                <a:gd name="T99" fmla="*/ 21 h 50"/>
                <a:gd name="T100" fmla="*/ 310 w 346"/>
                <a:gd name="T101" fmla="*/ 25 h 50"/>
                <a:gd name="T102" fmla="*/ 316 w 346"/>
                <a:gd name="T103" fmla="*/ 27 h 50"/>
                <a:gd name="T104" fmla="*/ 321 w 346"/>
                <a:gd name="T105" fmla="*/ 30 h 50"/>
                <a:gd name="T106" fmla="*/ 325 w 346"/>
                <a:gd name="T107" fmla="*/ 33 h 50"/>
                <a:gd name="T108" fmla="*/ 330 w 346"/>
                <a:gd name="T109" fmla="*/ 35 h 50"/>
                <a:gd name="T110" fmla="*/ 336 w 346"/>
                <a:gd name="T111" fmla="*/ 39 h 50"/>
                <a:gd name="T112" fmla="*/ 340 w 346"/>
                <a:gd name="T113" fmla="*/ 41 h 50"/>
                <a:gd name="T114" fmla="*/ 345 w 346"/>
                <a:gd name="T115" fmla="*/ 45 h 50"/>
                <a:gd name="T116" fmla="*/ 0 w 346"/>
                <a:gd name="T11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6" h="50">
                  <a:moveTo>
                    <a:pt x="0" y="47"/>
                  </a:moveTo>
                  <a:lnTo>
                    <a:pt x="1" y="47"/>
                  </a:lnTo>
                  <a:lnTo>
                    <a:pt x="3" y="47"/>
                  </a:lnTo>
                  <a:lnTo>
                    <a:pt x="5" y="47"/>
                  </a:lnTo>
                  <a:lnTo>
                    <a:pt x="8" y="47"/>
                  </a:lnTo>
                  <a:lnTo>
                    <a:pt x="15" y="41"/>
                  </a:lnTo>
                  <a:lnTo>
                    <a:pt x="22" y="35"/>
                  </a:lnTo>
                  <a:lnTo>
                    <a:pt x="29" y="30"/>
                  </a:lnTo>
                  <a:lnTo>
                    <a:pt x="37" y="25"/>
                  </a:lnTo>
                  <a:lnTo>
                    <a:pt x="44" y="19"/>
                  </a:lnTo>
                  <a:lnTo>
                    <a:pt x="52" y="14"/>
                  </a:lnTo>
                  <a:lnTo>
                    <a:pt x="60" y="9"/>
                  </a:lnTo>
                  <a:lnTo>
                    <a:pt x="69" y="3"/>
                  </a:lnTo>
                  <a:lnTo>
                    <a:pt x="69" y="3"/>
                  </a:lnTo>
                  <a:lnTo>
                    <a:pt x="68" y="3"/>
                  </a:lnTo>
                  <a:lnTo>
                    <a:pt x="66" y="2"/>
                  </a:lnTo>
                  <a:lnTo>
                    <a:pt x="64" y="2"/>
                  </a:lnTo>
                  <a:lnTo>
                    <a:pt x="56" y="7"/>
                  </a:lnTo>
                  <a:lnTo>
                    <a:pt x="48" y="13"/>
                  </a:lnTo>
                  <a:lnTo>
                    <a:pt x="39" y="17"/>
                  </a:lnTo>
                  <a:lnTo>
                    <a:pt x="31" y="23"/>
                  </a:lnTo>
                  <a:lnTo>
                    <a:pt x="24" y="29"/>
                  </a:lnTo>
                  <a:lnTo>
                    <a:pt x="16" y="35"/>
                  </a:lnTo>
                  <a:lnTo>
                    <a:pt x="8" y="41"/>
                  </a:lnTo>
                  <a:lnTo>
                    <a:pt x="0" y="47"/>
                  </a:lnTo>
                  <a:lnTo>
                    <a:pt x="345" y="45"/>
                  </a:lnTo>
                  <a:lnTo>
                    <a:pt x="344" y="46"/>
                  </a:lnTo>
                  <a:lnTo>
                    <a:pt x="342" y="48"/>
                  </a:lnTo>
                  <a:lnTo>
                    <a:pt x="338" y="49"/>
                  </a:lnTo>
                  <a:lnTo>
                    <a:pt x="336" y="48"/>
                  </a:lnTo>
                  <a:lnTo>
                    <a:pt x="327" y="42"/>
                  </a:lnTo>
                  <a:lnTo>
                    <a:pt x="318" y="36"/>
                  </a:lnTo>
                  <a:lnTo>
                    <a:pt x="309" y="31"/>
                  </a:lnTo>
                  <a:lnTo>
                    <a:pt x="300" y="25"/>
                  </a:lnTo>
                  <a:lnTo>
                    <a:pt x="290" y="19"/>
                  </a:lnTo>
                  <a:lnTo>
                    <a:pt x="281" y="14"/>
                  </a:lnTo>
                  <a:lnTo>
                    <a:pt x="272" y="8"/>
                  </a:lnTo>
                  <a:lnTo>
                    <a:pt x="262" y="3"/>
                  </a:lnTo>
                  <a:lnTo>
                    <a:pt x="261" y="2"/>
                  </a:lnTo>
                  <a:lnTo>
                    <a:pt x="261" y="1"/>
                  </a:lnTo>
                  <a:lnTo>
                    <a:pt x="262" y="0"/>
                  </a:lnTo>
                  <a:lnTo>
                    <a:pt x="264" y="0"/>
                  </a:lnTo>
                  <a:lnTo>
                    <a:pt x="270" y="3"/>
                  </a:lnTo>
                  <a:lnTo>
                    <a:pt x="274" y="5"/>
                  </a:lnTo>
                  <a:lnTo>
                    <a:pt x="280" y="8"/>
                  </a:lnTo>
                  <a:lnTo>
                    <a:pt x="285" y="10"/>
                  </a:lnTo>
                  <a:lnTo>
                    <a:pt x="290" y="13"/>
                  </a:lnTo>
                  <a:lnTo>
                    <a:pt x="295" y="15"/>
                  </a:lnTo>
                  <a:lnTo>
                    <a:pt x="301" y="19"/>
                  </a:lnTo>
                  <a:lnTo>
                    <a:pt x="306" y="21"/>
                  </a:lnTo>
                  <a:lnTo>
                    <a:pt x="310" y="25"/>
                  </a:lnTo>
                  <a:lnTo>
                    <a:pt x="316" y="27"/>
                  </a:lnTo>
                  <a:lnTo>
                    <a:pt x="321" y="30"/>
                  </a:lnTo>
                  <a:lnTo>
                    <a:pt x="325" y="33"/>
                  </a:lnTo>
                  <a:lnTo>
                    <a:pt x="330" y="35"/>
                  </a:lnTo>
                  <a:lnTo>
                    <a:pt x="336" y="39"/>
                  </a:lnTo>
                  <a:lnTo>
                    <a:pt x="340" y="41"/>
                  </a:lnTo>
                  <a:lnTo>
                    <a:pt x="345" y="45"/>
                  </a:lnTo>
                  <a:lnTo>
                    <a:pt x="0" y="47"/>
                  </a:lnTo>
                </a:path>
              </a:pathLst>
            </a:custGeom>
            <a:solidFill>
              <a:srgbClr val="282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43" name="未知"/>
            <p:cNvSpPr/>
            <p:nvPr/>
          </p:nvSpPr>
          <p:spPr bwMode="auto">
            <a:xfrm>
              <a:off x="106" y="9"/>
              <a:ext cx="71" cy="52"/>
            </a:xfrm>
            <a:custGeom>
              <a:avLst/>
              <a:gdLst>
                <a:gd name="T0" fmla="*/ 0 w 71"/>
                <a:gd name="T1" fmla="*/ 51 h 52"/>
                <a:gd name="T2" fmla="*/ 0 w 71"/>
                <a:gd name="T3" fmla="*/ 51 h 52"/>
                <a:gd name="T4" fmla="*/ 1 w 71"/>
                <a:gd name="T5" fmla="*/ 51 h 52"/>
                <a:gd name="T6" fmla="*/ 3 w 71"/>
                <a:gd name="T7" fmla="*/ 51 h 52"/>
                <a:gd name="T8" fmla="*/ 5 w 71"/>
                <a:gd name="T9" fmla="*/ 51 h 52"/>
                <a:gd name="T10" fmla="*/ 8 w 71"/>
                <a:gd name="T11" fmla="*/ 51 h 52"/>
                <a:gd name="T12" fmla="*/ 15 w 71"/>
                <a:gd name="T13" fmla="*/ 44 h 52"/>
                <a:gd name="T14" fmla="*/ 22 w 71"/>
                <a:gd name="T15" fmla="*/ 38 h 52"/>
                <a:gd name="T16" fmla="*/ 30 w 71"/>
                <a:gd name="T17" fmla="*/ 32 h 52"/>
                <a:gd name="T18" fmla="*/ 37 w 71"/>
                <a:gd name="T19" fmla="*/ 26 h 52"/>
                <a:gd name="T20" fmla="*/ 45 w 71"/>
                <a:gd name="T21" fmla="*/ 20 h 52"/>
                <a:gd name="T22" fmla="*/ 53 w 71"/>
                <a:gd name="T23" fmla="*/ 14 h 52"/>
                <a:gd name="T24" fmla="*/ 61 w 71"/>
                <a:gd name="T25" fmla="*/ 9 h 52"/>
                <a:gd name="T26" fmla="*/ 70 w 71"/>
                <a:gd name="T27" fmla="*/ 2 h 52"/>
                <a:gd name="T28" fmla="*/ 70 w 71"/>
                <a:gd name="T29" fmla="*/ 1 h 52"/>
                <a:gd name="T30" fmla="*/ 69 w 71"/>
                <a:gd name="T31" fmla="*/ 1 h 52"/>
                <a:gd name="T32" fmla="*/ 67 w 71"/>
                <a:gd name="T33" fmla="*/ 0 h 52"/>
                <a:gd name="T34" fmla="*/ 65 w 71"/>
                <a:gd name="T35" fmla="*/ 0 h 52"/>
                <a:gd name="T36" fmla="*/ 58 w 71"/>
                <a:gd name="T37" fmla="*/ 6 h 52"/>
                <a:gd name="T38" fmla="*/ 49 w 71"/>
                <a:gd name="T39" fmla="*/ 12 h 52"/>
                <a:gd name="T40" fmla="*/ 40 w 71"/>
                <a:gd name="T41" fmla="*/ 17 h 52"/>
                <a:gd name="T42" fmla="*/ 32 w 71"/>
                <a:gd name="T43" fmla="*/ 24 h 52"/>
                <a:gd name="T44" fmla="*/ 24 w 71"/>
                <a:gd name="T45" fmla="*/ 30 h 52"/>
                <a:gd name="T46" fmla="*/ 16 w 71"/>
                <a:gd name="T47" fmla="*/ 37 h 52"/>
                <a:gd name="T48" fmla="*/ 8 w 71"/>
                <a:gd name="T49" fmla="*/ 43 h 52"/>
                <a:gd name="T50" fmla="*/ 0 w 71"/>
                <a:gd name="T51" fmla="*/ 5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1" h="52">
                  <a:moveTo>
                    <a:pt x="0" y="51"/>
                  </a:moveTo>
                  <a:lnTo>
                    <a:pt x="0" y="51"/>
                  </a:lnTo>
                  <a:lnTo>
                    <a:pt x="1" y="51"/>
                  </a:lnTo>
                  <a:lnTo>
                    <a:pt x="3" y="51"/>
                  </a:lnTo>
                  <a:lnTo>
                    <a:pt x="5" y="51"/>
                  </a:lnTo>
                  <a:lnTo>
                    <a:pt x="8" y="51"/>
                  </a:lnTo>
                  <a:lnTo>
                    <a:pt x="15" y="44"/>
                  </a:lnTo>
                  <a:lnTo>
                    <a:pt x="22" y="38"/>
                  </a:lnTo>
                  <a:lnTo>
                    <a:pt x="30" y="32"/>
                  </a:lnTo>
                  <a:lnTo>
                    <a:pt x="37" y="26"/>
                  </a:lnTo>
                  <a:lnTo>
                    <a:pt x="45" y="20"/>
                  </a:lnTo>
                  <a:lnTo>
                    <a:pt x="53" y="14"/>
                  </a:lnTo>
                  <a:lnTo>
                    <a:pt x="61" y="9"/>
                  </a:lnTo>
                  <a:lnTo>
                    <a:pt x="70" y="2"/>
                  </a:lnTo>
                  <a:lnTo>
                    <a:pt x="70" y="1"/>
                  </a:lnTo>
                  <a:lnTo>
                    <a:pt x="69" y="1"/>
                  </a:lnTo>
                  <a:lnTo>
                    <a:pt x="67" y="0"/>
                  </a:lnTo>
                  <a:lnTo>
                    <a:pt x="65" y="0"/>
                  </a:lnTo>
                  <a:lnTo>
                    <a:pt x="58" y="6"/>
                  </a:lnTo>
                  <a:lnTo>
                    <a:pt x="49" y="12"/>
                  </a:lnTo>
                  <a:lnTo>
                    <a:pt x="40" y="17"/>
                  </a:lnTo>
                  <a:lnTo>
                    <a:pt x="32" y="24"/>
                  </a:lnTo>
                  <a:lnTo>
                    <a:pt x="24" y="30"/>
                  </a:lnTo>
                  <a:lnTo>
                    <a:pt x="16" y="37"/>
                  </a:lnTo>
                  <a:lnTo>
                    <a:pt x="8" y="43"/>
                  </a:lnTo>
                  <a:lnTo>
                    <a:pt x="0" y="51"/>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44" name="未知"/>
            <p:cNvSpPr/>
            <p:nvPr/>
          </p:nvSpPr>
          <p:spPr bwMode="auto">
            <a:xfrm>
              <a:off x="371" y="7"/>
              <a:ext cx="86" cy="56"/>
            </a:xfrm>
            <a:custGeom>
              <a:avLst/>
              <a:gdLst>
                <a:gd name="T0" fmla="*/ 85 w 86"/>
                <a:gd name="T1" fmla="*/ 50 h 56"/>
                <a:gd name="T2" fmla="*/ 85 w 86"/>
                <a:gd name="T3" fmla="*/ 50 h 56"/>
                <a:gd name="T4" fmla="*/ 84 w 86"/>
                <a:gd name="T5" fmla="*/ 52 h 56"/>
                <a:gd name="T6" fmla="*/ 82 w 86"/>
                <a:gd name="T7" fmla="*/ 54 h 56"/>
                <a:gd name="T8" fmla="*/ 78 w 86"/>
                <a:gd name="T9" fmla="*/ 55 h 56"/>
                <a:gd name="T10" fmla="*/ 75 w 86"/>
                <a:gd name="T11" fmla="*/ 54 h 56"/>
                <a:gd name="T12" fmla="*/ 67 w 86"/>
                <a:gd name="T13" fmla="*/ 47 h 56"/>
                <a:gd name="T14" fmla="*/ 57 w 86"/>
                <a:gd name="T15" fmla="*/ 41 h 56"/>
                <a:gd name="T16" fmla="*/ 49 w 86"/>
                <a:gd name="T17" fmla="*/ 35 h 56"/>
                <a:gd name="T18" fmla="*/ 39 w 86"/>
                <a:gd name="T19" fmla="*/ 28 h 56"/>
                <a:gd name="T20" fmla="*/ 30 w 86"/>
                <a:gd name="T21" fmla="*/ 22 h 56"/>
                <a:gd name="T22" fmla="*/ 20 w 86"/>
                <a:gd name="T23" fmla="*/ 16 h 56"/>
                <a:gd name="T24" fmla="*/ 11 w 86"/>
                <a:gd name="T25" fmla="*/ 9 h 56"/>
                <a:gd name="T26" fmla="*/ 1 w 86"/>
                <a:gd name="T27" fmla="*/ 3 h 56"/>
                <a:gd name="T28" fmla="*/ 0 w 86"/>
                <a:gd name="T29" fmla="*/ 2 h 56"/>
                <a:gd name="T30" fmla="*/ 0 w 86"/>
                <a:gd name="T31" fmla="*/ 1 h 56"/>
                <a:gd name="T32" fmla="*/ 1 w 86"/>
                <a:gd name="T33" fmla="*/ 0 h 56"/>
                <a:gd name="T34" fmla="*/ 3 w 86"/>
                <a:gd name="T35" fmla="*/ 0 h 56"/>
                <a:gd name="T36" fmla="*/ 9 w 86"/>
                <a:gd name="T37" fmla="*/ 3 h 56"/>
                <a:gd name="T38" fmla="*/ 13 w 86"/>
                <a:gd name="T39" fmla="*/ 6 h 56"/>
                <a:gd name="T40" fmla="*/ 19 w 86"/>
                <a:gd name="T41" fmla="*/ 9 h 56"/>
                <a:gd name="T42" fmla="*/ 24 w 86"/>
                <a:gd name="T43" fmla="*/ 11 h 56"/>
                <a:gd name="T44" fmla="*/ 30 w 86"/>
                <a:gd name="T45" fmla="*/ 14 h 56"/>
                <a:gd name="T46" fmla="*/ 34 w 86"/>
                <a:gd name="T47" fmla="*/ 17 h 56"/>
                <a:gd name="T48" fmla="*/ 40 w 86"/>
                <a:gd name="T49" fmla="*/ 21 h 56"/>
                <a:gd name="T50" fmla="*/ 45 w 86"/>
                <a:gd name="T51" fmla="*/ 24 h 56"/>
                <a:gd name="T52" fmla="*/ 50 w 86"/>
                <a:gd name="T53" fmla="*/ 28 h 56"/>
                <a:gd name="T54" fmla="*/ 55 w 86"/>
                <a:gd name="T55" fmla="*/ 30 h 56"/>
                <a:gd name="T56" fmla="*/ 60 w 86"/>
                <a:gd name="T57" fmla="*/ 33 h 56"/>
                <a:gd name="T58" fmla="*/ 65 w 86"/>
                <a:gd name="T59" fmla="*/ 37 h 56"/>
                <a:gd name="T60" fmla="*/ 70 w 86"/>
                <a:gd name="T61" fmla="*/ 40 h 56"/>
                <a:gd name="T62" fmla="*/ 75 w 86"/>
                <a:gd name="T63" fmla="*/ 44 h 56"/>
                <a:gd name="T64" fmla="*/ 80 w 86"/>
                <a:gd name="T65" fmla="*/ 46 h 56"/>
                <a:gd name="T66" fmla="*/ 85 w 86"/>
                <a:gd name="T67" fmla="*/ 5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56">
                  <a:moveTo>
                    <a:pt x="85" y="50"/>
                  </a:moveTo>
                  <a:lnTo>
                    <a:pt x="85" y="50"/>
                  </a:lnTo>
                  <a:lnTo>
                    <a:pt x="84" y="52"/>
                  </a:lnTo>
                  <a:lnTo>
                    <a:pt x="82" y="54"/>
                  </a:lnTo>
                  <a:lnTo>
                    <a:pt x="78" y="55"/>
                  </a:lnTo>
                  <a:lnTo>
                    <a:pt x="75" y="54"/>
                  </a:lnTo>
                  <a:lnTo>
                    <a:pt x="67" y="47"/>
                  </a:lnTo>
                  <a:lnTo>
                    <a:pt x="57" y="41"/>
                  </a:lnTo>
                  <a:lnTo>
                    <a:pt x="49" y="35"/>
                  </a:lnTo>
                  <a:lnTo>
                    <a:pt x="39" y="28"/>
                  </a:lnTo>
                  <a:lnTo>
                    <a:pt x="30" y="22"/>
                  </a:lnTo>
                  <a:lnTo>
                    <a:pt x="20" y="16"/>
                  </a:lnTo>
                  <a:lnTo>
                    <a:pt x="11" y="9"/>
                  </a:lnTo>
                  <a:lnTo>
                    <a:pt x="1" y="3"/>
                  </a:lnTo>
                  <a:lnTo>
                    <a:pt x="0" y="2"/>
                  </a:lnTo>
                  <a:lnTo>
                    <a:pt x="0" y="1"/>
                  </a:lnTo>
                  <a:lnTo>
                    <a:pt x="1" y="0"/>
                  </a:lnTo>
                  <a:lnTo>
                    <a:pt x="3" y="0"/>
                  </a:lnTo>
                  <a:lnTo>
                    <a:pt x="9" y="3"/>
                  </a:lnTo>
                  <a:lnTo>
                    <a:pt x="13" y="6"/>
                  </a:lnTo>
                  <a:lnTo>
                    <a:pt x="19" y="9"/>
                  </a:lnTo>
                  <a:lnTo>
                    <a:pt x="24" y="11"/>
                  </a:lnTo>
                  <a:lnTo>
                    <a:pt x="30" y="14"/>
                  </a:lnTo>
                  <a:lnTo>
                    <a:pt x="34" y="17"/>
                  </a:lnTo>
                  <a:lnTo>
                    <a:pt x="40" y="21"/>
                  </a:lnTo>
                  <a:lnTo>
                    <a:pt x="45" y="24"/>
                  </a:lnTo>
                  <a:lnTo>
                    <a:pt x="50" y="28"/>
                  </a:lnTo>
                  <a:lnTo>
                    <a:pt x="55" y="30"/>
                  </a:lnTo>
                  <a:lnTo>
                    <a:pt x="60" y="33"/>
                  </a:lnTo>
                  <a:lnTo>
                    <a:pt x="65" y="37"/>
                  </a:lnTo>
                  <a:lnTo>
                    <a:pt x="70" y="40"/>
                  </a:lnTo>
                  <a:lnTo>
                    <a:pt x="75" y="44"/>
                  </a:lnTo>
                  <a:lnTo>
                    <a:pt x="80" y="46"/>
                  </a:lnTo>
                  <a:lnTo>
                    <a:pt x="85" y="5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45" name="未知"/>
            <p:cNvSpPr/>
            <p:nvPr/>
          </p:nvSpPr>
          <p:spPr bwMode="auto">
            <a:xfrm>
              <a:off x="626" y="98"/>
              <a:ext cx="5" cy="22"/>
            </a:xfrm>
            <a:custGeom>
              <a:avLst/>
              <a:gdLst>
                <a:gd name="T0" fmla="*/ 2 w 5"/>
                <a:gd name="T1" fmla="*/ 1 h 22"/>
                <a:gd name="T2" fmla="*/ 0 w 5"/>
                <a:gd name="T3" fmla="*/ 0 h 22"/>
                <a:gd name="T4" fmla="*/ 0 w 5"/>
                <a:gd name="T5" fmla="*/ 1 h 22"/>
                <a:gd name="T6" fmla="*/ 0 w 5"/>
                <a:gd name="T7" fmla="*/ 1 h 22"/>
                <a:gd name="T8" fmla="*/ 0 w 5"/>
                <a:gd name="T9" fmla="*/ 2 h 22"/>
                <a:gd name="T10" fmla="*/ 0 w 5"/>
                <a:gd name="T11" fmla="*/ 3 h 22"/>
                <a:gd name="T12" fmla="*/ 1 w 5"/>
                <a:gd name="T13" fmla="*/ 20 h 22"/>
                <a:gd name="T14" fmla="*/ 4 w 5"/>
                <a:gd name="T15" fmla="*/ 21 h 22"/>
                <a:gd name="T16" fmla="*/ 4 w 5"/>
                <a:gd name="T17" fmla="*/ 16 h 22"/>
                <a:gd name="T18" fmla="*/ 3 w 5"/>
                <a:gd name="T19" fmla="*/ 11 h 22"/>
                <a:gd name="T20" fmla="*/ 3 w 5"/>
                <a:gd name="T21" fmla="*/ 6 h 22"/>
                <a:gd name="T22" fmla="*/ 2 w 5"/>
                <a:gd name="T23"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22">
                  <a:moveTo>
                    <a:pt x="2" y="1"/>
                  </a:moveTo>
                  <a:lnTo>
                    <a:pt x="0" y="0"/>
                  </a:lnTo>
                  <a:lnTo>
                    <a:pt x="0" y="1"/>
                  </a:lnTo>
                  <a:lnTo>
                    <a:pt x="0" y="1"/>
                  </a:lnTo>
                  <a:lnTo>
                    <a:pt x="0" y="2"/>
                  </a:lnTo>
                  <a:lnTo>
                    <a:pt x="0" y="3"/>
                  </a:lnTo>
                  <a:lnTo>
                    <a:pt x="1" y="20"/>
                  </a:lnTo>
                  <a:lnTo>
                    <a:pt x="4" y="21"/>
                  </a:lnTo>
                  <a:lnTo>
                    <a:pt x="4" y="16"/>
                  </a:lnTo>
                  <a:lnTo>
                    <a:pt x="3" y="11"/>
                  </a:lnTo>
                  <a:lnTo>
                    <a:pt x="3" y="6"/>
                  </a:lnTo>
                  <a:lnTo>
                    <a:pt x="2" y="1"/>
                  </a:lnTo>
                </a:path>
              </a:pathLst>
            </a:custGeom>
            <a:solidFill>
              <a:srgbClr val="282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46" name="未知"/>
            <p:cNvSpPr/>
            <p:nvPr/>
          </p:nvSpPr>
          <p:spPr bwMode="auto">
            <a:xfrm>
              <a:off x="626" y="98"/>
              <a:ext cx="11" cy="27"/>
            </a:xfrm>
            <a:custGeom>
              <a:avLst/>
              <a:gdLst>
                <a:gd name="T0" fmla="*/ 5 w 11"/>
                <a:gd name="T1" fmla="*/ 1 h 27"/>
                <a:gd name="T2" fmla="*/ 1 w 11"/>
                <a:gd name="T3" fmla="*/ 0 h 27"/>
                <a:gd name="T4" fmla="*/ 1 w 11"/>
                <a:gd name="T5" fmla="*/ 1 h 27"/>
                <a:gd name="T6" fmla="*/ 0 w 11"/>
                <a:gd name="T7" fmla="*/ 1 h 27"/>
                <a:gd name="T8" fmla="*/ 0 w 11"/>
                <a:gd name="T9" fmla="*/ 3 h 27"/>
                <a:gd name="T10" fmla="*/ 0 w 11"/>
                <a:gd name="T11" fmla="*/ 4 h 27"/>
                <a:gd name="T12" fmla="*/ 3 w 11"/>
                <a:gd name="T13" fmla="*/ 25 h 27"/>
                <a:gd name="T14" fmla="*/ 10 w 11"/>
                <a:gd name="T15" fmla="*/ 26 h 27"/>
                <a:gd name="T16" fmla="*/ 9 w 11"/>
                <a:gd name="T17" fmla="*/ 20 h 27"/>
                <a:gd name="T18" fmla="*/ 8 w 11"/>
                <a:gd name="T19" fmla="*/ 14 h 27"/>
                <a:gd name="T20" fmla="*/ 7 w 11"/>
                <a:gd name="T21" fmla="*/ 7 h 27"/>
                <a:gd name="T22" fmla="*/ 5 w 11"/>
                <a:gd name="T23" fmla="*/ 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27">
                  <a:moveTo>
                    <a:pt x="5" y="1"/>
                  </a:moveTo>
                  <a:lnTo>
                    <a:pt x="1" y="0"/>
                  </a:lnTo>
                  <a:lnTo>
                    <a:pt x="1" y="1"/>
                  </a:lnTo>
                  <a:lnTo>
                    <a:pt x="0" y="1"/>
                  </a:lnTo>
                  <a:lnTo>
                    <a:pt x="0" y="3"/>
                  </a:lnTo>
                  <a:lnTo>
                    <a:pt x="0" y="4"/>
                  </a:lnTo>
                  <a:lnTo>
                    <a:pt x="3" y="25"/>
                  </a:lnTo>
                  <a:lnTo>
                    <a:pt x="10" y="26"/>
                  </a:lnTo>
                  <a:lnTo>
                    <a:pt x="9" y="20"/>
                  </a:lnTo>
                  <a:lnTo>
                    <a:pt x="8" y="14"/>
                  </a:lnTo>
                  <a:lnTo>
                    <a:pt x="7" y="7"/>
                  </a:lnTo>
                  <a:lnTo>
                    <a:pt x="5" y="1"/>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47" name="未知"/>
            <p:cNvSpPr/>
            <p:nvPr/>
          </p:nvSpPr>
          <p:spPr bwMode="auto">
            <a:xfrm>
              <a:off x="600" y="100"/>
              <a:ext cx="30" cy="18"/>
            </a:xfrm>
            <a:custGeom>
              <a:avLst/>
              <a:gdLst>
                <a:gd name="T0" fmla="*/ 27 w 30"/>
                <a:gd name="T1" fmla="*/ 0 h 18"/>
                <a:gd name="T2" fmla="*/ 23 w 30"/>
                <a:gd name="T3" fmla="*/ 0 h 18"/>
                <a:gd name="T4" fmla="*/ 23 w 30"/>
                <a:gd name="T5" fmla="*/ 0 h 18"/>
                <a:gd name="T6" fmla="*/ 23 w 30"/>
                <a:gd name="T7" fmla="*/ 1 h 18"/>
                <a:gd name="T8" fmla="*/ 23 w 30"/>
                <a:gd name="T9" fmla="*/ 1 h 18"/>
                <a:gd name="T10" fmla="*/ 23 w 30"/>
                <a:gd name="T11" fmla="*/ 2 h 18"/>
                <a:gd name="T12" fmla="*/ 24 w 30"/>
                <a:gd name="T13" fmla="*/ 17 h 18"/>
                <a:gd name="T14" fmla="*/ 29 w 30"/>
                <a:gd name="T15" fmla="*/ 17 h 18"/>
                <a:gd name="T16" fmla="*/ 29 w 30"/>
                <a:gd name="T17" fmla="*/ 13 h 18"/>
                <a:gd name="T18" fmla="*/ 29 w 30"/>
                <a:gd name="T19" fmla="*/ 8 h 18"/>
                <a:gd name="T20" fmla="*/ 28 w 30"/>
                <a:gd name="T21" fmla="*/ 4 h 18"/>
                <a:gd name="T22" fmla="*/ 27 w 30"/>
                <a:gd name="T23" fmla="*/ 0 h 18"/>
                <a:gd name="T24" fmla="*/ 1 w 30"/>
                <a:gd name="T25" fmla="*/ 10 h 18"/>
                <a:gd name="T26" fmla="*/ 12 w 30"/>
                <a:gd name="T27" fmla="*/ 10 h 18"/>
                <a:gd name="T28" fmla="*/ 13 w 30"/>
                <a:gd name="T29" fmla="*/ 10 h 18"/>
                <a:gd name="T30" fmla="*/ 13 w 30"/>
                <a:gd name="T31" fmla="*/ 11 h 18"/>
                <a:gd name="T32" fmla="*/ 13 w 30"/>
                <a:gd name="T33" fmla="*/ 13 h 18"/>
                <a:gd name="T34" fmla="*/ 12 w 30"/>
                <a:gd name="T35" fmla="*/ 13 h 18"/>
                <a:gd name="T36" fmla="*/ 1 w 30"/>
                <a:gd name="T37" fmla="*/ 13 h 18"/>
                <a:gd name="T38" fmla="*/ 0 w 30"/>
                <a:gd name="T39" fmla="*/ 13 h 18"/>
                <a:gd name="T40" fmla="*/ 0 w 30"/>
                <a:gd name="T41" fmla="*/ 11 h 18"/>
                <a:gd name="T42" fmla="*/ 0 w 30"/>
                <a:gd name="T43" fmla="*/ 10 h 18"/>
                <a:gd name="T44" fmla="*/ 1 w 30"/>
                <a:gd name="T45" fmla="*/ 10 h 18"/>
                <a:gd name="T46" fmla="*/ 27 w 30"/>
                <a:gd name="T4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18">
                  <a:moveTo>
                    <a:pt x="27" y="0"/>
                  </a:moveTo>
                  <a:lnTo>
                    <a:pt x="23" y="0"/>
                  </a:lnTo>
                  <a:lnTo>
                    <a:pt x="23" y="0"/>
                  </a:lnTo>
                  <a:lnTo>
                    <a:pt x="23" y="1"/>
                  </a:lnTo>
                  <a:lnTo>
                    <a:pt x="23" y="1"/>
                  </a:lnTo>
                  <a:lnTo>
                    <a:pt x="23" y="2"/>
                  </a:lnTo>
                  <a:lnTo>
                    <a:pt x="24" y="17"/>
                  </a:lnTo>
                  <a:lnTo>
                    <a:pt x="29" y="17"/>
                  </a:lnTo>
                  <a:lnTo>
                    <a:pt x="29" y="13"/>
                  </a:lnTo>
                  <a:lnTo>
                    <a:pt x="29" y="8"/>
                  </a:lnTo>
                  <a:lnTo>
                    <a:pt x="28" y="4"/>
                  </a:lnTo>
                  <a:lnTo>
                    <a:pt x="27" y="0"/>
                  </a:lnTo>
                  <a:lnTo>
                    <a:pt x="1" y="10"/>
                  </a:lnTo>
                  <a:lnTo>
                    <a:pt x="12" y="10"/>
                  </a:lnTo>
                  <a:lnTo>
                    <a:pt x="13" y="10"/>
                  </a:lnTo>
                  <a:lnTo>
                    <a:pt x="13" y="11"/>
                  </a:lnTo>
                  <a:lnTo>
                    <a:pt x="13" y="13"/>
                  </a:lnTo>
                  <a:lnTo>
                    <a:pt x="12" y="13"/>
                  </a:lnTo>
                  <a:lnTo>
                    <a:pt x="1" y="13"/>
                  </a:lnTo>
                  <a:lnTo>
                    <a:pt x="0" y="13"/>
                  </a:lnTo>
                  <a:lnTo>
                    <a:pt x="0" y="11"/>
                  </a:lnTo>
                  <a:lnTo>
                    <a:pt x="0" y="10"/>
                  </a:lnTo>
                  <a:lnTo>
                    <a:pt x="1" y="10"/>
                  </a:lnTo>
                  <a:lnTo>
                    <a:pt x="27" y="0"/>
                  </a:lnTo>
                </a:path>
              </a:pathLst>
            </a:custGeom>
            <a:solidFill>
              <a:srgbClr val="FFE0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48" name="未知"/>
            <p:cNvSpPr/>
            <p:nvPr/>
          </p:nvSpPr>
          <p:spPr bwMode="auto">
            <a:xfrm>
              <a:off x="627" y="100"/>
              <a:ext cx="9" cy="23"/>
            </a:xfrm>
            <a:custGeom>
              <a:avLst/>
              <a:gdLst>
                <a:gd name="T0" fmla="*/ 6 w 9"/>
                <a:gd name="T1" fmla="*/ 0 h 23"/>
                <a:gd name="T2" fmla="*/ 1 w 9"/>
                <a:gd name="T3" fmla="*/ 0 h 23"/>
                <a:gd name="T4" fmla="*/ 0 w 9"/>
                <a:gd name="T5" fmla="*/ 0 h 23"/>
                <a:gd name="T6" fmla="*/ 0 w 9"/>
                <a:gd name="T7" fmla="*/ 1 h 23"/>
                <a:gd name="T8" fmla="*/ 0 w 9"/>
                <a:gd name="T9" fmla="*/ 2 h 23"/>
                <a:gd name="T10" fmla="*/ 0 w 9"/>
                <a:gd name="T11" fmla="*/ 3 h 23"/>
                <a:gd name="T12" fmla="*/ 2 w 9"/>
                <a:gd name="T13" fmla="*/ 22 h 23"/>
                <a:gd name="T14" fmla="*/ 8 w 9"/>
                <a:gd name="T15" fmla="*/ 22 h 23"/>
                <a:gd name="T16" fmla="*/ 8 w 9"/>
                <a:gd name="T17" fmla="*/ 16 h 23"/>
                <a:gd name="T18" fmla="*/ 8 w 9"/>
                <a:gd name="T19" fmla="*/ 11 h 23"/>
                <a:gd name="T20" fmla="*/ 7 w 9"/>
                <a:gd name="T21" fmla="*/ 6 h 23"/>
                <a:gd name="T22" fmla="*/ 6 w 9"/>
                <a:gd name="T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23">
                  <a:moveTo>
                    <a:pt x="6" y="0"/>
                  </a:moveTo>
                  <a:lnTo>
                    <a:pt x="1" y="0"/>
                  </a:lnTo>
                  <a:lnTo>
                    <a:pt x="0" y="0"/>
                  </a:lnTo>
                  <a:lnTo>
                    <a:pt x="0" y="1"/>
                  </a:lnTo>
                  <a:lnTo>
                    <a:pt x="0" y="2"/>
                  </a:lnTo>
                  <a:lnTo>
                    <a:pt x="0" y="3"/>
                  </a:lnTo>
                  <a:lnTo>
                    <a:pt x="2" y="22"/>
                  </a:lnTo>
                  <a:lnTo>
                    <a:pt x="8" y="22"/>
                  </a:lnTo>
                  <a:lnTo>
                    <a:pt x="8" y="16"/>
                  </a:lnTo>
                  <a:lnTo>
                    <a:pt x="8" y="11"/>
                  </a:lnTo>
                  <a:lnTo>
                    <a:pt x="7" y="6"/>
                  </a:lnTo>
                  <a:lnTo>
                    <a:pt x="6"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49" name="未知"/>
            <p:cNvSpPr/>
            <p:nvPr/>
          </p:nvSpPr>
          <p:spPr bwMode="auto">
            <a:xfrm>
              <a:off x="600" y="114"/>
              <a:ext cx="17" cy="5"/>
            </a:xfrm>
            <a:custGeom>
              <a:avLst/>
              <a:gdLst>
                <a:gd name="T0" fmla="*/ 1 w 17"/>
                <a:gd name="T1" fmla="*/ 0 h 5"/>
                <a:gd name="T2" fmla="*/ 15 w 17"/>
                <a:gd name="T3" fmla="*/ 0 h 5"/>
                <a:gd name="T4" fmla="*/ 16 w 17"/>
                <a:gd name="T5" fmla="*/ 0 h 5"/>
                <a:gd name="T6" fmla="*/ 16 w 17"/>
                <a:gd name="T7" fmla="*/ 1 h 5"/>
                <a:gd name="T8" fmla="*/ 16 w 17"/>
                <a:gd name="T9" fmla="*/ 4 h 5"/>
                <a:gd name="T10" fmla="*/ 15 w 17"/>
                <a:gd name="T11" fmla="*/ 4 h 5"/>
                <a:gd name="T12" fmla="*/ 1 w 17"/>
                <a:gd name="T13" fmla="*/ 4 h 5"/>
                <a:gd name="T14" fmla="*/ 0 w 17"/>
                <a:gd name="T15" fmla="*/ 4 h 5"/>
                <a:gd name="T16" fmla="*/ 0 w 17"/>
                <a:gd name="T17" fmla="*/ 1 h 5"/>
                <a:gd name="T18" fmla="*/ 0 w 17"/>
                <a:gd name="T19" fmla="*/ 0 h 5"/>
                <a:gd name="T20" fmla="*/ 1 w 17"/>
                <a:gd name="T2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5">
                  <a:moveTo>
                    <a:pt x="1" y="0"/>
                  </a:moveTo>
                  <a:lnTo>
                    <a:pt x="15" y="0"/>
                  </a:lnTo>
                  <a:lnTo>
                    <a:pt x="16" y="0"/>
                  </a:lnTo>
                  <a:lnTo>
                    <a:pt x="16" y="1"/>
                  </a:lnTo>
                  <a:lnTo>
                    <a:pt x="16" y="4"/>
                  </a:lnTo>
                  <a:lnTo>
                    <a:pt x="15" y="4"/>
                  </a:lnTo>
                  <a:lnTo>
                    <a:pt x="1" y="4"/>
                  </a:lnTo>
                  <a:lnTo>
                    <a:pt x="0" y="4"/>
                  </a:lnTo>
                  <a:lnTo>
                    <a:pt x="0" y="1"/>
                  </a:lnTo>
                  <a:lnTo>
                    <a:pt x="0" y="0"/>
                  </a:lnTo>
                  <a:lnTo>
                    <a:pt x="1"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50" name="未知"/>
            <p:cNvSpPr/>
            <p:nvPr/>
          </p:nvSpPr>
          <p:spPr bwMode="auto">
            <a:xfrm>
              <a:off x="21" y="88"/>
              <a:ext cx="49" cy="31"/>
            </a:xfrm>
            <a:custGeom>
              <a:avLst/>
              <a:gdLst>
                <a:gd name="T0" fmla="*/ 1 w 49"/>
                <a:gd name="T1" fmla="*/ 0 h 31"/>
                <a:gd name="T2" fmla="*/ 13 w 49"/>
                <a:gd name="T3" fmla="*/ 0 h 31"/>
                <a:gd name="T4" fmla="*/ 14 w 49"/>
                <a:gd name="T5" fmla="*/ 0 h 31"/>
                <a:gd name="T6" fmla="*/ 15 w 49"/>
                <a:gd name="T7" fmla="*/ 0 h 31"/>
                <a:gd name="T8" fmla="*/ 15 w 49"/>
                <a:gd name="T9" fmla="*/ 1 h 31"/>
                <a:gd name="T10" fmla="*/ 15 w 49"/>
                <a:gd name="T11" fmla="*/ 2 h 31"/>
                <a:gd name="T12" fmla="*/ 15 w 49"/>
                <a:gd name="T13" fmla="*/ 25 h 31"/>
                <a:gd name="T14" fmla="*/ 15 w 49"/>
                <a:gd name="T15" fmla="*/ 27 h 31"/>
                <a:gd name="T16" fmla="*/ 14 w 49"/>
                <a:gd name="T17" fmla="*/ 28 h 31"/>
                <a:gd name="T18" fmla="*/ 13 w 49"/>
                <a:gd name="T19" fmla="*/ 28 h 31"/>
                <a:gd name="T20" fmla="*/ 2 w 49"/>
                <a:gd name="T21" fmla="*/ 28 h 31"/>
                <a:gd name="T22" fmla="*/ 1 w 49"/>
                <a:gd name="T23" fmla="*/ 20 h 31"/>
                <a:gd name="T24" fmla="*/ 0 w 49"/>
                <a:gd name="T25" fmla="*/ 13 h 31"/>
                <a:gd name="T26" fmla="*/ 0 w 49"/>
                <a:gd name="T27" fmla="*/ 6 h 31"/>
                <a:gd name="T28" fmla="*/ 1 w 49"/>
                <a:gd name="T29" fmla="*/ 0 h 31"/>
                <a:gd name="T30" fmla="*/ 29 w 49"/>
                <a:gd name="T31" fmla="*/ 24 h 31"/>
                <a:gd name="T32" fmla="*/ 46 w 49"/>
                <a:gd name="T33" fmla="*/ 24 h 31"/>
                <a:gd name="T34" fmla="*/ 47 w 49"/>
                <a:gd name="T35" fmla="*/ 24 h 31"/>
                <a:gd name="T36" fmla="*/ 47 w 49"/>
                <a:gd name="T37" fmla="*/ 24 h 31"/>
                <a:gd name="T38" fmla="*/ 48 w 49"/>
                <a:gd name="T39" fmla="*/ 24 h 31"/>
                <a:gd name="T40" fmla="*/ 48 w 49"/>
                <a:gd name="T41" fmla="*/ 25 h 31"/>
                <a:gd name="T42" fmla="*/ 48 w 49"/>
                <a:gd name="T43" fmla="*/ 29 h 31"/>
                <a:gd name="T44" fmla="*/ 47 w 49"/>
                <a:gd name="T45" fmla="*/ 30 h 31"/>
                <a:gd name="T46" fmla="*/ 46 w 49"/>
                <a:gd name="T47" fmla="*/ 30 h 31"/>
                <a:gd name="T48" fmla="*/ 29 w 49"/>
                <a:gd name="T49" fmla="*/ 29 h 31"/>
                <a:gd name="T50" fmla="*/ 28 w 49"/>
                <a:gd name="T51" fmla="*/ 29 h 31"/>
                <a:gd name="T52" fmla="*/ 28 w 49"/>
                <a:gd name="T53" fmla="*/ 28 h 31"/>
                <a:gd name="T54" fmla="*/ 28 w 49"/>
                <a:gd name="T55" fmla="*/ 24 h 31"/>
                <a:gd name="T56" fmla="*/ 28 w 49"/>
                <a:gd name="T57" fmla="*/ 24 h 31"/>
                <a:gd name="T58" fmla="*/ 29 w 49"/>
                <a:gd name="T59" fmla="*/ 24 h 31"/>
                <a:gd name="T60" fmla="*/ 1 w 49"/>
                <a:gd name="T6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31">
                  <a:moveTo>
                    <a:pt x="1" y="0"/>
                  </a:moveTo>
                  <a:lnTo>
                    <a:pt x="13" y="0"/>
                  </a:lnTo>
                  <a:lnTo>
                    <a:pt x="14" y="0"/>
                  </a:lnTo>
                  <a:lnTo>
                    <a:pt x="15" y="0"/>
                  </a:lnTo>
                  <a:lnTo>
                    <a:pt x="15" y="1"/>
                  </a:lnTo>
                  <a:lnTo>
                    <a:pt x="15" y="2"/>
                  </a:lnTo>
                  <a:lnTo>
                    <a:pt x="15" y="25"/>
                  </a:lnTo>
                  <a:lnTo>
                    <a:pt x="15" y="27"/>
                  </a:lnTo>
                  <a:lnTo>
                    <a:pt x="14" y="28"/>
                  </a:lnTo>
                  <a:lnTo>
                    <a:pt x="13" y="28"/>
                  </a:lnTo>
                  <a:lnTo>
                    <a:pt x="2" y="28"/>
                  </a:lnTo>
                  <a:lnTo>
                    <a:pt x="1" y="20"/>
                  </a:lnTo>
                  <a:lnTo>
                    <a:pt x="0" y="13"/>
                  </a:lnTo>
                  <a:lnTo>
                    <a:pt x="0" y="6"/>
                  </a:lnTo>
                  <a:lnTo>
                    <a:pt x="1" y="0"/>
                  </a:lnTo>
                  <a:lnTo>
                    <a:pt x="29" y="24"/>
                  </a:lnTo>
                  <a:lnTo>
                    <a:pt x="46" y="24"/>
                  </a:lnTo>
                  <a:lnTo>
                    <a:pt x="47" y="24"/>
                  </a:lnTo>
                  <a:lnTo>
                    <a:pt x="47" y="24"/>
                  </a:lnTo>
                  <a:lnTo>
                    <a:pt x="48" y="24"/>
                  </a:lnTo>
                  <a:lnTo>
                    <a:pt x="48" y="25"/>
                  </a:lnTo>
                  <a:lnTo>
                    <a:pt x="48" y="29"/>
                  </a:lnTo>
                  <a:lnTo>
                    <a:pt x="47" y="30"/>
                  </a:lnTo>
                  <a:lnTo>
                    <a:pt x="46" y="30"/>
                  </a:lnTo>
                  <a:lnTo>
                    <a:pt x="29" y="29"/>
                  </a:lnTo>
                  <a:lnTo>
                    <a:pt x="28" y="29"/>
                  </a:lnTo>
                  <a:lnTo>
                    <a:pt x="28" y="28"/>
                  </a:lnTo>
                  <a:lnTo>
                    <a:pt x="28" y="24"/>
                  </a:lnTo>
                  <a:lnTo>
                    <a:pt x="28" y="24"/>
                  </a:lnTo>
                  <a:lnTo>
                    <a:pt x="29" y="24"/>
                  </a:lnTo>
                  <a:lnTo>
                    <a:pt x="1" y="0"/>
                  </a:lnTo>
                </a:path>
              </a:pathLst>
            </a:custGeom>
            <a:solidFill>
              <a:srgbClr val="FF00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51" name="未知"/>
            <p:cNvSpPr/>
            <p:nvPr/>
          </p:nvSpPr>
          <p:spPr bwMode="auto">
            <a:xfrm>
              <a:off x="21" y="88"/>
              <a:ext cx="18" cy="33"/>
            </a:xfrm>
            <a:custGeom>
              <a:avLst/>
              <a:gdLst>
                <a:gd name="T0" fmla="*/ 1 w 18"/>
                <a:gd name="T1" fmla="*/ 0 h 33"/>
                <a:gd name="T2" fmla="*/ 14 w 18"/>
                <a:gd name="T3" fmla="*/ 0 h 33"/>
                <a:gd name="T4" fmla="*/ 15 w 18"/>
                <a:gd name="T5" fmla="*/ 0 h 33"/>
                <a:gd name="T6" fmla="*/ 16 w 18"/>
                <a:gd name="T7" fmla="*/ 0 h 33"/>
                <a:gd name="T8" fmla="*/ 17 w 18"/>
                <a:gd name="T9" fmla="*/ 1 h 33"/>
                <a:gd name="T10" fmla="*/ 17 w 18"/>
                <a:gd name="T11" fmla="*/ 3 h 33"/>
                <a:gd name="T12" fmla="*/ 16 w 18"/>
                <a:gd name="T13" fmla="*/ 29 h 33"/>
                <a:gd name="T14" fmla="*/ 16 w 18"/>
                <a:gd name="T15" fmla="*/ 31 h 33"/>
                <a:gd name="T16" fmla="*/ 15 w 18"/>
                <a:gd name="T17" fmla="*/ 32 h 33"/>
                <a:gd name="T18" fmla="*/ 14 w 18"/>
                <a:gd name="T19" fmla="*/ 32 h 33"/>
                <a:gd name="T20" fmla="*/ 2 w 18"/>
                <a:gd name="T21" fmla="*/ 32 h 33"/>
                <a:gd name="T22" fmla="*/ 1 w 18"/>
                <a:gd name="T23" fmla="*/ 24 h 33"/>
                <a:gd name="T24" fmla="*/ 0 w 18"/>
                <a:gd name="T25" fmla="*/ 15 h 33"/>
                <a:gd name="T26" fmla="*/ 0 w 18"/>
                <a:gd name="T27" fmla="*/ 7 h 33"/>
                <a:gd name="T28" fmla="*/ 1 w 18"/>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33">
                  <a:moveTo>
                    <a:pt x="1" y="0"/>
                  </a:moveTo>
                  <a:lnTo>
                    <a:pt x="14" y="0"/>
                  </a:lnTo>
                  <a:lnTo>
                    <a:pt x="15" y="0"/>
                  </a:lnTo>
                  <a:lnTo>
                    <a:pt x="16" y="0"/>
                  </a:lnTo>
                  <a:lnTo>
                    <a:pt x="17" y="1"/>
                  </a:lnTo>
                  <a:lnTo>
                    <a:pt x="17" y="3"/>
                  </a:lnTo>
                  <a:lnTo>
                    <a:pt x="16" y="29"/>
                  </a:lnTo>
                  <a:lnTo>
                    <a:pt x="16" y="31"/>
                  </a:lnTo>
                  <a:lnTo>
                    <a:pt x="15" y="32"/>
                  </a:lnTo>
                  <a:lnTo>
                    <a:pt x="14" y="32"/>
                  </a:lnTo>
                  <a:lnTo>
                    <a:pt x="2" y="32"/>
                  </a:lnTo>
                  <a:lnTo>
                    <a:pt x="1" y="24"/>
                  </a:lnTo>
                  <a:lnTo>
                    <a:pt x="0" y="15"/>
                  </a:lnTo>
                  <a:lnTo>
                    <a:pt x="0" y="7"/>
                  </a:lnTo>
                  <a:lnTo>
                    <a:pt x="1"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52" name="未知"/>
            <p:cNvSpPr/>
            <p:nvPr/>
          </p:nvSpPr>
          <p:spPr bwMode="auto">
            <a:xfrm>
              <a:off x="53" y="116"/>
              <a:ext cx="22" cy="8"/>
            </a:xfrm>
            <a:custGeom>
              <a:avLst/>
              <a:gdLst>
                <a:gd name="T0" fmla="*/ 1 w 22"/>
                <a:gd name="T1" fmla="*/ 0 h 8"/>
                <a:gd name="T2" fmla="*/ 19 w 22"/>
                <a:gd name="T3" fmla="*/ 0 h 8"/>
                <a:gd name="T4" fmla="*/ 20 w 22"/>
                <a:gd name="T5" fmla="*/ 0 h 8"/>
                <a:gd name="T6" fmla="*/ 20 w 22"/>
                <a:gd name="T7" fmla="*/ 1 h 8"/>
                <a:gd name="T8" fmla="*/ 21 w 22"/>
                <a:gd name="T9" fmla="*/ 1 h 8"/>
                <a:gd name="T10" fmla="*/ 21 w 22"/>
                <a:gd name="T11" fmla="*/ 2 h 8"/>
                <a:gd name="T12" fmla="*/ 21 w 22"/>
                <a:gd name="T13" fmla="*/ 6 h 8"/>
                <a:gd name="T14" fmla="*/ 20 w 22"/>
                <a:gd name="T15" fmla="*/ 7 h 8"/>
                <a:gd name="T16" fmla="*/ 19 w 22"/>
                <a:gd name="T17" fmla="*/ 7 h 8"/>
                <a:gd name="T18" fmla="*/ 1 w 22"/>
                <a:gd name="T19" fmla="*/ 6 h 8"/>
                <a:gd name="T20" fmla="*/ 0 w 22"/>
                <a:gd name="T21" fmla="*/ 6 h 8"/>
                <a:gd name="T22" fmla="*/ 0 w 22"/>
                <a:gd name="T23" fmla="*/ 5 h 8"/>
                <a:gd name="T24" fmla="*/ 0 w 22"/>
                <a:gd name="T25" fmla="*/ 1 h 8"/>
                <a:gd name="T26" fmla="*/ 0 w 22"/>
                <a:gd name="T27" fmla="*/ 0 h 8"/>
                <a:gd name="T28" fmla="*/ 1 w 22"/>
                <a:gd name="T2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8">
                  <a:moveTo>
                    <a:pt x="1" y="0"/>
                  </a:moveTo>
                  <a:lnTo>
                    <a:pt x="19" y="0"/>
                  </a:lnTo>
                  <a:lnTo>
                    <a:pt x="20" y="0"/>
                  </a:lnTo>
                  <a:lnTo>
                    <a:pt x="20" y="1"/>
                  </a:lnTo>
                  <a:lnTo>
                    <a:pt x="21" y="1"/>
                  </a:lnTo>
                  <a:lnTo>
                    <a:pt x="21" y="2"/>
                  </a:lnTo>
                  <a:lnTo>
                    <a:pt x="21" y="6"/>
                  </a:lnTo>
                  <a:lnTo>
                    <a:pt x="20" y="7"/>
                  </a:lnTo>
                  <a:lnTo>
                    <a:pt x="19" y="7"/>
                  </a:lnTo>
                  <a:lnTo>
                    <a:pt x="1" y="6"/>
                  </a:lnTo>
                  <a:lnTo>
                    <a:pt x="0" y="6"/>
                  </a:lnTo>
                  <a:lnTo>
                    <a:pt x="0" y="5"/>
                  </a:lnTo>
                  <a:lnTo>
                    <a:pt x="0" y="1"/>
                  </a:lnTo>
                  <a:lnTo>
                    <a:pt x="0" y="0"/>
                  </a:lnTo>
                  <a:lnTo>
                    <a:pt x="1"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53" name="未知"/>
            <p:cNvSpPr/>
            <p:nvPr/>
          </p:nvSpPr>
          <p:spPr bwMode="auto">
            <a:xfrm>
              <a:off x="24" y="129"/>
              <a:ext cx="7" cy="38"/>
            </a:xfrm>
            <a:custGeom>
              <a:avLst/>
              <a:gdLst>
                <a:gd name="T0" fmla="*/ 0 w 7"/>
                <a:gd name="T1" fmla="*/ 0 h 38"/>
                <a:gd name="T2" fmla="*/ 0 w 7"/>
                <a:gd name="T3" fmla="*/ 0 h 38"/>
                <a:gd name="T4" fmla="*/ 1 w 7"/>
                <a:gd name="T5" fmla="*/ 2 h 38"/>
                <a:gd name="T6" fmla="*/ 3 w 7"/>
                <a:gd name="T7" fmla="*/ 4 h 38"/>
                <a:gd name="T8" fmla="*/ 5 w 7"/>
                <a:gd name="T9" fmla="*/ 6 h 38"/>
                <a:gd name="T10" fmla="*/ 6 w 7"/>
                <a:gd name="T11" fmla="*/ 8 h 38"/>
                <a:gd name="T12" fmla="*/ 5 w 7"/>
                <a:gd name="T13" fmla="*/ 37 h 38"/>
              </a:gdLst>
              <a:ahLst/>
              <a:cxnLst>
                <a:cxn ang="0">
                  <a:pos x="T0" y="T1"/>
                </a:cxn>
                <a:cxn ang="0">
                  <a:pos x="T2" y="T3"/>
                </a:cxn>
                <a:cxn ang="0">
                  <a:pos x="T4" y="T5"/>
                </a:cxn>
                <a:cxn ang="0">
                  <a:pos x="T6" y="T7"/>
                </a:cxn>
                <a:cxn ang="0">
                  <a:pos x="T8" y="T9"/>
                </a:cxn>
                <a:cxn ang="0">
                  <a:pos x="T10" y="T11"/>
                </a:cxn>
                <a:cxn ang="0">
                  <a:pos x="T12" y="T13"/>
                </a:cxn>
              </a:cxnLst>
              <a:rect l="0" t="0" r="r" b="b"/>
              <a:pathLst>
                <a:path w="7" h="38">
                  <a:moveTo>
                    <a:pt x="0" y="0"/>
                  </a:moveTo>
                  <a:lnTo>
                    <a:pt x="0" y="0"/>
                  </a:lnTo>
                  <a:lnTo>
                    <a:pt x="1" y="2"/>
                  </a:lnTo>
                  <a:lnTo>
                    <a:pt x="3" y="4"/>
                  </a:lnTo>
                  <a:lnTo>
                    <a:pt x="5" y="6"/>
                  </a:lnTo>
                  <a:lnTo>
                    <a:pt x="6" y="8"/>
                  </a:lnTo>
                  <a:lnTo>
                    <a:pt x="5" y="37"/>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54" name="Line 54"/>
            <p:cNvSpPr>
              <a:spLocks noChangeShapeType="1"/>
            </p:cNvSpPr>
            <p:nvPr/>
          </p:nvSpPr>
          <p:spPr bwMode="auto">
            <a:xfrm flipH="1" flipV="1">
              <a:off x="2" y="136"/>
              <a:ext cx="28" cy="2"/>
            </a:xfrm>
            <a:prstGeom prst="line">
              <a:avLst/>
            </a:prstGeom>
            <a:noFill/>
            <a:ln w="12700">
              <a:solidFill>
                <a:srgbClr val="2829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55" name="Line 55"/>
            <p:cNvSpPr>
              <a:spLocks noChangeShapeType="1"/>
            </p:cNvSpPr>
            <p:nvPr/>
          </p:nvSpPr>
          <p:spPr bwMode="auto">
            <a:xfrm flipH="1">
              <a:off x="587" y="158"/>
              <a:ext cx="50" cy="7"/>
            </a:xfrm>
            <a:prstGeom prst="line">
              <a:avLst/>
            </a:prstGeom>
            <a:noFill/>
            <a:ln w="12700">
              <a:solidFill>
                <a:srgbClr val="2829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56" name="未知"/>
            <p:cNvSpPr/>
            <p:nvPr/>
          </p:nvSpPr>
          <p:spPr bwMode="auto">
            <a:xfrm>
              <a:off x="171" y="91"/>
              <a:ext cx="173" cy="5"/>
            </a:xfrm>
            <a:custGeom>
              <a:avLst/>
              <a:gdLst>
                <a:gd name="T0" fmla="*/ 145 w 173"/>
                <a:gd name="T1" fmla="*/ 0 h 5"/>
                <a:gd name="T2" fmla="*/ 169 w 173"/>
                <a:gd name="T3" fmla="*/ 0 h 5"/>
                <a:gd name="T4" fmla="*/ 170 w 173"/>
                <a:gd name="T5" fmla="*/ 0 h 5"/>
                <a:gd name="T6" fmla="*/ 170 w 173"/>
                <a:gd name="T7" fmla="*/ 0 h 5"/>
                <a:gd name="T8" fmla="*/ 172 w 173"/>
                <a:gd name="T9" fmla="*/ 3 h 5"/>
                <a:gd name="T10" fmla="*/ 172 w 173"/>
                <a:gd name="T11" fmla="*/ 4 h 5"/>
                <a:gd name="T12" fmla="*/ 171 w 173"/>
                <a:gd name="T13" fmla="*/ 4 h 5"/>
                <a:gd name="T14" fmla="*/ 170 w 173"/>
                <a:gd name="T15" fmla="*/ 4 h 5"/>
                <a:gd name="T16" fmla="*/ 169 w 173"/>
                <a:gd name="T17" fmla="*/ 4 h 5"/>
                <a:gd name="T18" fmla="*/ 145 w 173"/>
                <a:gd name="T19" fmla="*/ 4 h 5"/>
                <a:gd name="T20" fmla="*/ 144 w 173"/>
                <a:gd name="T21" fmla="*/ 4 h 5"/>
                <a:gd name="T22" fmla="*/ 143 w 173"/>
                <a:gd name="T23" fmla="*/ 4 h 5"/>
                <a:gd name="T24" fmla="*/ 143 w 173"/>
                <a:gd name="T25" fmla="*/ 3 h 5"/>
                <a:gd name="T26" fmla="*/ 143 w 173"/>
                <a:gd name="T27" fmla="*/ 0 h 5"/>
                <a:gd name="T28" fmla="*/ 143 w 173"/>
                <a:gd name="T29" fmla="*/ 0 h 5"/>
                <a:gd name="T30" fmla="*/ 144 w 173"/>
                <a:gd name="T31" fmla="*/ 0 h 5"/>
                <a:gd name="T32" fmla="*/ 145 w 173"/>
                <a:gd name="T33" fmla="*/ 0 h 5"/>
                <a:gd name="T34" fmla="*/ 2 w 173"/>
                <a:gd name="T35" fmla="*/ 0 h 5"/>
                <a:gd name="T36" fmla="*/ 26 w 173"/>
                <a:gd name="T37" fmla="*/ 0 h 5"/>
                <a:gd name="T38" fmla="*/ 27 w 173"/>
                <a:gd name="T39" fmla="*/ 0 h 5"/>
                <a:gd name="T40" fmla="*/ 27 w 173"/>
                <a:gd name="T41" fmla="*/ 1 h 5"/>
                <a:gd name="T42" fmla="*/ 28 w 173"/>
                <a:gd name="T43" fmla="*/ 4 h 5"/>
                <a:gd name="T44" fmla="*/ 28 w 173"/>
                <a:gd name="T45" fmla="*/ 4 h 5"/>
                <a:gd name="T46" fmla="*/ 27 w 173"/>
                <a:gd name="T47" fmla="*/ 4 h 5"/>
                <a:gd name="T48" fmla="*/ 26 w 173"/>
                <a:gd name="T49" fmla="*/ 4 h 5"/>
                <a:gd name="T50" fmla="*/ 2 w 173"/>
                <a:gd name="T51" fmla="*/ 4 h 5"/>
                <a:gd name="T52" fmla="*/ 1 w 173"/>
                <a:gd name="T53" fmla="*/ 4 h 5"/>
                <a:gd name="T54" fmla="*/ 0 w 173"/>
                <a:gd name="T55" fmla="*/ 4 h 5"/>
                <a:gd name="T56" fmla="*/ 0 w 173"/>
                <a:gd name="T57" fmla="*/ 4 h 5"/>
                <a:gd name="T58" fmla="*/ 0 w 173"/>
                <a:gd name="T59" fmla="*/ 1 h 5"/>
                <a:gd name="T60" fmla="*/ 0 w 173"/>
                <a:gd name="T61" fmla="*/ 0 h 5"/>
                <a:gd name="T62" fmla="*/ 1 w 173"/>
                <a:gd name="T63" fmla="*/ 0 h 5"/>
                <a:gd name="T64" fmla="*/ 2 w 173"/>
                <a:gd name="T65" fmla="*/ 0 h 5"/>
                <a:gd name="T66" fmla="*/ 145 w 173"/>
                <a:gd name="T6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3" h="5">
                  <a:moveTo>
                    <a:pt x="145" y="0"/>
                  </a:moveTo>
                  <a:lnTo>
                    <a:pt x="169" y="0"/>
                  </a:lnTo>
                  <a:lnTo>
                    <a:pt x="170" y="0"/>
                  </a:lnTo>
                  <a:lnTo>
                    <a:pt x="170" y="0"/>
                  </a:lnTo>
                  <a:lnTo>
                    <a:pt x="172" y="3"/>
                  </a:lnTo>
                  <a:lnTo>
                    <a:pt x="172" y="4"/>
                  </a:lnTo>
                  <a:lnTo>
                    <a:pt x="171" y="4"/>
                  </a:lnTo>
                  <a:lnTo>
                    <a:pt x="170" y="4"/>
                  </a:lnTo>
                  <a:lnTo>
                    <a:pt x="169" y="4"/>
                  </a:lnTo>
                  <a:lnTo>
                    <a:pt x="145" y="4"/>
                  </a:lnTo>
                  <a:lnTo>
                    <a:pt x="144" y="4"/>
                  </a:lnTo>
                  <a:lnTo>
                    <a:pt x="143" y="4"/>
                  </a:lnTo>
                  <a:lnTo>
                    <a:pt x="143" y="3"/>
                  </a:lnTo>
                  <a:lnTo>
                    <a:pt x="143" y="0"/>
                  </a:lnTo>
                  <a:lnTo>
                    <a:pt x="143" y="0"/>
                  </a:lnTo>
                  <a:lnTo>
                    <a:pt x="144" y="0"/>
                  </a:lnTo>
                  <a:lnTo>
                    <a:pt x="145" y="0"/>
                  </a:lnTo>
                  <a:lnTo>
                    <a:pt x="2" y="0"/>
                  </a:lnTo>
                  <a:lnTo>
                    <a:pt x="26" y="0"/>
                  </a:lnTo>
                  <a:lnTo>
                    <a:pt x="27" y="0"/>
                  </a:lnTo>
                  <a:lnTo>
                    <a:pt x="27" y="1"/>
                  </a:lnTo>
                  <a:lnTo>
                    <a:pt x="28" y="4"/>
                  </a:lnTo>
                  <a:lnTo>
                    <a:pt x="28" y="4"/>
                  </a:lnTo>
                  <a:lnTo>
                    <a:pt x="27" y="4"/>
                  </a:lnTo>
                  <a:lnTo>
                    <a:pt x="26" y="4"/>
                  </a:lnTo>
                  <a:lnTo>
                    <a:pt x="2" y="4"/>
                  </a:lnTo>
                  <a:lnTo>
                    <a:pt x="1" y="4"/>
                  </a:lnTo>
                  <a:lnTo>
                    <a:pt x="0" y="4"/>
                  </a:lnTo>
                  <a:lnTo>
                    <a:pt x="0" y="4"/>
                  </a:lnTo>
                  <a:lnTo>
                    <a:pt x="0" y="1"/>
                  </a:lnTo>
                  <a:lnTo>
                    <a:pt x="0" y="0"/>
                  </a:lnTo>
                  <a:lnTo>
                    <a:pt x="1" y="0"/>
                  </a:lnTo>
                  <a:lnTo>
                    <a:pt x="2" y="0"/>
                  </a:lnTo>
                  <a:lnTo>
                    <a:pt x="145" y="0"/>
                  </a:lnTo>
                </a:path>
              </a:pathLst>
            </a:custGeom>
            <a:solidFill>
              <a:srgbClr val="282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57" name="未知"/>
            <p:cNvSpPr/>
            <p:nvPr/>
          </p:nvSpPr>
          <p:spPr bwMode="auto">
            <a:xfrm>
              <a:off x="319" y="91"/>
              <a:ext cx="30" cy="10"/>
            </a:xfrm>
            <a:custGeom>
              <a:avLst/>
              <a:gdLst>
                <a:gd name="T0" fmla="*/ 2 w 30"/>
                <a:gd name="T1" fmla="*/ 0 h 10"/>
                <a:gd name="T2" fmla="*/ 26 w 30"/>
                <a:gd name="T3" fmla="*/ 0 h 10"/>
                <a:gd name="T4" fmla="*/ 27 w 30"/>
                <a:gd name="T5" fmla="*/ 0 h 10"/>
                <a:gd name="T6" fmla="*/ 27 w 30"/>
                <a:gd name="T7" fmla="*/ 1 h 10"/>
                <a:gd name="T8" fmla="*/ 29 w 30"/>
                <a:gd name="T9" fmla="*/ 7 h 10"/>
                <a:gd name="T10" fmla="*/ 29 w 30"/>
                <a:gd name="T11" fmla="*/ 8 h 10"/>
                <a:gd name="T12" fmla="*/ 28 w 30"/>
                <a:gd name="T13" fmla="*/ 8 h 10"/>
                <a:gd name="T14" fmla="*/ 27 w 30"/>
                <a:gd name="T15" fmla="*/ 9 h 10"/>
                <a:gd name="T16" fmla="*/ 26 w 30"/>
                <a:gd name="T17" fmla="*/ 9 h 10"/>
                <a:gd name="T18" fmla="*/ 2 w 30"/>
                <a:gd name="T19" fmla="*/ 9 h 10"/>
                <a:gd name="T20" fmla="*/ 1 w 30"/>
                <a:gd name="T21" fmla="*/ 8 h 10"/>
                <a:gd name="T22" fmla="*/ 0 w 30"/>
                <a:gd name="T23" fmla="*/ 8 h 10"/>
                <a:gd name="T24" fmla="*/ 0 w 30"/>
                <a:gd name="T25" fmla="*/ 7 h 10"/>
                <a:gd name="T26" fmla="*/ 0 w 30"/>
                <a:gd name="T27" fmla="*/ 1 h 10"/>
                <a:gd name="T28" fmla="*/ 0 w 30"/>
                <a:gd name="T29" fmla="*/ 0 h 10"/>
                <a:gd name="T30" fmla="*/ 1 w 30"/>
                <a:gd name="T31" fmla="*/ 0 h 10"/>
                <a:gd name="T32" fmla="*/ 2 w 30"/>
                <a:gd name="T3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10">
                  <a:moveTo>
                    <a:pt x="2" y="0"/>
                  </a:moveTo>
                  <a:lnTo>
                    <a:pt x="26" y="0"/>
                  </a:lnTo>
                  <a:lnTo>
                    <a:pt x="27" y="0"/>
                  </a:lnTo>
                  <a:lnTo>
                    <a:pt x="27" y="1"/>
                  </a:lnTo>
                  <a:lnTo>
                    <a:pt x="29" y="7"/>
                  </a:lnTo>
                  <a:lnTo>
                    <a:pt x="29" y="8"/>
                  </a:lnTo>
                  <a:lnTo>
                    <a:pt x="28" y="8"/>
                  </a:lnTo>
                  <a:lnTo>
                    <a:pt x="27" y="9"/>
                  </a:lnTo>
                  <a:lnTo>
                    <a:pt x="26" y="9"/>
                  </a:lnTo>
                  <a:lnTo>
                    <a:pt x="2" y="9"/>
                  </a:lnTo>
                  <a:lnTo>
                    <a:pt x="1" y="8"/>
                  </a:lnTo>
                  <a:lnTo>
                    <a:pt x="0" y="8"/>
                  </a:lnTo>
                  <a:lnTo>
                    <a:pt x="0" y="7"/>
                  </a:lnTo>
                  <a:lnTo>
                    <a:pt x="0" y="1"/>
                  </a:lnTo>
                  <a:lnTo>
                    <a:pt x="0" y="0"/>
                  </a:lnTo>
                  <a:lnTo>
                    <a:pt x="1" y="0"/>
                  </a:lnTo>
                  <a:lnTo>
                    <a:pt x="2"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58" name="未知"/>
            <p:cNvSpPr/>
            <p:nvPr/>
          </p:nvSpPr>
          <p:spPr bwMode="auto">
            <a:xfrm>
              <a:off x="171" y="91"/>
              <a:ext cx="30" cy="10"/>
            </a:xfrm>
            <a:custGeom>
              <a:avLst/>
              <a:gdLst>
                <a:gd name="T0" fmla="*/ 2 w 30"/>
                <a:gd name="T1" fmla="*/ 0 h 10"/>
                <a:gd name="T2" fmla="*/ 27 w 30"/>
                <a:gd name="T3" fmla="*/ 0 h 10"/>
                <a:gd name="T4" fmla="*/ 28 w 30"/>
                <a:gd name="T5" fmla="*/ 1 h 10"/>
                <a:gd name="T6" fmla="*/ 28 w 30"/>
                <a:gd name="T7" fmla="*/ 2 h 10"/>
                <a:gd name="T8" fmla="*/ 29 w 30"/>
                <a:gd name="T9" fmla="*/ 8 h 10"/>
                <a:gd name="T10" fmla="*/ 29 w 30"/>
                <a:gd name="T11" fmla="*/ 9 h 10"/>
                <a:gd name="T12" fmla="*/ 28 w 30"/>
                <a:gd name="T13" fmla="*/ 9 h 10"/>
                <a:gd name="T14" fmla="*/ 27 w 30"/>
                <a:gd name="T15" fmla="*/ 9 h 10"/>
                <a:gd name="T16" fmla="*/ 2 w 30"/>
                <a:gd name="T17" fmla="*/ 9 h 10"/>
                <a:gd name="T18" fmla="*/ 1 w 30"/>
                <a:gd name="T19" fmla="*/ 9 h 10"/>
                <a:gd name="T20" fmla="*/ 0 w 30"/>
                <a:gd name="T21" fmla="*/ 9 h 10"/>
                <a:gd name="T22" fmla="*/ 0 w 30"/>
                <a:gd name="T23" fmla="*/ 8 h 10"/>
                <a:gd name="T24" fmla="*/ 0 w 30"/>
                <a:gd name="T25" fmla="*/ 2 h 10"/>
                <a:gd name="T26" fmla="*/ 0 w 30"/>
                <a:gd name="T27" fmla="*/ 1 h 10"/>
                <a:gd name="T28" fmla="*/ 1 w 30"/>
                <a:gd name="T29" fmla="*/ 0 h 10"/>
                <a:gd name="T30" fmla="*/ 2 w 30"/>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10">
                  <a:moveTo>
                    <a:pt x="2" y="0"/>
                  </a:moveTo>
                  <a:lnTo>
                    <a:pt x="27" y="0"/>
                  </a:lnTo>
                  <a:lnTo>
                    <a:pt x="28" y="1"/>
                  </a:lnTo>
                  <a:lnTo>
                    <a:pt x="28" y="2"/>
                  </a:lnTo>
                  <a:lnTo>
                    <a:pt x="29" y="8"/>
                  </a:lnTo>
                  <a:lnTo>
                    <a:pt x="29" y="9"/>
                  </a:lnTo>
                  <a:lnTo>
                    <a:pt x="28" y="9"/>
                  </a:lnTo>
                  <a:lnTo>
                    <a:pt x="27" y="9"/>
                  </a:lnTo>
                  <a:lnTo>
                    <a:pt x="2" y="9"/>
                  </a:lnTo>
                  <a:lnTo>
                    <a:pt x="1" y="9"/>
                  </a:lnTo>
                  <a:lnTo>
                    <a:pt x="0" y="9"/>
                  </a:lnTo>
                  <a:lnTo>
                    <a:pt x="0" y="8"/>
                  </a:lnTo>
                  <a:lnTo>
                    <a:pt x="0" y="2"/>
                  </a:lnTo>
                  <a:lnTo>
                    <a:pt x="0" y="1"/>
                  </a:lnTo>
                  <a:lnTo>
                    <a:pt x="1" y="0"/>
                  </a:lnTo>
                  <a:lnTo>
                    <a:pt x="2"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59" name="未知"/>
            <p:cNvSpPr/>
            <p:nvPr/>
          </p:nvSpPr>
          <p:spPr bwMode="auto">
            <a:xfrm>
              <a:off x="171" y="90"/>
              <a:ext cx="173" cy="2"/>
            </a:xfrm>
            <a:custGeom>
              <a:avLst/>
              <a:gdLst>
                <a:gd name="T0" fmla="*/ 143 w 173"/>
                <a:gd name="T1" fmla="*/ 0 h 2"/>
                <a:gd name="T2" fmla="*/ 170 w 173"/>
                <a:gd name="T3" fmla="*/ 0 h 2"/>
                <a:gd name="T4" fmla="*/ 171 w 173"/>
                <a:gd name="T5" fmla="*/ 0 h 2"/>
                <a:gd name="T6" fmla="*/ 172 w 173"/>
                <a:gd name="T7" fmla="*/ 0 h 2"/>
                <a:gd name="T8" fmla="*/ 172 w 173"/>
                <a:gd name="T9" fmla="*/ 1 h 2"/>
                <a:gd name="T10" fmla="*/ 172 w 173"/>
                <a:gd name="T11" fmla="*/ 1 h 2"/>
                <a:gd name="T12" fmla="*/ 171 w 173"/>
                <a:gd name="T13" fmla="*/ 1 h 2"/>
                <a:gd name="T14" fmla="*/ 170 w 173"/>
                <a:gd name="T15" fmla="*/ 1 h 2"/>
                <a:gd name="T16" fmla="*/ 143 w 173"/>
                <a:gd name="T17" fmla="*/ 1 h 2"/>
                <a:gd name="T18" fmla="*/ 143 w 173"/>
                <a:gd name="T19" fmla="*/ 0 h 2"/>
                <a:gd name="T20" fmla="*/ 143 w 173"/>
                <a:gd name="T21" fmla="*/ 0 h 2"/>
                <a:gd name="T22" fmla="*/ 0 w 173"/>
                <a:gd name="T23" fmla="*/ 0 h 2"/>
                <a:gd name="T24" fmla="*/ 27 w 173"/>
                <a:gd name="T25" fmla="*/ 0 h 2"/>
                <a:gd name="T26" fmla="*/ 28 w 173"/>
                <a:gd name="T27" fmla="*/ 0 h 2"/>
                <a:gd name="T28" fmla="*/ 28 w 173"/>
                <a:gd name="T29" fmla="*/ 0 h 2"/>
                <a:gd name="T30" fmla="*/ 28 w 173"/>
                <a:gd name="T31" fmla="*/ 1 h 2"/>
                <a:gd name="T32" fmla="*/ 28 w 173"/>
                <a:gd name="T33" fmla="*/ 1 h 2"/>
                <a:gd name="T34" fmla="*/ 27 w 173"/>
                <a:gd name="T35" fmla="*/ 1 h 2"/>
                <a:gd name="T36" fmla="*/ 0 w 173"/>
                <a:gd name="T37" fmla="*/ 1 h 2"/>
                <a:gd name="T38" fmla="*/ 0 w 173"/>
                <a:gd name="T39" fmla="*/ 1 h 2"/>
                <a:gd name="T40" fmla="*/ 0 w 173"/>
                <a:gd name="T41" fmla="*/ 0 h 2"/>
                <a:gd name="T42" fmla="*/ 0 w 173"/>
                <a:gd name="T43" fmla="*/ 0 h 2"/>
                <a:gd name="T44" fmla="*/ 143 w 173"/>
                <a:gd name="T4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3" h="2">
                  <a:moveTo>
                    <a:pt x="143" y="0"/>
                  </a:moveTo>
                  <a:lnTo>
                    <a:pt x="170" y="0"/>
                  </a:lnTo>
                  <a:lnTo>
                    <a:pt x="171" y="0"/>
                  </a:lnTo>
                  <a:lnTo>
                    <a:pt x="172" y="0"/>
                  </a:lnTo>
                  <a:lnTo>
                    <a:pt x="172" y="1"/>
                  </a:lnTo>
                  <a:lnTo>
                    <a:pt x="172" y="1"/>
                  </a:lnTo>
                  <a:lnTo>
                    <a:pt x="171" y="1"/>
                  </a:lnTo>
                  <a:lnTo>
                    <a:pt x="170" y="1"/>
                  </a:lnTo>
                  <a:lnTo>
                    <a:pt x="143" y="1"/>
                  </a:lnTo>
                  <a:lnTo>
                    <a:pt x="143" y="0"/>
                  </a:lnTo>
                  <a:lnTo>
                    <a:pt x="143" y="0"/>
                  </a:lnTo>
                  <a:lnTo>
                    <a:pt x="0" y="0"/>
                  </a:lnTo>
                  <a:lnTo>
                    <a:pt x="27" y="0"/>
                  </a:lnTo>
                  <a:lnTo>
                    <a:pt x="28" y="0"/>
                  </a:lnTo>
                  <a:lnTo>
                    <a:pt x="28" y="0"/>
                  </a:lnTo>
                  <a:lnTo>
                    <a:pt x="28" y="1"/>
                  </a:lnTo>
                  <a:lnTo>
                    <a:pt x="28" y="1"/>
                  </a:lnTo>
                  <a:lnTo>
                    <a:pt x="27" y="1"/>
                  </a:lnTo>
                  <a:lnTo>
                    <a:pt x="0" y="1"/>
                  </a:lnTo>
                  <a:lnTo>
                    <a:pt x="0" y="1"/>
                  </a:lnTo>
                  <a:lnTo>
                    <a:pt x="0" y="0"/>
                  </a:lnTo>
                  <a:lnTo>
                    <a:pt x="0" y="0"/>
                  </a:lnTo>
                  <a:lnTo>
                    <a:pt x="143" y="0"/>
                  </a:lnTo>
                </a:path>
              </a:pathLst>
            </a:custGeom>
            <a:solidFill>
              <a:srgbClr val="FFFFFF"/>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60" name="未知"/>
            <p:cNvSpPr/>
            <p:nvPr/>
          </p:nvSpPr>
          <p:spPr bwMode="auto">
            <a:xfrm>
              <a:off x="319" y="90"/>
              <a:ext cx="30" cy="7"/>
            </a:xfrm>
            <a:custGeom>
              <a:avLst/>
              <a:gdLst>
                <a:gd name="T0" fmla="*/ 0 w 30"/>
                <a:gd name="T1" fmla="*/ 0 h 7"/>
                <a:gd name="T2" fmla="*/ 27 w 30"/>
                <a:gd name="T3" fmla="*/ 0 h 7"/>
                <a:gd name="T4" fmla="*/ 28 w 30"/>
                <a:gd name="T5" fmla="*/ 0 h 7"/>
                <a:gd name="T6" fmla="*/ 29 w 30"/>
                <a:gd name="T7" fmla="*/ 1 h 7"/>
                <a:gd name="T8" fmla="*/ 29 w 30"/>
                <a:gd name="T9" fmla="*/ 5 h 7"/>
                <a:gd name="T10" fmla="*/ 29 w 30"/>
                <a:gd name="T11" fmla="*/ 6 h 7"/>
                <a:gd name="T12" fmla="*/ 28 w 30"/>
                <a:gd name="T13" fmla="*/ 6 h 7"/>
                <a:gd name="T14" fmla="*/ 27 w 30"/>
                <a:gd name="T15" fmla="*/ 6 h 7"/>
                <a:gd name="T16" fmla="*/ 0 w 30"/>
                <a:gd name="T17" fmla="*/ 6 h 7"/>
                <a:gd name="T18" fmla="*/ 0 w 30"/>
                <a:gd name="T19" fmla="*/ 1 h 7"/>
                <a:gd name="T20" fmla="*/ 0 w 30"/>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7">
                  <a:moveTo>
                    <a:pt x="0" y="0"/>
                  </a:moveTo>
                  <a:lnTo>
                    <a:pt x="27" y="0"/>
                  </a:lnTo>
                  <a:lnTo>
                    <a:pt x="28" y="0"/>
                  </a:lnTo>
                  <a:lnTo>
                    <a:pt x="29" y="1"/>
                  </a:lnTo>
                  <a:lnTo>
                    <a:pt x="29" y="5"/>
                  </a:lnTo>
                  <a:lnTo>
                    <a:pt x="29" y="6"/>
                  </a:lnTo>
                  <a:lnTo>
                    <a:pt x="28" y="6"/>
                  </a:lnTo>
                  <a:lnTo>
                    <a:pt x="27" y="6"/>
                  </a:lnTo>
                  <a:lnTo>
                    <a:pt x="0" y="6"/>
                  </a:lnTo>
                  <a:lnTo>
                    <a:pt x="0" y="1"/>
                  </a:lnTo>
                  <a:lnTo>
                    <a:pt x="0"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61" name="未知"/>
            <p:cNvSpPr/>
            <p:nvPr/>
          </p:nvSpPr>
          <p:spPr bwMode="auto">
            <a:xfrm>
              <a:off x="171" y="91"/>
              <a:ext cx="30" cy="7"/>
            </a:xfrm>
            <a:custGeom>
              <a:avLst/>
              <a:gdLst>
                <a:gd name="T0" fmla="*/ 0 w 30"/>
                <a:gd name="T1" fmla="*/ 0 h 7"/>
                <a:gd name="T2" fmla="*/ 28 w 30"/>
                <a:gd name="T3" fmla="*/ 0 h 7"/>
                <a:gd name="T4" fmla="*/ 29 w 30"/>
                <a:gd name="T5" fmla="*/ 0 h 7"/>
                <a:gd name="T6" fmla="*/ 29 w 30"/>
                <a:gd name="T7" fmla="*/ 1 h 7"/>
                <a:gd name="T8" fmla="*/ 29 w 30"/>
                <a:gd name="T9" fmla="*/ 5 h 7"/>
                <a:gd name="T10" fmla="*/ 29 w 30"/>
                <a:gd name="T11" fmla="*/ 6 h 7"/>
                <a:gd name="T12" fmla="*/ 28 w 30"/>
                <a:gd name="T13" fmla="*/ 6 h 7"/>
                <a:gd name="T14" fmla="*/ 0 w 30"/>
                <a:gd name="T15" fmla="*/ 6 h 7"/>
                <a:gd name="T16" fmla="*/ 0 w 30"/>
                <a:gd name="T17" fmla="*/ 5 h 7"/>
                <a:gd name="T18" fmla="*/ 0 w 30"/>
                <a:gd name="T19" fmla="*/ 1 h 7"/>
                <a:gd name="T20" fmla="*/ 0 w 30"/>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7">
                  <a:moveTo>
                    <a:pt x="0" y="0"/>
                  </a:moveTo>
                  <a:lnTo>
                    <a:pt x="28" y="0"/>
                  </a:lnTo>
                  <a:lnTo>
                    <a:pt x="29" y="0"/>
                  </a:lnTo>
                  <a:lnTo>
                    <a:pt x="29" y="1"/>
                  </a:lnTo>
                  <a:lnTo>
                    <a:pt x="29" y="5"/>
                  </a:lnTo>
                  <a:lnTo>
                    <a:pt x="29" y="6"/>
                  </a:lnTo>
                  <a:lnTo>
                    <a:pt x="28" y="6"/>
                  </a:lnTo>
                  <a:lnTo>
                    <a:pt x="0" y="6"/>
                  </a:lnTo>
                  <a:lnTo>
                    <a:pt x="0" y="5"/>
                  </a:lnTo>
                  <a:lnTo>
                    <a:pt x="0" y="1"/>
                  </a:lnTo>
                  <a:lnTo>
                    <a:pt x="0"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62" name="未知"/>
            <p:cNvSpPr/>
            <p:nvPr/>
          </p:nvSpPr>
          <p:spPr bwMode="auto">
            <a:xfrm>
              <a:off x="110" y="117"/>
              <a:ext cx="94" cy="95"/>
            </a:xfrm>
            <a:custGeom>
              <a:avLst/>
              <a:gdLst>
                <a:gd name="T0" fmla="*/ 47 w 94"/>
                <a:gd name="T1" fmla="*/ 0 h 95"/>
                <a:gd name="T2" fmla="*/ 56 w 94"/>
                <a:gd name="T3" fmla="*/ 1 h 95"/>
                <a:gd name="T4" fmla="*/ 65 w 94"/>
                <a:gd name="T5" fmla="*/ 4 h 95"/>
                <a:gd name="T6" fmla="*/ 73 w 94"/>
                <a:gd name="T7" fmla="*/ 8 h 95"/>
                <a:gd name="T8" fmla="*/ 80 w 94"/>
                <a:gd name="T9" fmla="*/ 13 h 95"/>
                <a:gd name="T10" fmla="*/ 86 w 94"/>
                <a:gd name="T11" fmla="*/ 21 h 95"/>
                <a:gd name="T12" fmla="*/ 89 w 94"/>
                <a:gd name="T13" fmla="*/ 30 h 95"/>
                <a:gd name="T14" fmla="*/ 93 w 94"/>
                <a:gd name="T15" fmla="*/ 38 h 95"/>
                <a:gd name="T16" fmla="*/ 93 w 94"/>
                <a:gd name="T17" fmla="*/ 47 h 95"/>
                <a:gd name="T18" fmla="*/ 92 w 94"/>
                <a:gd name="T19" fmla="*/ 57 h 95"/>
                <a:gd name="T20" fmla="*/ 89 w 94"/>
                <a:gd name="T21" fmla="*/ 65 h 95"/>
                <a:gd name="T22" fmla="*/ 85 w 94"/>
                <a:gd name="T23" fmla="*/ 73 h 95"/>
                <a:gd name="T24" fmla="*/ 79 w 94"/>
                <a:gd name="T25" fmla="*/ 81 h 95"/>
                <a:gd name="T26" fmla="*/ 72 w 94"/>
                <a:gd name="T27" fmla="*/ 86 h 95"/>
                <a:gd name="T28" fmla="*/ 64 w 94"/>
                <a:gd name="T29" fmla="*/ 90 h 95"/>
                <a:gd name="T30" fmla="*/ 55 w 94"/>
                <a:gd name="T31" fmla="*/ 93 h 95"/>
                <a:gd name="T32" fmla="*/ 46 w 94"/>
                <a:gd name="T33" fmla="*/ 94 h 95"/>
                <a:gd name="T34" fmla="*/ 37 w 94"/>
                <a:gd name="T35" fmla="*/ 93 h 95"/>
                <a:gd name="T36" fmla="*/ 28 w 94"/>
                <a:gd name="T37" fmla="*/ 90 h 95"/>
                <a:gd name="T38" fmla="*/ 20 w 94"/>
                <a:gd name="T39" fmla="*/ 85 h 95"/>
                <a:gd name="T40" fmla="*/ 13 w 94"/>
                <a:gd name="T41" fmla="*/ 79 h 95"/>
                <a:gd name="T42" fmla="*/ 7 w 94"/>
                <a:gd name="T43" fmla="*/ 72 h 95"/>
                <a:gd name="T44" fmla="*/ 4 w 94"/>
                <a:gd name="T45" fmla="*/ 64 h 95"/>
                <a:gd name="T46" fmla="*/ 1 w 94"/>
                <a:gd name="T47" fmla="*/ 56 h 95"/>
                <a:gd name="T48" fmla="*/ 0 w 94"/>
                <a:gd name="T49" fmla="*/ 46 h 95"/>
                <a:gd name="T50" fmla="*/ 1 w 94"/>
                <a:gd name="T51" fmla="*/ 36 h 95"/>
                <a:gd name="T52" fmla="*/ 4 w 94"/>
                <a:gd name="T53" fmla="*/ 27 h 95"/>
                <a:gd name="T54" fmla="*/ 8 w 94"/>
                <a:gd name="T55" fmla="*/ 20 h 95"/>
                <a:gd name="T56" fmla="*/ 13 w 94"/>
                <a:gd name="T57" fmla="*/ 13 h 95"/>
                <a:gd name="T58" fmla="*/ 21 w 94"/>
                <a:gd name="T59" fmla="*/ 7 h 95"/>
                <a:gd name="T60" fmla="*/ 29 w 94"/>
                <a:gd name="T61" fmla="*/ 4 h 95"/>
                <a:gd name="T62" fmla="*/ 38 w 94"/>
                <a:gd name="T63" fmla="*/ 1 h 95"/>
                <a:gd name="T64" fmla="*/ 47 w 94"/>
                <a:gd name="T6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95">
                  <a:moveTo>
                    <a:pt x="47" y="0"/>
                  </a:moveTo>
                  <a:lnTo>
                    <a:pt x="56" y="1"/>
                  </a:lnTo>
                  <a:lnTo>
                    <a:pt x="65" y="4"/>
                  </a:lnTo>
                  <a:lnTo>
                    <a:pt x="73" y="8"/>
                  </a:lnTo>
                  <a:lnTo>
                    <a:pt x="80" y="13"/>
                  </a:lnTo>
                  <a:lnTo>
                    <a:pt x="86" y="21"/>
                  </a:lnTo>
                  <a:lnTo>
                    <a:pt x="89" y="30"/>
                  </a:lnTo>
                  <a:lnTo>
                    <a:pt x="93" y="38"/>
                  </a:lnTo>
                  <a:lnTo>
                    <a:pt x="93" y="47"/>
                  </a:lnTo>
                  <a:lnTo>
                    <a:pt x="92" y="57"/>
                  </a:lnTo>
                  <a:lnTo>
                    <a:pt x="89" y="65"/>
                  </a:lnTo>
                  <a:lnTo>
                    <a:pt x="85" y="73"/>
                  </a:lnTo>
                  <a:lnTo>
                    <a:pt x="79" y="81"/>
                  </a:lnTo>
                  <a:lnTo>
                    <a:pt x="72" y="86"/>
                  </a:lnTo>
                  <a:lnTo>
                    <a:pt x="64" y="90"/>
                  </a:lnTo>
                  <a:lnTo>
                    <a:pt x="55" y="93"/>
                  </a:lnTo>
                  <a:lnTo>
                    <a:pt x="46" y="94"/>
                  </a:lnTo>
                  <a:lnTo>
                    <a:pt x="37" y="93"/>
                  </a:lnTo>
                  <a:lnTo>
                    <a:pt x="28" y="90"/>
                  </a:lnTo>
                  <a:lnTo>
                    <a:pt x="20" y="85"/>
                  </a:lnTo>
                  <a:lnTo>
                    <a:pt x="13" y="79"/>
                  </a:lnTo>
                  <a:lnTo>
                    <a:pt x="7" y="72"/>
                  </a:lnTo>
                  <a:lnTo>
                    <a:pt x="4" y="64"/>
                  </a:lnTo>
                  <a:lnTo>
                    <a:pt x="1" y="56"/>
                  </a:lnTo>
                  <a:lnTo>
                    <a:pt x="0" y="46"/>
                  </a:lnTo>
                  <a:lnTo>
                    <a:pt x="1" y="36"/>
                  </a:lnTo>
                  <a:lnTo>
                    <a:pt x="4" y="27"/>
                  </a:lnTo>
                  <a:lnTo>
                    <a:pt x="8" y="20"/>
                  </a:lnTo>
                  <a:lnTo>
                    <a:pt x="13" y="13"/>
                  </a:lnTo>
                  <a:lnTo>
                    <a:pt x="21" y="7"/>
                  </a:lnTo>
                  <a:lnTo>
                    <a:pt x="29" y="4"/>
                  </a:lnTo>
                  <a:lnTo>
                    <a:pt x="38" y="1"/>
                  </a:lnTo>
                  <a:lnTo>
                    <a:pt x="47" y="0"/>
                  </a:lnTo>
                </a:path>
              </a:pathLst>
            </a:custGeom>
            <a:solidFill>
              <a:srgbClr val="282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63" name="未知"/>
            <p:cNvSpPr/>
            <p:nvPr/>
          </p:nvSpPr>
          <p:spPr bwMode="auto">
            <a:xfrm>
              <a:off x="110" y="117"/>
              <a:ext cx="100" cy="101"/>
            </a:xfrm>
            <a:custGeom>
              <a:avLst/>
              <a:gdLst>
                <a:gd name="T0" fmla="*/ 50 w 100"/>
                <a:gd name="T1" fmla="*/ 0 h 101"/>
                <a:gd name="T2" fmla="*/ 50 w 100"/>
                <a:gd name="T3" fmla="*/ 0 h 101"/>
                <a:gd name="T4" fmla="*/ 60 w 100"/>
                <a:gd name="T5" fmla="*/ 1 h 101"/>
                <a:gd name="T6" fmla="*/ 69 w 100"/>
                <a:gd name="T7" fmla="*/ 4 h 101"/>
                <a:gd name="T8" fmla="*/ 78 w 100"/>
                <a:gd name="T9" fmla="*/ 9 h 101"/>
                <a:gd name="T10" fmla="*/ 86 w 100"/>
                <a:gd name="T11" fmla="*/ 14 h 101"/>
                <a:gd name="T12" fmla="*/ 91 w 100"/>
                <a:gd name="T13" fmla="*/ 22 h 101"/>
                <a:gd name="T14" fmla="*/ 95 w 100"/>
                <a:gd name="T15" fmla="*/ 31 h 101"/>
                <a:gd name="T16" fmla="*/ 99 w 100"/>
                <a:gd name="T17" fmla="*/ 40 h 101"/>
                <a:gd name="T18" fmla="*/ 99 w 100"/>
                <a:gd name="T19" fmla="*/ 50 h 101"/>
                <a:gd name="T20" fmla="*/ 98 w 100"/>
                <a:gd name="T21" fmla="*/ 61 h 101"/>
                <a:gd name="T22" fmla="*/ 95 w 100"/>
                <a:gd name="T23" fmla="*/ 70 h 101"/>
                <a:gd name="T24" fmla="*/ 90 w 100"/>
                <a:gd name="T25" fmla="*/ 78 h 101"/>
                <a:gd name="T26" fmla="*/ 84 w 100"/>
                <a:gd name="T27" fmla="*/ 86 h 101"/>
                <a:gd name="T28" fmla="*/ 77 w 100"/>
                <a:gd name="T29" fmla="*/ 91 h 101"/>
                <a:gd name="T30" fmla="*/ 69 w 100"/>
                <a:gd name="T31" fmla="*/ 96 h 101"/>
                <a:gd name="T32" fmla="*/ 59 w 100"/>
                <a:gd name="T33" fmla="*/ 99 h 101"/>
                <a:gd name="T34" fmla="*/ 49 w 100"/>
                <a:gd name="T35" fmla="*/ 100 h 101"/>
                <a:gd name="T36" fmla="*/ 39 w 100"/>
                <a:gd name="T37" fmla="*/ 99 h 101"/>
                <a:gd name="T38" fmla="*/ 30 w 100"/>
                <a:gd name="T39" fmla="*/ 95 h 101"/>
                <a:gd name="T40" fmla="*/ 21 w 100"/>
                <a:gd name="T41" fmla="*/ 90 h 101"/>
                <a:gd name="T42" fmla="*/ 14 w 100"/>
                <a:gd name="T43" fmla="*/ 84 h 101"/>
                <a:gd name="T44" fmla="*/ 8 w 100"/>
                <a:gd name="T45" fmla="*/ 76 h 101"/>
                <a:gd name="T46" fmla="*/ 4 w 100"/>
                <a:gd name="T47" fmla="*/ 68 h 101"/>
                <a:gd name="T48" fmla="*/ 1 w 100"/>
                <a:gd name="T49" fmla="*/ 59 h 101"/>
                <a:gd name="T50" fmla="*/ 0 w 100"/>
                <a:gd name="T51" fmla="*/ 49 h 101"/>
                <a:gd name="T52" fmla="*/ 1 w 100"/>
                <a:gd name="T53" fmla="*/ 38 h 101"/>
                <a:gd name="T54" fmla="*/ 4 w 100"/>
                <a:gd name="T55" fmla="*/ 29 h 101"/>
                <a:gd name="T56" fmla="*/ 9 w 100"/>
                <a:gd name="T57" fmla="*/ 21 h 101"/>
                <a:gd name="T58" fmla="*/ 14 w 100"/>
                <a:gd name="T59" fmla="*/ 13 h 101"/>
                <a:gd name="T60" fmla="*/ 23 w 100"/>
                <a:gd name="T61" fmla="*/ 8 h 101"/>
                <a:gd name="T62" fmla="*/ 30 w 100"/>
                <a:gd name="T63" fmla="*/ 4 h 101"/>
                <a:gd name="T64" fmla="*/ 40 w 100"/>
                <a:gd name="T65" fmla="*/ 1 h 101"/>
                <a:gd name="T66" fmla="*/ 50 w 100"/>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01">
                  <a:moveTo>
                    <a:pt x="50" y="0"/>
                  </a:moveTo>
                  <a:lnTo>
                    <a:pt x="50" y="0"/>
                  </a:lnTo>
                  <a:lnTo>
                    <a:pt x="60" y="1"/>
                  </a:lnTo>
                  <a:lnTo>
                    <a:pt x="69" y="4"/>
                  </a:lnTo>
                  <a:lnTo>
                    <a:pt x="78" y="9"/>
                  </a:lnTo>
                  <a:lnTo>
                    <a:pt x="86" y="14"/>
                  </a:lnTo>
                  <a:lnTo>
                    <a:pt x="91" y="22"/>
                  </a:lnTo>
                  <a:lnTo>
                    <a:pt x="95" y="31"/>
                  </a:lnTo>
                  <a:lnTo>
                    <a:pt x="99" y="40"/>
                  </a:lnTo>
                  <a:lnTo>
                    <a:pt x="99" y="50"/>
                  </a:lnTo>
                  <a:lnTo>
                    <a:pt x="98" y="61"/>
                  </a:lnTo>
                  <a:lnTo>
                    <a:pt x="95" y="70"/>
                  </a:lnTo>
                  <a:lnTo>
                    <a:pt x="90" y="78"/>
                  </a:lnTo>
                  <a:lnTo>
                    <a:pt x="84" y="86"/>
                  </a:lnTo>
                  <a:lnTo>
                    <a:pt x="77" y="91"/>
                  </a:lnTo>
                  <a:lnTo>
                    <a:pt x="69" y="96"/>
                  </a:lnTo>
                  <a:lnTo>
                    <a:pt x="59" y="99"/>
                  </a:lnTo>
                  <a:lnTo>
                    <a:pt x="49" y="100"/>
                  </a:lnTo>
                  <a:lnTo>
                    <a:pt x="39" y="99"/>
                  </a:lnTo>
                  <a:lnTo>
                    <a:pt x="30" y="95"/>
                  </a:lnTo>
                  <a:lnTo>
                    <a:pt x="21" y="90"/>
                  </a:lnTo>
                  <a:lnTo>
                    <a:pt x="14" y="84"/>
                  </a:lnTo>
                  <a:lnTo>
                    <a:pt x="8" y="76"/>
                  </a:lnTo>
                  <a:lnTo>
                    <a:pt x="4" y="68"/>
                  </a:lnTo>
                  <a:lnTo>
                    <a:pt x="1" y="59"/>
                  </a:lnTo>
                  <a:lnTo>
                    <a:pt x="0" y="49"/>
                  </a:lnTo>
                  <a:lnTo>
                    <a:pt x="1" y="38"/>
                  </a:lnTo>
                  <a:lnTo>
                    <a:pt x="4" y="29"/>
                  </a:lnTo>
                  <a:lnTo>
                    <a:pt x="9" y="21"/>
                  </a:lnTo>
                  <a:lnTo>
                    <a:pt x="14" y="13"/>
                  </a:lnTo>
                  <a:lnTo>
                    <a:pt x="23" y="8"/>
                  </a:lnTo>
                  <a:lnTo>
                    <a:pt x="30" y="4"/>
                  </a:lnTo>
                  <a:lnTo>
                    <a:pt x="40" y="1"/>
                  </a:lnTo>
                  <a:lnTo>
                    <a:pt x="50"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64" name="未知"/>
            <p:cNvSpPr/>
            <p:nvPr/>
          </p:nvSpPr>
          <p:spPr bwMode="auto">
            <a:xfrm>
              <a:off x="124" y="130"/>
              <a:ext cx="67" cy="67"/>
            </a:xfrm>
            <a:custGeom>
              <a:avLst/>
              <a:gdLst>
                <a:gd name="T0" fmla="*/ 33 w 67"/>
                <a:gd name="T1" fmla="*/ 0 h 67"/>
                <a:gd name="T2" fmla="*/ 39 w 67"/>
                <a:gd name="T3" fmla="*/ 1 h 67"/>
                <a:gd name="T4" fmla="*/ 45 w 67"/>
                <a:gd name="T5" fmla="*/ 4 h 67"/>
                <a:gd name="T6" fmla="*/ 51 w 67"/>
                <a:gd name="T7" fmla="*/ 6 h 67"/>
                <a:gd name="T8" fmla="*/ 56 w 67"/>
                <a:gd name="T9" fmla="*/ 11 h 67"/>
                <a:gd name="T10" fmla="*/ 60 w 67"/>
                <a:gd name="T11" fmla="*/ 16 h 67"/>
                <a:gd name="T12" fmla="*/ 63 w 67"/>
                <a:gd name="T13" fmla="*/ 21 h 67"/>
                <a:gd name="T14" fmla="*/ 65 w 67"/>
                <a:gd name="T15" fmla="*/ 27 h 67"/>
                <a:gd name="T16" fmla="*/ 66 w 67"/>
                <a:gd name="T17" fmla="*/ 33 h 67"/>
                <a:gd name="T18" fmla="*/ 64 w 67"/>
                <a:gd name="T19" fmla="*/ 40 h 67"/>
                <a:gd name="T20" fmla="*/ 62 w 67"/>
                <a:gd name="T21" fmla="*/ 47 h 67"/>
                <a:gd name="T22" fmla="*/ 60 w 67"/>
                <a:gd name="T23" fmla="*/ 52 h 67"/>
                <a:gd name="T24" fmla="*/ 55 w 67"/>
                <a:gd name="T25" fmla="*/ 57 h 67"/>
                <a:gd name="T26" fmla="*/ 50 w 67"/>
                <a:gd name="T27" fmla="*/ 62 h 67"/>
                <a:gd name="T28" fmla="*/ 45 w 67"/>
                <a:gd name="T29" fmla="*/ 64 h 67"/>
                <a:gd name="T30" fmla="*/ 39 w 67"/>
                <a:gd name="T31" fmla="*/ 66 h 67"/>
                <a:gd name="T32" fmla="*/ 32 w 67"/>
                <a:gd name="T33" fmla="*/ 66 h 67"/>
                <a:gd name="T34" fmla="*/ 26 w 67"/>
                <a:gd name="T35" fmla="*/ 66 h 67"/>
                <a:gd name="T36" fmla="*/ 19 w 67"/>
                <a:gd name="T37" fmla="*/ 63 h 67"/>
                <a:gd name="T38" fmla="*/ 14 w 67"/>
                <a:gd name="T39" fmla="*/ 61 h 67"/>
                <a:gd name="T40" fmla="*/ 9 w 67"/>
                <a:gd name="T41" fmla="*/ 56 h 67"/>
                <a:gd name="T42" fmla="*/ 5 w 67"/>
                <a:gd name="T43" fmla="*/ 51 h 67"/>
                <a:gd name="T44" fmla="*/ 3 w 67"/>
                <a:gd name="T45" fmla="*/ 46 h 67"/>
                <a:gd name="T46" fmla="*/ 0 w 67"/>
                <a:gd name="T47" fmla="*/ 39 h 67"/>
                <a:gd name="T48" fmla="*/ 0 w 67"/>
                <a:gd name="T49" fmla="*/ 33 h 67"/>
                <a:gd name="T50" fmla="*/ 0 w 67"/>
                <a:gd name="T51" fmla="*/ 26 h 67"/>
                <a:gd name="T52" fmla="*/ 3 w 67"/>
                <a:gd name="T53" fmla="*/ 19 h 67"/>
                <a:gd name="T54" fmla="*/ 5 w 67"/>
                <a:gd name="T55" fmla="*/ 14 h 67"/>
                <a:gd name="T56" fmla="*/ 10 w 67"/>
                <a:gd name="T57" fmla="*/ 10 h 67"/>
                <a:gd name="T58" fmla="*/ 14 w 67"/>
                <a:gd name="T59" fmla="*/ 5 h 67"/>
                <a:gd name="T60" fmla="*/ 19 w 67"/>
                <a:gd name="T61" fmla="*/ 3 h 67"/>
                <a:gd name="T62" fmla="*/ 26 w 67"/>
                <a:gd name="T63" fmla="*/ 1 h 67"/>
                <a:gd name="T64" fmla="*/ 33 w 67"/>
                <a:gd name="T6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7">
                  <a:moveTo>
                    <a:pt x="33" y="0"/>
                  </a:moveTo>
                  <a:lnTo>
                    <a:pt x="39" y="1"/>
                  </a:lnTo>
                  <a:lnTo>
                    <a:pt x="45" y="4"/>
                  </a:lnTo>
                  <a:lnTo>
                    <a:pt x="51" y="6"/>
                  </a:lnTo>
                  <a:lnTo>
                    <a:pt x="56" y="11"/>
                  </a:lnTo>
                  <a:lnTo>
                    <a:pt x="60" y="16"/>
                  </a:lnTo>
                  <a:lnTo>
                    <a:pt x="63" y="21"/>
                  </a:lnTo>
                  <a:lnTo>
                    <a:pt x="65" y="27"/>
                  </a:lnTo>
                  <a:lnTo>
                    <a:pt x="66" y="33"/>
                  </a:lnTo>
                  <a:lnTo>
                    <a:pt x="64" y="40"/>
                  </a:lnTo>
                  <a:lnTo>
                    <a:pt x="62" y="47"/>
                  </a:lnTo>
                  <a:lnTo>
                    <a:pt x="60" y="52"/>
                  </a:lnTo>
                  <a:lnTo>
                    <a:pt x="55" y="57"/>
                  </a:lnTo>
                  <a:lnTo>
                    <a:pt x="50" y="62"/>
                  </a:lnTo>
                  <a:lnTo>
                    <a:pt x="45" y="64"/>
                  </a:lnTo>
                  <a:lnTo>
                    <a:pt x="39" y="66"/>
                  </a:lnTo>
                  <a:lnTo>
                    <a:pt x="32" y="66"/>
                  </a:lnTo>
                  <a:lnTo>
                    <a:pt x="26" y="66"/>
                  </a:lnTo>
                  <a:lnTo>
                    <a:pt x="19" y="63"/>
                  </a:lnTo>
                  <a:lnTo>
                    <a:pt x="14" y="61"/>
                  </a:lnTo>
                  <a:lnTo>
                    <a:pt x="9" y="56"/>
                  </a:lnTo>
                  <a:lnTo>
                    <a:pt x="5" y="51"/>
                  </a:lnTo>
                  <a:lnTo>
                    <a:pt x="3" y="46"/>
                  </a:lnTo>
                  <a:lnTo>
                    <a:pt x="0" y="39"/>
                  </a:lnTo>
                  <a:lnTo>
                    <a:pt x="0" y="33"/>
                  </a:lnTo>
                  <a:lnTo>
                    <a:pt x="0" y="26"/>
                  </a:lnTo>
                  <a:lnTo>
                    <a:pt x="3" y="19"/>
                  </a:lnTo>
                  <a:lnTo>
                    <a:pt x="5" y="14"/>
                  </a:lnTo>
                  <a:lnTo>
                    <a:pt x="10" y="10"/>
                  </a:lnTo>
                  <a:lnTo>
                    <a:pt x="14" y="5"/>
                  </a:lnTo>
                  <a:lnTo>
                    <a:pt x="19" y="3"/>
                  </a:lnTo>
                  <a:lnTo>
                    <a:pt x="26" y="1"/>
                  </a:lnTo>
                  <a:lnTo>
                    <a:pt x="33" y="0"/>
                  </a:lnTo>
                </a:path>
              </a:pathLst>
            </a:custGeom>
            <a:solidFill>
              <a:srgbClr val="999999"/>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65" name="未知"/>
            <p:cNvSpPr/>
            <p:nvPr/>
          </p:nvSpPr>
          <p:spPr bwMode="auto">
            <a:xfrm>
              <a:off x="124" y="130"/>
              <a:ext cx="73" cy="73"/>
            </a:xfrm>
            <a:custGeom>
              <a:avLst/>
              <a:gdLst>
                <a:gd name="T0" fmla="*/ 36 w 73"/>
                <a:gd name="T1" fmla="*/ 0 h 73"/>
                <a:gd name="T2" fmla="*/ 36 w 73"/>
                <a:gd name="T3" fmla="*/ 0 h 73"/>
                <a:gd name="T4" fmla="*/ 42 w 73"/>
                <a:gd name="T5" fmla="*/ 1 h 73"/>
                <a:gd name="T6" fmla="*/ 49 w 73"/>
                <a:gd name="T7" fmla="*/ 4 h 73"/>
                <a:gd name="T8" fmla="*/ 56 w 73"/>
                <a:gd name="T9" fmla="*/ 7 h 73"/>
                <a:gd name="T10" fmla="*/ 61 w 73"/>
                <a:gd name="T11" fmla="*/ 12 h 73"/>
                <a:gd name="T12" fmla="*/ 65 w 73"/>
                <a:gd name="T13" fmla="*/ 17 h 73"/>
                <a:gd name="T14" fmla="*/ 69 w 73"/>
                <a:gd name="T15" fmla="*/ 23 h 73"/>
                <a:gd name="T16" fmla="*/ 71 w 73"/>
                <a:gd name="T17" fmla="*/ 30 h 73"/>
                <a:gd name="T18" fmla="*/ 72 w 73"/>
                <a:gd name="T19" fmla="*/ 36 h 73"/>
                <a:gd name="T20" fmla="*/ 70 w 73"/>
                <a:gd name="T21" fmla="*/ 44 h 73"/>
                <a:gd name="T22" fmla="*/ 68 w 73"/>
                <a:gd name="T23" fmla="*/ 51 h 73"/>
                <a:gd name="T24" fmla="*/ 65 w 73"/>
                <a:gd name="T25" fmla="*/ 57 h 73"/>
                <a:gd name="T26" fmla="*/ 60 w 73"/>
                <a:gd name="T27" fmla="*/ 62 h 73"/>
                <a:gd name="T28" fmla="*/ 55 w 73"/>
                <a:gd name="T29" fmla="*/ 67 h 73"/>
                <a:gd name="T30" fmla="*/ 49 w 73"/>
                <a:gd name="T31" fmla="*/ 70 h 73"/>
                <a:gd name="T32" fmla="*/ 42 w 73"/>
                <a:gd name="T33" fmla="*/ 72 h 73"/>
                <a:gd name="T34" fmla="*/ 35 w 73"/>
                <a:gd name="T35" fmla="*/ 72 h 73"/>
                <a:gd name="T36" fmla="*/ 28 w 73"/>
                <a:gd name="T37" fmla="*/ 72 h 73"/>
                <a:gd name="T38" fmla="*/ 21 w 73"/>
                <a:gd name="T39" fmla="*/ 69 h 73"/>
                <a:gd name="T40" fmla="*/ 15 w 73"/>
                <a:gd name="T41" fmla="*/ 66 h 73"/>
                <a:gd name="T42" fmla="*/ 10 w 73"/>
                <a:gd name="T43" fmla="*/ 61 h 73"/>
                <a:gd name="T44" fmla="*/ 6 w 73"/>
                <a:gd name="T45" fmla="*/ 56 h 73"/>
                <a:gd name="T46" fmla="*/ 3 w 73"/>
                <a:gd name="T47" fmla="*/ 50 h 73"/>
                <a:gd name="T48" fmla="*/ 0 w 73"/>
                <a:gd name="T49" fmla="*/ 42 h 73"/>
                <a:gd name="T50" fmla="*/ 0 w 73"/>
                <a:gd name="T51" fmla="*/ 36 h 73"/>
                <a:gd name="T52" fmla="*/ 0 w 73"/>
                <a:gd name="T53" fmla="*/ 28 h 73"/>
                <a:gd name="T54" fmla="*/ 3 w 73"/>
                <a:gd name="T55" fmla="*/ 21 h 73"/>
                <a:gd name="T56" fmla="*/ 6 w 73"/>
                <a:gd name="T57" fmla="*/ 15 h 73"/>
                <a:gd name="T58" fmla="*/ 11 w 73"/>
                <a:gd name="T59" fmla="*/ 11 h 73"/>
                <a:gd name="T60" fmla="*/ 15 w 73"/>
                <a:gd name="T61" fmla="*/ 6 h 73"/>
                <a:gd name="T62" fmla="*/ 21 w 73"/>
                <a:gd name="T63" fmla="*/ 3 h 73"/>
                <a:gd name="T64" fmla="*/ 28 w 73"/>
                <a:gd name="T65" fmla="*/ 1 h 73"/>
                <a:gd name="T66" fmla="*/ 36 w 73"/>
                <a:gd name="T6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73">
                  <a:moveTo>
                    <a:pt x="36" y="0"/>
                  </a:moveTo>
                  <a:lnTo>
                    <a:pt x="36" y="0"/>
                  </a:lnTo>
                  <a:lnTo>
                    <a:pt x="42" y="1"/>
                  </a:lnTo>
                  <a:lnTo>
                    <a:pt x="49" y="4"/>
                  </a:lnTo>
                  <a:lnTo>
                    <a:pt x="56" y="7"/>
                  </a:lnTo>
                  <a:lnTo>
                    <a:pt x="61" y="12"/>
                  </a:lnTo>
                  <a:lnTo>
                    <a:pt x="65" y="17"/>
                  </a:lnTo>
                  <a:lnTo>
                    <a:pt x="69" y="23"/>
                  </a:lnTo>
                  <a:lnTo>
                    <a:pt x="71" y="30"/>
                  </a:lnTo>
                  <a:lnTo>
                    <a:pt x="72" y="36"/>
                  </a:lnTo>
                  <a:lnTo>
                    <a:pt x="70" y="44"/>
                  </a:lnTo>
                  <a:lnTo>
                    <a:pt x="68" y="51"/>
                  </a:lnTo>
                  <a:lnTo>
                    <a:pt x="65" y="57"/>
                  </a:lnTo>
                  <a:lnTo>
                    <a:pt x="60" y="62"/>
                  </a:lnTo>
                  <a:lnTo>
                    <a:pt x="55" y="67"/>
                  </a:lnTo>
                  <a:lnTo>
                    <a:pt x="49" y="70"/>
                  </a:lnTo>
                  <a:lnTo>
                    <a:pt x="42" y="72"/>
                  </a:lnTo>
                  <a:lnTo>
                    <a:pt x="35" y="72"/>
                  </a:lnTo>
                  <a:lnTo>
                    <a:pt x="28" y="72"/>
                  </a:lnTo>
                  <a:lnTo>
                    <a:pt x="21" y="69"/>
                  </a:lnTo>
                  <a:lnTo>
                    <a:pt x="15" y="66"/>
                  </a:lnTo>
                  <a:lnTo>
                    <a:pt x="10" y="61"/>
                  </a:lnTo>
                  <a:lnTo>
                    <a:pt x="6" y="56"/>
                  </a:lnTo>
                  <a:lnTo>
                    <a:pt x="3" y="50"/>
                  </a:lnTo>
                  <a:lnTo>
                    <a:pt x="0" y="42"/>
                  </a:lnTo>
                  <a:lnTo>
                    <a:pt x="0" y="36"/>
                  </a:lnTo>
                  <a:lnTo>
                    <a:pt x="0" y="28"/>
                  </a:lnTo>
                  <a:lnTo>
                    <a:pt x="3" y="21"/>
                  </a:lnTo>
                  <a:lnTo>
                    <a:pt x="6" y="15"/>
                  </a:lnTo>
                  <a:lnTo>
                    <a:pt x="11" y="11"/>
                  </a:lnTo>
                  <a:lnTo>
                    <a:pt x="15" y="6"/>
                  </a:lnTo>
                  <a:lnTo>
                    <a:pt x="21" y="3"/>
                  </a:lnTo>
                  <a:lnTo>
                    <a:pt x="28" y="1"/>
                  </a:lnTo>
                  <a:lnTo>
                    <a:pt x="36"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66" name="未知"/>
            <p:cNvSpPr/>
            <p:nvPr/>
          </p:nvSpPr>
          <p:spPr bwMode="auto">
            <a:xfrm>
              <a:off x="128" y="135"/>
              <a:ext cx="59" cy="59"/>
            </a:xfrm>
            <a:custGeom>
              <a:avLst/>
              <a:gdLst>
                <a:gd name="T0" fmla="*/ 29 w 59"/>
                <a:gd name="T1" fmla="*/ 0 h 59"/>
                <a:gd name="T2" fmla="*/ 35 w 59"/>
                <a:gd name="T3" fmla="*/ 1 h 59"/>
                <a:gd name="T4" fmla="*/ 40 w 59"/>
                <a:gd name="T5" fmla="*/ 3 h 59"/>
                <a:gd name="T6" fmla="*/ 45 w 59"/>
                <a:gd name="T7" fmla="*/ 5 h 59"/>
                <a:gd name="T8" fmla="*/ 49 w 59"/>
                <a:gd name="T9" fmla="*/ 9 h 59"/>
                <a:gd name="T10" fmla="*/ 53 w 59"/>
                <a:gd name="T11" fmla="*/ 13 h 59"/>
                <a:gd name="T12" fmla="*/ 56 w 59"/>
                <a:gd name="T13" fmla="*/ 18 h 59"/>
                <a:gd name="T14" fmla="*/ 58 w 59"/>
                <a:gd name="T15" fmla="*/ 23 h 59"/>
                <a:gd name="T16" fmla="*/ 58 w 59"/>
                <a:gd name="T17" fmla="*/ 29 h 59"/>
                <a:gd name="T18" fmla="*/ 57 w 59"/>
                <a:gd name="T19" fmla="*/ 35 h 59"/>
                <a:gd name="T20" fmla="*/ 55 w 59"/>
                <a:gd name="T21" fmla="*/ 41 h 59"/>
                <a:gd name="T22" fmla="*/ 53 w 59"/>
                <a:gd name="T23" fmla="*/ 46 h 59"/>
                <a:gd name="T24" fmla="*/ 49 w 59"/>
                <a:gd name="T25" fmla="*/ 50 h 59"/>
                <a:gd name="T26" fmla="*/ 45 w 59"/>
                <a:gd name="T27" fmla="*/ 53 h 59"/>
                <a:gd name="T28" fmla="*/ 40 w 59"/>
                <a:gd name="T29" fmla="*/ 56 h 59"/>
                <a:gd name="T30" fmla="*/ 34 w 59"/>
                <a:gd name="T31" fmla="*/ 57 h 59"/>
                <a:gd name="T32" fmla="*/ 29 w 59"/>
                <a:gd name="T33" fmla="*/ 58 h 59"/>
                <a:gd name="T34" fmla="*/ 23 w 59"/>
                <a:gd name="T35" fmla="*/ 57 h 59"/>
                <a:gd name="T36" fmla="*/ 17 w 59"/>
                <a:gd name="T37" fmla="*/ 55 h 59"/>
                <a:gd name="T38" fmla="*/ 12 w 59"/>
                <a:gd name="T39" fmla="*/ 53 h 59"/>
                <a:gd name="T40" fmla="*/ 8 w 59"/>
                <a:gd name="T41" fmla="*/ 49 h 59"/>
                <a:gd name="T42" fmla="*/ 5 w 59"/>
                <a:gd name="T43" fmla="*/ 44 h 59"/>
                <a:gd name="T44" fmla="*/ 2 w 59"/>
                <a:gd name="T45" fmla="*/ 39 h 59"/>
                <a:gd name="T46" fmla="*/ 1 w 59"/>
                <a:gd name="T47" fmla="*/ 34 h 59"/>
                <a:gd name="T48" fmla="*/ 0 w 59"/>
                <a:gd name="T49" fmla="*/ 28 h 59"/>
                <a:gd name="T50" fmla="*/ 1 w 59"/>
                <a:gd name="T51" fmla="*/ 22 h 59"/>
                <a:gd name="T52" fmla="*/ 3 w 59"/>
                <a:gd name="T53" fmla="*/ 16 h 59"/>
                <a:gd name="T54" fmla="*/ 5 w 59"/>
                <a:gd name="T55" fmla="*/ 12 h 59"/>
                <a:gd name="T56" fmla="*/ 9 w 59"/>
                <a:gd name="T57" fmla="*/ 8 h 59"/>
                <a:gd name="T58" fmla="*/ 13 w 59"/>
                <a:gd name="T59" fmla="*/ 5 h 59"/>
                <a:gd name="T60" fmla="*/ 18 w 59"/>
                <a:gd name="T61" fmla="*/ 2 h 59"/>
                <a:gd name="T62" fmla="*/ 23 w 59"/>
                <a:gd name="T63" fmla="*/ 1 h 59"/>
                <a:gd name="T64" fmla="*/ 29 w 59"/>
                <a:gd name="T6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 h="59">
                  <a:moveTo>
                    <a:pt x="29" y="0"/>
                  </a:moveTo>
                  <a:lnTo>
                    <a:pt x="35" y="1"/>
                  </a:lnTo>
                  <a:lnTo>
                    <a:pt x="40" y="3"/>
                  </a:lnTo>
                  <a:lnTo>
                    <a:pt x="45" y="5"/>
                  </a:lnTo>
                  <a:lnTo>
                    <a:pt x="49" y="9"/>
                  </a:lnTo>
                  <a:lnTo>
                    <a:pt x="53" y="13"/>
                  </a:lnTo>
                  <a:lnTo>
                    <a:pt x="56" y="18"/>
                  </a:lnTo>
                  <a:lnTo>
                    <a:pt x="58" y="23"/>
                  </a:lnTo>
                  <a:lnTo>
                    <a:pt x="58" y="29"/>
                  </a:lnTo>
                  <a:lnTo>
                    <a:pt x="57" y="35"/>
                  </a:lnTo>
                  <a:lnTo>
                    <a:pt x="55" y="41"/>
                  </a:lnTo>
                  <a:lnTo>
                    <a:pt x="53" y="46"/>
                  </a:lnTo>
                  <a:lnTo>
                    <a:pt x="49" y="50"/>
                  </a:lnTo>
                  <a:lnTo>
                    <a:pt x="45" y="53"/>
                  </a:lnTo>
                  <a:lnTo>
                    <a:pt x="40" y="56"/>
                  </a:lnTo>
                  <a:lnTo>
                    <a:pt x="34" y="57"/>
                  </a:lnTo>
                  <a:lnTo>
                    <a:pt x="29" y="58"/>
                  </a:lnTo>
                  <a:lnTo>
                    <a:pt x="23" y="57"/>
                  </a:lnTo>
                  <a:lnTo>
                    <a:pt x="17" y="55"/>
                  </a:lnTo>
                  <a:lnTo>
                    <a:pt x="12" y="53"/>
                  </a:lnTo>
                  <a:lnTo>
                    <a:pt x="8" y="49"/>
                  </a:lnTo>
                  <a:lnTo>
                    <a:pt x="5" y="44"/>
                  </a:lnTo>
                  <a:lnTo>
                    <a:pt x="2" y="39"/>
                  </a:lnTo>
                  <a:lnTo>
                    <a:pt x="1" y="34"/>
                  </a:lnTo>
                  <a:lnTo>
                    <a:pt x="0" y="28"/>
                  </a:lnTo>
                  <a:lnTo>
                    <a:pt x="1" y="22"/>
                  </a:lnTo>
                  <a:lnTo>
                    <a:pt x="3" y="16"/>
                  </a:lnTo>
                  <a:lnTo>
                    <a:pt x="5" y="12"/>
                  </a:lnTo>
                  <a:lnTo>
                    <a:pt x="9" y="8"/>
                  </a:lnTo>
                  <a:lnTo>
                    <a:pt x="13" y="5"/>
                  </a:lnTo>
                  <a:lnTo>
                    <a:pt x="18" y="2"/>
                  </a:lnTo>
                  <a:lnTo>
                    <a:pt x="23" y="1"/>
                  </a:lnTo>
                  <a:lnTo>
                    <a:pt x="29" y="0"/>
                  </a:lnTo>
                </a:path>
              </a:pathLst>
            </a:custGeom>
            <a:solidFill>
              <a:srgbClr val="E5E5E5"/>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67" name="未知"/>
            <p:cNvSpPr/>
            <p:nvPr/>
          </p:nvSpPr>
          <p:spPr bwMode="auto">
            <a:xfrm>
              <a:off x="128" y="135"/>
              <a:ext cx="65" cy="65"/>
            </a:xfrm>
            <a:custGeom>
              <a:avLst/>
              <a:gdLst>
                <a:gd name="T0" fmla="*/ 32 w 65"/>
                <a:gd name="T1" fmla="*/ 0 h 65"/>
                <a:gd name="T2" fmla="*/ 32 w 65"/>
                <a:gd name="T3" fmla="*/ 0 h 65"/>
                <a:gd name="T4" fmla="*/ 38 w 65"/>
                <a:gd name="T5" fmla="*/ 1 h 65"/>
                <a:gd name="T6" fmla="*/ 44 w 65"/>
                <a:gd name="T7" fmla="*/ 3 h 65"/>
                <a:gd name="T8" fmla="*/ 50 w 65"/>
                <a:gd name="T9" fmla="*/ 6 h 65"/>
                <a:gd name="T10" fmla="*/ 54 w 65"/>
                <a:gd name="T11" fmla="*/ 10 h 65"/>
                <a:gd name="T12" fmla="*/ 58 w 65"/>
                <a:gd name="T13" fmla="*/ 14 h 65"/>
                <a:gd name="T14" fmla="*/ 62 w 65"/>
                <a:gd name="T15" fmla="*/ 20 h 65"/>
                <a:gd name="T16" fmla="*/ 64 w 65"/>
                <a:gd name="T17" fmla="*/ 26 h 65"/>
                <a:gd name="T18" fmla="*/ 64 w 65"/>
                <a:gd name="T19" fmla="*/ 32 h 65"/>
                <a:gd name="T20" fmla="*/ 63 w 65"/>
                <a:gd name="T21" fmla="*/ 38 h 65"/>
                <a:gd name="T22" fmla="*/ 61 w 65"/>
                <a:gd name="T23" fmla="*/ 45 h 65"/>
                <a:gd name="T24" fmla="*/ 58 w 65"/>
                <a:gd name="T25" fmla="*/ 51 h 65"/>
                <a:gd name="T26" fmla="*/ 54 w 65"/>
                <a:gd name="T27" fmla="*/ 55 h 65"/>
                <a:gd name="T28" fmla="*/ 50 w 65"/>
                <a:gd name="T29" fmla="*/ 58 h 65"/>
                <a:gd name="T30" fmla="*/ 44 w 65"/>
                <a:gd name="T31" fmla="*/ 62 h 65"/>
                <a:gd name="T32" fmla="*/ 37 w 65"/>
                <a:gd name="T33" fmla="*/ 63 h 65"/>
                <a:gd name="T34" fmla="*/ 32 w 65"/>
                <a:gd name="T35" fmla="*/ 64 h 65"/>
                <a:gd name="T36" fmla="*/ 25 w 65"/>
                <a:gd name="T37" fmla="*/ 63 h 65"/>
                <a:gd name="T38" fmla="*/ 19 w 65"/>
                <a:gd name="T39" fmla="*/ 61 h 65"/>
                <a:gd name="T40" fmla="*/ 13 w 65"/>
                <a:gd name="T41" fmla="*/ 58 h 65"/>
                <a:gd name="T42" fmla="*/ 9 w 65"/>
                <a:gd name="T43" fmla="*/ 54 h 65"/>
                <a:gd name="T44" fmla="*/ 6 w 65"/>
                <a:gd name="T45" fmla="*/ 49 h 65"/>
                <a:gd name="T46" fmla="*/ 2 w 65"/>
                <a:gd name="T47" fmla="*/ 43 h 65"/>
                <a:gd name="T48" fmla="*/ 1 w 65"/>
                <a:gd name="T49" fmla="*/ 37 h 65"/>
                <a:gd name="T50" fmla="*/ 0 w 65"/>
                <a:gd name="T51" fmla="*/ 31 h 65"/>
                <a:gd name="T52" fmla="*/ 1 w 65"/>
                <a:gd name="T53" fmla="*/ 24 h 65"/>
                <a:gd name="T54" fmla="*/ 3 w 65"/>
                <a:gd name="T55" fmla="*/ 18 h 65"/>
                <a:gd name="T56" fmla="*/ 6 w 65"/>
                <a:gd name="T57" fmla="*/ 13 h 65"/>
                <a:gd name="T58" fmla="*/ 10 w 65"/>
                <a:gd name="T59" fmla="*/ 9 h 65"/>
                <a:gd name="T60" fmla="*/ 14 w 65"/>
                <a:gd name="T61" fmla="*/ 6 h 65"/>
                <a:gd name="T62" fmla="*/ 20 w 65"/>
                <a:gd name="T63" fmla="*/ 2 h 65"/>
                <a:gd name="T64" fmla="*/ 26 w 65"/>
                <a:gd name="T65" fmla="*/ 1 h 65"/>
                <a:gd name="T66" fmla="*/ 32 w 65"/>
                <a:gd name="T6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 h="65">
                  <a:moveTo>
                    <a:pt x="32" y="0"/>
                  </a:moveTo>
                  <a:lnTo>
                    <a:pt x="32" y="0"/>
                  </a:lnTo>
                  <a:lnTo>
                    <a:pt x="38" y="1"/>
                  </a:lnTo>
                  <a:lnTo>
                    <a:pt x="44" y="3"/>
                  </a:lnTo>
                  <a:lnTo>
                    <a:pt x="50" y="6"/>
                  </a:lnTo>
                  <a:lnTo>
                    <a:pt x="54" y="10"/>
                  </a:lnTo>
                  <a:lnTo>
                    <a:pt x="58" y="14"/>
                  </a:lnTo>
                  <a:lnTo>
                    <a:pt x="62" y="20"/>
                  </a:lnTo>
                  <a:lnTo>
                    <a:pt x="64" y="26"/>
                  </a:lnTo>
                  <a:lnTo>
                    <a:pt x="64" y="32"/>
                  </a:lnTo>
                  <a:lnTo>
                    <a:pt x="63" y="38"/>
                  </a:lnTo>
                  <a:lnTo>
                    <a:pt x="61" y="45"/>
                  </a:lnTo>
                  <a:lnTo>
                    <a:pt x="58" y="51"/>
                  </a:lnTo>
                  <a:lnTo>
                    <a:pt x="54" y="55"/>
                  </a:lnTo>
                  <a:lnTo>
                    <a:pt x="50" y="58"/>
                  </a:lnTo>
                  <a:lnTo>
                    <a:pt x="44" y="62"/>
                  </a:lnTo>
                  <a:lnTo>
                    <a:pt x="37" y="63"/>
                  </a:lnTo>
                  <a:lnTo>
                    <a:pt x="32" y="64"/>
                  </a:lnTo>
                  <a:lnTo>
                    <a:pt x="25" y="63"/>
                  </a:lnTo>
                  <a:lnTo>
                    <a:pt x="19" y="61"/>
                  </a:lnTo>
                  <a:lnTo>
                    <a:pt x="13" y="58"/>
                  </a:lnTo>
                  <a:lnTo>
                    <a:pt x="9" y="54"/>
                  </a:lnTo>
                  <a:lnTo>
                    <a:pt x="6" y="49"/>
                  </a:lnTo>
                  <a:lnTo>
                    <a:pt x="2" y="43"/>
                  </a:lnTo>
                  <a:lnTo>
                    <a:pt x="1" y="37"/>
                  </a:lnTo>
                  <a:lnTo>
                    <a:pt x="0" y="31"/>
                  </a:lnTo>
                  <a:lnTo>
                    <a:pt x="1" y="24"/>
                  </a:lnTo>
                  <a:lnTo>
                    <a:pt x="3" y="18"/>
                  </a:lnTo>
                  <a:lnTo>
                    <a:pt x="6" y="13"/>
                  </a:lnTo>
                  <a:lnTo>
                    <a:pt x="10" y="9"/>
                  </a:lnTo>
                  <a:lnTo>
                    <a:pt x="14" y="6"/>
                  </a:lnTo>
                  <a:lnTo>
                    <a:pt x="20" y="2"/>
                  </a:lnTo>
                  <a:lnTo>
                    <a:pt x="26" y="1"/>
                  </a:lnTo>
                  <a:lnTo>
                    <a:pt x="32"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68" name="未知"/>
            <p:cNvSpPr/>
            <p:nvPr/>
          </p:nvSpPr>
          <p:spPr bwMode="auto">
            <a:xfrm>
              <a:off x="129" y="136"/>
              <a:ext cx="56" cy="56"/>
            </a:xfrm>
            <a:custGeom>
              <a:avLst/>
              <a:gdLst>
                <a:gd name="T0" fmla="*/ 0 w 56"/>
                <a:gd name="T1" fmla="*/ 31 h 56"/>
                <a:gd name="T2" fmla="*/ 0 w 56"/>
                <a:gd name="T3" fmla="*/ 24 h 56"/>
                <a:gd name="T4" fmla="*/ 5 w 56"/>
                <a:gd name="T5" fmla="*/ 21 h 56"/>
                <a:gd name="T6" fmla="*/ 4 w 56"/>
                <a:gd name="T7" fmla="*/ 28 h 56"/>
                <a:gd name="T8" fmla="*/ 5 w 56"/>
                <a:gd name="T9" fmla="*/ 33 h 56"/>
                <a:gd name="T10" fmla="*/ 14 w 56"/>
                <a:gd name="T11" fmla="*/ 50 h 56"/>
                <a:gd name="T12" fmla="*/ 8 w 56"/>
                <a:gd name="T13" fmla="*/ 46 h 56"/>
                <a:gd name="T14" fmla="*/ 4 w 56"/>
                <a:gd name="T15" fmla="*/ 40 h 56"/>
                <a:gd name="T16" fmla="*/ 9 w 56"/>
                <a:gd name="T17" fmla="*/ 40 h 56"/>
                <a:gd name="T18" fmla="*/ 14 w 56"/>
                <a:gd name="T19" fmla="*/ 45 h 56"/>
                <a:gd name="T20" fmla="*/ 14 w 56"/>
                <a:gd name="T21" fmla="*/ 50 h 56"/>
                <a:gd name="T22" fmla="*/ 31 w 56"/>
                <a:gd name="T23" fmla="*/ 55 h 56"/>
                <a:gd name="T24" fmla="*/ 24 w 56"/>
                <a:gd name="T25" fmla="*/ 55 h 56"/>
                <a:gd name="T26" fmla="*/ 22 w 56"/>
                <a:gd name="T27" fmla="*/ 49 h 56"/>
                <a:gd name="T28" fmla="*/ 28 w 56"/>
                <a:gd name="T29" fmla="*/ 51 h 56"/>
                <a:gd name="T30" fmla="*/ 33 w 56"/>
                <a:gd name="T31" fmla="*/ 50 h 56"/>
                <a:gd name="T32" fmla="*/ 51 w 56"/>
                <a:gd name="T33" fmla="*/ 41 h 56"/>
                <a:gd name="T34" fmla="*/ 47 w 56"/>
                <a:gd name="T35" fmla="*/ 47 h 56"/>
                <a:gd name="T36" fmla="*/ 41 w 56"/>
                <a:gd name="T37" fmla="*/ 52 h 56"/>
                <a:gd name="T38" fmla="*/ 41 w 56"/>
                <a:gd name="T39" fmla="*/ 46 h 56"/>
                <a:gd name="T40" fmla="*/ 46 w 56"/>
                <a:gd name="T41" fmla="*/ 42 h 56"/>
                <a:gd name="T42" fmla="*/ 51 w 56"/>
                <a:gd name="T43" fmla="*/ 41 h 56"/>
                <a:gd name="T44" fmla="*/ 55 w 56"/>
                <a:gd name="T45" fmla="*/ 25 h 56"/>
                <a:gd name="T46" fmla="*/ 55 w 56"/>
                <a:gd name="T47" fmla="*/ 32 h 56"/>
                <a:gd name="T48" fmla="*/ 49 w 56"/>
                <a:gd name="T49" fmla="*/ 34 h 56"/>
                <a:gd name="T50" fmla="*/ 50 w 56"/>
                <a:gd name="T51" fmla="*/ 28 h 56"/>
                <a:gd name="T52" fmla="*/ 49 w 56"/>
                <a:gd name="T53" fmla="*/ 23 h 56"/>
                <a:gd name="T54" fmla="*/ 41 w 56"/>
                <a:gd name="T55" fmla="*/ 5 h 56"/>
                <a:gd name="T56" fmla="*/ 46 w 56"/>
                <a:gd name="T57" fmla="*/ 9 h 56"/>
                <a:gd name="T58" fmla="*/ 51 w 56"/>
                <a:gd name="T59" fmla="*/ 15 h 56"/>
                <a:gd name="T60" fmla="*/ 45 w 56"/>
                <a:gd name="T61" fmla="*/ 14 h 56"/>
                <a:gd name="T62" fmla="*/ 41 w 56"/>
                <a:gd name="T63" fmla="*/ 10 h 56"/>
                <a:gd name="T64" fmla="*/ 41 w 56"/>
                <a:gd name="T65" fmla="*/ 5 h 56"/>
                <a:gd name="T66" fmla="*/ 23 w 56"/>
                <a:gd name="T67" fmla="*/ 0 h 56"/>
                <a:gd name="T68" fmla="*/ 30 w 56"/>
                <a:gd name="T69" fmla="*/ 1 h 56"/>
                <a:gd name="T70" fmla="*/ 33 w 56"/>
                <a:gd name="T71" fmla="*/ 6 h 56"/>
                <a:gd name="T72" fmla="*/ 27 w 56"/>
                <a:gd name="T73" fmla="*/ 5 h 56"/>
                <a:gd name="T74" fmla="*/ 22 w 56"/>
                <a:gd name="T75" fmla="*/ 5 h 56"/>
                <a:gd name="T76" fmla="*/ 4 w 56"/>
                <a:gd name="T77" fmla="*/ 14 h 56"/>
                <a:gd name="T78" fmla="*/ 8 w 56"/>
                <a:gd name="T79" fmla="*/ 8 h 56"/>
                <a:gd name="T80" fmla="*/ 14 w 56"/>
                <a:gd name="T81" fmla="*/ 3 h 56"/>
                <a:gd name="T82" fmla="*/ 13 w 56"/>
                <a:gd name="T83" fmla="*/ 9 h 56"/>
                <a:gd name="T84" fmla="*/ 9 w 56"/>
                <a:gd name="T85" fmla="*/ 13 h 56"/>
                <a:gd name="T86" fmla="*/ 4 w 56"/>
                <a:gd name="T87" fmla="*/ 1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56">
                  <a:moveTo>
                    <a:pt x="1" y="34"/>
                  </a:moveTo>
                  <a:lnTo>
                    <a:pt x="0" y="31"/>
                  </a:lnTo>
                  <a:lnTo>
                    <a:pt x="0" y="28"/>
                  </a:lnTo>
                  <a:lnTo>
                    <a:pt x="0" y="24"/>
                  </a:lnTo>
                  <a:lnTo>
                    <a:pt x="1" y="20"/>
                  </a:lnTo>
                  <a:lnTo>
                    <a:pt x="5" y="21"/>
                  </a:lnTo>
                  <a:lnTo>
                    <a:pt x="4" y="24"/>
                  </a:lnTo>
                  <a:lnTo>
                    <a:pt x="4" y="28"/>
                  </a:lnTo>
                  <a:lnTo>
                    <a:pt x="4" y="30"/>
                  </a:lnTo>
                  <a:lnTo>
                    <a:pt x="5" y="33"/>
                  </a:lnTo>
                  <a:lnTo>
                    <a:pt x="1" y="34"/>
                  </a:lnTo>
                  <a:lnTo>
                    <a:pt x="14" y="50"/>
                  </a:lnTo>
                  <a:lnTo>
                    <a:pt x="11" y="48"/>
                  </a:lnTo>
                  <a:lnTo>
                    <a:pt x="8" y="46"/>
                  </a:lnTo>
                  <a:lnTo>
                    <a:pt x="6" y="44"/>
                  </a:lnTo>
                  <a:lnTo>
                    <a:pt x="4" y="40"/>
                  </a:lnTo>
                  <a:lnTo>
                    <a:pt x="8" y="39"/>
                  </a:lnTo>
                  <a:lnTo>
                    <a:pt x="9" y="40"/>
                  </a:lnTo>
                  <a:lnTo>
                    <a:pt x="11" y="43"/>
                  </a:lnTo>
                  <a:lnTo>
                    <a:pt x="14" y="45"/>
                  </a:lnTo>
                  <a:lnTo>
                    <a:pt x="15" y="46"/>
                  </a:lnTo>
                  <a:lnTo>
                    <a:pt x="14" y="50"/>
                  </a:lnTo>
                  <a:lnTo>
                    <a:pt x="34" y="55"/>
                  </a:lnTo>
                  <a:lnTo>
                    <a:pt x="31" y="55"/>
                  </a:lnTo>
                  <a:lnTo>
                    <a:pt x="28" y="55"/>
                  </a:lnTo>
                  <a:lnTo>
                    <a:pt x="24" y="55"/>
                  </a:lnTo>
                  <a:lnTo>
                    <a:pt x="21" y="53"/>
                  </a:lnTo>
                  <a:lnTo>
                    <a:pt x="22" y="49"/>
                  </a:lnTo>
                  <a:lnTo>
                    <a:pt x="25" y="51"/>
                  </a:lnTo>
                  <a:lnTo>
                    <a:pt x="28" y="51"/>
                  </a:lnTo>
                  <a:lnTo>
                    <a:pt x="30" y="51"/>
                  </a:lnTo>
                  <a:lnTo>
                    <a:pt x="33" y="50"/>
                  </a:lnTo>
                  <a:lnTo>
                    <a:pt x="34" y="55"/>
                  </a:lnTo>
                  <a:lnTo>
                    <a:pt x="51" y="41"/>
                  </a:lnTo>
                  <a:lnTo>
                    <a:pt x="49" y="45"/>
                  </a:lnTo>
                  <a:lnTo>
                    <a:pt x="47" y="47"/>
                  </a:lnTo>
                  <a:lnTo>
                    <a:pt x="44" y="50"/>
                  </a:lnTo>
                  <a:lnTo>
                    <a:pt x="41" y="52"/>
                  </a:lnTo>
                  <a:lnTo>
                    <a:pt x="39" y="48"/>
                  </a:lnTo>
                  <a:lnTo>
                    <a:pt x="41" y="46"/>
                  </a:lnTo>
                  <a:lnTo>
                    <a:pt x="44" y="44"/>
                  </a:lnTo>
                  <a:lnTo>
                    <a:pt x="46" y="42"/>
                  </a:lnTo>
                  <a:lnTo>
                    <a:pt x="47" y="40"/>
                  </a:lnTo>
                  <a:lnTo>
                    <a:pt x="51" y="41"/>
                  </a:lnTo>
                  <a:lnTo>
                    <a:pt x="54" y="21"/>
                  </a:lnTo>
                  <a:lnTo>
                    <a:pt x="55" y="25"/>
                  </a:lnTo>
                  <a:lnTo>
                    <a:pt x="55" y="28"/>
                  </a:lnTo>
                  <a:lnTo>
                    <a:pt x="55" y="32"/>
                  </a:lnTo>
                  <a:lnTo>
                    <a:pt x="54" y="34"/>
                  </a:lnTo>
                  <a:lnTo>
                    <a:pt x="49" y="34"/>
                  </a:lnTo>
                  <a:lnTo>
                    <a:pt x="50" y="31"/>
                  </a:lnTo>
                  <a:lnTo>
                    <a:pt x="50" y="28"/>
                  </a:lnTo>
                  <a:lnTo>
                    <a:pt x="50" y="26"/>
                  </a:lnTo>
                  <a:lnTo>
                    <a:pt x="49" y="23"/>
                  </a:lnTo>
                  <a:lnTo>
                    <a:pt x="54" y="21"/>
                  </a:lnTo>
                  <a:lnTo>
                    <a:pt x="41" y="5"/>
                  </a:lnTo>
                  <a:lnTo>
                    <a:pt x="44" y="7"/>
                  </a:lnTo>
                  <a:lnTo>
                    <a:pt x="46" y="9"/>
                  </a:lnTo>
                  <a:lnTo>
                    <a:pt x="49" y="12"/>
                  </a:lnTo>
                  <a:lnTo>
                    <a:pt x="51" y="15"/>
                  </a:lnTo>
                  <a:lnTo>
                    <a:pt x="47" y="16"/>
                  </a:lnTo>
                  <a:lnTo>
                    <a:pt x="45" y="14"/>
                  </a:lnTo>
                  <a:lnTo>
                    <a:pt x="43" y="12"/>
                  </a:lnTo>
                  <a:lnTo>
                    <a:pt x="41" y="10"/>
                  </a:lnTo>
                  <a:lnTo>
                    <a:pt x="39" y="9"/>
                  </a:lnTo>
                  <a:lnTo>
                    <a:pt x="41" y="5"/>
                  </a:lnTo>
                  <a:lnTo>
                    <a:pt x="21" y="0"/>
                  </a:lnTo>
                  <a:lnTo>
                    <a:pt x="23" y="0"/>
                  </a:lnTo>
                  <a:lnTo>
                    <a:pt x="27" y="0"/>
                  </a:lnTo>
                  <a:lnTo>
                    <a:pt x="30" y="1"/>
                  </a:lnTo>
                  <a:lnTo>
                    <a:pt x="34" y="2"/>
                  </a:lnTo>
                  <a:lnTo>
                    <a:pt x="33" y="6"/>
                  </a:lnTo>
                  <a:lnTo>
                    <a:pt x="30" y="5"/>
                  </a:lnTo>
                  <a:lnTo>
                    <a:pt x="27" y="5"/>
                  </a:lnTo>
                  <a:lnTo>
                    <a:pt x="24" y="5"/>
                  </a:lnTo>
                  <a:lnTo>
                    <a:pt x="22" y="5"/>
                  </a:lnTo>
                  <a:lnTo>
                    <a:pt x="21" y="0"/>
                  </a:lnTo>
                  <a:lnTo>
                    <a:pt x="4" y="14"/>
                  </a:lnTo>
                  <a:lnTo>
                    <a:pt x="6" y="10"/>
                  </a:lnTo>
                  <a:lnTo>
                    <a:pt x="8" y="8"/>
                  </a:lnTo>
                  <a:lnTo>
                    <a:pt x="11" y="5"/>
                  </a:lnTo>
                  <a:lnTo>
                    <a:pt x="14" y="3"/>
                  </a:lnTo>
                  <a:lnTo>
                    <a:pt x="15" y="7"/>
                  </a:lnTo>
                  <a:lnTo>
                    <a:pt x="13" y="9"/>
                  </a:lnTo>
                  <a:lnTo>
                    <a:pt x="11" y="11"/>
                  </a:lnTo>
                  <a:lnTo>
                    <a:pt x="9" y="13"/>
                  </a:lnTo>
                  <a:lnTo>
                    <a:pt x="8" y="15"/>
                  </a:lnTo>
                  <a:lnTo>
                    <a:pt x="4" y="14"/>
                  </a:lnTo>
                  <a:lnTo>
                    <a:pt x="1" y="34"/>
                  </a:lnTo>
                </a:path>
              </a:pathLst>
            </a:custGeom>
            <a:solidFill>
              <a:srgbClr val="BFBFBF"/>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69" name="未知"/>
            <p:cNvSpPr/>
            <p:nvPr/>
          </p:nvSpPr>
          <p:spPr bwMode="auto">
            <a:xfrm>
              <a:off x="129" y="158"/>
              <a:ext cx="7" cy="16"/>
            </a:xfrm>
            <a:custGeom>
              <a:avLst/>
              <a:gdLst>
                <a:gd name="T0" fmla="*/ 1 w 7"/>
                <a:gd name="T1" fmla="*/ 15 h 16"/>
                <a:gd name="T2" fmla="*/ 1 w 7"/>
                <a:gd name="T3" fmla="*/ 15 h 16"/>
                <a:gd name="T4" fmla="*/ 0 w 7"/>
                <a:gd name="T5" fmla="*/ 12 h 16"/>
                <a:gd name="T6" fmla="*/ 0 w 7"/>
                <a:gd name="T7" fmla="*/ 8 h 16"/>
                <a:gd name="T8" fmla="*/ 0 w 7"/>
                <a:gd name="T9" fmla="*/ 5 h 16"/>
                <a:gd name="T10" fmla="*/ 1 w 7"/>
                <a:gd name="T11" fmla="*/ 0 h 16"/>
                <a:gd name="T12" fmla="*/ 6 w 7"/>
                <a:gd name="T13" fmla="*/ 2 h 16"/>
                <a:gd name="T14" fmla="*/ 5 w 7"/>
                <a:gd name="T15" fmla="*/ 5 h 16"/>
                <a:gd name="T16" fmla="*/ 5 w 7"/>
                <a:gd name="T17" fmla="*/ 8 h 16"/>
                <a:gd name="T18" fmla="*/ 5 w 7"/>
                <a:gd name="T19" fmla="*/ 11 h 16"/>
                <a:gd name="T20" fmla="*/ 6 w 7"/>
                <a:gd name="T21" fmla="*/ 14 h 16"/>
                <a:gd name="T22" fmla="*/ 1 w 7"/>
                <a:gd name="T2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6">
                  <a:moveTo>
                    <a:pt x="1" y="15"/>
                  </a:moveTo>
                  <a:lnTo>
                    <a:pt x="1" y="15"/>
                  </a:lnTo>
                  <a:lnTo>
                    <a:pt x="0" y="12"/>
                  </a:lnTo>
                  <a:lnTo>
                    <a:pt x="0" y="8"/>
                  </a:lnTo>
                  <a:lnTo>
                    <a:pt x="0" y="5"/>
                  </a:lnTo>
                  <a:lnTo>
                    <a:pt x="1" y="0"/>
                  </a:lnTo>
                  <a:lnTo>
                    <a:pt x="6" y="2"/>
                  </a:lnTo>
                  <a:lnTo>
                    <a:pt x="5" y="5"/>
                  </a:lnTo>
                  <a:lnTo>
                    <a:pt x="5" y="8"/>
                  </a:lnTo>
                  <a:lnTo>
                    <a:pt x="5" y="11"/>
                  </a:lnTo>
                  <a:lnTo>
                    <a:pt x="6" y="14"/>
                  </a:lnTo>
                  <a:lnTo>
                    <a:pt x="1" y="15"/>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70" name="未知"/>
            <p:cNvSpPr/>
            <p:nvPr/>
          </p:nvSpPr>
          <p:spPr bwMode="auto">
            <a:xfrm>
              <a:off x="134" y="179"/>
              <a:ext cx="13" cy="13"/>
            </a:xfrm>
            <a:custGeom>
              <a:avLst/>
              <a:gdLst>
                <a:gd name="T0" fmla="*/ 10 w 13"/>
                <a:gd name="T1" fmla="*/ 12 h 13"/>
                <a:gd name="T2" fmla="*/ 10 w 13"/>
                <a:gd name="T3" fmla="*/ 12 h 13"/>
                <a:gd name="T4" fmla="*/ 7 w 13"/>
                <a:gd name="T5" fmla="*/ 10 h 13"/>
                <a:gd name="T6" fmla="*/ 4 w 13"/>
                <a:gd name="T7" fmla="*/ 7 h 13"/>
                <a:gd name="T8" fmla="*/ 2 w 13"/>
                <a:gd name="T9" fmla="*/ 6 h 13"/>
                <a:gd name="T10" fmla="*/ 0 w 13"/>
                <a:gd name="T11" fmla="*/ 2 h 13"/>
                <a:gd name="T12" fmla="*/ 4 w 13"/>
                <a:gd name="T13" fmla="*/ 0 h 13"/>
                <a:gd name="T14" fmla="*/ 6 w 13"/>
                <a:gd name="T15" fmla="*/ 2 h 13"/>
                <a:gd name="T16" fmla="*/ 7 w 13"/>
                <a:gd name="T17" fmla="*/ 5 h 13"/>
                <a:gd name="T18" fmla="*/ 10 w 13"/>
                <a:gd name="T19" fmla="*/ 6 h 13"/>
                <a:gd name="T20" fmla="*/ 12 w 13"/>
                <a:gd name="T21" fmla="*/ 8 h 13"/>
                <a:gd name="T22" fmla="*/ 10 w 13"/>
                <a:gd name="T2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3">
                  <a:moveTo>
                    <a:pt x="10" y="12"/>
                  </a:moveTo>
                  <a:lnTo>
                    <a:pt x="10" y="12"/>
                  </a:lnTo>
                  <a:lnTo>
                    <a:pt x="7" y="10"/>
                  </a:lnTo>
                  <a:lnTo>
                    <a:pt x="4" y="7"/>
                  </a:lnTo>
                  <a:lnTo>
                    <a:pt x="2" y="6"/>
                  </a:lnTo>
                  <a:lnTo>
                    <a:pt x="0" y="2"/>
                  </a:lnTo>
                  <a:lnTo>
                    <a:pt x="4" y="0"/>
                  </a:lnTo>
                  <a:lnTo>
                    <a:pt x="6" y="2"/>
                  </a:lnTo>
                  <a:lnTo>
                    <a:pt x="7" y="5"/>
                  </a:lnTo>
                  <a:lnTo>
                    <a:pt x="10" y="6"/>
                  </a:lnTo>
                  <a:lnTo>
                    <a:pt x="12" y="8"/>
                  </a:lnTo>
                  <a:lnTo>
                    <a:pt x="10" y="12"/>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71" name="未知"/>
            <p:cNvSpPr/>
            <p:nvPr/>
          </p:nvSpPr>
          <p:spPr bwMode="auto">
            <a:xfrm>
              <a:off x="152" y="190"/>
              <a:ext cx="15" cy="8"/>
            </a:xfrm>
            <a:custGeom>
              <a:avLst/>
              <a:gdLst>
                <a:gd name="T0" fmla="*/ 14 w 15"/>
                <a:gd name="T1" fmla="*/ 7 h 8"/>
                <a:gd name="T2" fmla="*/ 14 w 15"/>
                <a:gd name="T3" fmla="*/ 7 h 8"/>
                <a:gd name="T4" fmla="*/ 11 w 15"/>
                <a:gd name="T5" fmla="*/ 7 h 8"/>
                <a:gd name="T6" fmla="*/ 7 w 15"/>
                <a:gd name="T7" fmla="*/ 7 h 8"/>
                <a:gd name="T8" fmla="*/ 4 w 15"/>
                <a:gd name="T9" fmla="*/ 7 h 8"/>
                <a:gd name="T10" fmla="*/ 0 w 15"/>
                <a:gd name="T11" fmla="*/ 5 h 8"/>
                <a:gd name="T12" fmla="*/ 2 w 15"/>
                <a:gd name="T13" fmla="*/ 0 h 8"/>
                <a:gd name="T14" fmla="*/ 5 w 15"/>
                <a:gd name="T15" fmla="*/ 2 h 8"/>
                <a:gd name="T16" fmla="*/ 7 w 15"/>
                <a:gd name="T17" fmla="*/ 2 h 8"/>
                <a:gd name="T18" fmla="*/ 10 w 15"/>
                <a:gd name="T19" fmla="*/ 2 h 8"/>
                <a:gd name="T20" fmla="*/ 13 w 15"/>
                <a:gd name="T21" fmla="*/ 1 h 8"/>
                <a:gd name="T22" fmla="*/ 14 w 15"/>
                <a:gd name="T23"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8">
                  <a:moveTo>
                    <a:pt x="14" y="7"/>
                  </a:moveTo>
                  <a:lnTo>
                    <a:pt x="14" y="7"/>
                  </a:lnTo>
                  <a:lnTo>
                    <a:pt x="11" y="7"/>
                  </a:lnTo>
                  <a:lnTo>
                    <a:pt x="7" y="7"/>
                  </a:lnTo>
                  <a:lnTo>
                    <a:pt x="4" y="7"/>
                  </a:lnTo>
                  <a:lnTo>
                    <a:pt x="0" y="5"/>
                  </a:lnTo>
                  <a:lnTo>
                    <a:pt x="2" y="0"/>
                  </a:lnTo>
                  <a:lnTo>
                    <a:pt x="5" y="2"/>
                  </a:lnTo>
                  <a:lnTo>
                    <a:pt x="7" y="2"/>
                  </a:lnTo>
                  <a:lnTo>
                    <a:pt x="10" y="2"/>
                  </a:lnTo>
                  <a:lnTo>
                    <a:pt x="13" y="1"/>
                  </a:lnTo>
                  <a:lnTo>
                    <a:pt x="14" y="7"/>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72" name="未知"/>
            <p:cNvSpPr/>
            <p:nvPr/>
          </p:nvSpPr>
          <p:spPr bwMode="auto">
            <a:xfrm>
              <a:off x="172" y="180"/>
              <a:ext cx="14" cy="14"/>
            </a:xfrm>
            <a:custGeom>
              <a:avLst/>
              <a:gdLst>
                <a:gd name="T0" fmla="*/ 13 w 14"/>
                <a:gd name="T1" fmla="*/ 2 h 14"/>
                <a:gd name="T2" fmla="*/ 13 w 14"/>
                <a:gd name="T3" fmla="*/ 2 h 14"/>
                <a:gd name="T4" fmla="*/ 11 w 14"/>
                <a:gd name="T5" fmla="*/ 6 h 14"/>
                <a:gd name="T6" fmla="*/ 9 w 14"/>
                <a:gd name="T7" fmla="*/ 8 h 14"/>
                <a:gd name="T8" fmla="*/ 6 w 14"/>
                <a:gd name="T9" fmla="*/ 11 h 14"/>
                <a:gd name="T10" fmla="*/ 3 w 14"/>
                <a:gd name="T11" fmla="*/ 13 h 14"/>
                <a:gd name="T12" fmla="*/ 0 w 14"/>
                <a:gd name="T13" fmla="*/ 9 h 14"/>
                <a:gd name="T14" fmla="*/ 3 w 14"/>
                <a:gd name="T15" fmla="*/ 7 h 14"/>
                <a:gd name="T16" fmla="*/ 6 w 14"/>
                <a:gd name="T17" fmla="*/ 5 h 14"/>
                <a:gd name="T18" fmla="*/ 7 w 14"/>
                <a:gd name="T19" fmla="*/ 3 h 14"/>
                <a:gd name="T20" fmla="*/ 9 w 14"/>
                <a:gd name="T21" fmla="*/ 0 h 14"/>
                <a:gd name="T22" fmla="*/ 13 w 14"/>
                <a:gd name="T2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4">
                  <a:moveTo>
                    <a:pt x="13" y="2"/>
                  </a:moveTo>
                  <a:lnTo>
                    <a:pt x="13" y="2"/>
                  </a:lnTo>
                  <a:lnTo>
                    <a:pt x="11" y="6"/>
                  </a:lnTo>
                  <a:lnTo>
                    <a:pt x="9" y="8"/>
                  </a:lnTo>
                  <a:lnTo>
                    <a:pt x="6" y="11"/>
                  </a:lnTo>
                  <a:lnTo>
                    <a:pt x="3" y="13"/>
                  </a:lnTo>
                  <a:lnTo>
                    <a:pt x="0" y="9"/>
                  </a:lnTo>
                  <a:lnTo>
                    <a:pt x="3" y="7"/>
                  </a:lnTo>
                  <a:lnTo>
                    <a:pt x="6" y="5"/>
                  </a:lnTo>
                  <a:lnTo>
                    <a:pt x="7" y="3"/>
                  </a:lnTo>
                  <a:lnTo>
                    <a:pt x="9" y="0"/>
                  </a:lnTo>
                  <a:lnTo>
                    <a:pt x="13" y="2"/>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73" name="未知"/>
            <p:cNvSpPr/>
            <p:nvPr/>
          </p:nvSpPr>
          <p:spPr bwMode="auto">
            <a:xfrm>
              <a:off x="183" y="160"/>
              <a:ext cx="8" cy="15"/>
            </a:xfrm>
            <a:custGeom>
              <a:avLst/>
              <a:gdLst>
                <a:gd name="T0" fmla="*/ 6 w 8"/>
                <a:gd name="T1" fmla="*/ 0 h 15"/>
                <a:gd name="T2" fmla="*/ 6 w 8"/>
                <a:gd name="T3" fmla="*/ 0 h 15"/>
                <a:gd name="T4" fmla="*/ 7 w 8"/>
                <a:gd name="T5" fmla="*/ 4 h 15"/>
                <a:gd name="T6" fmla="*/ 7 w 8"/>
                <a:gd name="T7" fmla="*/ 7 h 15"/>
                <a:gd name="T8" fmla="*/ 7 w 8"/>
                <a:gd name="T9" fmla="*/ 11 h 15"/>
                <a:gd name="T10" fmla="*/ 6 w 8"/>
                <a:gd name="T11" fmla="*/ 14 h 15"/>
                <a:gd name="T12" fmla="*/ 0 w 8"/>
                <a:gd name="T13" fmla="*/ 13 h 15"/>
                <a:gd name="T14" fmla="*/ 1 w 8"/>
                <a:gd name="T15" fmla="*/ 10 h 15"/>
                <a:gd name="T16" fmla="*/ 1 w 8"/>
                <a:gd name="T17" fmla="*/ 7 h 15"/>
                <a:gd name="T18" fmla="*/ 1 w 8"/>
                <a:gd name="T19" fmla="*/ 5 h 15"/>
                <a:gd name="T20" fmla="*/ 0 w 8"/>
                <a:gd name="T21" fmla="*/ 2 h 15"/>
                <a:gd name="T22" fmla="*/ 6 w 8"/>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5">
                  <a:moveTo>
                    <a:pt x="6" y="0"/>
                  </a:moveTo>
                  <a:lnTo>
                    <a:pt x="6" y="0"/>
                  </a:lnTo>
                  <a:lnTo>
                    <a:pt x="7" y="4"/>
                  </a:lnTo>
                  <a:lnTo>
                    <a:pt x="7" y="7"/>
                  </a:lnTo>
                  <a:lnTo>
                    <a:pt x="7" y="11"/>
                  </a:lnTo>
                  <a:lnTo>
                    <a:pt x="6" y="14"/>
                  </a:lnTo>
                  <a:lnTo>
                    <a:pt x="0" y="13"/>
                  </a:lnTo>
                  <a:lnTo>
                    <a:pt x="1" y="10"/>
                  </a:lnTo>
                  <a:lnTo>
                    <a:pt x="1" y="7"/>
                  </a:lnTo>
                  <a:lnTo>
                    <a:pt x="1" y="5"/>
                  </a:lnTo>
                  <a:lnTo>
                    <a:pt x="0" y="2"/>
                  </a:lnTo>
                  <a:lnTo>
                    <a:pt x="6"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74" name="未知"/>
            <p:cNvSpPr/>
            <p:nvPr/>
          </p:nvSpPr>
          <p:spPr bwMode="auto">
            <a:xfrm>
              <a:off x="172" y="141"/>
              <a:ext cx="14" cy="14"/>
            </a:xfrm>
            <a:custGeom>
              <a:avLst/>
              <a:gdLst>
                <a:gd name="T0" fmla="*/ 3 w 14"/>
                <a:gd name="T1" fmla="*/ 0 h 14"/>
                <a:gd name="T2" fmla="*/ 3 w 14"/>
                <a:gd name="T3" fmla="*/ 0 h 14"/>
                <a:gd name="T4" fmla="*/ 6 w 14"/>
                <a:gd name="T5" fmla="*/ 2 h 14"/>
                <a:gd name="T6" fmla="*/ 8 w 14"/>
                <a:gd name="T7" fmla="*/ 4 h 14"/>
                <a:gd name="T8" fmla="*/ 11 w 14"/>
                <a:gd name="T9" fmla="*/ 8 h 14"/>
                <a:gd name="T10" fmla="*/ 13 w 14"/>
                <a:gd name="T11" fmla="*/ 11 h 14"/>
                <a:gd name="T12" fmla="*/ 9 w 14"/>
                <a:gd name="T13" fmla="*/ 13 h 14"/>
                <a:gd name="T14" fmla="*/ 7 w 14"/>
                <a:gd name="T15" fmla="*/ 10 h 14"/>
                <a:gd name="T16" fmla="*/ 5 w 14"/>
                <a:gd name="T17" fmla="*/ 8 h 14"/>
                <a:gd name="T18" fmla="*/ 3 w 14"/>
                <a:gd name="T19" fmla="*/ 6 h 14"/>
                <a:gd name="T20" fmla="*/ 0 w 14"/>
                <a:gd name="T21" fmla="*/ 4 h 14"/>
                <a:gd name="T22" fmla="*/ 3 w 14"/>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4">
                  <a:moveTo>
                    <a:pt x="3" y="0"/>
                  </a:moveTo>
                  <a:lnTo>
                    <a:pt x="3" y="0"/>
                  </a:lnTo>
                  <a:lnTo>
                    <a:pt x="6" y="2"/>
                  </a:lnTo>
                  <a:lnTo>
                    <a:pt x="8" y="4"/>
                  </a:lnTo>
                  <a:lnTo>
                    <a:pt x="11" y="8"/>
                  </a:lnTo>
                  <a:lnTo>
                    <a:pt x="13" y="11"/>
                  </a:lnTo>
                  <a:lnTo>
                    <a:pt x="9" y="13"/>
                  </a:lnTo>
                  <a:lnTo>
                    <a:pt x="7" y="10"/>
                  </a:lnTo>
                  <a:lnTo>
                    <a:pt x="5" y="8"/>
                  </a:lnTo>
                  <a:lnTo>
                    <a:pt x="3" y="6"/>
                  </a:lnTo>
                  <a:lnTo>
                    <a:pt x="0" y="4"/>
                  </a:lnTo>
                  <a:lnTo>
                    <a:pt x="3"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75" name="未知"/>
            <p:cNvSpPr/>
            <p:nvPr/>
          </p:nvSpPr>
          <p:spPr bwMode="auto">
            <a:xfrm>
              <a:off x="152" y="136"/>
              <a:ext cx="15" cy="7"/>
            </a:xfrm>
            <a:custGeom>
              <a:avLst/>
              <a:gdLst>
                <a:gd name="T0" fmla="*/ 0 w 15"/>
                <a:gd name="T1" fmla="*/ 0 h 7"/>
                <a:gd name="T2" fmla="*/ 0 w 15"/>
                <a:gd name="T3" fmla="*/ 0 h 7"/>
                <a:gd name="T4" fmla="*/ 3 w 15"/>
                <a:gd name="T5" fmla="*/ 0 h 7"/>
                <a:gd name="T6" fmla="*/ 7 w 15"/>
                <a:gd name="T7" fmla="*/ 0 h 7"/>
                <a:gd name="T8" fmla="*/ 10 w 15"/>
                <a:gd name="T9" fmla="*/ 1 h 7"/>
                <a:gd name="T10" fmla="*/ 14 w 15"/>
                <a:gd name="T11" fmla="*/ 2 h 7"/>
                <a:gd name="T12" fmla="*/ 13 w 15"/>
                <a:gd name="T13" fmla="*/ 6 h 7"/>
                <a:gd name="T14" fmla="*/ 10 w 15"/>
                <a:gd name="T15" fmla="*/ 5 h 7"/>
                <a:gd name="T16" fmla="*/ 7 w 15"/>
                <a:gd name="T17" fmla="*/ 5 h 7"/>
                <a:gd name="T18" fmla="*/ 4 w 15"/>
                <a:gd name="T19" fmla="*/ 5 h 7"/>
                <a:gd name="T20" fmla="*/ 2 w 15"/>
                <a:gd name="T21" fmla="*/ 5 h 7"/>
                <a:gd name="T22" fmla="*/ 0 w 15"/>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0" y="0"/>
                  </a:moveTo>
                  <a:lnTo>
                    <a:pt x="0" y="0"/>
                  </a:lnTo>
                  <a:lnTo>
                    <a:pt x="3" y="0"/>
                  </a:lnTo>
                  <a:lnTo>
                    <a:pt x="7" y="0"/>
                  </a:lnTo>
                  <a:lnTo>
                    <a:pt x="10" y="1"/>
                  </a:lnTo>
                  <a:lnTo>
                    <a:pt x="14" y="2"/>
                  </a:lnTo>
                  <a:lnTo>
                    <a:pt x="13" y="6"/>
                  </a:lnTo>
                  <a:lnTo>
                    <a:pt x="10" y="5"/>
                  </a:lnTo>
                  <a:lnTo>
                    <a:pt x="7" y="5"/>
                  </a:lnTo>
                  <a:lnTo>
                    <a:pt x="4" y="5"/>
                  </a:lnTo>
                  <a:lnTo>
                    <a:pt x="2" y="5"/>
                  </a:lnTo>
                  <a:lnTo>
                    <a:pt x="0"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76" name="未知"/>
            <p:cNvSpPr/>
            <p:nvPr/>
          </p:nvSpPr>
          <p:spPr bwMode="auto">
            <a:xfrm>
              <a:off x="134" y="140"/>
              <a:ext cx="13" cy="14"/>
            </a:xfrm>
            <a:custGeom>
              <a:avLst/>
              <a:gdLst>
                <a:gd name="T0" fmla="*/ 0 w 13"/>
                <a:gd name="T1" fmla="*/ 11 h 14"/>
                <a:gd name="T2" fmla="*/ 0 w 13"/>
                <a:gd name="T3" fmla="*/ 11 h 14"/>
                <a:gd name="T4" fmla="*/ 2 w 13"/>
                <a:gd name="T5" fmla="*/ 7 h 14"/>
                <a:gd name="T6" fmla="*/ 4 w 13"/>
                <a:gd name="T7" fmla="*/ 5 h 14"/>
                <a:gd name="T8" fmla="*/ 7 w 13"/>
                <a:gd name="T9" fmla="*/ 2 h 14"/>
                <a:gd name="T10" fmla="*/ 10 w 13"/>
                <a:gd name="T11" fmla="*/ 0 h 14"/>
                <a:gd name="T12" fmla="*/ 12 w 13"/>
                <a:gd name="T13" fmla="*/ 4 h 14"/>
                <a:gd name="T14" fmla="*/ 9 w 13"/>
                <a:gd name="T15" fmla="*/ 6 h 14"/>
                <a:gd name="T16" fmla="*/ 7 w 13"/>
                <a:gd name="T17" fmla="*/ 8 h 14"/>
                <a:gd name="T18" fmla="*/ 6 w 13"/>
                <a:gd name="T19" fmla="*/ 10 h 14"/>
                <a:gd name="T20" fmla="*/ 4 w 13"/>
                <a:gd name="T21" fmla="*/ 13 h 14"/>
                <a:gd name="T22" fmla="*/ 0 w 13"/>
                <a:gd name="T23"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0" y="11"/>
                  </a:moveTo>
                  <a:lnTo>
                    <a:pt x="0" y="11"/>
                  </a:lnTo>
                  <a:lnTo>
                    <a:pt x="2" y="7"/>
                  </a:lnTo>
                  <a:lnTo>
                    <a:pt x="4" y="5"/>
                  </a:lnTo>
                  <a:lnTo>
                    <a:pt x="7" y="2"/>
                  </a:lnTo>
                  <a:lnTo>
                    <a:pt x="10" y="0"/>
                  </a:lnTo>
                  <a:lnTo>
                    <a:pt x="12" y="4"/>
                  </a:lnTo>
                  <a:lnTo>
                    <a:pt x="9" y="6"/>
                  </a:lnTo>
                  <a:lnTo>
                    <a:pt x="7" y="8"/>
                  </a:lnTo>
                  <a:lnTo>
                    <a:pt x="6" y="10"/>
                  </a:lnTo>
                  <a:lnTo>
                    <a:pt x="4" y="13"/>
                  </a:lnTo>
                  <a:lnTo>
                    <a:pt x="0" y="11"/>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77" name="未知"/>
            <p:cNvSpPr/>
            <p:nvPr/>
          </p:nvSpPr>
          <p:spPr bwMode="auto">
            <a:xfrm>
              <a:off x="129" y="136"/>
              <a:ext cx="56" cy="56"/>
            </a:xfrm>
            <a:custGeom>
              <a:avLst/>
              <a:gdLst>
                <a:gd name="T0" fmla="*/ 0 w 56"/>
                <a:gd name="T1" fmla="*/ 30 h 56"/>
                <a:gd name="T2" fmla="*/ 0 w 56"/>
                <a:gd name="T3" fmla="*/ 25 h 56"/>
                <a:gd name="T4" fmla="*/ 4 w 56"/>
                <a:gd name="T5" fmla="*/ 23 h 56"/>
                <a:gd name="T6" fmla="*/ 3 w 56"/>
                <a:gd name="T7" fmla="*/ 28 h 56"/>
                <a:gd name="T8" fmla="*/ 4 w 56"/>
                <a:gd name="T9" fmla="*/ 32 h 56"/>
                <a:gd name="T10" fmla="*/ 13 w 56"/>
                <a:gd name="T11" fmla="*/ 50 h 56"/>
                <a:gd name="T12" fmla="*/ 9 w 56"/>
                <a:gd name="T13" fmla="*/ 46 h 56"/>
                <a:gd name="T14" fmla="*/ 4 w 56"/>
                <a:gd name="T15" fmla="*/ 41 h 56"/>
                <a:gd name="T16" fmla="*/ 9 w 56"/>
                <a:gd name="T17" fmla="*/ 42 h 56"/>
                <a:gd name="T18" fmla="*/ 13 w 56"/>
                <a:gd name="T19" fmla="*/ 45 h 56"/>
                <a:gd name="T20" fmla="*/ 13 w 56"/>
                <a:gd name="T21" fmla="*/ 50 h 56"/>
                <a:gd name="T22" fmla="*/ 30 w 56"/>
                <a:gd name="T23" fmla="*/ 55 h 56"/>
                <a:gd name="T24" fmla="*/ 25 w 56"/>
                <a:gd name="T25" fmla="*/ 55 h 56"/>
                <a:gd name="T26" fmla="*/ 23 w 56"/>
                <a:gd name="T27" fmla="*/ 50 h 56"/>
                <a:gd name="T28" fmla="*/ 28 w 56"/>
                <a:gd name="T29" fmla="*/ 52 h 56"/>
                <a:gd name="T30" fmla="*/ 31 w 56"/>
                <a:gd name="T31" fmla="*/ 52 h 56"/>
                <a:gd name="T32" fmla="*/ 50 w 56"/>
                <a:gd name="T33" fmla="*/ 43 h 56"/>
                <a:gd name="T34" fmla="*/ 47 w 56"/>
                <a:gd name="T35" fmla="*/ 47 h 56"/>
                <a:gd name="T36" fmla="*/ 42 w 56"/>
                <a:gd name="T37" fmla="*/ 51 h 56"/>
                <a:gd name="T38" fmla="*/ 42 w 56"/>
                <a:gd name="T39" fmla="*/ 46 h 56"/>
                <a:gd name="T40" fmla="*/ 46 w 56"/>
                <a:gd name="T41" fmla="*/ 43 h 56"/>
                <a:gd name="T42" fmla="*/ 50 w 56"/>
                <a:gd name="T43" fmla="*/ 43 h 56"/>
                <a:gd name="T44" fmla="*/ 55 w 56"/>
                <a:gd name="T45" fmla="*/ 26 h 56"/>
                <a:gd name="T46" fmla="*/ 55 w 56"/>
                <a:gd name="T47" fmla="*/ 31 h 56"/>
                <a:gd name="T48" fmla="*/ 51 w 56"/>
                <a:gd name="T49" fmla="*/ 33 h 56"/>
                <a:gd name="T50" fmla="*/ 51 w 56"/>
                <a:gd name="T51" fmla="*/ 28 h 56"/>
                <a:gd name="T52" fmla="*/ 51 w 56"/>
                <a:gd name="T53" fmla="*/ 24 h 56"/>
                <a:gd name="T54" fmla="*/ 42 w 56"/>
                <a:gd name="T55" fmla="*/ 5 h 56"/>
                <a:gd name="T56" fmla="*/ 46 w 56"/>
                <a:gd name="T57" fmla="*/ 9 h 56"/>
                <a:gd name="T58" fmla="*/ 50 w 56"/>
                <a:gd name="T59" fmla="*/ 14 h 56"/>
                <a:gd name="T60" fmla="*/ 46 w 56"/>
                <a:gd name="T61" fmla="*/ 13 h 56"/>
                <a:gd name="T62" fmla="*/ 42 w 56"/>
                <a:gd name="T63" fmla="*/ 10 h 56"/>
                <a:gd name="T64" fmla="*/ 42 w 56"/>
                <a:gd name="T65" fmla="*/ 5 h 56"/>
                <a:gd name="T66" fmla="*/ 24 w 56"/>
                <a:gd name="T67" fmla="*/ 0 h 56"/>
                <a:gd name="T68" fmla="*/ 30 w 56"/>
                <a:gd name="T69" fmla="*/ 1 h 56"/>
                <a:gd name="T70" fmla="*/ 31 w 56"/>
                <a:gd name="T71" fmla="*/ 5 h 56"/>
                <a:gd name="T72" fmla="*/ 27 w 56"/>
                <a:gd name="T73" fmla="*/ 4 h 56"/>
                <a:gd name="T74" fmla="*/ 23 w 56"/>
                <a:gd name="T75" fmla="*/ 4 h 56"/>
                <a:gd name="T76" fmla="*/ 4 w 56"/>
                <a:gd name="T77" fmla="*/ 12 h 56"/>
                <a:gd name="T78" fmla="*/ 8 w 56"/>
                <a:gd name="T79" fmla="*/ 8 h 56"/>
                <a:gd name="T80" fmla="*/ 13 w 56"/>
                <a:gd name="T81" fmla="*/ 4 h 56"/>
                <a:gd name="T82" fmla="*/ 12 w 56"/>
                <a:gd name="T83" fmla="*/ 9 h 56"/>
                <a:gd name="T84" fmla="*/ 9 w 56"/>
                <a:gd name="T85" fmla="*/ 12 h 56"/>
                <a:gd name="T86" fmla="*/ 4 w 56"/>
                <a:gd name="T87"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 h="56">
                  <a:moveTo>
                    <a:pt x="1" y="33"/>
                  </a:moveTo>
                  <a:lnTo>
                    <a:pt x="0" y="30"/>
                  </a:lnTo>
                  <a:lnTo>
                    <a:pt x="0" y="28"/>
                  </a:lnTo>
                  <a:lnTo>
                    <a:pt x="0" y="25"/>
                  </a:lnTo>
                  <a:lnTo>
                    <a:pt x="1" y="21"/>
                  </a:lnTo>
                  <a:lnTo>
                    <a:pt x="4" y="23"/>
                  </a:lnTo>
                  <a:lnTo>
                    <a:pt x="3" y="25"/>
                  </a:lnTo>
                  <a:lnTo>
                    <a:pt x="3" y="28"/>
                  </a:lnTo>
                  <a:lnTo>
                    <a:pt x="3" y="29"/>
                  </a:lnTo>
                  <a:lnTo>
                    <a:pt x="4" y="32"/>
                  </a:lnTo>
                  <a:lnTo>
                    <a:pt x="1" y="33"/>
                  </a:lnTo>
                  <a:lnTo>
                    <a:pt x="13" y="50"/>
                  </a:lnTo>
                  <a:lnTo>
                    <a:pt x="10" y="48"/>
                  </a:lnTo>
                  <a:lnTo>
                    <a:pt x="9" y="46"/>
                  </a:lnTo>
                  <a:lnTo>
                    <a:pt x="6" y="44"/>
                  </a:lnTo>
                  <a:lnTo>
                    <a:pt x="4" y="41"/>
                  </a:lnTo>
                  <a:lnTo>
                    <a:pt x="8" y="40"/>
                  </a:lnTo>
                  <a:lnTo>
                    <a:pt x="9" y="42"/>
                  </a:lnTo>
                  <a:lnTo>
                    <a:pt x="11" y="44"/>
                  </a:lnTo>
                  <a:lnTo>
                    <a:pt x="13" y="45"/>
                  </a:lnTo>
                  <a:lnTo>
                    <a:pt x="15" y="46"/>
                  </a:lnTo>
                  <a:lnTo>
                    <a:pt x="13" y="50"/>
                  </a:lnTo>
                  <a:lnTo>
                    <a:pt x="33" y="55"/>
                  </a:lnTo>
                  <a:lnTo>
                    <a:pt x="30" y="55"/>
                  </a:lnTo>
                  <a:lnTo>
                    <a:pt x="28" y="55"/>
                  </a:lnTo>
                  <a:lnTo>
                    <a:pt x="25" y="55"/>
                  </a:lnTo>
                  <a:lnTo>
                    <a:pt x="22" y="53"/>
                  </a:lnTo>
                  <a:lnTo>
                    <a:pt x="23" y="50"/>
                  </a:lnTo>
                  <a:lnTo>
                    <a:pt x="25" y="51"/>
                  </a:lnTo>
                  <a:lnTo>
                    <a:pt x="28" y="52"/>
                  </a:lnTo>
                  <a:lnTo>
                    <a:pt x="29" y="52"/>
                  </a:lnTo>
                  <a:lnTo>
                    <a:pt x="31" y="52"/>
                  </a:lnTo>
                  <a:lnTo>
                    <a:pt x="33" y="55"/>
                  </a:lnTo>
                  <a:lnTo>
                    <a:pt x="50" y="43"/>
                  </a:lnTo>
                  <a:lnTo>
                    <a:pt x="49" y="45"/>
                  </a:lnTo>
                  <a:lnTo>
                    <a:pt x="47" y="47"/>
                  </a:lnTo>
                  <a:lnTo>
                    <a:pt x="45" y="49"/>
                  </a:lnTo>
                  <a:lnTo>
                    <a:pt x="42" y="51"/>
                  </a:lnTo>
                  <a:lnTo>
                    <a:pt x="40" y="48"/>
                  </a:lnTo>
                  <a:lnTo>
                    <a:pt x="42" y="46"/>
                  </a:lnTo>
                  <a:lnTo>
                    <a:pt x="44" y="45"/>
                  </a:lnTo>
                  <a:lnTo>
                    <a:pt x="46" y="43"/>
                  </a:lnTo>
                  <a:lnTo>
                    <a:pt x="47" y="40"/>
                  </a:lnTo>
                  <a:lnTo>
                    <a:pt x="50" y="43"/>
                  </a:lnTo>
                  <a:lnTo>
                    <a:pt x="54" y="23"/>
                  </a:lnTo>
                  <a:lnTo>
                    <a:pt x="55" y="26"/>
                  </a:lnTo>
                  <a:lnTo>
                    <a:pt x="55" y="28"/>
                  </a:lnTo>
                  <a:lnTo>
                    <a:pt x="55" y="31"/>
                  </a:lnTo>
                  <a:lnTo>
                    <a:pt x="54" y="34"/>
                  </a:lnTo>
                  <a:lnTo>
                    <a:pt x="51" y="33"/>
                  </a:lnTo>
                  <a:lnTo>
                    <a:pt x="51" y="30"/>
                  </a:lnTo>
                  <a:lnTo>
                    <a:pt x="51" y="28"/>
                  </a:lnTo>
                  <a:lnTo>
                    <a:pt x="51" y="26"/>
                  </a:lnTo>
                  <a:lnTo>
                    <a:pt x="51" y="24"/>
                  </a:lnTo>
                  <a:lnTo>
                    <a:pt x="54" y="23"/>
                  </a:lnTo>
                  <a:lnTo>
                    <a:pt x="42" y="5"/>
                  </a:lnTo>
                  <a:lnTo>
                    <a:pt x="44" y="7"/>
                  </a:lnTo>
                  <a:lnTo>
                    <a:pt x="46" y="9"/>
                  </a:lnTo>
                  <a:lnTo>
                    <a:pt x="48" y="11"/>
                  </a:lnTo>
                  <a:lnTo>
                    <a:pt x="50" y="14"/>
                  </a:lnTo>
                  <a:lnTo>
                    <a:pt x="47" y="15"/>
                  </a:lnTo>
                  <a:lnTo>
                    <a:pt x="46" y="13"/>
                  </a:lnTo>
                  <a:lnTo>
                    <a:pt x="44" y="11"/>
                  </a:lnTo>
                  <a:lnTo>
                    <a:pt x="42" y="10"/>
                  </a:lnTo>
                  <a:lnTo>
                    <a:pt x="40" y="9"/>
                  </a:lnTo>
                  <a:lnTo>
                    <a:pt x="42" y="5"/>
                  </a:lnTo>
                  <a:lnTo>
                    <a:pt x="22" y="0"/>
                  </a:lnTo>
                  <a:lnTo>
                    <a:pt x="24" y="0"/>
                  </a:lnTo>
                  <a:lnTo>
                    <a:pt x="27" y="1"/>
                  </a:lnTo>
                  <a:lnTo>
                    <a:pt x="30" y="1"/>
                  </a:lnTo>
                  <a:lnTo>
                    <a:pt x="33" y="2"/>
                  </a:lnTo>
                  <a:lnTo>
                    <a:pt x="31" y="5"/>
                  </a:lnTo>
                  <a:lnTo>
                    <a:pt x="29" y="4"/>
                  </a:lnTo>
                  <a:lnTo>
                    <a:pt x="27" y="4"/>
                  </a:lnTo>
                  <a:lnTo>
                    <a:pt x="25" y="4"/>
                  </a:lnTo>
                  <a:lnTo>
                    <a:pt x="23" y="4"/>
                  </a:lnTo>
                  <a:lnTo>
                    <a:pt x="22" y="0"/>
                  </a:lnTo>
                  <a:lnTo>
                    <a:pt x="4" y="12"/>
                  </a:lnTo>
                  <a:lnTo>
                    <a:pt x="6" y="10"/>
                  </a:lnTo>
                  <a:lnTo>
                    <a:pt x="8" y="8"/>
                  </a:lnTo>
                  <a:lnTo>
                    <a:pt x="10" y="6"/>
                  </a:lnTo>
                  <a:lnTo>
                    <a:pt x="13" y="4"/>
                  </a:lnTo>
                  <a:lnTo>
                    <a:pt x="15" y="7"/>
                  </a:lnTo>
                  <a:lnTo>
                    <a:pt x="12" y="9"/>
                  </a:lnTo>
                  <a:lnTo>
                    <a:pt x="10" y="10"/>
                  </a:lnTo>
                  <a:lnTo>
                    <a:pt x="9" y="12"/>
                  </a:lnTo>
                  <a:lnTo>
                    <a:pt x="8" y="14"/>
                  </a:lnTo>
                  <a:lnTo>
                    <a:pt x="4" y="12"/>
                  </a:lnTo>
                  <a:lnTo>
                    <a:pt x="1" y="33"/>
                  </a:lnTo>
                </a:path>
              </a:pathLst>
            </a:custGeom>
            <a:solidFill>
              <a:srgbClr val="282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78" name="未知"/>
            <p:cNvSpPr/>
            <p:nvPr/>
          </p:nvSpPr>
          <p:spPr bwMode="auto">
            <a:xfrm>
              <a:off x="129" y="160"/>
              <a:ext cx="6" cy="13"/>
            </a:xfrm>
            <a:custGeom>
              <a:avLst/>
              <a:gdLst>
                <a:gd name="T0" fmla="*/ 1 w 6"/>
                <a:gd name="T1" fmla="*/ 12 h 13"/>
                <a:gd name="T2" fmla="*/ 1 w 6"/>
                <a:gd name="T3" fmla="*/ 12 h 13"/>
                <a:gd name="T4" fmla="*/ 0 w 6"/>
                <a:gd name="T5" fmla="*/ 9 h 13"/>
                <a:gd name="T6" fmla="*/ 0 w 6"/>
                <a:gd name="T7" fmla="*/ 6 h 13"/>
                <a:gd name="T8" fmla="*/ 0 w 6"/>
                <a:gd name="T9" fmla="*/ 4 h 13"/>
                <a:gd name="T10" fmla="*/ 1 w 6"/>
                <a:gd name="T11" fmla="*/ 0 h 13"/>
                <a:gd name="T12" fmla="*/ 5 w 6"/>
                <a:gd name="T13" fmla="*/ 2 h 13"/>
                <a:gd name="T14" fmla="*/ 4 w 6"/>
                <a:gd name="T15" fmla="*/ 4 h 13"/>
                <a:gd name="T16" fmla="*/ 4 w 6"/>
                <a:gd name="T17" fmla="*/ 6 h 13"/>
                <a:gd name="T18" fmla="*/ 4 w 6"/>
                <a:gd name="T19" fmla="*/ 8 h 13"/>
                <a:gd name="T20" fmla="*/ 5 w 6"/>
                <a:gd name="T21" fmla="*/ 11 h 13"/>
                <a:gd name="T22" fmla="*/ 1 w 6"/>
                <a:gd name="T2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3">
                  <a:moveTo>
                    <a:pt x="1" y="12"/>
                  </a:moveTo>
                  <a:lnTo>
                    <a:pt x="1" y="12"/>
                  </a:lnTo>
                  <a:lnTo>
                    <a:pt x="0" y="9"/>
                  </a:lnTo>
                  <a:lnTo>
                    <a:pt x="0" y="6"/>
                  </a:lnTo>
                  <a:lnTo>
                    <a:pt x="0" y="4"/>
                  </a:lnTo>
                  <a:lnTo>
                    <a:pt x="1" y="0"/>
                  </a:lnTo>
                  <a:lnTo>
                    <a:pt x="5" y="2"/>
                  </a:lnTo>
                  <a:lnTo>
                    <a:pt x="4" y="4"/>
                  </a:lnTo>
                  <a:lnTo>
                    <a:pt x="4" y="6"/>
                  </a:lnTo>
                  <a:lnTo>
                    <a:pt x="4" y="8"/>
                  </a:lnTo>
                  <a:lnTo>
                    <a:pt x="5" y="11"/>
                  </a:lnTo>
                  <a:lnTo>
                    <a:pt x="1" y="12"/>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79" name="未知"/>
            <p:cNvSpPr/>
            <p:nvPr/>
          </p:nvSpPr>
          <p:spPr bwMode="auto">
            <a:xfrm>
              <a:off x="134" y="181"/>
              <a:ext cx="12" cy="11"/>
            </a:xfrm>
            <a:custGeom>
              <a:avLst/>
              <a:gdLst>
                <a:gd name="T0" fmla="*/ 9 w 12"/>
                <a:gd name="T1" fmla="*/ 10 h 11"/>
                <a:gd name="T2" fmla="*/ 9 w 12"/>
                <a:gd name="T3" fmla="*/ 10 h 11"/>
                <a:gd name="T4" fmla="*/ 6 w 12"/>
                <a:gd name="T5" fmla="*/ 8 h 11"/>
                <a:gd name="T6" fmla="*/ 5 w 12"/>
                <a:gd name="T7" fmla="*/ 6 h 11"/>
                <a:gd name="T8" fmla="*/ 2 w 12"/>
                <a:gd name="T9" fmla="*/ 4 h 11"/>
                <a:gd name="T10" fmla="*/ 0 w 12"/>
                <a:gd name="T11" fmla="*/ 1 h 11"/>
                <a:gd name="T12" fmla="*/ 4 w 12"/>
                <a:gd name="T13" fmla="*/ 0 h 11"/>
                <a:gd name="T14" fmla="*/ 5 w 12"/>
                <a:gd name="T15" fmla="*/ 2 h 11"/>
                <a:gd name="T16" fmla="*/ 7 w 12"/>
                <a:gd name="T17" fmla="*/ 4 h 11"/>
                <a:gd name="T18" fmla="*/ 9 w 12"/>
                <a:gd name="T19" fmla="*/ 5 h 11"/>
                <a:gd name="T20" fmla="*/ 11 w 12"/>
                <a:gd name="T21" fmla="*/ 6 h 11"/>
                <a:gd name="T22" fmla="*/ 9 w 12"/>
                <a:gd name="T2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
                  <a:moveTo>
                    <a:pt x="9" y="10"/>
                  </a:moveTo>
                  <a:lnTo>
                    <a:pt x="9" y="10"/>
                  </a:lnTo>
                  <a:lnTo>
                    <a:pt x="6" y="8"/>
                  </a:lnTo>
                  <a:lnTo>
                    <a:pt x="5" y="6"/>
                  </a:lnTo>
                  <a:lnTo>
                    <a:pt x="2" y="4"/>
                  </a:lnTo>
                  <a:lnTo>
                    <a:pt x="0" y="1"/>
                  </a:lnTo>
                  <a:lnTo>
                    <a:pt x="4" y="0"/>
                  </a:lnTo>
                  <a:lnTo>
                    <a:pt x="5" y="2"/>
                  </a:lnTo>
                  <a:lnTo>
                    <a:pt x="7" y="4"/>
                  </a:lnTo>
                  <a:lnTo>
                    <a:pt x="9" y="5"/>
                  </a:lnTo>
                  <a:lnTo>
                    <a:pt x="11" y="6"/>
                  </a:lnTo>
                  <a:lnTo>
                    <a:pt x="9" y="1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80" name="未知"/>
            <p:cNvSpPr/>
            <p:nvPr/>
          </p:nvSpPr>
          <p:spPr bwMode="auto">
            <a:xfrm>
              <a:off x="154" y="191"/>
              <a:ext cx="12" cy="7"/>
            </a:xfrm>
            <a:custGeom>
              <a:avLst/>
              <a:gdLst>
                <a:gd name="T0" fmla="*/ 11 w 12"/>
                <a:gd name="T1" fmla="*/ 6 h 7"/>
                <a:gd name="T2" fmla="*/ 11 w 12"/>
                <a:gd name="T3" fmla="*/ 6 h 7"/>
                <a:gd name="T4" fmla="*/ 8 w 12"/>
                <a:gd name="T5" fmla="*/ 6 h 7"/>
                <a:gd name="T6" fmla="*/ 6 w 12"/>
                <a:gd name="T7" fmla="*/ 6 h 7"/>
                <a:gd name="T8" fmla="*/ 3 w 12"/>
                <a:gd name="T9" fmla="*/ 6 h 7"/>
                <a:gd name="T10" fmla="*/ 0 w 12"/>
                <a:gd name="T11" fmla="*/ 4 h 7"/>
                <a:gd name="T12" fmla="*/ 1 w 12"/>
                <a:gd name="T13" fmla="*/ 0 h 7"/>
                <a:gd name="T14" fmla="*/ 3 w 12"/>
                <a:gd name="T15" fmla="*/ 1 h 7"/>
                <a:gd name="T16" fmla="*/ 6 w 12"/>
                <a:gd name="T17" fmla="*/ 2 h 7"/>
                <a:gd name="T18" fmla="*/ 7 w 12"/>
                <a:gd name="T19" fmla="*/ 2 h 7"/>
                <a:gd name="T20" fmla="*/ 9 w 12"/>
                <a:gd name="T21" fmla="*/ 2 h 7"/>
                <a:gd name="T22" fmla="*/ 11 w 12"/>
                <a:gd name="T23"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7">
                  <a:moveTo>
                    <a:pt x="11" y="6"/>
                  </a:moveTo>
                  <a:lnTo>
                    <a:pt x="11" y="6"/>
                  </a:lnTo>
                  <a:lnTo>
                    <a:pt x="8" y="6"/>
                  </a:lnTo>
                  <a:lnTo>
                    <a:pt x="6" y="6"/>
                  </a:lnTo>
                  <a:lnTo>
                    <a:pt x="3" y="6"/>
                  </a:lnTo>
                  <a:lnTo>
                    <a:pt x="0" y="4"/>
                  </a:lnTo>
                  <a:lnTo>
                    <a:pt x="1" y="0"/>
                  </a:lnTo>
                  <a:lnTo>
                    <a:pt x="3" y="1"/>
                  </a:lnTo>
                  <a:lnTo>
                    <a:pt x="6" y="2"/>
                  </a:lnTo>
                  <a:lnTo>
                    <a:pt x="7" y="2"/>
                  </a:lnTo>
                  <a:lnTo>
                    <a:pt x="9" y="2"/>
                  </a:lnTo>
                  <a:lnTo>
                    <a:pt x="11" y="6"/>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81" name="未知"/>
            <p:cNvSpPr/>
            <p:nvPr/>
          </p:nvSpPr>
          <p:spPr bwMode="auto">
            <a:xfrm>
              <a:off x="174" y="181"/>
              <a:ext cx="11" cy="12"/>
            </a:xfrm>
            <a:custGeom>
              <a:avLst/>
              <a:gdLst>
                <a:gd name="T0" fmla="*/ 10 w 11"/>
                <a:gd name="T1" fmla="*/ 3 h 12"/>
                <a:gd name="T2" fmla="*/ 10 w 11"/>
                <a:gd name="T3" fmla="*/ 3 h 12"/>
                <a:gd name="T4" fmla="*/ 9 w 11"/>
                <a:gd name="T5" fmla="*/ 5 h 12"/>
                <a:gd name="T6" fmla="*/ 7 w 11"/>
                <a:gd name="T7" fmla="*/ 7 h 12"/>
                <a:gd name="T8" fmla="*/ 5 w 11"/>
                <a:gd name="T9" fmla="*/ 9 h 12"/>
                <a:gd name="T10" fmla="*/ 2 w 11"/>
                <a:gd name="T11" fmla="*/ 11 h 12"/>
                <a:gd name="T12" fmla="*/ 0 w 11"/>
                <a:gd name="T13" fmla="*/ 8 h 12"/>
                <a:gd name="T14" fmla="*/ 2 w 11"/>
                <a:gd name="T15" fmla="*/ 6 h 12"/>
                <a:gd name="T16" fmla="*/ 4 w 11"/>
                <a:gd name="T17" fmla="*/ 5 h 12"/>
                <a:gd name="T18" fmla="*/ 5 w 11"/>
                <a:gd name="T19" fmla="*/ 3 h 12"/>
                <a:gd name="T20" fmla="*/ 7 w 11"/>
                <a:gd name="T21" fmla="*/ 0 h 12"/>
                <a:gd name="T22" fmla="*/ 10 w 11"/>
                <a:gd name="T2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2">
                  <a:moveTo>
                    <a:pt x="10" y="3"/>
                  </a:moveTo>
                  <a:lnTo>
                    <a:pt x="10" y="3"/>
                  </a:lnTo>
                  <a:lnTo>
                    <a:pt x="9" y="5"/>
                  </a:lnTo>
                  <a:lnTo>
                    <a:pt x="7" y="7"/>
                  </a:lnTo>
                  <a:lnTo>
                    <a:pt x="5" y="9"/>
                  </a:lnTo>
                  <a:lnTo>
                    <a:pt x="2" y="11"/>
                  </a:lnTo>
                  <a:lnTo>
                    <a:pt x="0" y="8"/>
                  </a:lnTo>
                  <a:lnTo>
                    <a:pt x="2" y="6"/>
                  </a:lnTo>
                  <a:lnTo>
                    <a:pt x="4" y="5"/>
                  </a:lnTo>
                  <a:lnTo>
                    <a:pt x="5" y="3"/>
                  </a:lnTo>
                  <a:lnTo>
                    <a:pt x="7" y="0"/>
                  </a:lnTo>
                  <a:lnTo>
                    <a:pt x="10" y="3"/>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82" name="未知"/>
            <p:cNvSpPr/>
            <p:nvPr/>
          </p:nvSpPr>
          <p:spPr bwMode="auto">
            <a:xfrm>
              <a:off x="185" y="162"/>
              <a:ext cx="6" cy="12"/>
            </a:xfrm>
            <a:custGeom>
              <a:avLst/>
              <a:gdLst>
                <a:gd name="T0" fmla="*/ 4 w 6"/>
                <a:gd name="T1" fmla="*/ 0 h 12"/>
                <a:gd name="T2" fmla="*/ 4 w 6"/>
                <a:gd name="T3" fmla="*/ 0 h 12"/>
                <a:gd name="T4" fmla="*/ 5 w 6"/>
                <a:gd name="T5" fmla="*/ 3 h 12"/>
                <a:gd name="T6" fmla="*/ 5 w 6"/>
                <a:gd name="T7" fmla="*/ 6 h 12"/>
                <a:gd name="T8" fmla="*/ 5 w 6"/>
                <a:gd name="T9" fmla="*/ 8 h 12"/>
                <a:gd name="T10" fmla="*/ 4 w 6"/>
                <a:gd name="T11" fmla="*/ 11 h 12"/>
                <a:gd name="T12" fmla="*/ 0 w 6"/>
                <a:gd name="T13" fmla="*/ 10 h 12"/>
                <a:gd name="T14" fmla="*/ 0 w 6"/>
                <a:gd name="T15" fmla="*/ 7 h 12"/>
                <a:gd name="T16" fmla="*/ 0 w 6"/>
                <a:gd name="T17" fmla="*/ 6 h 12"/>
                <a:gd name="T18" fmla="*/ 0 w 6"/>
                <a:gd name="T19" fmla="*/ 3 h 12"/>
                <a:gd name="T20" fmla="*/ 0 w 6"/>
                <a:gd name="T21" fmla="*/ 1 h 12"/>
                <a:gd name="T22" fmla="*/ 4 w 6"/>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2">
                  <a:moveTo>
                    <a:pt x="4" y="0"/>
                  </a:moveTo>
                  <a:lnTo>
                    <a:pt x="4" y="0"/>
                  </a:lnTo>
                  <a:lnTo>
                    <a:pt x="5" y="3"/>
                  </a:lnTo>
                  <a:lnTo>
                    <a:pt x="5" y="6"/>
                  </a:lnTo>
                  <a:lnTo>
                    <a:pt x="5" y="8"/>
                  </a:lnTo>
                  <a:lnTo>
                    <a:pt x="4" y="11"/>
                  </a:lnTo>
                  <a:lnTo>
                    <a:pt x="0" y="10"/>
                  </a:lnTo>
                  <a:lnTo>
                    <a:pt x="0" y="7"/>
                  </a:lnTo>
                  <a:lnTo>
                    <a:pt x="0" y="6"/>
                  </a:lnTo>
                  <a:lnTo>
                    <a:pt x="0" y="3"/>
                  </a:lnTo>
                  <a:lnTo>
                    <a:pt x="0" y="1"/>
                  </a:lnTo>
                  <a:lnTo>
                    <a:pt x="4"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83" name="未知"/>
            <p:cNvSpPr/>
            <p:nvPr/>
          </p:nvSpPr>
          <p:spPr bwMode="auto">
            <a:xfrm>
              <a:off x="173" y="141"/>
              <a:ext cx="12" cy="13"/>
            </a:xfrm>
            <a:custGeom>
              <a:avLst/>
              <a:gdLst>
                <a:gd name="T0" fmla="*/ 3 w 12"/>
                <a:gd name="T1" fmla="*/ 0 h 13"/>
                <a:gd name="T2" fmla="*/ 3 w 12"/>
                <a:gd name="T3" fmla="*/ 0 h 13"/>
                <a:gd name="T4" fmla="*/ 5 w 12"/>
                <a:gd name="T5" fmla="*/ 2 h 13"/>
                <a:gd name="T6" fmla="*/ 7 w 12"/>
                <a:gd name="T7" fmla="*/ 4 h 13"/>
                <a:gd name="T8" fmla="*/ 9 w 12"/>
                <a:gd name="T9" fmla="*/ 7 h 13"/>
                <a:gd name="T10" fmla="*/ 11 w 12"/>
                <a:gd name="T11" fmla="*/ 10 h 13"/>
                <a:gd name="T12" fmla="*/ 8 w 12"/>
                <a:gd name="T13" fmla="*/ 12 h 13"/>
                <a:gd name="T14" fmla="*/ 6 w 12"/>
                <a:gd name="T15" fmla="*/ 9 h 13"/>
                <a:gd name="T16" fmla="*/ 5 w 12"/>
                <a:gd name="T17" fmla="*/ 7 h 13"/>
                <a:gd name="T18" fmla="*/ 3 w 12"/>
                <a:gd name="T19" fmla="*/ 6 h 13"/>
                <a:gd name="T20" fmla="*/ 0 w 12"/>
                <a:gd name="T21" fmla="*/ 4 h 13"/>
                <a:gd name="T22" fmla="*/ 3 w 12"/>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3">
                  <a:moveTo>
                    <a:pt x="3" y="0"/>
                  </a:moveTo>
                  <a:lnTo>
                    <a:pt x="3" y="0"/>
                  </a:lnTo>
                  <a:lnTo>
                    <a:pt x="5" y="2"/>
                  </a:lnTo>
                  <a:lnTo>
                    <a:pt x="7" y="4"/>
                  </a:lnTo>
                  <a:lnTo>
                    <a:pt x="9" y="7"/>
                  </a:lnTo>
                  <a:lnTo>
                    <a:pt x="11" y="10"/>
                  </a:lnTo>
                  <a:lnTo>
                    <a:pt x="8" y="12"/>
                  </a:lnTo>
                  <a:lnTo>
                    <a:pt x="6" y="9"/>
                  </a:lnTo>
                  <a:lnTo>
                    <a:pt x="5" y="7"/>
                  </a:lnTo>
                  <a:lnTo>
                    <a:pt x="3" y="6"/>
                  </a:lnTo>
                  <a:lnTo>
                    <a:pt x="0" y="4"/>
                  </a:lnTo>
                  <a:lnTo>
                    <a:pt x="3"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84" name="未知"/>
            <p:cNvSpPr/>
            <p:nvPr/>
          </p:nvSpPr>
          <p:spPr bwMode="auto">
            <a:xfrm>
              <a:off x="154" y="136"/>
              <a:ext cx="12" cy="6"/>
            </a:xfrm>
            <a:custGeom>
              <a:avLst/>
              <a:gdLst>
                <a:gd name="T0" fmla="*/ 0 w 12"/>
                <a:gd name="T1" fmla="*/ 0 h 6"/>
                <a:gd name="T2" fmla="*/ 0 w 12"/>
                <a:gd name="T3" fmla="*/ 0 h 6"/>
                <a:gd name="T4" fmla="*/ 2 w 12"/>
                <a:gd name="T5" fmla="*/ 0 h 6"/>
                <a:gd name="T6" fmla="*/ 5 w 12"/>
                <a:gd name="T7" fmla="*/ 1 h 6"/>
                <a:gd name="T8" fmla="*/ 8 w 12"/>
                <a:gd name="T9" fmla="*/ 1 h 6"/>
                <a:gd name="T10" fmla="*/ 11 w 12"/>
                <a:gd name="T11" fmla="*/ 2 h 6"/>
                <a:gd name="T12" fmla="*/ 9 w 12"/>
                <a:gd name="T13" fmla="*/ 5 h 6"/>
                <a:gd name="T14" fmla="*/ 7 w 12"/>
                <a:gd name="T15" fmla="*/ 4 h 6"/>
                <a:gd name="T16" fmla="*/ 5 w 12"/>
                <a:gd name="T17" fmla="*/ 4 h 6"/>
                <a:gd name="T18" fmla="*/ 3 w 12"/>
                <a:gd name="T19" fmla="*/ 4 h 6"/>
                <a:gd name="T20" fmla="*/ 1 w 12"/>
                <a:gd name="T21" fmla="*/ 4 h 6"/>
                <a:gd name="T22" fmla="*/ 0 w 12"/>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6">
                  <a:moveTo>
                    <a:pt x="0" y="0"/>
                  </a:moveTo>
                  <a:lnTo>
                    <a:pt x="0" y="0"/>
                  </a:lnTo>
                  <a:lnTo>
                    <a:pt x="2" y="0"/>
                  </a:lnTo>
                  <a:lnTo>
                    <a:pt x="5" y="1"/>
                  </a:lnTo>
                  <a:lnTo>
                    <a:pt x="8" y="1"/>
                  </a:lnTo>
                  <a:lnTo>
                    <a:pt x="11" y="2"/>
                  </a:lnTo>
                  <a:lnTo>
                    <a:pt x="9" y="5"/>
                  </a:lnTo>
                  <a:lnTo>
                    <a:pt x="7" y="4"/>
                  </a:lnTo>
                  <a:lnTo>
                    <a:pt x="5" y="4"/>
                  </a:lnTo>
                  <a:lnTo>
                    <a:pt x="3" y="4"/>
                  </a:lnTo>
                  <a:lnTo>
                    <a:pt x="1" y="4"/>
                  </a:lnTo>
                  <a:lnTo>
                    <a:pt x="0"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85" name="未知"/>
            <p:cNvSpPr/>
            <p:nvPr/>
          </p:nvSpPr>
          <p:spPr bwMode="auto">
            <a:xfrm>
              <a:off x="134" y="141"/>
              <a:ext cx="12" cy="11"/>
            </a:xfrm>
            <a:custGeom>
              <a:avLst/>
              <a:gdLst>
                <a:gd name="T0" fmla="*/ 0 w 12"/>
                <a:gd name="T1" fmla="*/ 8 h 11"/>
                <a:gd name="T2" fmla="*/ 0 w 12"/>
                <a:gd name="T3" fmla="*/ 8 h 11"/>
                <a:gd name="T4" fmla="*/ 2 w 12"/>
                <a:gd name="T5" fmla="*/ 6 h 11"/>
                <a:gd name="T6" fmla="*/ 4 w 12"/>
                <a:gd name="T7" fmla="*/ 4 h 11"/>
                <a:gd name="T8" fmla="*/ 6 w 12"/>
                <a:gd name="T9" fmla="*/ 2 h 11"/>
                <a:gd name="T10" fmla="*/ 9 w 12"/>
                <a:gd name="T11" fmla="*/ 0 h 11"/>
                <a:gd name="T12" fmla="*/ 11 w 12"/>
                <a:gd name="T13" fmla="*/ 3 h 11"/>
                <a:gd name="T14" fmla="*/ 8 w 12"/>
                <a:gd name="T15" fmla="*/ 5 h 11"/>
                <a:gd name="T16" fmla="*/ 6 w 12"/>
                <a:gd name="T17" fmla="*/ 6 h 11"/>
                <a:gd name="T18" fmla="*/ 5 w 12"/>
                <a:gd name="T19" fmla="*/ 8 h 11"/>
                <a:gd name="T20" fmla="*/ 4 w 12"/>
                <a:gd name="T21" fmla="*/ 10 h 11"/>
                <a:gd name="T22" fmla="*/ 0 w 1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
                  <a:moveTo>
                    <a:pt x="0" y="8"/>
                  </a:moveTo>
                  <a:lnTo>
                    <a:pt x="0" y="8"/>
                  </a:lnTo>
                  <a:lnTo>
                    <a:pt x="2" y="6"/>
                  </a:lnTo>
                  <a:lnTo>
                    <a:pt x="4" y="4"/>
                  </a:lnTo>
                  <a:lnTo>
                    <a:pt x="6" y="2"/>
                  </a:lnTo>
                  <a:lnTo>
                    <a:pt x="9" y="0"/>
                  </a:lnTo>
                  <a:lnTo>
                    <a:pt x="11" y="3"/>
                  </a:lnTo>
                  <a:lnTo>
                    <a:pt x="8" y="5"/>
                  </a:lnTo>
                  <a:lnTo>
                    <a:pt x="6" y="6"/>
                  </a:lnTo>
                  <a:lnTo>
                    <a:pt x="5" y="8"/>
                  </a:lnTo>
                  <a:lnTo>
                    <a:pt x="4" y="10"/>
                  </a:lnTo>
                  <a:lnTo>
                    <a:pt x="0" y="8"/>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86" name="未知"/>
            <p:cNvSpPr/>
            <p:nvPr/>
          </p:nvSpPr>
          <p:spPr bwMode="auto">
            <a:xfrm>
              <a:off x="136" y="141"/>
              <a:ext cx="44" cy="45"/>
            </a:xfrm>
            <a:custGeom>
              <a:avLst/>
              <a:gdLst>
                <a:gd name="T0" fmla="*/ 22 w 44"/>
                <a:gd name="T1" fmla="*/ 0 h 45"/>
                <a:gd name="T2" fmla="*/ 26 w 44"/>
                <a:gd name="T3" fmla="*/ 1 h 45"/>
                <a:gd name="T4" fmla="*/ 30 w 44"/>
                <a:gd name="T5" fmla="*/ 2 h 45"/>
                <a:gd name="T6" fmla="*/ 33 w 44"/>
                <a:gd name="T7" fmla="*/ 4 h 45"/>
                <a:gd name="T8" fmla="*/ 36 w 44"/>
                <a:gd name="T9" fmla="*/ 7 h 45"/>
                <a:gd name="T10" fmla="*/ 39 w 44"/>
                <a:gd name="T11" fmla="*/ 10 h 45"/>
                <a:gd name="T12" fmla="*/ 41 w 44"/>
                <a:gd name="T13" fmla="*/ 14 h 45"/>
                <a:gd name="T14" fmla="*/ 42 w 44"/>
                <a:gd name="T15" fmla="*/ 19 h 45"/>
                <a:gd name="T16" fmla="*/ 43 w 44"/>
                <a:gd name="T17" fmla="*/ 23 h 45"/>
                <a:gd name="T18" fmla="*/ 42 w 44"/>
                <a:gd name="T19" fmla="*/ 27 h 45"/>
                <a:gd name="T20" fmla="*/ 41 w 44"/>
                <a:gd name="T21" fmla="*/ 31 h 45"/>
                <a:gd name="T22" fmla="*/ 39 w 44"/>
                <a:gd name="T23" fmla="*/ 35 h 45"/>
                <a:gd name="T24" fmla="*/ 36 w 44"/>
                <a:gd name="T25" fmla="*/ 38 h 45"/>
                <a:gd name="T26" fmla="*/ 32 w 44"/>
                <a:gd name="T27" fmla="*/ 41 h 45"/>
                <a:gd name="T28" fmla="*/ 29 w 44"/>
                <a:gd name="T29" fmla="*/ 42 h 45"/>
                <a:gd name="T30" fmla="*/ 25 w 44"/>
                <a:gd name="T31" fmla="*/ 44 h 45"/>
                <a:gd name="T32" fmla="*/ 21 w 44"/>
                <a:gd name="T33" fmla="*/ 44 h 45"/>
                <a:gd name="T34" fmla="*/ 17 w 44"/>
                <a:gd name="T35" fmla="*/ 44 h 45"/>
                <a:gd name="T36" fmla="*/ 12 w 44"/>
                <a:gd name="T37" fmla="*/ 42 h 45"/>
                <a:gd name="T38" fmla="*/ 8 w 44"/>
                <a:gd name="T39" fmla="*/ 40 h 45"/>
                <a:gd name="T40" fmla="*/ 6 w 44"/>
                <a:gd name="T41" fmla="*/ 37 h 45"/>
                <a:gd name="T42" fmla="*/ 3 w 44"/>
                <a:gd name="T43" fmla="*/ 34 h 45"/>
                <a:gd name="T44" fmla="*/ 2 w 44"/>
                <a:gd name="T45" fmla="*/ 30 h 45"/>
                <a:gd name="T46" fmla="*/ 0 w 44"/>
                <a:gd name="T47" fmla="*/ 26 h 45"/>
                <a:gd name="T48" fmla="*/ 0 w 44"/>
                <a:gd name="T49" fmla="*/ 21 h 45"/>
                <a:gd name="T50" fmla="*/ 0 w 44"/>
                <a:gd name="T51" fmla="*/ 17 h 45"/>
                <a:gd name="T52" fmla="*/ 2 w 44"/>
                <a:gd name="T53" fmla="*/ 13 h 45"/>
                <a:gd name="T54" fmla="*/ 3 w 44"/>
                <a:gd name="T55" fmla="*/ 9 h 45"/>
                <a:gd name="T56" fmla="*/ 6 w 44"/>
                <a:gd name="T57" fmla="*/ 6 h 45"/>
                <a:gd name="T58" fmla="*/ 9 w 44"/>
                <a:gd name="T59" fmla="*/ 3 h 45"/>
                <a:gd name="T60" fmla="*/ 12 w 44"/>
                <a:gd name="T61" fmla="*/ 2 h 45"/>
                <a:gd name="T62" fmla="*/ 17 w 44"/>
                <a:gd name="T63" fmla="*/ 1 h 45"/>
                <a:gd name="T64" fmla="*/ 22 w 44"/>
                <a:gd name="T6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4" h="45">
                  <a:moveTo>
                    <a:pt x="22" y="0"/>
                  </a:moveTo>
                  <a:lnTo>
                    <a:pt x="26" y="1"/>
                  </a:lnTo>
                  <a:lnTo>
                    <a:pt x="30" y="2"/>
                  </a:lnTo>
                  <a:lnTo>
                    <a:pt x="33" y="4"/>
                  </a:lnTo>
                  <a:lnTo>
                    <a:pt x="36" y="7"/>
                  </a:lnTo>
                  <a:lnTo>
                    <a:pt x="39" y="10"/>
                  </a:lnTo>
                  <a:lnTo>
                    <a:pt x="41" y="14"/>
                  </a:lnTo>
                  <a:lnTo>
                    <a:pt x="42" y="19"/>
                  </a:lnTo>
                  <a:lnTo>
                    <a:pt x="43" y="23"/>
                  </a:lnTo>
                  <a:lnTo>
                    <a:pt x="42" y="27"/>
                  </a:lnTo>
                  <a:lnTo>
                    <a:pt x="41" y="31"/>
                  </a:lnTo>
                  <a:lnTo>
                    <a:pt x="39" y="35"/>
                  </a:lnTo>
                  <a:lnTo>
                    <a:pt x="36" y="38"/>
                  </a:lnTo>
                  <a:lnTo>
                    <a:pt x="32" y="41"/>
                  </a:lnTo>
                  <a:lnTo>
                    <a:pt x="29" y="42"/>
                  </a:lnTo>
                  <a:lnTo>
                    <a:pt x="25" y="44"/>
                  </a:lnTo>
                  <a:lnTo>
                    <a:pt x="21" y="44"/>
                  </a:lnTo>
                  <a:lnTo>
                    <a:pt x="17" y="44"/>
                  </a:lnTo>
                  <a:lnTo>
                    <a:pt x="12" y="42"/>
                  </a:lnTo>
                  <a:lnTo>
                    <a:pt x="8" y="40"/>
                  </a:lnTo>
                  <a:lnTo>
                    <a:pt x="6" y="37"/>
                  </a:lnTo>
                  <a:lnTo>
                    <a:pt x="3" y="34"/>
                  </a:lnTo>
                  <a:lnTo>
                    <a:pt x="2" y="30"/>
                  </a:lnTo>
                  <a:lnTo>
                    <a:pt x="0" y="26"/>
                  </a:lnTo>
                  <a:lnTo>
                    <a:pt x="0" y="21"/>
                  </a:lnTo>
                  <a:lnTo>
                    <a:pt x="0" y="17"/>
                  </a:lnTo>
                  <a:lnTo>
                    <a:pt x="2" y="13"/>
                  </a:lnTo>
                  <a:lnTo>
                    <a:pt x="3" y="9"/>
                  </a:lnTo>
                  <a:lnTo>
                    <a:pt x="6" y="6"/>
                  </a:lnTo>
                  <a:lnTo>
                    <a:pt x="9" y="3"/>
                  </a:lnTo>
                  <a:lnTo>
                    <a:pt x="12" y="2"/>
                  </a:lnTo>
                  <a:lnTo>
                    <a:pt x="17" y="1"/>
                  </a:lnTo>
                  <a:lnTo>
                    <a:pt x="22" y="0"/>
                  </a:lnTo>
                </a:path>
              </a:pathLst>
            </a:custGeom>
            <a:solidFill>
              <a:srgbClr val="B2B2B2"/>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87" name="未知"/>
            <p:cNvSpPr/>
            <p:nvPr/>
          </p:nvSpPr>
          <p:spPr bwMode="auto">
            <a:xfrm>
              <a:off x="136" y="141"/>
              <a:ext cx="50" cy="51"/>
            </a:xfrm>
            <a:custGeom>
              <a:avLst/>
              <a:gdLst>
                <a:gd name="T0" fmla="*/ 25 w 50"/>
                <a:gd name="T1" fmla="*/ 0 h 51"/>
                <a:gd name="T2" fmla="*/ 25 w 50"/>
                <a:gd name="T3" fmla="*/ 0 h 51"/>
                <a:gd name="T4" fmla="*/ 29 w 50"/>
                <a:gd name="T5" fmla="*/ 1 h 51"/>
                <a:gd name="T6" fmla="*/ 34 w 50"/>
                <a:gd name="T7" fmla="*/ 2 h 51"/>
                <a:gd name="T8" fmla="*/ 38 w 50"/>
                <a:gd name="T9" fmla="*/ 5 h 51"/>
                <a:gd name="T10" fmla="*/ 41 w 50"/>
                <a:gd name="T11" fmla="*/ 8 h 51"/>
                <a:gd name="T12" fmla="*/ 44 w 50"/>
                <a:gd name="T13" fmla="*/ 12 h 51"/>
                <a:gd name="T14" fmla="*/ 47 w 50"/>
                <a:gd name="T15" fmla="*/ 16 h 51"/>
                <a:gd name="T16" fmla="*/ 48 w 50"/>
                <a:gd name="T17" fmla="*/ 21 h 51"/>
                <a:gd name="T18" fmla="*/ 49 w 50"/>
                <a:gd name="T19" fmla="*/ 26 h 51"/>
                <a:gd name="T20" fmla="*/ 48 w 50"/>
                <a:gd name="T21" fmla="*/ 31 h 51"/>
                <a:gd name="T22" fmla="*/ 47 w 50"/>
                <a:gd name="T23" fmla="*/ 36 h 51"/>
                <a:gd name="T24" fmla="*/ 44 w 50"/>
                <a:gd name="T25" fmla="*/ 39 h 51"/>
                <a:gd name="T26" fmla="*/ 41 w 50"/>
                <a:gd name="T27" fmla="*/ 43 h 51"/>
                <a:gd name="T28" fmla="*/ 37 w 50"/>
                <a:gd name="T29" fmla="*/ 46 h 51"/>
                <a:gd name="T30" fmla="*/ 33 w 50"/>
                <a:gd name="T31" fmla="*/ 48 h 51"/>
                <a:gd name="T32" fmla="*/ 28 w 50"/>
                <a:gd name="T33" fmla="*/ 50 h 51"/>
                <a:gd name="T34" fmla="*/ 24 w 50"/>
                <a:gd name="T35" fmla="*/ 50 h 51"/>
                <a:gd name="T36" fmla="*/ 19 w 50"/>
                <a:gd name="T37" fmla="*/ 50 h 51"/>
                <a:gd name="T38" fmla="*/ 14 w 50"/>
                <a:gd name="T39" fmla="*/ 48 h 51"/>
                <a:gd name="T40" fmla="*/ 9 w 50"/>
                <a:gd name="T41" fmla="*/ 45 h 51"/>
                <a:gd name="T42" fmla="*/ 7 w 50"/>
                <a:gd name="T43" fmla="*/ 42 h 51"/>
                <a:gd name="T44" fmla="*/ 4 w 50"/>
                <a:gd name="T45" fmla="*/ 38 h 51"/>
                <a:gd name="T46" fmla="*/ 2 w 50"/>
                <a:gd name="T47" fmla="*/ 35 h 51"/>
                <a:gd name="T48" fmla="*/ 0 w 50"/>
                <a:gd name="T49" fmla="*/ 30 h 51"/>
                <a:gd name="T50" fmla="*/ 0 w 50"/>
                <a:gd name="T51" fmla="*/ 24 h 51"/>
                <a:gd name="T52" fmla="*/ 0 w 50"/>
                <a:gd name="T53" fmla="*/ 19 h 51"/>
                <a:gd name="T54" fmla="*/ 2 w 50"/>
                <a:gd name="T55" fmla="*/ 14 h 51"/>
                <a:gd name="T56" fmla="*/ 4 w 50"/>
                <a:gd name="T57" fmla="*/ 11 h 51"/>
                <a:gd name="T58" fmla="*/ 7 w 50"/>
                <a:gd name="T59" fmla="*/ 7 h 51"/>
                <a:gd name="T60" fmla="*/ 10 w 50"/>
                <a:gd name="T61" fmla="*/ 4 h 51"/>
                <a:gd name="T62" fmla="*/ 14 w 50"/>
                <a:gd name="T63" fmla="*/ 2 h 51"/>
                <a:gd name="T64" fmla="*/ 19 w 50"/>
                <a:gd name="T65" fmla="*/ 1 h 51"/>
                <a:gd name="T66" fmla="*/ 25 w 50"/>
                <a:gd name="T6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 h="51">
                  <a:moveTo>
                    <a:pt x="25" y="0"/>
                  </a:moveTo>
                  <a:lnTo>
                    <a:pt x="25" y="0"/>
                  </a:lnTo>
                  <a:lnTo>
                    <a:pt x="29" y="1"/>
                  </a:lnTo>
                  <a:lnTo>
                    <a:pt x="34" y="2"/>
                  </a:lnTo>
                  <a:lnTo>
                    <a:pt x="38" y="5"/>
                  </a:lnTo>
                  <a:lnTo>
                    <a:pt x="41" y="8"/>
                  </a:lnTo>
                  <a:lnTo>
                    <a:pt x="44" y="12"/>
                  </a:lnTo>
                  <a:lnTo>
                    <a:pt x="47" y="16"/>
                  </a:lnTo>
                  <a:lnTo>
                    <a:pt x="48" y="21"/>
                  </a:lnTo>
                  <a:lnTo>
                    <a:pt x="49" y="26"/>
                  </a:lnTo>
                  <a:lnTo>
                    <a:pt x="48" y="31"/>
                  </a:lnTo>
                  <a:lnTo>
                    <a:pt x="47" y="36"/>
                  </a:lnTo>
                  <a:lnTo>
                    <a:pt x="44" y="39"/>
                  </a:lnTo>
                  <a:lnTo>
                    <a:pt x="41" y="43"/>
                  </a:lnTo>
                  <a:lnTo>
                    <a:pt x="37" y="46"/>
                  </a:lnTo>
                  <a:lnTo>
                    <a:pt x="33" y="48"/>
                  </a:lnTo>
                  <a:lnTo>
                    <a:pt x="28" y="50"/>
                  </a:lnTo>
                  <a:lnTo>
                    <a:pt x="24" y="50"/>
                  </a:lnTo>
                  <a:lnTo>
                    <a:pt x="19" y="50"/>
                  </a:lnTo>
                  <a:lnTo>
                    <a:pt x="14" y="48"/>
                  </a:lnTo>
                  <a:lnTo>
                    <a:pt x="9" y="45"/>
                  </a:lnTo>
                  <a:lnTo>
                    <a:pt x="7" y="42"/>
                  </a:lnTo>
                  <a:lnTo>
                    <a:pt x="4" y="38"/>
                  </a:lnTo>
                  <a:lnTo>
                    <a:pt x="2" y="35"/>
                  </a:lnTo>
                  <a:lnTo>
                    <a:pt x="0" y="30"/>
                  </a:lnTo>
                  <a:lnTo>
                    <a:pt x="0" y="24"/>
                  </a:lnTo>
                  <a:lnTo>
                    <a:pt x="0" y="19"/>
                  </a:lnTo>
                  <a:lnTo>
                    <a:pt x="2" y="14"/>
                  </a:lnTo>
                  <a:lnTo>
                    <a:pt x="4" y="11"/>
                  </a:lnTo>
                  <a:lnTo>
                    <a:pt x="7" y="7"/>
                  </a:lnTo>
                  <a:lnTo>
                    <a:pt x="10" y="4"/>
                  </a:lnTo>
                  <a:lnTo>
                    <a:pt x="14" y="2"/>
                  </a:lnTo>
                  <a:lnTo>
                    <a:pt x="19" y="1"/>
                  </a:lnTo>
                  <a:lnTo>
                    <a:pt x="25"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88" name="未知"/>
            <p:cNvSpPr/>
            <p:nvPr/>
          </p:nvSpPr>
          <p:spPr bwMode="auto">
            <a:xfrm>
              <a:off x="137" y="144"/>
              <a:ext cx="40" cy="41"/>
            </a:xfrm>
            <a:custGeom>
              <a:avLst/>
              <a:gdLst>
                <a:gd name="T0" fmla="*/ 20 w 40"/>
                <a:gd name="T1" fmla="*/ 0 h 41"/>
                <a:gd name="T2" fmla="*/ 23 w 40"/>
                <a:gd name="T3" fmla="*/ 0 h 41"/>
                <a:gd name="T4" fmla="*/ 27 w 40"/>
                <a:gd name="T5" fmla="*/ 2 h 41"/>
                <a:gd name="T6" fmla="*/ 31 w 40"/>
                <a:gd name="T7" fmla="*/ 3 h 41"/>
                <a:gd name="T8" fmla="*/ 33 w 40"/>
                <a:gd name="T9" fmla="*/ 6 h 41"/>
                <a:gd name="T10" fmla="*/ 36 w 40"/>
                <a:gd name="T11" fmla="*/ 9 h 41"/>
                <a:gd name="T12" fmla="*/ 37 w 40"/>
                <a:gd name="T13" fmla="*/ 13 h 41"/>
                <a:gd name="T14" fmla="*/ 39 w 40"/>
                <a:gd name="T15" fmla="*/ 16 h 41"/>
                <a:gd name="T16" fmla="*/ 39 w 40"/>
                <a:gd name="T17" fmla="*/ 20 h 41"/>
                <a:gd name="T18" fmla="*/ 39 w 40"/>
                <a:gd name="T19" fmla="*/ 24 h 41"/>
                <a:gd name="T20" fmla="*/ 37 w 40"/>
                <a:gd name="T21" fmla="*/ 28 h 41"/>
                <a:gd name="T22" fmla="*/ 36 w 40"/>
                <a:gd name="T23" fmla="*/ 31 h 41"/>
                <a:gd name="T24" fmla="*/ 33 w 40"/>
                <a:gd name="T25" fmla="*/ 34 h 41"/>
                <a:gd name="T26" fmla="*/ 30 w 40"/>
                <a:gd name="T27" fmla="*/ 37 h 41"/>
                <a:gd name="T28" fmla="*/ 27 w 40"/>
                <a:gd name="T29" fmla="*/ 38 h 41"/>
                <a:gd name="T30" fmla="*/ 23 w 40"/>
                <a:gd name="T31" fmla="*/ 39 h 41"/>
                <a:gd name="T32" fmla="*/ 19 w 40"/>
                <a:gd name="T33" fmla="*/ 40 h 41"/>
                <a:gd name="T34" fmla="*/ 15 w 40"/>
                <a:gd name="T35" fmla="*/ 39 h 41"/>
                <a:gd name="T36" fmla="*/ 11 w 40"/>
                <a:gd name="T37" fmla="*/ 37 h 41"/>
                <a:gd name="T38" fmla="*/ 8 w 40"/>
                <a:gd name="T39" fmla="*/ 36 h 41"/>
                <a:gd name="T40" fmla="*/ 5 w 40"/>
                <a:gd name="T41" fmla="*/ 33 h 41"/>
                <a:gd name="T42" fmla="*/ 3 w 40"/>
                <a:gd name="T43" fmla="*/ 30 h 41"/>
                <a:gd name="T44" fmla="*/ 1 w 40"/>
                <a:gd name="T45" fmla="*/ 26 h 41"/>
                <a:gd name="T46" fmla="*/ 0 w 40"/>
                <a:gd name="T47" fmla="*/ 23 h 41"/>
                <a:gd name="T48" fmla="*/ 0 w 40"/>
                <a:gd name="T49" fmla="*/ 19 h 41"/>
                <a:gd name="T50" fmla="*/ 0 w 40"/>
                <a:gd name="T51" fmla="*/ 15 h 41"/>
                <a:gd name="T52" fmla="*/ 1 w 40"/>
                <a:gd name="T53" fmla="*/ 11 h 41"/>
                <a:gd name="T54" fmla="*/ 3 w 40"/>
                <a:gd name="T55" fmla="*/ 8 h 41"/>
                <a:gd name="T56" fmla="*/ 6 w 40"/>
                <a:gd name="T57" fmla="*/ 5 h 41"/>
                <a:gd name="T58" fmla="*/ 8 w 40"/>
                <a:gd name="T59" fmla="*/ 3 h 41"/>
                <a:gd name="T60" fmla="*/ 12 w 40"/>
                <a:gd name="T61" fmla="*/ 1 h 41"/>
                <a:gd name="T62" fmla="*/ 15 w 40"/>
                <a:gd name="T63" fmla="*/ 0 h 41"/>
                <a:gd name="T64" fmla="*/ 20 w 40"/>
                <a:gd name="T6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41">
                  <a:moveTo>
                    <a:pt x="20" y="0"/>
                  </a:moveTo>
                  <a:lnTo>
                    <a:pt x="23" y="0"/>
                  </a:lnTo>
                  <a:lnTo>
                    <a:pt x="27" y="2"/>
                  </a:lnTo>
                  <a:lnTo>
                    <a:pt x="31" y="3"/>
                  </a:lnTo>
                  <a:lnTo>
                    <a:pt x="33" y="6"/>
                  </a:lnTo>
                  <a:lnTo>
                    <a:pt x="36" y="9"/>
                  </a:lnTo>
                  <a:lnTo>
                    <a:pt x="37" y="13"/>
                  </a:lnTo>
                  <a:lnTo>
                    <a:pt x="39" y="16"/>
                  </a:lnTo>
                  <a:lnTo>
                    <a:pt x="39" y="20"/>
                  </a:lnTo>
                  <a:lnTo>
                    <a:pt x="39" y="24"/>
                  </a:lnTo>
                  <a:lnTo>
                    <a:pt x="37" y="28"/>
                  </a:lnTo>
                  <a:lnTo>
                    <a:pt x="36" y="31"/>
                  </a:lnTo>
                  <a:lnTo>
                    <a:pt x="33" y="34"/>
                  </a:lnTo>
                  <a:lnTo>
                    <a:pt x="30" y="37"/>
                  </a:lnTo>
                  <a:lnTo>
                    <a:pt x="27" y="38"/>
                  </a:lnTo>
                  <a:lnTo>
                    <a:pt x="23" y="39"/>
                  </a:lnTo>
                  <a:lnTo>
                    <a:pt x="19" y="40"/>
                  </a:lnTo>
                  <a:lnTo>
                    <a:pt x="15" y="39"/>
                  </a:lnTo>
                  <a:lnTo>
                    <a:pt x="11" y="37"/>
                  </a:lnTo>
                  <a:lnTo>
                    <a:pt x="8" y="36"/>
                  </a:lnTo>
                  <a:lnTo>
                    <a:pt x="5" y="33"/>
                  </a:lnTo>
                  <a:lnTo>
                    <a:pt x="3" y="30"/>
                  </a:lnTo>
                  <a:lnTo>
                    <a:pt x="1" y="26"/>
                  </a:lnTo>
                  <a:lnTo>
                    <a:pt x="0" y="23"/>
                  </a:lnTo>
                  <a:lnTo>
                    <a:pt x="0" y="19"/>
                  </a:lnTo>
                  <a:lnTo>
                    <a:pt x="0" y="15"/>
                  </a:lnTo>
                  <a:lnTo>
                    <a:pt x="1" y="11"/>
                  </a:lnTo>
                  <a:lnTo>
                    <a:pt x="3" y="8"/>
                  </a:lnTo>
                  <a:lnTo>
                    <a:pt x="6" y="5"/>
                  </a:lnTo>
                  <a:lnTo>
                    <a:pt x="8" y="3"/>
                  </a:lnTo>
                  <a:lnTo>
                    <a:pt x="12" y="1"/>
                  </a:lnTo>
                  <a:lnTo>
                    <a:pt x="15" y="0"/>
                  </a:lnTo>
                  <a:lnTo>
                    <a:pt x="20" y="0"/>
                  </a:lnTo>
                </a:path>
              </a:pathLst>
            </a:custGeom>
            <a:solidFill>
              <a:srgbClr val="CCCCCC"/>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89" name="未知"/>
            <p:cNvSpPr/>
            <p:nvPr/>
          </p:nvSpPr>
          <p:spPr bwMode="auto">
            <a:xfrm>
              <a:off x="137" y="144"/>
              <a:ext cx="45" cy="46"/>
            </a:xfrm>
            <a:custGeom>
              <a:avLst/>
              <a:gdLst>
                <a:gd name="T0" fmla="*/ 22 w 45"/>
                <a:gd name="T1" fmla="*/ 0 h 46"/>
                <a:gd name="T2" fmla="*/ 22 w 45"/>
                <a:gd name="T3" fmla="*/ 0 h 46"/>
                <a:gd name="T4" fmla="*/ 26 w 45"/>
                <a:gd name="T5" fmla="*/ 0 h 46"/>
                <a:gd name="T6" fmla="*/ 31 w 45"/>
                <a:gd name="T7" fmla="*/ 2 h 46"/>
                <a:gd name="T8" fmla="*/ 34 w 45"/>
                <a:gd name="T9" fmla="*/ 4 h 46"/>
                <a:gd name="T10" fmla="*/ 37 w 45"/>
                <a:gd name="T11" fmla="*/ 7 h 46"/>
                <a:gd name="T12" fmla="*/ 40 w 45"/>
                <a:gd name="T13" fmla="*/ 11 h 46"/>
                <a:gd name="T14" fmla="*/ 42 w 45"/>
                <a:gd name="T15" fmla="*/ 14 h 46"/>
                <a:gd name="T16" fmla="*/ 44 w 45"/>
                <a:gd name="T17" fmla="*/ 18 h 46"/>
                <a:gd name="T18" fmla="*/ 44 w 45"/>
                <a:gd name="T19" fmla="*/ 23 h 46"/>
                <a:gd name="T20" fmla="*/ 44 w 45"/>
                <a:gd name="T21" fmla="*/ 27 h 46"/>
                <a:gd name="T22" fmla="*/ 42 w 45"/>
                <a:gd name="T23" fmla="*/ 32 h 46"/>
                <a:gd name="T24" fmla="*/ 40 w 45"/>
                <a:gd name="T25" fmla="*/ 34 h 46"/>
                <a:gd name="T26" fmla="*/ 37 w 45"/>
                <a:gd name="T27" fmla="*/ 38 h 46"/>
                <a:gd name="T28" fmla="*/ 33 w 45"/>
                <a:gd name="T29" fmla="*/ 41 h 46"/>
                <a:gd name="T30" fmla="*/ 31 w 45"/>
                <a:gd name="T31" fmla="*/ 43 h 46"/>
                <a:gd name="T32" fmla="*/ 26 w 45"/>
                <a:gd name="T33" fmla="*/ 44 h 46"/>
                <a:gd name="T34" fmla="*/ 21 w 45"/>
                <a:gd name="T35" fmla="*/ 45 h 46"/>
                <a:gd name="T36" fmla="*/ 17 w 45"/>
                <a:gd name="T37" fmla="*/ 44 h 46"/>
                <a:gd name="T38" fmla="*/ 12 w 45"/>
                <a:gd name="T39" fmla="*/ 42 h 46"/>
                <a:gd name="T40" fmla="*/ 10 w 45"/>
                <a:gd name="T41" fmla="*/ 40 h 46"/>
                <a:gd name="T42" fmla="*/ 6 w 45"/>
                <a:gd name="T43" fmla="*/ 37 h 46"/>
                <a:gd name="T44" fmla="*/ 4 w 45"/>
                <a:gd name="T45" fmla="*/ 34 h 46"/>
                <a:gd name="T46" fmla="*/ 1 w 45"/>
                <a:gd name="T47" fmla="*/ 30 h 46"/>
                <a:gd name="T48" fmla="*/ 0 w 45"/>
                <a:gd name="T49" fmla="*/ 26 h 46"/>
                <a:gd name="T50" fmla="*/ 0 w 45"/>
                <a:gd name="T51" fmla="*/ 21 h 46"/>
                <a:gd name="T52" fmla="*/ 0 w 45"/>
                <a:gd name="T53" fmla="*/ 17 h 46"/>
                <a:gd name="T54" fmla="*/ 1 w 45"/>
                <a:gd name="T55" fmla="*/ 12 h 46"/>
                <a:gd name="T56" fmla="*/ 4 w 45"/>
                <a:gd name="T57" fmla="*/ 9 h 46"/>
                <a:gd name="T58" fmla="*/ 7 w 45"/>
                <a:gd name="T59" fmla="*/ 6 h 46"/>
                <a:gd name="T60" fmla="*/ 10 w 45"/>
                <a:gd name="T61" fmla="*/ 4 h 46"/>
                <a:gd name="T62" fmla="*/ 13 w 45"/>
                <a:gd name="T63" fmla="*/ 1 h 46"/>
                <a:gd name="T64" fmla="*/ 17 w 45"/>
                <a:gd name="T65" fmla="*/ 0 h 46"/>
                <a:gd name="T66" fmla="*/ 22 w 45"/>
                <a:gd name="T6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46">
                  <a:moveTo>
                    <a:pt x="22" y="0"/>
                  </a:moveTo>
                  <a:lnTo>
                    <a:pt x="22" y="0"/>
                  </a:lnTo>
                  <a:lnTo>
                    <a:pt x="26" y="0"/>
                  </a:lnTo>
                  <a:lnTo>
                    <a:pt x="31" y="2"/>
                  </a:lnTo>
                  <a:lnTo>
                    <a:pt x="34" y="4"/>
                  </a:lnTo>
                  <a:lnTo>
                    <a:pt x="37" y="7"/>
                  </a:lnTo>
                  <a:lnTo>
                    <a:pt x="40" y="11"/>
                  </a:lnTo>
                  <a:lnTo>
                    <a:pt x="42" y="14"/>
                  </a:lnTo>
                  <a:lnTo>
                    <a:pt x="44" y="18"/>
                  </a:lnTo>
                  <a:lnTo>
                    <a:pt x="44" y="23"/>
                  </a:lnTo>
                  <a:lnTo>
                    <a:pt x="44" y="27"/>
                  </a:lnTo>
                  <a:lnTo>
                    <a:pt x="42" y="32"/>
                  </a:lnTo>
                  <a:lnTo>
                    <a:pt x="40" y="34"/>
                  </a:lnTo>
                  <a:lnTo>
                    <a:pt x="37" y="38"/>
                  </a:lnTo>
                  <a:lnTo>
                    <a:pt x="33" y="41"/>
                  </a:lnTo>
                  <a:lnTo>
                    <a:pt x="31" y="43"/>
                  </a:lnTo>
                  <a:lnTo>
                    <a:pt x="26" y="44"/>
                  </a:lnTo>
                  <a:lnTo>
                    <a:pt x="21" y="45"/>
                  </a:lnTo>
                  <a:lnTo>
                    <a:pt x="17" y="44"/>
                  </a:lnTo>
                  <a:lnTo>
                    <a:pt x="12" y="42"/>
                  </a:lnTo>
                  <a:lnTo>
                    <a:pt x="10" y="40"/>
                  </a:lnTo>
                  <a:lnTo>
                    <a:pt x="6" y="37"/>
                  </a:lnTo>
                  <a:lnTo>
                    <a:pt x="4" y="34"/>
                  </a:lnTo>
                  <a:lnTo>
                    <a:pt x="1" y="30"/>
                  </a:lnTo>
                  <a:lnTo>
                    <a:pt x="0" y="26"/>
                  </a:lnTo>
                  <a:lnTo>
                    <a:pt x="0" y="21"/>
                  </a:lnTo>
                  <a:lnTo>
                    <a:pt x="0" y="17"/>
                  </a:lnTo>
                  <a:lnTo>
                    <a:pt x="1" y="12"/>
                  </a:lnTo>
                  <a:lnTo>
                    <a:pt x="4" y="9"/>
                  </a:lnTo>
                  <a:lnTo>
                    <a:pt x="7" y="6"/>
                  </a:lnTo>
                  <a:lnTo>
                    <a:pt x="10" y="4"/>
                  </a:lnTo>
                  <a:lnTo>
                    <a:pt x="13" y="1"/>
                  </a:lnTo>
                  <a:lnTo>
                    <a:pt x="17" y="0"/>
                  </a:lnTo>
                  <a:lnTo>
                    <a:pt x="22"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90" name="未知"/>
            <p:cNvSpPr/>
            <p:nvPr/>
          </p:nvSpPr>
          <p:spPr bwMode="auto">
            <a:xfrm>
              <a:off x="482" y="117"/>
              <a:ext cx="95" cy="95"/>
            </a:xfrm>
            <a:custGeom>
              <a:avLst/>
              <a:gdLst>
                <a:gd name="T0" fmla="*/ 48 w 95"/>
                <a:gd name="T1" fmla="*/ 0 h 95"/>
                <a:gd name="T2" fmla="*/ 58 w 95"/>
                <a:gd name="T3" fmla="*/ 1 h 95"/>
                <a:gd name="T4" fmla="*/ 66 w 95"/>
                <a:gd name="T5" fmla="*/ 4 h 95"/>
                <a:gd name="T6" fmla="*/ 74 w 95"/>
                <a:gd name="T7" fmla="*/ 8 h 95"/>
                <a:gd name="T8" fmla="*/ 81 w 95"/>
                <a:gd name="T9" fmla="*/ 13 h 95"/>
                <a:gd name="T10" fmla="*/ 87 w 95"/>
                <a:gd name="T11" fmla="*/ 21 h 95"/>
                <a:gd name="T12" fmla="*/ 91 w 95"/>
                <a:gd name="T13" fmla="*/ 30 h 95"/>
                <a:gd name="T14" fmla="*/ 93 w 95"/>
                <a:gd name="T15" fmla="*/ 38 h 95"/>
                <a:gd name="T16" fmla="*/ 94 w 95"/>
                <a:gd name="T17" fmla="*/ 47 h 95"/>
                <a:gd name="T18" fmla="*/ 93 w 95"/>
                <a:gd name="T19" fmla="*/ 57 h 95"/>
                <a:gd name="T20" fmla="*/ 90 w 95"/>
                <a:gd name="T21" fmla="*/ 65 h 95"/>
                <a:gd name="T22" fmla="*/ 86 w 95"/>
                <a:gd name="T23" fmla="*/ 73 h 95"/>
                <a:gd name="T24" fmla="*/ 80 w 95"/>
                <a:gd name="T25" fmla="*/ 81 h 95"/>
                <a:gd name="T26" fmla="*/ 73 w 95"/>
                <a:gd name="T27" fmla="*/ 86 h 95"/>
                <a:gd name="T28" fmla="*/ 65 w 95"/>
                <a:gd name="T29" fmla="*/ 90 h 95"/>
                <a:gd name="T30" fmla="*/ 56 w 95"/>
                <a:gd name="T31" fmla="*/ 93 h 95"/>
                <a:gd name="T32" fmla="*/ 46 w 95"/>
                <a:gd name="T33" fmla="*/ 94 h 95"/>
                <a:gd name="T34" fmla="*/ 36 w 95"/>
                <a:gd name="T35" fmla="*/ 93 h 95"/>
                <a:gd name="T36" fmla="*/ 28 w 95"/>
                <a:gd name="T37" fmla="*/ 90 h 95"/>
                <a:gd name="T38" fmla="*/ 20 w 95"/>
                <a:gd name="T39" fmla="*/ 85 h 95"/>
                <a:gd name="T40" fmla="*/ 14 w 95"/>
                <a:gd name="T41" fmla="*/ 79 h 95"/>
                <a:gd name="T42" fmla="*/ 8 w 95"/>
                <a:gd name="T43" fmla="*/ 72 h 95"/>
                <a:gd name="T44" fmla="*/ 4 w 95"/>
                <a:gd name="T45" fmla="*/ 64 h 95"/>
                <a:gd name="T46" fmla="*/ 1 w 95"/>
                <a:gd name="T47" fmla="*/ 56 h 95"/>
                <a:gd name="T48" fmla="*/ 0 w 95"/>
                <a:gd name="T49" fmla="*/ 46 h 95"/>
                <a:gd name="T50" fmla="*/ 1 w 95"/>
                <a:gd name="T51" fmla="*/ 36 h 95"/>
                <a:gd name="T52" fmla="*/ 5 w 95"/>
                <a:gd name="T53" fmla="*/ 27 h 95"/>
                <a:gd name="T54" fmla="*/ 8 w 95"/>
                <a:gd name="T55" fmla="*/ 20 h 95"/>
                <a:gd name="T56" fmla="*/ 14 w 95"/>
                <a:gd name="T57" fmla="*/ 13 h 95"/>
                <a:gd name="T58" fmla="*/ 22 w 95"/>
                <a:gd name="T59" fmla="*/ 7 h 95"/>
                <a:gd name="T60" fmla="*/ 29 w 95"/>
                <a:gd name="T61" fmla="*/ 4 h 95"/>
                <a:gd name="T62" fmla="*/ 38 w 95"/>
                <a:gd name="T63" fmla="*/ 1 h 95"/>
                <a:gd name="T64" fmla="*/ 48 w 95"/>
                <a:gd name="T65"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 h="95">
                  <a:moveTo>
                    <a:pt x="48" y="0"/>
                  </a:moveTo>
                  <a:lnTo>
                    <a:pt x="58" y="1"/>
                  </a:lnTo>
                  <a:lnTo>
                    <a:pt x="66" y="4"/>
                  </a:lnTo>
                  <a:lnTo>
                    <a:pt x="74" y="8"/>
                  </a:lnTo>
                  <a:lnTo>
                    <a:pt x="81" y="13"/>
                  </a:lnTo>
                  <a:lnTo>
                    <a:pt x="87" y="21"/>
                  </a:lnTo>
                  <a:lnTo>
                    <a:pt x="91" y="30"/>
                  </a:lnTo>
                  <a:lnTo>
                    <a:pt x="93" y="38"/>
                  </a:lnTo>
                  <a:lnTo>
                    <a:pt x="94" y="47"/>
                  </a:lnTo>
                  <a:lnTo>
                    <a:pt x="93" y="57"/>
                  </a:lnTo>
                  <a:lnTo>
                    <a:pt x="90" y="65"/>
                  </a:lnTo>
                  <a:lnTo>
                    <a:pt x="86" y="73"/>
                  </a:lnTo>
                  <a:lnTo>
                    <a:pt x="80" y="81"/>
                  </a:lnTo>
                  <a:lnTo>
                    <a:pt x="73" y="86"/>
                  </a:lnTo>
                  <a:lnTo>
                    <a:pt x="65" y="90"/>
                  </a:lnTo>
                  <a:lnTo>
                    <a:pt x="56" y="93"/>
                  </a:lnTo>
                  <a:lnTo>
                    <a:pt x="46" y="94"/>
                  </a:lnTo>
                  <a:lnTo>
                    <a:pt x="36" y="93"/>
                  </a:lnTo>
                  <a:lnTo>
                    <a:pt x="28" y="90"/>
                  </a:lnTo>
                  <a:lnTo>
                    <a:pt x="20" y="85"/>
                  </a:lnTo>
                  <a:lnTo>
                    <a:pt x="14" y="79"/>
                  </a:lnTo>
                  <a:lnTo>
                    <a:pt x="8" y="72"/>
                  </a:lnTo>
                  <a:lnTo>
                    <a:pt x="4" y="64"/>
                  </a:lnTo>
                  <a:lnTo>
                    <a:pt x="1" y="56"/>
                  </a:lnTo>
                  <a:lnTo>
                    <a:pt x="0" y="46"/>
                  </a:lnTo>
                  <a:lnTo>
                    <a:pt x="1" y="36"/>
                  </a:lnTo>
                  <a:lnTo>
                    <a:pt x="5" y="27"/>
                  </a:lnTo>
                  <a:lnTo>
                    <a:pt x="8" y="20"/>
                  </a:lnTo>
                  <a:lnTo>
                    <a:pt x="14" y="13"/>
                  </a:lnTo>
                  <a:lnTo>
                    <a:pt x="22" y="7"/>
                  </a:lnTo>
                  <a:lnTo>
                    <a:pt x="29" y="4"/>
                  </a:lnTo>
                  <a:lnTo>
                    <a:pt x="38" y="1"/>
                  </a:lnTo>
                  <a:lnTo>
                    <a:pt x="48" y="0"/>
                  </a:lnTo>
                </a:path>
              </a:pathLst>
            </a:custGeom>
            <a:solidFill>
              <a:srgbClr val="282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91" name="未知"/>
            <p:cNvSpPr/>
            <p:nvPr/>
          </p:nvSpPr>
          <p:spPr bwMode="auto">
            <a:xfrm>
              <a:off x="482" y="117"/>
              <a:ext cx="100" cy="101"/>
            </a:xfrm>
            <a:custGeom>
              <a:avLst/>
              <a:gdLst>
                <a:gd name="T0" fmla="*/ 50 w 100"/>
                <a:gd name="T1" fmla="*/ 0 h 101"/>
                <a:gd name="T2" fmla="*/ 50 w 100"/>
                <a:gd name="T3" fmla="*/ 0 h 101"/>
                <a:gd name="T4" fmla="*/ 61 w 100"/>
                <a:gd name="T5" fmla="*/ 1 h 101"/>
                <a:gd name="T6" fmla="*/ 69 w 100"/>
                <a:gd name="T7" fmla="*/ 4 h 101"/>
                <a:gd name="T8" fmla="*/ 78 w 100"/>
                <a:gd name="T9" fmla="*/ 9 h 101"/>
                <a:gd name="T10" fmla="*/ 86 w 100"/>
                <a:gd name="T11" fmla="*/ 14 h 101"/>
                <a:gd name="T12" fmla="*/ 91 w 100"/>
                <a:gd name="T13" fmla="*/ 22 h 101"/>
                <a:gd name="T14" fmla="*/ 96 w 100"/>
                <a:gd name="T15" fmla="*/ 31 h 101"/>
                <a:gd name="T16" fmla="*/ 98 w 100"/>
                <a:gd name="T17" fmla="*/ 40 h 101"/>
                <a:gd name="T18" fmla="*/ 99 w 100"/>
                <a:gd name="T19" fmla="*/ 50 h 101"/>
                <a:gd name="T20" fmla="*/ 98 w 100"/>
                <a:gd name="T21" fmla="*/ 61 h 101"/>
                <a:gd name="T22" fmla="*/ 95 w 100"/>
                <a:gd name="T23" fmla="*/ 70 h 101"/>
                <a:gd name="T24" fmla="*/ 90 w 100"/>
                <a:gd name="T25" fmla="*/ 78 h 101"/>
                <a:gd name="T26" fmla="*/ 85 w 100"/>
                <a:gd name="T27" fmla="*/ 86 h 101"/>
                <a:gd name="T28" fmla="*/ 77 w 100"/>
                <a:gd name="T29" fmla="*/ 91 h 101"/>
                <a:gd name="T30" fmla="*/ 69 w 100"/>
                <a:gd name="T31" fmla="*/ 96 h 101"/>
                <a:gd name="T32" fmla="*/ 59 w 100"/>
                <a:gd name="T33" fmla="*/ 99 h 101"/>
                <a:gd name="T34" fmla="*/ 49 w 100"/>
                <a:gd name="T35" fmla="*/ 100 h 101"/>
                <a:gd name="T36" fmla="*/ 38 w 100"/>
                <a:gd name="T37" fmla="*/ 99 h 101"/>
                <a:gd name="T38" fmla="*/ 30 w 100"/>
                <a:gd name="T39" fmla="*/ 95 h 101"/>
                <a:gd name="T40" fmla="*/ 21 w 100"/>
                <a:gd name="T41" fmla="*/ 90 h 101"/>
                <a:gd name="T42" fmla="*/ 14 w 100"/>
                <a:gd name="T43" fmla="*/ 84 h 101"/>
                <a:gd name="T44" fmla="*/ 9 w 100"/>
                <a:gd name="T45" fmla="*/ 76 h 101"/>
                <a:gd name="T46" fmla="*/ 4 w 100"/>
                <a:gd name="T47" fmla="*/ 68 h 101"/>
                <a:gd name="T48" fmla="*/ 1 w 100"/>
                <a:gd name="T49" fmla="*/ 59 h 101"/>
                <a:gd name="T50" fmla="*/ 0 w 100"/>
                <a:gd name="T51" fmla="*/ 49 h 101"/>
                <a:gd name="T52" fmla="*/ 1 w 100"/>
                <a:gd name="T53" fmla="*/ 38 h 101"/>
                <a:gd name="T54" fmla="*/ 5 w 100"/>
                <a:gd name="T55" fmla="*/ 29 h 101"/>
                <a:gd name="T56" fmla="*/ 9 w 100"/>
                <a:gd name="T57" fmla="*/ 21 h 101"/>
                <a:gd name="T58" fmla="*/ 15 w 100"/>
                <a:gd name="T59" fmla="*/ 13 h 101"/>
                <a:gd name="T60" fmla="*/ 23 w 100"/>
                <a:gd name="T61" fmla="*/ 8 h 101"/>
                <a:gd name="T62" fmla="*/ 30 w 100"/>
                <a:gd name="T63" fmla="*/ 4 h 101"/>
                <a:gd name="T64" fmla="*/ 40 w 100"/>
                <a:gd name="T65" fmla="*/ 1 h 101"/>
                <a:gd name="T66" fmla="*/ 50 w 100"/>
                <a:gd name="T6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0" h="101">
                  <a:moveTo>
                    <a:pt x="50" y="0"/>
                  </a:moveTo>
                  <a:lnTo>
                    <a:pt x="50" y="0"/>
                  </a:lnTo>
                  <a:lnTo>
                    <a:pt x="61" y="1"/>
                  </a:lnTo>
                  <a:lnTo>
                    <a:pt x="69" y="4"/>
                  </a:lnTo>
                  <a:lnTo>
                    <a:pt x="78" y="9"/>
                  </a:lnTo>
                  <a:lnTo>
                    <a:pt x="86" y="14"/>
                  </a:lnTo>
                  <a:lnTo>
                    <a:pt x="91" y="22"/>
                  </a:lnTo>
                  <a:lnTo>
                    <a:pt x="96" y="31"/>
                  </a:lnTo>
                  <a:lnTo>
                    <a:pt x="98" y="40"/>
                  </a:lnTo>
                  <a:lnTo>
                    <a:pt x="99" y="50"/>
                  </a:lnTo>
                  <a:lnTo>
                    <a:pt x="98" y="61"/>
                  </a:lnTo>
                  <a:lnTo>
                    <a:pt x="95" y="70"/>
                  </a:lnTo>
                  <a:lnTo>
                    <a:pt x="90" y="78"/>
                  </a:lnTo>
                  <a:lnTo>
                    <a:pt x="85" y="86"/>
                  </a:lnTo>
                  <a:lnTo>
                    <a:pt x="77" y="91"/>
                  </a:lnTo>
                  <a:lnTo>
                    <a:pt x="69" y="96"/>
                  </a:lnTo>
                  <a:lnTo>
                    <a:pt x="59" y="99"/>
                  </a:lnTo>
                  <a:lnTo>
                    <a:pt x="49" y="100"/>
                  </a:lnTo>
                  <a:lnTo>
                    <a:pt x="38" y="99"/>
                  </a:lnTo>
                  <a:lnTo>
                    <a:pt x="30" y="95"/>
                  </a:lnTo>
                  <a:lnTo>
                    <a:pt x="21" y="90"/>
                  </a:lnTo>
                  <a:lnTo>
                    <a:pt x="14" y="84"/>
                  </a:lnTo>
                  <a:lnTo>
                    <a:pt x="9" y="76"/>
                  </a:lnTo>
                  <a:lnTo>
                    <a:pt x="4" y="68"/>
                  </a:lnTo>
                  <a:lnTo>
                    <a:pt x="1" y="59"/>
                  </a:lnTo>
                  <a:lnTo>
                    <a:pt x="0" y="49"/>
                  </a:lnTo>
                  <a:lnTo>
                    <a:pt x="1" y="38"/>
                  </a:lnTo>
                  <a:lnTo>
                    <a:pt x="5" y="29"/>
                  </a:lnTo>
                  <a:lnTo>
                    <a:pt x="9" y="21"/>
                  </a:lnTo>
                  <a:lnTo>
                    <a:pt x="15" y="13"/>
                  </a:lnTo>
                  <a:lnTo>
                    <a:pt x="23" y="8"/>
                  </a:lnTo>
                  <a:lnTo>
                    <a:pt x="30" y="4"/>
                  </a:lnTo>
                  <a:lnTo>
                    <a:pt x="40" y="1"/>
                  </a:lnTo>
                  <a:lnTo>
                    <a:pt x="50"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92" name="未知"/>
            <p:cNvSpPr/>
            <p:nvPr/>
          </p:nvSpPr>
          <p:spPr bwMode="auto">
            <a:xfrm>
              <a:off x="496" y="130"/>
              <a:ext cx="67" cy="67"/>
            </a:xfrm>
            <a:custGeom>
              <a:avLst/>
              <a:gdLst>
                <a:gd name="T0" fmla="*/ 33 w 67"/>
                <a:gd name="T1" fmla="*/ 0 h 67"/>
                <a:gd name="T2" fmla="*/ 40 w 67"/>
                <a:gd name="T3" fmla="*/ 1 h 67"/>
                <a:gd name="T4" fmla="*/ 46 w 67"/>
                <a:gd name="T5" fmla="*/ 4 h 67"/>
                <a:gd name="T6" fmla="*/ 51 w 67"/>
                <a:gd name="T7" fmla="*/ 6 h 67"/>
                <a:gd name="T8" fmla="*/ 56 w 67"/>
                <a:gd name="T9" fmla="*/ 11 h 67"/>
                <a:gd name="T10" fmla="*/ 60 w 67"/>
                <a:gd name="T11" fmla="*/ 16 h 67"/>
                <a:gd name="T12" fmla="*/ 63 w 67"/>
                <a:gd name="T13" fmla="*/ 21 h 67"/>
                <a:gd name="T14" fmla="*/ 65 w 67"/>
                <a:gd name="T15" fmla="*/ 27 h 67"/>
                <a:gd name="T16" fmla="*/ 66 w 67"/>
                <a:gd name="T17" fmla="*/ 33 h 67"/>
                <a:gd name="T18" fmla="*/ 65 w 67"/>
                <a:gd name="T19" fmla="*/ 40 h 67"/>
                <a:gd name="T20" fmla="*/ 63 w 67"/>
                <a:gd name="T21" fmla="*/ 47 h 67"/>
                <a:gd name="T22" fmla="*/ 60 w 67"/>
                <a:gd name="T23" fmla="*/ 52 h 67"/>
                <a:gd name="T24" fmla="*/ 56 w 67"/>
                <a:gd name="T25" fmla="*/ 57 h 67"/>
                <a:gd name="T26" fmla="*/ 51 w 67"/>
                <a:gd name="T27" fmla="*/ 62 h 67"/>
                <a:gd name="T28" fmla="*/ 45 w 67"/>
                <a:gd name="T29" fmla="*/ 64 h 67"/>
                <a:gd name="T30" fmla="*/ 39 w 67"/>
                <a:gd name="T31" fmla="*/ 66 h 67"/>
                <a:gd name="T32" fmla="*/ 32 w 67"/>
                <a:gd name="T33" fmla="*/ 66 h 67"/>
                <a:gd name="T34" fmla="*/ 26 w 67"/>
                <a:gd name="T35" fmla="*/ 66 h 67"/>
                <a:gd name="T36" fmla="*/ 19 w 67"/>
                <a:gd name="T37" fmla="*/ 63 h 67"/>
                <a:gd name="T38" fmla="*/ 14 w 67"/>
                <a:gd name="T39" fmla="*/ 61 h 67"/>
                <a:gd name="T40" fmla="*/ 9 w 67"/>
                <a:gd name="T41" fmla="*/ 56 h 67"/>
                <a:gd name="T42" fmla="*/ 5 w 67"/>
                <a:gd name="T43" fmla="*/ 51 h 67"/>
                <a:gd name="T44" fmla="*/ 3 w 67"/>
                <a:gd name="T45" fmla="*/ 46 h 67"/>
                <a:gd name="T46" fmla="*/ 1 w 67"/>
                <a:gd name="T47" fmla="*/ 39 h 67"/>
                <a:gd name="T48" fmla="*/ 0 w 67"/>
                <a:gd name="T49" fmla="*/ 33 h 67"/>
                <a:gd name="T50" fmla="*/ 1 w 67"/>
                <a:gd name="T51" fmla="*/ 26 h 67"/>
                <a:gd name="T52" fmla="*/ 3 w 67"/>
                <a:gd name="T53" fmla="*/ 19 h 67"/>
                <a:gd name="T54" fmla="*/ 6 w 67"/>
                <a:gd name="T55" fmla="*/ 14 h 67"/>
                <a:gd name="T56" fmla="*/ 10 w 67"/>
                <a:gd name="T57" fmla="*/ 10 h 67"/>
                <a:gd name="T58" fmla="*/ 14 w 67"/>
                <a:gd name="T59" fmla="*/ 5 h 67"/>
                <a:gd name="T60" fmla="*/ 20 w 67"/>
                <a:gd name="T61" fmla="*/ 3 h 67"/>
                <a:gd name="T62" fmla="*/ 26 w 67"/>
                <a:gd name="T63" fmla="*/ 1 h 67"/>
                <a:gd name="T64" fmla="*/ 33 w 67"/>
                <a:gd name="T65"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 h="67">
                  <a:moveTo>
                    <a:pt x="33" y="0"/>
                  </a:moveTo>
                  <a:lnTo>
                    <a:pt x="40" y="1"/>
                  </a:lnTo>
                  <a:lnTo>
                    <a:pt x="46" y="4"/>
                  </a:lnTo>
                  <a:lnTo>
                    <a:pt x="51" y="6"/>
                  </a:lnTo>
                  <a:lnTo>
                    <a:pt x="56" y="11"/>
                  </a:lnTo>
                  <a:lnTo>
                    <a:pt x="60" y="16"/>
                  </a:lnTo>
                  <a:lnTo>
                    <a:pt x="63" y="21"/>
                  </a:lnTo>
                  <a:lnTo>
                    <a:pt x="65" y="27"/>
                  </a:lnTo>
                  <a:lnTo>
                    <a:pt x="66" y="33"/>
                  </a:lnTo>
                  <a:lnTo>
                    <a:pt x="65" y="40"/>
                  </a:lnTo>
                  <a:lnTo>
                    <a:pt x="63" y="47"/>
                  </a:lnTo>
                  <a:lnTo>
                    <a:pt x="60" y="52"/>
                  </a:lnTo>
                  <a:lnTo>
                    <a:pt x="56" y="57"/>
                  </a:lnTo>
                  <a:lnTo>
                    <a:pt x="51" y="62"/>
                  </a:lnTo>
                  <a:lnTo>
                    <a:pt x="45" y="64"/>
                  </a:lnTo>
                  <a:lnTo>
                    <a:pt x="39" y="66"/>
                  </a:lnTo>
                  <a:lnTo>
                    <a:pt x="32" y="66"/>
                  </a:lnTo>
                  <a:lnTo>
                    <a:pt x="26" y="66"/>
                  </a:lnTo>
                  <a:lnTo>
                    <a:pt x="19" y="63"/>
                  </a:lnTo>
                  <a:lnTo>
                    <a:pt x="14" y="61"/>
                  </a:lnTo>
                  <a:lnTo>
                    <a:pt x="9" y="56"/>
                  </a:lnTo>
                  <a:lnTo>
                    <a:pt x="5" y="51"/>
                  </a:lnTo>
                  <a:lnTo>
                    <a:pt x="3" y="46"/>
                  </a:lnTo>
                  <a:lnTo>
                    <a:pt x="1" y="39"/>
                  </a:lnTo>
                  <a:lnTo>
                    <a:pt x="0" y="33"/>
                  </a:lnTo>
                  <a:lnTo>
                    <a:pt x="1" y="26"/>
                  </a:lnTo>
                  <a:lnTo>
                    <a:pt x="3" y="19"/>
                  </a:lnTo>
                  <a:lnTo>
                    <a:pt x="6" y="14"/>
                  </a:lnTo>
                  <a:lnTo>
                    <a:pt x="10" y="10"/>
                  </a:lnTo>
                  <a:lnTo>
                    <a:pt x="14" y="5"/>
                  </a:lnTo>
                  <a:lnTo>
                    <a:pt x="20" y="3"/>
                  </a:lnTo>
                  <a:lnTo>
                    <a:pt x="26" y="1"/>
                  </a:lnTo>
                  <a:lnTo>
                    <a:pt x="33" y="0"/>
                  </a:lnTo>
                </a:path>
              </a:pathLst>
            </a:custGeom>
            <a:solidFill>
              <a:srgbClr val="999999"/>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93" name="未知"/>
            <p:cNvSpPr/>
            <p:nvPr/>
          </p:nvSpPr>
          <p:spPr bwMode="auto">
            <a:xfrm>
              <a:off x="496" y="130"/>
              <a:ext cx="73" cy="73"/>
            </a:xfrm>
            <a:custGeom>
              <a:avLst/>
              <a:gdLst>
                <a:gd name="T0" fmla="*/ 36 w 73"/>
                <a:gd name="T1" fmla="*/ 0 h 73"/>
                <a:gd name="T2" fmla="*/ 36 w 73"/>
                <a:gd name="T3" fmla="*/ 0 h 73"/>
                <a:gd name="T4" fmla="*/ 43 w 73"/>
                <a:gd name="T5" fmla="*/ 1 h 73"/>
                <a:gd name="T6" fmla="*/ 50 w 73"/>
                <a:gd name="T7" fmla="*/ 4 h 73"/>
                <a:gd name="T8" fmla="*/ 56 w 73"/>
                <a:gd name="T9" fmla="*/ 7 h 73"/>
                <a:gd name="T10" fmla="*/ 61 w 73"/>
                <a:gd name="T11" fmla="*/ 12 h 73"/>
                <a:gd name="T12" fmla="*/ 65 w 73"/>
                <a:gd name="T13" fmla="*/ 17 h 73"/>
                <a:gd name="T14" fmla="*/ 69 w 73"/>
                <a:gd name="T15" fmla="*/ 23 h 73"/>
                <a:gd name="T16" fmla="*/ 71 w 73"/>
                <a:gd name="T17" fmla="*/ 30 h 73"/>
                <a:gd name="T18" fmla="*/ 72 w 73"/>
                <a:gd name="T19" fmla="*/ 36 h 73"/>
                <a:gd name="T20" fmla="*/ 71 w 73"/>
                <a:gd name="T21" fmla="*/ 44 h 73"/>
                <a:gd name="T22" fmla="*/ 69 w 73"/>
                <a:gd name="T23" fmla="*/ 51 h 73"/>
                <a:gd name="T24" fmla="*/ 65 w 73"/>
                <a:gd name="T25" fmla="*/ 57 h 73"/>
                <a:gd name="T26" fmla="*/ 61 w 73"/>
                <a:gd name="T27" fmla="*/ 62 h 73"/>
                <a:gd name="T28" fmla="*/ 56 w 73"/>
                <a:gd name="T29" fmla="*/ 67 h 73"/>
                <a:gd name="T30" fmla="*/ 49 w 73"/>
                <a:gd name="T31" fmla="*/ 70 h 73"/>
                <a:gd name="T32" fmla="*/ 42 w 73"/>
                <a:gd name="T33" fmla="*/ 72 h 73"/>
                <a:gd name="T34" fmla="*/ 35 w 73"/>
                <a:gd name="T35" fmla="*/ 72 h 73"/>
                <a:gd name="T36" fmla="*/ 28 w 73"/>
                <a:gd name="T37" fmla="*/ 72 h 73"/>
                <a:gd name="T38" fmla="*/ 21 w 73"/>
                <a:gd name="T39" fmla="*/ 69 h 73"/>
                <a:gd name="T40" fmla="*/ 15 w 73"/>
                <a:gd name="T41" fmla="*/ 66 h 73"/>
                <a:gd name="T42" fmla="*/ 10 w 73"/>
                <a:gd name="T43" fmla="*/ 61 h 73"/>
                <a:gd name="T44" fmla="*/ 6 w 73"/>
                <a:gd name="T45" fmla="*/ 56 h 73"/>
                <a:gd name="T46" fmla="*/ 3 w 73"/>
                <a:gd name="T47" fmla="*/ 50 h 73"/>
                <a:gd name="T48" fmla="*/ 1 w 73"/>
                <a:gd name="T49" fmla="*/ 42 h 73"/>
                <a:gd name="T50" fmla="*/ 0 w 73"/>
                <a:gd name="T51" fmla="*/ 36 h 73"/>
                <a:gd name="T52" fmla="*/ 1 w 73"/>
                <a:gd name="T53" fmla="*/ 28 h 73"/>
                <a:gd name="T54" fmla="*/ 3 w 73"/>
                <a:gd name="T55" fmla="*/ 21 h 73"/>
                <a:gd name="T56" fmla="*/ 7 w 73"/>
                <a:gd name="T57" fmla="*/ 15 h 73"/>
                <a:gd name="T58" fmla="*/ 11 w 73"/>
                <a:gd name="T59" fmla="*/ 11 h 73"/>
                <a:gd name="T60" fmla="*/ 15 w 73"/>
                <a:gd name="T61" fmla="*/ 6 h 73"/>
                <a:gd name="T62" fmla="*/ 22 w 73"/>
                <a:gd name="T63" fmla="*/ 3 h 73"/>
                <a:gd name="T64" fmla="*/ 29 w 73"/>
                <a:gd name="T65" fmla="*/ 1 h 73"/>
                <a:gd name="T66" fmla="*/ 36 w 73"/>
                <a:gd name="T6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 h="73">
                  <a:moveTo>
                    <a:pt x="36" y="0"/>
                  </a:moveTo>
                  <a:lnTo>
                    <a:pt x="36" y="0"/>
                  </a:lnTo>
                  <a:lnTo>
                    <a:pt x="43" y="1"/>
                  </a:lnTo>
                  <a:lnTo>
                    <a:pt x="50" y="4"/>
                  </a:lnTo>
                  <a:lnTo>
                    <a:pt x="56" y="7"/>
                  </a:lnTo>
                  <a:lnTo>
                    <a:pt x="61" y="12"/>
                  </a:lnTo>
                  <a:lnTo>
                    <a:pt x="65" y="17"/>
                  </a:lnTo>
                  <a:lnTo>
                    <a:pt x="69" y="23"/>
                  </a:lnTo>
                  <a:lnTo>
                    <a:pt x="71" y="30"/>
                  </a:lnTo>
                  <a:lnTo>
                    <a:pt x="72" y="36"/>
                  </a:lnTo>
                  <a:lnTo>
                    <a:pt x="71" y="44"/>
                  </a:lnTo>
                  <a:lnTo>
                    <a:pt x="69" y="51"/>
                  </a:lnTo>
                  <a:lnTo>
                    <a:pt x="65" y="57"/>
                  </a:lnTo>
                  <a:lnTo>
                    <a:pt x="61" y="62"/>
                  </a:lnTo>
                  <a:lnTo>
                    <a:pt x="56" y="67"/>
                  </a:lnTo>
                  <a:lnTo>
                    <a:pt x="49" y="70"/>
                  </a:lnTo>
                  <a:lnTo>
                    <a:pt x="42" y="72"/>
                  </a:lnTo>
                  <a:lnTo>
                    <a:pt x="35" y="72"/>
                  </a:lnTo>
                  <a:lnTo>
                    <a:pt x="28" y="72"/>
                  </a:lnTo>
                  <a:lnTo>
                    <a:pt x="21" y="69"/>
                  </a:lnTo>
                  <a:lnTo>
                    <a:pt x="15" y="66"/>
                  </a:lnTo>
                  <a:lnTo>
                    <a:pt x="10" y="61"/>
                  </a:lnTo>
                  <a:lnTo>
                    <a:pt x="6" y="56"/>
                  </a:lnTo>
                  <a:lnTo>
                    <a:pt x="3" y="50"/>
                  </a:lnTo>
                  <a:lnTo>
                    <a:pt x="1" y="42"/>
                  </a:lnTo>
                  <a:lnTo>
                    <a:pt x="0" y="36"/>
                  </a:lnTo>
                  <a:lnTo>
                    <a:pt x="1" y="28"/>
                  </a:lnTo>
                  <a:lnTo>
                    <a:pt x="3" y="21"/>
                  </a:lnTo>
                  <a:lnTo>
                    <a:pt x="7" y="15"/>
                  </a:lnTo>
                  <a:lnTo>
                    <a:pt x="11" y="11"/>
                  </a:lnTo>
                  <a:lnTo>
                    <a:pt x="15" y="6"/>
                  </a:lnTo>
                  <a:lnTo>
                    <a:pt x="22" y="3"/>
                  </a:lnTo>
                  <a:lnTo>
                    <a:pt x="29" y="1"/>
                  </a:lnTo>
                  <a:lnTo>
                    <a:pt x="36"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94" name="未知"/>
            <p:cNvSpPr/>
            <p:nvPr/>
          </p:nvSpPr>
          <p:spPr bwMode="auto">
            <a:xfrm>
              <a:off x="501" y="135"/>
              <a:ext cx="58" cy="59"/>
            </a:xfrm>
            <a:custGeom>
              <a:avLst/>
              <a:gdLst>
                <a:gd name="T0" fmla="*/ 29 w 58"/>
                <a:gd name="T1" fmla="*/ 0 h 59"/>
                <a:gd name="T2" fmla="*/ 34 w 58"/>
                <a:gd name="T3" fmla="*/ 1 h 59"/>
                <a:gd name="T4" fmla="*/ 40 w 58"/>
                <a:gd name="T5" fmla="*/ 3 h 59"/>
                <a:gd name="T6" fmla="*/ 45 w 58"/>
                <a:gd name="T7" fmla="*/ 5 h 59"/>
                <a:gd name="T8" fmla="*/ 48 w 58"/>
                <a:gd name="T9" fmla="*/ 9 h 59"/>
                <a:gd name="T10" fmla="*/ 52 w 58"/>
                <a:gd name="T11" fmla="*/ 13 h 59"/>
                <a:gd name="T12" fmla="*/ 54 w 58"/>
                <a:gd name="T13" fmla="*/ 18 h 59"/>
                <a:gd name="T14" fmla="*/ 57 w 58"/>
                <a:gd name="T15" fmla="*/ 23 h 59"/>
                <a:gd name="T16" fmla="*/ 57 w 58"/>
                <a:gd name="T17" fmla="*/ 29 h 59"/>
                <a:gd name="T18" fmla="*/ 56 w 58"/>
                <a:gd name="T19" fmla="*/ 35 h 59"/>
                <a:gd name="T20" fmla="*/ 54 w 58"/>
                <a:gd name="T21" fmla="*/ 41 h 59"/>
                <a:gd name="T22" fmla="*/ 52 w 58"/>
                <a:gd name="T23" fmla="*/ 46 h 59"/>
                <a:gd name="T24" fmla="*/ 48 w 58"/>
                <a:gd name="T25" fmla="*/ 50 h 59"/>
                <a:gd name="T26" fmla="*/ 44 w 58"/>
                <a:gd name="T27" fmla="*/ 53 h 59"/>
                <a:gd name="T28" fmla="*/ 39 w 58"/>
                <a:gd name="T29" fmla="*/ 56 h 59"/>
                <a:gd name="T30" fmla="*/ 34 w 58"/>
                <a:gd name="T31" fmla="*/ 57 h 59"/>
                <a:gd name="T32" fmla="*/ 28 w 58"/>
                <a:gd name="T33" fmla="*/ 58 h 59"/>
                <a:gd name="T34" fmla="*/ 22 w 58"/>
                <a:gd name="T35" fmla="*/ 57 h 59"/>
                <a:gd name="T36" fmla="*/ 16 w 58"/>
                <a:gd name="T37" fmla="*/ 55 h 59"/>
                <a:gd name="T38" fmla="*/ 12 w 58"/>
                <a:gd name="T39" fmla="*/ 53 h 59"/>
                <a:gd name="T40" fmla="*/ 8 w 58"/>
                <a:gd name="T41" fmla="*/ 49 h 59"/>
                <a:gd name="T42" fmla="*/ 4 w 58"/>
                <a:gd name="T43" fmla="*/ 44 h 59"/>
                <a:gd name="T44" fmla="*/ 2 w 58"/>
                <a:gd name="T45" fmla="*/ 39 h 59"/>
                <a:gd name="T46" fmla="*/ 0 w 58"/>
                <a:gd name="T47" fmla="*/ 34 h 59"/>
                <a:gd name="T48" fmla="*/ 0 w 58"/>
                <a:gd name="T49" fmla="*/ 28 h 59"/>
                <a:gd name="T50" fmla="*/ 0 w 58"/>
                <a:gd name="T51" fmla="*/ 22 h 59"/>
                <a:gd name="T52" fmla="*/ 2 w 58"/>
                <a:gd name="T53" fmla="*/ 16 h 59"/>
                <a:gd name="T54" fmla="*/ 4 w 58"/>
                <a:gd name="T55" fmla="*/ 12 h 59"/>
                <a:gd name="T56" fmla="*/ 8 w 58"/>
                <a:gd name="T57" fmla="*/ 8 h 59"/>
                <a:gd name="T58" fmla="*/ 12 w 58"/>
                <a:gd name="T59" fmla="*/ 5 h 59"/>
                <a:gd name="T60" fmla="*/ 17 w 58"/>
                <a:gd name="T61" fmla="*/ 2 h 59"/>
                <a:gd name="T62" fmla="*/ 22 w 58"/>
                <a:gd name="T63" fmla="*/ 1 h 59"/>
                <a:gd name="T64" fmla="*/ 29 w 58"/>
                <a:gd name="T6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59">
                  <a:moveTo>
                    <a:pt x="29" y="0"/>
                  </a:moveTo>
                  <a:lnTo>
                    <a:pt x="34" y="1"/>
                  </a:lnTo>
                  <a:lnTo>
                    <a:pt x="40" y="3"/>
                  </a:lnTo>
                  <a:lnTo>
                    <a:pt x="45" y="5"/>
                  </a:lnTo>
                  <a:lnTo>
                    <a:pt x="48" y="9"/>
                  </a:lnTo>
                  <a:lnTo>
                    <a:pt x="52" y="13"/>
                  </a:lnTo>
                  <a:lnTo>
                    <a:pt x="54" y="18"/>
                  </a:lnTo>
                  <a:lnTo>
                    <a:pt x="57" y="23"/>
                  </a:lnTo>
                  <a:lnTo>
                    <a:pt x="57" y="29"/>
                  </a:lnTo>
                  <a:lnTo>
                    <a:pt x="56" y="35"/>
                  </a:lnTo>
                  <a:lnTo>
                    <a:pt x="54" y="41"/>
                  </a:lnTo>
                  <a:lnTo>
                    <a:pt x="52" y="46"/>
                  </a:lnTo>
                  <a:lnTo>
                    <a:pt x="48" y="50"/>
                  </a:lnTo>
                  <a:lnTo>
                    <a:pt x="44" y="53"/>
                  </a:lnTo>
                  <a:lnTo>
                    <a:pt x="39" y="56"/>
                  </a:lnTo>
                  <a:lnTo>
                    <a:pt x="34" y="57"/>
                  </a:lnTo>
                  <a:lnTo>
                    <a:pt x="28" y="58"/>
                  </a:lnTo>
                  <a:lnTo>
                    <a:pt x="22" y="57"/>
                  </a:lnTo>
                  <a:lnTo>
                    <a:pt x="16" y="55"/>
                  </a:lnTo>
                  <a:lnTo>
                    <a:pt x="12" y="53"/>
                  </a:lnTo>
                  <a:lnTo>
                    <a:pt x="8" y="49"/>
                  </a:lnTo>
                  <a:lnTo>
                    <a:pt x="4" y="44"/>
                  </a:lnTo>
                  <a:lnTo>
                    <a:pt x="2" y="39"/>
                  </a:lnTo>
                  <a:lnTo>
                    <a:pt x="0" y="34"/>
                  </a:lnTo>
                  <a:lnTo>
                    <a:pt x="0" y="28"/>
                  </a:lnTo>
                  <a:lnTo>
                    <a:pt x="0" y="22"/>
                  </a:lnTo>
                  <a:lnTo>
                    <a:pt x="2" y="16"/>
                  </a:lnTo>
                  <a:lnTo>
                    <a:pt x="4" y="12"/>
                  </a:lnTo>
                  <a:lnTo>
                    <a:pt x="8" y="8"/>
                  </a:lnTo>
                  <a:lnTo>
                    <a:pt x="12" y="5"/>
                  </a:lnTo>
                  <a:lnTo>
                    <a:pt x="17" y="2"/>
                  </a:lnTo>
                  <a:lnTo>
                    <a:pt x="22" y="1"/>
                  </a:lnTo>
                  <a:lnTo>
                    <a:pt x="29" y="0"/>
                  </a:lnTo>
                </a:path>
              </a:pathLst>
            </a:custGeom>
            <a:solidFill>
              <a:srgbClr val="E5E5E5"/>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95" name="未知"/>
            <p:cNvSpPr/>
            <p:nvPr/>
          </p:nvSpPr>
          <p:spPr bwMode="auto">
            <a:xfrm>
              <a:off x="501" y="135"/>
              <a:ext cx="64" cy="65"/>
            </a:xfrm>
            <a:custGeom>
              <a:avLst/>
              <a:gdLst>
                <a:gd name="T0" fmla="*/ 32 w 64"/>
                <a:gd name="T1" fmla="*/ 0 h 65"/>
                <a:gd name="T2" fmla="*/ 32 w 64"/>
                <a:gd name="T3" fmla="*/ 0 h 65"/>
                <a:gd name="T4" fmla="*/ 37 w 64"/>
                <a:gd name="T5" fmla="*/ 1 h 65"/>
                <a:gd name="T6" fmla="*/ 44 w 64"/>
                <a:gd name="T7" fmla="*/ 3 h 65"/>
                <a:gd name="T8" fmla="*/ 50 w 64"/>
                <a:gd name="T9" fmla="*/ 6 h 65"/>
                <a:gd name="T10" fmla="*/ 53 w 64"/>
                <a:gd name="T11" fmla="*/ 10 h 65"/>
                <a:gd name="T12" fmla="*/ 57 w 64"/>
                <a:gd name="T13" fmla="*/ 14 h 65"/>
                <a:gd name="T14" fmla="*/ 60 w 64"/>
                <a:gd name="T15" fmla="*/ 20 h 65"/>
                <a:gd name="T16" fmla="*/ 63 w 64"/>
                <a:gd name="T17" fmla="*/ 26 h 65"/>
                <a:gd name="T18" fmla="*/ 63 w 64"/>
                <a:gd name="T19" fmla="*/ 32 h 65"/>
                <a:gd name="T20" fmla="*/ 62 w 64"/>
                <a:gd name="T21" fmla="*/ 38 h 65"/>
                <a:gd name="T22" fmla="*/ 60 w 64"/>
                <a:gd name="T23" fmla="*/ 45 h 65"/>
                <a:gd name="T24" fmla="*/ 57 w 64"/>
                <a:gd name="T25" fmla="*/ 51 h 65"/>
                <a:gd name="T26" fmla="*/ 53 w 64"/>
                <a:gd name="T27" fmla="*/ 55 h 65"/>
                <a:gd name="T28" fmla="*/ 49 w 64"/>
                <a:gd name="T29" fmla="*/ 58 h 65"/>
                <a:gd name="T30" fmla="*/ 43 w 64"/>
                <a:gd name="T31" fmla="*/ 62 h 65"/>
                <a:gd name="T32" fmla="*/ 37 w 64"/>
                <a:gd name="T33" fmla="*/ 63 h 65"/>
                <a:gd name="T34" fmla="*/ 31 w 64"/>
                <a:gd name="T35" fmla="*/ 64 h 65"/>
                <a:gd name="T36" fmla="*/ 24 w 64"/>
                <a:gd name="T37" fmla="*/ 63 h 65"/>
                <a:gd name="T38" fmla="*/ 18 w 64"/>
                <a:gd name="T39" fmla="*/ 61 h 65"/>
                <a:gd name="T40" fmla="*/ 13 w 64"/>
                <a:gd name="T41" fmla="*/ 58 h 65"/>
                <a:gd name="T42" fmla="*/ 9 w 64"/>
                <a:gd name="T43" fmla="*/ 54 h 65"/>
                <a:gd name="T44" fmla="*/ 5 w 64"/>
                <a:gd name="T45" fmla="*/ 49 h 65"/>
                <a:gd name="T46" fmla="*/ 2 w 64"/>
                <a:gd name="T47" fmla="*/ 43 h 65"/>
                <a:gd name="T48" fmla="*/ 0 w 64"/>
                <a:gd name="T49" fmla="*/ 37 h 65"/>
                <a:gd name="T50" fmla="*/ 0 w 64"/>
                <a:gd name="T51" fmla="*/ 31 h 65"/>
                <a:gd name="T52" fmla="*/ 0 w 64"/>
                <a:gd name="T53" fmla="*/ 24 h 65"/>
                <a:gd name="T54" fmla="*/ 2 w 64"/>
                <a:gd name="T55" fmla="*/ 18 h 65"/>
                <a:gd name="T56" fmla="*/ 5 w 64"/>
                <a:gd name="T57" fmla="*/ 13 h 65"/>
                <a:gd name="T58" fmla="*/ 9 w 64"/>
                <a:gd name="T59" fmla="*/ 9 h 65"/>
                <a:gd name="T60" fmla="*/ 13 w 64"/>
                <a:gd name="T61" fmla="*/ 6 h 65"/>
                <a:gd name="T62" fmla="*/ 19 w 64"/>
                <a:gd name="T63" fmla="*/ 2 h 65"/>
                <a:gd name="T64" fmla="*/ 25 w 64"/>
                <a:gd name="T65" fmla="*/ 1 h 65"/>
                <a:gd name="T66" fmla="*/ 32 w 64"/>
                <a:gd name="T6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65">
                  <a:moveTo>
                    <a:pt x="32" y="0"/>
                  </a:moveTo>
                  <a:lnTo>
                    <a:pt x="32" y="0"/>
                  </a:lnTo>
                  <a:lnTo>
                    <a:pt x="37" y="1"/>
                  </a:lnTo>
                  <a:lnTo>
                    <a:pt x="44" y="3"/>
                  </a:lnTo>
                  <a:lnTo>
                    <a:pt x="50" y="6"/>
                  </a:lnTo>
                  <a:lnTo>
                    <a:pt x="53" y="10"/>
                  </a:lnTo>
                  <a:lnTo>
                    <a:pt x="57" y="14"/>
                  </a:lnTo>
                  <a:lnTo>
                    <a:pt x="60" y="20"/>
                  </a:lnTo>
                  <a:lnTo>
                    <a:pt x="63" y="26"/>
                  </a:lnTo>
                  <a:lnTo>
                    <a:pt x="63" y="32"/>
                  </a:lnTo>
                  <a:lnTo>
                    <a:pt x="62" y="38"/>
                  </a:lnTo>
                  <a:lnTo>
                    <a:pt x="60" y="45"/>
                  </a:lnTo>
                  <a:lnTo>
                    <a:pt x="57" y="51"/>
                  </a:lnTo>
                  <a:lnTo>
                    <a:pt x="53" y="55"/>
                  </a:lnTo>
                  <a:lnTo>
                    <a:pt x="49" y="58"/>
                  </a:lnTo>
                  <a:lnTo>
                    <a:pt x="43" y="62"/>
                  </a:lnTo>
                  <a:lnTo>
                    <a:pt x="37" y="63"/>
                  </a:lnTo>
                  <a:lnTo>
                    <a:pt x="31" y="64"/>
                  </a:lnTo>
                  <a:lnTo>
                    <a:pt x="24" y="63"/>
                  </a:lnTo>
                  <a:lnTo>
                    <a:pt x="18" y="61"/>
                  </a:lnTo>
                  <a:lnTo>
                    <a:pt x="13" y="58"/>
                  </a:lnTo>
                  <a:lnTo>
                    <a:pt x="9" y="54"/>
                  </a:lnTo>
                  <a:lnTo>
                    <a:pt x="5" y="49"/>
                  </a:lnTo>
                  <a:lnTo>
                    <a:pt x="2" y="43"/>
                  </a:lnTo>
                  <a:lnTo>
                    <a:pt x="0" y="37"/>
                  </a:lnTo>
                  <a:lnTo>
                    <a:pt x="0" y="31"/>
                  </a:lnTo>
                  <a:lnTo>
                    <a:pt x="0" y="24"/>
                  </a:lnTo>
                  <a:lnTo>
                    <a:pt x="2" y="18"/>
                  </a:lnTo>
                  <a:lnTo>
                    <a:pt x="5" y="13"/>
                  </a:lnTo>
                  <a:lnTo>
                    <a:pt x="9" y="9"/>
                  </a:lnTo>
                  <a:lnTo>
                    <a:pt x="13" y="6"/>
                  </a:lnTo>
                  <a:lnTo>
                    <a:pt x="19" y="2"/>
                  </a:lnTo>
                  <a:lnTo>
                    <a:pt x="25" y="1"/>
                  </a:lnTo>
                  <a:lnTo>
                    <a:pt x="32"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96" name="未知"/>
            <p:cNvSpPr/>
            <p:nvPr/>
          </p:nvSpPr>
          <p:spPr bwMode="auto">
            <a:xfrm>
              <a:off x="501" y="136"/>
              <a:ext cx="57" cy="56"/>
            </a:xfrm>
            <a:custGeom>
              <a:avLst/>
              <a:gdLst>
                <a:gd name="T0" fmla="*/ 0 w 57"/>
                <a:gd name="T1" fmla="*/ 31 h 56"/>
                <a:gd name="T2" fmla="*/ 0 w 57"/>
                <a:gd name="T3" fmla="*/ 24 h 56"/>
                <a:gd name="T4" fmla="*/ 5 w 57"/>
                <a:gd name="T5" fmla="*/ 21 h 56"/>
                <a:gd name="T6" fmla="*/ 4 w 57"/>
                <a:gd name="T7" fmla="*/ 28 h 56"/>
                <a:gd name="T8" fmla="*/ 5 w 57"/>
                <a:gd name="T9" fmla="*/ 33 h 56"/>
                <a:gd name="T10" fmla="*/ 14 w 57"/>
                <a:gd name="T11" fmla="*/ 50 h 56"/>
                <a:gd name="T12" fmla="*/ 9 w 57"/>
                <a:gd name="T13" fmla="*/ 46 h 56"/>
                <a:gd name="T14" fmla="*/ 4 w 57"/>
                <a:gd name="T15" fmla="*/ 40 h 56"/>
                <a:gd name="T16" fmla="*/ 10 w 57"/>
                <a:gd name="T17" fmla="*/ 40 h 56"/>
                <a:gd name="T18" fmla="*/ 14 w 57"/>
                <a:gd name="T19" fmla="*/ 45 h 56"/>
                <a:gd name="T20" fmla="*/ 14 w 57"/>
                <a:gd name="T21" fmla="*/ 50 h 56"/>
                <a:gd name="T22" fmla="*/ 32 w 57"/>
                <a:gd name="T23" fmla="*/ 55 h 56"/>
                <a:gd name="T24" fmla="*/ 25 w 57"/>
                <a:gd name="T25" fmla="*/ 55 h 56"/>
                <a:gd name="T26" fmla="*/ 23 w 57"/>
                <a:gd name="T27" fmla="*/ 49 h 56"/>
                <a:gd name="T28" fmla="*/ 28 w 57"/>
                <a:gd name="T29" fmla="*/ 51 h 56"/>
                <a:gd name="T30" fmla="*/ 33 w 57"/>
                <a:gd name="T31" fmla="*/ 50 h 56"/>
                <a:gd name="T32" fmla="*/ 52 w 57"/>
                <a:gd name="T33" fmla="*/ 41 h 56"/>
                <a:gd name="T34" fmla="*/ 48 w 57"/>
                <a:gd name="T35" fmla="*/ 47 h 56"/>
                <a:gd name="T36" fmla="*/ 42 w 57"/>
                <a:gd name="T37" fmla="*/ 52 h 56"/>
                <a:gd name="T38" fmla="*/ 42 w 57"/>
                <a:gd name="T39" fmla="*/ 46 h 56"/>
                <a:gd name="T40" fmla="*/ 46 w 57"/>
                <a:gd name="T41" fmla="*/ 42 h 56"/>
                <a:gd name="T42" fmla="*/ 52 w 57"/>
                <a:gd name="T43" fmla="*/ 41 h 56"/>
                <a:gd name="T44" fmla="*/ 55 w 57"/>
                <a:gd name="T45" fmla="*/ 25 h 56"/>
                <a:gd name="T46" fmla="*/ 55 w 57"/>
                <a:gd name="T47" fmla="*/ 32 h 56"/>
                <a:gd name="T48" fmla="*/ 51 w 57"/>
                <a:gd name="T49" fmla="*/ 34 h 56"/>
                <a:gd name="T50" fmla="*/ 52 w 57"/>
                <a:gd name="T51" fmla="*/ 28 h 56"/>
                <a:gd name="T52" fmla="*/ 51 w 57"/>
                <a:gd name="T53" fmla="*/ 23 h 56"/>
                <a:gd name="T54" fmla="*/ 42 w 57"/>
                <a:gd name="T55" fmla="*/ 5 h 56"/>
                <a:gd name="T56" fmla="*/ 47 w 57"/>
                <a:gd name="T57" fmla="*/ 9 h 56"/>
                <a:gd name="T58" fmla="*/ 52 w 57"/>
                <a:gd name="T59" fmla="*/ 15 h 56"/>
                <a:gd name="T60" fmla="*/ 46 w 57"/>
                <a:gd name="T61" fmla="*/ 14 h 56"/>
                <a:gd name="T62" fmla="*/ 42 w 57"/>
                <a:gd name="T63" fmla="*/ 10 h 56"/>
                <a:gd name="T64" fmla="*/ 42 w 57"/>
                <a:gd name="T65" fmla="*/ 5 h 56"/>
                <a:gd name="T66" fmla="*/ 24 w 57"/>
                <a:gd name="T67" fmla="*/ 0 h 56"/>
                <a:gd name="T68" fmla="*/ 32 w 57"/>
                <a:gd name="T69" fmla="*/ 1 h 56"/>
                <a:gd name="T70" fmla="*/ 33 w 57"/>
                <a:gd name="T71" fmla="*/ 6 h 56"/>
                <a:gd name="T72" fmla="*/ 28 w 57"/>
                <a:gd name="T73" fmla="*/ 5 h 56"/>
                <a:gd name="T74" fmla="*/ 23 w 57"/>
                <a:gd name="T75" fmla="*/ 5 h 56"/>
                <a:gd name="T76" fmla="*/ 4 w 57"/>
                <a:gd name="T77" fmla="*/ 14 h 56"/>
                <a:gd name="T78" fmla="*/ 9 w 57"/>
                <a:gd name="T79" fmla="*/ 8 h 56"/>
                <a:gd name="T80" fmla="*/ 14 w 57"/>
                <a:gd name="T81" fmla="*/ 3 h 56"/>
                <a:gd name="T82" fmla="*/ 14 w 57"/>
                <a:gd name="T83" fmla="*/ 9 h 56"/>
                <a:gd name="T84" fmla="*/ 10 w 57"/>
                <a:gd name="T85" fmla="*/ 13 h 56"/>
                <a:gd name="T86" fmla="*/ 4 w 57"/>
                <a:gd name="T87" fmla="*/ 1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 h="56">
                  <a:moveTo>
                    <a:pt x="1" y="34"/>
                  </a:moveTo>
                  <a:lnTo>
                    <a:pt x="0" y="31"/>
                  </a:lnTo>
                  <a:lnTo>
                    <a:pt x="0" y="28"/>
                  </a:lnTo>
                  <a:lnTo>
                    <a:pt x="0" y="24"/>
                  </a:lnTo>
                  <a:lnTo>
                    <a:pt x="1" y="20"/>
                  </a:lnTo>
                  <a:lnTo>
                    <a:pt x="5" y="21"/>
                  </a:lnTo>
                  <a:lnTo>
                    <a:pt x="4" y="24"/>
                  </a:lnTo>
                  <a:lnTo>
                    <a:pt x="4" y="28"/>
                  </a:lnTo>
                  <a:lnTo>
                    <a:pt x="4" y="30"/>
                  </a:lnTo>
                  <a:lnTo>
                    <a:pt x="5" y="33"/>
                  </a:lnTo>
                  <a:lnTo>
                    <a:pt x="1" y="34"/>
                  </a:lnTo>
                  <a:lnTo>
                    <a:pt x="14" y="50"/>
                  </a:lnTo>
                  <a:lnTo>
                    <a:pt x="11" y="48"/>
                  </a:lnTo>
                  <a:lnTo>
                    <a:pt x="9" y="46"/>
                  </a:lnTo>
                  <a:lnTo>
                    <a:pt x="6" y="44"/>
                  </a:lnTo>
                  <a:lnTo>
                    <a:pt x="4" y="40"/>
                  </a:lnTo>
                  <a:lnTo>
                    <a:pt x="8" y="39"/>
                  </a:lnTo>
                  <a:lnTo>
                    <a:pt x="10" y="40"/>
                  </a:lnTo>
                  <a:lnTo>
                    <a:pt x="12" y="43"/>
                  </a:lnTo>
                  <a:lnTo>
                    <a:pt x="14" y="45"/>
                  </a:lnTo>
                  <a:lnTo>
                    <a:pt x="16" y="46"/>
                  </a:lnTo>
                  <a:lnTo>
                    <a:pt x="14" y="50"/>
                  </a:lnTo>
                  <a:lnTo>
                    <a:pt x="34" y="55"/>
                  </a:lnTo>
                  <a:lnTo>
                    <a:pt x="32" y="55"/>
                  </a:lnTo>
                  <a:lnTo>
                    <a:pt x="28" y="55"/>
                  </a:lnTo>
                  <a:lnTo>
                    <a:pt x="25" y="55"/>
                  </a:lnTo>
                  <a:lnTo>
                    <a:pt x="21" y="53"/>
                  </a:lnTo>
                  <a:lnTo>
                    <a:pt x="23" y="49"/>
                  </a:lnTo>
                  <a:lnTo>
                    <a:pt x="25" y="51"/>
                  </a:lnTo>
                  <a:lnTo>
                    <a:pt x="28" y="51"/>
                  </a:lnTo>
                  <a:lnTo>
                    <a:pt x="31" y="51"/>
                  </a:lnTo>
                  <a:lnTo>
                    <a:pt x="33" y="50"/>
                  </a:lnTo>
                  <a:lnTo>
                    <a:pt x="34" y="55"/>
                  </a:lnTo>
                  <a:lnTo>
                    <a:pt x="52" y="41"/>
                  </a:lnTo>
                  <a:lnTo>
                    <a:pt x="50" y="45"/>
                  </a:lnTo>
                  <a:lnTo>
                    <a:pt x="48" y="47"/>
                  </a:lnTo>
                  <a:lnTo>
                    <a:pt x="46" y="50"/>
                  </a:lnTo>
                  <a:lnTo>
                    <a:pt x="42" y="52"/>
                  </a:lnTo>
                  <a:lnTo>
                    <a:pt x="39" y="48"/>
                  </a:lnTo>
                  <a:lnTo>
                    <a:pt x="42" y="46"/>
                  </a:lnTo>
                  <a:lnTo>
                    <a:pt x="45" y="44"/>
                  </a:lnTo>
                  <a:lnTo>
                    <a:pt x="46" y="42"/>
                  </a:lnTo>
                  <a:lnTo>
                    <a:pt x="48" y="40"/>
                  </a:lnTo>
                  <a:lnTo>
                    <a:pt x="52" y="41"/>
                  </a:lnTo>
                  <a:lnTo>
                    <a:pt x="55" y="21"/>
                  </a:lnTo>
                  <a:lnTo>
                    <a:pt x="55" y="25"/>
                  </a:lnTo>
                  <a:lnTo>
                    <a:pt x="56" y="28"/>
                  </a:lnTo>
                  <a:lnTo>
                    <a:pt x="55" y="32"/>
                  </a:lnTo>
                  <a:lnTo>
                    <a:pt x="55" y="34"/>
                  </a:lnTo>
                  <a:lnTo>
                    <a:pt x="51" y="34"/>
                  </a:lnTo>
                  <a:lnTo>
                    <a:pt x="52" y="31"/>
                  </a:lnTo>
                  <a:lnTo>
                    <a:pt x="52" y="28"/>
                  </a:lnTo>
                  <a:lnTo>
                    <a:pt x="52" y="26"/>
                  </a:lnTo>
                  <a:lnTo>
                    <a:pt x="51" y="23"/>
                  </a:lnTo>
                  <a:lnTo>
                    <a:pt x="55" y="21"/>
                  </a:lnTo>
                  <a:lnTo>
                    <a:pt x="42" y="5"/>
                  </a:lnTo>
                  <a:lnTo>
                    <a:pt x="46" y="7"/>
                  </a:lnTo>
                  <a:lnTo>
                    <a:pt x="47" y="9"/>
                  </a:lnTo>
                  <a:lnTo>
                    <a:pt x="49" y="12"/>
                  </a:lnTo>
                  <a:lnTo>
                    <a:pt x="52" y="15"/>
                  </a:lnTo>
                  <a:lnTo>
                    <a:pt x="48" y="16"/>
                  </a:lnTo>
                  <a:lnTo>
                    <a:pt x="46" y="14"/>
                  </a:lnTo>
                  <a:lnTo>
                    <a:pt x="45" y="12"/>
                  </a:lnTo>
                  <a:lnTo>
                    <a:pt x="42" y="10"/>
                  </a:lnTo>
                  <a:lnTo>
                    <a:pt x="39" y="9"/>
                  </a:lnTo>
                  <a:lnTo>
                    <a:pt x="42" y="5"/>
                  </a:lnTo>
                  <a:lnTo>
                    <a:pt x="21" y="0"/>
                  </a:lnTo>
                  <a:lnTo>
                    <a:pt x="24" y="0"/>
                  </a:lnTo>
                  <a:lnTo>
                    <a:pt x="27" y="0"/>
                  </a:lnTo>
                  <a:lnTo>
                    <a:pt x="32" y="1"/>
                  </a:lnTo>
                  <a:lnTo>
                    <a:pt x="34" y="2"/>
                  </a:lnTo>
                  <a:lnTo>
                    <a:pt x="33" y="6"/>
                  </a:lnTo>
                  <a:lnTo>
                    <a:pt x="31" y="5"/>
                  </a:lnTo>
                  <a:lnTo>
                    <a:pt x="28" y="5"/>
                  </a:lnTo>
                  <a:lnTo>
                    <a:pt x="25" y="5"/>
                  </a:lnTo>
                  <a:lnTo>
                    <a:pt x="23" y="5"/>
                  </a:lnTo>
                  <a:lnTo>
                    <a:pt x="21" y="0"/>
                  </a:lnTo>
                  <a:lnTo>
                    <a:pt x="4" y="14"/>
                  </a:lnTo>
                  <a:lnTo>
                    <a:pt x="6" y="10"/>
                  </a:lnTo>
                  <a:lnTo>
                    <a:pt x="9" y="8"/>
                  </a:lnTo>
                  <a:lnTo>
                    <a:pt x="11" y="5"/>
                  </a:lnTo>
                  <a:lnTo>
                    <a:pt x="14" y="3"/>
                  </a:lnTo>
                  <a:lnTo>
                    <a:pt x="16" y="7"/>
                  </a:lnTo>
                  <a:lnTo>
                    <a:pt x="14" y="9"/>
                  </a:lnTo>
                  <a:lnTo>
                    <a:pt x="11" y="11"/>
                  </a:lnTo>
                  <a:lnTo>
                    <a:pt x="10" y="13"/>
                  </a:lnTo>
                  <a:lnTo>
                    <a:pt x="8" y="15"/>
                  </a:lnTo>
                  <a:lnTo>
                    <a:pt x="4" y="14"/>
                  </a:lnTo>
                  <a:lnTo>
                    <a:pt x="1" y="34"/>
                  </a:lnTo>
                </a:path>
              </a:pathLst>
            </a:custGeom>
            <a:solidFill>
              <a:srgbClr val="BFBFBF"/>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97" name="未知"/>
            <p:cNvSpPr/>
            <p:nvPr/>
          </p:nvSpPr>
          <p:spPr bwMode="auto">
            <a:xfrm>
              <a:off x="501" y="158"/>
              <a:ext cx="7" cy="16"/>
            </a:xfrm>
            <a:custGeom>
              <a:avLst/>
              <a:gdLst>
                <a:gd name="T0" fmla="*/ 1 w 7"/>
                <a:gd name="T1" fmla="*/ 15 h 16"/>
                <a:gd name="T2" fmla="*/ 1 w 7"/>
                <a:gd name="T3" fmla="*/ 15 h 16"/>
                <a:gd name="T4" fmla="*/ 0 w 7"/>
                <a:gd name="T5" fmla="*/ 12 h 16"/>
                <a:gd name="T6" fmla="*/ 0 w 7"/>
                <a:gd name="T7" fmla="*/ 8 h 16"/>
                <a:gd name="T8" fmla="*/ 0 w 7"/>
                <a:gd name="T9" fmla="*/ 5 h 16"/>
                <a:gd name="T10" fmla="*/ 1 w 7"/>
                <a:gd name="T11" fmla="*/ 0 h 16"/>
                <a:gd name="T12" fmla="*/ 6 w 7"/>
                <a:gd name="T13" fmla="*/ 2 h 16"/>
                <a:gd name="T14" fmla="*/ 5 w 7"/>
                <a:gd name="T15" fmla="*/ 5 h 16"/>
                <a:gd name="T16" fmla="*/ 5 w 7"/>
                <a:gd name="T17" fmla="*/ 8 h 16"/>
                <a:gd name="T18" fmla="*/ 5 w 7"/>
                <a:gd name="T19" fmla="*/ 11 h 16"/>
                <a:gd name="T20" fmla="*/ 6 w 7"/>
                <a:gd name="T21" fmla="*/ 14 h 16"/>
                <a:gd name="T22" fmla="*/ 1 w 7"/>
                <a:gd name="T2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6">
                  <a:moveTo>
                    <a:pt x="1" y="15"/>
                  </a:moveTo>
                  <a:lnTo>
                    <a:pt x="1" y="15"/>
                  </a:lnTo>
                  <a:lnTo>
                    <a:pt x="0" y="12"/>
                  </a:lnTo>
                  <a:lnTo>
                    <a:pt x="0" y="8"/>
                  </a:lnTo>
                  <a:lnTo>
                    <a:pt x="0" y="5"/>
                  </a:lnTo>
                  <a:lnTo>
                    <a:pt x="1" y="0"/>
                  </a:lnTo>
                  <a:lnTo>
                    <a:pt x="6" y="2"/>
                  </a:lnTo>
                  <a:lnTo>
                    <a:pt x="5" y="5"/>
                  </a:lnTo>
                  <a:lnTo>
                    <a:pt x="5" y="8"/>
                  </a:lnTo>
                  <a:lnTo>
                    <a:pt x="5" y="11"/>
                  </a:lnTo>
                  <a:lnTo>
                    <a:pt x="6" y="14"/>
                  </a:lnTo>
                  <a:lnTo>
                    <a:pt x="1" y="15"/>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98" name="未知"/>
            <p:cNvSpPr/>
            <p:nvPr/>
          </p:nvSpPr>
          <p:spPr bwMode="auto">
            <a:xfrm>
              <a:off x="505" y="179"/>
              <a:ext cx="14" cy="13"/>
            </a:xfrm>
            <a:custGeom>
              <a:avLst/>
              <a:gdLst>
                <a:gd name="T0" fmla="*/ 11 w 14"/>
                <a:gd name="T1" fmla="*/ 12 h 13"/>
                <a:gd name="T2" fmla="*/ 11 w 14"/>
                <a:gd name="T3" fmla="*/ 12 h 13"/>
                <a:gd name="T4" fmla="*/ 8 w 14"/>
                <a:gd name="T5" fmla="*/ 10 h 13"/>
                <a:gd name="T6" fmla="*/ 6 w 14"/>
                <a:gd name="T7" fmla="*/ 7 h 13"/>
                <a:gd name="T8" fmla="*/ 3 w 14"/>
                <a:gd name="T9" fmla="*/ 6 h 13"/>
                <a:gd name="T10" fmla="*/ 0 w 14"/>
                <a:gd name="T11" fmla="*/ 2 h 13"/>
                <a:gd name="T12" fmla="*/ 5 w 14"/>
                <a:gd name="T13" fmla="*/ 0 h 13"/>
                <a:gd name="T14" fmla="*/ 7 w 14"/>
                <a:gd name="T15" fmla="*/ 2 h 13"/>
                <a:gd name="T16" fmla="*/ 9 w 14"/>
                <a:gd name="T17" fmla="*/ 5 h 13"/>
                <a:gd name="T18" fmla="*/ 11 w 14"/>
                <a:gd name="T19" fmla="*/ 6 h 13"/>
                <a:gd name="T20" fmla="*/ 13 w 14"/>
                <a:gd name="T21" fmla="*/ 8 h 13"/>
                <a:gd name="T22" fmla="*/ 11 w 14"/>
                <a:gd name="T2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3">
                  <a:moveTo>
                    <a:pt x="11" y="12"/>
                  </a:moveTo>
                  <a:lnTo>
                    <a:pt x="11" y="12"/>
                  </a:lnTo>
                  <a:lnTo>
                    <a:pt x="8" y="10"/>
                  </a:lnTo>
                  <a:lnTo>
                    <a:pt x="6" y="7"/>
                  </a:lnTo>
                  <a:lnTo>
                    <a:pt x="3" y="6"/>
                  </a:lnTo>
                  <a:lnTo>
                    <a:pt x="0" y="2"/>
                  </a:lnTo>
                  <a:lnTo>
                    <a:pt x="5" y="0"/>
                  </a:lnTo>
                  <a:lnTo>
                    <a:pt x="7" y="2"/>
                  </a:lnTo>
                  <a:lnTo>
                    <a:pt x="9" y="5"/>
                  </a:lnTo>
                  <a:lnTo>
                    <a:pt x="11" y="6"/>
                  </a:lnTo>
                  <a:lnTo>
                    <a:pt x="13" y="8"/>
                  </a:lnTo>
                  <a:lnTo>
                    <a:pt x="11" y="12"/>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699" name="未知"/>
            <p:cNvSpPr/>
            <p:nvPr/>
          </p:nvSpPr>
          <p:spPr bwMode="auto">
            <a:xfrm>
              <a:off x="524" y="190"/>
              <a:ext cx="15" cy="8"/>
            </a:xfrm>
            <a:custGeom>
              <a:avLst/>
              <a:gdLst>
                <a:gd name="T0" fmla="*/ 14 w 15"/>
                <a:gd name="T1" fmla="*/ 7 h 8"/>
                <a:gd name="T2" fmla="*/ 14 w 15"/>
                <a:gd name="T3" fmla="*/ 7 h 8"/>
                <a:gd name="T4" fmla="*/ 11 w 15"/>
                <a:gd name="T5" fmla="*/ 7 h 8"/>
                <a:gd name="T6" fmla="*/ 7 w 15"/>
                <a:gd name="T7" fmla="*/ 7 h 8"/>
                <a:gd name="T8" fmla="*/ 4 w 15"/>
                <a:gd name="T9" fmla="*/ 7 h 8"/>
                <a:gd name="T10" fmla="*/ 0 w 15"/>
                <a:gd name="T11" fmla="*/ 5 h 8"/>
                <a:gd name="T12" fmla="*/ 2 w 15"/>
                <a:gd name="T13" fmla="*/ 0 h 8"/>
                <a:gd name="T14" fmla="*/ 5 w 15"/>
                <a:gd name="T15" fmla="*/ 2 h 8"/>
                <a:gd name="T16" fmla="*/ 7 w 15"/>
                <a:gd name="T17" fmla="*/ 2 h 8"/>
                <a:gd name="T18" fmla="*/ 10 w 15"/>
                <a:gd name="T19" fmla="*/ 2 h 8"/>
                <a:gd name="T20" fmla="*/ 13 w 15"/>
                <a:gd name="T21" fmla="*/ 1 h 8"/>
                <a:gd name="T22" fmla="*/ 14 w 15"/>
                <a:gd name="T23"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8">
                  <a:moveTo>
                    <a:pt x="14" y="7"/>
                  </a:moveTo>
                  <a:lnTo>
                    <a:pt x="14" y="7"/>
                  </a:lnTo>
                  <a:lnTo>
                    <a:pt x="11" y="7"/>
                  </a:lnTo>
                  <a:lnTo>
                    <a:pt x="7" y="7"/>
                  </a:lnTo>
                  <a:lnTo>
                    <a:pt x="4" y="7"/>
                  </a:lnTo>
                  <a:lnTo>
                    <a:pt x="0" y="5"/>
                  </a:lnTo>
                  <a:lnTo>
                    <a:pt x="2" y="0"/>
                  </a:lnTo>
                  <a:lnTo>
                    <a:pt x="5" y="2"/>
                  </a:lnTo>
                  <a:lnTo>
                    <a:pt x="7" y="2"/>
                  </a:lnTo>
                  <a:lnTo>
                    <a:pt x="10" y="2"/>
                  </a:lnTo>
                  <a:lnTo>
                    <a:pt x="13" y="1"/>
                  </a:lnTo>
                  <a:lnTo>
                    <a:pt x="14" y="7"/>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00" name="未知"/>
            <p:cNvSpPr/>
            <p:nvPr/>
          </p:nvSpPr>
          <p:spPr bwMode="auto">
            <a:xfrm>
              <a:off x="544" y="180"/>
              <a:ext cx="15" cy="14"/>
            </a:xfrm>
            <a:custGeom>
              <a:avLst/>
              <a:gdLst>
                <a:gd name="T0" fmla="*/ 14 w 15"/>
                <a:gd name="T1" fmla="*/ 2 h 14"/>
                <a:gd name="T2" fmla="*/ 14 w 15"/>
                <a:gd name="T3" fmla="*/ 2 h 14"/>
                <a:gd name="T4" fmla="*/ 12 w 15"/>
                <a:gd name="T5" fmla="*/ 6 h 14"/>
                <a:gd name="T6" fmla="*/ 10 w 15"/>
                <a:gd name="T7" fmla="*/ 8 h 14"/>
                <a:gd name="T8" fmla="*/ 7 w 15"/>
                <a:gd name="T9" fmla="*/ 11 h 14"/>
                <a:gd name="T10" fmla="*/ 3 w 15"/>
                <a:gd name="T11" fmla="*/ 13 h 14"/>
                <a:gd name="T12" fmla="*/ 0 w 15"/>
                <a:gd name="T13" fmla="*/ 9 h 14"/>
                <a:gd name="T14" fmla="*/ 3 w 15"/>
                <a:gd name="T15" fmla="*/ 7 h 14"/>
                <a:gd name="T16" fmla="*/ 6 w 15"/>
                <a:gd name="T17" fmla="*/ 5 h 14"/>
                <a:gd name="T18" fmla="*/ 8 w 15"/>
                <a:gd name="T19" fmla="*/ 3 h 14"/>
                <a:gd name="T20" fmla="*/ 10 w 15"/>
                <a:gd name="T21" fmla="*/ 0 h 14"/>
                <a:gd name="T22" fmla="*/ 14 w 15"/>
                <a:gd name="T23"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4">
                  <a:moveTo>
                    <a:pt x="14" y="2"/>
                  </a:moveTo>
                  <a:lnTo>
                    <a:pt x="14" y="2"/>
                  </a:lnTo>
                  <a:lnTo>
                    <a:pt x="12" y="6"/>
                  </a:lnTo>
                  <a:lnTo>
                    <a:pt x="10" y="8"/>
                  </a:lnTo>
                  <a:lnTo>
                    <a:pt x="7" y="11"/>
                  </a:lnTo>
                  <a:lnTo>
                    <a:pt x="3" y="13"/>
                  </a:lnTo>
                  <a:lnTo>
                    <a:pt x="0" y="9"/>
                  </a:lnTo>
                  <a:lnTo>
                    <a:pt x="3" y="7"/>
                  </a:lnTo>
                  <a:lnTo>
                    <a:pt x="6" y="5"/>
                  </a:lnTo>
                  <a:lnTo>
                    <a:pt x="8" y="3"/>
                  </a:lnTo>
                  <a:lnTo>
                    <a:pt x="10" y="0"/>
                  </a:lnTo>
                  <a:lnTo>
                    <a:pt x="14" y="2"/>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01" name="未知"/>
            <p:cNvSpPr/>
            <p:nvPr/>
          </p:nvSpPr>
          <p:spPr bwMode="auto">
            <a:xfrm>
              <a:off x="557" y="160"/>
              <a:ext cx="6" cy="15"/>
            </a:xfrm>
            <a:custGeom>
              <a:avLst/>
              <a:gdLst>
                <a:gd name="T0" fmla="*/ 4 w 6"/>
                <a:gd name="T1" fmla="*/ 0 h 15"/>
                <a:gd name="T2" fmla="*/ 4 w 6"/>
                <a:gd name="T3" fmla="*/ 0 h 15"/>
                <a:gd name="T4" fmla="*/ 4 w 6"/>
                <a:gd name="T5" fmla="*/ 4 h 15"/>
                <a:gd name="T6" fmla="*/ 5 w 6"/>
                <a:gd name="T7" fmla="*/ 7 h 15"/>
                <a:gd name="T8" fmla="*/ 4 w 6"/>
                <a:gd name="T9" fmla="*/ 11 h 15"/>
                <a:gd name="T10" fmla="*/ 4 w 6"/>
                <a:gd name="T11" fmla="*/ 14 h 15"/>
                <a:gd name="T12" fmla="*/ 0 w 6"/>
                <a:gd name="T13" fmla="*/ 13 h 15"/>
                <a:gd name="T14" fmla="*/ 1 w 6"/>
                <a:gd name="T15" fmla="*/ 10 h 15"/>
                <a:gd name="T16" fmla="*/ 1 w 6"/>
                <a:gd name="T17" fmla="*/ 7 h 15"/>
                <a:gd name="T18" fmla="*/ 1 w 6"/>
                <a:gd name="T19" fmla="*/ 5 h 15"/>
                <a:gd name="T20" fmla="*/ 0 w 6"/>
                <a:gd name="T21" fmla="*/ 2 h 15"/>
                <a:gd name="T22" fmla="*/ 4 w 6"/>
                <a:gd name="T23"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5">
                  <a:moveTo>
                    <a:pt x="4" y="0"/>
                  </a:moveTo>
                  <a:lnTo>
                    <a:pt x="4" y="0"/>
                  </a:lnTo>
                  <a:lnTo>
                    <a:pt x="4" y="4"/>
                  </a:lnTo>
                  <a:lnTo>
                    <a:pt x="5" y="7"/>
                  </a:lnTo>
                  <a:lnTo>
                    <a:pt x="4" y="11"/>
                  </a:lnTo>
                  <a:lnTo>
                    <a:pt x="4" y="14"/>
                  </a:lnTo>
                  <a:lnTo>
                    <a:pt x="0" y="13"/>
                  </a:lnTo>
                  <a:lnTo>
                    <a:pt x="1" y="10"/>
                  </a:lnTo>
                  <a:lnTo>
                    <a:pt x="1" y="7"/>
                  </a:lnTo>
                  <a:lnTo>
                    <a:pt x="1" y="5"/>
                  </a:lnTo>
                  <a:lnTo>
                    <a:pt x="0" y="2"/>
                  </a:lnTo>
                  <a:lnTo>
                    <a:pt x="4"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02" name="未知"/>
            <p:cNvSpPr/>
            <p:nvPr/>
          </p:nvSpPr>
          <p:spPr bwMode="auto">
            <a:xfrm>
              <a:off x="544" y="141"/>
              <a:ext cx="15" cy="14"/>
            </a:xfrm>
            <a:custGeom>
              <a:avLst/>
              <a:gdLst>
                <a:gd name="T0" fmla="*/ 3 w 15"/>
                <a:gd name="T1" fmla="*/ 0 h 14"/>
                <a:gd name="T2" fmla="*/ 3 w 15"/>
                <a:gd name="T3" fmla="*/ 0 h 14"/>
                <a:gd name="T4" fmla="*/ 7 w 15"/>
                <a:gd name="T5" fmla="*/ 2 h 14"/>
                <a:gd name="T6" fmla="*/ 9 w 15"/>
                <a:gd name="T7" fmla="*/ 4 h 14"/>
                <a:gd name="T8" fmla="*/ 11 w 15"/>
                <a:gd name="T9" fmla="*/ 8 h 14"/>
                <a:gd name="T10" fmla="*/ 14 w 15"/>
                <a:gd name="T11" fmla="*/ 11 h 14"/>
                <a:gd name="T12" fmla="*/ 10 w 15"/>
                <a:gd name="T13" fmla="*/ 13 h 14"/>
                <a:gd name="T14" fmla="*/ 8 w 15"/>
                <a:gd name="T15" fmla="*/ 10 h 14"/>
                <a:gd name="T16" fmla="*/ 6 w 15"/>
                <a:gd name="T17" fmla="*/ 8 h 14"/>
                <a:gd name="T18" fmla="*/ 3 w 15"/>
                <a:gd name="T19" fmla="*/ 6 h 14"/>
                <a:gd name="T20" fmla="*/ 0 w 15"/>
                <a:gd name="T21" fmla="*/ 4 h 14"/>
                <a:gd name="T22" fmla="*/ 3 w 15"/>
                <a:gd name="T2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14">
                  <a:moveTo>
                    <a:pt x="3" y="0"/>
                  </a:moveTo>
                  <a:lnTo>
                    <a:pt x="3" y="0"/>
                  </a:lnTo>
                  <a:lnTo>
                    <a:pt x="7" y="2"/>
                  </a:lnTo>
                  <a:lnTo>
                    <a:pt x="9" y="4"/>
                  </a:lnTo>
                  <a:lnTo>
                    <a:pt x="11" y="8"/>
                  </a:lnTo>
                  <a:lnTo>
                    <a:pt x="14" y="11"/>
                  </a:lnTo>
                  <a:lnTo>
                    <a:pt x="10" y="13"/>
                  </a:lnTo>
                  <a:lnTo>
                    <a:pt x="8" y="10"/>
                  </a:lnTo>
                  <a:lnTo>
                    <a:pt x="6" y="8"/>
                  </a:lnTo>
                  <a:lnTo>
                    <a:pt x="3" y="6"/>
                  </a:lnTo>
                  <a:lnTo>
                    <a:pt x="0" y="4"/>
                  </a:lnTo>
                  <a:lnTo>
                    <a:pt x="3"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03" name="未知"/>
            <p:cNvSpPr/>
            <p:nvPr/>
          </p:nvSpPr>
          <p:spPr bwMode="auto">
            <a:xfrm>
              <a:off x="524" y="136"/>
              <a:ext cx="15" cy="7"/>
            </a:xfrm>
            <a:custGeom>
              <a:avLst/>
              <a:gdLst>
                <a:gd name="T0" fmla="*/ 0 w 15"/>
                <a:gd name="T1" fmla="*/ 0 h 7"/>
                <a:gd name="T2" fmla="*/ 0 w 15"/>
                <a:gd name="T3" fmla="*/ 0 h 7"/>
                <a:gd name="T4" fmla="*/ 3 w 15"/>
                <a:gd name="T5" fmla="*/ 0 h 7"/>
                <a:gd name="T6" fmla="*/ 7 w 15"/>
                <a:gd name="T7" fmla="*/ 0 h 7"/>
                <a:gd name="T8" fmla="*/ 11 w 15"/>
                <a:gd name="T9" fmla="*/ 1 h 7"/>
                <a:gd name="T10" fmla="*/ 14 w 15"/>
                <a:gd name="T11" fmla="*/ 2 h 7"/>
                <a:gd name="T12" fmla="*/ 13 w 15"/>
                <a:gd name="T13" fmla="*/ 6 h 7"/>
                <a:gd name="T14" fmla="*/ 10 w 15"/>
                <a:gd name="T15" fmla="*/ 5 h 7"/>
                <a:gd name="T16" fmla="*/ 7 w 15"/>
                <a:gd name="T17" fmla="*/ 5 h 7"/>
                <a:gd name="T18" fmla="*/ 5 w 15"/>
                <a:gd name="T19" fmla="*/ 5 h 7"/>
                <a:gd name="T20" fmla="*/ 2 w 15"/>
                <a:gd name="T21" fmla="*/ 5 h 7"/>
                <a:gd name="T22" fmla="*/ 0 w 15"/>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0" y="0"/>
                  </a:moveTo>
                  <a:lnTo>
                    <a:pt x="0" y="0"/>
                  </a:lnTo>
                  <a:lnTo>
                    <a:pt x="3" y="0"/>
                  </a:lnTo>
                  <a:lnTo>
                    <a:pt x="7" y="0"/>
                  </a:lnTo>
                  <a:lnTo>
                    <a:pt x="11" y="1"/>
                  </a:lnTo>
                  <a:lnTo>
                    <a:pt x="14" y="2"/>
                  </a:lnTo>
                  <a:lnTo>
                    <a:pt x="13" y="6"/>
                  </a:lnTo>
                  <a:lnTo>
                    <a:pt x="10" y="5"/>
                  </a:lnTo>
                  <a:lnTo>
                    <a:pt x="7" y="5"/>
                  </a:lnTo>
                  <a:lnTo>
                    <a:pt x="5" y="5"/>
                  </a:lnTo>
                  <a:lnTo>
                    <a:pt x="2" y="5"/>
                  </a:lnTo>
                  <a:lnTo>
                    <a:pt x="0"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04" name="未知"/>
            <p:cNvSpPr/>
            <p:nvPr/>
          </p:nvSpPr>
          <p:spPr bwMode="auto">
            <a:xfrm>
              <a:off x="505" y="140"/>
              <a:ext cx="14" cy="14"/>
            </a:xfrm>
            <a:custGeom>
              <a:avLst/>
              <a:gdLst>
                <a:gd name="T0" fmla="*/ 0 w 14"/>
                <a:gd name="T1" fmla="*/ 11 h 14"/>
                <a:gd name="T2" fmla="*/ 0 w 14"/>
                <a:gd name="T3" fmla="*/ 11 h 14"/>
                <a:gd name="T4" fmla="*/ 3 w 14"/>
                <a:gd name="T5" fmla="*/ 7 h 14"/>
                <a:gd name="T6" fmla="*/ 6 w 14"/>
                <a:gd name="T7" fmla="*/ 5 h 14"/>
                <a:gd name="T8" fmla="*/ 8 w 14"/>
                <a:gd name="T9" fmla="*/ 2 h 14"/>
                <a:gd name="T10" fmla="*/ 11 w 14"/>
                <a:gd name="T11" fmla="*/ 0 h 14"/>
                <a:gd name="T12" fmla="*/ 13 w 14"/>
                <a:gd name="T13" fmla="*/ 4 h 14"/>
                <a:gd name="T14" fmla="*/ 11 w 14"/>
                <a:gd name="T15" fmla="*/ 6 h 14"/>
                <a:gd name="T16" fmla="*/ 8 w 14"/>
                <a:gd name="T17" fmla="*/ 8 h 14"/>
                <a:gd name="T18" fmla="*/ 7 w 14"/>
                <a:gd name="T19" fmla="*/ 10 h 14"/>
                <a:gd name="T20" fmla="*/ 5 w 14"/>
                <a:gd name="T21" fmla="*/ 13 h 14"/>
                <a:gd name="T22" fmla="*/ 0 w 14"/>
                <a:gd name="T23"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4">
                  <a:moveTo>
                    <a:pt x="0" y="11"/>
                  </a:moveTo>
                  <a:lnTo>
                    <a:pt x="0" y="11"/>
                  </a:lnTo>
                  <a:lnTo>
                    <a:pt x="3" y="7"/>
                  </a:lnTo>
                  <a:lnTo>
                    <a:pt x="6" y="5"/>
                  </a:lnTo>
                  <a:lnTo>
                    <a:pt x="8" y="2"/>
                  </a:lnTo>
                  <a:lnTo>
                    <a:pt x="11" y="0"/>
                  </a:lnTo>
                  <a:lnTo>
                    <a:pt x="13" y="4"/>
                  </a:lnTo>
                  <a:lnTo>
                    <a:pt x="11" y="6"/>
                  </a:lnTo>
                  <a:lnTo>
                    <a:pt x="8" y="8"/>
                  </a:lnTo>
                  <a:lnTo>
                    <a:pt x="7" y="10"/>
                  </a:lnTo>
                  <a:lnTo>
                    <a:pt x="5" y="13"/>
                  </a:lnTo>
                  <a:lnTo>
                    <a:pt x="0" y="11"/>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05" name="未知"/>
            <p:cNvSpPr/>
            <p:nvPr/>
          </p:nvSpPr>
          <p:spPr bwMode="auto">
            <a:xfrm>
              <a:off x="501" y="136"/>
              <a:ext cx="57" cy="56"/>
            </a:xfrm>
            <a:custGeom>
              <a:avLst/>
              <a:gdLst>
                <a:gd name="T0" fmla="*/ 0 w 57"/>
                <a:gd name="T1" fmla="*/ 30 h 56"/>
                <a:gd name="T2" fmla="*/ 1 w 57"/>
                <a:gd name="T3" fmla="*/ 25 h 56"/>
                <a:gd name="T4" fmla="*/ 4 w 57"/>
                <a:gd name="T5" fmla="*/ 23 h 56"/>
                <a:gd name="T6" fmla="*/ 4 w 57"/>
                <a:gd name="T7" fmla="*/ 28 h 56"/>
                <a:gd name="T8" fmla="*/ 4 w 57"/>
                <a:gd name="T9" fmla="*/ 32 h 56"/>
                <a:gd name="T10" fmla="*/ 13 w 57"/>
                <a:gd name="T11" fmla="*/ 50 h 56"/>
                <a:gd name="T12" fmla="*/ 9 w 57"/>
                <a:gd name="T13" fmla="*/ 46 h 56"/>
                <a:gd name="T14" fmla="*/ 4 w 57"/>
                <a:gd name="T15" fmla="*/ 41 h 56"/>
                <a:gd name="T16" fmla="*/ 10 w 57"/>
                <a:gd name="T17" fmla="*/ 42 h 56"/>
                <a:gd name="T18" fmla="*/ 13 w 57"/>
                <a:gd name="T19" fmla="*/ 45 h 56"/>
                <a:gd name="T20" fmla="*/ 13 w 57"/>
                <a:gd name="T21" fmla="*/ 50 h 56"/>
                <a:gd name="T22" fmla="*/ 31 w 57"/>
                <a:gd name="T23" fmla="*/ 55 h 56"/>
                <a:gd name="T24" fmla="*/ 25 w 57"/>
                <a:gd name="T25" fmla="*/ 55 h 56"/>
                <a:gd name="T26" fmla="*/ 24 w 57"/>
                <a:gd name="T27" fmla="*/ 50 h 56"/>
                <a:gd name="T28" fmla="*/ 28 w 57"/>
                <a:gd name="T29" fmla="*/ 52 h 56"/>
                <a:gd name="T30" fmla="*/ 32 w 57"/>
                <a:gd name="T31" fmla="*/ 52 h 56"/>
                <a:gd name="T32" fmla="*/ 51 w 57"/>
                <a:gd name="T33" fmla="*/ 43 h 56"/>
                <a:gd name="T34" fmla="*/ 47 w 57"/>
                <a:gd name="T35" fmla="*/ 47 h 56"/>
                <a:gd name="T36" fmla="*/ 43 w 57"/>
                <a:gd name="T37" fmla="*/ 51 h 56"/>
                <a:gd name="T38" fmla="*/ 43 w 57"/>
                <a:gd name="T39" fmla="*/ 46 h 56"/>
                <a:gd name="T40" fmla="*/ 46 w 57"/>
                <a:gd name="T41" fmla="*/ 43 h 56"/>
                <a:gd name="T42" fmla="*/ 51 w 57"/>
                <a:gd name="T43" fmla="*/ 43 h 56"/>
                <a:gd name="T44" fmla="*/ 55 w 57"/>
                <a:gd name="T45" fmla="*/ 26 h 56"/>
                <a:gd name="T46" fmla="*/ 55 w 57"/>
                <a:gd name="T47" fmla="*/ 31 h 56"/>
                <a:gd name="T48" fmla="*/ 52 w 57"/>
                <a:gd name="T49" fmla="*/ 33 h 56"/>
                <a:gd name="T50" fmla="*/ 53 w 57"/>
                <a:gd name="T51" fmla="*/ 28 h 56"/>
                <a:gd name="T52" fmla="*/ 52 w 57"/>
                <a:gd name="T53" fmla="*/ 24 h 56"/>
                <a:gd name="T54" fmla="*/ 43 w 57"/>
                <a:gd name="T55" fmla="*/ 5 h 56"/>
                <a:gd name="T56" fmla="*/ 47 w 57"/>
                <a:gd name="T57" fmla="*/ 9 h 56"/>
                <a:gd name="T58" fmla="*/ 51 w 57"/>
                <a:gd name="T59" fmla="*/ 14 h 56"/>
                <a:gd name="T60" fmla="*/ 46 w 57"/>
                <a:gd name="T61" fmla="*/ 13 h 56"/>
                <a:gd name="T62" fmla="*/ 43 w 57"/>
                <a:gd name="T63" fmla="*/ 10 h 56"/>
                <a:gd name="T64" fmla="*/ 43 w 57"/>
                <a:gd name="T65" fmla="*/ 5 h 56"/>
                <a:gd name="T66" fmla="*/ 25 w 57"/>
                <a:gd name="T67" fmla="*/ 0 h 56"/>
                <a:gd name="T68" fmla="*/ 31 w 57"/>
                <a:gd name="T69" fmla="*/ 1 h 56"/>
                <a:gd name="T70" fmla="*/ 32 w 57"/>
                <a:gd name="T71" fmla="*/ 5 h 56"/>
                <a:gd name="T72" fmla="*/ 27 w 57"/>
                <a:gd name="T73" fmla="*/ 4 h 56"/>
                <a:gd name="T74" fmla="*/ 24 w 57"/>
                <a:gd name="T75" fmla="*/ 4 h 56"/>
                <a:gd name="T76" fmla="*/ 4 w 57"/>
                <a:gd name="T77" fmla="*/ 12 h 56"/>
                <a:gd name="T78" fmla="*/ 8 w 57"/>
                <a:gd name="T79" fmla="*/ 8 h 56"/>
                <a:gd name="T80" fmla="*/ 13 w 57"/>
                <a:gd name="T81" fmla="*/ 4 h 56"/>
                <a:gd name="T82" fmla="*/ 13 w 57"/>
                <a:gd name="T83" fmla="*/ 9 h 56"/>
                <a:gd name="T84" fmla="*/ 10 w 57"/>
                <a:gd name="T85" fmla="*/ 12 h 56"/>
                <a:gd name="T86" fmla="*/ 4 w 57"/>
                <a:gd name="T87" fmla="*/ 1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7" h="56">
                  <a:moveTo>
                    <a:pt x="1" y="33"/>
                  </a:moveTo>
                  <a:lnTo>
                    <a:pt x="0" y="30"/>
                  </a:lnTo>
                  <a:lnTo>
                    <a:pt x="0" y="28"/>
                  </a:lnTo>
                  <a:lnTo>
                    <a:pt x="1" y="25"/>
                  </a:lnTo>
                  <a:lnTo>
                    <a:pt x="1" y="21"/>
                  </a:lnTo>
                  <a:lnTo>
                    <a:pt x="4" y="23"/>
                  </a:lnTo>
                  <a:lnTo>
                    <a:pt x="4" y="25"/>
                  </a:lnTo>
                  <a:lnTo>
                    <a:pt x="4" y="28"/>
                  </a:lnTo>
                  <a:lnTo>
                    <a:pt x="4" y="29"/>
                  </a:lnTo>
                  <a:lnTo>
                    <a:pt x="4" y="32"/>
                  </a:lnTo>
                  <a:lnTo>
                    <a:pt x="1" y="33"/>
                  </a:lnTo>
                  <a:lnTo>
                    <a:pt x="13" y="50"/>
                  </a:lnTo>
                  <a:lnTo>
                    <a:pt x="11" y="48"/>
                  </a:lnTo>
                  <a:lnTo>
                    <a:pt x="9" y="46"/>
                  </a:lnTo>
                  <a:lnTo>
                    <a:pt x="7" y="44"/>
                  </a:lnTo>
                  <a:lnTo>
                    <a:pt x="4" y="41"/>
                  </a:lnTo>
                  <a:lnTo>
                    <a:pt x="8" y="40"/>
                  </a:lnTo>
                  <a:lnTo>
                    <a:pt x="10" y="42"/>
                  </a:lnTo>
                  <a:lnTo>
                    <a:pt x="11" y="44"/>
                  </a:lnTo>
                  <a:lnTo>
                    <a:pt x="13" y="45"/>
                  </a:lnTo>
                  <a:lnTo>
                    <a:pt x="15" y="46"/>
                  </a:lnTo>
                  <a:lnTo>
                    <a:pt x="13" y="50"/>
                  </a:lnTo>
                  <a:lnTo>
                    <a:pt x="33" y="55"/>
                  </a:lnTo>
                  <a:lnTo>
                    <a:pt x="31" y="55"/>
                  </a:lnTo>
                  <a:lnTo>
                    <a:pt x="28" y="55"/>
                  </a:lnTo>
                  <a:lnTo>
                    <a:pt x="25" y="55"/>
                  </a:lnTo>
                  <a:lnTo>
                    <a:pt x="23" y="53"/>
                  </a:lnTo>
                  <a:lnTo>
                    <a:pt x="24" y="50"/>
                  </a:lnTo>
                  <a:lnTo>
                    <a:pt x="26" y="51"/>
                  </a:lnTo>
                  <a:lnTo>
                    <a:pt x="28" y="52"/>
                  </a:lnTo>
                  <a:lnTo>
                    <a:pt x="30" y="52"/>
                  </a:lnTo>
                  <a:lnTo>
                    <a:pt x="32" y="52"/>
                  </a:lnTo>
                  <a:lnTo>
                    <a:pt x="33" y="55"/>
                  </a:lnTo>
                  <a:lnTo>
                    <a:pt x="51" y="43"/>
                  </a:lnTo>
                  <a:lnTo>
                    <a:pt x="49" y="45"/>
                  </a:lnTo>
                  <a:lnTo>
                    <a:pt x="47" y="47"/>
                  </a:lnTo>
                  <a:lnTo>
                    <a:pt x="46" y="49"/>
                  </a:lnTo>
                  <a:lnTo>
                    <a:pt x="43" y="51"/>
                  </a:lnTo>
                  <a:lnTo>
                    <a:pt x="41" y="48"/>
                  </a:lnTo>
                  <a:lnTo>
                    <a:pt x="43" y="46"/>
                  </a:lnTo>
                  <a:lnTo>
                    <a:pt x="46" y="45"/>
                  </a:lnTo>
                  <a:lnTo>
                    <a:pt x="46" y="43"/>
                  </a:lnTo>
                  <a:lnTo>
                    <a:pt x="48" y="40"/>
                  </a:lnTo>
                  <a:lnTo>
                    <a:pt x="51" y="43"/>
                  </a:lnTo>
                  <a:lnTo>
                    <a:pt x="55" y="23"/>
                  </a:lnTo>
                  <a:lnTo>
                    <a:pt x="55" y="26"/>
                  </a:lnTo>
                  <a:lnTo>
                    <a:pt x="56" y="28"/>
                  </a:lnTo>
                  <a:lnTo>
                    <a:pt x="55" y="31"/>
                  </a:lnTo>
                  <a:lnTo>
                    <a:pt x="55" y="34"/>
                  </a:lnTo>
                  <a:lnTo>
                    <a:pt x="52" y="33"/>
                  </a:lnTo>
                  <a:lnTo>
                    <a:pt x="53" y="30"/>
                  </a:lnTo>
                  <a:lnTo>
                    <a:pt x="53" y="28"/>
                  </a:lnTo>
                  <a:lnTo>
                    <a:pt x="53" y="26"/>
                  </a:lnTo>
                  <a:lnTo>
                    <a:pt x="52" y="24"/>
                  </a:lnTo>
                  <a:lnTo>
                    <a:pt x="55" y="23"/>
                  </a:lnTo>
                  <a:lnTo>
                    <a:pt x="43" y="5"/>
                  </a:lnTo>
                  <a:lnTo>
                    <a:pt x="46" y="7"/>
                  </a:lnTo>
                  <a:lnTo>
                    <a:pt x="47" y="9"/>
                  </a:lnTo>
                  <a:lnTo>
                    <a:pt x="49" y="11"/>
                  </a:lnTo>
                  <a:lnTo>
                    <a:pt x="51" y="14"/>
                  </a:lnTo>
                  <a:lnTo>
                    <a:pt x="48" y="15"/>
                  </a:lnTo>
                  <a:lnTo>
                    <a:pt x="46" y="13"/>
                  </a:lnTo>
                  <a:lnTo>
                    <a:pt x="46" y="11"/>
                  </a:lnTo>
                  <a:lnTo>
                    <a:pt x="43" y="10"/>
                  </a:lnTo>
                  <a:lnTo>
                    <a:pt x="41" y="9"/>
                  </a:lnTo>
                  <a:lnTo>
                    <a:pt x="43" y="5"/>
                  </a:lnTo>
                  <a:lnTo>
                    <a:pt x="23" y="0"/>
                  </a:lnTo>
                  <a:lnTo>
                    <a:pt x="25" y="0"/>
                  </a:lnTo>
                  <a:lnTo>
                    <a:pt x="28" y="1"/>
                  </a:lnTo>
                  <a:lnTo>
                    <a:pt x="31" y="1"/>
                  </a:lnTo>
                  <a:lnTo>
                    <a:pt x="33" y="2"/>
                  </a:lnTo>
                  <a:lnTo>
                    <a:pt x="32" y="5"/>
                  </a:lnTo>
                  <a:lnTo>
                    <a:pt x="30" y="4"/>
                  </a:lnTo>
                  <a:lnTo>
                    <a:pt x="27" y="4"/>
                  </a:lnTo>
                  <a:lnTo>
                    <a:pt x="25" y="4"/>
                  </a:lnTo>
                  <a:lnTo>
                    <a:pt x="24" y="4"/>
                  </a:lnTo>
                  <a:lnTo>
                    <a:pt x="23" y="0"/>
                  </a:lnTo>
                  <a:lnTo>
                    <a:pt x="4" y="12"/>
                  </a:lnTo>
                  <a:lnTo>
                    <a:pt x="6" y="10"/>
                  </a:lnTo>
                  <a:lnTo>
                    <a:pt x="8" y="8"/>
                  </a:lnTo>
                  <a:lnTo>
                    <a:pt x="11" y="6"/>
                  </a:lnTo>
                  <a:lnTo>
                    <a:pt x="13" y="4"/>
                  </a:lnTo>
                  <a:lnTo>
                    <a:pt x="15" y="7"/>
                  </a:lnTo>
                  <a:lnTo>
                    <a:pt x="13" y="9"/>
                  </a:lnTo>
                  <a:lnTo>
                    <a:pt x="11" y="10"/>
                  </a:lnTo>
                  <a:lnTo>
                    <a:pt x="10" y="12"/>
                  </a:lnTo>
                  <a:lnTo>
                    <a:pt x="8" y="14"/>
                  </a:lnTo>
                  <a:lnTo>
                    <a:pt x="4" y="12"/>
                  </a:lnTo>
                  <a:lnTo>
                    <a:pt x="1" y="33"/>
                  </a:lnTo>
                </a:path>
              </a:pathLst>
            </a:custGeom>
            <a:solidFill>
              <a:srgbClr val="282900"/>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06" name="未知"/>
            <p:cNvSpPr/>
            <p:nvPr/>
          </p:nvSpPr>
          <p:spPr bwMode="auto">
            <a:xfrm>
              <a:off x="501" y="160"/>
              <a:ext cx="6" cy="13"/>
            </a:xfrm>
            <a:custGeom>
              <a:avLst/>
              <a:gdLst>
                <a:gd name="T0" fmla="*/ 1 w 6"/>
                <a:gd name="T1" fmla="*/ 12 h 13"/>
                <a:gd name="T2" fmla="*/ 1 w 6"/>
                <a:gd name="T3" fmla="*/ 12 h 13"/>
                <a:gd name="T4" fmla="*/ 0 w 6"/>
                <a:gd name="T5" fmla="*/ 9 h 13"/>
                <a:gd name="T6" fmla="*/ 0 w 6"/>
                <a:gd name="T7" fmla="*/ 6 h 13"/>
                <a:gd name="T8" fmla="*/ 1 w 6"/>
                <a:gd name="T9" fmla="*/ 4 h 13"/>
                <a:gd name="T10" fmla="*/ 1 w 6"/>
                <a:gd name="T11" fmla="*/ 0 h 13"/>
                <a:gd name="T12" fmla="*/ 5 w 6"/>
                <a:gd name="T13" fmla="*/ 2 h 13"/>
                <a:gd name="T14" fmla="*/ 4 w 6"/>
                <a:gd name="T15" fmla="*/ 4 h 13"/>
                <a:gd name="T16" fmla="*/ 4 w 6"/>
                <a:gd name="T17" fmla="*/ 6 h 13"/>
                <a:gd name="T18" fmla="*/ 4 w 6"/>
                <a:gd name="T19" fmla="*/ 8 h 13"/>
                <a:gd name="T20" fmla="*/ 5 w 6"/>
                <a:gd name="T21" fmla="*/ 11 h 13"/>
                <a:gd name="T22" fmla="*/ 1 w 6"/>
                <a:gd name="T2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13">
                  <a:moveTo>
                    <a:pt x="1" y="12"/>
                  </a:moveTo>
                  <a:lnTo>
                    <a:pt x="1" y="12"/>
                  </a:lnTo>
                  <a:lnTo>
                    <a:pt x="0" y="9"/>
                  </a:lnTo>
                  <a:lnTo>
                    <a:pt x="0" y="6"/>
                  </a:lnTo>
                  <a:lnTo>
                    <a:pt x="1" y="4"/>
                  </a:lnTo>
                  <a:lnTo>
                    <a:pt x="1" y="0"/>
                  </a:lnTo>
                  <a:lnTo>
                    <a:pt x="5" y="2"/>
                  </a:lnTo>
                  <a:lnTo>
                    <a:pt x="4" y="4"/>
                  </a:lnTo>
                  <a:lnTo>
                    <a:pt x="4" y="6"/>
                  </a:lnTo>
                  <a:lnTo>
                    <a:pt x="4" y="8"/>
                  </a:lnTo>
                  <a:lnTo>
                    <a:pt x="5" y="11"/>
                  </a:lnTo>
                  <a:lnTo>
                    <a:pt x="1" y="12"/>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07" name="未知"/>
            <p:cNvSpPr/>
            <p:nvPr/>
          </p:nvSpPr>
          <p:spPr bwMode="auto">
            <a:xfrm>
              <a:off x="506" y="181"/>
              <a:ext cx="12" cy="11"/>
            </a:xfrm>
            <a:custGeom>
              <a:avLst/>
              <a:gdLst>
                <a:gd name="T0" fmla="*/ 9 w 12"/>
                <a:gd name="T1" fmla="*/ 10 h 11"/>
                <a:gd name="T2" fmla="*/ 9 w 12"/>
                <a:gd name="T3" fmla="*/ 10 h 11"/>
                <a:gd name="T4" fmla="*/ 6 w 12"/>
                <a:gd name="T5" fmla="*/ 8 h 11"/>
                <a:gd name="T6" fmla="*/ 5 w 12"/>
                <a:gd name="T7" fmla="*/ 6 h 11"/>
                <a:gd name="T8" fmla="*/ 3 w 12"/>
                <a:gd name="T9" fmla="*/ 4 h 11"/>
                <a:gd name="T10" fmla="*/ 0 w 12"/>
                <a:gd name="T11" fmla="*/ 1 h 11"/>
                <a:gd name="T12" fmla="*/ 4 w 12"/>
                <a:gd name="T13" fmla="*/ 0 h 11"/>
                <a:gd name="T14" fmla="*/ 6 w 12"/>
                <a:gd name="T15" fmla="*/ 2 h 11"/>
                <a:gd name="T16" fmla="*/ 7 w 12"/>
                <a:gd name="T17" fmla="*/ 4 h 11"/>
                <a:gd name="T18" fmla="*/ 9 w 12"/>
                <a:gd name="T19" fmla="*/ 5 h 11"/>
                <a:gd name="T20" fmla="*/ 11 w 12"/>
                <a:gd name="T21" fmla="*/ 6 h 11"/>
                <a:gd name="T22" fmla="*/ 9 w 12"/>
                <a:gd name="T2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
                  <a:moveTo>
                    <a:pt x="9" y="10"/>
                  </a:moveTo>
                  <a:lnTo>
                    <a:pt x="9" y="10"/>
                  </a:lnTo>
                  <a:lnTo>
                    <a:pt x="6" y="8"/>
                  </a:lnTo>
                  <a:lnTo>
                    <a:pt x="5" y="6"/>
                  </a:lnTo>
                  <a:lnTo>
                    <a:pt x="3" y="4"/>
                  </a:lnTo>
                  <a:lnTo>
                    <a:pt x="0" y="1"/>
                  </a:lnTo>
                  <a:lnTo>
                    <a:pt x="4" y="0"/>
                  </a:lnTo>
                  <a:lnTo>
                    <a:pt x="6" y="2"/>
                  </a:lnTo>
                  <a:lnTo>
                    <a:pt x="7" y="4"/>
                  </a:lnTo>
                  <a:lnTo>
                    <a:pt x="9" y="5"/>
                  </a:lnTo>
                  <a:lnTo>
                    <a:pt x="11" y="6"/>
                  </a:lnTo>
                  <a:lnTo>
                    <a:pt x="9" y="1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08" name="未知"/>
            <p:cNvSpPr/>
            <p:nvPr/>
          </p:nvSpPr>
          <p:spPr bwMode="auto">
            <a:xfrm>
              <a:off x="526" y="191"/>
              <a:ext cx="12" cy="7"/>
            </a:xfrm>
            <a:custGeom>
              <a:avLst/>
              <a:gdLst>
                <a:gd name="T0" fmla="*/ 11 w 12"/>
                <a:gd name="T1" fmla="*/ 6 h 7"/>
                <a:gd name="T2" fmla="*/ 11 w 12"/>
                <a:gd name="T3" fmla="*/ 6 h 7"/>
                <a:gd name="T4" fmla="*/ 8 w 12"/>
                <a:gd name="T5" fmla="*/ 6 h 7"/>
                <a:gd name="T6" fmla="*/ 6 w 12"/>
                <a:gd name="T7" fmla="*/ 6 h 7"/>
                <a:gd name="T8" fmla="*/ 3 w 12"/>
                <a:gd name="T9" fmla="*/ 6 h 7"/>
                <a:gd name="T10" fmla="*/ 0 w 12"/>
                <a:gd name="T11" fmla="*/ 4 h 7"/>
                <a:gd name="T12" fmla="*/ 1 w 12"/>
                <a:gd name="T13" fmla="*/ 0 h 7"/>
                <a:gd name="T14" fmla="*/ 4 w 12"/>
                <a:gd name="T15" fmla="*/ 1 h 7"/>
                <a:gd name="T16" fmla="*/ 6 w 12"/>
                <a:gd name="T17" fmla="*/ 2 h 7"/>
                <a:gd name="T18" fmla="*/ 7 w 12"/>
                <a:gd name="T19" fmla="*/ 2 h 7"/>
                <a:gd name="T20" fmla="*/ 10 w 12"/>
                <a:gd name="T21" fmla="*/ 2 h 7"/>
                <a:gd name="T22" fmla="*/ 11 w 12"/>
                <a:gd name="T23"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7">
                  <a:moveTo>
                    <a:pt x="11" y="6"/>
                  </a:moveTo>
                  <a:lnTo>
                    <a:pt x="11" y="6"/>
                  </a:lnTo>
                  <a:lnTo>
                    <a:pt x="8" y="6"/>
                  </a:lnTo>
                  <a:lnTo>
                    <a:pt x="6" y="6"/>
                  </a:lnTo>
                  <a:lnTo>
                    <a:pt x="3" y="6"/>
                  </a:lnTo>
                  <a:lnTo>
                    <a:pt x="0" y="4"/>
                  </a:lnTo>
                  <a:lnTo>
                    <a:pt x="1" y="0"/>
                  </a:lnTo>
                  <a:lnTo>
                    <a:pt x="4" y="1"/>
                  </a:lnTo>
                  <a:lnTo>
                    <a:pt x="6" y="2"/>
                  </a:lnTo>
                  <a:lnTo>
                    <a:pt x="7" y="2"/>
                  </a:lnTo>
                  <a:lnTo>
                    <a:pt x="10" y="2"/>
                  </a:lnTo>
                  <a:lnTo>
                    <a:pt x="11" y="6"/>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09" name="未知"/>
            <p:cNvSpPr/>
            <p:nvPr/>
          </p:nvSpPr>
          <p:spPr bwMode="auto">
            <a:xfrm>
              <a:off x="546" y="181"/>
              <a:ext cx="12" cy="12"/>
            </a:xfrm>
            <a:custGeom>
              <a:avLst/>
              <a:gdLst>
                <a:gd name="T0" fmla="*/ 11 w 12"/>
                <a:gd name="T1" fmla="*/ 3 h 12"/>
                <a:gd name="T2" fmla="*/ 11 w 12"/>
                <a:gd name="T3" fmla="*/ 3 h 12"/>
                <a:gd name="T4" fmla="*/ 9 w 12"/>
                <a:gd name="T5" fmla="*/ 5 h 12"/>
                <a:gd name="T6" fmla="*/ 7 w 12"/>
                <a:gd name="T7" fmla="*/ 7 h 12"/>
                <a:gd name="T8" fmla="*/ 5 w 12"/>
                <a:gd name="T9" fmla="*/ 9 h 12"/>
                <a:gd name="T10" fmla="*/ 2 w 12"/>
                <a:gd name="T11" fmla="*/ 11 h 12"/>
                <a:gd name="T12" fmla="*/ 0 w 12"/>
                <a:gd name="T13" fmla="*/ 8 h 12"/>
                <a:gd name="T14" fmla="*/ 2 w 12"/>
                <a:gd name="T15" fmla="*/ 6 h 12"/>
                <a:gd name="T16" fmla="*/ 5 w 12"/>
                <a:gd name="T17" fmla="*/ 5 h 12"/>
                <a:gd name="T18" fmla="*/ 6 w 12"/>
                <a:gd name="T19" fmla="*/ 3 h 12"/>
                <a:gd name="T20" fmla="*/ 8 w 12"/>
                <a:gd name="T21" fmla="*/ 0 h 12"/>
                <a:gd name="T22" fmla="*/ 11 w 12"/>
                <a:gd name="T2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2">
                  <a:moveTo>
                    <a:pt x="11" y="3"/>
                  </a:moveTo>
                  <a:lnTo>
                    <a:pt x="11" y="3"/>
                  </a:lnTo>
                  <a:lnTo>
                    <a:pt x="9" y="5"/>
                  </a:lnTo>
                  <a:lnTo>
                    <a:pt x="7" y="7"/>
                  </a:lnTo>
                  <a:lnTo>
                    <a:pt x="5" y="9"/>
                  </a:lnTo>
                  <a:lnTo>
                    <a:pt x="2" y="11"/>
                  </a:lnTo>
                  <a:lnTo>
                    <a:pt x="0" y="8"/>
                  </a:lnTo>
                  <a:lnTo>
                    <a:pt x="2" y="6"/>
                  </a:lnTo>
                  <a:lnTo>
                    <a:pt x="5" y="5"/>
                  </a:lnTo>
                  <a:lnTo>
                    <a:pt x="6" y="3"/>
                  </a:lnTo>
                  <a:lnTo>
                    <a:pt x="8" y="0"/>
                  </a:lnTo>
                  <a:lnTo>
                    <a:pt x="11" y="3"/>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10" name="未知"/>
            <p:cNvSpPr/>
            <p:nvPr/>
          </p:nvSpPr>
          <p:spPr bwMode="auto">
            <a:xfrm>
              <a:off x="558" y="162"/>
              <a:ext cx="5" cy="12"/>
            </a:xfrm>
            <a:custGeom>
              <a:avLst/>
              <a:gdLst>
                <a:gd name="T0" fmla="*/ 3 w 5"/>
                <a:gd name="T1" fmla="*/ 0 h 12"/>
                <a:gd name="T2" fmla="*/ 3 w 5"/>
                <a:gd name="T3" fmla="*/ 0 h 12"/>
                <a:gd name="T4" fmla="*/ 3 w 5"/>
                <a:gd name="T5" fmla="*/ 3 h 12"/>
                <a:gd name="T6" fmla="*/ 4 w 5"/>
                <a:gd name="T7" fmla="*/ 6 h 12"/>
                <a:gd name="T8" fmla="*/ 3 w 5"/>
                <a:gd name="T9" fmla="*/ 8 h 12"/>
                <a:gd name="T10" fmla="*/ 3 w 5"/>
                <a:gd name="T11" fmla="*/ 11 h 12"/>
                <a:gd name="T12" fmla="*/ 0 w 5"/>
                <a:gd name="T13" fmla="*/ 10 h 12"/>
                <a:gd name="T14" fmla="*/ 1 w 5"/>
                <a:gd name="T15" fmla="*/ 7 h 12"/>
                <a:gd name="T16" fmla="*/ 1 w 5"/>
                <a:gd name="T17" fmla="*/ 6 h 12"/>
                <a:gd name="T18" fmla="*/ 1 w 5"/>
                <a:gd name="T19" fmla="*/ 3 h 12"/>
                <a:gd name="T20" fmla="*/ 0 w 5"/>
                <a:gd name="T21" fmla="*/ 1 h 12"/>
                <a:gd name="T22" fmla="*/ 3 w 5"/>
                <a:gd name="T2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 h="12">
                  <a:moveTo>
                    <a:pt x="3" y="0"/>
                  </a:moveTo>
                  <a:lnTo>
                    <a:pt x="3" y="0"/>
                  </a:lnTo>
                  <a:lnTo>
                    <a:pt x="3" y="3"/>
                  </a:lnTo>
                  <a:lnTo>
                    <a:pt x="4" y="6"/>
                  </a:lnTo>
                  <a:lnTo>
                    <a:pt x="3" y="8"/>
                  </a:lnTo>
                  <a:lnTo>
                    <a:pt x="3" y="11"/>
                  </a:lnTo>
                  <a:lnTo>
                    <a:pt x="0" y="10"/>
                  </a:lnTo>
                  <a:lnTo>
                    <a:pt x="1" y="7"/>
                  </a:lnTo>
                  <a:lnTo>
                    <a:pt x="1" y="6"/>
                  </a:lnTo>
                  <a:lnTo>
                    <a:pt x="1" y="3"/>
                  </a:lnTo>
                  <a:lnTo>
                    <a:pt x="0" y="1"/>
                  </a:lnTo>
                  <a:lnTo>
                    <a:pt x="3"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11" name="未知"/>
            <p:cNvSpPr/>
            <p:nvPr/>
          </p:nvSpPr>
          <p:spPr bwMode="auto">
            <a:xfrm>
              <a:off x="546" y="141"/>
              <a:ext cx="12" cy="13"/>
            </a:xfrm>
            <a:custGeom>
              <a:avLst/>
              <a:gdLst>
                <a:gd name="T0" fmla="*/ 2 w 12"/>
                <a:gd name="T1" fmla="*/ 0 h 13"/>
                <a:gd name="T2" fmla="*/ 2 w 12"/>
                <a:gd name="T3" fmla="*/ 0 h 13"/>
                <a:gd name="T4" fmla="*/ 5 w 12"/>
                <a:gd name="T5" fmla="*/ 2 h 13"/>
                <a:gd name="T6" fmla="*/ 7 w 12"/>
                <a:gd name="T7" fmla="*/ 4 h 13"/>
                <a:gd name="T8" fmla="*/ 9 w 12"/>
                <a:gd name="T9" fmla="*/ 7 h 13"/>
                <a:gd name="T10" fmla="*/ 11 w 12"/>
                <a:gd name="T11" fmla="*/ 10 h 13"/>
                <a:gd name="T12" fmla="*/ 8 w 12"/>
                <a:gd name="T13" fmla="*/ 12 h 13"/>
                <a:gd name="T14" fmla="*/ 6 w 12"/>
                <a:gd name="T15" fmla="*/ 9 h 13"/>
                <a:gd name="T16" fmla="*/ 5 w 12"/>
                <a:gd name="T17" fmla="*/ 7 h 13"/>
                <a:gd name="T18" fmla="*/ 2 w 12"/>
                <a:gd name="T19" fmla="*/ 6 h 13"/>
                <a:gd name="T20" fmla="*/ 0 w 12"/>
                <a:gd name="T21" fmla="*/ 4 h 13"/>
                <a:gd name="T22" fmla="*/ 2 w 12"/>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3">
                  <a:moveTo>
                    <a:pt x="2" y="0"/>
                  </a:moveTo>
                  <a:lnTo>
                    <a:pt x="2" y="0"/>
                  </a:lnTo>
                  <a:lnTo>
                    <a:pt x="5" y="2"/>
                  </a:lnTo>
                  <a:lnTo>
                    <a:pt x="7" y="4"/>
                  </a:lnTo>
                  <a:lnTo>
                    <a:pt x="9" y="7"/>
                  </a:lnTo>
                  <a:lnTo>
                    <a:pt x="11" y="10"/>
                  </a:lnTo>
                  <a:lnTo>
                    <a:pt x="8" y="12"/>
                  </a:lnTo>
                  <a:lnTo>
                    <a:pt x="6" y="9"/>
                  </a:lnTo>
                  <a:lnTo>
                    <a:pt x="5" y="7"/>
                  </a:lnTo>
                  <a:lnTo>
                    <a:pt x="2" y="6"/>
                  </a:lnTo>
                  <a:lnTo>
                    <a:pt x="0" y="4"/>
                  </a:lnTo>
                  <a:lnTo>
                    <a:pt x="2"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12" name="未知"/>
            <p:cNvSpPr/>
            <p:nvPr/>
          </p:nvSpPr>
          <p:spPr bwMode="auto">
            <a:xfrm>
              <a:off x="526" y="136"/>
              <a:ext cx="12" cy="6"/>
            </a:xfrm>
            <a:custGeom>
              <a:avLst/>
              <a:gdLst>
                <a:gd name="T0" fmla="*/ 0 w 12"/>
                <a:gd name="T1" fmla="*/ 0 h 6"/>
                <a:gd name="T2" fmla="*/ 0 w 12"/>
                <a:gd name="T3" fmla="*/ 0 h 6"/>
                <a:gd name="T4" fmla="*/ 3 w 12"/>
                <a:gd name="T5" fmla="*/ 0 h 6"/>
                <a:gd name="T6" fmla="*/ 6 w 12"/>
                <a:gd name="T7" fmla="*/ 1 h 6"/>
                <a:gd name="T8" fmla="*/ 8 w 12"/>
                <a:gd name="T9" fmla="*/ 1 h 6"/>
                <a:gd name="T10" fmla="*/ 11 w 12"/>
                <a:gd name="T11" fmla="*/ 2 h 6"/>
                <a:gd name="T12" fmla="*/ 10 w 12"/>
                <a:gd name="T13" fmla="*/ 5 h 6"/>
                <a:gd name="T14" fmla="*/ 7 w 12"/>
                <a:gd name="T15" fmla="*/ 4 h 6"/>
                <a:gd name="T16" fmla="*/ 5 w 12"/>
                <a:gd name="T17" fmla="*/ 4 h 6"/>
                <a:gd name="T18" fmla="*/ 3 w 12"/>
                <a:gd name="T19" fmla="*/ 4 h 6"/>
                <a:gd name="T20" fmla="*/ 1 w 12"/>
                <a:gd name="T21" fmla="*/ 4 h 6"/>
                <a:gd name="T22" fmla="*/ 0 w 12"/>
                <a:gd name="T2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6">
                  <a:moveTo>
                    <a:pt x="0" y="0"/>
                  </a:moveTo>
                  <a:lnTo>
                    <a:pt x="0" y="0"/>
                  </a:lnTo>
                  <a:lnTo>
                    <a:pt x="3" y="0"/>
                  </a:lnTo>
                  <a:lnTo>
                    <a:pt x="6" y="1"/>
                  </a:lnTo>
                  <a:lnTo>
                    <a:pt x="8" y="1"/>
                  </a:lnTo>
                  <a:lnTo>
                    <a:pt x="11" y="2"/>
                  </a:lnTo>
                  <a:lnTo>
                    <a:pt x="10" y="5"/>
                  </a:lnTo>
                  <a:lnTo>
                    <a:pt x="7" y="4"/>
                  </a:lnTo>
                  <a:lnTo>
                    <a:pt x="5" y="4"/>
                  </a:lnTo>
                  <a:lnTo>
                    <a:pt x="3" y="4"/>
                  </a:lnTo>
                  <a:lnTo>
                    <a:pt x="1" y="4"/>
                  </a:lnTo>
                  <a:lnTo>
                    <a:pt x="0"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13" name="未知"/>
            <p:cNvSpPr/>
            <p:nvPr/>
          </p:nvSpPr>
          <p:spPr bwMode="auto">
            <a:xfrm>
              <a:off x="506" y="141"/>
              <a:ext cx="12" cy="11"/>
            </a:xfrm>
            <a:custGeom>
              <a:avLst/>
              <a:gdLst>
                <a:gd name="T0" fmla="*/ 0 w 12"/>
                <a:gd name="T1" fmla="*/ 8 h 11"/>
                <a:gd name="T2" fmla="*/ 0 w 12"/>
                <a:gd name="T3" fmla="*/ 8 h 11"/>
                <a:gd name="T4" fmla="*/ 2 w 12"/>
                <a:gd name="T5" fmla="*/ 6 h 11"/>
                <a:gd name="T6" fmla="*/ 4 w 12"/>
                <a:gd name="T7" fmla="*/ 4 h 11"/>
                <a:gd name="T8" fmla="*/ 6 w 12"/>
                <a:gd name="T9" fmla="*/ 2 h 11"/>
                <a:gd name="T10" fmla="*/ 9 w 12"/>
                <a:gd name="T11" fmla="*/ 0 h 11"/>
                <a:gd name="T12" fmla="*/ 11 w 12"/>
                <a:gd name="T13" fmla="*/ 3 h 11"/>
                <a:gd name="T14" fmla="*/ 9 w 12"/>
                <a:gd name="T15" fmla="*/ 5 h 11"/>
                <a:gd name="T16" fmla="*/ 6 w 12"/>
                <a:gd name="T17" fmla="*/ 6 h 11"/>
                <a:gd name="T18" fmla="*/ 6 w 12"/>
                <a:gd name="T19" fmla="*/ 8 h 11"/>
                <a:gd name="T20" fmla="*/ 4 w 12"/>
                <a:gd name="T21" fmla="*/ 10 h 11"/>
                <a:gd name="T22" fmla="*/ 0 w 12"/>
                <a:gd name="T23"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11">
                  <a:moveTo>
                    <a:pt x="0" y="8"/>
                  </a:moveTo>
                  <a:lnTo>
                    <a:pt x="0" y="8"/>
                  </a:lnTo>
                  <a:lnTo>
                    <a:pt x="2" y="6"/>
                  </a:lnTo>
                  <a:lnTo>
                    <a:pt x="4" y="4"/>
                  </a:lnTo>
                  <a:lnTo>
                    <a:pt x="6" y="2"/>
                  </a:lnTo>
                  <a:lnTo>
                    <a:pt x="9" y="0"/>
                  </a:lnTo>
                  <a:lnTo>
                    <a:pt x="11" y="3"/>
                  </a:lnTo>
                  <a:lnTo>
                    <a:pt x="9" y="5"/>
                  </a:lnTo>
                  <a:lnTo>
                    <a:pt x="6" y="6"/>
                  </a:lnTo>
                  <a:lnTo>
                    <a:pt x="6" y="8"/>
                  </a:lnTo>
                  <a:lnTo>
                    <a:pt x="4" y="10"/>
                  </a:lnTo>
                  <a:lnTo>
                    <a:pt x="0" y="8"/>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14" name="未知"/>
            <p:cNvSpPr/>
            <p:nvPr/>
          </p:nvSpPr>
          <p:spPr bwMode="auto">
            <a:xfrm>
              <a:off x="508" y="141"/>
              <a:ext cx="45" cy="45"/>
            </a:xfrm>
            <a:custGeom>
              <a:avLst/>
              <a:gdLst>
                <a:gd name="T0" fmla="*/ 22 w 45"/>
                <a:gd name="T1" fmla="*/ 0 h 45"/>
                <a:gd name="T2" fmla="*/ 26 w 45"/>
                <a:gd name="T3" fmla="*/ 1 h 45"/>
                <a:gd name="T4" fmla="*/ 30 w 45"/>
                <a:gd name="T5" fmla="*/ 2 h 45"/>
                <a:gd name="T6" fmla="*/ 34 w 45"/>
                <a:gd name="T7" fmla="*/ 4 h 45"/>
                <a:gd name="T8" fmla="*/ 37 w 45"/>
                <a:gd name="T9" fmla="*/ 7 h 45"/>
                <a:gd name="T10" fmla="*/ 40 w 45"/>
                <a:gd name="T11" fmla="*/ 10 h 45"/>
                <a:gd name="T12" fmla="*/ 42 w 45"/>
                <a:gd name="T13" fmla="*/ 14 h 45"/>
                <a:gd name="T14" fmla="*/ 44 w 45"/>
                <a:gd name="T15" fmla="*/ 19 h 45"/>
                <a:gd name="T16" fmla="*/ 44 w 45"/>
                <a:gd name="T17" fmla="*/ 23 h 45"/>
                <a:gd name="T18" fmla="*/ 44 w 45"/>
                <a:gd name="T19" fmla="*/ 27 h 45"/>
                <a:gd name="T20" fmla="*/ 42 w 45"/>
                <a:gd name="T21" fmla="*/ 31 h 45"/>
                <a:gd name="T22" fmla="*/ 40 w 45"/>
                <a:gd name="T23" fmla="*/ 35 h 45"/>
                <a:gd name="T24" fmla="*/ 37 w 45"/>
                <a:gd name="T25" fmla="*/ 38 h 45"/>
                <a:gd name="T26" fmla="*/ 34 w 45"/>
                <a:gd name="T27" fmla="*/ 41 h 45"/>
                <a:gd name="T28" fmla="*/ 30 w 45"/>
                <a:gd name="T29" fmla="*/ 42 h 45"/>
                <a:gd name="T30" fmla="*/ 25 w 45"/>
                <a:gd name="T31" fmla="*/ 44 h 45"/>
                <a:gd name="T32" fmla="*/ 21 w 45"/>
                <a:gd name="T33" fmla="*/ 44 h 45"/>
                <a:gd name="T34" fmla="*/ 17 w 45"/>
                <a:gd name="T35" fmla="*/ 44 h 45"/>
                <a:gd name="T36" fmla="*/ 13 w 45"/>
                <a:gd name="T37" fmla="*/ 42 h 45"/>
                <a:gd name="T38" fmla="*/ 9 w 45"/>
                <a:gd name="T39" fmla="*/ 40 h 45"/>
                <a:gd name="T40" fmla="*/ 6 w 45"/>
                <a:gd name="T41" fmla="*/ 37 h 45"/>
                <a:gd name="T42" fmla="*/ 3 w 45"/>
                <a:gd name="T43" fmla="*/ 34 h 45"/>
                <a:gd name="T44" fmla="*/ 2 w 45"/>
                <a:gd name="T45" fmla="*/ 30 h 45"/>
                <a:gd name="T46" fmla="*/ 1 w 45"/>
                <a:gd name="T47" fmla="*/ 26 h 45"/>
                <a:gd name="T48" fmla="*/ 0 w 45"/>
                <a:gd name="T49" fmla="*/ 21 h 45"/>
                <a:gd name="T50" fmla="*/ 1 w 45"/>
                <a:gd name="T51" fmla="*/ 17 h 45"/>
                <a:gd name="T52" fmla="*/ 2 w 45"/>
                <a:gd name="T53" fmla="*/ 13 h 45"/>
                <a:gd name="T54" fmla="*/ 3 w 45"/>
                <a:gd name="T55" fmla="*/ 9 h 45"/>
                <a:gd name="T56" fmla="*/ 7 w 45"/>
                <a:gd name="T57" fmla="*/ 6 h 45"/>
                <a:gd name="T58" fmla="*/ 9 w 45"/>
                <a:gd name="T59" fmla="*/ 3 h 45"/>
                <a:gd name="T60" fmla="*/ 14 w 45"/>
                <a:gd name="T61" fmla="*/ 2 h 45"/>
                <a:gd name="T62" fmla="*/ 17 w 45"/>
                <a:gd name="T63" fmla="*/ 1 h 45"/>
                <a:gd name="T64" fmla="*/ 22 w 45"/>
                <a:gd name="T6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 h="45">
                  <a:moveTo>
                    <a:pt x="22" y="0"/>
                  </a:moveTo>
                  <a:lnTo>
                    <a:pt x="26" y="1"/>
                  </a:lnTo>
                  <a:lnTo>
                    <a:pt x="30" y="2"/>
                  </a:lnTo>
                  <a:lnTo>
                    <a:pt x="34" y="4"/>
                  </a:lnTo>
                  <a:lnTo>
                    <a:pt x="37" y="7"/>
                  </a:lnTo>
                  <a:lnTo>
                    <a:pt x="40" y="10"/>
                  </a:lnTo>
                  <a:lnTo>
                    <a:pt x="42" y="14"/>
                  </a:lnTo>
                  <a:lnTo>
                    <a:pt x="44" y="19"/>
                  </a:lnTo>
                  <a:lnTo>
                    <a:pt x="44" y="23"/>
                  </a:lnTo>
                  <a:lnTo>
                    <a:pt x="44" y="27"/>
                  </a:lnTo>
                  <a:lnTo>
                    <a:pt x="42" y="31"/>
                  </a:lnTo>
                  <a:lnTo>
                    <a:pt x="40" y="35"/>
                  </a:lnTo>
                  <a:lnTo>
                    <a:pt x="37" y="38"/>
                  </a:lnTo>
                  <a:lnTo>
                    <a:pt x="34" y="41"/>
                  </a:lnTo>
                  <a:lnTo>
                    <a:pt x="30" y="42"/>
                  </a:lnTo>
                  <a:lnTo>
                    <a:pt x="25" y="44"/>
                  </a:lnTo>
                  <a:lnTo>
                    <a:pt x="21" y="44"/>
                  </a:lnTo>
                  <a:lnTo>
                    <a:pt x="17" y="44"/>
                  </a:lnTo>
                  <a:lnTo>
                    <a:pt x="13" y="42"/>
                  </a:lnTo>
                  <a:lnTo>
                    <a:pt x="9" y="40"/>
                  </a:lnTo>
                  <a:lnTo>
                    <a:pt x="6" y="37"/>
                  </a:lnTo>
                  <a:lnTo>
                    <a:pt x="3" y="34"/>
                  </a:lnTo>
                  <a:lnTo>
                    <a:pt x="2" y="30"/>
                  </a:lnTo>
                  <a:lnTo>
                    <a:pt x="1" y="26"/>
                  </a:lnTo>
                  <a:lnTo>
                    <a:pt x="0" y="21"/>
                  </a:lnTo>
                  <a:lnTo>
                    <a:pt x="1" y="17"/>
                  </a:lnTo>
                  <a:lnTo>
                    <a:pt x="2" y="13"/>
                  </a:lnTo>
                  <a:lnTo>
                    <a:pt x="3" y="9"/>
                  </a:lnTo>
                  <a:lnTo>
                    <a:pt x="7" y="6"/>
                  </a:lnTo>
                  <a:lnTo>
                    <a:pt x="9" y="3"/>
                  </a:lnTo>
                  <a:lnTo>
                    <a:pt x="14" y="2"/>
                  </a:lnTo>
                  <a:lnTo>
                    <a:pt x="17" y="1"/>
                  </a:lnTo>
                  <a:lnTo>
                    <a:pt x="22" y="0"/>
                  </a:lnTo>
                </a:path>
              </a:pathLst>
            </a:custGeom>
            <a:solidFill>
              <a:srgbClr val="B2B2B2"/>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15" name="未知"/>
            <p:cNvSpPr/>
            <p:nvPr/>
          </p:nvSpPr>
          <p:spPr bwMode="auto">
            <a:xfrm>
              <a:off x="508" y="141"/>
              <a:ext cx="51" cy="51"/>
            </a:xfrm>
            <a:custGeom>
              <a:avLst/>
              <a:gdLst>
                <a:gd name="T0" fmla="*/ 25 w 51"/>
                <a:gd name="T1" fmla="*/ 0 h 51"/>
                <a:gd name="T2" fmla="*/ 25 w 51"/>
                <a:gd name="T3" fmla="*/ 0 h 51"/>
                <a:gd name="T4" fmla="*/ 30 w 51"/>
                <a:gd name="T5" fmla="*/ 1 h 51"/>
                <a:gd name="T6" fmla="*/ 35 w 51"/>
                <a:gd name="T7" fmla="*/ 2 h 51"/>
                <a:gd name="T8" fmla="*/ 38 w 51"/>
                <a:gd name="T9" fmla="*/ 5 h 51"/>
                <a:gd name="T10" fmla="*/ 42 w 51"/>
                <a:gd name="T11" fmla="*/ 8 h 51"/>
                <a:gd name="T12" fmla="*/ 45 w 51"/>
                <a:gd name="T13" fmla="*/ 12 h 51"/>
                <a:gd name="T14" fmla="*/ 48 w 51"/>
                <a:gd name="T15" fmla="*/ 16 h 51"/>
                <a:gd name="T16" fmla="*/ 50 w 51"/>
                <a:gd name="T17" fmla="*/ 21 h 51"/>
                <a:gd name="T18" fmla="*/ 50 w 51"/>
                <a:gd name="T19" fmla="*/ 26 h 51"/>
                <a:gd name="T20" fmla="*/ 50 w 51"/>
                <a:gd name="T21" fmla="*/ 31 h 51"/>
                <a:gd name="T22" fmla="*/ 48 w 51"/>
                <a:gd name="T23" fmla="*/ 36 h 51"/>
                <a:gd name="T24" fmla="*/ 45 w 51"/>
                <a:gd name="T25" fmla="*/ 39 h 51"/>
                <a:gd name="T26" fmla="*/ 42 w 51"/>
                <a:gd name="T27" fmla="*/ 43 h 51"/>
                <a:gd name="T28" fmla="*/ 38 w 51"/>
                <a:gd name="T29" fmla="*/ 46 h 51"/>
                <a:gd name="T30" fmla="*/ 34 w 51"/>
                <a:gd name="T31" fmla="*/ 48 h 51"/>
                <a:gd name="T32" fmla="*/ 29 w 51"/>
                <a:gd name="T33" fmla="*/ 50 h 51"/>
                <a:gd name="T34" fmla="*/ 24 w 51"/>
                <a:gd name="T35" fmla="*/ 50 h 51"/>
                <a:gd name="T36" fmla="*/ 19 w 51"/>
                <a:gd name="T37" fmla="*/ 50 h 51"/>
                <a:gd name="T38" fmla="*/ 14 w 51"/>
                <a:gd name="T39" fmla="*/ 48 h 51"/>
                <a:gd name="T40" fmla="*/ 11 w 51"/>
                <a:gd name="T41" fmla="*/ 45 h 51"/>
                <a:gd name="T42" fmla="*/ 7 w 51"/>
                <a:gd name="T43" fmla="*/ 42 h 51"/>
                <a:gd name="T44" fmla="*/ 4 w 51"/>
                <a:gd name="T45" fmla="*/ 38 h 51"/>
                <a:gd name="T46" fmla="*/ 2 w 51"/>
                <a:gd name="T47" fmla="*/ 35 h 51"/>
                <a:gd name="T48" fmla="*/ 1 w 51"/>
                <a:gd name="T49" fmla="*/ 30 h 51"/>
                <a:gd name="T50" fmla="*/ 0 w 51"/>
                <a:gd name="T51" fmla="*/ 24 h 51"/>
                <a:gd name="T52" fmla="*/ 1 w 51"/>
                <a:gd name="T53" fmla="*/ 19 h 51"/>
                <a:gd name="T54" fmla="*/ 2 w 51"/>
                <a:gd name="T55" fmla="*/ 14 h 51"/>
                <a:gd name="T56" fmla="*/ 4 w 51"/>
                <a:gd name="T57" fmla="*/ 11 h 51"/>
                <a:gd name="T58" fmla="*/ 8 w 51"/>
                <a:gd name="T59" fmla="*/ 7 h 51"/>
                <a:gd name="T60" fmla="*/ 11 w 51"/>
                <a:gd name="T61" fmla="*/ 4 h 51"/>
                <a:gd name="T62" fmla="*/ 15 w 51"/>
                <a:gd name="T63" fmla="*/ 2 h 51"/>
                <a:gd name="T64" fmla="*/ 19 w 51"/>
                <a:gd name="T65" fmla="*/ 1 h 51"/>
                <a:gd name="T66" fmla="*/ 25 w 51"/>
                <a:gd name="T6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1" h="51">
                  <a:moveTo>
                    <a:pt x="25" y="0"/>
                  </a:moveTo>
                  <a:lnTo>
                    <a:pt x="25" y="0"/>
                  </a:lnTo>
                  <a:lnTo>
                    <a:pt x="30" y="1"/>
                  </a:lnTo>
                  <a:lnTo>
                    <a:pt x="35" y="2"/>
                  </a:lnTo>
                  <a:lnTo>
                    <a:pt x="38" y="5"/>
                  </a:lnTo>
                  <a:lnTo>
                    <a:pt x="42" y="8"/>
                  </a:lnTo>
                  <a:lnTo>
                    <a:pt x="45" y="12"/>
                  </a:lnTo>
                  <a:lnTo>
                    <a:pt x="48" y="16"/>
                  </a:lnTo>
                  <a:lnTo>
                    <a:pt x="50" y="21"/>
                  </a:lnTo>
                  <a:lnTo>
                    <a:pt x="50" y="26"/>
                  </a:lnTo>
                  <a:lnTo>
                    <a:pt x="50" y="31"/>
                  </a:lnTo>
                  <a:lnTo>
                    <a:pt x="48" y="36"/>
                  </a:lnTo>
                  <a:lnTo>
                    <a:pt x="45" y="39"/>
                  </a:lnTo>
                  <a:lnTo>
                    <a:pt x="42" y="43"/>
                  </a:lnTo>
                  <a:lnTo>
                    <a:pt x="38" y="46"/>
                  </a:lnTo>
                  <a:lnTo>
                    <a:pt x="34" y="48"/>
                  </a:lnTo>
                  <a:lnTo>
                    <a:pt x="29" y="50"/>
                  </a:lnTo>
                  <a:lnTo>
                    <a:pt x="24" y="50"/>
                  </a:lnTo>
                  <a:lnTo>
                    <a:pt x="19" y="50"/>
                  </a:lnTo>
                  <a:lnTo>
                    <a:pt x="14" y="48"/>
                  </a:lnTo>
                  <a:lnTo>
                    <a:pt x="11" y="45"/>
                  </a:lnTo>
                  <a:lnTo>
                    <a:pt x="7" y="42"/>
                  </a:lnTo>
                  <a:lnTo>
                    <a:pt x="4" y="38"/>
                  </a:lnTo>
                  <a:lnTo>
                    <a:pt x="2" y="35"/>
                  </a:lnTo>
                  <a:lnTo>
                    <a:pt x="1" y="30"/>
                  </a:lnTo>
                  <a:lnTo>
                    <a:pt x="0" y="24"/>
                  </a:lnTo>
                  <a:lnTo>
                    <a:pt x="1" y="19"/>
                  </a:lnTo>
                  <a:lnTo>
                    <a:pt x="2" y="14"/>
                  </a:lnTo>
                  <a:lnTo>
                    <a:pt x="4" y="11"/>
                  </a:lnTo>
                  <a:lnTo>
                    <a:pt x="8" y="7"/>
                  </a:lnTo>
                  <a:lnTo>
                    <a:pt x="11" y="4"/>
                  </a:lnTo>
                  <a:lnTo>
                    <a:pt x="15" y="2"/>
                  </a:lnTo>
                  <a:lnTo>
                    <a:pt x="19" y="1"/>
                  </a:lnTo>
                  <a:lnTo>
                    <a:pt x="25"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16" name="未知"/>
            <p:cNvSpPr/>
            <p:nvPr/>
          </p:nvSpPr>
          <p:spPr bwMode="auto">
            <a:xfrm>
              <a:off x="510" y="144"/>
              <a:ext cx="39" cy="41"/>
            </a:xfrm>
            <a:custGeom>
              <a:avLst/>
              <a:gdLst>
                <a:gd name="T0" fmla="*/ 19 w 39"/>
                <a:gd name="T1" fmla="*/ 0 h 41"/>
                <a:gd name="T2" fmla="*/ 23 w 39"/>
                <a:gd name="T3" fmla="*/ 0 h 41"/>
                <a:gd name="T4" fmla="*/ 26 w 39"/>
                <a:gd name="T5" fmla="*/ 2 h 41"/>
                <a:gd name="T6" fmla="*/ 30 w 39"/>
                <a:gd name="T7" fmla="*/ 3 h 41"/>
                <a:gd name="T8" fmla="*/ 32 w 39"/>
                <a:gd name="T9" fmla="*/ 6 h 41"/>
                <a:gd name="T10" fmla="*/ 35 w 39"/>
                <a:gd name="T11" fmla="*/ 9 h 41"/>
                <a:gd name="T12" fmla="*/ 37 w 39"/>
                <a:gd name="T13" fmla="*/ 13 h 41"/>
                <a:gd name="T14" fmla="*/ 38 w 39"/>
                <a:gd name="T15" fmla="*/ 16 h 41"/>
                <a:gd name="T16" fmla="*/ 38 w 39"/>
                <a:gd name="T17" fmla="*/ 20 h 41"/>
                <a:gd name="T18" fmla="*/ 38 w 39"/>
                <a:gd name="T19" fmla="*/ 24 h 41"/>
                <a:gd name="T20" fmla="*/ 36 w 39"/>
                <a:gd name="T21" fmla="*/ 28 h 41"/>
                <a:gd name="T22" fmla="*/ 35 w 39"/>
                <a:gd name="T23" fmla="*/ 31 h 41"/>
                <a:gd name="T24" fmla="*/ 32 w 39"/>
                <a:gd name="T25" fmla="*/ 34 h 41"/>
                <a:gd name="T26" fmla="*/ 29 w 39"/>
                <a:gd name="T27" fmla="*/ 37 h 41"/>
                <a:gd name="T28" fmla="*/ 26 w 39"/>
                <a:gd name="T29" fmla="*/ 38 h 41"/>
                <a:gd name="T30" fmla="*/ 22 w 39"/>
                <a:gd name="T31" fmla="*/ 39 h 41"/>
                <a:gd name="T32" fmla="*/ 18 w 39"/>
                <a:gd name="T33" fmla="*/ 40 h 41"/>
                <a:gd name="T34" fmla="*/ 14 w 39"/>
                <a:gd name="T35" fmla="*/ 39 h 41"/>
                <a:gd name="T36" fmla="*/ 11 w 39"/>
                <a:gd name="T37" fmla="*/ 37 h 41"/>
                <a:gd name="T38" fmla="*/ 7 w 39"/>
                <a:gd name="T39" fmla="*/ 36 h 41"/>
                <a:gd name="T40" fmla="*/ 6 w 39"/>
                <a:gd name="T41" fmla="*/ 33 h 41"/>
                <a:gd name="T42" fmla="*/ 3 w 39"/>
                <a:gd name="T43" fmla="*/ 30 h 41"/>
                <a:gd name="T44" fmla="*/ 2 w 39"/>
                <a:gd name="T45" fmla="*/ 26 h 41"/>
                <a:gd name="T46" fmla="*/ 1 w 39"/>
                <a:gd name="T47" fmla="*/ 23 h 41"/>
                <a:gd name="T48" fmla="*/ 0 w 39"/>
                <a:gd name="T49" fmla="*/ 19 h 41"/>
                <a:gd name="T50" fmla="*/ 1 w 39"/>
                <a:gd name="T51" fmla="*/ 15 h 41"/>
                <a:gd name="T52" fmla="*/ 2 w 39"/>
                <a:gd name="T53" fmla="*/ 11 h 41"/>
                <a:gd name="T54" fmla="*/ 3 w 39"/>
                <a:gd name="T55" fmla="*/ 8 h 41"/>
                <a:gd name="T56" fmla="*/ 6 w 39"/>
                <a:gd name="T57" fmla="*/ 5 h 41"/>
                <a:gd name="T58" fmla="*/ 8 w 39"/>
                <a:gd name="T59" fmla="*/ 3 h 41"/>
                <a:gd name="T60" fmla="*/ 12 w 39"/>
                <a:gd name="T61" fmla="*/ 1 h 41"/>
                <a:gd name="T62" fmla="*/ 15 w 39"/>
                <a:gd name="T63" fmla="*/ 0 h 41"/>
                <a:gd name="T64" fmla="*/ 19 w 39"/>
                <a:gd name="T6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41">
                  <a:moveTo>
                    <a:pt x="19" y="0"/>
                  </a:moveTo>
                  <a:lnTo>
                    <a:pt x="23" y="0"/>
                  </a:lnTo>
                  <a:lnTo>
                    <a:pt x="26" y="2"/>
                  </a:lnTo>
                  <a:lnTo>
                    <a:pt x="30" y="3"/>
                  </a:lnTo>
                  <a:lnTo>
                    <a:pt x="32" y="6"/>
                  </a:lnTo>
                  <a:lnTo>
                    <a:pt x="35" y="9"/>
                  </a:lnTo>
                  <a:lnTo>
                    <a:pt x="37" y="13"/>
                  </a:lnTo>
                  <a:lnTo>
                    <a:pt x="38" y="16"/>
                  </a:lnTo>
                  <a:lnTo>
                    <a:pt x="38" y="20"/>
                  </a:lnTo>
                  <a:lnTo>
                    <a:pt x="38" y="24"/>
                  </a:lnTo>
                  <a:lnTo>
                    <a:pt x="36" y="28"/>
                  </a:lnTo>
                  <a:lnTo>
                    <a:pt x="35" y="31"/>
                  </a:lnTo>
                  <a:lnTo>
                    <a:pt x="32" y="34"/>
                  </a:lnTo>
                  <a:lnTo>
                    <a:pt x="29" y="37"/>
                  </a:lnTo>
                  <a:lnTo>
                    <a:pt x="26" y="38"/>
                  </a:lnTo>
                  <a:lnTo>
                    <a:pt x="22" y="39"/>
                  </a:lnTo>
                  <a:lnTo>
                    <a:pt x="18" y="40"/>
                  </a:lnTo>
                  <a:lnTo>
                    <a:pt x="14" y="39"/>
                  </a:lnTo>
                  <a:lnTo>
                    <a:pt x="11" y="37"/>
                  </a:lnTo>
                  <a:lnTo>
                    <a:pt x="7" y="36"/>
                  </a:lnTo>
                  <a:lnTo>
                    <a:pt x="6" y="33"/>
                  </a:lnTo>
                  <a:lnTo>
                    <a:pt x="3" y="30"/>
                  </a:lnTo>
                  <a:lnTo>
                    <a:pt x="2" y="26"/>
                  </a:lnTo>
                  <a:lnTo>
                    <a:pt x="1" y="23"/>
                  </a:lnTo>
                  <a:lnTo>
                    <a:pt x="0" y="19"/>
                  </a:lnTo>
                  <a:lnTo>
                    <a:pt x="1" y="15"/>
                  </a:lnTo>
                  <a:lnTo>
                    <a:pt x="2" y="11"/>
                  </a:lnTo>
                  <a:lnTo>
                    <a:pt x="3" y="8"/>
                  </a:lnTo>
                  <a:lnTo>
                    <a:pt x="6" y="5"/>
                  </a:lnTo>
                  <a:lnTo>
                    <a:pt x="8" y="3"/>
                  </a:lnTo>
                  <a:lnTo>
                    <a:pt x="12" y="1"/>
                  </a:lnTo>
                  <a:lnTo>
                    <a:pt x="15" y="0"/>
                  </a:lnTo>
                  <a:lnTo>
                    <a:pt x="19" y="0"/>
                  </a:lnTo>
                </a:path>
              </a:pathLst>
            </a:custGeom>
            <a:solidFill>
              <a:srgbClr val="CCCCCC"/>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5717" name="未知"/>
            <p:cNvSpPr/>
            <p:nvPr/>
          </p:nvSpPr>
          <p:spPr bwMode="auto">
            <a:xfrm>
              <a:off x="510" y="144"/>
              <a:ext cx="45" cy="46"/>
            </a:xfrm>
            <a:custGeom>
              <a:avLst/>
              <a:gdLst>
                <a:gd name="T0" fmla="*/ 22 w 45"/>
                <a:gd name="T1" fmla="*/ 0 h 46"/>
                <a:gd name="T2" fmla="*/ 22 w 45"/>
                <a:gd name="T3" fmla="*/ 0 h 46"/>
                <a:gd name="T4" fmla="*/ 27 w 45"/>
                <a:gd name="T5" fmla="*/ 0 h 46"/>
                <a:gd name="T6" fmla="*/ 31 w 45"/>
                <a:gd name="T7" fmla="*/ 2 h 46"/>
                <a:gd name="T8" fmla="*/ 34 w 45"/>
                <a:gd name="T9" fmla="*/ 4 h 46"/>
                <a:gd name="T10" fmla="*/ 37 w 45"/>
                <a:gd name="T11" fmla="*/ 7 h 46"/>
                <a:gd name="T12" fmla="*/ 40 w 45"/>
                <a:gd name="T13" fmla="*/ 11 h 46"/>
                <a:gd name="T14" fmla="*/ 43 w 45"/>
                <a:gd name="T15" fmla="*/ 14 h 46"/>
                <a:gd name="T16" fmla="*/ 44 w 45"/>
                <a:gd name="T17" fmla="*/ 18 h 46"/>
                <a:gd name="T18" fmla="*/ 44 w 45"/>
                <a:gd name="T19" fmla="*/ 23 h 46"/>
                <a:gd name="T20" fmla="*/ 44 w 45"/>
                <a:gd name="T21" fmla="*/ 27 h 46"/>
                <a:gd name="T22" fmla="*/ 42 w 45"/>
                <a:gd name="T23" fmla="*/ 32 h 46"/>
                <a:gd name="T24" fmla="*/ 40 w 45"/>
                <a:gd name="T25" fmla="*/ 34 h 46"/>
                <a:gd name="T26" fmla="*/ 37 w 45"/>
                <a:gd name="T27" fmla="*/ 38 h 46"/>
                <a:gd name="T28" fmla="*/ 33 w 45"/>
                <a:gd name="T29" fmla="*/ 41 h 46"/>
                <a:gd name="T30" fmla="*/ 30 w 45"/>
                <a:gd name="T31" fmla="*/ 43 h 46"/>
                <a:gd name="T32" fmla="*/ 26 w 45"/>
                <a:gd name="T33" fmla="*/ 44 h 46"/>
                <a:gd name="T34" fmla="*/ 21 w 45"/>
                <a:gd name="T35" fmla="*/ 45 h 46"/>
                <a:gd name="T36" fmla="*/ 16 w 45"/>
                <a:gd name="T37" fmla="*/ 44 h 46"/>
                <a:gd name="T38" fmla="*/ 12 w 45"/>
                <a:gd name="T39" fmla="*/ 42 h 46"/>
                <a:gd name="T40" fmla="*/ 9 w 45"/>
                <a:gd name="T41" fmla="*/ 40 h 46"/>
                <a:gd name="T42" fmla="*/ 7 w 45"/>
                <a:gd name="T43" fmla="*/ 37 h 46"/>
                <a:gd name="T44" fmla="*/ 4 w 45"/>
                <a:gd name="T45" fmla="*/ 34 h 46"/>
                <a:gd name="T46" fmla="*/ 2 w 45"/>
                <a:gd name="T47" fmla="*/ 30 h 46"/>
                <a:gd name="T48" fmla="*/ 1 w 45"/>
                <a:gd name="T49" fmla="*/ 26 h 46"/>
                <a:gd name="T50" fmla="*/ 0 w 45"/>
                <a:gd name="T51" fmla="*/ 21 h 46"/>
                <a:gd name="T52" fmla="*/ 1 w 45"/>
                <a:gd name="T53" fmla="*/ 17 h 46"/>
                <a:gd name="T54" fmla="*/ 2 w 45"/>
                <a:gd name="T55" fmla="*/ 12 h 46"/>
                <a:gd name="T56" fmla="*/ 4 w 45"/>
                <a:gd name="T57" fmla="*/ 9 h 46"/>
                <a:gd name="T58" fmla="*/ 7 w 45"/>
                <a:gd name="T59" fmla="*/ 6 h 46"/>
                <a:gd name="T60" fmla="*/ 10 w 45"/>
                <a:gd name="T61" fmla="*/ 4 h 46"/>
                <a:gd name="T62" fmla="*/ 13 w 45"/>
                <a:gd name="T63" fmla="*/ 1 h 46"/>
                <a:gd name="T64" fmla="*/ 17 w 45"/>
                <a:gd name="T65" fmla="*/ 0 h 46"/>
                <a:gd name="T66" fmla="*/ 22 w 45"/>
                <a:gd name="T6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46">
                  <a:moveTo>
                    <a:pt x="22" y="0"/>
                  </a:moveTo>
                  <a:lnTo>
                    <a:pt x="22" y="0"/>
                  </a:lnTo>
                  <a:lnTo>
                    <a:pt x="27" y="0"/>
                  </a:lnTo>
                  <a:lnTo>
                    <a:pt x="31" y="2"/>
                  </a:lnTo>
                  <a:lnTo>
                    <a:pt x="34" y="4"/>
                  </a:lnTo>
                  <a:lnTo>
                    <a:pt x="37" y="7"/>
                  </a:lnTo>
                  <a:lnTo>
                    <a:pt x="40" y="11"/>
                  </a:lnTo>
                  <a:lnTo>
                    <a:pt x="43" y="14"/>
                  </a:lnTo>
                  <a:lnTo>
                    <a:pt x="44" y="18"/>
                  </a:lnTo>
                  <a:lnTo>
                    <a:pt x="44" y="23"/>
                  </a:lnTo>
                  <a:lnTo>
                    <a:pt x="44" y="27"/>
                  </a:lnTo>
                  <a:lnTo>
                    <a:pt x="42" y="32"/>
                  </a:lnTo>
                  <a:lnTo>
                    <a:pt x="40" y="34"/>
                  </a:lnTo>
                  <a:lnTo>
                    <a:pt x="37" y="38"/>
                  </a:lnTo>
                  <a:lnTo>
                    <a:pt x="33" y="41"/>
                  </a:lnTo>
                  <a:lnTo>
                    <a:pt x="30" y="43"/>
                  </a:lnTo>
                  <a:lnTo>
                    <a:pt x="26" y="44"/>
                  </a:lnTo>
                  <a:lnTo>
                    <a:pt x="21" y="45"/>
                  </a:lnTo>
                  <a:lnTo>
                    <a:pt x="16" y="44"/>
                  </a:lnTo>
                  <a:lnTo>
                    <a:pt x="12" y="42"/>
                  </a:lnTo>
                  <a:lnTo>
                    <a:pt x="9" y="40"/>
                  </a:lnTo>
                  <a:lnTo>
                    <a:pt x="7" y="37"/>
                  </a:lnTo>
                  <a:lnTo>
                    <a:pt x="4" y="34"/>
                  </a:lnTo>
                  <a:lnTo>
                    <a:pt x="2" y="30"/>
                  </a:lnTo>
                  <a:lnTo>
                    <a:pt x="1" y="26"/>
                  </a:lnTo>
                  <a:lnTo>
                    <a:pt x="0" y="21"/>
                  </a:lnTo>
                  <a:lnTo>
                    <a:pt x="1" y="17"/>
                  </a:lnTo>
                  <a:lnTo>
                    <a:pt x="2" y="12"/>
                  </a:lnTo>
                  <a:lnTo>
                    <a:pt x="4" y="9"/>
                  </a:lnTo>
                  <a:lnTo>
                    <a:pt x="7" y="6"/>
                  </a:lnTo>
                  <a:lnTo>
                    <a:pt x="10" y="4"/>
                  </a:lnTo>
                  <a:lnTo>
                    <a:pt x="13" y="1"/>
                  </a:lnTo>
                  <a:lnTo>
                    <a:pt x="17" y="0"/>
                  </a:lnTo>
                  <a:lnTo>
                    <a:pt x="22" y="0"/>
                  </a:lnTo>
                </a:path>
              </a:pathLst>
            </a:custGeom>
            <a:noFill/>
            <a:ln w="12700" cap="rnd" cmpd="sng">
              <a:solidFill>
                <a:srgbClr val="2829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sp>
        <p:nvSpPr>
          <p:cNvPr id="119" name="文本框 118"/>
          <p:cNvSpPr txBox="1"/>
          <p:nvPr/>
        </p:nvSpPr>
        <p:spPr>
          <a:xfrm>
            <a:off x="736825" y="0"/>
            <a:ext cx="2339102" cy="523220"/>
          </a:xfrm>
          <a:prstGeom prst="rect">
            <a:avLst/>
          </a:prstGeom>
          <a:noFill/>
        </p:spPr>
        <p:txBody>
          <a:bodyPr wrap="none" rtlCol="0">
            <a:spAutoFit/>
          </a:bodyPr>
          <a:lstStyle/>
          <a:p>
            <a:r>
              <a:rPr lang="zh-CN" altLang="en-US" sz="2800" b="1" dirty="0"/>
              <a:t>遵守交通规则</a:t>
            </a:r>
          </a:p>
        </p:txBody>
      </p:sp>
    </p:spTree>
  </p:cSld>
  <p:clrMapOvr>
    <a:masterClrMapping/>
  </p:clrMapOvr>
  <p:transition>
    <p:sndAc>
      <p:stSnd>
        <p:snd r:embed="rId3" name="whoo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0-#ppt_w/2"/>
                                          </p:val>
                                        </p:tav>
                                        <p:tav tm="100000">
                                          <p:val>
                                            <p:strVal val="#ppt_x"/>
                                          </p:val>
                                        </p:tav>
                                      </p:tavLst>
                                    </p:anim>
                                    <p:anim calcmode="lin" valueType="num">
                                      <p:cBhvr additive="base">
                                        <p:cTn id="8" dur="500" fill="hold"/>
                                        <p:tgtEl>
                                          <p:spTgt spid="2560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grpId="0" nodeType="clickEffect">
                                  <p:stCondLst>
                                    <p:cond delay="0"/>
                                  </p:stCondLst>
                                  <p:childTnLst>
                                    <p:set>
                                      <p:cBhvr>
                                        <p:cTn id="12" dur="1" fill="hold">
                                          <p:stCondLst>
                                            <p:cond delay="0"/>
                                          </p:stCondLst>
                                        </p:cTn>
                                        <p:tgtEl>
                                          <p:spTgt spid="25603"/>
                                        </p:tgtEl>
                                        <p:attrNameLst>
                                          <p:attrName>style.visibility</p:attrName>
                                        </p:attrNameLst>
                                      </p:cBhvr>
                                      <p:to>
                                        <p:strVal val="visible"/>
                                      </p:to>
                                    </p:set>
                                    <p:animEffect transition="in" filter="barn(inHorizontal)">
                                      <p:cBhvr>
                                        <p:cTn id="13" dur="500"/>
                                        <p:tgtEl>
                                          <p:spTgt spid="25603"/>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600000">
                                      <p:cBhvr>
                                        <p:cTn id="17" dur="3000" fill="hold"/>
                                        <p:tgtEl>
                                          <p:spTgt spid="2560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5604"/>
                                        </p:tgtEl>
                                        <p:attrNameLst>
                                          <p:attrName>style.visibility</p:attrName>
                                        </p:attrNameLst>
                                      </p:cBhvr>
                                      <p:to>
                                        <p:strVal val="visible"/>
                                      </p:to>
                                    </p:set>
                                    <p:anim calcmode="lin" valueType="num">
                                      <p:cBhvr additive="base">
                                        <p:cTn id="22" dur="3000" fill="hold"/>
                                        <p:tgtEl>
                                          <p:spTgt spid="25604"/>
                                        </p:tgtEl>
                                        <p:attrNameLst>
                                          <p:attrName>ppt_x</p:attrName>
                                        </p:attrNameLst>
                                      </p:cBhvr>
                                      <p:tavLst>
                                        <p:tav tm="0">
                                          <p:val>
                                            <p:strVal val="1+#ppt_w/2"/>
                                          </p:val>
                                        </p:tav>
                                        <p:tav tm="100000">
                                          <p:val>
                                            <p:strVal val="#ppt_x"/>
                                          </p:val>
                                        </p:tav>
                                      </p:tavLst>
                                    </p:anim>
                                    <p:anim calcmode="lin" valueType="num">
                                      <p:cBhvr additive="base">
                                        <p:cTn id="23" dur="3000" fill="hold"/>
                                        <p:tgtEl>
                                          <p:spTgt spid="256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ldLvl="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t="15625" r="25039"/>
          <a:stretch>
            <a:fillRect/>
          </a:stretch>
        </p:blipFill>
        <p:spPr>
          <a:xfrm>
            <a:off x="4572001" y="2024627"/>
            <a:ext cx="4572000" cy="3430787"/>
          </a:xfrm>
          <a:prstGeom prst="rect">
            <a:avLst/>
          </a:prstGeom>
        </p:spPr>
      </p:pic>
      <p:sp>
        <p:nvSpPr>
          <p:cNvPr id="5" name="矩形: 圆角 4"/>
          <p:cNvSpPr/>
          <p:nvPr/>
        </p:nvSpPr>
        <p:spPr>
          <a:xfrm>
            <a:off x="0" y="2024628"/>
            <a:ext cx="4599386" cy="3430786"/>
          </a:xfrm>
          <a:prstGeom prst="roundRect">
            <a:avLst>
              <a:gd name="adj" fmla="val 479"/>
            </a:avLst>
          </a:prstGeom>
          <a:solidFill>
            <a:srgbClr val="FB6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矩形 1"/>
          <p:cNvSpPr/>
          <p:nvPr/>
        </p:nvSpPr>
        <p:spPr>
          <a:xfrm>
            <a:off x="491490" y="2369644"/>
            <a:ext cx="4080510" cy="2763834"/>
          </a:xfrm>
          <a:prstGeom prst="rect">
            <a:avLst/>
          </a:prstGeom>
        </p:spPr>
        <p:txBody>
          <a:bodyPr wrap="square">
            <a:spAutoFit/>
          </a:bodyPr>
          <a:lstStyle/>
          <a:p>
            <a:pPr>
              <a:lnSpc>
                <a:spcPct val="130000"/>
              </a:lnSpc>
            </a:pPr>
            <a:r>
              <a:rPr lang="zh-CN" altLang="en-US" sz="1500" dirty="0">
                <a:solidFill>
                  <a:schemeClr val="bg1"/>
                </a:solidFill>
                <a:latin typeface="微软雅黑" panose="020B0503020204020204" pitchFamily="34" charset="-122"/>
                <a:ea typeface="微软雅黑" panose="020B0503020204020204" pitchFamily="34" charset="-122"/>
              </a:rPr>
              <a:t>一、不在机动车道内骑自行车</a:t>
            </a:r>
            <a:r>
              <a:rPr lang="en-US" altLang="zh-CN" sz="1500" dirty="0">
                <a:solidFill>
                  <a:schemeClr val="bg1"/>
                </a:solidFill>
                <a:latin typeface="微软雅黑" panose="020B0503020204020204" pitchFamily="34" charset="-122"/>
                <a:ea typeface="微软雅黑" panose="020B0503020204020204" pitchFamily="34" charset="-122"/>
              </a:rPr>
              <a:t>.</a:t>
            </a:r>
          </a:p>
          <a:p>
            <a:pPr>
              <a:lnSpc>
                <a:spcPct val="130000"/>
              </a:lnSpc>
            </a:pPr>
            <a:r>
              <a:rPr lang="zh-CN" altLang="en-US" sz="1500" dirty="0">
                <a:solidFill>
                  <a:schemeClr val="bg1"/>
                </a:solidFill>
                <a:latin typeface="微软雅黑" panose="020B0503020204020204" pitchFamily="34" charset="-122"/>
                <a:ea typeface="微软雅黑" panose="020B0503020204020204" pitchFamily="34" charset="-122"/>
              </a:rPr>
              <a:t>二、自行车不逆向行驶</a:t>
            </a:r>
            <a:r>
              <a:rPr lang="en-US" altLang="zh-CN" sz="1500" dirty="0">
                <a:solidFill>
                  <a:schemeClr val="bg1"/>
                </a:solidFill>
                <a:latin typeface="微软雅黑" panose="020B0503020204020204" pitchFamily="34" charset="-122"/>
                <a:ea typeface="微软雅黑" panose="020B0503020204020204" pitchFamily="34" charset="-122"/>
              </a:rPr>
              <a:t>.</a:t>
            </a:r>
          </a:p>
          <a:p>
            <a:pPr>
              <a:lnSpc>
                <a:spcPct val="130000"/>
              </a:lnSpc>
            </a:pPr>
            <a:r>
              <a:rPr lang="zh-CN" altLang="en-US" sz="1500" dirty="0">
                <a:solidFill>
                  <a:schemeClr val="bg1"/>
                </a:solidFill>
                <a:latin typeface="微软雅黑" panose="020B0503020204020204" pitchFamily="34" charset="-122"/>
                <a:ea typeface="微软雅黑" panose="020B0503020204020204" pitchFamily="34" charset="-122"/>
              </a:rPr>
              <a:t>三、骑自行车是不带人</a:t>
            </a:r>
            <a:r>
              <a:rPr lang="en-US" altLang="zh-CN" sz="1500" dirty="0">
                <a:solidFill>
                  <a:schemeClr val="bg1"/>
                </a:solidFill>
                <a:latin typeface="微软雅黑" panose="020B0503020204020204" pitchFamily="34" charset="-122"/>
                <a:ea typeface="微软雅黑" panose="020B0503020204020204" pitchFamily="34" charset="-122"/>
              </a:rPr>
              <a:t>.</a:t>
            </a:r>
          </a:p>
          <a:p>
            <a:pPr>
              <a:lnSpc>
                <a:spcPct val="130000"/>
              </a:lnSpc>
            </a:pPr>
            <a:r>
              <a:rPr lang="zh-CN" altLang="en-US" sz="1500" dirty="0">
                <a:solidFill>
                  <a:schemeClr val="bg1"/>
                </a:solidFill>
                <a:latin typeface="微软雅黑" panose="020B0503020204020204" pitchFamily="34" charset="-122"/>
                <a:ea typeface="微软雅黑" panose="020B0503020204020204" pitchFamily="34" charset="-122"/>
              </a:rPr>
              <a:t>四、骑自行车不闯红灯</a:t>
            </a:r>
            <a:r>
              <a:rPr lang="en-US" altLang="zh-CN" sz="1500" dirty="0">
                <a:solidFill>
                  <a:schemeClr val="bg1"/>
                </a:solidFill>
                <a:latin typeface="微软雅黑" panose="020B0503020204020204" pitchFamily="34" charset="-122"/>
                <a:ea typeface="微软雅黑" panose="020B0503020204020204" pitchFamily="34" charset="-122"/>
              </a:rPr>
              <a:t>.</a:t>
            </a:r>
          </a:p>
          <a:p>
            <a:pPr>
              <a:lnSpc>
                <a:spcPct val="130000"/>
              </a:lnSpc>
            </a:pPr>
            <a:r>
              <a:rPr lang="zh-CN" altLang="en-US" sz="1500" dirty="0">
                <a:solidFill>
                  <a:schemeClr val="bg1"/>
                </a:solidFill>
                <a:latin typeface="微软雅黑" panose="020B0503020204020204" pitchFamily="34" charset="-122"/>
                <a:ea typeface="微软雅黑" panose="020B0503020204020204" pitchFamily="34" charset="-122"/>
              </a:rPr>
              <a:t>五、骑自行车不撑伞</a:t>
            </a:r>
            <a:r>
              <a:rPr lang="en-US" altLang="zh-CN" sz="1500" dirty="0">
                <a:solidFill>
                  <a:schemeClr val="bg1"/>
                </a:solidFill>
                <a:latin typeface="微软雅黑" panose="020B0503020204020204" pitchFamily="34" charset="-122"/>
                <a:ea typeface="微软雅黑" panose="020B0503020204020204" pitchFamily="34" charset="-122"/>
              </a:rPr>
              <a:t>.</a:t>
            </a:r>
          </a:p>
          <a:p>
            <a:pPr>
              <a:lnSpc>
                <a:spcPct val="130000"/>
              </a:lnSpc>
            </a:pPr>
            <a:r>
              <a:rPr lang="zh-CN" altLang="en-US" sz="1500" dirty="0">
                <a:solidFill>
                  <a:schemeClr val="bg1"/>
                </a:solidFill>
                <a:latin typeface="微软雅黑" panose="020B0503020204020204" pitchFamily="34" charset="-122"/>
                <a:ea typeface="微软雅黑" panose="020B0503020204020204" pitchFamily="34" charset="-122"/>
              </a:rPr>
              <a:t>六、骑自行车不攀扶其它车辆</a:t>
            </a:r>
            <a:r>
              <a:rPr lang="en-US" altLang="zh-CN" sz="1500" dirty="0">
                <a:solidFill>
                  <a:schemeClr val="bg1"/>
                </a:solidFill>
                <a:latin typeface="微软雅黑" panose="020B0503020204020204" pitchFamily="34" charset="-122"/>
                <a:ea typeface="微软雅黑" panose="020B0503020204020204" pitchFamily="34" charset="-122"/>
              </a:rPr>
              <a:t>.</a:t>
            </a:r>
          </a:p>
          <a:p>
            <a:pPr>
              <a:lnSpc>
                <a:spcPct val="130000"/>
              </a:lnSpc>
            </a:pPr>
            <a:r>
              <a:rPr lang="zh-CN" altLang="en-US" sz="1500" dirty="0">
                <a:solidFill>
                  <a:schemeClr val="bg1"/>
                </a:solidFill>
                <a:latin typeface="微软雅黑" panose="020B0503020204020204" pitchFamily="34" charset="-122"/>
                <a:ea typeface="微软雅黑" panose="020B0503020204020204" pitchFamily="34" charset="-122"/>
              </a:rPr>
              <a:t>七、骑自行车不双手离把</a:t>
            </a:r>
            <a:r>
              <a:rPr lang="en-US" altLang="zh-CN" sz="1500" dirty="0">
                <a:solidFill>
                  <a:schemeClr val="bg1"/>
                </a:solidFill>
                <a:latin typeface="微软雅黑" panose="020B0503020204020204" pitchFamily="34" charset="-122"/>
                <a:ea typeface="微软雅黑" panose="020B0503020204020204" pitchFamily="34" charset="-122"/>
              </a:rPr>
              <a:t>.</a:t>
            </a:r>
          </a:p>
          <a:p>
            <a:pPr>
              <a:lnSpc>
                <a:spcPct val="130000"/>
              </a:lnSpc>
            </a:pPr>
            <a:r>
              <a:rPr lang="zh-CN" altLang="en-US" sz="1500" dirty="0">
                <a:solidFill>
                  <a:schemeClr val="bg1"/>
                </a:solidFill>
                <a:latin typeface="微软雅黑" panose="020B0503020204020204" pitchFamily="34" charset="-122"/>
                <a:ea typeface="微软雅黑" panose="020B0503020204020204" pitchFamily="34" charset="-122"/>
              </a:rPr>
              <a:t>八、未满</a:t>
            </a:r>
            <a:r>
              <a:rPr lang="en-US" altLang="zh-CN" sz="1500" dirty="0">
                <a:solidFill>
                  <a:schemeClr val="bg1"/>
                </a:solidFill>
                <a:latin typeface="微软雅黑" panose="020B0503020204020204" pitchFamily="34" charset="-122"/>
                <a:ea typeface="微软雅黑" panose="020B0503020204020204" pitchFamily="34" charset="-122"/>
              </a:rPr>
              <a:t>12</a:t>
            </a:r>
            <a:r>
              <a:rPr lang="zh-CN" altLang="en-US" sz="1500" dirty="0">
                <a:solidFill>
                  <a:schemeClr val="bg1"/>
                </a:solidFill>
                <a:latin typeface="微软雅黑" panose="020B0503020204020204" pitchFamily="34" charset="-122"/>
                <a:ea typeface="微软雅黑" panose="020B0503020204020204" pitchFamily="34" charset="-122"/>
              </a:rPr>
              <a:t>周岁不骑车上路</a:t>
            </a:r>
            <a:r>
              <a:rPr lang="en-US" altLang="zh-CN" sz="1500" dirty="0">
                <a:solidFill>
                  <a:schemeClr val="bg1"/>
                </a:solidFill>
                <a:latin typeface="微软雅黑" panose="020B0503020204020204" pitchFamily="34" charset="-122"/>
                <a:ea typeface="微软雅黑" panose="020B0503020204020204" pitchFamily="34" charset="-122"/>
              </a:rPr>
              <a:t>.</a:t>
            </a:r>
          </a:p>
          <a:p>
            <a:pPr>
              <a:lnSpc>
                <a:spcPct val="130000"/>
              </a:lnSpc>
            </a:pPr>
            <a:r>
              <a:rPr lang="zh-CN" altLang="en-US" sz="1500" dirty="0">
                <a:solidFill>
                  <a:schemeClr val="bg1"/>
                </a:solidFill>
                <a:latin typeface="微软雅黑" panose="020B0503020204020204" pitchFamily="34" charset="-122"/>
                <a:ea typeface="微软雅黑" panose="020B0503020204020204" pitchFamily="34" charset="-122"/>
              </a:rPr>
              <a:t>九、骑自行车不突然强行猛拐</a:t>
            </a:r>
          </a:p>
        </p:txBody>
      </p:sp>
      <p:sp>
        <p:nvSpPr>
          <p:cNvPr id="3" name="矩形 2"/>
          <p:cNvSpPr/>
          <p:nvPr/>
        </p:nvSpPr>
        <p:spPr>
          <a:xfrm>
            <a:off x="3267797" y="1258411"/>
            <a:ext cx="2608407" cy="579839"/>
          </a:xfrm>
          <a:prstGeom prst="rect">
            <a:avLst/>
          </a:prstGeom>
        </p:spPr>
        <p:txBody>
          <a:bodyPr wrap="none">
            <a:spAutoFit/>
          </a:bodyPr>
          <a:lstStyle/>
          <a:p>
            <a:pPr algn="ctr">
              <a:lnSpc>
                <a:spcPct val="130000"/>
              </a:lnSpc>
            </a:pPr>
            <a:r>
              <a:rPr lang="zh-CN" altLang="en-US" sz="2700" b="1" dirty="0">
                <a:solidFill>
                  <a:srgbClr val="FB641B"/>
                </a:solidFill>
                <a:latin typeface="微软雅黑" panose="020B0503020204020204" pitchFamily="34" charset="-122"/>
                <a:ea typeface="微软雅黑" panose="020B0503020204020204" pitchFamily="34" charset="-122"/>
              </a:rPr>
              <a:t>骑自行车九不准</a:t>
            </a:r>
          </a:p>
        </p:txBody>
      </p:sp>
      <p:cxnSp>
        <p:nvCxnSpPr>
          <p:cNvPr id="6" name="直接连接符 5"/>
          <p:cNvCxnSpPr/>
          <p:nvPr/>
        </p:nvCxnSpPr>
        <p:spPr>
          <a:xfrm>
            <a:off x="1588749" y="1589427"/>
            <a:ext cx="1612382" cy="0"/>
          </a:xfrm>
          <a:prstGeom prst="line">
            <a:avLst/>
          </a:prstGeom>
          <a:ln>
            <a:solidFill>
              <a:srgbClr val="FB641B"/>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825617" y="1589427"/>
            <a:ext cx="1612382" cy="0"/>
          </a:xfrm>
          <a:prstGeom prst="line">
            <a:avLst/>
          </a:prstGeom>
          <a:ln>
            <a:solidFill>
              <a:srgbClr val="FB641B"/>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4825" y="2024628"/>
            <a:ext cx="6099176" cy="3430786"/>
          </a:xfrm>
          <a:prstGeom prst="rect">
            <a:avLst/>
          </a:prstGeom>
        </p:spPr>
      </p:pic>
      <p:sp>
        <p:nvSpPr>
          <p:cNvPr id="5" name="矩形: 圆角 4"/>
          <p:cNvSpPr/>
          <p:nvPr/>
        </p:nvSpPr>
        <p:spPr>
          <a:xfrm>
            <a:off x="0" y="2024628"/>
            <a:ext cx="4599386" cy="3430786"/>
          </a:xfrm>
          <a:prstGeom prst="roundRect">
            <a:avLst>
              <a:gd name="adj" fmla="val 479"/>
            </a:avLst>
          </a:prstGeom>
          <a:solidFill>
            <a:srgbClr val="FB6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a:ea typeface="等线" panose="02010600030101010101" pitchFamily="2" charset="-122"/>
            </a:endParaRPr>
          </a:p>
        </p:txBody>
      </p:sp>
      <p:sp>
        <p:nvSpPr>
          <p:cNvPr id="2" name="矩形 1"/>
          <p:cNvSpPr/>
          <p:nvPr/>
        </p:nvSpPr>
        <p:spPr>
          <a:xfrm>
            <a:off x="386954" y="2849705"/>
            <a:ext cx="4080510" cy="1857753"/>
          </a:xfrm>
          <a:prstGeom prst="rect">
            <a:avLst/>
          </a:prstGeom>
        </p:spPr>
        <p:txBody>
          <a:bodyPr wrap="square">
            <a:spAutoFit/>
          </a:bodyPr>
          <a:lstStyle/>
          <a:p>
            <a:pPr defTabSz="685800">
              <a:lnSpc>
                <a:spcPct val="130000"/>
              </a:lnSpc>
            </a:pPr>
            <a:r>
              <a:rPr lang="en-US" altLang="zh-CN" dirty="0">
                <a:solidFill>
                  <a:prstClr val="white"/>
                </a:solidFill>
                <a:latin typeface="微软雅黑" panose="020B0503020204020204" pitchFamily="34" charset="-122"/>
                <a:ea typeface="微软雅黑" panose="020B0503020204020204" pitchFamily="34" charset="-122"/>
              </a:rPr>
              <a:t>1</a:t>
            </a:r>
            <a:r>
              <a:rPr lang="zh-CN" altLang="en-US" dirty="0">
                <a:solidFill>
                  <a:prstClr val="white"/>
                </a:solidFill>
                <a:latin typeface="微软雅黑" panose="020B0503020204020204" pitchFamily="34" charset="-122"/>
                <a:ea typeface="微软雅黑" panose="020B0503020204020204" pitchFamily="34" charset="-122"/>
              </a:rPr>
              <a:t>、不坐超载的机动车</a:t>
            </a:r>
          </a:p>
          <a:p>
            <a:pPr defTabSz="685800">
              <a:lnSpc>
                <a:spcPct val="130000"/>
              </a:lnSpc>
            </a:pPr>
            <a:r>
              <a:rPr lang="en-US" altLang="zh-CN" dirty="0">
                <a:solidFill>
                  <a:prstClr val="white"/>
                </a:solidFill>
                <a:latin typeface="微软雅黑" panose="020B0503020204020204" pitchFamily="34" charset="-122"/>
                <a:ea typeface="微软雅黑" panose="020B0503020204020204" pitchFamily="34" charset="-122"/>
              </a:rPr>
              <a:t>2</a:t>
            </a:r>
            <a:r>
              <a:rPr lang="zh-CN" altLang="en-US" dirty="0">
                <a:solidFill>
                  <a:prstClr val="white"/>
                </a:solidFill>
                <a:latin typeface="微软雅黑" panose="020B0503020204020204" pitchFamily="34" charset="-122"/>
                <a:ea typeface="微软雅黑" panose="020B0503020204020204" pitchFamily="34" charset="-122"/>
              </a:rPr>
              <a:t>、不坐无牌无证、报废的机动车</a:t>
            </a:r>
          </a:p>
          <a:p>
            <a:pPr defTabSz="685800">
              <a:lnSpc>
                <a:spcPct val="130000"/>
              </a:lnSpc>
            </a:pPr>
            <a:r>
              <a:rPr lang="en-US" altLang="zh-CN" dirty="0">
                <a:solidFill>
                  <a:prstClr val="white"/>
                </a:solidFill>
                <a:latin typeface="微软雅黑" panose="020B0503020204020204" pitchFamily="34" charset="-122"/>
                <a:ea typeface="微软雅黑" panose="020B0503020204020204" pitchFamily="34" charset="-122"/>
              </a:rPr>
              <a:t>3</a:t>
            </a:r>
            <a:r>
              <a:rPr lang="zh-CN" altLang="en-US" dirty="0">
                <a:solidFill>
                  <a:prstClr val="white"/>
                </a:solidFill>
                <a:latin typeface="微软雅黑" panose="020B0503020204020204" pitchFamily="34" charset="-122"/>
                <a:ea typeface="微软雅黑" panose="020B0503020204020204" pitchFamily="34" charset="-122"/>
              </a:rPr>
              <a:t>、不坐非法营运机动车</a:t>
            </a:r>
          </a:p>
          <a:p>
            <a:pPr defTabSz="685800">
              <a:lnSpc>
                <a:spcPct val="130000"/>
              </a:lnSpc>
            </a:pPr>
            <a:r>
              <a:rPr lang="en-US" altLang="zh-CN" dirty="0">
                <a:solidFill>
                  <a:prstClr val="white"/>
                </a:solidFill>
                <a:latin typeface="微软雅黑" panose="020B0503020204020204" pitchFamily="34" charset="-122"/>
                <a:ea typeface="微软雅黑" panose="020B0503020204020204" pitchFamily="34" charset="-122"/>
              </a:rPr>
              <a:t>4</a:t>
            </a:r>
            <a:r>
              <a:rPr lang="zh-CN" altLang="en-US" dirty="0">
                <a:solidFill>
                  <a:prstClr val="white"/>
                </a:solidFill>
                <a:latin typeface="微软雅黑" panose="020B0503020204020204" pitchFamily="34" charset="-122"/>
                <a:ea typeface="微软雅黑" panose="020B0503020204020204" pitchFamily="34" charset="-122"/>
              </a:rPr>
              <a:t>、不坐未经检验合格的机动车</a:t>
            </a:r>
          </a:p>
          <a:p>
            <a:pPr defTabSz="685800">
              <a:lnSpc>
                <a:spcPct val="130000"/>
              </a:lnSpc>
            </a:pPr>
            <a:r>
              <a:rPr lang="en-US" altLang="zh-CN" dirty="0">
                <a:solidFill>
                  <a:prstClr val="white"/>
                </a:solidFill>
                <a:latin typeface="微软雅黑" panose="020B0503020204020204" pitchFamily="34" charset="-122"/>
                <a:ea typeface="微软雅黑" panose="020B0503020204020204" pitchFamily="34" charset="-122"/>
              </a:rPr>
              <a:t>5</a:t>
            </a:r>
            <a:r>
              <a:rPr lang="zh-CN" altLang="en-US" dirty="0">
                <a:solidFill>
                  <a:prstClr val="white"/>
                </a:solidFill>
                <a:latin typeface="微软雅黑" panose="020B0503020204020204" pitchFamily="34" charset="-122"/>
                <a:ea typeface="微软雅黑" panose="020B0503020204020204" pitchFamily="34" charset="-122"/>
              </a:rPr>
              <a:t>、不坐货运车辆、农用车辆、拖拉机</a:t>
            </a:r>
          </a:p>
        </p:txBody>
      </p:sp>
      <p:sp>
        <p:nvSpPr>
          <p:cNvPr id="3" name="矩形 2"/>
          <p:cNvSpPr/>
          <p:nvPr/>
        </p:nvSpPr>
        <p:spPr>
          <a:xfrm>
            <a:off x="3267797" y="1258411"/>
            <a:ext cx="2608407" cy="579839"/>
          </a:xfrm>
          <a:prstGeom prst="rect">
            <a:avLst/>
          </a:prstGeom>
        </p:spPr>
        <p:txBody>
          <a:bodyPr wrap="none">
            <a:spAutoFit/>
          </a:bodyPr>
          <a:lstStyle/>
          <a:p>
            <a:pPr algn="ctr" defTabSz="685800">
              <a:lnSpc>
                <a:spcPct val="130000"/>
              </a:lnSpc>
            </a:pPr>
            <a:r>
              <a:rPr lang="zh-CN" altLang="en-US" sz="2700" b="1" dirty="0">
                <a:solidFill>
                  <a:srgbClr val="FB641B"/>
                </a:solidFill>
                <a:latin typeface="微软雅黑" panose="020B0503020204020204" pitchFamily="34" charset="-122"/>
                <a:ea typeface="微软雅黑" panose="020B0503020204020204" pitchFamily="34" charset="-122"/>
              </a:rPr>
              <a:t>交通安全五不坐</a:t>
            </a:r>
          </a:p>
        </p:txBody>
      </p:sp>
      <p:cxnSp>
        <p:nvCxnSpPr>
          <p:cNvPr id="6" name="直接连接符 5"/>
          <p:cNvCxnSpPr/>
          <p:nvPr/>
        </p:nvCxnSpPr>
        <p:spPr>
          <a:xfrm>
            <a:off x="1588749" y="1589427"/>
            <a:ext cx="1612382" cy="0"/>
          </a:xfrm>
          <a:prstGeom prst="line">
            <a:avLst/>
          </a:prstGeom>
          <a:ln>
            <a:solidFill>
              <a:srgbClr val="FB641B"/>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825617" y="1589427"/>
            <a:ext cx="1612382" cy="0"/>
          </a:xfrm>
          <a:prstGeom prst="line">
            <a:avLst/>
          </a:prstGeom>
          <a:ln>
            <a:solidFill>
              <a:srgbClr val="FB641B"/>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图示 8"/>
          <p:cNvGraphicFramePr/>
          <p:nvPr/>
        </p:nvGraphicFramePr>
        <p:xfrm>
          <a:off x="3057787" y="0"/>
          <a:ext cx="3301068" cy="2608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泪滴形 9"/>
          <p:cNvSpPr/>
          <p:nvPr/>
        </p:nvSpPr>
        <p:spPr>
          <a:xfrm>
            <a:off x="2272020" y="3117427"/>
            <a:ext cx="699084" cy="693637"/>
          </a:xfrm>
          <a:prstGeom prst="teardrop">
            <a:avLst/>
          </a:prstGeom>
          <a:solidFill>
            <a:srgbClr val="00B050"/>
          </a:solidFill>
          <a:ln>
            <a:solidFill>
              <a:srgbClr val="00B050"/>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t>1</a:t>
            </a:r>
            <a:endParaRPr lang="zh-CN" altLang="en-US" sz="3600" dirty="0"/>
          </a:p>
        </p:txBody>
      </p:sp>
      <p:sp>
        <p:nvSpPr>
          <p:cNvPr id="13" name="泪滴形 12"/>
          <p:cNvSpPr/>
          <p:nvPr/>
        </p:nvSpPr>
        <p:spPr>
          <a:xfrm>
            <a:off x="2272020" y="4087754"/>
            <a:ext cx="699084" cy="693637"/>
          </a:xfrm>
          <a:prstGeom prst="teardrop">
            <a:avLst/>
          </a:prstGeom>
          <a:solidFill>
            <a:srgbClr val="00B050"/>
          </a:solidFill>
          <a:ln>
            <a:solidFill>
              <a:srgbClr val="00B050"/>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t>2</a:t>
            </a:r>
            <a:endParaRPr lang="zh-CN" altLang="en-US" sz="3600" dirty="0"/>
          </a:p>
        </p:txBody>
      </p:sp>
      <p:sp>
        <p:nvSpPr>
          <p:cNvPr id="14" name="泪滴形 13"/>
          <p:cNvSpPr/>
          <p:nvPr/>
        </p:nvSpPr>
        <p:spPr>
          <a:xfrm>
            <a:off x="2272020" y="5141970"/>
            <a:ext cx="699084" cy="693637"/>
          </a:xfrm>
          <a:prstGeom prst="teardrop">
            <a:avLst/>
          </a:prstGeom>
          <a:solidFill>
            <a:srgbClr val="00B050"/>
          </a:solidFill>
          <a:ln>
            <a:solidFill>
              <a:srgbClr val="00B050"/>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dirty="0"/>
              <a:t>3</a:t>
            </a:r>
            <a:endParaRPr lang="zh-CN" altLang="en-US" sz="3600" dirty="0"/>
          </a:p>
        </p:txBody>
      </p:sp>
      <p:sp>
        <p:nvSpPr>
          <p:cNvPr id="15" name="文本框 14"/>
          <p:cNvSpPr txBox="1"/>
          <p:nvPr/>
        </p:nvSpPr>
        <p:spPr>
          <a:xfrm>
            <a:off x="3519182" y="3171857"/>
            <a:ext cx="2646878" cy="584775"/>
          </a:xfrm>
          <a:prstGeom prst="rect">
            <a:avLst/>
          </a:prstGeom>
          <a:noFill/>
        </p:spPr>
        <p:txBody>
          <a:bodyPr wrap="none" rtlCol="0">
            <a:spAutoFit/>
          </a:bodyPr>
          <a:lstStyle/>
          <a:p>
            <a:r>
              <a:rPr lang="zh-CN" altLang="en-US" sz="3200" b="1" dirty="0"/>
              <a:t>了解交通事故</a:t>
            </a:r>
          </a:p>
        </p:txBody>
      </p:sp>
      <p:sp>
        <p:nvSpPr>
          <p:cNvPr id="16" name="文本框 15"/>
          <p:cNvSpPr txBox="1"/>
          <p:nvPr/>
        </p:nvSpPr>
        <p:spPr>
          <a:xfrm>
            <a:off x="3468999" y="4156913"/>
            <a:ext cx="2646878" cy="584775"/>
          </a:xfrm>
          <a:prstGeom prst="rect">
            <a:avLst/>
          </a:prstGeom>
          <a:noFill/>
        </p:spPr>
        <p:txBody>
          <a:bodyPr wrap="none" rtlCol="0">
            <a:spAutoFit/>
          </a:bodyPr>
          <a:lstStyle/>
          <a:p>
            <a:r>
              <a:rPr lang="zh-CN" altLang="en-US" sz="3200" b="1" dirty="0"/>
              <a:t>认识交通标识</a:t>
            </a:r>
          </a:p>
        </p:txBody>
      </p:sp>
      <p:sp>
        <p:nvSpPr>
          <p:cNvPr id="17" name="文本框 16"/>
          <p:cNvSpPr txBox="1"/>
          <p:nvPr/>
        </p:nvSpPr>
        <p:spPr>
          <a:xfrm>
            <a:off x="3396143" y="5141970"/>
            <a:ext cx="2646878" cy="584775"/>
          </a:xfrm>
          <a:prstGeom prst="rect">
            <a:avLst/>
          </a:prstGeom>
          <a:noFill/>
        </p:spPr>
        <p:txBody>
          <a:bodyPr wrap="none" rtlCol="0">
            <a:spAutoFit/>
          </a:bodyPr>
          <a:lstStyle/>
          <a:p>
            <a:r>
              <a:rPr lang="zh-CN" altLang="en-US" sz="3200" b="1" dirty="0"/>
              <a:t>遵守交通规则</a:t>
            </a:r>
          </a:p>
        </p:txBody>
      </p:sp>
      <p:sp>
        <p:nvSpPr>
          <p:cNvPr id="11" name="矩形 10"/>
          <p:cNvSpPr/>
          <p:nvPr/>
        </p:nvSpPr>
        <p:spPr>
          <a:xfrm>
            <a:off x="0" y="6702804"/>
            <a:ext cx="9144000" cy="15519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0986" y="2024628"/>
            <a:ext cx="5503014" cy="3430786"/>
          </a:xfrm>
          <a:prstGeom prst="rect">
            <a:avLst/>
          </a:prstGeom>
        </p:spPr>
      </p:pic>
      <p:sp>
        <p:nvSpPr>
          <p:cNvPr id="5" name="矩形: 圆角 4"/>
          <p:cNvSpPr/>
          <p:nvPr/>
        </p:nvSpPr>
        <p:spPr>
          <a:xfrm>
            <a:off x="0" y="2024628"/>
            <a:ext cx="4599386" cy="3430786"/>
          </a:xfrm>
          <a:prstGeom prst="roundRect">
            <a:avLst>
              <a:gd name="adj" fmla="val 479"/>
            </a:avLst>
          </a:prstGeom>
          <a:solidFill>
            <a:srgbClr val="FB6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矩形 1"/>
          <p:cNvSpPr/>
          <p:nvPr/>
        </p:nvSpPr>
        <p:spPr>
          <a:xfrm>
            <a:off x="386954" y="2638638"/>
            <a:ext cx="4080510" cy="2217851"/>
          </a:xfrm>
          <a:prstGeom prst="rect">
            <a:avLst/>
          </a:prstGeom>
        </p:spPr>
        <p:txBody>
          <a:bodyPr wrap="square">
            <a:spAutoFit/>
          </a:bodyPr>
          <a:lstStyle/>
          <a:p>
            <a:pPr>
              <a:lnSpc>
                <a:spcPct val="130000"/>
              </a:lnSpc>
            </a:pPr>
            <a:r>
              <a:rPr lang="en-US" altLang="zh-CN" dirty="0">
                <a:solidFill>
                  <a:schemeClr val="bg1"/>
                </a:solidFill>
                <a:latin typeface="微软雅黑" panose="020B0503020204020204" pitchFamily="34" charset="-122"/>
                <a:ea typeface="微软雅黑" panose="020B0503020204020204" pitchFamily="34" charset="-122"/>
              </a:rPr>
              <a:t>1</a:t>
            </a:r>
            <a:r>
              <a:rPr lang="zh-CN" altLang="en-US" dirty="0">
                <a:solidFill>
                  <a:schemeClr val="bg1"/>
                </a:solidFill>
                <a:latin typeface="微软雅黑" panose="020B0503020204020204" pitchFamily="34" charset="-122"/>
                <a:ea typeface="微软雅黑" panose="020B0503020204020204" pitchFamily="34" charset="-122"/>
              </a:rPr>
              <a:t>、不准无证驾驶机动车。</a:t>
            </a:r>
          </a:p>
          <a:p>
            <a:pPr>
              <a:lnSpc>
                <a:spcPct val="130000"/>
              </a:lnSpc>
            </a:pPr>
            <a:r>
              <a:rPr lang="en-US" altLang="zh-CN" dirty="0">
                <a:solidFill>
                  <a:schemeClr val="bg1"/>
                </a:solidFill>
                <a:latin typeface="微软雅黑" panose="020B0503020204020204" pitchFamily="34" charset="-122"/>
                <a:ea typeface="微软雅黑" panose="020B0503020204020204" pitchFamily="34" charset="-122"/>
              </a:rPr>
              <a:t>2</a:t>
            </a:r>
            <a:r>
              <a:rPr lang="zh-CN" altLang="en-US" dirty="0">
                <a:solidFill>
                  <a:schemeClr val="bg1"/>
                </a:solidFill>
                <a:latin typeface="微软雅黑" panose="020B0503020204020204" pitchFamily="34" charset="-122"/>
                <a:ea typeface="微软雅黑" panose="020B0503020204020204" pitchFamily="34" charset="-122"/>
              </a:rPr>
              <a:t>、不准闯红灯。</a:t>
            </a:r>
          </a:p>
          <a:p>
            <a:pPr>
              <a:lnSpc>
                <a:spcPct val="130000"/>
              </a:lnSpc>
            </a:pPr>
            <a:r>
              <a:rPr lang="en-US" altLang="zh-CN" dirty="0">
                <a:solidFill>
                  <a:schemeClr val="bg1"/>
                </a:solidFill>
                <a:latin typeface="微软雅黑" panose="020B0503020204020204" pitchFamily="34" charset="-122"/>
                <a:ea typeface="微软雅黑" panose="020B0503020204020204" pitchFamily="34" charset="-122"/>
              </a:rPr>
              <a:t>3</a:t>
            </a:r>
            <a:r>
              <a:rPr lang="zh-CN" altLang="en-US" dirty="0">
                <a:solidFill>
                  <a:schemeClr val="bg1"/>
                </a:solidFill>
                <a:latin typeface="微软雅黑" panose="020B0503020204020204" pitchFamily="34" charset="-122"/>
                <a:ea typeface="微软雅黑" panose="020B0503020204020204" pitchFamily="34" charset="-122"/>
              </a:rPr>
              <a:t>、不准在公路上扶身并行，相互追逐、曲折竞驶或突然猛拐。</a:t>
            </a:r>
          </a:p>
          <a:p>
            <a:pPr>
              <a:lnSpc>
                <a:spcPct val="130000"/>
              </a:lnSpc>
            </a:pPr>
            <a:r>
              <a:rPr lang="en-US" altLang="zh-CN" dirty="0">
                <a:solidFill>
                  <a:schemeClr val="bg1"/>
                </a:solidFill>
                <a:latin typeface="微软雅黑" panose="020B0503020204020204" pitchFamily="34" charset="-122"/>
                <a:ea typeface="微软雅黑" panose="020B0503020204020204" pitchFamily="34" charset="-122"/>
              </a:rPr>
              <a:t>4</a:t>
            </a:r>
            <a:r>
              <a:rPr lang="zh-CN" altLang="en-US" dirty="0">
                <a:solidFill>
                  <a:schemeClr val="bg1"/>
                </a:solidFill>
                <a:latin typeface="微软雅黑" panose="020B0503020204020204" pitchFamily="34" charset="-122"/>
                <a:ea typeface="微软雅黑" panose="020B0503020204020204" pitchFamily="34" charset="-122"/>
              </a:rPr>
              <a:t>、不准翻越护栏。</a:t>
            </a:r>
          </a:p>
          <a:p>
            <a:pPr>
              <a:lnSpc>
                <a:spcPct val="130000"/>
              </a:lnSpc>
            </a:pPr>
            <a:r>
              <a:rPr lang="en-US" altLang="zh-CN" dirty="0">
                <a:solidFill>
                  <a:schemeClr val="bg1"/>
                </a:solidFill>
                <a:latin typeface="微软雅黑" panose="020B0503020204020204" pitchFamily="34" charset="-122"/>
                <a:ea typeface="微软雅黑" panose="020B0503020204020204" pitchFamily="34" charset="-122"/>
              </a:rPr>
              <a:t>5</a:t>
            </a:r>
            <a:r>
              <a:rPr lang="zh-CN" altLang="en-US" dirty="0">
                <a:solidFill>
                  <a:schemeClr val="bg1"/>
                </a:solidFill>
                <a:latin typeface="微软雅黑" panose="020B0503020204020204" pitchFamily="34" charset="-122"/>
                <a:ea typeface="微软雅黑" panose="020B0503020204020204" pitchFamily="34" charset="-122"/>
              </a:rPr>
              <a:t>、不准在公路上玩耍。</a:t>
            </a:r>
          </a:p>
        </p:txBody>
      </p:sp>
      <p:sp>
        <p:nvSpPr>
          <p:cNvPr id="3" name="矩形 2"/>
          <p:cNvSpPr/>
          <p:nvPr/>
        </p:nvSpPr>
        <p:spPr>
          <a:xfrm>
            <a:off x="3267797" y="1258411"/>
            <a:ext cx="2608407" cy="579839"/>
          </a:xfrm>
          <a:prstGeom prst="rect">
            <a:avLst/>
          </a:prstGeom>
        </p:spPr>
        <p:txBody>
          <a:bodyPr wrap="none">
            <a:spAutoFit/>
          </a:bodyPr>
          <a:lstStyle/>
          <a:p>
            <a:pPr algn="ctr">
              <a:lnSpc>
                <a:spcPct val="130000"/>
              </a:lnSpc>
            </a:pPr>
            <a:r>
              <a:rPr lang="zh-CN" altLang="en-US" sz="2700" b="1" dirty="0">
                <a:solidFill>
                  <a:srgbClr val="FB641B"/>
                </a:solidFill>
                <a:latin typeface="微软雅黑" panose="020B0503020204020204" pitchFamily="34" charset="-122"/>
                <a:ea typeface="微软雅黑" panose="020B0503020204020204" pitchFamily="34" charset="-122"/>
              </a:rPr>
              <a:t>交通安全五不准</a:t>
            </a:r>
          </a:p>
        </p:txBody>
      </p:sp>
      <p:cxnSp>
        <p:nvCxnSpPr>
          <p:cNvPr id="6" name="直接连接符 5"/>
          <p:cNvCxnSpPr/>
          <p:nvPr/>
        </p:nvCxnSpPr>
        <p:spPr>
          <a:xfrm>
            <a:off x="1588749" y="1589427"/>
            <a:ext cx="1612382" cy="0"/>
          </a:xfrm>
          <a:prstGeom prst="line">
            <a:avLst/>
          </a:prstGeom>
          <a:ln>
            <a:solidFill>
              <a:srgbClr val="FB641B"/>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5825617" y="1589427"/>
            <a:ext cx="1612382" cy="0"/>
          </a:xfrm>
          <a:prstGeom prst="line">
            <a:avLst/>
          </a:prstGeom>
          <a:ln>
            <a:solidFill>
              <a:srgbClr val="FB641B"/>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8" name="Object 4">
            <a:hlinkClick r:id="" action="ppaction://ole?verb=1"/>
          </p:cNvPr>
          <p:cNvGraphicFramePr>
            <a:graphicFrameLocks noChangeAspect="1"/>
          </p:cNvGraphicFramePr>
          <p:nvPr>
            <p:extLst>
              <p:ext uri="{D42A27DB-BD31-4B8C-83A1-F6EECF244321}">
                <p14:modId xmlns:p14="http://schemas.microsoft.com/office/powerpoint/2010/main" val="397151648"/>
              </p:ext>
            </p:extLst>
          </p:nvPr>
        </p:nvGraphicFramePr>
        <p:xfrm>
          <a:off x="247875" y="954420"/>
          <a:ext cx="977900" cy="1403350"/>
        </p:xfrm>
        <a:graphic>
          <a:graphicData uri="http://schemas.openxmlformats.org/presentationml/2006/ole">
            <mc:AlternateContent xmlns:mc="http://schemas.openxmlformats.org/markup-compatibility/2006">
              <mc:Choice xmlns:v="urn:schemas-microsoft-com:vml" Requires="v">
                <p:oleObj spid="_x0000_s2067" r:id="rId3" imgW="971550" imgH="1396365" progId="MS_ClipArt_Gallery.2">
                  <p:embed/>
                </p:oleObj>
              </mc:Choice>
              <mc:Fallback>
                <p:oleObj r:id="rId3" imgW="971550" imgH="1396365" progId="MS_ClipArt_Gallery.2">
                  <p:embed/>
                  <p:pic>
                    <p:nvPicPr>
                      <p:cNvPr id="0" name="Object 4">
                        <a:hlinkClick r:id="" action="ppaction://ole?verb=1"/>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875" y="954420"/>
                        <a:ext cx="977900" cy="140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文本框 1"/>
          <p:cNvSpPr txBox="1"/>
          <p:nvPr/>
        </p:nvSpPr>
        <p:spPr>
          <a:xfrm>
            <a:off x="1176679" y="1904122"/>
            <a:ext cx="6790642" cy="605294"/>
          </a:xfrm>
          <a:prstGeom prst="rect">
            <a:avLst/>
          </a:prstGeom>
          <a:noFill/>
        </p:spPr>
        <p:txBody>
          <a:bodyPr wrap="none" rtlCol="0">
            <a:spAutoFit/>
          </a:bodyPr>
          <a:lstStyle/>
          <a:p>
            <a:pPr algn="l">
              <a:lnSpc>
                <a:spcPts val="2000"/>
              </a:lnSpc>
            </a:pPr>
            <a:r>
              <a:rPr lang="en-US" altLang="zh-CN" sz="1800" b="1" kern="0" dirty="0">
                <a:solidFill>
                  <a:srgbClr val="000000"/>
                </a:solidFill>
                <a:effectLst/>
                <a:latin typeface="楷体_GB2312"/>
                <a:ea typeface="宋体" panose="02010600030101010101" pitchFamily="2" charset="-122"/>
                <a:cs typeface="宋体" panose="02010600030101010101" pitchFamily="2" charset="-122"/>
              </a:rPr>
              <a:t>1</a:t>
            </a:r>
            <a:r>
              <a:rPr lang="zh-CN" altLang="zh-CN" sz="1800" b="1" kern="0" dirty="0">
                <a:solidFill>
                  <a:srgbClr val="000000"/>
                </a:solidFill>
                <a:effectLst/>
                <a:latin typeface="Times New Roman" panose="02020603050405020304" pitchFamily="18" charset="0"/>
                <a:ea typeface="楷体_GB2312"/>
                <a:cs typeface="宋体" panose="02010600030101010101" pitchFamily="2" charset="-122"/>
              </a:rPr>
              <a:t>、每人拟写交通宣传标语一条，并在班上作交流评比。</a:t>
            </a:r>
            <a:endParaRPr lang="zh-CN" altLang="zh-CN" sz="1800" kern="100" dirty="0">
              <a:effectLst/>
              <a:latin typeface="Times New Roman" panose="02020603050405020304" pitchFamily="18" charset="0"/>
              <a:ea typeface="宋体" panose="02010600030101010101" pitchFamily="2" charset="-122"/>
            </a:endParaRPr>
          </a:p>
          <a:p>
            <a:pPr algn="l">
              <a:lnSpc>
                <a:spcPts val="2000"/>
              </a:lnSpc>
            </a:pPr>
            <a:r>
              <a:rPr lang="en-US" altLang="zh-CN" sz="1800" b="1" kern="0" dirty="0">
                <a:solidFill>
                  <a:srgbClr val="000000"/>
                </a:solidFill>
                <a:effectLst/>
                <a:latin typeface="楷体_GB2312"/>
                <a:ea typeface="宋体" panose="02010600030101010101" pitchFamily="2" charset="-122"/>
                <a:cs typeface="宋体" panose="02010600030101010101" pitchFamily="2" charset="-122"/>
              </a:rPr>
              <a:t>2</a:t>
            </a:r>
            <a:r>
              <a:rPr lang="zh-CN" altLang="zh-CN" sz="1800" b="1" kern="0" dirty="0">
                <a:solidFill>
                  <a:srgbClr val="000000"/>
                </a:solidFill>
                <a:effectLst/>
                <a:latin typeface="Times New Roman" panose="02020603050405020304" pitchFamily="18" charset="0"/>
                <a:ea typeface="楷体_GB2312"/>
                <a:cs typeface="宋体" panose="02010600030101010101" pitchFamily="2" charset="-122"/>
              </a:rPr>
              <a:t>、拟写文明出行的倡议书一份，向全校同学发出文明出行倡议。</a:t>
            </a:r>
            <a:endParaRPr lang="zh-CN" altLang="zh-CN" sz="1800" kern="100" dirty="0">
              <a:effectLst/>
              <a:latin typeface="Times New Roman" panose="02020603050405020304" pitchFamily="18" charset="0"/>
              <a:ea typeface="宋体" panose="02010600030101010101" pitchFamily="2" charset="-122"/>
            </a:endParaRPr>
          </a:p>
        </p:txBody>
      </p:sp>
      <p:sp>
        <p:nvSpPr>
          <p:cNvPr id="7" name="文本框 6"/>
          <p:cNvSpPr txBox="1"/>
          <p:nvPr/>
        </p:nvSpPr>
        <p:spPr>
          <a:xfrm>
            <a:off x="736825" y="0"/>
            <a:ext cx="2339102" cy="523220"/>
          </a:xfrm>
          <a:prstGeom prst="rect">
            <a:avLst/>
          </a:prstGeom>
          <a:noFill/>
        </p:spPr>
        <p:txBody>
          <a:bodyPr wrap="none" rtlCol="0">
            <a:spAutoFit/>
          </a:bodyPr>
          <a:lstStyle/>
          <a:p>
            <a:r>
              <a:rPr lang="zh-CN" altLang="en-US" sz="2800" b="1" dirty="0"/>
              <a:t>遵守交通规则</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additive="base">
                                        <p:cTn id="7" dur="500" fill="hold"/>
                                        <p:tgtEl>
                                          <p:spTgt spid="26628"/>
                                        </p:tgtEl>
                                        <p:attrNameLst>
                                          <p:attrName>ppt_x</p:attrName>
                                        </p:attrNameLst>
                                      </p:cBhvr>
                                      <p:tavLst>
                                        <p:tav tm="0">
                                          <p:val>
                                            <p:strVal val="0-#ppt_w/2"/>
                                          </p:val>
                                        </p:tav>
                                        <p:tav tm="100000">
                                          <p:val>
                                            <p:strVal val="#ppt_x"/>
                                          </p:val>
                                        </p:tav>
                                      </p:tavLst>
                                    </p:anim>
                                    <p:anim calcmode="lin" valueType="num">
                                      <p:cBhvr additive="base">
                                        <p:cTn id="8" dur="500" fill="hold"/>
                                        <p:tgtEl>
                                          <p:spTgt spid="266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p:tgtEl>
                                          <p:spTgt spid="26628"/>
                                        </p:tgtEl>
                                      </p:cBhvr>
                                    </p:animEffect>
                                    <p:animScale>
                                      <p:cBhvr>
                                        <p:cTn id="13" dur="250" autoRev="1" fill="hold"/>
                                        <p:tgtEl>
                                          <p:spTgt spid="266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a:stretch>
            <a:fillRect/>
          </a:stretch>
        </p:blipFill>
        <p:spPr>
          <a:xfrm>
            <a:off x="2394577" y="0"/>
            <a:ext cx="4354846" cy="2874199"/>
          </a:xfrm>
          <a:prstGeom prst="rect">
            <a:avLst/>
          </a:prstGeom>
        </p:spPr>
      </p:pic>
      <p:sp>
        <p:nvSpPr>
          <p:cNvPr id="7" name="文本框 6"/>
          <p:cNvSpPr txBox="1"/>
          <p:nvPr/>
        </p:nvSpPr>
        <p:spPr>
          <a:xfrm>
            <a:off x="2082491" y="4077868"/>
            <a:ext cx="4801314" cy="1015663"/>
          </a:xfrm>
          <a:prstGeom prst="rect">
            <a:avLst/>
          </a:prstGeom>
          <a:noFill/>
          <a:effectLst>
            <a:outerShdw blurRad="50800" dist="38100" dir="5400000" algn="t" rotWithShape="0">
              <a:prstClr val="black">
                <a:alpha val="40000"/>
              </a:prstClr>
            </a:outerShdw>
          </a:effectLst>
        </p:spPr>
        <p:txBody>
          <a:bodyPr wrap="none" rtlCol="0">
            <a:spAutoFit/>
          </a:bodyPr>
          <a:lstStyle/>
          <a:p>
            <a:r>
              <a:rPr lang="zh-CN" altLang="en-US" sz="6000" b="1" dirty="0"/>
              <a:t>了解交通事故</a:t>
            </a:r>
          </a:p>
        </p:txBody>
      </p:sp>
      <p:sp>
        <p:nvSpPr>
          <p:cNvPr id="9" name="六边形 8"/>
          <p:cNvSpPr/>
          <p:nvPr/>
        </p:nvSpPr>
        <p:spPr>
          <a:xfrm>
            <a:off x="3753306" y="5377344"/>
            <a:ext cx="1459684" cy="1242166"/>
          </a:xfrm>
          <a:prstGeom prst="hexagon">
            <a:avLst/>
          </a:prstGeom>
          <a:solidFill>
            <a:srgbClr val="00B050"/>
          </a:solidFill>
          <a:ln>
            <a:solidFill>
              <a:srgbClr val="00B050"/>
            </a:solid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chemeClr val="tx1">
                    <a:lumMod val="95000"/>
                    <a:lumOff val="5000"/>
                  </a:schemeClr>
                </a:solidFill>
                <a:latin typeface="华文新魏" panose="02010800040101010101" pitchFamily="2" charset="-122"/>
                <a:ea typeface="华文新魏" panose="02010800040101010101" pitchFamily="2" charset="-122"/>
              </a:rPr>
              <a:t>01</a:t>
            </a:r>
            <a:endParaRPr lang="zh-CN" altLang="en-US" sz="5400" b="1" dirty="0">
              <a:solidFill>
                <a:schemeClr val="tx1">
                  <a:lumMod val="95000"/>
                  <a:lumOff val="5000"/>
                </a:schemeClr>
              </a:solidFill>
              <a:latin typeface="华文新魏" panose="02010800040101010101" pitchFamily="2" charset="-122"/>
              <a:ea typeface="华文新魏" panose="02010800040101010101" pitchFamily="2" charset="-122"/>
            </a:endParaRPr>
          </a:p>
        </p:txBody>
      </p:sp>
      <p:sp>
        <p:nvSpPr>
          <p:cNvPr id="10" name="矩形 9"/>
          <p:cNvSpPr/>
          <p:nvPr/>
        </p:nvSpPr>
        <p:spPr>
          <a:xfrm>
            <a:off x="0" y="6702804"/>
            <a:ext cx="9144000" cy="155196"/>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0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734" y="788260"/>
            <a:ext cx="7667536" cy="5750652"/>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715086" y="0"/>
            <a:ext cx="2339102" cy="523220"/>
          </a:xfrm>
          <a:prstGeom prst="rect">
            <a:avLst/>
          </a:prstGeom>
          <a:noFill/>
        </p:spPr>
        <p:txBody>
          <a:bodyPr wrap="none" rtlCol="0">
            <a:spAutoFit/>
          </a:bodyPr>
          <a:lstStyle/>
          <a:p>
            <a:r>
              <a:rPr lang="zh-CN" altLang="en-US" sz="2800" b="1" dirty="0"/>
              <a:t>了解交通事故</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57948" y="3409981"/>
            <a:ext cx="9144000" cy="3473186"/>
          </a:xfrm>
          <a:prstGeom prst="rect">
            <a:avLst/>
          </a:prstGeom>
          <a:solidFill>
            <a:srgbClr val="FB6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a:ea typeface="等线" panose="02010600030101010101" pitchFamily="2" charset="-122"/>
            </a:endParaRPr>
          </a:p>
        </p:txBody>
      </p:sp>
      <p:pic>
        <p:nvPicPr>
          <p:cNvPr id="9" name="图片 8" descr="图片包含 汽车, 户外, 建筑物, 道路&#10;&#10;描述已自动生成"/>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7903" y="1352141"/>
            <a:ext cx="2336097" cy="1670309"/>
          </a:xfrm>
          <a:prstGeom prst="rect">
            <a:avLst/>
          </a:prstGeom>
          <a:ln w="63500">
            <a:solidFill>
              <a:schemeClr val="bg1"/>
            </a:solidFill>
          </a:ln>
          <a:effectLst>
            <a:outerShdw blurRad="63500" sx="102000" sy="102000" algn="ctr" rotWithShape="0">
              <a:prstClr val="black">
                <a:alpha val="16000"/>
              </a:prstClr>
            </a:outerShdw>
          </a:effectLst>
        </p:spPr>
      </p:pic>
      <p:pic>
        <p:nvPicPr>
          <p:cNvPr id="5" name="图片 4" descr="图片包含 道路, 户外, 天空, 建筑物&#10;&#10;描述已自动生成"/>
          <p:cNvPicPr>
            <a:picLocks noChangeAspect="1"/>
          </p:cNvPicPr>
          <p:nvPr/>
        </p:nvPicPr>
        <p:blipFill rotWithShape="1">
          <a:blip r:embed="rId3">
            <a:extLst>
              <a:ext uri="{28A0092B-C50C-407E-A947-70E740481C1C}">
                <a14:useLocalDpi xmlns:a14="http://schemas.microsoft.com/office/drawing/2010/main" val="0"/>
              </a:ext>
            </a:extLst>
          </a:blip>
          <a:srcRect l="14311"/>
          <a:stretch>
            <a:fillRect/>
          </a:stretch>
        </p:blipFill>
        <p:spPr>
          <a:xfrm>
            <a:off x="226504" y="1103635"/>
            <a:ext cx="2718704" cy="1655602"/>
          </a:xfrm>
          <a:prstGeom prst="rect">
            <a:avLst/>
          </a:prstGeom>
          <a:ln w="63500">
            <a:solidFill>
              <a:schemeClr val="bg1"/>
            </a:solidFill>
          </a:ln>
          <a:effectLst>
            <a:outerShdw blurRad="63500" sx="102000" sy="102000" algn="ctr" rotWithShape="0">
              <a:prstClr val="black">
                <a:alpha val="16000"/>
              </a:prstClr>
            </a:outerShdw>
          </a:effectLst>
        </p:spPr>
      </p:pic>
      <p:pic>
        <p:nvPicPr>
          <p:cNvPr id="7" name="图片 6" descr="图片包含 户外, 汽车, 树, 天空&#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8388" y="789818"/>
            <a:ext cx="4089199" cy="2441536"/>
          </a:xfrm>
          <a:prstGeom prst="rect">
            <a:avLst/>
          </a:prstGeom>
          <a:ln w="63500">
            <a:solidFill>
              <a:schemeClr val="bg1"/>
            </a:solidFill>
          </a:ln>
          <a:effectLst>
            <a:outerShdw blurRad="63500" sx="102000" sy="102000" algn="ctr" rotWithShape="0">
              <a:prstClr val="black">
                <a:alpha val="16000"/>
              </a:prstClr>
            </a:outerShdw>
          </a:effectLst>
        </p:spPr>
      </p:pic>
      <p:sp>
        <p:nvSpPr>
          <p:cNvPr id="13" name="矩形 12"/>
          <p:cNvSpPr/>
          <p:nvPr/>
        </p:nvSpPr>
        <p:spPr>
          <a:xfrm>
            <a:off x="429220" y="342678"/>
            <a:ext cx="1261884" cy="415498"/>
          </a:xfrm>
          <a:prstGeom prst="rect">
            <a:avLst/>
          </a:prstGeom>
        </p:spPr>
        <p:txBody>
          <a:bodyPr wrap="none">
            <a:spAutoFit/>
          </a:bodyPr>
          <a:lstStyle/>
          <a:p>
            <a:pPr defTabSz="685800"/>
            <a:r>
              <a:rPr lang="zh-CN" altLang="en-US" sz="2100" b="1" dirty="0">
                <a:solidFill>
                  <a:srgbClr val="FB641B"/>
                </a:solidFill>
                <a:latin typeface="微软雅黑" panose="020B0503020204020204" pitchFamily="34" charset="-122"/>
                <a:ea typeface="微软雅黑" panose="020B0503020204020204" pitchFamily="34" charset="-122"/>
              </a:rPr>
              <a:t>交通事故</a:t>
            </a:r>
          </a:p>
        </p:txBody>
      </p:sp>
      <p:cxnSp>
        <p:nvCxnSpPr>
          <p:cNvPr id="15" name="直接连接符 14"/>
          <p:cNvCxnSpPr>
            <a:cxnSpLocks/>
          </p:cNvCxnSpPr>
          <p:nvPr/>
        </p:nvCxnSpPr>
        <p:spPr>
          <a:xfrm flipV="1">
            <a:off x="1691104" y="690921"/>
            <a:ext cx="7125725" cy="3167"/>
          </a:xfrm>
          <a:prstGeom prst="line">
            <a:avLst/>
          </a:prstGeom>
          <a:ln>
            <a:solidFill>
              <a:srgbClr val="FC9F70"/>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386952" y="409933"/>
            <a:ext cx="84535" cy="280988"/>
          </a:xfrm>
          <a:prstGeom prst="rect">
            <a:avLst/>
          </a:prstGeom>
          <a:solidFill>
            <a:srgbClr val="FB64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等线"/>
              <a:ea typeface="等线" panose="02010600030101010101" pitchFamily="2" charset="-122"/>
            </a:endParaRPr>
          </a:p>
        </p:txBody>
      </p:sp>
      <p:sp>
        <p:nvSpPr>
          <p:cNvPr id="4" name="文本框 3">
            <a:extLst>
              <a:ext uri="{FF2B5EF4-FFF2-40B4-BE49-F238E27FC236}">
                <a16:creationId xmlns:a16="http://schemas.microsoft.com/office/drawing/2014/main" id="{17DEBE7E-FA3F-4E7F-91E5-1E6DCA9B34C3}"/>
              </a:ext>
            </a:extLst>
          </p:cNvPr>
          <p:cNvSpPr txBox="1"/>
          <p:nvPr/>
        </p:nvSpPr>
        <p:spPr>
          <a:xfrm>
            <a:off x="552898" y="3515738"/>
            <a:ext cx="8154099" cy="3139321"/>
          </a:xfrm>
          <a:prstGeom prst="rect">
            <a:avLst/>
          </a:prstGeom>
          <a:noFill/>
        </p:spPr>
        <p:txBody>
          <a:bodyPr wrap="square" rtlCol="0">
            <a:spAutoFit/>
          </a:bodyPr>
          <a:lstStyle/>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中国每年交通事故</a:t>
            </a:r>
            <a:r>
              <a:rPr lang="en-US" altLang="zh-CN" b="0" i="0" dirty="0">
                <a:solidFill>
                  <a:srgbClr val="333333"/>
                </a:solidFill>
                <a:effectLst/>
                <a:latin typeface="Microsoft Yahei" panose="020B0503020204020204" pitchFamily="34" charset="-122"/>
                <a:ea typeface="Microsoft Yahei" panose="020B0503020204020204" pitchFamily="34" charset="-122"/>
              </a:rPr>
              <a:t>50</a:t>
            </a:r>
            <a:r>
              <a:rPr lang="zh-CN" altLang="en-US" b="0" i="0" dirty="0">
                <a:solidFill>
                  <a:srgbClr val="333333"/>
                </a:solidFill>
                <a:effectLst/>
                <a:latin typeface="Microsoft Yahei" panose="020B0503020204020204" pitchFamily="34" charset="-122"/>
                <a:ea typeface="Microsoft Yahei" panose="020B0503020204020204" pitchFamily="34" charset="-122"/>
              </a:rPr>
              <a:t>万起</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因交通事故死亡人数均超过</a:t>
            </a:r>
            <a:r>
              <a:rPr lang="en-US" altLang="zh-CN" b="0" i="0" dirty="0">
                <a:solidFill>
                  <a:srgbClr val="333333"/>
                </a:solidFill>
                <a:effectLst/>
                <a:latin typeface="Microsoft Yahei" panose="020B0503020204020204" pitchFamily="34" charset="-122"/>
                <a:ea typeface="Microsoft Yahei" panose="020B0503020204020204" pitchFamily="34" charset="-122"/>
              </a:rPr>
              <a:t>10</a:t>
            </a:r>
            <a:r>
              <a:rPr lang="zh-CN" altLang="en-US" b="0" i="0" dirty="0">
                <a:solidFill>
                  <a:srgbClr val="333333"/>
                </a:solidFill>
                <a:effectLst/>
                <a:latin typeface="Microsoft Yahei" panose="020B0503020204020204" pitchFamily="34" charset="-122"/>
                <a:ea typeface="Microsoft Yahei" panose="020B0503020204020204" pitchFamily="34" charset="-122"/>
              </a:rPr>
              <a:t>万人</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稳居世界第一</a:t>
            </a:r>
            <a:r>
              <a:rPr lang="en-US" altLang="zh-CN" b="0" i="0" dirty="0">
                <a:solidFill>
                  <a:srgbClr val="333333"/>
                </a:solidFill>
                <a:effectLst/>
                <a:latin typeface="Microsoft Yahei" panose="020B0503020204020204" pitchFamily="34" charset="-122"/>
                <a:ea typeface="Microsoft Yahei" panose="020B0503020204020204" pitchFamily="34" charset="-122"/>
              </a:rPr>
              <a:t>. </a:t>
            </a:r>
            <a:r>
              <a:rPr lang="zh-CN" altLang="en-US" b="0" i="0" dirty="0">
                <a:solidFill>
                  <a:srgbClr val="333333"/>
                </a:solidFill>
                <a:effectLst/>
                <a:latin typeface="Microsoft Yahei" panose="020B0503020204020204" pitchFamily="34" charset="-122"/>
                <a:ea typeface="Microsoft Yahei" panose="020B0503020204020204" pitchFamily="34" charset="-122"/>
              </a:rPr>
              <a:t>统计数据表明</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每</a:t>
            </a:r>
            <a:r>
              <a:rPr lang="en-US" altLang="zh-CN" b="0" i="0" dirty="0">
                <a:solidFill>
                  <a:srgbClr val="333333"/>
                </a:solidFill>
                <a:effectLst/>
                <a:latin typeface="Microsoft Yahei" panose="020B0503020204020204" pitchFamily="34" charset="-122"/>
                <a:ea typeface="Microsoft Yahei" panose="020B0503020204020204" pitchFamily="34" charset="-122"/>
              </a:rPr>
              <a:t>5</a:t>
            </a:r>
            <a:r>
              <a:rPr lang="zh-CN" altLang="en-US" b="0" i="0" dirty="0">
                <a:solidFill>
                  <a:srgbClr val="333333"/>
                </a:solidFill>
                <a:effectLst/>
                <a:latin typeface="Microsoft Yahei" panose="020B0503020204020204" pitchFamily="34" charset="-122"/>
                <a:ea typeface="Microsoft Yahei" panose="020B0503020204020204" pitchFamily="34" charset="-122"/>
              </a:rPr>
              <a:t>分钟就有一人丧身车轮</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每</a:t>
            </a:r>
            <a:r>
              <a:rPr lang="en-US" altLang="zh-CN" b="0" i="0" dirty="0">
                <a:solidFill>
                  <a:srgbClr val="333333"/>
                </a:solidFill>
                <a:effectLst/>
                <a:latin typeface="Microsoft Yahei" panose="020B0503020204020204" pitchFamily="34" charset="-122"/>
                <a:ea typeface="Microsoft Yahei" panose="020B0503020204020204" pitchFamily="34" charset="-122"/>
              </a:rPr>
              <a:t>1</a:t>
            </a:r>
            <a:r>
              <a:rPr lang="zh-CN" altLang="en-US" b="0" i="0" dirty="0">
                <a:solidFill>
                  <a:srgbClr val="333333"/>
                </a:solidFill>
                <a:effectLst/>
                <a:latin typeface="Microsoft Yahei" panose="020B0503020204020204" pitchFamily="34" charset="-122"/>
                <a:ea typeface="Microsoft Yahei" panose="020B0503020204020204" pitchFamily="34" charset="-122"/>
              </a:rPr>
              <a:t>分钟都会有一人因为交通事故而伤残</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每年因交通事故所造成的经济损失达数</a:t>
            </a:r>
          </a:p>
          <a:p>
            <a:pPr algn="l"/>
            <a:r>
              <a:rPr lang="en-US" altLang="zh-CN" b="0" i="0" dirty="0">
                <a:solidFill>
                  <a:srgbClr val="333333"/>
                </a:solidFill>
                <a:effectLst/>
                <a:latin typeface="Microsoft Yahei" panose="020B0503020204020204" pitchFamily="34" charset="-122"/>
                <a:ea typeface="Microsoft Yahei" panose="020B0503020204020204" pitchFamily="34" charset="-122"/>
              </a:rPr>
              <a:t>    2019</a:t>
            </a:r>
            <a:r>
              <a:rPr lang="zh-CN" altLang="en-US" b="0" i="0" dirty="0">
                <a:solidFill>
                  <a:srgbClr val="333333"/>
                </a:solidFill>
                <a:effectLst/>
                <a:latin typeface="Microsoft Yahei" panose="020B0503020204020204" pitchFamily="34" charset="-122"/>
                <a:ea typeface="Microsoft Yahei" panose="020B0503020204020204" pitchFamily="34" charset="-122"/>
              </a:rPr>
              <a:t>年到</a:t>
            </a:r>
            <a:r>
              <a:rPr lang="en-US" altLang="zh-CN" b="0" i="0" dirty="0">
                <a:solidFill>
                  <a:srgbClr val="333333"/>
                </a:solidFill>
                <a:effectLst/>
                <a:latin typeface="Microsoft Yahei" panose="020B0503020204020204" pitchFamily="34" charset="-122"/>
                <a:ea typeface="Microsoft Yahei" panose="020B0503020204020204" pitchFamily="34" charset="-122"/>
              </a:rPr>
              <a:t>2020</a:t>
            </a:r>
            <a:r>
              <a:rPr lang="zh-CN" altLang="en-US" b="0" i="0" dirty="0">
                <a:solidFill>
                  <a:srgbClr val="333333"/>
                </a:solidFill>
                <a:effectLst/>
                <a:latin typeface="Microsoft Yahei" panose="020B0503020204020204" pitchFamily="34" charset="-122"/>
                <a:ea typeface="Microsoft Yahei" panose="020B0503020204020204" pitchFamily="34" charset="-122"/>
              </a:rPr>
              <a:t>年小学生一共死了多少人</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并没有机构公布</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可尝试询问教育部</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可能会有收获</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据统计</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我国每年因交通事故造成中小学生及学前儿童伤亡人数超过万人</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其中</a:t>
            </a:r>
            <a:r>
              <a:rPr lang="en-US" altLang="zh-CN" b="0" i="0" dirty="0">
                <a:solidFill>
                  <a:srgbClr val="333333"/>
                </a:solidFill>
                <a:effectLst/>
                <a:latin typeface="Microsoft Yahei" panose="020B0503020204020204" pitchFamily="34" charset="-122"/>
                <a:ea typeface="Microsoft Yahei" panose="020B0503020204020204" pitchFamily="34" charset="-122"/>
              </a:rPr>
              <a:t>2011</a:t>
            </a:r>
            <a:r>
              <a:rPr lang="zh-CN" altLang="en-US" b="0" i="0" dirty="0">
                <a:solidFill>
                  <a:srgbClr val="333333"/>
                </a:solidFill>
                <a:effectLst/>
                <a:latin typeface="Microsoft Yahei" panose="020B0503020204020204" pitchFamily="34" charset="-122"/>
                <a:ea typeface="Microsoft Yahei" panose="020B0503020204020204" pitchFamily="34" charset="-122"/>
              </a:rPr>
              <a:t>年全国共发生涉及中小学生及学前儿童的道路交通事故</a:t>
            </a:r>
            <a:r>
              <a:rPr lang="en-US" altLang="zh-CN" b="0" i="0" dirty="0">
                <a:solidFill>
                  <a:srgbClr val="333333"/>
                </a:solidFill>
                <a:effectLst/>
                <a:latin typeface="Microsoft Yahei" panose="020B0503020204020204" pitchFamily="34" charset="-122"/>
                <a:ea typeface="Microsoft Yahei" panose="020B0503020204020204" pitchFamily="34" charset="-122"/>
              </a:rPr>
              <a:t>12320</a:t>
            </a:r>
            <a:r>
              <a:rPr lang="zh-CN" altLang="en-US" b="0" i="0" dirty="0">
                <a:solidFill>
                  <a:srgbClr val="333333"/>
                </a:solidFill>
                <a:effectLst/>
                <a:latin typeface="Microsoft Yahei" panose="020B0503020204020204" pitchFamily="34" charset="-122"/>
                <a:ea typeface="Microsoft Yahei" panose="020B0503020204020204" pitchFamily="34" charset="-122"/>
              </a:rPr>
              <a:t>起</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造成</a:t>
            </a:r>
            <a:r>
              <a:rPr lang="en-US" altLang="zh-CN" b="0" i="0" dirty="0">
                <a:solidFill>
                  <a:srgbClr val="333333"/>
                </a:solidFill>
                <a:effectLst/>
                <a:latin typeface="Microsoft Yahei" panose="020B0503020204020204" pitchFamily="34" charset="-122"/>
                <a:ea typeface="Microsoft Yahei" panose="020B0503020204020204" pitchFamily="34" charset="-122"/>
              </a:rPr>
              <a:t>2670</a:t>
            </a:r>
            <a:r>
              <a:rPr lang="zh-CN" altLang="en-US" b="0" i="0" dirty="0">
                <a:solidFill>
                  <a:srgbClr val="333333"/>
                </a:solidFill>
                <a:effectLst/>
                <a:latin typeface="Microsoft Yahei" panose="020B0503020204020204" pitchFamily="34" charset="-122"/>
                <a:ea typeface="Microsoft Yahei" panose="020B0503020204020204" pitchFamily="34" charset="-122"/>
              </a:rPr>
              <a:t>人死亡、</a:t>
            </a:r>
            <a:r>
              <a:rPr lang="en-US" altLang="zh-CN" b="0" i="0" dirty="0">
                <a:solidFill>
                  <a:srgbClr val="333333"/>
                </a:solidFill>
                <a:effectLst/>
                <a:latin typeface="Microsoft Yahei" panose="020B0503020204020204" pitchFamily="34" charset="-122"/>
                <a:ea typeface="Microsoft Yahei" panose="020B0503020204020204" pitchFamily="34" charset="-122"/>
              </a:rPr>
              <a:t>11417</a:t>
            </a:r>
            <a:r>
              <a:rPr lang="zh-CN" altLang="en-US" b="0" i="0" dirty="0">
                <a:solidFill>
                  <a:srgbClr val="333333"/>
                </a:solidFill>
                <a:effectLst/>
                <a:latin typeface="Microsoft Yahei" panose="020B0503020204020204" pitchFamily="34" charset="-122"/>
                <a:ea typeface="Microsoft Yahei" panose="020B0503020204020204" pitchFamily="34" charset="-122"/>
              </a:rPr>
              <a:t>人受伤</a:t>
            </a:r>
            <a:r>
              <a:rPr lang="en-US" altLang="zh-CN" b="0" i="0" dirty="0">
                <a:solidFill>
                  <a:srgbClr val="333333"/>
                </a:solidFill>
                <a:effectLst/>
                <a:latin typeface="Microsoft Yahei" panose="020B0503020204020204" pitchFamily="34" charset="-122"/>
                <a:ea typeface="Microsoft Yahei" panose="020B0503020204020204" pitchFamily="34" charset="-122"/>
              </a:rPr>
              <a:t>.</a:t>
            </a:r>
          </a:p>
          <a:p>
            <a:pPr algn="l"/>
            <a:r>
              <a:rPr lang="zh-CN" altLang="en-US" b="0" i="0" dirty="0">
                <a:solidFill>
                  <a:srgbClr val="333333"/>
                </a:solidFill>
                <a:effectLst/>
                <a:latin typeface="Microsoft Yahei" panose="020B0503020204020204" pitchFamily="34" charset="-122"/>
                <a:ea typeface="Microsoft Yahei" panose="020B0503020204020204" pitchFamily="34" charset="-122"/>
              </a:rPr>
              <a:t>   目前在我国</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交通事故已经成为危及人民群众生命财产安全的“第一杀手”</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在</a:t>
            </a:r>
            <a:r>
              <a:rPr lang="en-US" altLang="zh-CN" b="0" i="0" dirty="0">
                <a:solidFill>
                  <a:srgbClr val="333333"/>
                </a:solidFill>
                <a:effectLst/>
                <a:latin typeface="Microsoft Yahei" panose="020B0503020204020204" pitchFamily="34" charset="-122"/>
                <a:ea typeface="Microsoft Yahei" panose="020B0503020204020204" pitchFamily="34" charset="-122"/>
              </a:rPr>
              <a:t>2002</a:t>
            </a:r>
            <a:r>
              <a:rPr lang="zh-CN" altLang="en-US" b="0" i="0" dirty="0">
                <a:solidFill>
                  <a:srgbClr val="333333"/>
                </a:solidFill>
                <a:effectLst/>
                <a:latin typeface="Microsoft Yahei" panose="020B0503020204020204" pitchFamily="34" charset="-122"/>
                <a:ea typeface="Microsoft Yahei" panose="020B0503020204020204" pitchFamily="34" charset="-122"/>
              </a:rPr>
              <a:t>年的各类事故中</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交通事故死亡人数已达</a:t>
            </a:r>
            <a:r>
              <a:rPr lang="en-US" altLang="zh-CN" b="0" i="0" dirty="0">
                <a:solidFill>
                  <a:srgbClr val="333333"/>
                </a:solidFill>
                <a:effectLst/>
                <a:latin typeface="Microsoft Yahei" panose="020B0503020204020204" pitchFamily="34" charset="-122"/>
                <a:ea typeface="Microsoft Yahei" panose="020B0503020204020204" pitchFamily="34" charset="-122"/>
              </a:rPr>
              <a:t>78.5%;2003</a:t>
            </a:r>
            <a:r>
              <a:rPr lang="zh-CN" altLang="en-US" b="0" i="0" dirty="0">
                <a:solidFill>
                  <a:srgbClr val="333333"/>
                </a:solidFill>
                <a:effectLst/>
                <a:latin typeface="Microsoft Yahei" panose="020B0503020204020204" pitchFamily="34" charset="-122"/>
                <a:ea typeface="Microsoft Yahei" panose="020B0503020204020204" pitchFamily="34" charset="-122"/>
              </a:rPr>
              <a:t>年上半年达</a:t>
            </a:r>
            <a:r>
              <a:rPr lang="en-US" altLang="zh-CN" b="0" i="0" dirty="0">
                <a:solidFill>
                  <a:srgbClr val="333333"/>
                </a:solidFill>
                <a:effectLst/>
                <a:latin typeface="Microsoft Yahei" panose="020B0503020204020204" pitchFamily="34" charset="-122"/>
                <a:ea typeface="Microsoft Yahei" panose="020B0503020204020204" pitchFamily="34" charset="-122"/>
              </a:rPr>
              <a:t>76.3%. </a:t>
            </a:r>
            <a:r>
              <a:rPr lang="zh-CN" altLang="en-US" b="0" i="0" dirty="0">
                <a:solidFill>
                  <a:srgbClr val="333333"/>
                </a:solidFill>
                <a:effectLst/>
                <a:latin typeface="Microsoft Yahei" panose="020B0503020204020204" pitchFamily="34" charset="-122"/>
                <a:ea typeface="Microsoft Yahei" panose="020B0503020204020204" pitchFamily="34" charset="-122"/>
              </a:rPr>
              <a:t>统计数据和研究资料表明</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我国已经进入道路交通事故的高发期</a:t>
            </a:r>
            <a:r>
              <a:rPr lang="en-US" altLang="zh-CN" b="0" i="0" dirty="0">
                <a:solidFill>
                  <a:srgbClr val="333333"/>
                </a:solidFill>
                <a:effectLst/>
                <a:latin typeface="Microsoft Yahei" panose="020B0503020204020204" pitchFamily="34" charset="-122"/>
                <a:ea typeface="Microsoft Yahei" panose="020B0503020204020204" pitchFamily="34" charset="-122"/>
              </a:rPr>
              <a:t>,</a:t>
            </a:r>
            <a:r>
              <a:rPr lang="zh-CN" altLang="en-US" b="0" i="0" dirty="0">
                <a:solidFill>
                  <a:srgbClr val="333333"/>
                </a:solidFill>
                <a:effectLst/>
                <a:latin typeface="Microsoft Yahei" panose="020B0503020204020204" pitchFamily="34" charset="-122"/>
                <a:ea typeface="Microsoft Yahei" panose="020B0503020204020204" pitchFamily="34" charset="-122"/>
              </a:rPr>
              <a:t>道路交通安全形势</a:t>
            </a:r>
          </a:p>
          <a:p>
            <a:r>
              <a:rPr lang="zh-CN" altLang="en-US" dirty="0"/>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42_62648_e7d3d464603de0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357" y="853839"/>
            <a:ext cx="6169752" cy="4741719"/>
          </a:xfrm>
          <a:prstGeom prst="rect">
            <a:avLst/>
          </a:prstGeom>
          <a:noFill/>
          <a:extLst>
            <a:ext uri="{909E8E84-426E-40DD-AFC4-6F175D3DCCD1}">
              <a14:hiddenFill xmlns:a14="http://schemas.microsoft.com/office/drawing/2010/main">
                <a:solidFill>
                  <a:srgbClr val="FFFFFF"/>
                </a:solidFill>
              </a14:hiddenFill>
            </a:ext>
          </a:extLst>
        </p:spPr>
      </p:pic>
      <p:sp>
        <p:nvSpPr>
          <p:cNvPr id="28675" name="Text Box 3"/>
          <p:cNvSpPr txBox="1">
            <a:spLocks noChangeArrowheads="1"/>
          </p:cNvSpPr>
          <p:nvPr/>
        </p:nvSpPr>
        <p:spPr bwMode="auto">
          <a:xfrm>
            <a:off x="838200" y="58674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zh-CN" altLang="en-US" sz="2400" b="1" i="0" dirty="0">
                <a:solidFill>
                  <a:schemeClr val="tx1">
                    <a:lumMod val="95000"/>
                    <a:lumOff val="5000"/>
                  </a:schemeClr>
                </a:solidFill>
                <a:latin typeface="Tahoma" panose="020B0604030504040204" pitchFamily="34" charset="0"/>
                <a:ea typeface="宋体" panose="02010600030101010101" pitchFamily="2" charset="-122"/>
              </a:rPr>
              <a:t>这是因为两车不按行进路线行驶加之超速导致的恶性事故</a:t>
            </a:r>
          </a:p>
        </p:txBody>
      </p:sp>
      <p:sp>
        <p:nvSpPr>
          <p:cNvPr id="5" name="文本框 4"/>
          <p:cNvSpPr txBox="1"/>
          <p:nvPr/>
        </p:nvSpPr>
        <p:spPr>
          <a:xfrm>
            <a:off x="715086" y="0"/>
            <a:ext cx="2339102" cy="523220"/>
          </a:xfrm>
          <a:prstGeom prst="rect">
            <a:avLst/>
          </a:prstGeom>
          <a:noFill/>
        </p:spPr>
        <p:txBody>
          <a:bodyPr wrap="none" rtlCol="0">
            <a:spAutoFit/>
          </a:bodyPr>
          <a:lstStyle/>
          <a:p>
            <a:r>
              <a:rPr lang="zh-CN" altLang="en-US" sz="2800" b="1" dirty="0"/>
              <a:t>了解交通事故</a:t>
            </a:r>
          </a:p>
        </p:txBody>
      </p:sp>
    </p:spTree>
  </p:cSld>
  <p:clrMapOvr>
    <a:masterClrMapping/>
  </p:clrMapOvr>
  <p:transition>
    <p:sndAc>
      <p:stSnd>
        <p:snd r:embed="rId2" name="explode.wav"/>
      </p:stSnd>
    </p:sndAc>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080911031757_716398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7467600" cy="4764088"/>
          </a:xfrm>
          <a:prstGeom prst="rect">
            <a:avLst/>
          </a:prstGeom>
          <a:noFill/>
          <a:extLst>
            <a:ext uri="{909E8E84-426E-40DD-AFC4-6F175D3DCCD1}">
              <a14:hiddenFill xmlns:a14="http://schemas.microsoft.com/office/drawing/2010/main">
                <a:solidFill>
                  <a:srgbClr val="FFFFFF"/>
                </a:solidFill>
              </a14:hiddenFill>
            </a:ext>
          </a:extLst>
        </p:spPr>
      </p:pic>
      <p:sp>
        <p:nvSpPr>
          <p:cNvPr id="29699" name="Text Box 3"/>
          <p:cNvSpPr txBox="1">
            <a:spLocks noChangeArrowheads="1"/>
          </p:cNvSpPr>
          <p:nvPr/>
        </p:nvSpPr>
        <p:spPr bwMode="auto">
          <a:xfrm>
            <a:off x="1219200" y="5715000"/>
            <a:ext cx="723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zh-CN" altLang="en-US" sz="2800" b="1" i="0" dirty="0">
                <a:solidFill>
                  <a:schemeClr val="tx1">
                    <a:lumMod val="95000"/>
                    <a:lumOff val="5000"/>
                  </a:schemeClr>
                </a:solidFill>
                <a:latin typeface="Tahoma" panose="020B0604030504040204" pitchFamily="34" charset="0"/>
                <a:ea typeface="宋体" panose="02010600030101010101" pitchFamily="2" charset="-122"/>
              </a:rPr>
              <a:t>发生在我国南方的客车坠江的重大安全事故</a:t>
            </a:r>
          </a:p>
        </p:txBody>
      </p:sp>
      <p:sp>
        <p:nvSpPr>
          <p:cNvPr id="5" name="文本框 4"/>
          <p:cNvSpPr txBox="1"/>
          <p:nvPr/>
        </p:nvSpPr>
        <p:spPr>
          <a:xfrm>
            <a:off x="715086" y="0"/>
            <a:ext cx="2339102" cy="523220"/>
          </a:xfrm>
          <a:prstGeom prst="rect">
            <a:avLst/>
          </a:prstGeom>
          <a:noFill/>
        </p:spPr>
        <p:txBody>
          <a:bodyPr wrap="none" rtlCol="0">
            <a:spAutoFit/>
          </a:bodyPr>
          <a:lstStyle/>
          <a:p>
            <a:r>
              <a:rPr lang="zh-CN" altLang="en-US" sz="2800" b="1" dirty="0"/>
              <a:t>了解交通事故</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DSC03320">
            <a:hlinkClick r:id="" action="ppaction://hlinkshowjump?jump=nextslide"/>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295400"/>
            <a:ext cx="7010400" cy="4743450"/>
          </a:xfrm>
          <a:prstGeom prst="rect">
            <a:avLst/>
          </a:prstGeom>
          <a:noFill/>
          <a:extLst>
            <a:ext uri="{909E8E84-426E-40DD-AFC4-6F175D3DCCD1}">
              <a14:hiddenFill xmlns:a14="http://schemas.microsoft.com/office/drawing/2010/main">
                <a:solidFill>
                  <a:srgbClr val="FFFFFF"/>
                </a:solidFill>
              </a14:hiddenFill>
            </a:ext>
          </a:extLst>
        </p:spPr>
      </p:pic>
      <p:sp>
        <p:nvSpPr>
          <p:cNvPr id="31749" name="Text Box 5"/>
          <p:cNvSpPr txBox="1">
            <a:spLocks noChangeArrowheads="1"/>
          </p:cNvSpPr>
          <p:nvPr/>
        </p:nvSpPr>
        <p:spPr bwMode="auto">
          <a:xfrm>
            <a:off x="2298700" y="5264150"/>
            <a:ext cx="47482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zh-CN" altLang="en-US" b="1" i="0">
                <a:solidFill>
                  <a:srgbClr val="FFFFFF"/>
                </a:solidFill>
              </a:rPr>
              <a:t>这是在某市发生的一起因学生没有按照规则行走而引发的恶性交通事故</a:t>
            </a:r>
          </a:p>
        </p:txBody>
      </p:sp>
      <p:sp>
        <p:nvSpPr>
          <p:cNvPr id="6" name="文本框 5"/>
          <p:cNvSpPr txBox="1"/>
          <p:nvPr/>
        </p:nvSpPr>
        <p:spPr>
          <a:xfrm>
            <a:off x="715086" y="0"/>
            <a:ext cx="2339102" cy="523220"/>
          </a:xfrm>
          <a:prstGeom prst="rect">
            <a:avLst/>
          </a:prstGeom>
          <a:noFill/>
        </p:spPr>
        <p:txBody>
          <a:bodyPr wrap="none" rtlCol="0">
            <a:spAutoFit/>
          </a:bodyPr>
          <a:lstStyle/>
          <a:p>
            <a:r>
              <a:rPr lang="zh-CN" altLang="en-US" sz="2800" b="1" dirty="0"/>
              <a:t>了解交通事故</a:t>
            </a:r>
          </a:p>
        </p:txBody>
      </p:sp>
    </p:spTree>
  </p:cSld>
  <p:clrMapOvr>
    <a:masterClrMapping/>
  </p:clrMapOvr>
  <p:transition/>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TotalTime>
  <Words>1000</Words>
  <Application>Microsoft Office PowerPoint</Application>
  <PresentationFormat>全屏显示(4:3)</PresentationFormat>
  <Paragraphs>135</Paragraphs>
  <Slides>31</Slides>
  <Notes>0</Notes>
  <HiddenSlides>0</HiddenSlides>
  <MMClips>0</MMClips>
  <ScaleCrop>false</ScaleCrop>
  <HeadingPairs>
    <vt:vector size="8" baseType="variant">
      <vt:variant>
        <vt:lpstr>已用的字体</vt:lpstr>
      </vt:variant>
      <vt:variant>
        <vt:i4>15</vt:i4>
      </vt:variant>
      <vt:variant>
        <vt:lpstr>主题</vt:lpstr>
      </vt:variant>
      <vt:variant>
        <vt:i4>2</vt:i4>
      </vt:variant>
      <vt:variant>
        <vt:lpstr>嵌入 OLE 服务器</vt:lpstr>
      </vt:variant>
      <vt:variant>
        <vt:i4>1</vt:i4>
      </vt:variant>
      <vt:variant>
        <vt:lpstr>幻灯片标题</vt:lpstr>
      </vt:variant>
      <vt:variant>
        <vt:i4>31</vt:i4>
      </vt:variant>
    </vt:vector>
  </HeadingPairs>
  <TitlesOfParts>
    <vt:vector size="49" baseType="lpstr">
      <vt:lpstr>等线</vt:lpstr>
      <vt:lpstr>等线 Light</vt:lpstr>
      <vt:lpstr>华文新魏</vt:lpstr>
      <vt:lpstr>华文中宋</vt:lpstr>
      <vt:lpstr>楷体_GB2312</vt:lpstr>
      <vt:lpstr>宋体</vt:lpstr>
      <vt:lpstr>微软雅黑</vt:lpstr>
      <vt:lpstr>微软雅黑</vt:lpstr>
      <vt:lpstr>Arial</vt:lpstr>
      <vt:lpstr>Calibri</vt:lpstr>
      <vt:lpstr>Calibri Light</vt:lpstr>
      <vt:lpstr>Comic Sans MS</vt:lpstr>
      <vt:lpstr>Tahoma</vt:lpstr>
      <vt:lpstr>Times New Roman</vt:lpstr>
      <vt:lpstr>Wingdings</vt:lpstr>
      <vt:lpstr>Office 主题​​</vt:lpstr>
      <vt:lpstr>1_Office 主题​​</vt:lpstr>
      <vt:lpstr>MS_ClipArt_Gallery.2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不满12周岁骑自行车</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王 梓健</cp:lastModifiedBy>
  <cp:revision>11</cp:revision>
  <dcterms:created xsi:type="dcterms:W3CDTF">2019-05-08T15:02:00Z</dcterms:created>
  <dcterms:modified xsi:type="dcterms:W3CDTF">2020-12-03T06:39:06Z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