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tags/tag16.xml" ContentType="application/vnd.openxmlformats-officedocument.presentationml.tag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49"/>
  </p:notesMasterIdLst>
  <p:handoutMasterIdLst>
    <p:handoutMasterId r:id="rId50"/>
  </p:handoutMasterIdLst>
  <p:sldIdLst>
    <p:sldId id="256" r:id="rId3"/>
    <p:sldId id="319" r:id="rId4"/>
    <p:sldId id="396" r:id="rId5"/>
    <p:sldId id="355" r:id="rId6"/>
    <p:sldId id="356" r:id="rId7"/>
    <p:sldId id="397" r:id="rId8"/>
    <p:sldId id="359" r:id="rId9"/>
    <p:sldId id="398" r:id="rId10"/>
    <p:sldId id="361" r:id="rId11"/>
    <p:sldId id="364" r:id="rId12"/>
    <p:sldId id="363" r:id="rId13"/>
    <p:sldId id="362" r:id="rId14"/>
    <p:sldId id="399" r:id="rId15"/>
    <p:sldId id="366" r:id="rId16"/>
    <p:sldId id="367" r:id="rId17"/>
    <p:sldId id="368" r:id="rId18"/>
    <p:sldId id="369" r:id="rId19"/>
    <p:sldId id="370" r:id="rId20"/>
    <p:sldId id="371" r:id="rId21"/>
    <p:sldId id="372" r:id="rId22"/>
    <p:sldId id="380" r:id="rId23"/>
    <p:sldId id="400" r:id="rId24"/>
    <p:sldId id="381" r:id="rId25"/>
    <p:sldId id="382" r:id="rId26"/>
    <p:sldId id="383" r:id="rId27"/>
    <p:sldId id="384" r:id="rId28"/>
    <p:sldId id="385" r:id="rId29"/>
    <p:sldId id="338" r:id="rId30"/>
    <p:sldId id="351" r:id="rId31"/>
    <p:sldId id="386" r:id="rId32"/>
    <p:sldId id="339" r:id="rId33"/>
    <p:sldId id="340" r:id="rId34"/>
    <p:sldId id="341" r:id="rId35"/>
    <p:sldId id="342" r:id="rId36"/>
    <p:sldId id="343" r:id="rId37"/>
    <p:sldId id="344" r:id="rId38"/>
    <p:sldId id="345" r:id="rId39"/>
    <p:sldId id="346" r:id="rId40"/>
    <p:sldId id="352" r:id="rId41"/>
    <p:sldId id="353" r:id="rId42"/>
    <p:sldId id="402" r:id="rId43"/>
    <p:sldId id="387" r:id="rId44"/>
    <p:sldId id="388" r:id="rId45"/>
    <p:sldId id="392" r:id="rId46"/>
    <p:sldId id="395" r:id="rId47"/>
    <p:sldId id="354" r:id="rId48"/>
  </p:sldIdLst>
  <p:sldSz cx="12192000" cy="6858000"/>
  <p:notesSz cx="6950075" cy="9167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9" d="100"/>
          <a:sy n="89" d="100"/>
        </p:scale>
        <p:origin x="-168" y="-96"/>
      </p:cViewPr>
      <p:guideLst>
        <p:guide orient="horz" pos="2160"/>
        <p:guide pos="3840"/>
      </p:guideLst>
    </p:cSldViewPr>
  </p:slideViewPr>
  <p:notesTextViewPr>
    <p:cViewPr>
      <p:scale>
        <a:sx n="1" d="1"/>
        <a:sy n="1" d="1"/>
      </p:scale>
      <p:origin x="0" y="0"/>
    </p:cViewPr>
  </p:notesTextViewPr>
  <p:sorterViewPr>
    <p:cViewPr>
      <p:scale>
        <a:sx n="50" d="100"/>
        <a:sy n="50" d="100"/>
      </p:scale>
      <p:origin x="0" y="-42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11488"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937000" y="0"/>
            <a:ext cx="3011488" cy="458788"/>
          </a:xfrm>
          <a:prstGeom prst="rect">
            <a:avLst/>
          </a:prstGeom>
        </p:spPr>
        <p:txBody>
          <a:bodyPr vert="horz" lIns="91440" tIns="45720" rIns="91440" bIns="45720" rtlCol="0"/>
          <a:lstStyle>
            <a:lvl1pPr algn="r">
              <a:defRPr sz="1200"/>
            </a:lvl1pPr>
          </a:lstStyle>
          <a:p>
            <a:fld id="{F7922BF2-B1A7-4CF6-BDB5-B9A61C813564}" type="datetimeFigureOut">
              <a:rPr lang="zh-CN" altLang="en-US" smtClean="0"/>
              <a:t>2020/6/16</a:t>
            </a:fld>
            <a:endParaRPr lang="zh-CN" altLang="en-US"/>
          </a:p>
        </p:txBody>
      </p:sp>
      <p:sp>
        <p:nvSpPr>
          <p:cNvPr id="4" name="页脚占位符 3"/>
          <p:cNvSpPr>
            <a:spLocks noGrp="1"/>
          </p:cNvSpPr>
          <p:nvPr>
            <p:ph type="ftr" sz="quarter" idx="2"/>
          </p:nvPr>
        </p:nvSpPr>
        <p:spPr>
          <a:xfrm>
            <a:off x="0" y="8707438"/>
            <a:ext cx="3011488"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37000" y="8707438"/>
            <a:ext cx="3011488" cy="458787"/>
          </a:xfrm>
          <a:prstGeom prst="rect">
            <a:avLst/>
          </a:prstGeom>
        </p:spPr>
        <p:txBody>
          <a:bodyPr vert="horz" lIns="91440" tIns="45720" rIns="91440" bIns="45720" rtlCol="0" anchor="b"/>
          <a:lstStyle>
            <a:lvl1pPr algn="r">
              <a:defRPr sz="1200"/>
            </a:lvl1pPr>
          </a:lstStyle>
          <a:p>
            <a:fld id="{A3674057-0025-4A38-A857-659A0A495F42}"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3011441" cy="459315"/>
          </a:xfrm>
          <a:prstGeom prst="rect">
            <a:avLst/>
          </a:prstGeom>
        </p:spPr>
        <p:txBody>
          <a:bodyPr vert="horz" lIns="84993" tIns="42497" rIns="84993" bIns="42497" rtlCol="0"/>
          <a:lstStyle>
            <a:lvl1pPr algn="l">
              <a:defRPr sz="1100"/>
            </a:lvl1pPr>
          </a:lstStyle>
          <a:p>
            <a:endParaRPr lang="zh-CN" altLang="en-US"/>
          </a:p>
        </p:txBody>
      </p:sp>
      <p:sp>
        <p:nvSpPr>
          <p:cNvPr id="3" name="日期占位符 2"/>
          <p:cNvSpPr>
            <a:spLocks noGrp="1"/>
          </p:cNvSpPr>
          <p:nvPr>
            <p:ph type="dt" idx="1"/>
          </p:nvPr>
        </p:nvSpPr>
        <p:spPr>
          <a:xfrm>
            <a:off x="3937082" y="1"/>
            <a:ext cx="3011440" cy="459315"/>
          </a:xfrm>
          <a:prstGeom prst="rect">
            <a:avLst/>
          </a:prstGeom>
        </p:spPr>
        <p:txBody>
          <a:bodyPr vert="horz" lIns="84993" tIns="42497" rIns="84993" bIns="42497" rtlCol="0"/>
          <a:lstStyle>
            <a:lvl1pPr algn="r">
              <a:defRPr sz="1100"/>
            </a:lvl1pPr>
          </a:lstStyle>
          <a:p>
            <a:fld id="{91E1E85F-0E74-4C2B-BF9D-5CC979D43A73}" type="datetimeFigureOut">
              <a:rPr lang="zh-CN" altLang="en-US" smtClean="0"/>
              <a:pPr/>
              <a:t>2020/6/16</a:t>
            </a:fld>
            <a:endParaRPr lang="zh-CN" altLang="en-US"/>
          </a:p>
        </p:txBody>
      </p:sp>
      <p:sp>
        <p:nvSpPr>
          <p:cNvPr id="4" name="幻灯片图像占位符 3"/>
          <p:cNvSpPr>
            <a:spLocks noGrp="1" noRot="1" noChangeAspect="1"/>
          </p:cNvSpPr>
          <p:nvPr>
            <p:ph type="sldImg" idx="2"/>
          </p:nvPr>
        </p:nvSpPr>
        <p:spPr>
          <a:xfrm>
            <a:off x="725488" y="1146175"/>
            <a:ext cx="5500687" cy="3094038"/>
          </a:xfrm>
          <a:prstGeom prst="rect">
            <a:avLst/>
          </a:prstGeom>
          <a:noFill/>
          <a:ln w="12700">
            <a:solidFill>
              <a:prstClr val="black"/>
            </a:solidFill>
          </a:ln>
        </p:spPr>
        <p:txBody>
          <a:bodyPr vert="horz" lIns="84993" tIns="42497" rIns="84993" bIns="42497" rtlCol="0" anchor="ctr"/>
          <a:lstStyle/>
          <a:p>
            <a:endParaRPr lang="zh-CN" altLang="en-US"/>
          </a:p>
        </p:txBody>
      </p:sp>
      <p:sp>
        <p:nvSpPr>
          <p:cNvPr id="5" name="备注占位符 4"/>
          <p:cNvSpPr>
            <a:spLocks noGrp="1"/>
          </p:cNvSpPr>
          <p:nvPr>
            <p:ph type="body" sz="quarter" idx="3"/>
          </p:nvPr>
        </p:nvSpPr>
        <p:spPr>
          <a:xfrm>
            <a:off x="695784" y="4412553"/>
            <a:ext cx="5560060" cy="3609106"/>
          </a:xfrm>
          <a:prstGeom prst="rect">
            <a:avLst/>
          </a:prstGeom>
        </p:spPr>
        <p:txBody>
          <a:bodyPr vert="horz" lIns="84993" tIns="42497" rIns="84993" bIns="42497"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708498"/>
            <a:ext cx="3011441" cy="459315"/>
          </a:xfrm>
          <a:prstGeom prst="rect">
            <a:avLst/>
          </a:prstGeom>
        </p:spPr>
        <p:txBody>
          <a:bodyPr vert="horz" lIns="84993" tIns="42497" rIns="84993" bIns="42497" rtlCol="0" anchor="b"/>
          <a:lstStyle>
            <a:lvl1pPr algn="l">
              <a:defRPr sz="1100"/>
            </a:lvl1pPr>
          </a:lstStyle>
          <a:p>
            <a:endParaRPr lang="zh-CN" altLang="en-US"/>
          </a:p>
        </p:txBody>
      </p:sp>
      <p:sp>
        <p:nvSpPr>
          <p:cNvPr id="7" name="灯片编号占位符 6"/>
          <p:cNvSpPr>
            <a:spLocks noGrp="1"/>
          </p:cNvSpPr>
          <p:nvPr>
            <p:ph type="sldNum" sz="quarter" idx="5"/>
          </p:nvPr>
        </p:nvSpPr>
        <p:spPr>
          <a:xfrm>
            <a:off x="3937082" y="8708498"/>
            <a:ext cx="3011440" cy="459315"/>
          </a:xfrm>
          <a:prstGeom prst="rect">
            <a:avLst/>
          </a:prstGeom>
        </p:spPr>
        <p:txBody>
          <a:bodyPr vert="horz" lIns="84993" tIns="42497" rIns="84993" bIns="42497" rtlCol="0" anchor="b"/>
          <a:lstStyle>
            <a:lvl1pPr algn="r">
              <a:defRPr sz="1100"/>
            </a:lvl1pPr>
          </a:lstStyle>
          <a:p>
            <a:fld id="{FE6A0164-2E11-4317-945B-6D815558788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27</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28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29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33</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34</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39</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40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41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45</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46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pPr/>
              <a:t>22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23</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24</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image6.wdp"/><Relationship Id="rId5" Type="http://schemas.openxmlformats.org/officeDocument/2006/relationships/image" Target="../media/image5.pn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40960" b="53023"/>
          <a:stretch>
            <a:fillRect/>
          </a:stretch>
        </p:blipFill>
        <p:spPr>
          <a:xfrm>
            <a:off x="0" y="1"/>
            <a:ext cx="12192000"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BEBA8EAE-BF5A-486C-A8C5-ECC9F3942E4B}">
                <a14:imgProps xmlns:a14="http://schemas.microsoft.com/office/drawing/2010/main" xmlns="">
                  <a14:imgLayer r:embed="rId3">
                    <a14:imgEffect>
                      <a14:artisticBlur radius="15"/>
                    </a14:imgEffect>
                    <a14:imgEffect>
                      <a14:brightnessContrast bright="5000"/>
                    </a14:imgEffect>
                  </a14:imgLayer>
                </a14:imgProps>
              </a:ext>
              <a:ext uri="{28A0092B-C50C-407E-A947-70E740481C1C}">
                <a14:useLocalDpi xmlns:a14="http://schemas.microsoft.com/office/drawing/2010/main" xmlns="" val="0"/>
              </a:ext>
            </a:extLst>
          </a:blip>
          <a:srcRect r="36621" b="28624"/>
          <a:stretch>
            <a:fillRect/>
          </a:stretch>
        </p:blipFill>
        <p:spPr>
          <a:xfrm>
            <a:off x="-1" y="-1"/>
            <a:ext cx="12192001" cy="685800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BEBA8EAE-BF5A-486C-A8C5-ECC9F3942E4B}">
                <a14:imgProps xmlns:a14="http://schemas.microsoft.com/office/drawing/2010/main" xmlns="">
                  <a14:imgLayer r:embed="rId3">
                    <a14:imgEffect>
                      <a14:artisticBlur radius="15"/>
                    </a14:imgEffect>
                    <a14:imgEffect>
                      <a14:brightnessContrast bright="5000"/>
                    </a14:imgEffect>
                  </a14:imgLayer>
                </a14:imgProps>
              </a:ext>
              <a:ext uri="{28A0092B-C50C-407E-A947-70E740481C1C}">
                <a14:useLocalDpi xmlns:a14="http://schemas.microsoft.com/office/drawing/2010/main" xmlns="" val="0"/>
              </a:ext>
            </a:extLst>
          </a:blip>
          <a:srcRect r="36621" b="28624"/>
          <a:stretch>
            <a:fillRect/>
          </a:stretch>
        </p:blipFill>
        <p:spPr>
          <a:xfrm>
            <a:off x="-1" y="-1"/>
            <a:ext cx="12192001" cy="6858001"/>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r="45487" b="92757"/>
          <a:stretch>
            <a:fillRect/>
          </a:stretch>
        </p:blipFill>
        <p:spPr>
          <a:xfrm>
            <a:off x="-1" y="1"/>
            <a:ext cx="12192001" cy="1079999"/>
          </a:xfrm>
          <a:custGeom>
            <a:avLst/>
            <a:gdLst>
              <a:gd name="connsiteX0" fmla="*/ 0 w 12192000"/>
              <a:gd name="connsiteY0" fmla="*/ 0 h 1079999"/>
              <a:gd name="connsiteX1" fmla="*/ 12192000 w 12192000"/>
              <a:gd name="connsiteY1" fmla="*/ 0 h 1079999"/>
              <a:gd name="connsiteX2" fmla="*/ 12192000 w 12192000"/>
              <a:gd name="connsiteY2" fmla="*/ 1079999 h 1079999"/>
              <a:gd name="connsiteX3" fmla="*/ 0 w 12192000"/>
              <a:gd name="connsiteY3" fmla="*/ 1079999 h 1079999"/>
            </a:gdLst>
            <a:ahLst/>
            <a:cxnLst>
              <a:cxn ang="0">
                <a:pos x="connsiteX0" y="connsiteY0"/>
              </a:cxn>
              <a:cxn ang="0">
                <a:pos x="connsiteX1" y="connsiteY1"/>
              </a:cxn>
              <a:cxn ang="0">
                <a:pos x="connsiteX2" y="connsiteY2"/>
              </a:cxn>
              <a:cxn ang="0">
                <a:pos x="connsiteX3" y="connsiteY3"/>
              </a:cxn>
            </a:cxnLst>
            <a:rect l="l" t="t" r="r" b="b"/>
            <a:pathLst>
              <a:path w="12192000" h="1079999">
                <a:moveTo>
                  <a:pt x="0" y="0"/>
                </a:moveTo>
                <a:lnTo>
                  <a:pt x="12192000" y="0"/>
                </a:lnTo>
                <a:lnTo>
                  <a:pt x="12192000" y="1079999"/>
                </a:lnTo>
                <a:lnTo>
                  <a:pt x="0" y="1079999"/>
                </a:lnTo>
                <a:close/>
              </a:path>
            </a:pathLst>
          </a:custGeom>
        </p:spPr>
      </p:pic>
      <p:sp>
        <p:nvSpPr>
          <p:cNvPr id="10" name="矩形 9"/>
          <p:cNvSpPr/>
          <p:nvPr userDrawn="1"/>
        </p:nvSpPr>
        <p:spPr>
          <a:xfrm>
            <a:off x="0" y="1080000"/>
            <a:ext cx="12192000" cy="108000"/>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5" cstate="print">
            <a:extLst>
              <a:ext uri="{BEBA8EAE-BF5A-486C-A8C5-ECC9F3942E4B}">
                <a14:imgProps xmlns:a14="http://schemas.microsoft.com/office/drawing/2010/main" xmlns="">
                  <a14:imgLayer r:embed="rId6">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tretch>
            <a:fillRect/>
          </a:stretch>
        </p:blipFill>
        <p:spPr>
          <a:xfrm>
            <a:off x="10248900" y="-2281"/>
            <a:ext cx="1943100" cy="1082281"/>
          </a:xfrm>
          <a:prstGeom prst="rect">
            <a:avLst/>
          </a:prstGeom>
        </p:spPr>
      </p:pic>
      <p:sp>
        <p:nvSpPr>
          <p:cNvPr id="9" name="Freeform 29"/>
          <p:cNvSpPr/>
          <p:nvPr userDrawn="1"/>
        </p:nvSpPr>
        <p:spPr bwMode="auto">
          <a:xfrm>
            <a:off x="400905" y="145874"/>
            <a:ext cx="792000" cy="72000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9F9F3"/>
          </a:solidFill>
          <a:ln>
            <a:noFill/>
          </a:ln>
        </p:spPr>
        <p:txBody>
          <a:bodyPr vert="horz" wrap="square" lIns="91440" tIns="45720" rIns="91440" bIns="45720" numCol="1" anchor="t" anchorCtr="0" compatLnSpc="1"/>
          <a:lstStyle/>
          <a:p>
            <a:endParaRPr lang="zh-CN" altLang="en-US">
              <a:gradFill>
                <a:gsLst>
                  <a:gs pos="50000">
                    <a:srgbClr val="FFFF00"/>
                  </a:gs>
                  <a:gs pos="0">
                    <a:schemeClr val="bg1"/>
                  </a:gs>
                  <a:gs pos="100000">
                    <a:schemeClr val="bg1"/>
                  </a:gs>
                </a:gsLst>
                <a:lin ang="5400000" scaled="1"/>
              </a:gra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16864" y="228600"/>
            <a:ext cx="10871200" cy="990600"/>
          </a:xfrm>
        </p:spPr>
        <p:txBody>
          <a:bodyPr/>
          <a:lstStyle/>
          <a:p>
            <a:r>
              <a:rPr lang="zh-CN" altLang="en-US" smtClean="0"/>
              <a:t>单击此处编辑母版标题样式</a:t>
            </a:r>
            <a:endParaRPr lang="en-US"/>
          </a:p>
        </p:txBody>
      </p:sp>
      <p:sp>
        <p:nvSpPr>
          <p:cNvPr id="8" name="内容占位符 7"/>
          <p:cNvSpPr>
            <a:spLocks noGrp="1"/>
          </p:cNvSpPr>
          <p:nvPr>
            <p:ph sz="quarter" idx="1"/>
          </p:nvPr>
        </p:nvSpPr>
        <p:spPr>
          <a:xfrm>
            <a:off x="816864" y="1600200"/>
            <a:ext cx="10871200" cy="4495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5" name="页脚占位符 2"/>
          <p:cNvSpPr>
            <a:spLocks noGrp="1"/>
          </p:cNvSpPr>
          <p:nvPr>
            <p:ph type="ftr" sz="quarter" idx="11"/>
          </p:nvPr>
        </p:nvSpPr>
        <p:spPr/>
        <p:txBody>
          <a:bodyPr/>
          <a:lstStyle>
            <a:lvl1pPr>
              <a:defRPr/>
            </a:lvl1pPr>
          </a:lstStyle>
          <a:p>
            <a:pPr>
              <a:defRPr/>
            </a:pPr>
            <a:endParaRPr lang="en-US" altLang="zh-CN">
              <a:solidFill>
                <a:srgbClr val="775F55"/>
              </a:solidFill>
            </a:endParaRPr>
          </a:p>
        </p:txBody>
      </p:sp>
      <p:sp>
        <p:nvSpPr>
          <p:cNvPr id="6" name="灯片编号占位符 22"/>
          <p:cNvSpPr>
            <a:spLocks noGrp="1"/>
          </p:cNvSpPr>
          <p:nvPr>
            <p:ph type="sldNum" sz="quarter" idx="12"/>
          </p:nvPr>
        </p:nvSpPr>
        <p:spPr/>
        <p:txBody>
          <a:bodyPr/>
          <a:lstStyle>
            <a:lvl1pPr>
              <a:defRPr/>
            </a:lvl1pPr>
          </a:lstStyle>
          <a:p>
            <a:fld id="{1F05468A-36F1-488D-8C5F-7E8F3D5560B9}"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5" name="矩形 4"/>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6" name="矩形 5"/>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3" name="文本占位符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2" name="标题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zh-CN" altLang="en-US" smtClean="0"/>
              <a:t>单击此处编辑母版标题样式</a:t>
            </a:r>
            <a:endParaRPr lang="en-US"/>
          </a:p>
        </p:txBody>
      </p:sp>
      <p:sp>
        <p:nvSpPr>
          <p:cNvPr id="7" name="日期占位符 11"/>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8" name="灯片编号占位符 12"/>
          <p:cNvSpPr>
            <a:spLocks noGrp="1"/>
          </p:cNvSpPr>
          <p:nvPr>
            <p:ph type="sldNum" sz="quarter" idx="11"/>
          </p:nvPr>
        </p:nvSpPr>
        <p:spPr>
          <a:xfrm>
            <a:off x="0" y="1752601"/>
            <a:ext cx="1727200" cy="701675"/>
          </a:xfrm>
        </p:spPr>
        <p:txBody>
          <a:bodyPr>
            <a:noAutofit/>
          </a:bodyPr>
          <a:lstStyle>
            <a:lvl1pPr>
              <a:defRPr sz="2400"/>
            </a:lvl1pPr>
          </a:lstStyle>
          <a:p>
            <a:fld id="{706FCC0A-9BEB-4A71-A371-9418F3F3064F}" type="slidenum">
              <a:rPr lang="en-US" altLang="zh-CN"/>
              <a:pPr/>
              <a:t>‹#›</a:t>
            </a:fld>
            <a:endParaRPr lang="en-US" altLang="zh-CN"/>
          </a:p>
        </p:txBody>
      </p:sp>
      <p:sp>
        <p:nvSpPr>
          <p:cNvPr id="9" name="页脚占位符 13"/>
          <p:cNvSpPr>
            <a:spLocks noGrp="1"/>
          </p:cNvSpPr>
          <p:nvPr>
            <p:ph type="ftr" sz="quarter" idx="12"/>
          </p:nvPr>
        </p:nvSpPr>
        <p:spPr/>
        <p:txBody>
          <a:bodyPr/>
          <a:lstStyle>
            <a:lvl1pPr>
              <a:defRPr/>
            </a:lvl1pPr>
          </a:lstStyle>
          <a:p>
            <a:pPr>
              <a:defRPr/>
            </a:pPr>
            <a:endParaRPr lang="en-US" altLang="zh-CN">
              <a:solidFill>
                <a:srgbClr val="775F55"/>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9" name="内容占位符 8"/>
          <p:cNvSpPr>
            <a:spLocks noGrp="1"/>
          </p:cNvSpPr>
          <p:nvPr>
            <p:ph sz="quarter" idx="1"/>
          </p:nvPr>
        </p:nvSpPr>
        <p:spPr>
          <a:xfrm>
            <a:off x="812800" y="1589567"/>
            <a:ext cx="5181600" cy="4572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1" name="内容占位符 10"/>
          <p:cNvSpPr>
            <a:spLocks noGrp="1"/>
          </p:cNvSpPr>
          <p:nvPr>
            <p:ph sz="quarter" idx="2"/>
          </p:nvPr>
        </p:nvSpPr>
        <p:spPr>
          <a:xfrm>
            <a:off x="6459868" y="1589567"/>
            <a:ext cx="5181600" cy="4572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7"/>
          <p:cNvSpPr>
            <a:spLocks noGrp="1"/>
          </p:cNvSpPr>
          <p:nvPr>
            <p:ph type="dt" sz="half" idx="10"/>
          </p:nvPr>
        </p:nvSpPr>
        <p:spPr/>
        <p:txBody>
          <a:bodyPr rtlCol="0"/>
          <a:lstStyle>
            <a:lvl1pPr>
              <a:defRPr/>
            </a:lvl1pPr>
          </a:lstStyle>
          <a:p>
            <a:pPr>
              <a:defRPr/>
            </a:pPr>
            <a:endParaRPr lang="en-US" altLang="zh-CN">
              <a:solidFill>
                <a:srgbClr val="775F55"/>
              </a:solidFill>
            </a:endParaRPr>
          </a:p>
        </p:txBody>
      </p:sp>
      <p:sp>
        <p:nvSpPr>
          <p:cNvPr id="6" name="灯片编号占位符 9"/>
          <p:cNvSpPr>
            <a:spLocks noGrp="1"/>
          </p:cNvSpPr>
          <p:nvPr>
            <p:ph type="sldNum" sz="quarter" idx="11"/>
          </p:nvPr>
        </p:nvSpPr>
        <p:spPr/>
        <p:txBody>
          <a:bodyPr/>
          <a:lstStyle>
            <a:lvl1pPr>
              <a:defRPr/>
            </a:lvl1pPr>
          </a:lstStyle>
          <a:p>
            <a:fld id="{C7BECD71-AD77-4CBF-B9DC-131E2F971710}" type="slidenum">
              <a:rPr lang="en-US" altLang="zh-CN"/>
              <a:pPr/>
              <a:t>‹#›</a:t>
            </a:fld>
            <a:endParaRPr lang="en-US" altLang="zh-CN"/>
          </a:p>
        </p:txBody>
      </p:sp>
      <p:sp>
        <p:nvSpPr>
          <p:cNvPr id="7" name="页脚占位符 11"/>
          <p:cNvSpPr>
            <a:spLocks noGrp="1"/>
          </p:cNvSpPr>
          <p:nvPr>
            <p:ph type="ftr" sz="quarter" idx="12"/>
          </p:nvPr>
        </p:nvSpPr>
        <p:spPr/>
        <p:txBody>
          <a:bodyPr rtlCol="0"/>
          <a:lstStyle>
            <a:lvl1pPr>
              <a:defRPr/>
            </a:lvl1pPr>
          </a:lstStyle>
          <a:p>
            <a:pPr>
              <a:defRPr/>
            </a:pPr>
            <a:endParaRPr lang="en-US" altLang="zh-CN">
              <a:solidFill>
                <a:srgbClr val="775F55"/>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11200" y="273050"/>
            <a:ext cx="10871200" cy="869950"/>
          </a:xfrm>
        </p:spPr>
        <p:txBody>
          <a:bodyPr/>
          <a:lstStyle>
            <a:lvl1pPr>
              <a:defRPr/>
            </a:lvl1pPr>
          </a:lstStyle>
          <a:p>
            <a:r>
              <a:rPr lang="zh-CN" altLang="en-US" smtClean="0"/>
              <a:t>单击此处编辑母版标题样式</a:t>
            </a:r>
            <a:endParaRPr lang="en-US"/>
          </a:p>
        </p:txBody>
      </p:sp>
      <p:sp>
        <p:nvSpPr>
          <p:cNvPr id="11" name="内容占位符 10"/>
          <p:cNvSpPr>
            <a:spLocks noGrp="1"/>
          </p:cNvSpPr>
          <p:nvPr>
            <p:ph sz="quarter" idx="2"/>
          </p:nvPr>
        </p:nvSpPr>
        <p:spPr>
          <a:xfrm>
            <a:off x="812800" y="2438400"/>
            <a:ext cx="5181600" cy="3581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3" name="内容占位符 12"/>
          <p:cNvSpPr>
            <a:spLocks noGrp="1"/>
          </p:cNvSpPr>
          <p:nvPr>
            <p:ph sz="quarter" idx="4"/>
          </p:nvPr>
        </p:nvSpPr>
        <p:spPr>
          <a:xfrm>
            <a:off x="6400800" y="2438400"/>
            <a:ext cx="5181600" cy="35814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6" name="文本占位符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zh-CN" altLang="en-US" smtClean="0"/>
              <a:t>单击此处编辑母版文本样式</a:t>
            </a:r>
          </a:p>
        </p:txBody>
      </p:sp>
      <p:sp>
        <p:nvSpPr>
          <p:cNvPr id="15" name="文本占位符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zh-CN" altLang="en-US" smtClean="0"/>
              <a:t>单击此处编辑母版文本样式</a:t>
            </a:r>
          </a:p>
        </p:txBody>
      </p:sp>
      <p:sp>
        <p:nvSpPr>
          <p:cNvPr id="7" name="日期占位符 9"/>
          <p:cNvSpPr>
            <a:spLocks noGrp="1"/>
          </p:cNvSpPr>
          <p:nvPr>
            <p:ph type="dt" sz="half" idx="10"/>
          </p:nvPr>
        </p:nvSpPr>
        <p:spPr/>
        <p:txBody>
          <a:bodyPr rtlCol="0"/>
          <a:lstStyle>
            <a:lvl1pPr>
              <a:defRPr/>
            </a:lvl1pPr>
          </a:lstStyle>
          <a:p>
            <a:pPr>
              <a:defRPr/>
            </a:pPr>
            <a:endParaRPr lang="en-US" altLang="zh-CN">
              <a:solidFill>
                <a:srgbClr val="775F55"/>
              </a:solidFill>
            </a:endParaRPr>
          </a:p>
        </p:txBody>
      </p:sp>
      <p:sp>
        <p:nvSpPr>
          <p:cNvPr id="8" name="灯片编号占位符 11"/>
          <p:cNvSpPr>
            <a:spLocks noGrp="1"/>
          </p:cNvSpPr>
          <p:nvPr>
            <p:ph type="sldNum" sz="quarter" idx="11"/>
          </p:nvPr>
        </p:nvSpPr>
        <p:spPr/>
        <p:txBody>
          <a:bodyPr/>
          <a:lstStyle>
            <a:lvl1pPr>
              <a:defRPr/>
            </a:lvl1pPr>
          </a:lstStyle>
          <a:p>
            <a:fld id="{22F50C7C-D5DF-40A1-8392-BC2BF4D8C72C}" type="slidenum">
              <a:rPr lang="en-US" altLang="zh-CN"/>
              <a:pPr/>
              <a:t>‹#›</a:t>
            </a:fld>
            <a:endParaRPr lang="en-US" altLang="zh-CN"/>
          </a:p>
        </p:txBody>
      </p:sp>
      <p:sp>
        <p:nvSpPr>
          <p:cNvPr id="9" name="页脚占位符 13"/>
          <p:cNvSpPr>
            <a:spLocks noGrp="1"/>
          </p:cNvSpPr>
          <p:nvPr>
            <p:ph type="ftr" sz="quarter" idx="12"/>
          </p:nvPr>
        </p:nvSpPr>
        <p:spPr/>
        <p:txBody>
          <a:bodyPr rtlCol="0"/>
          <a:lstStyle>
            <a:lvl1pPr>
              <a:defRPr/>
            </a:lvl1pPr>
          </a:lstStyle>
          <a:p>
            <a:pPr>
              <a:defRPr/>
            </a:pPr>
            <a:endParaRPr lang="en-US" altLang="zh-CN">
              <a:solidFill>
                <a:srgbClr val="775F55"/>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13"/>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4" name="页脚占位符 2"/>
          <p:cNvSpPr>
            <a:spLocks noGrp="1"/>
          </p:cNvSpPr>
          <p:nvPr>
            <p:ph type="ftr" sz="quarter" idx="11"/>
          </p:nvPr>
        </p:nvSpPr>
        <p:spPr/>
        <p:txBody>
          <a:bodyPr/>
          <a:lstStyle>
            <a:lvl1pPr>
              <a:defRPr/>
            </a:lvl1pPr>
          </a:lstStyle>
          <a:p>
            <a:pPr>
              <a:defRPr/>
            </a:pPr>
            <a:endParaRPr lang="en-US" altLang="zh-CN">
              <a:solidFill>
                <a:srgbClr val="775F55"/>
              </a:solidFill>
            </a:endParaRPr>
          </a:p>
        </p:txBody>
      </p:sp>
      <p:sp>
        <p:nvSpPr>
          <p:cNvPr id="5" name="灯片编号占位符 22"/>
          <p:cNvSpPr>
            <a:spLocks noGrp="1"/>
          </p:cNvSpPr>
          <p:nvPr>
            <p:ph type="sldNum" sz="quarter" idx="12"/>
          </p:nvPr>
        </p:nvSpPr>
        <p:spPr/>
        <p:txBody>
          <a:bodyPr/>
          <a:lstStyle>
            <a:lvl1pPr>
              <a:defRPr/>
            </a:lvl1pPr>
          </a:lstStyle>
          <a:p>
            <a:fld id="{570B7692-3B68-4F84-B533-1E41B707450E}" type="slidenum">
              <a:rPr lang="en-US" altLang="zh-CN"/>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3" name="页脚占位符 2"/>
          <p:cNvSpPr>
            <a:spLocks noGrp="1"/>
          </p:cNvSpPr>
          <p:nvPr>
            <p:ph type="ftr" sz="quarter" idx="11"/>
          </p:nvPr>
        </p:nvSpPr>
        <p:spPr/>
        <p:txBody>
          <a:bodyPr/>
          <a:lstStyle>
            <a:lvl1pPr>
              <a:defRPr/>
            </a:lvl1pPr>
          </a:lstStyle>
          <a:p>
            <a:pPr>
              <a:defRPr/>
            </a:pPr>
            <a:endParaRPr lang="en-US" altLang="zh-CN">
              <a:solidFill>
                <a:srgbClr val="775F55"/>
              </a:solidFill>
            </a:endParaRPr>
          </a:p>
        </p:txBody>
      </p:sp>
      <p:sp>
        <p:nvSpPr>
          <p:cNvPr id="4" name="灯片编号占位符 3"/>
          <p:cNvSpPr>
            <a:spLocks noGrp="1"/>
          </p:cNvSpPr>
          <p:nvPr>
            <p:ph type="sldNum" sz="quarter" idx="12"/>
          </p:nvPr>
        </p:nvSpPr>
        <p:spPr>
          <a:xfrm>
            <a:off x="0" y="6248400"/>
            <a:ext cx="711200" cy="381000"/>
          </a:xfrm>
        </p:spPr>
        <p:txBody>
          <a:bodyPr/>
          <a:lstStyle>
            <a:lvl1pPr>
              <a:defRPr>
                <a:solidFill>
                  <a:schemeClr val="tx2"/>
                </a:solidFill>
              </a:defRPr>
            </a:lvl1pPr>
          </a:lstStyle>
          <a:p>
            <a:fld id="{CF1E36BE-366C-4B85-A4B9-65BF5B5B8BC8}" type="slidenum">
              <a:rPr lang="en-US" altLang="zh-CN">
                <a:solidFill>
                  <a:srgbClr val="775F55"/>
                </a:solidFill>
              </a:rPr>
              <a:pPr/>
              <a:t>‹#›</a:t>
            </a:fld>
            <a:endParaRPr lang="en-US" altLang="zh-CN">
              <a:solidFill>
                <a:srgbClr val="775F55"/>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12800" y="273050"/>
            <a:ext cx="10769600" cy="869950"/>
          </a:xfrm>
        </p:spPr>
        <p:txBody>
          <a:bodyPr/>
          <a:lstStyle>
            <a:lvl1pPr algn="l">
              <a:buNone/>
              <a:defRPr sz="4400" b="0"/>
            </a:lvl1pPr>
          </a:lstStyle>
          <a:p>
            <a:r>
              <a:rPr lang="zh-CN" altLang="en-US" smtClean="0"/>
              <a:t>单击此处编辑母版标题样式</a:t>
            </a:r>
            <a:endParaRPr lang="en-US"/>
          </a:p>
        </p:txBody>
      </p:sp>
      <p:sp>
        <p:nvSpPr>
          <p:cNvPr id="3" name="文本占位符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zh-CN" altLang="en-US" smtClean="0"/>
              <a:t>单击此处编辑母版文本样式</a:t>
            </a:r>
          </a:p>
        </p:txBody>
      </p:sp>
      <p:sp>
        <p:nvSpPr>
          <p:cNvPr id="9" name="内容占位符 8"/>
          <p:cNvSpPr>
            <a:spLocks noGrp="1"/>
          </p:cNvSpPr>
          <p:nvPr>
            <p:ph sz="quarter" idx="1"/>
          </p:nvPr>
        </p:nvSpPr>
        <p:spPr>
          <a:xfrm>
            <a:off x="3149600" y="1752600"/>
            <a:ext cx="8534400" cy="4419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13"/>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6" name="页脚占位符 2"/>
          <p:cNvSpPr>
            <a:spLocks noGrp="1"/>
          </p:cNvSpPr>
          <p:nvPr>
            <p:ph type="ftr" sz="quarter" idx="11"/>
          </p:nvPr>
        </p:nvSpPr>
        <p:spPr/>
        <p:txBody>
          <a:bodyPr/>
          <a:lstStyle>
            <a:lvl1pPr>
              <a:defRPr/>
            </a:lvl1pPr>
          </a:lstStyle>
          <a:p>
            <a:pPr>
              <a:defRPr/>
            </a:pPr>
            <a:endParaRPr lang="en-US" altLang="zh-CN">
              <a:solidFill>
                <a:srgbClr val="775F55"/>
              </a:solidFill>
            </a:endParaRPr>
          </a:p>
        </p:txBody>
      </p:sp>
      <p:sp>
        <p:nvSpPr>
          <p:cNvPr id="7" name="灯片编号占位符 22"/>
          <p:cNvSpPr>
            <a:spLocks noGrp="1"/>
          </p:cNvSpPr>
          <p:nvPr>
            <p:ph type="sldNum" sz="quarter" idx="12"/>
          </p:nvPr>
        </p:nvSpPr>
        <p:spPr/>
        <p:txBody>
          <a:bodyPr/>
          <a:lstStyle>
            <a:lvl1pPr>
              <a:defRPr/>
            </a:lvl1pPr>
          </a:lstStyle>
          <a:p>
            <a:fld id="{8C951DF7-1650-4B78-A68C-ABD4D6B8EB6F}" type="slidenum">
              <a:rPr lang="en-US" altLang="zh-CN"/>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矩形 4"/>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6" name="矩形 5"/>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7" name="矩形 6"/>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8" name="矩形 7"/>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4" name="文本占位符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zh-CN" altLang="en-US" smtClean="0"/>
              <a:t>单击此处编辑母版文本样式</a:t>
            </a:r>
          </a:p>
        </p:txBody>
      </p:sp>
      <p:sp>
        <p:nvSpPr>
          <p:cNvPr id="2" name="标题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zh-CN" altLang="en-US" smtClean="0"/>
              <a:t>单击此处编辑母版标题样式</a:t>
            </a:r>
            <a:endParaRPr lang="en-US"/>
          </a:p>
        </p:txBody>
      </p:sp>
      <p:sp>
        <p:nvSpPr>
          <p:cNvPr id="3" name="图片占位符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9" name="日期占位符 11"/>
          <p:cNvSpPr>
            <a:spLocks noGrp="1"/>
          </p:cNvSpPr>
          <p:nvPr>
            <p:ph type="dt" sz="half" idx="10"/>
          </p:nvPr>
        </p:nvSpPr>
        <p:spPr>
          <a:xfrm>
            <a:off x="8331200" y="6248401"/>
            <a:ext cx="3556000" cy="365125"/>
          </a:xfrm>
        </p:spPr>
        <p:txBody>
          <a:bodyPr rtlCol="0"/>
          <a:lstStyle>
            <a:lvl1pPr>
              <a:defRPr/>
            </a:lvl1pPr>
          </a:lstStyle>
          <a:p>
            <a:pPr>
              <a:defRPr/>
            </a:pPr>
            <a:endParaRPr lang="en-US" altLang="zh-CN">
              <a:solidFill>
                <a:srgbClr val="775F55"/>
              </a:solidFill>
            </a:endParaRPr>
          </a:p>
        </p:txBody>
      </p:sp>
      <p:sp>
        <p:nvSpPr>
          <p:cNvPr id="10" name="灯片编号占位符 12"/>
          <p:cNvSpPr>
            <a:spLocks noGrp="1"/>
          </p:cNvSpPr>
          <p:nvPr>
            <p:ph type="sldNum" sz="quarter" idx="11"/>
          </p:nvPr>
        </p:nvSpPr>
        <p:spPr>
          <a:xfrm>
            <a:off x="0" y="4667251"/>
            <a:ext cx="1930400" cy="663575"/>
          </a:xfrm>
        </p:spPr>
        <p:txBody>
          <a:bodyPr/>
          <a:lstStyle>
            <a:lvl1pPr>
              <a:defRPr sz="2800"/>
            </a:lvl1pPr>
          </a:lstStyle>
          <a:p>
            <a:fld id="{EDA5FD04-6513-4D94-9F94-D7AAC2D48564}" type="slidenum">
              <a:rPr lang="en-US" altLang="zh-CN"/>
              <a:pPr/>
              <a:t>‹#›</a:t>
            </a:fld>
            <a:endParaRPr lang="en-US" altLang="zh-CN"/>
          </a:p>
        </p:txBody>
      </p:sp>
      <p:sp>
        <p:nvSpPr>
          <p:cNvPr id="11" name="页脚占位符 13"/>
          <p:cNvSpPr>
            <a:spLocks noGrp="1"/>
          </p:cNvSpPr>
          <p:nvPr>
            <p:ph type="ftr" sz="quarter" idx="12"/>
          </p:nvPr>
        </p:nvSpPr>
        <p:spPr>
          <a:xfrm>
            <a:off x="2133600" y="6248401"/>
            <a:ext cx="6096000" cy="365125"/>
          </a:xfrm>
        </p:spPr>
        <p:txBody>
          <a:bodyPr rtlCol="0"/>
          <a:lstStyle>
            <a:lvl1pPr>
              <a:defRPr/>
            </a:lvl1pPr>
          </a:lstStyle>
          <a:p>
            <a:pPr>
              <a:defRPr/>
            </a:pPr>
            <a:endParaRPr lang="en-US" altLang="zh-CN">
              <a:solidFill>
                <a:srgbClr val="775F55"/>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13"/>
          <p:cNvSpPr>
            <a:spLocks noGrp="1"/>
          </p:cNvSpPr>
          <p:nvPr>
            <p:ph type="dt" sz="half" idx="10"/>
          </p:nvPr>
        </p:nvSpPr>
        <p:spPr/>
        <p:txBody>
          <a:bodyPr/>
          <a:lstStyle>
            <a:lvl1pPr>
              <a:defRPr/>
            </a:lvl1pPr>
          </a:lstStyle>
          <a:p>
            <a:pPr>
              <a:defRPr/>
            </a:pPr>
            <a:endParaRPr lang="en-US" altLang="zh-CN">
              <a:solidFill>
                <a:srgbClr val="775F55"/>
              </a:solidFill>
            </a:endParaRPr>
          </a:p>
        </p:txBody>
      </p:sp>
      <p:sp>
        <p:nvSpPr>
          <p:cNvPr id="5" name="页脚占位符 2"/>
          <p:cNvSpPr>
            <a:spLocks noGrp="1"/>
          </p:cNvSpPr>
          <p:nvPr>
            <p:ph type="ftr" sz="quarter" idx="11"/>
          </p:nvPr>
        </p:nvSpPr>
        <p:spPr/>
        <p:txBody>
          <a:bodyPr/>
          <a:lstStyle>
            <a:lvl1pPr>
              <a:defRPr/>
            </a:lvl1pPr>
          </a:lstStyle>
          <a:p>
            <a:pPr>
              <a:defRPr/>
            </a:pPr>
            <a:endParaRPr lang="en-US" altLang="zh-CN">
              <a:solidFill>
                <a:srgbClr val="775F55"/>
              </a:solidFill>
            </a:endParaRPr>
          </a:p>
        </p:txBody>
      </p:sp>
      <p:sp>
        <p:nvSpPr>
          <p:cNvPr id="6" name="灯片编号占位符 22"/>
          <p:cNvSpPr>
            <a:spLocks noGrp="1"/>
          </p:cNvSpPr>
          <p:nvPr>
            <p:ph type="sldNum" sz="quarter" idx="12"/>
          </p:nvPr>
        </p:nvSpPr>
        <p:spPr/>
        <p:txBody>
          <a:bodyPr/>
          <a:lstStyle>
            <a:lvl1pPr>
              <a:defRPr/>
            </a:lvl1pPr>
          </a:lstStyle>
          <a:p>
            <a:fld id="{EBC1DC95-C82B-4DDB-97B8-40C84D0CDA57}" type="slidenum">
              <a:rPr lang="en-US" altLang="zh-CN"/>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矩形 3"/>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5" name="矩形 4"/>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6" name="矩形 5"/>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2" name="竖排标题 1"/>
          <p:cNvSpPr>
            <a:spLocks noGrp="1"/>
          </p:cNvSpPr>
          <p:nvPr>
            <p:ph type="title" orient="vert"/>
          </p:nvPr>
        </p:nvSpPr>
        <p:spPr>
          <a:xfrm>
            <a:off x="8737600" y="609601"/>
            <a:ext cx="2743200" cy="5516563"/>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609600"/>
            <a:ext cx="7416800" cy="551656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3"/>
          <p:cNvSpPr>
            <a:spLocks noGrp="1"/>
          </p:cNvSpPr>
          <p:nvPr>
            <p:ph type="dt" sz="half" idx="10"/>
          </p:nvPr>
        </p:nvSpPr>
        <p:spPr>
          <a:xfrm>
            <a:off x="8737600" y="6248401"/>
            <a:ext cx="2946400" cy="365125"/>
          </a:xfrm>
        </p:spPr>
        <p:txBody>
          <a:bodyPr/>
          <a:lstStyle>
            <a:lvl1pPr>
              <a:defRPr/>
            </a:lvl1pPr>
          </a:lstStyle>
          <a:p>
            <a:pPr>
              <a:defRPr/>
            </a:pPr>
            <a:endParaRPr lang="en-US" altLang="zh-CN">
              <a:solidFill>
                <a:srgbClr val="775F55"/>
              </a:solidFill>
            </a:endParaRPr>
          </a:p>
        </p:txBody>
      </p:sp>
      <p:sp>
        <p:nvSpPr>
          <p:cNvPr id="8" name="页脚占位符 4"/>
          <p:cNvSpPr>
            <a:spLocks noGrp="1"/>
          </p:cNvSpPr>
          <p:nvPr>
            <p:ph type="ftr" sz="quarter" idx="11"/>
          </p:nvPr>
        </p:nvSpPr>
        <p:spPr>
          <a:xfrm>
            <a:off x="609601" y="6248401"/>
            <a:ext cx="7431617" cy="365125"/>
          </a:xfrm>
        </p:spPr>
        <p:txBody>
          <a:bodyPr/>
          <a:lstStyle>
            <a:lvl1pPr>
              <a:defRPr/>
            </a:lvl1pPr>
          </a:lstStyle>
          <a:p>
            <a:pPr>
              <a:defRPr/>
            </a:pPr>
            <a:endParaRPr lang="en-US" altLang="zh-CN">
              <a:solidFill>
                <a:srgbClr val="775F55"/>
              </a:solidFill>
            </a:endParaRPr>
          </a:p>
        </p:txBody>
      </p:sp>
      <p:sp>
        <p:nvSpPr>
          <p:cNvPr id="9" name="灯片编号占位符 5"/>
          <p:cNvSpPr>
            <a:spLocks noGrp="1"/>
          </p:cNvSpPr>
          <p:nvPr>
            <p:ph type="sldNum" sz="quarter" idx="12"/>
          </p:nvPr>
        </p:nvSpPr>
        <p:spPr>
          <a:xfrm rot="5400000">
            <a:off x="8075084" y="103717"/>
            <a:ext cx="533400" cy="325967"/>
          </a:xfrm>
        </p:spPr>
        <p:txBody>
          <a:bodyPr/>
          <a:lstStyle>
            <a:lvl1pPr>
              <a:defRPr/>
            </a:lvl1pPr>
          </a:lstStyle>
          <a:p>
            <a:fld id="{3DD3C696-07C3-45A6-B332-D66FE6D5A4B9}" type="slidenum">
              <a:rPr lang="en-US" altLang="zh-CN"/>
              <a:pPr/>
              <a:t>‹#›</a:t>
            </a:fld>
            <a:endParaRPr lang="en-US" altLang="zh-CN"/>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2020/6/16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2020/6/16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1026" name="标题占位符 21"/>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smtClean="0"/>
              <a:t>单击此处编辑母版标题样式</a:t>
            </a:r>
            <a:endParaRPr lang="en-US" smtClean="0"/>
          </a:p>
        </p:txBody>
      </p:sp>
      <p:sp>
        <p:nvSpPr>
          <p:cNvPr id="1027" name="文本占位符 12"/>
          <p:cNvSpPr>
            <a:spLocks noGrp="1"/>
          </p:cNvSpPr>
          <p:nvPr>
            <p:ph type="body" idx="1"/>
          </p:nvPr>
        </p:nvSpPr>
        <p:spPr bwMode="auto">
          <a:xfrm>
            <a:off x="817033" y="1600201"/>
            <a:ext cx="108712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4" name="日期占位符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latin typeface="Arial" panose="020B0604020202020204" pitchFamily="34" charset="0"/>
                <a:ea typeface="宋体" panose="02010600030101010101" pitchFamily="2" charset="-122"/>
              </a:defRPr>
            </a:lvl1pPr>
          </a:lstStyle>
          <a:p>
            <a:pPr fontAlgn="base">
              <a:spcBef>
                <a:spcPct val="0"/>
              </a:spcBef>
              <a:spcAft>
                <a:spcPct val="0"/>
              </a:spcAft>
              <a:defRPr/>
            </a:pPr>
            <a:endParaRPr lang="en-US" altLang="zh-CN">
              <a:solidFill>
                <a:srgbClr val="775F55"/>
              </a:solidFill>
            </a:endParaRPr>
          </a:p>
        </p:txBody>
      </p:sp>
      <p:sp>
        <p:nvSpPr>
          <p:cNvPr id="3" name="页脚占位符 2"/>
          <p:cNvSpPr>
            <a:spLocks noGrp="1"/>
          </p:cNvSpPr>
          <p:nvPr>
            <p:ph type="ftr" sz="quarter" idx="3"/>
          </p:nvPr>
        </p:nvSpPr>
        <p:spPr>
          <a:xfrm>
            <a:off x="812801" y="6248401"/>
            <a:ext cx="7228417" cy="365125"/>
          </a:xfrm>
          <a:prstGeom prst="rect">
            <a:avLst/>
          </a:prstGeom>
        </p:spPr>
        <p:txBody>
          <a:bodyPr vert="horz" anchor="ctr"/>
          <a:lstStyle>
            <a:lvl1pPr algn="r" eaLnBrk="1" latinLnBrk="0" hangingPunct="1">
              <a:defRPr kumimoji="0" sz="1400">
                <a:solidFill>
                  <a:schemeClr val="tx2"/>
                </a:solidFill>
                <a:latin typeface="Arial" panose="020B0604020202020204" pitchFamily="34" charset="0"/>
                <a:ea typeface="宋体" panose="02010600030101010101" pitchFamily="2" charset="-122"/>
              </a:defRPr>
            </a:lvl1pPr>
          </a:lstStyle>
          <a:p>
            <a:pPr fontAlgn="base">
              <a:spcBef>
                <a:spcPct val="0"/>
              </a:spcBef>
              <a:spcAft>
                <a:spcPct val="0"/>
              </a:spcAft>
              <a:defRPr/>
            </a:pPr>
            <a:endParaRPr lang="en-US" altLang="zh-CN">
              <a:solidFill>
                <a:srgbClr val="775F55"/>
              </a:solidFill>
            </a:endParaRPr>
          </a:p>
        </p:txBody>
      </p:sp>
      <p:sp>
        <p:nvSpPr>
          <p:cNvPr id="7" name="矩形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8" name="矩形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9" name="矩形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3600">
              <a:solidFill>
                <a:prstClr val="white"/>
              </a:solidFill>
            </a:endParaRPr>
          </a:p>
        </p:txBody>
      </p:sp>
      <p:sp>
        <p:nvSpPr>
          <p:cNvPr id="23" name="灯片编号占位符 22"/>
          <p:cNvSpPr>
            <a:spLocks noGrp="1"/>
          </p:cNvSpPr>
          <p:nvPr>
            <p:ph type="sldNum" sz="quarter" idx="4"/>
          </p:nvPr>
        </p:nvSpPr>
        <p:spPr>
          <a:xfrm>
            <a:off x="0" y="1271589"/>
            <a:ext cx="711200" cy="244475"/>
          </a:xfrm>
          <a:prstGeom prst="rect">
            <a:avLst/>
          </a:prstGeom>
        </p:spPr>
        <p:txBody>
          <a:bodyPr vert="horz" wrap="square" lIns="91440" tIns="45720" rIns="91440" bIns="45720" numCol="1" anchor="ctr" anchorCtr="0" compatLnSpc="1">
            <a:normAutofit/>
          </a:bodyPr>
          <a:lstStyle>
            <a:lvl1pPr>
              <a:defRPr sz="1400" b="1">
                <a:solidFill>
                  <a:srgbClr val="FFFFFF"/>
                </a:solidFill>
              </a:defRPr>
            </a:lvl1pPr>
          </a:lstStyle>
          <a:p>
            <a:pPr algn="ctr" fontAlgn="base">
              <a:spcBef>
                <a:spcPct val="0"/>
              </a:spcBef>
              <a:spcAft>
                <a:spcPct val="0"/>
              </a:spcAft>
            </a:pPr>
            <a:fld id="{0C79E704-812C-4D12-ABFA-4833092DCF44}" type="slidenum">
              <a:rPr lang="en-US" altLang="zh-CN" smtClean="0">
                <a:latin typeface="Arial" panose="020B0604020202020204" pitchFamily="34" charset="0"/>
                <a:ea typeface="宋体" panose="02010600030101010101" pitchFamily="2" charset="-122"/>
              </a:rPr>
              <a:pPr algn="ctr" fontAlgn="base">
                <a:spcBef>
                  <a:spcPct val="0"/>
                </a:spcBef>
                <a:spcAft>
                  <a:spcPct val="0"/>
                </a:spcAft>
              </a:pPr>
              <a:t>‹#›</a:t>
            </a:fld>
            <a:endParaRPr lang="en-US" altLang="zh-CN" smtClean="0">
              <a:latin typeface="Arial" panose="020B060402020202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rtl="0" eaLnBrk="0" fontAlgn="base" hangingPunct="0">
        <a:spcBef>
          <a:spcPct val="0"/>
        </a:spcBef>
        <a:spcAft>
          <a:spcPct val="0"/>
        </a:spcAft>
        <a:defRPr sz="4400" kern="1200">
          <a:solidFill>
            <a:schemeClr val="tx2"/>
          </a:solidFill>
          <a:latin typeface="+mj-lt"/>
          <a:ea typeface="+mj-ea"/>
          <a:cs typeface="华文仿宋" panose="02010600040101010101" charset="-122"/>
        </a:defRPr>
      </a:lvl1pPr>
      <a:lvl2pPr algn="l" rtl="0" eaLnBrk="0" fontAlgn="base" hangingPunct="0">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2pPr>
      <a:lvl3pPr algn="l" rtl="0" eaLnBrk="0" fontAlgn="base" hangingPunct="0">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3pPr>
      <a:lvl4pPr algn="l" rtl="0" eaLnBrk="0" fontAlgn="base" hangingPunct="0">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4pPr>
      <a:lvl5pPr algn="l" rtl="0" eaLnBrk="0" fontAlgn="base" hangingPunct="0">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5pPr>
      <a:lvl6pPr marL="457200" algn="l" rtl="0" fontAlgn="base">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6pPr>
      <a:lvl7pPr marL="914400" algn="l" rtl="0" fontAlgn="base">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7pPr>
      <a:lvl8pPr marL="1371600" algn="l" rtl="0" fontAlgn="base">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8pPr>
      <a:lvl9pPr marL="1828800" algn="l" rtl="0" fontAlgn="base">
        <a:spcBef>
          <a:spcPct val="0"/>
        </a:spcBef>
        <a:spcAft>
          <a:spcPct val="0"/>
        </a:spcAft>
        <a:defRPr sz="4400">
          <a:solidFill>
            <a:schemeClr val="tx2"/>
          </a:solidFill>
          <a:latin typeface="Tw Cen MT" panose="020B0602020104020603"/>
          <a:ea typeface="华文仿宋" panose="02010600040101010101" charset="-122"/>
          <a:cs typeface="华文仿宋" panose="02010600040101010101" charset="-122"/>
        </a:defRPr>
      </a:lvl9pPr>
    </p:titleStyle>
    <p:bodyStyle>
      <a:lvl1pPr marL="319405" indent="-319405"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华文仿宋" panose="02010600040101010101" charset="-122"/>
        </a:defRPr>
      </a:lvl1pPr>
      <a:lvl2pPr marL="640080"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华文仿宋" panose="02010600040101010101" charset="-122"/>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华文仿宋" panose="02010600040101010101" charset="-122"/>
        </a:defRPr>
      </a:lvl3pPr>
      <a:lvl4pPr marL="1371600" indent="-228600" algn="l" rtl="0" eaLnBrk="0" fontAlgn="base" hangingPunct="0">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华文仿宋" panose="02010600040101010101" charset="-122"/>
        </a:defRPr>
      </a:lvl4pPr>
      <a:lvl5pPr marL="1828800" indent="-228600" algn="l" rtl="0" eaLnBrk="0" fontAlgn="base" hangingPunct="0">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华文仿宋" panose="02010600040101010101" charset="-122"/>
        </a:defRPr>
      </a:lvl5pPr>
      <a:lvl6pPr marL="2103120" indent="-228600" algn="l" rtl="0" eaLnBrk="1" latinLnBrk="0" hangingPunct="1">
        <a:spcBef>
          <a:spcPct val="20000"/>
        </a:spcBef>
        <a:buClr>
          <a:schemeClr val="accent1"/>
        </a:buClr>
        <a:buFont typeface="Wingdings" panose="05000000000000000000"/>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9.png"/><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slide" Target="slide6.xml"/><Relationship Id="rId10" Type="http://schemas.openxmlformats.org/officeDocument/2006/relationships/slide" Target="slide41.xml"/><Relationship Id="rId4" Type="http://schemas.openxmlformats.org/officeDocument/2006/relationships/slide" Target="slide4.xml"/><Relationship Id="rId9"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image37.wdp"/></Relationships>
</file>

<file path=ppt/slides/_rels/slide2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tags" Target="../tags/tag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image39.wdp"/></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image4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7.xml"/><Relationship Id="rId7"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notesSlide" Target="../notesSlides/notesSlide20.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image45.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microsoft.com/office/2007/relationships/hdphoto" Target="../media/image47.wdp"/></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microsoft.com/office/2007/relationships/hdphoto" Target="../media/image54.wdp"/><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image16.wdp"/><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hdphoto" Target="../media/image14.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_副本"/>
          <p:cNvPicPr>
            <a:picLocks noChangeAspect="1"/>
          </p:cNvPicPr>
          <p:nvPr/>
        </p:nvPicPr>
        <p:blipFill>
          <a:blip r:embed="rId2" cstate="print"/>
          <a:stretch>
            <a:fillRect/>
          </a:stretch>
        </p:blipFill>
        <p:spPr>
          <a:xfrm>
            <a:off x="34290" y="-18415"/>
            <a:ext cx="12123420" cy="6895465"/>
          </a:xfrm>
          <a:prstGeom prst="rect">
            <a:avLst/>
          </a:prstGeom>
        </p:spPr>
      </p:pic>
      <p:sp>
        <p:nvSpPr>
          <p:cNvPr id="6" name="文本框 5"/>
          <p:cNvSpPr txBox="1"/>
          <p:nvPr/>
        </p:nvSpPr>
        <p:spPr>
          <a:xfrm>
            <a:off x="1731010" y="2054860"/>
            <a:ext cx="8575040" cy="1568450"/>
          </a:xfrm>
          <a:prstGeom prst="rect">
            <a:avLst/>
          </a:prstGeom>
          <a:noFill/>
        </p:spPr>
        <p:txBody>
          <a:bodyPr wrap="square" rtlCol="0">
            <a:spAutoFit/>
          </a:bodyPr>
          <a:lstStyle/>
          <a:p>
            <a:r>
              <a:rPr lang="en-US" altLang="zh-CN" sz="96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    </a:t>
            </a:r>
            <a:r>
              <a:rPr lang="zh-CN" altLang="en-US" sz="96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责任</a:t>
            </a:r>
            <a:r>
              <a:rPr lang="zh-CN" altLang="en-US" sz="60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a:t>
            </a:r>
            <a:r>
              <a:rPr lang="zh-CN" altLang="en-US" sz="96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担当</a:t>
            </a:r>
          </a:p>
        </p:txBody>
      </p:sp>
      <p:sp>
        <p:nvSpPr>
          <p:cNvPr id="3" name="文本框 2"/>
          <p:cNvSpPr txBox="1"/>
          <p:nvPr/>
        </p:nvSpPr>
        <p:spPr>
          <a:xfrm>
            <a:off x="896620" y="452120"/>
            <a:ext cx="10796942" cy="1200329"/>
          </a:xfrm>
          <a:prstGeom prst="rect">
            <a:avLst/>
          </a:prstGeom>
          <a:noFill/>
        </p:spPr>
        <p:txBody>
          <a:bodyPr wrap="square" rtlCol="0">
            <a:spAutoFit/>
          </a:bodyPr>
          <a:lstStyle/>
          <a:p>
            <a:r>
              <a:rPr lang="zh-CN" altLang="en-US" sz="4000" dirty="0" smtClean="0">
                <a:solidFill>
                  <a:srgbClr val="FF0000"/>
                </a:solidFill>
              </a:rPr>
              <a:t>中共常州市新北区薛家中心小学支</a:t>
            </a:r>
            <a:r>
              <a:rPr lang="zh-CN" altLang="en-US" sz="4000" dirty="0" smtClean="0">
                <a:solidFill>
                  <a:srgbClr val="FF0000"/>
                </a:solidFill>
              </a:rPr>
              <a:t>部委员会</a:t>
            </a:r>
            <a:endParaRPr lang="zh-CN" altLang="en-US" sz="3200" dirty="0" smtClean="0">
              <a:solidFill>
                <a:srgbClr val="FF0000"/>
              </a:solidFill>
            </a:endParaRPr>
          </a:p>
          <a:p>
            <a:r>
              <a:rPr lang="zh-CN" altLang="zh-CN" sz="3200" dirty="0">
                <a:solidFill>
                  <a:srgbClr val="FF0000"/>
                </a:solidFill>
              </a:rPr>
              <a:t>           （</a:t>
            </a:r>
            <a:r>
              <a:rPr lang="en-US" altLang="zh-CN" sz="3200" dirty="0" smtClean="0">
                <a:solidFill>
                  <a:srgbClr val="FF0000"/>
                </a:solidFill>
              </a:rPr>
              <a:t>2020</a:t>
            </a:r>
            <a:r>
              <a:rPr lang="zh-CN" altLang="en-US" sz="3200" dirty="0" smtClean="0">
                <a:solidFill>
                  <a:srgbClr val="FF0000"/>
                </a:solidFill>
              </a:rPr>
              <a:t>年</a:t>
            </a:r>
            <a:r>
              <a:rPr lang="zh-CN" altLang="en-US" sz="3200" dirty="0">
                <a:solidFill>
                  <a:srgbClr val="FF0000"/>
                </a:solidFill>
              </a:rPr>
              <a:t>第一季度党课）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2_副本_副本_副本"/>
          <p:cNvPicPr>
            <a:picLocks noChangeAspect="1"/>
          </p:cNvPicPr>
          <p:nvPr/>
        </p:nvPicPr>
        <p:blipFill>
          <a:blip r:embed="rId2" cstate="print"/>
          <a:stretch>
            <a:fillRect/>
          </a:stretch>
        </p:blipFill>
        <p:spPr>
          <a:xfrm>
            <a:off x="-9525" y="-30480"/>
            <a:ext cx="12211050" cy="6918960"/>
          </a:xfrm>
          <a:prstGeom prst="rect">
            <a:avLst/>
          </a:prstGeom>
        </p:spPr>
      </p:pic>
      <p:sp>
        <p:nvSpPr>
          <p:cNvPr id="3" name="圆角矩形 2"/>
          <p:cNvSpPr/>
          <p:nvPr/>
        </p:nvSpPr>
        <p:spPr>
          <a:xfrm>
            <a:off x="464185" y="1569085"/>
            <a:ext cx="3731895" cy="135636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74370" y="1924685"/>
            <a:ext cx="3521075" cy="645160"/>
          </a:xfrm>
          <a:prstGeom prst="rect">
            <a:avLst/>
          </a:prstGeom>
          <a:noFill/>
        </p:spPr>
        <p:txBody>
          <a:bodyPr wrap="square" rtlCol="0">
            <a:spAutoFit/>
          </a:bodyPr>
          <a:lstStyle/>
          <a:p>
            <a:pPr algn="ctr"/>
            <a:r>
              <a:rPr lang="zh-CN" altLang="en-US" sz="3600" b="1" dirty="0">
                <a:solidFill>
                  <a:schemeClr val="bg1"/>
                </a:solidFill>
                <a:latin typeface="微软雅黑" panose="020B0503020204020204" charset="-122"/>
                <a:ea typeface="微软雅黑" panose="020B0503020204020204" charset="-122"/>
              </a:rPr>
              <a:t>（一）勇</a:t>
            </a:r>
            <a:r>
              <a:rPr lang="zh-CN" altLang="en-US" sz="3600" b="1" dirty="0" smtClean="0">
                <a:solidFill>
                  <a:schemeClr val="bg1"/>
                </a:solidFill>
                <a:latin typeface="微软雅黑" panose="020B0503020204020204" charset="-122"/>
                <a:ea typeface="微软雅黑" panose="020B0503020204020204" charset="-122"/>
              </a:rPr>
              <a:t>于</a:t>
            </a:r>
            <a:r>
              <a:rPr lang="zh-CN" altLang="en-US" sz="3600" b="1" dirty="0">
                <a:solidFill>
                  <a:schemeClr val="bg1"/>
                </a:solidFill>
                <a:latin typeface="微软雅黑" panose="020B0503020204020204" charset="-122"/>
                <a:ea typeface="微软雅黑" panose="020B0503020204020204" charset="-122"/>
              </a:rPr>
              <a:t>担当</a:t>
            </a:r>
          </a:p>
        </p:txBody>
      </p:sp>
      <p:sp>
        <p:nvSpPr>
          <p:cNvPr id="5" name="圆角矩形 4"/>
          <p:cNvSpPr/>
          <p:nvPr/>
        </p:nvSpPr>
        <p:spPr>
          <a:xfrm>
            <a:off x="4524375" y="1569085"/>
            <a:ext cx="6492240" cy="134112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就是要有负责担当的底气</a:t>
            </a:r>
          </a:p>
        </p:txBody>
      </p:sp>
      <p:pic>
        <p:nvPicPr>
          <p:cNvPr id="7" name="图片 6" descr="图片5"/>
          <p:cNvPicPr>
            <a:picLocks noChangeAspect="1"/>
          </p:cNvPicPr>
          <p:nvPr/>
        </p:nvPicPr>
        <p:blipFill>
          <a:blip r:embed="rId3" cstate="print"/>
          <a:stretch>
            <a:fillRect/>
          </a:stretch>
        </p:blipFill>
        <p:spPr>
          <a:xfrm>
            <a:off x="1049655" y="3338195"/>
            <a:ext cx="1191260" cy="1198245"/>
          </a:xfrm>
          <a:prstGeom prst="rect">
            <a:avLst/>
          </a:prstGeom>
        </p:spPr>
      </p:pic>
      <p:pic>
        <p:nvPicPr>
          <p:cNvPr id="8" name="图片 7" descr="图片5"/>
          <p:cNvPicPr>
            <a:picLocks noChangeAspect="1"/>
          </p:cNvPicPr>
          <p:nvPr/>
        </p:nvPicPr>
        <p:blipFill>
          <a:blip r:embed="rId3" cstate="print"/>
          <a:stretch>
            <a:fillRect/>
          </a:stretch>
        </p:blipFill>
        <p:spPr>
          <a:xfrm>
            <a:off x="1049655" y="5086350"/>
            <a:ext cx="1252220" cy="1259205"/>
          </a:xfrm>
          <a:prstGeom prst="rect">
            <a:avLst/>
          </a:prstGeom>
        </p:spPr>
      </p:pic>
      <p:sp>
        <p:nvSpPr>
          <p:cNvPr id="9" name="文本框 8"/>
          <p:cNvSpPr txBox="1"/>
          <p:nvPr/>
        </p:nvSpPr>
        <p:spPr>
          <a:xfrm>
            <a:off x="2987675" y="3505200"/>
            <a:ext cx="8028940" cy="10147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打铁还需自身硬，只有自己行得正、坐得端，才有底气去做别人的工作。如果自身存在问题，就会前怕狼后怕虎、畏首畏尾，不敢去硬碰硬，不敢去较真。</a:t>
            </a:r>
          </a:p>
        </p:txBody>
      </p:sp>
      <p:sp>
        <p:nvSpPr>
          <p:cNvPr id="11" name="文本框 10"/>
          <p:cNvSpPr txBox="1"/>
          <p:nvPr/>
        </p:nvSpPr>
        <p:spPr>
          <a:xfrm>
            <a:off x="2987040" y="5288280"/>
            <a:ext cx="8029575" cy="706755"/>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党员干部要敢于担当，就必须树立正确的权力观、地位观和利益观，做到自重、自省、自警、自励；不断加强党性修养。</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2_副本_副本_副本"/>
          <p:cNvPicPr>
            <a:picLocks noChangeAspect="1"/>
          </p:cNvPicPr>
          <p:nvPr/>
        </p:nvPicPr>
        <p:blipFill>
          <a:blip r:embed="rId2" cstate="print"/>
          <a:stretch>
            <a:fillRect/>
          </a:stretch>
        </p:blipFill>
        <p:spPr>
          <a:xfrm>
            <a:off x="-9525" y="-30480"/>
            <a:ext cx="12211050" cy="6918960"/>
          </a:xfrm>
          <a:prstGeom prst="rect">
            <a:avLst/>
          </a:prstGeom>
        </p:spPr>
      </p:pic>
      <p:sp>
        <p:nvSpPr>
          <p:cNvPr id="3" name="圆角矩形 2"/>
          <p:cNvSpPr/>
          <p:nvPr/>
        </p:nvSpPr>
        <p:spPr>
          <a:xfrm>
            <a:off x="497205" y="1569085"/>
            <a:ext cx="3775075" cy="135636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7205" y="1917065"/>
            <a:ext cx="3691890" cy="645160"/>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（二）能够担当</a:t>
            </a:r>
          </a:p>
        </p:txBody>
      </p:sp>
      <p:sp>
        <p:nvSpPr>
          <p:cNvPr id="5" name="圆角矩形 4"/>
          <p:cNvSpPr/>
          <p:nvPr/>
        </p:nvSpPr>
        <p:spPr>
          <a:xfrm>
            <a:off x="4524375" y="1569085"/>
            <a:ext cx="6492240" cy="134112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就是要有担当重任的能力</a:t>
            </a:r>
          </a:p>
        </p:txBody>
      </p:sp>
      <p:pic>
        <p:nvPicPr>
          <p:cNvPr id="7" name="图片 6" descr="图片5"/>
          <p:cNvPicPr>
            <a:picLocks noChangeAspect="1"/>
          </p:cNvPicPr>
          <p:nvPr/>
        </p:nvPicPr>
        <p:blipFill>
          <a:blip r:embed="rId3" cstate="print"/>
          <a:stretch>
            <a:fillRect/>
          </a:stretch>
        </p:blipFill>
        <p:spPr>
          <a:xfrm>
            <a:off x="1049655" y="3338195"/>
            <a:ext cx="1191260" cy="1198245"/>
          </a:xfrm>
          <a:prstGeom prst="rect">
            <a:avLst/>
          </a:prstGeom>
        </p:spPr>
      </p:pic>
      <p:pic>
        <p:nvPicPr>
          <p:cNvPr id="8" name="图片 7" descr="图片5"/>
          <p:cNvPicPr>
            <a:picLocks noChangeAspect="1"/>
          </p:cNvPicPr>
          <p:nvPr/>
        </p:nvPicPr>
        <p:blipFill>
          <a:blip r:embed="rId3" cstate="print"/>
          <a:stretch>
            <a:fillRect/>
          </a:stretch>
        </p:blipFill>
        <p:spPr>
          <a:xfrm>
            <a:off x="1049655" y="5086350"/>
            <a:ext cx="1252220" cy="1259205"/>
          </a:xfrm>
          <a:prstGeom prst="rect">
            <a:avLst/>
          </a:prstGeom>
        </p:spPr>
      </p:pic>
      <p:sp>
        <p:nvSpPr>
          <p:cNvPr id="2" name="文本框 1"/>
          <p:cNvSpPr txBox="1"/>
          <p:nvPr/>
        </p:nvSpPr>
        <p:spPr>
          <a:xfrm>
            <a:off x="2804795" y="3338195"/>
            <a:ext cx="8517255" cy="1014730"/>
          </a:xfrm>
          <a:prstGeom prst="rect">
            <a:avLst/>
          </a:prstGeom>
          <a:noFill/>
        </p:spPr>
        <p:txBody>
          <a:bodyPr wrap="square" rtlCol="0">
            <a:spAutoFit/>
          </a:bodyPr>
          <a:lstStyle/>
          <a:p>
            <a:pPr algn="l"/>
            <a:r>
              <a:rPr lang="zh-CN" altLang="en-US" sz="2000">
                <a:solidFill>
                  <a:srgbClr val="C00000"/>
                </a:solidFill>
                <a:latin typeface="微软雅黑" panose="020B0503020204020204" charset="-122"/>
                <a:ea typeface="微软雅黑" panose="020B0503020204020204" charset="-122"/>
              </a:rPr>
              <a:t>“没有金刚钻别揽瓷器活”，勇于担当不是匹夫之勇，而是要有着眼大局的视野、创造性地解决问题的能力。如果水平跟不上，只会好心办坏事，要做到能够担当，就必须不断学习，不断实践，不断总结。</a:t>
            </a:r>
          </a:p>
        </p:txBody>
      </p:sp>
      <p:sp>
        <p:nvSpPr>
          <p:cNvPr id="9" name="文本框 8"/>
          <p:cNvSpPr txBox="1"/>
          <p:nvPr/>
        </p:nvSpPr>
        <p:spPr>
          <a:xfrm>
            <a:off x="2804795" y="5086350"/>
            <a:ext cx="8517255" cy="1322070"/>
          </a:xfrm>
          <a:prstGeom prst="rect">
            <a:avLst/>
          </a:prstGeom>
          <a:noFill/>
        </p:spPr>
        <p:txBody>
          <a:bodyPr wrap="square" rtlCol="0">
            <a:spAutoFit/>
          </a:bodyPr>
          <a:lstStyle/>
          <a:p>
            <a:pPr algn="l"/>
            <a:r>
              <a:rPr lang="zh-CN" altLang="en-US" sz="2000">
                <a:solidFill>
                  <a:srgbClr val="C00000"/>
                </a:solidFill>
                <a:latin typeface="微软雅黑" panose="020B0503020204020204" charset="-122"/>
                <a:ea typeface="微软雅黑" panose="020B0503020204020204" charset="-122"/>
              </a:rPr>
              <a:t>要学会运动战略思维、创新思维、辩证思维、底线思维、法治思维来解决问题；要坚持从群众中来到群众中去，加强与群众的血肉联系，经常深入到群众中去，问计于民，问需于民；要善于总结工作经验，正确的对待成绩和失误，不断地改进工作开展。</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2_副本_副本_副本"/>
          <p:cNvPicPr>
            <a:picLocks noChangeAspect="1"/>
          </p:cNvPicPr>
          <p:nvPr/>
        </p:nvPicPr>
        <p:blipFill>
          <a:blip r:embed="rId2" cstate="print"/>
          <a:stretch>
            <a:fillRect/>
          </a:stretch>
        </p:blipFill>
        <p:spPr>
          <a:xfrm>
            <a:off x="-10160" y="-30480"/>
            <a:ext cx="12211050" cy="6918960"/>
          </a:xfrm>
          <a:prstGeom prst="rect">
            <a:avLst/>
          </a:prstGeom>
        </p:spPr>
      </p:pic>
      <p:sp>
        <p:nvSpPr>
          <p:cNvPr id="3" name="圆角矩形 2"/>
          <p:cNvSpPr/>
          <p:nvPr/>
        </p:nvSpPr>
        <p:spPr>
          <a:xfrm>
            <a:off x="873125" y="1561465"/>
            <a:ext cx="3355340" cy="135636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3250" y="1917065"/>
            <a:ext cx="3542665" cy="645160"/>
          </a:xfrm>
          <a:prstGeom prst="rect">
            <a:avLst/>
          </a:prstGeom>
          <a:noFill/>
        </p:spPr>
        <p:txBody>
          <a:bodyPr wrap="square" rtlCol="0">
            <a:spAutoFit/>
          </a:bodyPr>
          <a:lstStyle/>
          <a:p>
            <a:pPr algn="ctr"/>
            <a:r>
              <a:rPr lang="zh-CN" altLang="en-US" sz="3600" b="1" dirty="0">
                <a:solidFill>
                  <a:schemeClr val="bg1"/>
                </a:solidFill>
                <a:latin typeface="微软雅黑" panose="020B0503020204020204" charset="-122"/>
                <a:ea typeface="微软雅黑" panose="020B0503020204020204" charset="-122"/>
              </a:rPr>
              <a:t>（三</a:t>
            </a:r>
            <a:r>
              <a:rPr lang="en-US" altLang="zh-CN" sz="3600" b="1" dirty="0">
                <a:solidFill>
                  <a:schemeClr val="bg1"/>
                </a:solidFill>
                <a:latin typeface="微软雅黑" panose="020B0503020204020204" charset="-122"/>
                <a:ea typeface="微软雅黑" panose="020B0503020204020204" charset="-122"/>
              </a:rPr>
              <a:t>)</a:t>
            </a:r>
            <a:r>
              <a:rPr lang="zh-CN" altLang="en-US" sz="3600" b="1" dirty="0">
                <a:solidFill>
                  <a:schemeClr val="bg1"/>
                </a:solidFill>
                <a:latin typeface="微软雅黑" panose="020B0503020204020204" charset="-122"/>
                <a:ea typeface="微软雅黑" panose="020B0503020204020204" charset="-122"/>
              </a:rPr>
              <a:t>敢于担当</a:t>
            </a:r>
          </a:p>
        </p:txBody>
      </p:sp>
      <p:sp>
        <p:nvSpPr>
          <p:cNvPr id="5" name="圆角矩形 4"/>
          <p:cNvSpPr/>
          <p:nvPr/>
        </p:nvSpPr>
        <p:spPr>
          <a:xfrm>
            <a:off x="4524375" y="1569085"/>
            <a:ext cx="6492240" cy="134112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就是要有强烈的责任意识</a:t>
            </a:r>
          </a:p>
        </p:txBody>
      </p:sp>
      <p:pic>
        <p:nvPicPr>
          <p:cNvPr id="7" name="图片 6" descr="图片5"/>
          <p:cNvPicPr>
            <a:picLocks noChangeAspect="1"/>
          </p:cNvPicPr>
          <p:nvPr/>
        </p:nvPicPr>
        <p:blipFill>
          <a:blip r:embed="rId3" cstate="print"/>
          <a:stretch>
            <a:fillRect/>
          </a:stretch>
        </p:blipFill>
        <p:spPr>
          <a:xfrm>
            <a:off x="1049655" y="3338195"/>
            <a:ext cx="1191260" cy="1198245"/>
          </a:xfrm>
          <a:prstGeom prst="rect">
            <a:avLst/>
          </a:prstGeom>
        </p:spPr>
      </p:pic>
      <p:pic>
        <p:nvPicPr>
          <p:cNvPr id="8" name="图片 7" descr="图片5"/>
          <p:cNvPicPr>
            <a:picLocks noChangeAspect="1"/>
          </p:cNvPicPr>
          <p:nvPr/>
        </p:nvPicPr>
        <p:blipFill>
          <a:blip r:embed="rId3" cstate="print"/>
          <a:stretch>
            <a:fillRect/>
          </a:stretch>
        </p:blipFill>
        <p:spPr>
          <a:xfrm>
            <a:off x="1049655" y="5086350"/>
            <a:ext cx="1252220" cy="1259205"/>
          </a:xfrm>
          <a:prstGeom prst="rect">
            <a:avLst/>
          </a:prstGeom>
        </p:spPr>
      </p:pic>
      <p:sp>
        <p:nvSpPr>
          <p:cNvPr id="9" name="文本框 8"/>
          <p:cNvSpPr txBox="1"/>
          <p:nvPr/>
        </p:nvSpPr>
        <p:spPr>
          <a:xfrm>
            <a:off x="2619375" y="3489960"/>
            <a:ext cx="8702675" cy="1014730"/>
          </a:xfrm>
          <a:prstGeom prst="rect">
            <a:avLst/>
          </a:prstGeom>
          <a:noFill/>
        </p:spPr>
        <p:txBody>
          <a:bodyPr wrap="square" rtlCol="0">
            <a:spAutoFit/>
          </a:bodyPr>
          <a:lstStyle/>
          <a:p>
            <a:pPr algn="l"/>
            <a:r>
              <a:rPr lang="zh-CN" altLang="en-US" sz="2000" dirty="0">
                <a:solidFill>
                  <a:srgbClr val="C00000"/>
                </a:solidFill>
                <a:latin typeface="微软雅黑" panose="020B0503020204020204" charset="-122"/>
                <a:ea typeface="微软雅黑" panose="020B0503020204020204" charset="-122"/>
              </a:rPr>
              <a:t>要在其位，谋其政，把高标准履职尽责作为基本要求，做到日常工作能尽责、难题面前敢负责、出现过失敢担责，工作中要时刻不忘肩负的神圣职责，勇挑重担，在矛盾和困难面前敢抓敢管，敢于碰硬。</a:t>
            </a:r>
          </a:p>
        </p:txBody>
      </p:sp>
      <p:sp>
        <p:nvSpPr>
          <p:cNvPr id="11" name="文本框 10"/>
          <p:cNvSpPr txBox="1"/>
          <p:nvPr/>
        </p:nvSpPr>
        <p:spPr>
          <a:xfrm>
            <a:off x="2620010" y="5208905"/>
            <a:ext cx="8702040" cy="10147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面对重大原则问题要立场坚定，旗帜鲜明；面对改革发展深层次矛盾问题要迎难而上，攻坚克难；面对急难险重任务要豁得出来，顶得上去；面对各种歪风邪气要敢于较真。</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30204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1242448" y="2370351"/>
            <a:ext cx="11037958" cy="1753235"/>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smtClean="0"/>
              <a:t>四、党员如何做到心怀责任、</a:t>
            </a:r>
          </a:p>
          <a:p>
            <a:r>
              <a:rPr lang="zh-CN" altLang="en-US" dirty="0" smtClean="0"/>
              <a:t>勇于担当？</a:t>
            </a:r>
            <a:endParaRPr lang="zh-CN" altLang="en-US" dirty="0"/>
          </a:p>
        </p:txBody>
      </p:sp>
      <p:sp>
        <p:nvSpPr>
          <p:cNvPr id="11" name="Freeform 29"/>
          <p:cNvSpPr/>
          <p:nvPr/>
        </p:nvSpPr>
        <p:spPr bwMode="auto">
          <a:xfrm>
            <a:off x="362889" y="240753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25"/>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2_副本_副本_副本"/>
          <p:cNvPicPr>
            <a:picLocks noChangeAspect="1"/>
          </p:cNvPicPr>
          <p:nvPr/>
        </p:nvPicPr>
        <p:blipFill>
          <a:blip r:embed="rId2" cstate="print">
            <a:clrChange>
              <a:clrFrom>
                <a:srgbClr val="F9F4EE">
                  <a:alpha val="100000"/>
                </a:srgbClr>
              </a:clrFrom>
              <a:clrTo>
                <a:srgbClr val="F9F4EE">
                  <a:alpha val="100000"/>
                  <a:alpha val="0"/>
                </a:srgbClr>
              </a:clrTo>
            </a:clrChange>
          </a:blip>
          <a:stretch>
            <a:fillRect/>
          </a:stretch>
        </p:blipFill>
        <p:spPr>
          <a:xfrm>
            <a:off x="-9525" y="-30480"/>
            <a:ext cx="12211050" cy="6918960"/>
          </a:xfrm>
          <a:prstGeom prst="rect">
            <a:avLst/>
          </a:prstGeom>
        </p:spPr>
      </p:pic>
      <p:sp>
        <p:nvSpPr>
          <p:cNvPr id="3" name="圆角矩形 2"/>
          <p:cNvSpPr/>
          <p:nvPr/>
        </p:nvSpPr>
        <p:spPr>
          <a:xfrm>
            <a:off x="862330" y="3935730"/>
            <a:ext cx="2392045" cy="20459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014730" y="4359275"/>
            <a:ext cx="2086610" cy="1198880"/>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四个</a:t>
            </a:r>
          </a:p>
          <a:p>
            <a:pPr algn="ctr"/>
            <a:r>
              <a:rPr lang="zh-CN" altLang="en-US" sz="3600" b="1">
                <a:solidFill>
                  <a:schemeClr val="bg1"/>
                </a:solidFill>
                <a:latin typeface="微软雅黑" panose="020B0503020204020204" charset="-122"/>
                <a:ea typeface="微软雅黑" panose="020B0503020204020204" charset="-122"/>
              </a:rPr>
              <a:t>就要</a:t>
            </a:r>
          </a:p>
        </p:txBody>
      </p:sp>
      <p:sp>
        <p:nvSpPr>
          <p:cNvPr id="5" name="圆角矩形 4"/>
          <p:cNvSpPr/>
          <p:nvPr/>
        </p:nvSpPr>
        <p:spPr>
          <a:xfrm>
            <a:off x="3778250" y="1745615"/>
            <a:ext cx="2087880"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a:solidFill>
                  <a:srgbClr val="C00000"/>
                </a:solidFill>
                <a:latin typeface="微软雅黑" panose="020B0503020204020204" charset="-122"/>
                <a:ea typeface="微软雅黑" panose="020B0503020204020204" charset="-122"/>
                <a:sym typeface="+mn-ea"/>
              </a:rPr>
              <a:t>就   要</a:t>
            </a:r>
          </a:p>
        </p:txBody>
      </p:sp>
      <p:pic>
        <p:nvPicPr>
          <p:cNvPr id="10" name="图片 9" descr="图片7"/>
          <p:cNvPicPr>
            <a:picLocks noChangeAspect="1"/>
          </p:cNvPicPr>
          <p:nvPr/>
        </p:nvPicPr>
        <p:blipFill>
          <a:blip r:embed="rId3" cstate="print"/>
          <a:srcRect l="-1218" r="1218" b="49701"/>
          <a:stretch>
            <a:fillRect/>
          </a:stretch>
        </p:blipFill>
        <p:spPr>
          <a:xfrm>
            <a:off x="807085" y="1745615"/>
            <a:ext cx="2502535" cy="2190115"/>
          </a:xfrm>
          <a:prstGeom prst="roundRect">
            <a:avLst/>
          </a:prstGeom>
        </p:spPr>
      </p:pic>
      <p:sp>
        <p:nvSpPr>
          <p:cNvPr id="13" name="圆角矩形 12"/>
          <p:cNvSpPr/>
          <p:nvPr/>
        </p:nvSpPr>
        <p:spPr>
          <a:xfrm>
            <a:off x="3778250" y="2962275"/>
            <a:ext cx="2087880"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a:solidFill>
                  <a:srgbClr val="C00000"/>
                </a:solidFill>
                <a:latin typeface="微软雅黑" panose="020B0503020204020204" charset="-122"/>
                <a:ea typeface="微软雅黑" panose="020B0503020204020204" charset="-122"/>
                <a:sym typeface="+mn-ea"/>
              </a:rPr>
              <a:t>就   要</a:t>
            </a:r>
          </a:p>
        </p:txBody>
      </p:sp>
      <p:sp>
        <p:nvSpPr>
          <p:cNvPr id="14" name="圆角矩形 13"/>
          <p:cNvSpPr/>
          <p:nvPr/>
        </p:nvSpPr>
        <p:spPr>
          <a:xfrm>
            <a:off x="3778250" y="4172585"/>
            <a:ext cx="2087880"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a:solidFill>
                  <a:srgbClr val="C00000"/>
                </a:solidFill>
                <a:latin typeface="微软雅黑" panose="020B0503020204020204" charset="-122"/>
                <a:ea typeface="微软雅黑" panose="020B0503020204020204" charset="-122"/>
                <a:sym typeface="+mn-ea"/>
              </a:rPr>
              <a:t>就   要</a:t>
            </a:r>
          </a:p>
        </p:txBody>
      </p:sp>
      <p:sp>
        <p:nvSpPr>
          <p:cNvPr id="15" name="圆角矩形 14"/>
          <p:cNvSpPr/>
          <p:nvPr/>
        </p:nvSpPr>
        <p:spPr>
          <a:xfrm>
            <a:off x="3778250" y="5382895"/>
            <a:ext cx="2087880"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b="1">
                <a:solidFill>
                  <a:srgbClr val="C00000"/>
                </a:solidFill>
                <a:latin typeface="微软雅黑" panose="020B0503020204020204" charset="-122"/>
                <a:ea typeface="微软雅黑" panose="020B0503020204020204" charset="-122"/>
                <a:sym typeface="+mn-ea"/>
              </a:rPr>
              <a:t>就   要</a:t>
            </a:r>
          </a:p>
        </p:txBody>
      </p:sp>
      <p:sp>
        <p:nvSpPr>
          <p:cNvPr id="16" name="右箭头 15"/>
          <p:cNvSpPr/>
          <p:nvPr/>
        </p:nvSpPr>
        <p:spPr>
          <a:xfrm>
            <a:off x="6355715" y="1801495"/>
            <a:ext cx="899160" cy="487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a:off x="6355715" y="3017520"/>
            <a:ext cx="899160" cy="487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a:off x="6355715" y="4228465"/>
            <a:ext cx="899160" cy="487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a:off x="6355715" y="5438775"/>
            <a:ext cx="899160" cy="48768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7593965" y="1745615"/>
            <a:ext cx="4464685"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坚定理想信念，不忘初心</a:t>
            </a:r>
          </a:p>
        </p:txBody>
      </p:sp>
      <p:sp>
        <p:nvSpPr>
          <p:cNvPr id="21" name="圆角矩形 20"/>
          <p:cNvSpPr/>
          <p:nvPr/>
        </p:nvSpPr>
        <p:spPr>
          <a:xfrm>
            <a:off x="7593965" y="2961640"/>
            <a:ext cx="4464685"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增强</a:t>
            </a:r>
            <a:r>
              <a:rPr lang="en-US" altLang="zh-CN"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四个意识</a:t>
            </a:r>
            <a:r>
              <a:rPr lang="en-US" altLang="zh-CN"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p>
        </p:txBody>
      </p:sp>
      <p:sp>
        <p:nvSpPr>
          <p:cNvPr id="22" name="圆角矩形 21"/>
          <p:cNvSpPr/>
          <p:nvPr/>
        </p:nvSpPr>
        <p:spPr>
          <a:xfrm>
            <a:off x="7593965" y="4173220"/>
            <a:ext cx="4464685"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具备担当重任的能力</a:t>
            </a:r>
          </a:p>
        </p:txBody>
      </p:sp>
      <p:sp>
        <p:nvSpPr>
          <p:cNvPr id="23" name="圆角矩形 22"/>
          <p:cNvSpPr/>
          <p:nvPr/>
        </p:nvSpPr>
        <p:spPr>
          <a:xfrm>
            <a:off x="7593965" y="5383530"/>
            <a:ext cx="4464685" cy="598805"/>
          </a:xfrm>
          <a:prstGeom prst="roundRect">
            <a:avLst/>
          </a:prstGeom>
          <a:noFill/>
          <a:ln w="57150">
            <a:solidFill>
              <a:srgbClr val="C00000"/>
            </a:solidFill>
            <a:prstDash val="solid"/>
          </a:ln>
          <a:extLst>
            <a:ext uri="{909E8E84-426E-40DD-AFC4-6F175D3DCCD1}">
              <a14:hiddenFill xmlns:a14="http://schemas.microsoft.com/office/drawing/2010/main" xmlns="">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有担当的底气</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1"/>
          <p:cNvPicPr>
            <a:picLocks noChangeAspect="1"/>
          </p:cNvPicPr>
          <p:nvPr/>
        </p:nvPicPr>
        <p:blipFill>
          <a:blip r:embed="rId2" cstate="print"/>
          <a:stretch>
            <a:fillRect/>
          </a:stretch>
        </p:blipFill>
        <p:spPr>
          <a:xfrm>
            <a:off x="-9525" y="-30480"/>
            <a:ext cx="12211050" cy="6918960"/>
          </a:xfrm>
          <a:prstGeom prst="rect">
            <a:avLst/>
          </a:prstGeom>
        </p:spPr>
      </p:pic>
      <p:pic>
        <p:nvPicPr>
          <p:cNvPr id="3" name="图片 2" descr="图片5"/>
          <p:cNvPicPr>
            <a:picLocks noChangeAspect="1"/>
          </p:cNvPicPr>
          <p:nvPr/>
        </p:nvPicPr>
        <p:blipFill>
          <a:blip r:embed="rId3" cstate="print"/>
          <a:stretch>
            <a:fillRect/>
          </a:stretch>
        </p:blipFill>
        <p:spPr>
          <a:xfrm>
            <a:off x="880110" y="4086225"/>
            <a:ext cx="1724025" cy="1733550"/>
          </a:xfrm>
          <a:prstGeom prst="rect">
            <a:avLst/>
          </a:prstGeom>
        </p:spPr>
      </p:pic>
      <p:pic>
        <p:nvPicPr>
          <p:cNvPr id="4" name="图片 3" descr="图片5"/>
          <p:cNvPicPr>
            <a:picLocks noChangeAspect="1"/>
          </p:cNvPicPr>
          <p:nvPr/>
        </p:nvPicPr>
        <p:blipFill>
          <a:blip r:embed="rId3" cstate="print"/>
          <a:stretch>
            <a:fillRect/>
          </a:stretch>
        </p:blipFill>
        <p:spPr>
          <a:xfrm>
            <a:off x="880110" y="1424305"/>
            <a:ext cx="1724025" cy="1733550"/>
          </a:xfrm>
          <a:prstGeom prst="rect">
            <a:avLst/>
          </a:prstGeom>
        </p:spPr>
      </p:pic>
      <p:sp>
        <p:nvSpPr>
          <p:cNvPr id="7" name="文本框 6"/>
          <p:cNvSpPr txBox="1"/>
          <p:nvPr/>
        </p:nvSpPr>
        <p:spPr>
          <a:xfrm>
            <a:off x="3039745" y="1424305"/>
            <a:ext cx="7517130" cy="645160"/>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防止精神“缺钙”，预防“软骨病”</a:t>
            </a:r>
          </a:p>
        </p:txBody>
      </p:sp>
      <p:sp>
        <p:nvSpPr>
          <p:cNvPr id="9" name="文本框 8"/>
          <p:cNvSpPr txBox="1"/>
          <p:nvPr/>
        </p:nvSpPr>
        <p:spPr>
          <a:xfrm>
            <a:off x="3039745" y="4086225"/>
            <a:ext cx="8947150" cy="645160"/>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坚定理想信念是共产党人安身立命的根本</a:t>
            </a:r>
          </a:p>
        </p:txBody>
      </p:sp>
      <p:sp>
        <p:nvSpPr>
          <p:cNvPr id="5" name="文本框 4"/>
          <p:cNvSpPr txBox="1"/>
          <p:nvPr/>
        </p:nvSpPr>
        <p:spPr>
          <a:xfrm>
            <a:off x="3039745" y="2209800"/>
            <a:ext cx="8513445" cy="1630045"/>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习总书记曾形象的说，理想信念就是共产党人精神上的“钙”，没有理想信念，理想信念不坚定，精神上就会“缺钙”，就会得“软骨病”。周永康、薄熙来、徐才厚等严重违纪违法案件的发生，说到底就是忘了初心、忘了党的理想、信念、宗旨，导致信仰的迷茫、精神的损失，那就更谈不上担当不担当的问题了。</a:t>
            </a:r>
          </a:p>
        </p:txBody>
      </p:sp>
      <p:sp>
        <p:nvSpPr>
          <p:cNvPr id="6" name="文本框 5"/>
          <p:cNvSpPr txBox="1"/>
          <p:nvPr/>
        </p:nvSpPr>
        <p:spPr>
          <a:xfrm>
            <a:off x="3039745" y="4805045"/>
            <a:ext cx="8513445" cy="10147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“革命理想高于天”，坚定理想信念，坚守共产党人精神追求，始终是共产党人安身立命的根本，任何一名在党旗下宣过誓的共产党员都必须铭记，为了理想新，就应该去拼搏奋斗。</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2_副本_副本"/>
          <p:cNvPicPr>
            <a:picLocks noChangeAspect="1"/>
          </p:cNvPicPr>
          <p:nvPr/>
        </p:nvPicPr>
        <p:blipFill>
          <a:blip r:embed="rId2" cstate="print"/>
          <a:stretch>
            <a:fillRect/>
          </a:stretch>
        </p:blipFill>
        <p:spPr>
          <a:xfrm>
            <a:off x="-24765" y="-39370"/>
            <a:ext cx="12242165" cy="6936740"/>
          </a:xfrm>
          <a:prstGeom prst="rect">
            <a:avLst/>
          </a:prstGeom>
        </p:spPr>
      </p:pic>
      <p:sp>
        <p:nvSpPr>
          <p:cNvPr id="4" name="文本框 3"/>
          <p:cNvSpPr txBox="1"/>
          <p:nvPr/>
        </p:nvSpPr>
        <p:spPr>
          <a:xfrm>
            <a:off x="2148205" y="1615440"/>
            <a:ext cx="8047990" cy="768350"/>
          </a:xfrm>
          <a:prstGeom prst="rect">
            <a:avLst/>
          </a:prstGeom>
          <a:noFill/>
        </p:spPr>
        <p:txBody>
          <a:bodyPr wrap="square" rtlCol="0">
            <a:spAutoFit/>
          </a:bodyPr>
          <a:lstStyle/>
          <a:p>
            <a:pPr algn="ctr"/>
            <a:r>
              <a:rPr lang="zh-CN" altLang="en-US" sz="4400" b="1">
                <a:solidFill>
                  <a:srgbClr val="C00000"/>
                </a:solidFill>
                <a:latin typeface="微软雅黑" panose="020B0503020204020204" charset="-122"/>
                <a:ea typeface="微软雅黑" panose="020B0503020204020204" charset="-122"/>
              </a:rPr>
              <a:t>【增强</a:t>
            </a:r>
            <a:r>
              <a:rPr lang="en-US" altLang="zh-CN" sz="4400" b="1">
                <a:solidFill>
                  <a:srgbClr val="C00000"/>
                </a:solidFill>
                <a:latin typeface="微软雅黑" panose="020B0503020204020204" charset="-122"/>
                <a:ea typeface="微软雅黑" panose="020B0503020204020204" charset="-122"/>
              </a:rPr>
              <a:t>“</a:t>
            </a:r>
            <a:r>
              <a:rPr lang="zh-CN" altLang="en-US" sz="4400" b="1">
                <a:solidFill>
                  <a:srgbClr val="C00000"/>
                </a:solidFill>
                <a:latin typeface="微软雅黑" panose="020B0503020204020204" charset="-122"/>
                <a:ea typeface="微软雅黑" panose="020B0503020204020204" charset="-122"/>
              </a:rPr>
              <a:t>四个意识</a:t>
            </a:r>
            <a:r>
              <a:rPr lang="en-US" altLang="zh-CN" sz="4400" b="1">
                <a:solidFill>
                  <a:srgbClr val="C00000"/>
                </a:solidFill>
                <a:latin typeface="微软雅黑" panose="020B0503020204020204" charset="-122"/>
                <a:ea typeface="微软雅黑" panose="020B0503020204020204" charset="-122"/>
              </a:rPr>
              <a:t>”</a:t>
            </a:r>
            <a:r>
              <a:rPr lang="zh-CN" altLang="en-US" sz="4400" b="1">
                <a:solidFill>
                  <a:srgbClr val="C00000"/>
                </a:solidFill>
                <a:latin typeface="微软雅黑" panose="020B0503020204020204" charset="-122"/>
                <a:ea typeface="微软雅黑" panose="020B0503020204020204" charset="-122"/>
              </a:rPr>
              <a:t>如下：】</a:t>
            </a:r>
          </a:p>
        </p:txBody>
      </p:sp>
      <p:pic>
        <p:nvPicPr>
          <p:cNvPr id="5" name="图片 4" descr="图片8"/>
          <p:cNvPicPr>
            <a:picLocks noChangeAspect="1"/>
          </p:cNvPicPr>
          <p:nvPr/>
        </p:nvPicPr>
        <p:blipFill>
          <a:blip r:embed="rId3" cstate="print"/>
          <a:stretch>
            <a:fillRect/>
          </a:stretch>
        </p:blipFill>
        <p:spPr>
          <a:xfrm>
            <a:off x="559435" y="3494405"/>
            <a:ext cx="2188210" cy="2158365"/>
          </a:xfrm>
          <a:prstGeom prst="rect">
            <a:avLst/>
          </a:prstGeom>
        </p:spPr>
      </p:pic>
      <p:pic>
        <p:nvPicPr>
          <p:cNvPr id="6" name="图片 5" descr="图片9"/>
          <p:cNvPicPr>
            <a:picLocks noChangeAspect="1"/>
          </p:cNvPicPr>
          <p:nvPr/>
        </p:nvPicPr>
        <p:blipFill>
          <a:blip r:embed="rId4" cstate="print"/>
          <a:stretch>
            <a:fillRect/>
          </a:stretch>
        </p:blipFill>
        <p:spPr>
          <a:xfrm>
            <a:off x="3546475" y="3490595"/>
            <a:ext cx="2190016" cy="2160016"/>
          </a:xfrm>
          <a:prstGeom prst="rect">
            <a:avLst/>
          </a:prstGeom>
        </p:spPr>
      </p:pic>
      <p:pic>
        <p:nvPicPr>
          <p:cNvPr id="7" name="图片 6" descr="图片10"/>
          <p:cNvPicPr>
            <a:picLocks noChangeAspect="1"/>
          </p:cNvPicPr>
          <p:nvPr/>
        </p:nvPicPr>
        <p:blipFill>
          <a:blip r:embed="rId5" cstate="print"/>
          <a:stretch>
            <a:fillRect/>
          </a:stretch>
        </p:blipFill>
        <p:spPr>
          <a:xfrm>
            <a:off x="6492875" y="3492500"/>
            <a:ext cx="2130427" cy="2160016"/>
          </a:xfrm>
          <a:prstGeom prst="rect">
            <a:avLst/>
          </a:prstGeom>
        </p:spPr>
      </p:pic>
      <p:pic>
        <p:nvPicPr>
          <p:cNvPr id="8" name="图片 7" descr="图片11"/>
          <p:cNvPicPr>
            <a:picLocks noChangeAspect="1"/>
          </p:cNvPicPr>
          <p:nvPr/>
        </p:nvPicPr>
        <p:blipFill>
          <a:blip r:embed="rId6" cstate="print"/>
          <a:stretch>
            <a:fillRect/>
          </a:stretch>
        </p:blipFill>
        <p:spPr>
          <a:xfrm>
            <a:off x="9556115" y="3490595"/>
            <a:ext cx="2160016" cy="216001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5"/>
          <p:cNvPicPr>
            <a:picLocks noChangeAspect="1"/>
          </p:cNvPicPr>
          <p:nvPr/>
        </p:nvPicPr>
        <p:blipFill>
          <a:blip r:embed="rId2" cstate="print"/>
          <a:stretch>
            <a:fillRect/>
          </a:stretch>
        </p:blipFill>
        <p:spPr>
          <a:xfrm>
            <a:off x="-40640" y="-47625"/>
            <a:ext cx="12272645" cy="6953885"/>
          </a:xfrm>
          <a:prstGeom prst="rect">
            <a:avLst/>
          </a:prstGeom>
        </p:spPr>
      </p:pic>
      <p:sp>
        <p:nvSpPr>
          <p:cNvPr id="3" name="圆角矩形 2"/>
          <p:cNvSpPr/>
          <p:nvPr/>
        </p:nvSpPr>
        <p:spPr>
          <a:xfrm>
            <a:off x="1049655" y="1685925"/>
            <a:ext cx="2682240" cy="16764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92860" y="1924685"/>
            <a:ext cx="2195195" cy="1198880"/>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顾全大局</a:t>
            </a:r>
          </a:p>
          <a:p>
            <a:pPr algn="ctr"/>
            <a:r>
              <a:rPr lang="zh-CN" altLang="en-US" sz="3600" b="1">
                <a:solidFill>
                  <a:schemeClr val="bg1"/>
                </a:solidFill>
                <a:latin typeface="微软雅黑" panose="020B0503020204020204" charset="-122"/>
                <a:ea typeface="微软雅黑" panose="020B0503020204020204" charset="-122"/>
              </a:rPr>
              <a:t>能力担当</a:t>
            </a:r>
          </a:p>
        </p:txBody>
      </p:sp>
      <p:sp>
        <p:nvSpPr>
          <p:cNvPr id="5" name="圆角矩形 4"/>
          <p:cNvSpPr/>
          <p:nvPr/>
        </p:nvSpPr>
        <p:spPr>
          <a:xfrm>
            <a:off x="4204970" y="1685925"/>
            <a:ext cx="7284085" cy="1677035"/>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endParaRPr lang="zh-CN" altLang="en-US" sz="3600" b="1">
              <a:solidFill>
                <a:srgbClr val="C00000"/>
              </a:solidFill>
              <a:latin typeface="微软雅黑" panose="020B0503020204020204" charset="-122"/>
              <a:ea typeface="微软雅黑" panose="020B0503020204020204" charset="-122"/>
            </a:endParaRPr>
          </a:p>
        </p:txBody>
      </p:sp>
      <p:sp>
        <p:nvSpPr>
          <p:cNvPr id="9" name="圆角矩形 8"/>
          <p:cNvSpPr/>
          <p:nvPr/>
        </p:nvSpPr>
        <p:spPr>
          <a:xfrm>
            <a:off x="1050290" y="4129405"/>
            <a:ext cx="2682240" cy="16764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400175" y="4368165"/>
            <a:ext cx="2195195" cy="1198880"/>
          </a:xfrm>
          <a:prstGeom prst="rect">
            <a:avLst/>
          </a:prstGeom>
          <a:noFill/>
        </p:spPr>
        <p:txBody>
          <a:bodyPr wrap="square" rtlCol="0">
            <a:spAutoFit/>
          </a:bodyPr>
          <a:lstStyle/>
          <a:p>
            <a:r>
              <a:rPr lang="zh-CN" altLang="en-US" sz="3600" b="1">
                <a:solidFill>
                  <a:schemeClr val="bg1"/>
                </a:solidFill>
                <a:latin typeface="微软雅黑" panose="020B0503020204020204" charset="-122"/>
                <a:ea typeface="微软雅黑" panose="020B0503020204020204" charset="-122"/>
              </a:rPr>
              <a:t>总结经验</a:t>
            </a:r>
          </a:p>
          <a:p>
            <a:r>
              <a:rPr lang="zh-CN" altLang="en-US" sz="3600" b="1">
                <a:solidFill>
                  <a:schemeClr val="bg1"/>
                </a:solidFill>
                <a:latin typeface="微软雅黑" panose="020B0503020204020204" charset="-122"/>
                <a:ea typeface="微软雅黑" panose="020B0503020204020204" charset="-122"/>
              </a:rPr>
              <a:t>提升能力</a:t>
            </a:r>
          </a:p>
        </p:txBody>
      </p:sp>
      <p:sp>
        <p:nvSpPr>
          <p:cNvPr id="12" name="圆角矩形 11"/>
          <p:cNvSpPr/>
          <p:nvPr/>
        </p:nvSpPr>
        <p:spPr>
          <a:xfrm>
            <a:off x="4205605" y="4129405"/>
            <a:ext cx="7284720" cy="1677035"/>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204970" y="1863725"/>
            <a:ext cx="7284720" cy="132207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勇于担当不是逞一时之强，而是要顾全大局，有效地解决问题；如果能力跟不上，只会好心办坏事。当前，一些干部为了提高自己的政绩或维护自己的利益，不肯承认犯下的错误或者不愿承担应负的责任，既降低了个人威信，也破坏了党的形象。</a:t>
            </a:r>
          </a:p>
        </p:txBody>
      </p:sp>
      <p:sp>
        <p:nvSpPr>
          <p:cNvPr id="8" name="文本框 7"/>
          <p:cNvSpPr txBox="1"/>
          <p:nvPr/>
        </p:nvSpPr>
        <p:spPr>
          <a:xfrm>
            <a:off x="4298950" y="4152900"/>
            <a:ext cx="7282815" cy="1630045"/>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面对新形势、新情况，由于不懂规矩、不懂门道，缺乏知识，习惯于以老方式来应对，盲干蛮干，结果虽然是做了工作，有时候还做的很辛苦，但往往事与愿违，要做到能够担当，就要勇于承认错误，学会总结经验，汲取教训，进而举一反三，不断提升工作能力。</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5"/>
          <p:cNvPicPr>
            <a:picLocks noChangeAspect="1"/>
          </p:cNvPicPr>
          <p:nvPr/>
        </p:nvPicPr>
        <p:blipFill>
          <a:blip r:embed="rId2" cstate="print"/>
          <a:stretch>
            <a:fillRect/>
          </a:stretch>
        </p:blipFill>
        <p:spPr>
          <a:xfrm>
            <a:off x="-40005" y="-47625"/>
            <a:ext cx="12272645" cy="6953885"/>
          </a:xfrm>
          <a:prstGeom prst="rect">
            <a:avLst/>
          </a:prstGeom>
        </p:spPr>
      </p:pic>
      <p:sp>
        <p:nvSpPr>
          <p:cNvPr id="3" name="圆角矩形 2"/>
          <p:cNvSpPr/>
          <p:nvPr/>
        </p:nvSpPr>
        <p:spPr>
          <a:xfrm>
            <a:off x="419100" y="1400810"/>
            <a:ext cx="2306320" cy="478726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4980" y="2562225"/>
            <a:ext cx="2195195" cy="2324735"/>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用行动</a:t>
            </a:r>
          </a:p>
          <a:p>
            <a:pPr algn="ctr"/>
            <a:r>
              <a:rPr lang="zh-CN" altLang="en-US" sz="3600" b="1">
                <a:solidFill>
                  <a:schemeClr val="bg1"/>
                </a:solidFill>
                <a:latin typeface="微软雅黑" panose="020B0503020204020204" charset="-122"/>
                <a:ea typeface="微软雅黑" panose="020B0503020204020204" charset="-122"/>
              </a:rPr>
              <a:t>提升</a:t>
            </a:r>
          </a:p>
          <a:p>
            <a:pPr algn="ctr"/>
            <a:r>
              <a:rPr lang="zh-CN" altLang="en-US" sz="3600" b="1">
                <a:solidFill>
                  <a:schemeClr val="bg1"/>
                </a:solidFill>
                <a:latin typeface="微软雅黑" panose="020B0503020204020204" charset="-122"/>
                <a:ea typeface="微软雅黑" panose="020B0503020204020204" charset="-122"/>
              </a:rPr>
              <a:t>担当</a:t>
            </a:r>
          </a:p>
          <a:p>
            <a:pPr algn="ctr"/>
            <a:r>
              <a:rPr lang="zh-CN" altLang="en-US" sz="3600" b="1">
                <a:solidFill>
                  <a:schemeClr val="bg1"/>
                </a:solidFill>
                <a:latin typeface="微软雅黑" panose="020B0503020204020204" charset="-122"/>
                <a:ea typeface="微软雅黑" panose="020B0503020204020204" charset="-122"/>
              </a:rPr>
              <a:t>底气</a:t>
            </a:r>
          </a:p>
        </p:txBody>
      </p:sp>
      <p:sp>
        <p:nvSpPr>
          <p:cNvPr id="5" name="圆角矩形 4"/>
          <p:cNvSpPr/>
          <p:nvPr/>
        </p:nvSpPr>
        <p:spPr>
          <a:xfrm>
            <a:off x="3825240" y="1400810"/>
            <a:ext cx="6492240" cy="103124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endParaRPr lang="zh-CN" altLang="en-US" sz="3600" b="1">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4177665" y="1576705"/>
            <a:ext cx="5788660" cy="678815"/>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自觉遵守党员的权利与义务</a:t>
            </a:r>
          </a:p>
        </p:txBody>
      </p:sp>
      <p:pic>
        <p:nvPicPr>
          <p:cNvPr id="9" name="图片 8" descr="24171573_161104642036_2"/>
          <p:cNvPicPr>
            <a:picLocks noChangeAspect="1"/>
          </p:cNvPicPr>
          <p:nvPr/>
        </p:nvPicPr>
        <p:blipFill>
          <a:blip r:embed="rId3" cstate="print"/>
          <a:srcRect l="10309" t="16187" r="7879" b="16199"/>
          <a:stretch>
            <a:fillRect/>
          </a:stretch>
        </p:blipFill>
        <p:spPr>
          <a:xfrm>
            <a:off x="2956560" y="2562225"/>
            <a:ext cx="8502650" cy="3746500"/>
          </a:xfrm>
          <a:prstGeom prst="round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5"/>
          <p:cNvPicPr>
            <a:picLocks noChangeAspect="1"/>
          </p:cNvPicPr>
          <p:nvPr/>
        </p:nvPicPr>
        <p:blipFill>
          <a:blip r:embed="rId2" cstate="print"/>
          <a:stretch>
            <a:fillRect/>
          </a:stretch>
        </p:blipFill>
        <p:spPr>
          <a:xfrm>
            <a:off x="-40005" y="-48260"/>
            <a:ext cx="12272645" cy="6953885"/>
          </a:xfrm>
          <a:prstGeom prst="rect">
            <a:avLst/>
          </a:prstGeom>
        </p:spPr>
      </p:pic>
      <p:sp>
        <p:nvSpPr>
          <p:cNvPr id="3" name="圆角矩形 2"/>
          <p:cNvSpPr/>
          <p:nvPr/>
        </p:nvSpPr>
        <p:spPr>
          <a:xfrm>
            <a:off x="419100" y="1400810"/>
            <a:ext cx="2306320" cy="439674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4980" y="2562225"/>
            <a:ext cx="2195195" cy="2324735"/>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用行动</a:t>
            </a:r>
          </a:p>
          <a:p>
            <a:pPr algn="ctr"/>
            <a:r>
              <a:rPr lang="zh-CN" altLang="en-US" sz="3600" b="1">
                <a:solidFill>
                  <a:schemeClr val="bg1"/>
                </a:solidFill>
                <a:latin typeface="微软雅黑" panose="020B0503020204020204" charset="-122"/>
                <a:ea typeface="微软雅黑" panose="020B0503020204020204" charset="-122"/>
              </a:rPr>
              <a:t>提升</a:t>
            </a:r>
          </a:p>
          <a:p>
            <a:pPr algn="ctr"/>
            <a:r>
              <a:rPr lang="zh-CN" altLang="en-US" sz="3600" b="1">
                <a:solidFill>
                  <a:schemeClr val="bg1"/>
                </a:solidFill>
                <a:latin typeface="微软雅黑" panose="020B0503020204020204" charset="-122"/>
                <a:ea typeface="微软雅黑" panose="020B0503020204020204" charset="-122"/>
              </a:rPr>
              <a:t>担当</a:t>
            </a:r>
          </a:p>
          <a:p>
            <a:pPr algn="ctr"/>
            <a:r>
              <a:rPr lang="zh-CN" altLang="en-US" sz="3600" b="1">
                <a:solidFill>
                  <a:schemeClr val="bg1"/>
                </a:solidFill>
                <a:latin typeface="微软雅黑" panose="020B0503020204020204" charset="-122"/>
                <a:ea typeface="微软雅黑" panose="020B0503020204020204" charset="-122"/>
              </a:rPr>
              <a:t>底气</a:t>
            </a:r>
          </a:p>
        </p:txBody>
      </p:sp>
      <p:sp>
        <p:nvSpPr>
          <p:cNvPr id="5" name="圆角矩形 4"/>
          <p:cNvSpPr/>
          <p:nvPr/>
        </p:nvSpPr>
        <p:spPr>
          <a:xfrm>
            <a:off x="2972435" y="1400810"/>
            <a:ext cx="8900795" cy="103124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endParaRPr lang="zh-CN" altLang="en-US" sz="3600" b="1">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3517265" y="1576705"/>
            <a:ext cx="8169910" cy="678815"/>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自觉遵守新《中国共产党廉洁自律准则》</a:t>
            </a:r>
          </a:p>
        </p:txBody>
      </p:sp>
      <p:pic>
        <p:nvPicPr>
          <p:cNvPr id="8" name="图片 7" descr="11687117_131502998000_2"/>
          <p:cNvPicPr>
            <a:picLocks noChangeAspect="1"/>
          </p:cNvPicPr>
          <p:nvPr/>
        </p:nvPicPr>
        <p:blipFill>
          <a:blip r:embed="rId3" cstate="print"/>
          <a:srcRect l="21370" t="43023" r="10903" b="19093"/>
          <a:stretch>
            <a:fillRect/>
          </a:stretch>
        </p:blipFill>
        <p:spPr>
          <a:xfrm>
            <a:off x="2971800" y="2659380"/>
            <a:ext cx="8901430" cy="3138170"/>
          </a:xfrm>
          <a:prstGeom prst="round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cstate="print">
            <a:extLst>
              <a:ext uri="{28A0092B-C50C-407E-A947-70E740481C1C}">
                <a14:useLocalDpi xmlns:a14="http://schemas.microsoft.com/office/drawing/2010/main" xmlns="" val="0"/>
              </a:ext>
            </a:extLst>
          </a:blip>
          <a:srcRect l="13902" r="4602"/>
          <a:stretch>
            <a:fillRect/>
          </a:stretch>
        </p:blipFill>
        <p:spPr>
          <a:xfrm>
            <a:off x="-1" y="0"/>
            <a:ext cx="4183101" cy="6858000"/>
          </a:xfrm>
          <a:custGeom>
            <a:avLst/>
            <a:gdLst>
              <a:gd name="connsiteX0" fmla="*/ 0 w 4457700"/>
              <a:gd name="connsiteY0" fmla="*/ 0 h 6858000"/>
              <a:gd name="connsiteX1" fmla="*/ 4457700 w 4457700"/>
              <a:gd name="connsiteY1" fmla="*/ 0 h 6858000"/>
              <a:gd name="connsiteX2" fmla="*/ 4457700 w 4457700"/>
              <a:gd name="connsiteY2" fmla="*/ 6858000 h 6858000"/>
              <a:gd name="connsiteX3" fmla="*/ 0 w 4457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57700" h="6858000">
                <a:moveTo>
                  <a:pt x="0" y="0"/>
                </a:moveTo>
                <a:lnTo>
                  <a:pt x="4457700" y="0"/>
                </a:lnTo>
                <a:lnTo>
                  <a:pt x="4457700" y="6858000"/>
                </a:lnTo>
                <a:lnTo>
                  <a:pt x="0" y="6858000"/>
                </a:lnTo>
                <a:close/>
              </a:path>
            </a:pathLst>
          </a:custGeom>
        </p:spPr>
      </p:pic>
      <p:sp>
        <p:nvSpPr>
          <p:cNvPr id="22" name="文本框 21"/>
          <p:cNvSpPr txBox="1"/>
          <p:nvPr/>
        </p:nvSpPr>
        <p:spPr>
          <a:xfrm>
            <a:off x="7534748" y="173050"/>
            <a:ext cx="1300480" cy="768350"/>
          </a:xfrm>
          <a:prstGeom prst="rect">
            <a:avLst/>
          </a:prstGeom>
          <a:noFill/>
        </p:spPr>
        <p:txBody>
          <a:bodyPr wrap="none" rtlCol="0">
            <a:spAutoFit/>
          </a:bodyPr>
          <a:lstStyle/>
          <a:p>
            <a:pPr algn="ctr"/>
            <a:r>
              <a:rPr lang="zh-CN" altLang="en-US" sz="4400" b="1" dirty="0">
                <a:solidFill>
                  <a:srgbClr val="C00000"/>
                </a:solidFill>
                <a:latin typeface="微软雅黑" panose="020B0503020204020204" charset="-122"/>
                <a:ea typeface="微软雅黑" panose="020B0503020204020204" charset="-122"/>
              </a:rPr>
              <a:t>目录</a:t>
            </a:r>
            <a:endParaRPr lang="zh-CN" altLang="en-US" sz="4400" b="1" dirty="0">
              <a:solidFill>
                <a:srgbClr val="C00000"/>
              </a:solidFill>
              <a:latin typeface="Century Gothic" panose="020B0502020202020204" pitchFamily="34" charset="0"/>
              <a:ea typeface="微软雅黑" panose="020B0503020204020204" charset="-122"/>
            </a:endParaRPr>
          </a:p>
        </p:txBody>
      </p:sp>
      <p:sp>
        <p:nvSpPr>
          <p:cNvPr id="30" name="矩形 29"/>
          <p:cNvSpPr/>
          <p:nvPr/>
        </p:nvSpPr>
        <p:spPr>
          <a:xfrm>
            <a:off x="4188454" y="1"/>
            <a:ext cx="108000" cy="6858000"/>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
        <p:nvSpPr>
          <p:cNvPr id="5" name="文本框 4"/>
          <p:cNvSpPr txBox="1"/>
          <p:nvPr/>
        </p:nvSpPr>
        <p:spPr>
          <a:xfrm>
            <a:off x="4296455" y="1516427"/>
            <a:ext cx="7895546" cy="5016758"/>
          </a:xfrm>
          <a:prstGeom prst="rect">
            <a:avLst/>
          </a:prstGeom>
          <a:noFill/>
        </p:spPr>
        <p:txBody>
          <a:bodyPr wrap="square" rtlCol="0">
            <a:spAutoFit/>
          </a:bodyPr>
          <a:lstStyle/>
          <a:p>
            <a:r>
              <a:rPr lang="zh-CN" altLang="en-US" sz="4000" b="1" dirty="0" smtClean="0">
                <a:solidFill>
                  <a:srgbClr val="FFC000"/>
                </a:solidFill>
                <a:latin typeface="微软雅黑" panose="020B0503020204020204" charset="-122"/>
                <a:ea typeface="微软雅黑" panose="020B0503020204020204" charset="-122"/>
                <a:hlinkClick r:id="rId4" action="ppaction://hlinksldjump"/>
              </a:rPr>
              <a:t>☭</a:t>
            </a:r>
            <a:r>
              <a:rPr lang="zh-CN" altLang="en-US" sz="4000" b="1" dirty="0" smtClean="0">
                <a:solidFill>
                  <a:srgbClr val="FF0000"/>
                </a:solidFill>
                <a:latin typeface="微软雅黑" panose="020B0503020204020204" charset="-122"/>
                <a:ea typeface="微软雅黑" panose="020B0503020204020204" charset="-122"/>
                <a:hlinkClick r:id="rId4" action="ppaction://hlinksldjump"/>
              </a:rPr>
              <a:t>责任是什么？</a:t>
            </a:r>
            <a:endParaRPr lang="en-US" altLang="zh-CN" sz="4000" b="1" dirty="0" smtClean="0">
              <a:solidFill>
                <a:srgbClr val="FF0000"/>
              </a:solidFill>
              <a:latin typeface="微软雅黑" panose="020B0503020204020204" charset="-122"/>
              <a:ea typeface="微软雅黑" panose="020B0503020204020204" charset="-122"/>
            </a:endParaRPr>
          </a:p>
          <a:p>
            <a:r>
              <a:rPr lang="zh-CN" altLang="en-US" sz="4000" b="1" dirty="0" smtClean="0">
                <a:solidFill>
                  <a:srgbClr val="FFC000"/>
                </a:solidFill>
                <a:latin typeface="微软雅黑" panose="020B0503020204020204" charset="-122"/>
                <a:ea typeface="微软雅黑" panose="020B0503020204020204" charset="-122"/>
                <a:hlinkClick r:id="rId5" action="ppaction://hlinksldjump"/>
              </a:rPr>
              <a:t>☭</a:t>
            </a:r>
            <a:r>
              <a:rPr lang="zh-CN" altLang="en-US" sz="4000" b="1" dirty="0" smtClean="0">
                <a:solidFill>
                  <a:srgbClr val="FF0000"/>
                </a:solidFill>
                <a:latin typeface="微软雅黑" panose="020B0503020204020204" charset="-122"/>
                <a:ea typeface="微软雅黑" panose="020B0503020204020204" charset="-122"/>
                <a:hlinkClick r:id="rId5" action="ppaction://hlinksldjump"/>
              </a:rPr>
              <a:t>何为担当？</a:t>
            </a:r>
            <a:endParaRPr lang="en-US" altLang="zh-CN" sz="4000" b="1" dirty="0" smtClean="0">
              <a:solidFill>
                <a:srgbClr val="FF0000"/>
              </a:solidFill>
              <a:latin typeface="微软雅黑" panose="020B0503020204020204" charset="-122"/>
              <a:ea typeface="微软雅黑" panose="020B0503020204020204" charset="-122"/>
            </a:endParaRPr>
          </a:p>
          <a:p>
            <a:r>
              <a:rPr lang="zh-CN" altLang="en-US" sz="4000" b="1" dirty="0" smtClean="0">
                <a:solidFill>
                  <a:srgbClr val="FFC000"/>
                </a:solidFill>
                <a:latin typeface="微软雅黑" panose="020B0503020204020204" charset="-122"/>
                <a:ea typeface="微软雅黑" panose="020B0503020204020204" charset="-122"/>
                <a:hlinkClick r:id="rId6" action="ppaction://hlinksldjump"/>
              </a:rPr>
              <a:t>☭</a:t>
            </a:r>
            <a:r>
              <a:rPr lang="zh-CN" altLang="en-US" sz="4000" b="1" dirty="0" smtClean="0">
                <a:solidFill>
                  <a:srgbClr val="FF0000"/>
                </a:solidFill>
                <a:latin typeface="微软雅黑" panose="020B0503020204020204" charset="-122"/>
                <a:ea typeface="微软雅黑" panose="020B0503020204020204" charset="-122"/>
                <a:hlinkClick r:id="rId6" action="ppaction://hlinksldjump"/>
              </a:rPr>
              <a:t>合格共产党员的三种担当。</a:t>
            </a:r>
            <a:endParaRPr lang="en-US" altLang="zh-CN" sz="4000" b="1" dirty="0" smtClean="0">
              <a:solidFill>
                <a:srgbClr val="FF0000"/>
              </a:solidFill>
              <a:latin typeface="微软雅黑" panose="020B0503020204020204" charset="-122"/>
              <a:ea typeface="微软雅黑" panose="020B0503020204020204" charset="-122"/>
            </a:endParaRPr>
          </a:p>
          <a:p>
            <a:r>
              <a:rPr lang="zh-CN" altLang="en-US" sz="4000" b="1" dirty="0">
                <a:solidFill>
                  <a:srgbClr val="FFC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7" action="ppaction://hlinksldjump"/>
              </a:rPr>
              <a:t>☭</a:t>
            </a:r>
            <a:r>
              <a:rPr lang="zh-CN" altLang="en-US"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7" action="ppaction://hlinksldjump"/>
              </a:rPr>
              <a:t>党员</a:t>
            </a:r>
            <a:r>
              <a:rPr lang="zh-CN" altLang="en-US" sz="4000" b="1" dirty="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7" action="ppaction://hlinksldjump"/>
              </a:rPr>
              <a:t>如何做到心怀责任，勇于</a:t>
            </a:r>
            <a:r>
              <a:rPr lang="zh-CN" altLang="en-US"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7" action="ppaction://hlinksldjump"/>
              </a:rPr>
              <a:t>担当？</a:t>
            </a:r>
            <a:endParaRPr lang="en-US" altLang="zh-CN"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endParaRPr>
          </a:p>
          <a:p>
            <a:r>
              <a:rPr lang="zh-CN" altLang="en-US" sz="4000" b="1" dirty="0" smtClean="0">
                <a:solidFill>
                  <a:srgbClr val="FFC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8" action="ppaction://hlinksldjump"/>
              </a:rPr>
              <a:t>☭</a:t>
            </a:r>
            <a:r>
              <a:rPr lang="zh-CN" altLang="en-US"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8" action="ppaction://hlinksldjump"/>
              </a:rPr>
              <a:t>为什么强调责任与担当？</a:t>
            </a:r>
            <a:endParaRPr lang="en-US" altLang="zh-CN"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endParaRPr>
          </a:p>
          <a:p>
            <a:r>
              <a:rPr lang="zh-CN" altLang="en-US" sz="4000" b="1" dirty="0" smtClean="0">
                <a:solidFill>
                  <a:srgbClr val="FFC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9" action="ppaction://hlinksldjump"/>
              </a:rPr>
              <a:t>☭</a:t>
            </a:r>
            <a:r>
              <a:rPr lang="zh-CN" altLang="en-US"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9" action="ppaction://hlinksldjump"/>
              </a:rPr>
              <a:t>如何在实践中落实责任担当？</a:t>
            </a:r>
            <a:endParaRPr lang="en-US" altLang="zh-CN"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endParaRPr>
          </a:p>
          <a:p>
            <a:r>
              <a:rPr lang="zh-CN" altLang="en-US" sz="4000" b="1" dirty="0" smtClean="0">
                <a:solidFill>
                  <a:srgbClr val="FFC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10" action="ppaction://hlinksldjump"/>
              </a:rPr>
              <a:t>☭</a:t>
            </a:r>
            <a:r>
              <a:rPr lang="zh-CN" altLang="en-US" sz="4000" b="1" dirty="0" smtClean="0">
                <a:solidFill>
                  <a:srgbClr val="FF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hlinkClick r:id="rId10" action="ppaction://hlinksldjump"/>
              </a:rPr>
              <a:t>新形势下党员勇于担当的要求</a:t>
            </a:r>
            <a:endParaRPr lang="zh-CN" altLang="en-US" sz="4000" b="1" dirty="0">
              <a:solidFill>
                <a:srgbClr val="FF0000"/>
              </a:solidFill>
              <a:latin typeface="微软雅黑" panose="020B0503020204020204" charset="-122"/>
              <a:ea typeface="微软雅黑" panose="020B0503020204020204" charset="-122"/>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50"/>
                                        <p:tgtEl>
                                          <p:spTgt spid="30"/>
                                        </p:tgtEl>
                                      </p:cBhvr>
                                    </p:animEffect>
                                  </p:childTnLst>
                                </p:cTn>
                              </p:par>
                            </p:childTnLst>
                          </p:cTn>
                        </p:par>
                        <p:par>
                          <p:cTn id="11" fill="hold">
                            <p:stCondLst>
                              <p:cond delay="1000"/>
                            </p:stCondLst>
                            <p:childTnLst>
                              <p:par>
                                <p:cTn id="12" presetID="2" presetClass="entr" presetSubtype="1" fill="hold" grpId="0" nodeType="afterEffect">
                                  <p:stCondLst>
                                    <p:cond delay="0"/>
                                  </p:stCondLst>
                                  <p:iterate type="lt">
                                    <p:tmPct val="10000"/>
                                  </p:iterate>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0-#ppt_h/2"/>
                                          </p:val>
                                        </p:tav>
                                        <p:tav tm="100000">
                                          <p:val>
                                            <p:strVal val="#ppt_y"/>
                                          </p:val>
                                        </p:tav>
                                      </p:tavLst>
                                    </p:anim>
                                  </p:childTnLst>
                                </p:cTn>
                              </p:par>
                            </p:childTnLst>
                          </p:cTn>
                        </p:par>
                        <p:par>
                          <p:cTn id="16" fill="hold">
                            <p:stCondLst>
                              <p:cond delay="824"/>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5"/>
          <p:cNvPicPr>
            <a:picLocks noChangeAspect="1"/>
          </p:cNvPicPr>
          <p:nvPr/>
        </p:nvPicPr>
        <p:blipFill>
          <a:blip r:embed="rId2" cstate="print"/>
          <a:stretch>
            <a:fillRect/>
          </a:stretch>
        </p:blipFill>
        <p:spPr>
          <a:xfrm>
            <a:off x="-40005" y="-48260"/>
            <a:ext cx="12272645" cy="6953885"/>
          </a:xfrm>
          <a:prstGeom prst="rect">
            <a:avLst/>
          </a:prstGeom>
        </p:spPr>
      </p:pic>
      <p:sp>
        <p:nvSpPr>
          <p:cNvPr id="3" name="圆角矩形 2"/>
          <p:cNvSpPr/>
          <p:nvPr/>
        </p:nvSpPr>
        <p:spPr>
          <a:xfrm>
            <a:off x="419100" y="1400810"/>
            <a:ext cx="2306320" cy="439674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4980" y="2562225"/>
            <a:ext cx="2195195" cy="2324735"/>
          </a:xfrm>
          <a:prstGeom prst="rect">
            <a:avLst/>
          </a:prstGeom>
          <a:noFill/>
        </p:spPr>
        <p:txBody>
          <a:bodyPr wrap="square" rtlCol="0">
            <a:spAutoFit/>
          </a:bodyPr>
          <a:lstStyle/>
          <a:p>
            <a:pPr algn="ctr"/>
            <a:r>
              <a:rPr lang="zh-CN" altLang="en-US" sz="3600" b="1">
                <a:solidFill>
                  <a:schemeClr val="bg1"/>
                </a:solidFill>
                <a:latin typeface="微软雅黑" panose="020B0503020204020204" charset="-122"/>
                <a:ea typeface="微软雅黑" panose="020B0503020204020204" charset="-122"/>
              </a:rPr>
              <a:t>用行动</a:t>
            </a:r>
          </a:p>
          <a:p>
            <a:pPr algn="ctr"/>
            <a:r>
              <a:rPr lang="zh-CN" altLang="en-US" sz="3600" b="1">
                <a:solidFill>
                  <a:schemeClr val="bg1"/>
                </a:solidFill>
                <a:latin typeface="微软雅黑" panose="020B0503020204020204" charset="-122"/>
                <a:ea typeface="微软雅黑" panose="020B0503020204020204" charset="-122"/>
              </a:rPr>
              <a:t>提升</a:t>
            </a:r>
          </a:p>
          <a:p>
            <a:pPr algn="ctr"/>
            <a:r>
              <a:rPr lang="zh-CN" altLang="en-US" sz="3600" b="1">
                <a:solidFill>
                  <a:schemeClr val="bg1"/>
                </a:solidFill>
                <a:latin typeface="微软雅黑" panose="020B0503020204020204" charset="-122"/>
                <a:ea typeface="微软雅黑" panose="020B0503020204020204" charset="-122"/>
              </a:rPr>
              <a:t>担当</a:t>
            </a:r>
          </a:p>
          <a:p>
            <a:pPr algn="ctr"/>
            <a:r>
              <a:rPr lang="zh-CN" altLang="en-US" sz="3600" b="1">
                <a:solidFill>
                  <a:schemeClr val="bg1"/>
                </a:solidFill>
                <a:latin typeface="微软雅黑" panose="020B0503020204020204" charset="-122"/>
                <a:ea typeface="微软雅黑" panose="020B0503020204020204" charset="-122"/>
              </a:rPr>
              <a:t>底气</a:t>
            </a:r>
          </a:p>
        </p:txBody>
      </p:sp>
      <p:sp>
        <p:nvSpPr>
          <p:cNvPr id="5" name="圆角矩形 4"/>
          <p:cNvSpPr/>
          <p:nvPr/>
        </p:nvSpPr>
        <p:spPr>
          <a:xfrm>
            <a:off x="4029710" y="1400810"/>
            <a:ext cx="6621145" cy="1031240"/>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94935" y="1917065"/>
            <a:ext cx="6126480" cy="645160"/>
          </a:xfrm>
          <a:prstGeom prst="rect">
            <a:avLst/>
          </a:prstGeom>
          <a:noFill/>
        </p:spPr>
        <p:txBody>
          <a:bodyPr wrap="square" rtlCol="0">
            <a:spAutoFit/>
          </a:bodyPr>
          <a:lstStyle/>
          <a:p>
            <a:endParaRPr lang="zh-CN" altLang="en-US" sz="3600" b="1">
              <a:solidFill>
                <a:srgbClr val="C00000"/>
              </a:solidFill>
              <a:latin typeface="微软雅黑" panose="020B0503020204020204" charset="-122"/>
              <a:ea typeface="微软雅黑" panose="020B0503020204020204" charset="-122"/>
            </a:endParaRPr>
          </a:p>
        </p:txBody>
      </p:sp>
      <p:sp>
        <p:nvSpPr>
          <p:cNvPr id="7" name="文本框 6"/>
          <p:cNvSpPr txBox="1"/>
          <p:nvPr/>
        </p:nvSpPr>
        <p:spPr>
          <a:xfrm>
            <a:off x="4276725" y="1576705"/>
            <a:ext cx="6374130" cy="678815"/>
          </a:xfrm>
          <a:prstGeom prst="rect">
            <a:avLst/>
          </a:prstGeom>
          <a:noFill/>
        </p:spPr>
        <p:txBody>
          <a:bodyPr wrap="square" rtlCol="0">
            <a:spAutoFit/>
          </a:bodyPr>
          <a:lstStyle/>
          <a:p>
            <a:r>
              <a:rPr lang="zh-CN" altLang="en-US" sz="3600" b="1">
                <a:solidFill>
                  <a:srgbClr val="C00000"/>
                </a:solidFill>
                <a:latin typeface="微软雅黑" panose="020B0503020204020204" charset="-122"/>
                <a:ea typeface="微软雅黑" panose="020B0503020204020204" charset="-122"/>
              </a:rPr>
              <a:t>坚持从严治党，推进廉洁建设</a:t>
            </a:r>
          </a:p>
        </p:txBody>
      </p:sp>
      <p:sp>
        <p:nvSpPr>
          <p:cNvPr id="13" name="文本框 12"/>
          <p:cNvSpPr txBox="1"/>
          <p:nvPr/>
        </p:nvSpPr>
        <p:spPr>
          <a:xfrm>
            <a:off x="4029710" y="2562225"/>
            <a:ext cx="5955030" cy="39878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我们应做到：慎微、慎独、慎行</a:t>
            </a:r>
          </a:p>
        </p:txBody>
      </p:sp>
      <p:pic>
        <p:nvPicPr>
          <p:cNvPr id="8" name="图片 7" descr="图片2221"/>
          <p:cNvPicPr>
            <a:picLocks noChangeAspect="1"/>
          </p:cNvPicPr>
          <p:nvPr/>
        </p:nvPicPr>
        <p:blipFill>
          <a:blip r:embed="rId3" cstate="print"/>
          <a:stretch>
            <a:fillRect/>
          </a:stretch>
        </p:blipFill>
        <p:spPr>
          <a:xfrm>
            <a:off x="3524885" y="2961005"/>
            <a:ext cx="7630795" cy="36525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2_副本_副本_副本"/>
          <p:cNvPicPr>
            <a:picLocks noChangeAspect="1"/>
          </p:cNvPicPr>
          <p:nvPr/>
        </p:nvPicPr>
        <p:blipFill>
          <a:blip r:embed="rId2" cstate="print"/>
          <a:stretch>
            <a:fillRect/>
          </a:stretch>
        </p:blipFill>
        <p:spPr>
          <a:xfrm>
            <a:off x="-10160" y="-30480"/>
            <a:ext cx="12211050" cy="6918960"/>
          </a:xfrm>
          <a:prstGeom prst="rect">
            <a:avLst/>
          </a:prstGeom>
        </p:spPr>
      </p:pic>
      <p:sp>
        <p:nvSpPr>
          <p:cNvPr id="3" name="圆角矩形 2"/>
          <p:cNvSpPr/>
          <p:nvPr/>
        </p:nvSpPr>
        <p:spPr>
          <a:xfrm>
            <a:off x="837565" y="2335530"/>
            <a:ext cx="2392045" cy="204597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990600" y="2482215"/>
            <a:ext cx="2086610" cy="1753235"/>
          </a:xfrm>
          <a:prstGeom prst="rect">
            <a:avLst/>
          </a:prstGeom>
          <a:noFill/>
        </p:spPr>
        <p:txBody>
          <a:bodyPr wrap="square" rtlCol="0">
            <a:spAutoFit/>
          </a:bodyPr>
          <a:lstStyle/>
          <a:p>
            <a:pPr algn="ctr"/>
            <a:r>
              <a:rPr lang="zh-CN" altLang="en-US" sz="3600" b="1">
                <a:solidFill>
                  <a:prstClr val="white"/>
                </a:solidFill>
                <a:latin typeface="微软雅黑" panose="020B0503020204020204" charset="-122"/>
                <a:ea typeface="微软雅黑" panose="020B0503020204020204" charset="-122"/>
              </a:rPr>
              <a:t>习近平</a:t>
            </a:r>
          </a:p>
          <a:p>
            <a:pPr algn="ctr"/>
            <a:r>
              <a:rPr lang="zh-CN" altLang="en-US" sz="3600" b="1">
                <a:solidFill>
                  <a:prstClr val="white"/>
                </a:solidFill>
                <a:latin typeface="微软雅黑" panose="020B0503020204020204" charset="-122"/>
                <a:ea typeface="微软雅黑" panose="020B0503020204020204" charset="-122"/>
              </a:rPr>
              <a:t>总书记</a:t>
            </a:r>
            <a:br>
              <a:rPr lang="zh-CN" altLang="en-US" sz="3600" b="1">
                <a:solidFill>
                  <a:prstClr val="white"/>
                </a:solidFill>
                <a:latin typeface="微软雅黑" panose="020B0503020204020204" charset="-122"/>
                <a:ea typeface="微软雅黑" panose="020B0503020204020204" charset="-122"/>
              </a:rPr>
            </a:br>
            <a:r>
              <a:rPr lang="zh-CN" altLang="en-US" sz="3600" b="1">
                <a:solidFill>
                  <a:prstClr val="white"/>
                </a:solidFill>
                <a:latin typeface="微软雅黑" panose="020B0503020204020204" charset="-122"/>
                <a:ea typeface="微软雅黑" panose="020B0503020204020204" charset="-122"/>
              </a:rPr>
              <a:t>指出</a:t>
            </a:r>
          </a:p>
        </p:txBody>
      </p:sp>
      <p:sp>
        <p:nvSpPr>
          <p:cNvPr id="5" name="圆角矩形 4"/>
          <p:cNvSpPr/>
          <p:nvPr/>
        </p:nvSpPr>
        <p:spPr>
          <a:xfrm>
            <a:off x="3625850" y="2336165"/>
            <a:ext cx="8290560" cy="2045335"/>
          </a:xfrm>
          <a:prstGeom prst="roundRect">
            <a:avLst/>
          </a:prstGeom>
          <a:noFill/>
          <a:ln w="57150">
            <a:solidFill>
              <a:srgbClr val="C00000"/>
            </a:solidFill>
            <a:prstDash val="solid"/>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文本框 5"/>
          <p:cNvSpPr txBox="1"/>
          <p:nvPr/>
        </p:nvSpPr>
        <p:spPr>
          <a:xfrm>
            <a:off x="3831590" y="2620010"/>
            <a:ext cx="7879715" cy="1476375"/>
          </a:xfrm>
          <a:prstGeom prst="rect">
            <a:avLst/>
          </a:prstGeom>
          <a:noFill/>
        </p:spPr>
        <p:txBody>
          <a:bodyPr wrap="square" rtlCol="0">
            <a:spAutoFit/>
          </a:bodyPr>
          <a:lstStyle/>
          <a:p>
            <a:r>
              <a:rPr lang="zh-CN" altLang="en-US" sz="3000" b="1">
                <a:solidFill>
                  <a:srgbClr val="C00000"/>
                </a:solidFill>
                <a:latin typeface="微软雅黑" panose="020B0503020204020204" charset="-122"/>
                <a:ea typeface="微软雅黑" panose="020B0503020204020204" charset="-122"/>
              </a:rPr>
              <a:t>是否具有担当精神，是否能够忠诚履责、尽心尽责、勇于担责，是检验每一位党员干部身上是否真正能体现共产党人先进性和纯洁性</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2703195" y="2324100"/>
            <a:ext cx="8660130"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smtClean="0"/>
              <a:t>五、为什么强调责任与担当？</a:t>
            </a:r>
            <a:endParaRPr lang="zh-CN" altLang="en-US" dirty="0"/>
          </a:p>
        </p:txBody>
      </p:sp>
      <p:sp>
        <p:nvSpPr>
          <p:cNvPr id="11" name="Freeform 29"/>
          <p:cNvSpPr/>
          <p:nvPr/>
        </p:nvSpPr>
        <p:spPr bwMode="auto">
          <a:xfrm>
            <a:off x="1515828" y="2407536"/>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649"/>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为什么强调责任与担当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7" name="矩形 6"/>
          <p:cNvSpPr/>
          <p:nvPr/>
        </p:nvSpPr>
        <p:spPr>
          <a:xfrm>
            <a:off x="1050728" y="5188364"/>
            <a:ext cx="10155314" cy="923330"/>
          </a:xfrm>
          <a:prstGeom prst="rect">
            <a:avLst/>
          </a:prstGeom>
          <a:noFill/>
        </p:spPr>
        <p:txBody>
          <a:bodyPr wrap="square" rtlCol="0">
            <a:spAutoFit/>
          </a:bodyPr>
          <a:lstStyle/>
          <a:p>
            <a:pPr eaLnBrk="0" fontAlgn="base" hangingPunct="0">
              <a:lnSpc>
                <a:spcPct val="150000"/>
              </a:lnSpc>
              <a:spcBef>
                <a:spcPct val="0"/>
              </a:spcBef>
              <a:spcAft>
                <a:spcPct val="0"/>
              </a:spcAft>
            </a:pPr>
            <a:r>
              <a:rPr lang="zh-CN" altLang="en-US" dirty="0">
                <a:solidFill>
                  <a:srgbClr val="7C4939"/>
                </a:solidFill>
                <a:latin typeface="微软雅黑" panose="020B0503020204020204" charset="-122"/>
                <a:ea typeface="微软雅黑" panose="020B0503020204020204" charset="-122"/>
              </a:rPr>
              <a:t>在</a:t>
            </a:r>
            <a:r>
              <a:rPr lang="en-US" altLang="zh-CN" dirty="0">
                <a:solidFill>
                  <a:srgbClr val="7C4939"/>
                </a:solidFill>
                <a:latin typeface="微软雅黑" panose="020B0503020204020204" charset="-122"/>
                <a:ea typeface="微软雅黑" panose="020B0503020204020204" charset="-122"/>
              </a:rPr>
              <a:t>2013</a:t>
            </a:r>
            <a:r>
              <a:rPr lang="zh-CN" altLang="en-US" dirty="0">
                <a:solidFill>
                  <a:srgbClr val="7C4939"/>
                </a:solidFill>
                <a:latin typeface="微软雅黑" panose="020B0503020204020204" charset="-122"/>
                <a:ea typeface="微软雅黑" panose="020B0503020204020204" charset="-122"/>
              </a:rPr>
              <a:t>年全国组织工作会议上，习总书记讲：“</a:t>
            </a:r>
            <a:r>
              <a:rPr lang="zh-CN" altLang="en-US" b="1" dirty="0">
                <a:solidFill>
                  <a:srgbClr val="C00000"/>
                </a:solidFill>
                <a:latin typeface="微软雅黑" panose="020B0503020204020204" charset="-122"/>
                <a:ea typeface="微软雅黑" panose="020B0503020204020204" charset="-122"/>
              </a:rPr>
              <a:t>坚持原则、敢于担当是党的干部必须具备的基本素质</a:t>
            </a:r>
            <a:r>
              <a:rPr lang="zh-CN" altLang="en-US" dirty="0">
                <a:solidFill>
                  <a:srgbClr val="7C4939"/>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心底无私天地宽</a:t>
            </a:r>
            <a:r>
              <a:rPr lang="zh-CN" altLang="en-US" dirty="0">
                <a:solidFill>
                  <a:srgbClr val="7C4939"/>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担当就是责任，好干部必须有责任重于泰山的意识</a:t>
            </a:r>
            <a:r>
              <a:rPr lang="zh-CN" altLang="en-US" dirty="0">
                <a:solidFill>
                  <a:srgbClr val="7C4939"/>
                </a:solidFill>
                <a:latin typeface="微软雅黑" panose="020B0503020204020204" charset="-122"/>
                <a:ea typeface="微软雅黑" panose="020B0503020204020204" charset="-122"/>
              </a:rPr>
              <a:t>”</a:t>
            </a:r>
          </a:p>
        </p:txBody>
      </p:sp>
      <p:sp>
        <p:nvSpPr>
          <p:cNvPr id="13" name="矩形 12"/>
          <p:cNvSpPr/>
          <p:nvPr/>
        </p:nvSpPr>
        <p:spPr>
          <a:xfrm>
            <a:off x="1050727" y="3722065"/>
            <a:ext cx="2022218" cy="923330"/>
          </a:xfrm>
          <a:prstGeom prst="rect">
            <a:avLst/>
          </a:prstGeom>
        </p:spPr>
        <p:txBody>
          <a:bodyPr wrap="square">
            <a:spAutoFit/>
          </a:bodyPr>
          <a:lstStyle/>
          <a:p>
            <a:pPr algn="ctr">
              <a:defRPr/>
            </a:pPr>
            <a:r>
              <a:rPr lang="zh-CN" altLang="en-US" dirty="0">
                <a:solidFill>
                  <a:srgbClr val="7C4939"/>
                </a:solidFill>
                <a:latin typeface="微软雅黑" panose="020B0503020204020204" charset="-122"/>
                <a:ea typeface="微软雅黑" panose="020B0503020204020204" charset="-122"/>
              </a:rPr>
              <a:t>责任担当是由中国共产党的先锋队性质决定的</a:t>
            </a:r>
          </a:p>
        </p:txBody>
      </p:sp>
      <p:sp>
        <p:nvSpPr>
          <p:cNvPr id="15" name="Freeform 7"/>
          <p:cNvSpPr/>
          <p:nvPr/>
        </p:nvSpPr>
        <p:spPr bwMode="auto">
          <a:xfrm>
            <a:off x="1397944" y="2038633"/>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C00000"/>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Freeform 7"/>
          <p:cNvSpPr/>
          <p:nvPr/>
        </p:nvSpPr>
        <p:spPr bwMode="auto">
          <a:xfrm>
            <a:off x="4100086" y="2038633"/>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7C493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Freeform 7"/>
          <p:cNvSpPr/>
          <p:nvPr/>
        </p:nvSpPr>
        <p:spPr bwMode="auto">
          <a:xfrm>
            <a:off x="6802228" y="2038633"/>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C00000"/>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Freeform 7"/>
          <p:cNvSpPr/>
          <p:nvPr/>
        </p:nvSpPr>
        <p:spPr bwMode="auto">
          <a:xfrm>
            <a:off x="9504371" y="2038633"/>
            <a:ext cx="1289686" cy="1478140"/>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7C493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Freeform 29"/>
          <p:cNvSpPr/>
          <p:nvPr/>
        </p:nvSpPr>
        <p:spPr bwMode="auto">
          <a:xfrm>
            <a:off x="1622057" y="238471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8F0DA"/>
          </a:solidFill>
          <a:ln>
            <a:noFill/>
          </a:ln>
        </p:spPr>
        <p:txBody>
          <a:bodyPr vert="horz" wrap="square" lIns="91440" tIns="45720" rIns="91440" bIns="45720" numCol="1" anchor="t" anchorCtr="0" compatLnSpc="1"/>
          <a:lstStyle/>
          <a:p>
            <a:endParaRPr lang="zh-CN" altLang="en-US">
              <a:gradFill>
                <a:gsLst>
                  <a:gs pos="50000">
                    <a:srgbClr val="FFFF00"/>
                  </a:gs>
                  <a:gs pos="0">
                    <a:prstClr val="white"/>
                  </a:gs>
                  <a:gs pos="100000">
                    <a:prstClr val="white"/>
                  </a:gs>
                </a:gsLst>
                <a:lin ang="5400000" scaled="1"/>
              </a:gradFill>
            </a:endParaRPr>
          </a:p>
        </p:txBody>
      </p:sp>
      <p:sp>
        <p:nvSpPr>
          <p:cNvPr id="20" name="Freeform 29"/>
          <p:cNvSpPr/>
          <p:nvPr/>
        </p:nvSpPr>
        <p:spPr bwMode="auto">
          <a:xfrm>
            <a:off x="4350869" y="238471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8F0DA"/>
          </a:solidFill>
          <a:ln>
            <a:noFill/>
          </a:ln>
        </p:spPr>
        <p:txBody>
          <a:bodyPr vert="horz" wrap="square" lIns="91440" tIns="45720" rIns="91440" bIns="45720" numCol="1" anchor="t" anchorCtr="0" compatLnSpc="1"/>
          <a:lstStyle/>
          <a:p>
            <a:endParaRPr lang="zh-CN" altLang="en-US">
              <a:gradFill>
                <a:gsLst>
                  <a:gs pos="50000">
                    <a:srgbClr val="FFFF00"/>
                  </a:gs>
                  <a:gs pos="0">
                    <a:prstClr val="white"/>
                  </a:gs>
                  <a:gs pos="100000">
                    <a:prstClr val="white"/>
                  </a:gs>
                </a:gsLst>
                <a:lin ang="5400000" scaled="1"/>
              </a:gradFill>
            </a:endParaRPr>
          </a:p>
        </p:txBody>
      </p:sp>
      <p:sp>
        <p:nvSpPr>
          <p:cNvPr id="23" name="Freeform 29"/>
          <p:cNvSpPr/>
          <p:nvPr/>
        </p:nvSpPr>
        <p:spPr bwMode="auto">
          <a:xfrm>
            <a:off x="7053011" y="238471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8F0DA"/>
          </a:solidFill>
          <a:ln>
            <a:noFill/>
          </a:ln>
        </p:spPr>
        <p:txBody>
          <a:bodyPr vert="horz" wrap="square" lIns="91440" tIns="45720" rIns="91440" bIns="45720" numCol="1" anchor="t" anchorCtr="0" compatLnSpc="1"/>
          <a:lstStyle/>
          <a:p>
            <a:endParaRPr lang="zh-CN" altLang="en-US">
              <a:gradFill>
                <a:gsLst>
                  <a:gs pos="50000">
                    <a:srgbClr val="FFFF00"/>
                  </a:gs>
                  <a:gs pos="0">
                    <a:prstClr val="white"/>
                  </a:gs>
                  <a:gs pos="100000">
                    <a:prstClr val="white"/>
                  </a:gs>
                </a:gsLst>
                <a:lin ang="5400000" scaled="1"/>
              </a:gradFill>
            </a:endParaRPr>
          </a:p>
        </p:txBody>
      </p:sp>
      <p:sp>
        <p:nvSpPr>
          <p:cNvPr id="24" name="Freeform 29"/>
          <p:cNvSpPr/>
          <p:nvPr/>
        </p:nvSpPr>
        <p:spPr bwMode="auto">
          <a:xfrm>
            <a:off x="9755154" y="238471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8F0DA"/>
          </a:solidFill>
          <a:ln>
            <a:noFill/>
          </a:ln>
        </p:spPr>
        <p:txBody>
          <a:bodyPr vert="horz" wrap="square" lIns="91440" tIns="45720" rIns="91440" bIns="45720" numCol="1" anchor="t" anchorCtr="0" compatLnSpc="1"/>
          <a:lstStyle/>
          <a:p>
            <a:endParaRPr lang="zh-CN" altLang="en-US">
              <a:gradFill>
                <a:gsLst>
                  <a:gs pos="50000">
                    <a:srgbClr val="FFFF00"/>
                  </a:gs>
                  <a:gs pos="0">
                    <a:prstClr val="white"/>
                  </a:gs>
                  <a:gs pos="100000">
                    <a:prstClr val="white"/>
                  </a:gs>
                </a:gsLst>
                <a:lin ang="5400000" scaled="1"/>
              </a:gradFill>
            </a:endParaRPr>
          </a:p>
        </p:txBody>
      </p:sp>
      <p:sp>
        <p:nvSpPr>
          <p:cNvPr id="25" name="矩形 24"/>
          <p:cNvSpPr/>
          <p:nvPr/>
        </p:nvSpPr>
        <p:spPr>
          <a:xfrm>
            <a:off x="3733820" y="3722065"/>
            <a:ext cx="2022218" cy="923330"/>
          </a:xfrm>
          <a:prstGeom prst="rect">
            <a:avLst/>
          </a:prstGeom>
        </p:spPr>
        <p:txBody>
          <a:bodyPr wrap="square">
            <a:spAutoFit/>
          </a:bodyPr>
          <a:lstStyle/>
          <a:p>
            <a:pPr algn="ctr"/>
            <a:r>
              <a:rPr lang="zh-CN" altLang="en-US" dirty="0">
                <a:solidFill>
                  <a:srgbClr val="7C4939"/>
                </a:solidFill>
                <a:latin typeface="微软雅黑" panose="020B0503020204020204" charset="-122"/>
                <a:ea typeface="微软雅黑" panose="020B0503020204020204" charset="-122"/>
              </a:rPr>
              <a:t>责任担当是由中国特色社会主义的复杂艰巨性决定的</a:t>
            </a:r>
          </a:p>
        </p:txBody>
      </p:sp>
      <p:sp>
        <p:nvSpPr>
          <p:cNvPr id="26" name="矩形 25"/>
          <p:cNvSpPr/>
          <p:nvPr/>
        </p:nvSpPr>
        <p:spPr>
          <a:xfrm>
            <a:off x="6404213" y="3722065"/>
            <a:ext cx="2022218" cy="923330"/>
          </a:xfrm>
          <a:prstGeom prst="rect">
            <a:avLst/>
          </a:prstGeom>
        </p:spPr>
        <p:txBody>
          <a:bodyPr wrap="square">
            <a:spAutoFit/>
          </a:bodyPr>
          <a:lstStyle/>
          <a:p>
            <a:pPr algn="ctr"/>
            <a:r>
              <a:rPr lang="zh-CN" altLang="en-US" dirty="0">
                <a:solidFill>
                  <a:srgbClr val="7C4939"/>
                </a:solidFill>
                <a:latin typeface="微软雅黑" panose="020B0503020204020204" charset="-122"/>
                <a:ea typeface="微软雅黑" panose="020B0503020204020204" charset="-122"/>
              </a:rPr>
              <a:t>担当精神是中华文明，尤其是儒家传统的优良品质</a:t>
            </a:r>
          </a:p>
        </p:txBody>
      </p:sp>
      <p:sp>
        <p:nvSpPr>
          <p:cNvPr id="27" name="矩形 26"/>
          <p:cNvSpPr/>
          <p:nvPr/>
        </p:nvSpPr>
        <p:spPr>
          <a:xfrm>
            <a:off x="9183824" y="3860564"/>
            <a:ext cx="2022218" cy="646331"/>
          </a:xfrm>
          <a:prstGeom prst="rect">
            <a:avLst/>
          </a:prstGeom>
        </p:spPr>
        <p:txBody>
          <a:bodyPr wrap="square">
            <a:spAutoFit/>
          </a:bodyPr>
          <a:lstStyle/>
          <a:p>
            <a:pPr algn="ctr"/>
            <a:r>
              <a:rPr lang="zh-CN" altLang="en-US" dirty="0">
                <a:solidFill>
                  <a:srgbClr val="7C4939"/>
                </a:solidFill>
                <a:latin typeface="微软雅黑" panose="020B0503020204020204" charset="-122"/>
                <a:ea typeface="微软雅黑" panose="020B0503020204020204" charset="-122"/>
              </a:rPr>
              <a:t>担当精神是中国共产党的政治本色</a:t>
            </a:r>
          </a:p>
        </p:txBody>
      </p:sp>
      <p:cxnSp>
        <p:nvCxnSpPr>
          <p:cNvPr id="29" name="直接连接符 28"/>
          <p:cNvCxnSpPr/>
          <p:nvPr/>
        </p:nvCxnSpPr>
        <p:spPr>
          <a:xfrm>
            <a:off x="5826000" y="5074064"/>
            <a:ext cx="540000" cy="0"/>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31" name="Freeform 7"/>
          <p:cNvSpPr/>
          <p:nvPr/>
        </p:nvSpPr>
        <p:spPr bwMode="auto">
          <a:xfrm>
            <a:off x="2492090" y="3068708"/>
            <a:ext cx="390939" cy="44806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C00000"/>
          </a:solidFill>
          <a:ln w="25400">
            <a:solidFill>
              <a:srgbClr val="F8F0DA"/>
            </a:solid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Century Gothic" panose="020B0502020202020204" pitchFamily="34" charset="0"/>
              </a:rPr>
              <a:t>1</a:t>
            </a:r>
            <a:endParaRPr lang="zh-CN" altLang="en-US" b="1" dirty="0">
              <a:solidFill>
                <a:prstClr val="white"/>
              </a:solidFill>
              <a:latin typeface="Century Gothic" panose="020B0502020202020204" pitchFamily="34" charset="0"/>
            </a:endParaRPr>
          </a:p>
        </p:txBody>
      </p:sp>
      <p:sp>
        <p:nvSpPr>
          <p:cNvPr id="32" name="Freeform 7"/>
          <p:cNvSpPr/>
          <p:nvPr/>
        </p:nvSpPr>
        <p:spPr bwMode="auto">
          <a:xfrm>
            <a:off x="5198853" y="3068708"/>
            <a:ext cx="390939" cy="44806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7C4939"/>
          </a:solidFill>
          <a:ln w="25400">
            <a:solidFill>
              <a:srgbClr val="F8F0DA"/>
            </a:solid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Century Gothic" panose="020B0502020202020204" pitchFamily="34" charset="0"/>
              </a:rPr>
              <a:t>2</a:t>
            </a:r>
            <a:endParaRPr lang="zh-CN" altLang="en-US" b="1" dirty="0">
              <a:solidFill>
                <a:prstClr val="white"/>
              </a:solidFill>
              <a:latin typeface="Century Gothic" panose="020B0502020202020204" pitchFamily="34" charset="0"/>
            </a:endParaRPr>
          </a:p>
        </p:txBody>
      </p:sp>
      <p:sp>
        <p:nvSpPr>
          <p:cNvPr id="33" name="Freeform 7"/>
          <p:cNvSpPr/>
          <p:nvPr/>
        </p:nvSpPr>
        <p:spPr bwMode="auto">
          <a:xfrm>
            <a:off x="7896444" y="3068708"/>
            <a:ext cx="390939" cy="44806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C00000"/>
          </a:solidFill>
          <a:ln w="25400">
            <a:solidFill>
              <a:srgbClr val="F8F0DA"/>
            </a:solid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Century Gothic" panose="020B0502020202020204" pitchFamily="34" charset="0"/>
              </a:rPr>
              <a:t>3</a:t>
            </a:r>
            <a:endParaRPr lang="zh-CN" altLang="en-US" b="1" dirty="0">
              <a:solidFill>
                <a:prstClr val="white"/>
              </a:solidFill>
              <a:latin typeface="Century Gothic" panose="020B0502020202020204" pitchFamily="34" charset="0"/>
            </a:endParaRPr>
          </a:p>
        </p:txBody>
      </p:sp>
      <p:sp>
        <p:nvSpPr>
          <p:cNvPr id="34" name="Freeform 7"/>
          <p:cNvSpPr/>
          <p:nvPr/>
        </p:nvSpPr>
        <p:spPr bwMode="auto">
          <a:xfrm>
            <a:off x="10598587" y="3068708"/>
            <a:ext cx="390939" cy="44806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7C4939"/>
          </a:solidFill>
          <a:ln w="25400">
            <a:solidFill>
              <a:srgbClr val="F8F0DA"/>
            </a:solid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prstClr val="white"/>
                </a:solidFill>
                <a:latin typeface="Century Gothic" panose="020B0502020202020204" pitchFamily="34" charset="0"/>
              </a:rPr>
              <a:t>4</a:t>
            </a:r>
            <a:endParaRPr lang="zh-CN" altLang="en-US" b="1" dirty="0">
              <a:solidFill>
                <a:prstClr val="white"/>
              </a:solidFill>
              <a:latin typeface="Century Gothic" panose="020B0502020202020204" pitchFamily="34" charset="0"/>
            </a:endParaRPr>
          </a:p>
        </p:txBody>
      </p:sp>
      <p:cxnSp>
        <p:nvCxnSpPr>
          <p:cNvPr id="36" name="直接连接符 35"/>
          <p:cNvCxnSpPr/>
          <p:nvPr/>
        </p:nvCxnSpPr>
        <p:spPr>
          <a:xfrm>
            <a:off x="2959229" y="2773180"/>
            <a:ext cx="900000" cy="0"/>
          </a:xfrm>
          <a:prstGeom prst="line">
            <a:avLst/>
          </a:prstGeom>
          <a:ln>
            <a:solidFill>
              <a:srgbClr val="C00000"/>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646000" y="2773180"/>
            <a:ext cx="900000" cy="0"/>
          </a:xfrm>
          <a:prstGeom prst="line">
            <a:avLst/>
          </a:prstGeom>
          <a:ln>
            <a:solidFill>
              <a:srgbClr val="C00000"/>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345439" y="2773180"/>
            <a:ext cx="900000" cy="0"/>
          </a:xfrm>
          <a:prstGeom prst="line">
            <a:avLst/>
          </a:prstGeom>
          <a:ln>
            <a:solidFill>
              <a:srgbClr val="C00000"/>
            </a:solidFill>
            <a:prstDash val="sys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15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63" presetClass="path" presetSubtype="0" decel="41300" fill="hold" grpId="1" nodeType="withEffect">
                                  <p:stCondLst>
                                    <p:cond delay="0"/>
                                  </p:stCondLst>
                                  <p:childTnLst>
                                    <p:animMotion origin="layout" path="M 1.875E-6 -1.11111E-6 L 0.10495 -0.17245 " pathEditMode="relative" rAng="0" ptsTypes="AA">
                                      <p:cBhvr>
                                        <p:cTn id="18" dur="750" spd="-100000" fill="hold"/>
                                        <p:tgtEl>
                                          <p:spTgt spid="15"/>
                                        </p:tgtEl>
                                        <p:attrNameLst>
                                          <p:attrName>ppt_x</p:attrName>
                                          <p:attrName>ppt_y</p:attrName>
                                        </p:attrNameLst>
                                      </p:cBhvr>
                                      <p:rCtr x="5247" y="-8634"/>
                                    </p:animMotion>
                                  </p:childTnLst>
                                </p:cTn>
                              </p:par>
                              <p:par>
                                <p:cTn id="19" presetID="63" presetClass="path" presetSubtype="0" decel="41300" fill="hold" grpId="1" nodeType="withEffect">
                                  <p:stCondLst>
                                    <p:cond delay="150"/>
                                  </p:stCondLst>
                                  <p:childTnLst>
                                    <p:animMotion origin="layout" path="M -2.70833E-6 -1.11111E-6 L 0.02214 -0.17245 " pathEditMode="relative" rAng="0" ptsTypes="AA">
                                      <p:cBhvr>
                                        <p:cTn id="20" dur="750" spd="-100000" fill="hold"/>
                                        <p:tgtEl>
                                          <p:spTgt spid="16"/>
                                        </p:tgtEl>
                                        <p:attrNameLst>
                                          <p:attrName>ppt_x</p:attrName>
                                          <p:attrName>ppt_y</p:attrName>
                                        </p:attrNameLst>
                                      </p:cBhvr>
                                      <p:rCtr x="1107" y="-8634"/>
                                    </p:animMotion>
                                  </p:childTnLst>
                                </p:cTn>
                              </p:par>
                              <p:par>
                                <p:cTn id="21" presetID="63" presetClass="path" presetSubtype="0" decel="41300" fill="hold" grpId="1" nodeType="withEffect">
                                  <p:stCondLst>
                                    <p:cond delay="150"/>
                                  </p:stCondLst>
                                  <p:childTnLst>
                                    <p:animMotion origin="layout" path="M 2.70833E-6 -1.11111E-6 L -0.0211 -0.17292 " pathEditMode="relative" rAng="0" ptsTypes="AA">
                                      <p:cBhvr>
                                        <p:cTn id="22" dur="750" spd="-100000" fill="hold"/>
                                        <p:tgtEl>
                                          <p:spTgt spid="17"/>
                                        </p:tgtEl>
                                        <p:attrNameLst>
                                          <p:attrName>ppt_x</p:attrName>
                                          <p:attrName>ppt_y</p:attrName>
                                        </p:attrNameLst>
                                      </p:cBhvr>
                                      <p:rCtr x="-1055" y="-8657"/>
                                    </p:animMotion>
                                  </p:childTnLst>
                                </p:cTn>
                              </p:par>
                              <p:par>
                                <p:cTn id="23" presetID="63" presetClass="path" presetSubtype="0" decel="41300" fill="hold" grpId="1" nodeType="withEffect">
                                  <p:stCondLst>
                                    <p:cond delay="0"/>
                                  </p:stCondLst>
                                  <p:childTnLst>
                                    <p:animMotion origin="layout" path="M -1.875E-6 -1.11111E-6 L -0.05286 -0.175 " pathEditMode="relative" rAng="0" ptsTypes="AA">
                                      <p:cBhvr>
                                        <p:cTn id="24" dur="750" spd="-100000" fill="hold"/>
                                        <p:tgtEl>
                                          <p:spTgt spid="18"/>
                                        </p:tgtEl>
                                        <p:attrNameLst>
                                          <p:attrName>ppt_x</p:attrName>
                                          <p:attrName>ppt_y</p:attrName>
                                        </p:attrNameLst>
                                      </p:cBhvr>
                                      <p:rCtr x="-2643" y="-8750"/>
                                    </p:animMotion>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6" presetClass="entr" presetSubtype="37"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outVertical)">
                                      <p:cBhvr>
                                        <p:cTn id="60" dur="500"/>
                                        <p:tgtEl>
                                          <p:spTgt spid="36"/>
                                        </p:tgtEl>
                                      </p:cBhvr>
                                    </p:animEffect>
                                  </p:childTnLst>
                                </p:cTn>
                              </p:par>
                              <p:par>
                                <p:cTn id="61" presetID="16" presetClass="entr" presetSubtype="37"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arn(outVertical)">
                                      <p:cBhvr>
                                        <p:cTn id="63" dur="500"/>
                                        <p:tgtEl>
                                          <p:spTgt spid="38"/>
                                        </p:tgtEl>
                                      </p:cBhvr>
                                    </p:animEffect>
                                  </p:childTnLst>
                                </p:cTn>
                              </p:par>
                              <p:par>
                                <p:cTn id="64" presetID="16" presetClass="entr" presetSubtype="37"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arn(outVertical)">
                                      <p:cBhvr>
                                        <p:cTn id="66" dur="500"/>
                                        <p:tgtEl>
                                          <p:spTgt spid="39"/>
                                        </p:tgtEl>
                                      </p:cBhvr>
                                    </p:animEffect>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up)">
                                      <p:cBhvr>
                                        <p:cTn id="73" dur="500"/>
                                        <p:tgtEl>
                                          <p:spTgt spid="25"/>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up)">
                                      <p:cBhvr>
                                        <p:cTn id="76" dur="500"/>
                                        <p:tgtEl>
                                          <p:spTgt spid="26"/>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up)">
                                      <p:cBhvr>
                                        <p:cTn id="79" dur="500"/>
                                        <p:tgtEl>
                                          <p:spTgt spid="27"/>
                                        </p:tgtEl>
                                      </p:cBhvr>
                                    </p:animEffect>
                                  </p:childTnLst>
                                </p:cTn>
                              </p:par>
                            </p:childTnLst>
                          </p:cTn>
                        </p:par>
                        <p:par>
                          <p:cTn id="80" fill="hold">
                            <p:stCondLst>
                              <p:cond delay="1500"/>
                            </p:stCondLst>
                            <p:childTnLst>
                              <p:par>
                                <p:cTn id="81" presetID="16" presetClass="entr" presetSubtype="21"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barn(inVertical)">
                                      <p:cBhvr>
                                        <p:cTn id="83" dur="500"/>
                                        <p:tgtEl>
                                          <p:spTgt spid="29"/>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up)">
                                      <p:cBhvr>
                                        <p:cTn id="86" dur="750"/>
                                        <p:tgtEl>
                                          <p:spTgt spid="7"/>
                                        </p:tgtEl>
                                      </p:cBhvr>
                                    </p:animEffect>
                                  </p:childTnLst>
                                </p:cTn>
                              </p:par>
                            </p:childTnLst>
                          </p:cTn>
                        </p:par>
                        <p:par>
                          <p:cTn id="87" fill="hold">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animBg="1"/>
      <p:bldP spid="15" grpId="1" animBg="1"/>
      <p:bldP spid="16" grpId="0" animBg="1"/>
      <p:bldP spid="16" grpId="1" animBg="1"/>
      <p:bldP spid="17" grpId="0" animBg="1"/>
      <p:bldP spid="17" grpId="1" animBg="1"/>
      <p:bldP spid="18" grpId="0" animBg="1"/>
      <p:bldP spid="18" grpId="1" animBg="1"/>
      <p:bldP spid="19" grpId="0" animBg="1"/>
      <p:bldP spid="20" grpId="0" animBg="1"/>
      <p:bldP spid="23" grpId="0" animBg="1"/>
      <p:bldP spid="24" grpId="0" animBg="1"/>
      <p:bldP spid="25" grpId="0"/>
      <p:bldP spid="26" grpId="0"/>
      <p:bldP spid="27" grpId="0"/>
      <p:bldP spid="31" grpId="0" animBg="1"/>
      <p:bldP spid="32" grpId="0" animBg="1"/>
      <p:bldP spid="33" grpId="0" animBg="1"/>
      <p:bldP spid="34"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2420952" y="1648775"/>
            <a:ext cx="8006232" cy="76606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sz="2800" b="1" dirty="0">
                <a:solidFill>
                  <a:srgbClr val="C00000"/>
                </a:solidFill>
                <a:latin typeface="微软雅黑" panose="020B0503020204020204" charset="-122"/>
                <a:ea typeface="微软雅黑" panose="020B0503020204020204" charset="-122"/>
              </a:rPr>
              <a:t>责任担当是由中国共产党的先锋队性质决定的</a:t>
            </a:r>
          </a:p>
        </p:txBody>
      </p:sp>
      <p:sp>
        <p:nvSpPr>
          <p:cNvPr id="16" name="矩形 15"/>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为什么强调责任与担当</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10" name="组合 9"/>
          <p:cNvGrpSpPr/>
          <p:nvPr/>
        </p:nvGrpSpPr>
        <p:grpSpPr>
          <a:xfrm>
            <a:off x="2421282" y="2713020"/>
            <a:ext cx="3945039" cy="1039358"/>
            <a:chOff x="2459382" y="2754930"/>
            <a:chExt cx="3945039" cy="1039358"/>
          </a:xfrm>
        </p:grpSpPr>
        <p:sp>
          <p:nvSpPr>
            <p:cNvPr id="4" name="MH_Text_1"/>
            <p:cNvSpPr txBox="1"/>
            <p:nvPr/>
          </p:nvSpPr>
          <p:spPr>
            <a:xfrm>
              <a:off x="2459382" y="3147957"/>
              <a:ext cx="3945039" cy="646331"/>
            </a:xfrm>
            <a:prstGeom prst="rect">
              <a:avLst/>
            </a:prstGeom>
          </p:spPr>
          <p:txBody>
            <a:bodyPr wrap="square">
              <a:spAutoFit/>
            </a:bodyPr>
            <a:lstStyle>
              <a:defPPr>
                <a:defRPr lang="zh-CN"/>
              </a:defPPr>
              <a:lvl1pPr lvl="0" algn="ctr">
                <a:lnSpc>
                  <a:spcPct val="150000"/>
                </a:lnSpc>
                <a:defRPr>
                  <a:solidFill>
                    <a:srgbClr val="7C4939"/>
                  </a:solidFill>
                  <a:latin typeface="微软雅黑" panose="020B0503020204020204" charset="-122"/>
                  <a:ea typeface="微软雅黑" panose="020B0503020204020204" charset="-122"/>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nSpc>
                  <a:spcPct val="100000"/>
                </a:lnSpc>
              </a:pPr>
              <a:r>
                <a:rPr lang="zh-CN" altLang="en-US" dirty="0"/>
                <a:t>中国共产党是工人阶级的先锋队，也是中国人民和中华民族的先锋队。</a:t>
              </a:r>
              <a:endParaRPr lang="en-US" altLang="zh-CN" dirty="0"/>
            </a:p>
          </p:txBody>
        </p:sp>
        <p:sp>
          <p:nvSpPr>
            <p:cNvPr id="2" name="矩形 1"/>
            <p:cNvSpPr/>
            <p:nvPr/>
          </p:nvSpPr>
          <p:spPr>
            <a:xfrm>
              <a:off x="2954574" y="2754930"/>
              <a:ext cx="2954655" cy="369332"/>
            </a:xfrm>
            <a:prstGeom prst="rect">
              <a:avLst/>
            </a:prstGeom>
          </p:spPr>
          <p:txBody>
            <a:bodyPr wrap="none">
              <a:spAutoFit/>
            </a:bodyPr>
            <a:lstStyle/>
            <a:p>
              <a:pPr algn="ctr"/>
              <a:r>
                <a:rPr lang="en-US" altLang="zh-CN" b="1" dirty="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两个先锋队</a:t>
              </a:r>
              <a:r>
                <a:rPr lang="en-US" altLang="zh-CN" b="1" dirty="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的根本性质</a:t>
              </a:r>
            </a:p>
          </p:txBody>
        </p:sp>
      </p:grpSp>
      <p:grpSp>
        <p:nvGrpSpPr>
          <p:cNvPr id="11" name="组合 10"/>
          <p:cNvGrpSpPr/>
          <p:nvPr/>
        </p:nvGrpSpPr>
        <p:grpSpPr>
          <a:xfrm>
            <a:off x="5003510" y="4783058"/>
            <a:ext cx="3945039" cy="1708160"/>
            <a:chOff x="5003510" y="4783058"/>
            <a:chExt cx="3945039" cy="1708160"/>
          </a:xfrm>
        </p:grpSpPr>
        <p:sp>
          <p:nvSpPr>
            <p:cNvPr id="6" name="MH_Text_2"/>
            <p:cNvSpPr txBox="1"/>
            <p:nvPr/>
          </p:nvSpPr>
          <p:spPr>
            <a:xfrm>
              <a:off x="5003510" y="5290889"/>
              <a:ext cx="3945039" cy="1200329"/>
            </a:xfrm>
            <a:prstGeom prst="rect">
              <a:avLst/>
            </a:prstGeom>
          </p:spPr>
          <p:txBody>
            <a:bodyPr wrap="square">
              <a:spAutoFit/>
            </a:bodyPr>
            <a:lstStyle>
              <a:defPPr>
                <a:defRPr lang="zh-CN"/>
              </a:defPPr>
              <a:lvl1pPr lvl="0" algn="ctr">
                <a:lnSpc>
                  <a:spcPct val="150000"/>
                </a:lnSpc>
                <a:defRPr>
                  <a:solidFill>
                    <a:srgbClr val="7C4939"/>
                  </a:solidFill>
                  <a:latin typeface="微软雅黑" panose="020B0503020204020204" charset="-122"/>
                  <a:ea typeface="微软雅黑" panose="020B0503020204020204" charset="-122"/>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nSpc>
                  <a:spcPct val="100000"/>
                </a:lnSpc>
              </a:pPr>
              <a:r>
                <a:rPr lang="zh-CN" altLang="en-US" dirty="0"/>
                <a:t>中国共产党是中国特色社会主义的领导核心，代表中国先进生产力的发展要求，代表中国先进文化的前进方向，代表中国最广大人民的根本利益。</a:t>
              </a:r>
              <a:endParaRPr lang="en-US" altLang="zh-CN" dirty="0"/>
            </a:p>
          </p:txBody>
        </p:sp>
        <p:sp>
          <p:nvSpPr>
            <p:cNvPr id="3" name="矩形 2"/>
            <p:cNvSpPr/>
            <p:nvPr/>
          </p:nvSpPr>
          <p:spPr>
            <a:xfrm>
              <a:off x="5729534" y="4783058"/>
              <a:ext cx="2492990" cy="507831"/>
            </a:xfrm>
            <a:prstGeom prst="rect">
              <a:avLst/>
            </a:prstGeom>
          </p:spPr>
          <p:txBody>
            <a:bodyPr wrap="none">
              <a:spAutoFit/>
            </a:bodyPr>
            <a:lstStyle/>
            <a:p>
              <a:pPr algn="ctr">
                <a:lnSpc>
                  <a:spcPct val="150000"/>
                </a:lnSpc>
              </a:pPr>
              <a:r>
                <a:rPr lang="en-US" altLang="zh-CN" b="1" dirty="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三个代表</a:t>
              </a:r>
              <a:r>
                <a:rPr lang="en-US" altLang="zh-CN" b="1" dirty="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的先进性</a:t>
              </a:r>
            </a:p>
          </p:txBody>
        </p:sp>
      </p:grpSp>
      <p:grpSp>
        <p:nvGrpSpPr>
          <p:cNvPr id="12" name="组合 11"/>
          <p:cNvGrpSpPr/>
          <p:nvPr/>
        </p:nvGrpSpPr>
        <p:grpSpPr>
          <a:xfrm>
            <a:off x="7418559" y="2849104"/>
            <a:ext cx="3945038" cy="830225"/>
            <a:chOff x="7418559" y="2849104"/>
            <a:chExt cx="3945038" cy="830225"/>
          </a:xfrm>
        </p:grpSpPr>
        <p:sp>
          <p:nvSpPr>
            <p:cNvPr id="8" name="MH_Text_3"/>
            <p:cNvSpPr txBox="1"/>
            <p:nvPr/>
          </p:nvSpPr>
          <p:spPr>
            <a:xfrm>
              <a:off x="7418559" y="3309997"/>
              <a:ext cx="3945038" cy="369332"/>
            </a:xfrm>
            <a:prstGeom prst="rect">
              <a:avLst/>
            </a:prstGeom>
          </p:spPr>
          <p:txBody>
            <a:bodyPr wrap="square">
              <a:spAutoFit/>
            </a:bodyPr>
            <a:lstStyle>
              <a:defPPr>
                <a:defRPr lang="zh-CN"/>
              </a:defPPr>
              <a:lvl1pPr lvl="0" algn="ctr">
                <a:lnSpc>
                  <a:spcPct val="150000"/>
                </a:lnSpc>
                <a:defRPr>
                  <a:solidFill>
                    <a:srgbClr val="7C4939"/>
                  </a:solidFill>
                  <a:latin typeface="微软雅黑" panose="020B0503020204020204" charset="-122"/>
                  <a:ea typeface="微软雅黑" panose="020B0503020204020204" charset="-122"/>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nSpc>
                  <a:spcPct val="100000"/>
                </a:lnSpc>
              </a:pPr>
              <a:r>
                <a:rPr lang="zh-CN" altLang="en-US" dirty="0"/>
                <a:t>要兢兢业业、勤勤恳恳、艰苦奋斗。</a:t>
              </a:r>
              <a:endParaRPr lang="en-US" altLang="zh-CN" dirty="0"/>
            </a:p>
          </p:txBody>
        </p:sp>
        <p:sp>
          <p:nvSpPr>
            <p:cNvPr id="5" name="矩形 4"/>
            <p:cNvSpPr/>
            <p:nvPr/>
          </p:nvSpPr>
          <p:spPr>
            <a:xfrm>
              <a:off x="8837080" y="2849104"/>
              <a:ext cx="1107996" cy="458908"/>
            </a:xfrm>
            <a:prstGeom prst="rect">
              <a:avLst/>
            </a:prstGeom>
          </p:spPr>
          <p:txBody>
            <a:bodyPr wrap="none">
              <a:spAutoFit/>
            </a:bodyPr>
            <a:lstStyle/>
            <a:p>
              <a:pPr algn="ctr">
                <a:lnSpc>
                  <a:spcPct val="150000"/>
                </a:lnSpc>
              </a:pPr>
              <a:r>
                <a:rPr lang="zh-CN" altLang="en-US" b="1" dirty="0">
                  <a:solidFill>
                    <a:srgbClr val="C00000"/>
                  </a:solidFill>
                  <a:latin typeface="微软雅黑" panose="020B0503020204020204" charset="-122"/>
                  <a:ea typeface="微软雅黑" panose="020B0503020204020204" charset="-122"/>
                </a:rPr>
                <a:t>广大党员</a:t>
              </a:r>
            </a:p>
          </p:txBody>
        </p:sp>
      </p:grpSp>
      <p:cxnSp>
        <p:nvCxnSpPr>
          <p:cNvPr id="9" name="直接连接符 8"/>
          <p:cNvCxnSpPr/>
          <p:nvPr/>
        </p:nvCxnSpPr>
        <p:spPr>
          <a:xfrm>
            <a:off x="2222762" y="4348795"/>
            <a:ext cx="9000000" cy="0"/>
          </a:xfrm>
          <a:prstGeom prst="line">
            <a:avLst/>
          </a:prstGeom>
          <a:ln>
            <a:solidFill>
              <a:srgbClr val="C00000"/>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19" name="矩形: 圆角 18"/>
          <p:cNvSpPr/>
          <p:nvPr/>
        </p:nvSpPr>
        <p:spPr>
          <a:xfrm>
            <a:off x="4227037" y="4014850"/>
            <a:ext cx="667889" cy="66788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rPr>
              <a:t>1</a:t>
            </a:r>
            <a:endParaRPr lang="zh-CN" altLang="en-US" dirty="0">
              <a:solidFill>
                <a:prstClr val="white"/>
              </a:solidFill>
              <a:latin typeface="Century Gothic" panose="020B0502020202020204" pitchFamily="34" charset="0"/>
            </a:endParaRPr>
          </a:p>
        </p:txBody>
      </p:sp>
      <p:sp>
        <p:nvSpPr>
          <p:cNvPr id="20" name="矩形: 圆角 19"/>
          <p:cNvSpPr/>
          <p:nvPr/>
        </p:nvSpPr>
        <p:spPr>
          <a:xfrm>
            <a:off x="6642085" y="4014849"/>
            <a:ext cx="667889" cy="66788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rPr>
              <a:t>2</a:t>
            </a:r>
            <a:endParaRPr lang="zh-CN" altLang="en-US" dirty="0">
              <a:solidFill>
                <a:prstClr val="white"/>
              </a:solidFill>
              <a:latin typeface="Century Gothic" panose="020B0502020202020204" pitchFamily="34" charset="0"/>
            </a:endParaRPr>
          </a:p>
        </p:txBody>
      </p:sp>
      <p:sp>
        <p:nvSpPr>
          <p:cNvPr id="21" name="矩形: 圆角 20"/>
          <p:cNvSpPr/>
          <p:nvPr/>
        </p:nvSpPr>
        <p:spPr>
          <a:xfrm>
            <a:off x="9057134" y="4014849"/>
            <a:ext cx="667889" cy="66788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rPr>
              <a:t>3</a:t>
            </a:r>
            <a:endParaRPr lang="zh-CN" altLang="en-US" dirty="0">
              <a:solidFill>
                <a:prstClr val="white"/>
              </a:solidFill>
              <a:latin typeface="Century Gothic" panose="020B0502020202020204" pitchFamily="34" charset="0"/>
            </a:endParaRPr>
          </a:p>
        </p:txBody>
      </p:sp>
      <p:grpSp>
        <p:nvGrpSpPr>
          <p:cNvPr id="7" name="组合 6"/>
          <p:cNvGrpSpPr/>
          <p:nvPr/>
        </p:nvGrpSpPr>
        <p:grpSpPr>
          <a:xfrm>
            <a:off x="982484" y="3728656"/>
            <a:ext cx="1240279" cy="1240279"/>
            <a:chOff x="982484" y="3728656"/>
            <a:chExt cx="1240279" cy="1240279"/>
          </a:xfrm>
        </p:grpSpPr>
        <p:sp>
          <p:nvSpPr>
            <p:cNvPr id="17" name="矩形: 圆角 16"/>
            <p:cNvSpPr/>
            <p:nvPr/>
          </p:nvSpPr>
          <p:spPr>
            <a:xfrm>
              <a:off x="982484" y="3728656"/>
              <a:ext cx="1240279" cy="1240279"/>
            </a:xfrm>
            <a:prstGeom prst="roundRect">
              <a:avLst>
                <a:gd name="adj" fmla="val 107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Freeform 29"/>
            <p:cNvSpPr/>
            <p:nvPr/>
          </p:nvSpPr>
          <p:spPr bwMode="auto">
            <a:xfrm>
              <a:off x="1219103" y="395580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F8F0DA"/>
            </a:solidFill>
            <a:ln>
              <a:noFill/>
            </a:ln>
          </p:spPr>
          <p:txBody>
            <a:bodyPr vert="horz" wrap="square" lIns="91440" tIns="45720" rIns="91440" bIns="45720" numCol="1" anchor="t" anchorCtr="0" compatLnSpc="1"/>
            <a:lstStyle/>
            <a:p>
              <a:endParaRPr lang="zh-CN" altLang="en-US">
                <a:gradFill>
                  <a:gsLst>
                    <a:gs pos="50000">
                      <a:srgbClr val="FFFF00"/>
                    </a:gs>
                    <a:gs pos="0">
                      <a:prstClr val="white"/>
                    </a:gs>
                    <a:gs pos="100000">
                      <a:prstClr val="white"/>
                    </a:gs>
                  </a:gsLst>
                  <a:lin ang="5400000" scaled="1"/>
                </a:gradFill>
              </a:endParaRPr>
            </a:p>
          </p:txBody>
        </p:sp>
      </p:grpSp>
      <p:sp>
        <p:nvSpPr>
          <p:cNvPr id="30" name="矩形: 圆角 29"/>
          <p:cNvSpPr/>
          <p:nvPr/>
        </p:nvSpPr>
        <p:spPr>
          <a:xfrm>
            <a:off x="1219200" y="1727200"/>
            <a:ext cx="1202055" cy="609600"/>
          </a:xfrm>
          <a:prstGeom prst="roundRect">
            <a:avLst>
              <a:gd name="adj" fmla="val 107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prstClr val="white"/>
                </a:solidFill>
                <a:latin typeface="微软雅黑" panose="020B0503020204020204" charset="-122"/>
                <a:ea typeface="微软雅黑" panose="020B0503020204020204" charset="-122"/>
              </a:rPr>
              <a:t>（一）</a:t>
            </a:r>
          </a:p>
        </p:txBody>
      </p:sp>
      <p:sp>
        <p:nvSpPr>
          <p:cNvPr id="22" name="矩形 21"/>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Effect transition="in" filter="fade">
                                      <p:cBhvr>
                                        <p:cTn id="9" dur="1000"/>
                                        <p:tgtEl>
                                          <p:spTgt spid="3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1000"/>
                                        <p:tgtEl>
                                          <p:spTgt spid="29"/>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500"/>
                                        <p:tgtEl>
                                          <p:spTgt spid="9"/>
                                        </p:tgtEl>
                                      </p:cBhvr>
                                    </p:animEffect>
                                  </p:childTnLst>
                                </p:cTn>
                              </p:par>
                              <p:par>
                                <p:cTn id="21" presetID="23" presetClass="entr" presetSubtype="528"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ppt_x</p:attrName>
                                        </p:attrNameLst>
                                      </p:cBhvr>
                                      <p:tavLst>
                                        <p:tav tm="0">
                                          <p:val>
                                            <p:fltVal val="0.5"/>
                                          </p:val>
                                        </p:tav>
                                        <p:tav tm="100000">
                                          <p:val>
                                            <p:strVal val="#ppt_x"/>
                                          </p:val>
                                        </p:tav>
                                      </p:tavLst>
                                    </p:anim>
                                    <p:anim calcmode="lin" valueType="num">
                                      <p:cBhvr>
                                        <p:cTn id="26" dur="500" fill="hold"/>
                                        <p:tgtEl>
                                          <p:spTgt spid="19"/>
                                        </p:tgtEl>
                                        <p:attrNameLst>
                                          <p:attrName>ppt_y</p:attrName>
                                        </p:attrNameLst>
                                      </p:cBhvr>
                                      <p:tavLst>
                                        <p:tav tm="0">
                                          <p:val>
                                            <p:fltVal val="0.5"/>
                                          </p:val>
                                        </p:tav>
                                        <p:tav tm="100000">
                                          <p:val>
                                            <p:strVal val="#ppt_y"/>
                                          </p:val>
                                        </p:tav>
                                      </p:tavLst>
                                    </p:anim>
                                  </p:childTnLst>
                                </p:cTn>
                              </p:par>
                              <p:par>
                                <p:cTn id="27" presetID="23" presetClass="entr" presetSubtype="528" fill="hold" grpId="0" nodeType="withEffect">
                                  <p:stCondLst>
                                    <p:cond delay="6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 calcmode="lin" valueType="num">
                                      <p:cBhvr>
                                        <p:cTn id="31" dur="500" fill="hold"/>
                                        <p:tgtEl>
                                          <p:spTgt spid="20"/>
                                        </p:tgtEl>
                                        <p:attrNameLst>
                                          <p:attrName>ppt_x</p:attrName>
                                        </p:attrNameLst>
                                      </p:cBhvr>
                                      <p:tavLst>
                                        <p:tav tm="0">
                                          <p:val>
                                            <p:fltVal val="0.5"/>
                                          </p:val>
                                        </p:tav>
                                        <p:tav tm="100000">
                                          <p:val>
                                            <p:strVal val="#ppt_x"/>
                                          </p:val>
                                        </p:tav>
                                      </p:tavLst>
                                    </p:anim>
                                    <p:anim calcmode="lin" valueType="num">
                                      <p:cBhvr>
                                        <p:cTn id="32" dur="500" fill="hold"/>
                                        <p:tgtEl>
                                          <p:spTgt spid="20"/>
                                        </p:tgtEl>
                                        <p:attrNameLst>
                                          <p:attrName>ppt_y</p:attrName>
                                        </p:attrNameLst>
                                      </p:cBhvr>
                                      <p:tavLst>
                                        <p:tav tm="0">
                                          <p:val>
                                            <p:fltVal val="0.5"/>
                                          </p:val>
                                        </p:tav>
                                        <p:tav tm="100000">
                                          <p:val>
                                            <p:strVal val="#ppt_y"/>
                                          </p:val>
                                        </p:tav>
                                      </p:tavLst>
                                    </p:anim>
                                  </p:childTnLst>
                                </p:cTn>
                              </p:par>
                              <p:par>
                                <p:cTn id="33" presetID="23" presetClass="entr" presetSubtype="528" fill="hold" grpId="0" nodeType="withEffect">
                                  <p:stCondLst>
                                    <p:cond delay="70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 calcmode="lin" valueType="num">
                                      <p:cBhvr>
                                        <p:cTn id="37" dur="500" fill="hold"/>
                                        <p:tgtEl>
                                          <p:spTgt spid="21"/>
                                        </p:tgtEl>
                                        <p:attrNameLst>
                                          <p:attrName>ppt_x</p:attrName>
                                        </p:attrNameLst>
                                      </p:cBhvr>
                                      <p:tavLst>
                                        <p:tav tm="0">
                                          <p:val>
                                            <p:fltVal val="0.5"/>
                                          </p:val>
                                        </p:tav>
                                        <p:tav tm="100000">
                                          <p:val>
                                            <p:strVal val="#ppt_x"/>
                                          </p:val>
                                        </p:tav>
                                      </p:tavLst>
                                    </p:anim>
                                    <p:anim calcmode="lin" valueType="num">
                                      <p:cBhvr>
                                        <p:cTn id="38" dur="500" fill="hold"/>
                                        <p:tgtEl>
                                          <p:spTgt spid="21"/>
                                        </p:tgtEl>
                                        <p:attrNameLst>
                                          <p:attrName>ppt_y</p:attrName>
                                        </p:attrNameLst>
                                      </p:cBhvr>
                                      <p:tavLst>
                                        <p:tav tm="0">
                                          <p:val>
                                            <p:fltVal val="0.5"/>
                                          </p:val>
                                        </p:tav>
                                        <p:tav tm="100000">
                                          <p:val>
                                            <p:strVal val="#ppt_y"/>
                                          </p:val>
                                        </p:tav>
                                      </p:tavLst>
                                    </p:anim>
                                  </p:childTnLst>
                                </p:cTn>
                              </p:par>
                            </p:childTnLst>
                          </p:cTn>
                        </p:par>
                        <p:par>
                          <p:cTn id="39" fill="hold">
                            <p:stCondLst>
                              <p:cond delay="1500"/>
                            </p:stCondLst>
                            <p:childTnLst>
                              <p:par>
                                <p:cTn id="40" presetID="22" presetClass="entr" presetSubtype="1"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750"/>
                                        <p:tgtEl>
                                          <p:spTgt spid="10"/>
                                        </p:tgtEl>
                                      </p:cBhvr>
                                    </p:animEffect>
                                  </p:childTnLst>
                                </p:cTn>
                              </p:par>
                              <p:par>
                                <p:cTn id="43" presetID="22" presetClass="entr" presetSubtype="1"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750"/>
                                        <p:tgtEl>
                                          <p:spTgt spid="11"/>
                                        </p:tgtEl>
                                      </p:cBhvr>
                                    </p:animEffect>
                                  </p:childTnLst>
                                </p:cTn>
                              </p:par>
                              <p:par>
                                <p:cTn id="46" presetID="22" presetClass="entr" presetSubtype="1"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750"/>
                                        <p:tgtEl>
                                          <p:spTgt spid="12"/>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1" grpId="0" animBg="1"/>
      <p:bldP spid="30" grpId="0" bldLvl="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06013" y="2632070"/>
            <a:ext cx="7707015" cy="1061829"/>
          </a:xfrm>
          <a:prstGeom prst="rect">
            <a:avLst/>
          </a:prstGeom>
        </p:spPr>
        <p:txBody>
          <a:bodyPr wrap="square">
            <a:spAutoFit/>
          </a:bodyPr>
          <a:lstStyle/>
          <a:p>
            <a:pPr>
              <a:lnSpc>
                <a:spcPct val="150000"/>
              </a:lnSpc>
              <a:defRPr/>
            </a:pPr>
            <a:r>
              <a:rPr lang="zh-CN" altLang="en-US" sz="2400" b="1" kern="0" dirty="0">
                <a:solidFill>
                  <a:srgbClr val="C00000"/>
                </a:solidFill>
                <a:latin typeface="微软雅黑" panose="020B0503020204020204" charset="-122"/>
                <a:ea typeface="微软雅黑" panose="020B0503020204020204" charset="-122"/>
                <a:cs typeface="Arial" panose="020B0604020202020204" pitchFamily="34" charset="0"/>
              </a:rPr>
              <a:t>邓小平同志曾说：</a:t>
            </a:r>
            <a:endParaRPr lang="en-US" altLang="zh-CN" sz="2400" b="1" kern="0" dirty="0">
              <a:solidFill>
                <a:srgbClr val="C00000"/>
              </a:solidFill>
              <a:latin typeface="微软雅黑" panose="020B0503020204020204" charset="-122"/>
              <a:ea typeface="微软雅黑" panose="020B0503020204020204" charset="-122"/>
              <a:cs typeface="Arial" panose="020B0604020202020204" pitchFamily="34" charset="0"/>
            </a:endParaRPr>
          </a:p>
          <a:p>
            <a:pPr>
              <a:lnSpc>
                <a:spcPct val="150000"/>
              </a:lnSpc>
              <a:defRPr/>
            </a:pPr>
            <a:r>
              <a:rPr lang="zh-CN" altLang="en-US" kern="0" dirty="0">
                <a:solidFill>
                  <a:srgbClr val="7C4939"/>
                </a:solidFill>
                <a:latin typeface="微软雅黑" panose="020B0503020204020204" charset="-122"/>
                <a:ea typeface="微软雅黑" panose="020B0503020204020204" charset="-122"/>
                <a:cs typeface="Arial" panose="020B0604020202020204" pitchFamily="34" charset="0"/>
              </a:rPr>
              <a:t>我们评价一个国家的政治体制、政治结构和政策是否正确，关键看三条：</a:t>
            </a:r>
            <a:endParaRPr lang="en-US" altLang="zh-CN" kern="0" dirty="0">
              <a:solidFill>
                <a:srgbClr val="7C4939"/>
              </a:solidFill>
              <a:latin typeface="微软雅黑" panose="020B0503020204020204" charset="-122"/>
              <a:ea typeface="微软雅黑" panose="020B0503020204020204" charset="-122"/>
              <a:cs typeface="Arial" panose="020B0604020202020204" pitchFamily="34" charset="0"/>
            </a:endParaRPr>
          </a:p>
        </p:txBody>
      </p:sp>
      <p:sp>
        <p:nvSpPr>
          <p:cNvPr id="9" name="矩形 8"/>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为什么强调责任与担当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2" name="矩形 1"/>
          <p:cNvSpPr/>
          <p:nvPr/>
        </p:nvSpPr>
        <p:spPr>
          <a:xfrm>
            <a:off x="4668393" y="3946329"/>
            <a:ext cx="2510725"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a:solidFill>
                  <a:srgbClr val="F9F9F3"/>
                </a:solidFill>
                <a:latin typeface="微软雅黑" panose="020B0503020204020204" charset="-122"/>
                <a:ea typeface="微软雅黑" panose="020B0503020204020204" charset="-122"/>
              </a:rPr>
              <a:t>国家的政局是否稳定</a:t>
            </a:r>
            <a:endParaRPr lang="da-DK" altLang="zh-CN" dirty="0">
              <a:solidFill>
                <a:srgbClr val="F9F9F3"/>
              </a:solidFill>
              <a:latin typeface="微软雅黑" panose="020B0503020204020204" charset="-122"/>
              <a:ea typeface="微软雅黑" panose="020B0503020204020204" charset="-122"/>
            </a:endParaRPr>
          </a:p>
        </p:txBody>
      </p:sp>
      <p:sp>
        <p:nvSpPr>
          <p:cNvPr id="10" name="矩形 9"/>
          <p:cNvSpPr/>
          <p:nvPr/>
        </p:nvSpPr>
        <p:spPr>
          <a:xfrm>
            <a:off x="4668393" y="4738759"/>
            <a:ext cx="4587498" cy="540000"/>
          </a:xfrm>
          <a:prstGeom prst="rect">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F9F9F3"/>
                </a:solidFill>
                <a:latin typeface="微软雅黑" panose="020B0503020204020204" charset="-122"/>
                <a:ea typeface="微软雅黑" panose="020B0503020204020204" charset="-122"/>
              </a:rPr>
              <a:t>能否增进人民的团结，改善人民的生活</a:t>
            </a:r>
            <a:endParaRPr lang="da-DK" altLang="zh-CN" dirty="0">
              <a:solidFill>
                <a:srgbClr val="F9F9F3"/>
              </a:solidFill>
              <a:latin typeface="微软雅黑" panose="020B0503020204020204" charset="-122"/>
              <a:ea typeface="微软雅黑" panose="020B0503020204020204" charset="-122"/>
            </a:endParaRPr>
          </a:p>
        </p:txBody>
      </p:sp>
      <p:sp>
        <p:nvSpPr>
          <p:cNvPr id="11" name="矩形 10"/>
          <p:cNvSpPr/>
          <p:nvPr/>
        </p:nvSpPr>
        <p:spPr>
          <a:xfrm>
            <a:off x="4668393" y="5531189"/>
            <a:ext cx="3006671"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F9F9F3"/>
                </a:solidFill>
                <a:latin typeface="微软雅黑" panose="020B0503020204020204" charset="-122"/>
                <a:ea typeface="微软雅黑" panose="020B0503020204020204" charset="-122"/>
              </a:rPr>
              <a:t>生产力能否得到持续发展</a:t>
            </a:r>
            <a:endParaRPr lang="da-DK" altLang="zh-CN" dirty="0">
              <a:solidFill>
                <a:srgbClr val="F9F9F3"/>
              </a:solidFill>
              <a:latin typeface="微软雅黑" panose="020B0503020204020204" charset="-122"/>
              <a:ea typeface="微软雅黑" panose="020B0503020204020204" charset="-122"/>
            </a:endParaRPr>
          </a:p>
        </p:txBody>
      </p:sp>
      <p:pic>
        <p:nvPicPr>
          <p:cNvPr id="17" name="图片 16"/>
          <p:cNvPicPr>
            <a:picLocks noChangeAspect="1"/>
          </p:cNvPicPr>
          <p:nvPr/>
        </p:nvPicPr>
        <p:blipFill rotWithShape="1">
          <a:blip r:embed="rId3" cstate="print">
            <a:extLst>
              <a:ext uri="{BEBA8EAE-BF5A-486C-A8C5-ECC9F3942E4B}">
                <a14:imgProps xmlns:a14="http://schemas.microsoft.com/office/drawing/2010/main" xmlns="">
                  <a14:imgLayer r:embed="rId4">
                    <a14:imgEffect>
                      <a14:colorTemperature colorTemp="11500"/>
                    </a14:imgEffect>
                  </a14:imgLayer>
                </a14:imgProps>
              </a:ext>
              <a:ext uri="{28A0092B-C50C-407E-A947-70E740481C1C}">
                <a14:useLocalDpi xmlns:a14="http://schemas.microsoft.com/office/drawing/2010/main" xmlns="" val="0"/>
              </a:ext>
            </a:extLst>
          </a:blip>
          <a:srcRect l="6161" r="12047"/>
          <a:stretch>
            <a:fillRect/>
          </a:stretch>
        </p:blipFill>
        <p:spPr>
          <a:xfrm>
            <a:off x="1605357" y="2806135"/>
            <a:ext cx="1872342" cy="3265053"/>
          </a:xfrm>
          <a:prstGeom prst="rect">
            <a:avLst/>
          </a:prstGeom>
        </p:spPr>
      </p:pic>
      <p:sp>
        <p:nvSpPr>
          <p:cNvPr id="18" name="矩形 17"/>
          <p:cNvSpPr>
            <a:spLocks noChangeAspect="1"/>
          </p:cNvSpPr>
          <p:nvPr/>
        </p:nvSpPr>
        <p:spPr>
          <a:xfrm>
            <a:off x="4006014" y="3946329"/>
            <a:ext cx="540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9F9F3"/>
                </a:solidFill>
                <a:latin typeface="Century Gothic" panose="020B0502020202020204" pitchFamily="34" charset="0"/>
                <a:ea typeface="微软雅黑" panose="020B0503020204020204" charset="-122"/>
              </a:rPr>
              <a:t>1</a:t>
            </a:r>
            <a:endParaRPr lang="da-DK" altLang="zh-CN" dirty="0">
              <a:solidFill>
                <a:srgbClr val="F9F9F3"/>
              </a:solidFill>
              <a:latin typeface="Century Gothic" panose="020B0502020202020204" pitchFamily="34" charset="0"/>
              <a:ea typeface="微软雅黑" panose="020B0503020204020204" charset="-122"/>
            </a:endParaRPr>
          </a:p>
        </p:txBody>
      </p:sp>
      <p:sp>
        <p:nvSpPr>
          <p:cNvPr id="19" name="矩形 18"/>
          <p:cNvSpPr>
            <a:spLocks noChangeAspect="1"/>
          </p:cNvSpPr>
          <p:nvPr/>
        </p:nvSpPr>
        <p:spPr>
          <a:xfrm>
            <a:off x="4006014" y="4738759"/>
            <a:ext cx="540000" cy="540000"/>
          </a:xfrm>
          <a:prstGeom prst="rect">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9F9F3"/>
                </a:solidFill>
                <a:latin typeface="Century Gothic" panose="020B0502020202020204" pitchFamily="34" charset="0"/>
                <a:ea typeface="微软雅黑" panose="020B0503020204020204" charset="-122"/>
              </a:rPr>
              <a:t>2</a:t>
            </a:r>
            <a:endParaRPr lang="da-DK" altLang="zh-CN" dirty="0">
              <a:solidFill>
                <a:srgbClr val="F9F9F3"/>
              </a:solidFill>
              <a:latin typeface="Century Gothic" panose="020B0502020202020204" pitchFamily="34" charset="0"/>
              <a:ea typeface="微软雅黑" panose="020B0503020204020204" charset="-122"/>
            </a:endParaRPr>
          </a:p>
        </p:txBody>
      </p:sp>
      <p:sp>
        <p:nvSpPr>
          <p:cNvPr id="20" name="矩形 19"/>
          <p:cNvSpPr>
            <a:spLocks noChangeAspect="1"/>
          </p:cNvSpPr>
          <p:nvPr/>
        </p:nvSpPr>
        <p:spPr>
          <a:xfrm>
            <a:off x="4006014" y="5531189"/>
            <a:ext cx="540000" cy="54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9F9F3"/>
                </a:solidFill>
                <a:latin typeface="Century Gothic" panose="020B0502020202020204" pitchFamily="34" charset="0"/>
                <a:ea typeface="微软雅黑" panose="020B0503020204020204" charset="-122"/>
              </a:rPr>
              <a:t>3</a:t>
            </a:r>
            <a:endParaRPr lang="da-DK" altLang="zh-CN" dirty="0">
              <a:solidFill>
                <a:srgbClr val="F9F9F3"/>
              </a:solidFill>
              <a:latin typeface="Century Gothic" panose="020B0502020202020204" pitchFamily="34" charset="0"/>
              <a:ea typeface="微软雅黑" panose="020B0503020204020204" charset="-122"/>
            </a:endParaRPr>
          </a:p>
        </p:txBody>
      </p:sp>
      <p:sp>
        <p:nvSpPr>
          <p:cNvPr id="21" name="矩形: 圆角 20"/>
          <p:cNvSpPr/>
          <p:nvPr/>
        </p:nvSpPr>
        <p:spPr>
          <a:xfrm>
            <a:off x="2420952" y="1647479"/>
            <a:ext cx="8990072" cy="76606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charset="-122"/>
                <a:ea typeface="微软雅黑" panose="020B0503020204020204" charset="-122"/>
              </a:rPr>
              <a:t>责任担当是由中国特色社会主义的复杂艰巨性决定的</a:t>
            </a:r>
          </a:p>
        </p:txBody>
      </p:sp>
      <p:sp>
        <p:nvSpPr>
          <p:cNvPr id="22" name="矩形: 圆角 21"/>
          <p:cNvSpPr/>
          <p:nvPr/>
        </p:nvSpPr>
        <p:spPr>
          <a:xfrm>
            <a:off x="1385570" y="1725295"/>
            <a:ext cx="1138555" cy="609600"/>
          </a:xfrm>
          <a:prstGeom prst="roundRect">
            <a:avLst>
              <a:gd name="adj" fmla="val 107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prstClr val="white"/>
                </a:solidFill>
                <a:latin typeface="微软雅黑" panose="020B0503020204020204" charset="-122"/>
                <a:ea typeface="微软雅黑" panose="020B0503020204020204" charset="-122"/>
              </a:rPr>
              <a:t>（二）</a:t>
            </a:r>
          </a:p>
        </p:txBody>
      </p:sp>
      <p:sp>
        <p:nvSpPr>
          <p:cNvPr id="13" name="矩形 12"/>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par>
                          <p:cTn id="22" fill="hold">
                            <p:stCondLst>
                              <p:cond delay="2000"/>
                            </p:stCondLst>
                            <p:childTnLst>
                              <p:par>
                                <p:cTn id="23" presetID="49" presetClass="entr" presetSubtype="0" decel="10000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par>
                                <p:cTn id="29" presetID="49" presetClass="entr" presetSubtype="0" decel="100000" fill="hold" grpId="0" nodeType="withEffect">
                                  <p:stCondLst>
                                    <p:cond delay="1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 calcmode="lin" valueType="num">
                                      <p:cBhvr>
                                        <p:cTn id="33" dur="500" fill="hold"/>
                                        <p:tgtEl>
                                          <p:spTgt spid="19"/>
                                        </p:tgtEl>
                                        <p:attrNameLst>
                                          <p:attrName>style.rotation</p:attrName>
                                        </p:attrNameLst>
                                      </p:cBhvr>
                                      <p:tavLst>
                                        <p:tav tm="0">
                                          <p:val>
                                            <p:fltVal val="360"/>
                                          </p:val>
                                        </p:tav>
                                        <p:tav tm="100000">
                                          <p:val>
                                            <p:fltVal val="0"/>
                                          </p:val>
                                        </p:tav>
                                      </p:tavLst>
                                    </p:anim>
                                    <p:animEffect transition="in" filter="fade">
                                      <p:cBhvr>
                                        <p:cTn id="34" dur="500"/>
                                        <p:tgtEl>
                                          <p:spTgt spid="19"/>
                                        </p:tgtEl>
                                      </p:cBhvr>
                                    </p:animEffect>
                                  </p:childTnLst>
                                </p:cTn>
                              </p:par>
                              <p:par>
                                <p:cTn id="35" presetID="49" presetClass="entr" presetSubtype="0" decel="100000" fill="hold" grpId="0" nodeType="withEffect">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 calcmode="lin" valueType="num">
                                      <p:cBhvr>
                                        <p:cTn id="39" dur="500" fill="hold"/>
                                        <p:tgtEl>
                                          <p:spTgt spid="20"/>
                                        </p:tgtEl>
                                        <p:attrNameLst>
                                          <p:attrName>style.rotation</p:attrName>
                                        </p:attrNameLst>
                                      </p:cBhvr>
                                      <p:tavLst>
                                        <p:tav tm="0">
                                          <p:val>
                                            <p:fltVal val="360"/>
                                          </p:val>
                                        </p:tav>
                                        <p:tav tm="100000">
                                          <p:val>
                                            <p:fltVal val="0"/>
                                          </p:val>
                                        </p:tav>
                                      </p:tavLst>
                                    </p:anim>
                                    <p:animEffect transition="in" filter="fade">
                                      <p:cBhvr>
                                        <p:cTn id="40" dur="500"/>
                                        <p:tgtEl>
                                          <p:spTgt spid="20"/>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animBg="1"/>
      <p:bldP spid="11" grpId="0" animBg="1"/>
      <p:bldP spid="18" grpId="0" animBg="1"/>
      <p:bldP spid="19" grpId="0" animBg="1"/>
      <p:bldP spid="20" grpId="0" animBg="1"/>
      <p:bldP spid="21" grpId="0"/>
      <p:bldP spid="22" grpId="0" bldLvl="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1"/>
          <p:cNvSpPr txBox="1"/>
          <p:nvPr/>
        </p:nvSpPr>
        <p:spPr bwMode="auto">
          <a:xfrm>
            <a:off x="2611452" y="3074433"/>
            <a:ext cx="2129309" cy="369887"/>
          </a:xfrm>
          <a:prstGeom prst="rect">
            <a:avLst/>
          </a:prstGeom>
          <a:noFill/>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en-US" altLang="zh-CN" sz="2000" b="1" kern="0" dirty="0">
                <a:solidFill>
                  <a:srgbClr val="C00000"/>
                </a:solidFill>
                <a:latin typeface="微软雅黑" panose="020B0503020204020204" charset="-122"/>
                <a:ea typeface="微软雅黑" panose="020B0503020204020204" charset="-122"/>
              </a:rPr>
              <a:t>《</a:t>
            </a:r>
            <a:r>
              <a:rPr lang="zh-CN" altLang="en-US" sz="2000" b="1" kern="0" dirty="0">
                <a:solidFill>
                  <a:srgbClr val="C00000"/>
                </a:solidFill>
                <a:latin typeface="微软雅黑" panose="020B0503020204020204" charset="-122"/>
                <a:ea typeface="微软雅黑" panose="020B0503020204020204" charset="-122"/>
              </a:rPr>
              <a:t>论语</a:t>
            </a:r>
            <a:r>
              <a:rPr lang="en-US" altLang="zh-CN" sz="2000" b="1" kern="0" dirty="0">
                <a:solidFill>
                  <a:srgbClr val="C00000"/>
                </a:solidFill>
                <a:latin typeface="微软雅黑" panose="020B0503020204020204" charset="-122"/>
                <a:ea typeface="微软雅黑" panose="020B0503020204020204" charset="-122"/>
              </a:rPr>
              <a:t>·</a:t>
            </a:r>
            <a:r>
              <a:rPr lang="zh-CN" altLang="en-US" sz="2000" b="1" kern="0" dirty="0">
                <a:solidFill>
                  <a:srgbClr val="C00000"/>
                </a:solidFill>
                <a:latin typeface="微软雅黑" panose="020B0503020204020204" charset="-122"/>
                <a:ea typeface="微软雅黑" panose="020B0503020204020204" charset="-122"/>
              </a:rPr>
              <a:t>泰伯章</a:t>
            </a:r>
            <a:r>
              <a:rPr lang="en-US" altLang="zh-CN" sz="2000" b="1" kern="0" dirty="0">
                <a:solidFill>
                  <a:srgbClr val="C00000"/>
                </a:solidFill>
                <a:latin typeface="微软雅黑" panose="020B0503020204020204" charset="-122"/>
                <a:ea typeface="微软雅黑" panose="020B0503020204020204" charset="-122"/>
              </a:rPr>
              <a:t>》</a:t>
            </a:r>
          </a:p>
        </p:txBody>
      </p:sp>
      <p:sp>
        <p:nvSpPr>
          <p:cNvPr id="9" name="MH_SubTitle_2"/>
          <p:cNvSpPr txBox="1"/>
          <p:nvPr/>
        </p:nvSpPr>
        <p:spPr bwMode="auto">
          <a:xfrm>
            <a:off x="2611452" y="3893902"/>
            <a:ext cx="2129309" cy="369887"/>
          </a:xfrm>
          <a:prstGeom prst="rect">
            <a:avLst/>
          </a:prstGeom>
          <a:noFill/>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en-US" altLang="zh-CN" sz="2000" b="1" kern="0" dirty="0">
                <a:solidFill>
                  <a:srgbClr val="7C4939"/>
                </a:solidFill>
                <a:latin typeface="微软雅黑" panose="020B0503020204020204" charset="-122"/>
                <a:ea typeface="微软雅黑" panose="020B0503020204020204" charset="-122"/>
              </a:rPr>
              <a:t>《</a:t>
            </a:r>
            <a:r>
              <a:rPr lang="zh-CN" altLang="en-US" sz="2000" b="1" kern="0" dirty="0">
                <a:solidFill>
                  <a:srgbClr val="7C4939"/>
                </a:solidFill>
                <a:latin typeface="微软雅黑" panose="020B0503020204020204" charset="-122"/>
                <a:ea typeface="微软雅黑" panose="020B0503020204020204" charset="-122"/>
              </a:rPr>
              <a:t>孟子</a:t>
            </a:r>
            <a:r>
              <a:rPr lang="en-US" altLang="zh-CN" sz="2000" b="1" kern="0" dirty="0">
                <a:solidFill>
                  <a:srgbClr val="7C4939"/>
                </a:solidFill>
                <a:latin typeface="微软雅黑" panose="020B0503020204020204" charset="-122"/>
                <a:ea typeface="微软雅黑" panose="020B0503020204020204" charset="-122"/>
              </a:rPr>
              <a:t>·</a:t>
            </a:r>
            <a:r>
              <a:rPr lang="zh-CN" altLang="en-US" sz="2000" b="1" kern="0" dirty="0">
                <a:solidFill>
                  <a:srgbClr val="7C4939"/>
                </a:solidFill>
                <a:latin typeface="微软雅黑" panose="020B0503020204020204" charset="-122"/>
                <a:ea typeface="微软雅黑" panose="020B0503020204020204" charset="-122"/>
              </a:rPr>
              <a:t>尽心上</a:t>
            </a:r>
            <a:r>
              <a:rPr lang="en-US" altLang="zh-CN" sz="2000" b="1" kern="0" dirty="0">
                <a:solidFill>
                  <a:srgbClr val="7C4939"/>
                </a:solidFill>
                <a:latin typeface="微软雅黑" panose="020B0503020204020204" charset="-122"/>
                <a:ea typeface="微软雅黑" panose="020B0503020204020204" charset="-122"/>
              </a:rPr>
              <a:t>》</a:t>
            </a:r>
          </a:p>
        </p:txBody>
      </p:sp>
      <p:sp>
        <p:nvSpPr>
          <p:cNvPr id="10" name="MH_SubTitle_3"/>
          <p:cNvSpPr txBox="1"/>
          <p:nvPr/>
        </p:nvSpPr>
        <p:spPr bwMode="auto">
          <a:xfrm>
            <a:off x="2611452" y="4713371"/>
            <a:ext cx="2129309" cy="369887"/>
          </a:xfrm>
          <a:prstGeom prst="rect">
            <a:avLst/>
          </a:prstGeom>
          <a:noFill/>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zh-CN" altLang="en-US" sz="2000" b="1" kern="0" dirty="0">
                <a:solidFill>
                  <a:srgbClr val="C00000"/>
                </a:solidFill>
                <a:latin typeface="微软雅黑" panose="020B0503020204020204" charset="-122"/>
                <a:ea typeface="微软雅黑" panose="020B0503020204020204" charset="-122"/>
              </a:rPr>
              <a:t>北宋理学家张载</a:t>
            </a:r>
            <a:endParaRPr lang="en-US" altLang="zh-CN" sz="2000" b="1" kern="0" dirty="0">
              <a:solidFill>
                <a:srgbClr val="C00000"/>
              </a:solidFill>
              <a:latin typeface="微软雅黑" panose="020B0503020204020204" charset="-122"/>
              <a:ea typeface="微软雅黑" panose="020B0503020204020204" charset="-122"/>
            </a:endParaRPr>
          </a:p>
        </p:txBody>
      </p:sp>
      <p:sp>
        <p:nvSpPr>
          <p:cNvPr id="11" name="MH_SubTitle_4"/>
          <p:cNvSpPr txBox="1"/>
          <p:nvPr/>
        </p:nvSpPr>
        <p:spPr bwMode="auto">
          <a:xfrm>
            <a:off x="2611452" y="5532840"/>
            <a:ext cx="2129309" cy="369887"/>
          </a:xfrm>
          <a:prstGeom prst="rect">
            <a:avLst/>
          </a:prstGeom>
          <a:noFill/>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eaLnBrk="1" fontAlgn="auto" hangingPunct="1">
              <a:spcBef>
                <a:spcPts val="0"/>
              </a:spcBef>
              <a:spcAft>
                <a:spcPts val="0"/>
              </a:spcAft>
              <a:defRPr/>
            </a:pPr>
            <a:r>
              <a:rPr lang="zh-CN" altLang="en-US" sz="2000" b="1" kern="0" dirty="0">
                <a:solidFill>
                  <a:srgbClr val="7C4939"/>
                </a:solidFill>
                <a:latin typeface="微软雅黑" panose="020B0503020204020204" charset="-122"/>
                <a:ea typeface="微软雅黑" panose="020B0503020204020204" charset="-122"/>
              </a:rPr>
              <a:t>晚清名臣曾国藩</a:t>
            </a:r>
            <a:endParaRPr lang="en-US" altLang="zh-CN" sz="2000" b="1" kern="0" dirty="0">
              <a:solidFill>
                <a:srgbClr val="7C4939"/>
              </a:solidFill>
              <a:latin typeface="微软雅黑" panose="020B0503020204020204" charset="-122"/>
              <a:ea typeface="微软雅黑" panose="020B0503020204020204" charset="-122"/>
            </a:endParaRPr>
          </a:p>
        </p:txBody>
      </p:sp>
      <p:sp>
        <p:nvSpPr>
          <p:cNvPr id="16" name="矩形 15"/>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为什么强调责任与担当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17" name="矩形: 圆角 16"/>
          <p:cNvSpPr/>
          <p:nvPr/>
        </p:nvSpPr>
        <p:spPr>
          <a:xfrm>
            <a:off x="2611452" y="1647479"/>
            <a:ext cx="8990072" cy="76606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charset="-122"/>
                <a:ea typeface="微软雅黑" panose="020B0503020204020204" charset="-122"/>
              </a:rPr>
              <a:t>担当精神是中华文明，尤其是儒家传统的优良品质</a:t>
            </a:r>
          </a:p>
        </p:txBody>
      </p:sp>
      <p:sp>
        <p:nvSpPr>
          <p:cNvPr id="18" name="矩形: 圆角 17"/>
          <p:cNvSpPr/>
          <p:nvPr/>
        </p:nvSpPr>
        <p:spPr>
          <a:xfrm>
            <a:off x="1141730" y="1727200"/>
            <a:ext cx="1316990" cy="609600"/>
          </a:xfrm>
          <a:prstGeom prst="roundRect">
            <a:avLst>
              <a:gd name="adj" fmla="val 107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prstClr val="white"/>
                </a:solidFill>
                <a:latin typeface="微软雅黑" panose="020B0503020204020204" charset="-122"/>
                <a:ea typeface="微软雅黑" panose="020B0503020204020204" charset="-122"/>
              </a:rPr>
              <a:t>（三）</a:t>
            </a:r>
          </a:p>
        </p:txBody>
      </p:sp>
      <p:sp>
        <p:nvSpPr>
          <p:cNvPr id="23" name="矩形: 圆角 22"/>
          <p:cNvSpPr/>
          <p:nvPr/>
        </p:nvSpPr>
        <p:spPr>
          <a:xfrm>
            <a:off x="5029242" y="2989377"/>
            <a:ext cx="3749180" cy="5400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kern="0" dirty="0">
                <a:solidFill>
                  <a:srgbClr val="F9F9F3"/>
                </a:solidFill>
                <a:latin typeface="微软雅黑" panose="020B0503020204020204" charset="-122"/>
                <a:ea typeface="微软雅黑" panose="020B0503020204020204" charset="-122"/>
              </a:rPr>
              <a:t>“士不可以不弘毅，任重而道远”</a:t>
            </a:r>
            <a:endParaRPr lang="en-US" altLang="zh-CN" kern="0" dirty="0">
              <a:solidFill>
                <a:srgbClr val="F9F9F3"/>
              </a:solidFill>
              <a:latin typeface="微软雅黑" panose="020B0503020204020204" charset="-122"/>
              <a:ea typeface="微软雅黑" panose="020B0503020204020204" charset="-122"/>
            </a:endParaRPr>
          </a:p>
        </p:txBody>
      </p:sp>
      <p:sp>
        <p:nvSpPr>
          <p:cNvPr id="24" name="矩形: 圆角 23"/>
          <p:cNvSpPr/>
          <p:nvPr/>
        </p:nvSpPr>
        <p:spPr>
          <a:xfrm>
            <a:off x="5029242" y="3808846"/>
            <a:ext cx="3749180" cy="5400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kern="0">
                <a:solidFill>
                  <a:srgbClr val="F9F9F3"/>
                </a:solidFill>
                <a:latin typeface="微软雅黑" panose="020B0503020204020204" charset="-122"/>
                <a:ea typeface="微软雅黑" panose="020B0503020204020204" charset="-122"/>
              </a:rPr>
              <a:t>“穷则独善其身，达则兼济天下”</a:t>
            </a:r>
            <a:endParaRPr lang="pt-BR" altLang="zh-CN" kern="0" dirty="0">
              <a:solidFill>
                <a:srgbClr val="F9F9F3"/>
              </a:solidFill>
              <a:latin typeface="微软雅黑" panose="020B0503020204020204" charset="-122"/>
              <a:ea typeface="微软雅黑" panose="020B0503020204020204" charset="-122"/>
            </a:endParaRPr>
          </a:p>
        </p:txBody>
      </p:sp>
      <p:sp>
        <p:nvSpPr>
          <p:cNvPr id="25" name="矩形: 圆角 24"/>
          <p:cNvSpPr/>
          <p:nvPr/>
        </p:nvSpPr>
        <p:spPr>
          <a:xfrm>
            <a:off x="5029242" y="4628315"/>
            <a:ext cx="5939930" cy="5400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kern="0">
                <a:solidFill>
                  <a:srgbClr val="F9F9F3"/>
                </a:solidFill>
                <a:latin typeface="微软雅黑" panose="020B0503020204020204" charset="-122"/>
                <a:ea typeface="微软雅黑" panose="020B0503020204020204" charset="-122"/>
              </a:rPr>
              <a:t>“为天地立心</a:t>
            </a:r>
            <a:r>
              <a:rPr lang="en-US" altLang="zh-CN" kern="0">
                <a:solidFill>
                  <a:srgbClr val="F9F9F3"/>
                </a:solidFill>
                <a:latin typeface="微软雅黑" panose="020B0503020204020204" charset="-122"/>
                <a:ea typeface="微软雅黑" panose="020B0503020204020204" charset="-122"/>
              </a:rPr>
              <a:t>,</a:t>
            </a:r>
            <a:r>
              <a:rPr lang="zh-CN" altLang="en-US" kern="0">
                <a:solidFill>
                  <a:srgbClr val="F9F9F3"/>
                </a:solidFill>
                <a:latin typeface="微软雅黑" panose="020B0503020204020204" charset="-122"/>
                <a:ea typeface="微软雅黑" panose="020B0503020204020204" charset="-122"/>
              </a:rPr>
              <a:t>为生民立命</a:t>
            </a:r>
            <a:r>
              <a:rPr lang="en-US" altLang="zh-CN" kern="0">
                <a:solidFill>
                  <a:srgbClr val="F9F9F3"/>
                </a:solidFill>
                <a:latin typeface="微软雅黑" panose="020B0503020204020204" charset="-122"/>
                <a:ea typeface="微软雅黑" panose="020B0503020204020204" charset="-122"/>
              </a:rPr>
              <a:t>,</a:t>
            </a:r>
            <a:r>
              <a:rPr lang="zh-CN" altLang="en-US" kern="0">
                <a:solidFill>
                  <a:srgbClr val="F9F9F3"/>
                </a:solidFill>
                <a:latin typeface="微软雅黑" panose="020B0503020204020204" charset="-122"/>
                <a:ea typeface="微软雅黑" panose="020B0503020204020204" charset="-122"/>
              </a:rPr>
              <a:t>为往圣继绝学</a:t>
            </a:r>
            <a:r>
              <a:rPr lang="en-US" altLang="zh-CN" kern="0">
                <a:solidFill>
                  <a:srgbClr val="F9F9F3"/>
                </a:solidFill>
                <a:latin typeface="微软雅黑" panose="020B0503020204020204" charset="-122"/>
                <a:ea typeface="微软雅黑" panose="020B0503020204020204" charset="-122"/>
              </a:rPr>
              <a:t>,</a:t>
            </a:r>
            <a:r>
              <a:rPr lang="zh-CN" altLang="en-US" kern="0">
                <a:solidFill>
                  <a:srgbClr val="F9F9F3"/>
                </a:solidFill>
                <a:latin typeface="微软雅黑" panose="020B0503020204020204" charset="-122"/>
                <a:ea typeface="微软雅黑" panose="020B0503020204020204" charset="-122"/>
              </a:rPr>
              <a:t>为万世开太平”</a:t>
            </a:r>
            <a:endParaRPr lang="pt-BR" altLang="zh-CN" kern="0" dirty="0">
              <a:solidFill>
                <a:srgbClr val="F9F9F3"/>
              </a:solidFill>
              <a:latin typeface="微软雅黑" panose="020B0503020204020204" charset="-122"/>
              <a:ea typeface="微软雅黑" panose="020B0503020204020204" charset="-122"/>
            </a:endParaRPr>
          </a:p>
        </p:txBody>
      </p:sp>
      <p:sp>
        <p:nvSpPr>
          <p:cNvPr id="26" name="矩形: 圆角 25"/>
          <p:cNvSpPr/>
          <p:nvPr/>
        </p:nvSpPr>
        <p:spPr>
          <a:xfrm>
            <a:off x="5029242" y="5447784"/>
            <a:ext cx="3139580" cy="5400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kern="0">
                <a:solidFill>
                  <a:srgbClr val="F9F9F3"/>
                </a:solidFill>
                <a:latin typeface="微软雅黑" panose="020B0503020204020204" charset="-122"/>
                <a:ea typeface="微软雅黑" panose="020B0503020204020204" charset="-122"/>
              </a:rPr>
              <a:t>“以苟活为羞，以避事为耻”</a:t>
            </a:r>
            <a:endParaRPr lang="pt-BR" altLang="zh-CN" kern="0" dirty="0">
              <a:solidFill>
                <a:srgbClr val="F9F9F3"/>
              </a:solidFill>
              <a:latin typeface="微软雅黑" panose="020B0503020204020204" charset="-122"/>
              <a:ea typeface="微软雅黑" panose="020B0503020204020204" charset="-122"/>
            </a:endParaRPr>
          </a:p>
        </p:txBody>
      </p:sp>
      <p:sp>
        <p:nvSpPr>
          <p:cNvPr id="28" name="MH_Other_1"/>
          <p:cNvSpPr/>
          <p:nvPr>
            <p:custDataLst>
              <p:tags r:id="rId1"/>
            </p:custDataLst>
          </p:nvPr>
        </p:nvSpPr>
        <p:spPr>
          <a:xfrm>
            <a:off x="8898628" y="2821102"/>
            <a:ext cx="168275" cy="168275"/>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29" name="MH_Other_1"/>
          <p:cNvSpPr/>
          <p:nvPr>
            <p:custDataLst>
              <p:tags r:id="rId2"/>
            </p:custDataLst>
          </p:nvPr>
        </p:nvSpPr>
        <p:spPr>
          <a:xfrm>
            <a:off x="8898628" y="3640570"/>
            <a:ext cx="168275" cy="168275"/>
          </a:xfrm>
          <a:prstGeom prst="rect">
            <a:avLst/>
          </a:prstGeom>
          <a:solidFill>
            <a:srgbClr val="7C493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1" name="MH_Other_1"/>
          <p:cNvSpPr/>
          <p:nvPr>
            <p:custDataLst>
              <p:tags r:id="rId3"/>
            </p:custDataLst>
          </p:nvPr>
        </p:nvSpPr>
        <p:spPr>
          <a:xfrm>
            <a:off x="11099347" y="4460040"/>
            <a:ext cx="168275" cy="168275"/>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2" name="MH_Other_1"/>
          <p:cNvSpPr/>
          <p:nvPr>
            <p:custDataLst>
              <p:tags r:id="rId4"/>
            </p:custDataLst>
          </p:nvPr>
        </p:nvSpPr>
        <p:spPr>
          <a:xfrm>
            <a:off x="8289028" y="5279508"/>
            <a:ext cx="168275" cy="168275"/>
          </a:xfrm>
          <a:prstGeom prst="rect">
            <a:avLst/>
          </a:prstGeom>
          <a:solidFill>
            <a:srgbClr val="7C493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33" name="矩形: 圆角 32"/>
          <p:cNvSpPr>
            <a:spLocks noChangeAspect="1"/>
          </p:cNvSpPr>
          <p:nvPr/>
        </p:nvSpPr>
        <p:spPr>
          <a:xfrm>
            <a:off x="1938217" y="3043376"/>
            <a:ext cx="432000" cy="432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ea typeface="微软雅黑" panose="020B0503020204020204" charset="-122"/>
              </a:rPr>
              <a:t>1</a:t>
            </a:r>
            <a:endParaRPr lang="zh-CN" altLang="en-US" dirty="0">
              <a:solidFill>
                <a:prstClr val="white"/>
              </a:solidFill>
              <a:latin typeface="Century Gothic" panose="020B0502020202020204" pitchFamily="34" charset="0"/>
              <a:ea typeface="微软雅黑" panose="020B0503020204020204" charset="-122"/>
            </a:endParaRPr>
          </a:p>
        </p:txBody>
      </p:sp>
      <p:sp>
        <p:nvSpPr>
          <p:cNvPr id="34" name="矩形: 圆角 33"/>
          <p:cNvSpPr>
            <a:spLocks noChangeAspect="1"/>
          </p:cNvSpPr>
          <p:nvPr/>
        </p:nvSpPr>
        <p:spPr>
          <a:xfrm>
            <a:off x="1938217" y="3862845"/>
            <a:ext cx="432000" cy="432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ea typeface="微软雅黑" panose="020B0503020204020204" charset="-122"/>
              </a:rPr>
              <a:t>2</a:t>
            </a:r>
            <a:endParaRPr lang="zh-CN" altLang="en-US" dirty="0">
              <a:solidFill>
                <a:prstClr val="white"/>
              </a:solidFill>
              <a:latin typeface="Century Gothic" panose="020B0502020202020204" pitchFamily="34" charset="0"/>
              <a:ea typeface="微软雅黑" panose="020B0503020204020204" charset="-122"/>
            </a:endParaRPr>
          </a:p>
        </p:txBody>
      </p:sp>
      <p:sp>
        <p:nvSpPr>
          <p:cNvPr id="35" name="矩形: 圆角 34"/>
          <p:cNvSpPr>
            <a:spLocks noChangeAspect="1"/>
          </p:cNvSpPr>
          <p:nvPr/>
        </p:nvSpPr>
        <p:spPr>
          <a:xfrm>
            <a:off x="1938217" y="4682314"/>
            <a:ext cx="432000" cy="432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ea typeface="微软雅黑" panose="020B0503020204020204" charset="-122"/>
              </a:rPr>
              <a:t>3</a:t>
            </a:r>
            <a:endParaRPr lang="zh-CN" altLang="en-US" dirty="0">
              <a:solidFill>
                <a:prstClr val="white"/>
              </a:solidFill>
              <a:latin typeface="Century Gothic" panose="020B0502020202020204" pitchFamily="34" charset="0"/>
              <a:ea typeface="微软雅黑" panose="020B0503020204020204" charset="-122"/>
            </a:endParaRPr>
          </a:p>
        </p:txBody>
      </p:sp>
      <p:sp>
        <p:nvSpPr>
          <p:cNvPr id="36" name="矩形: 圆角 35"/>
          <p:cNvSpPr>
            <a:spLocks noChangeAspect="1"/>
          </p:cNvSpPr>
          <p:nvPr/>
        </p:nvSpPr>
        <p:spPr>
          <a:xfrm>
            <a:off x="1938217" y="5501783"/>
            <a:ext cx="432000" cy="432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Century Gothic" panose="020B0502020202020204" pitchFamily="34" charset="0"/>
                <a:ea typeface="微软雅黑" panose="020B0503020204020204" charset="-122"/>
              </a:rPr>
              <a:t>4</a:t>
            </a:r>
            <a:endParaRPr lang="zh-CN" altLang="en-US" dirty="0">
              <a:solidFill>
                <a:prstClr val="white"/>
              </a:solidFill>
              <a:latin typeface="Century Gothic" panose="020B0502020202020204" pitchFamily="34" charset="0"/>
              <a:ea typeface="微软雅黑" panose="020B0503020204020204" charset="-122"/>
            </a:endParaRPr>
          </a:p>
        </p:txBody>
      </p:sp>
      <p:sp>
        <p:nvSpPr>
          <p:cNvPr id="21" name="矩形 20"/>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25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 calcmode="lin" valueType="num">
                                      <p:cBhvr>
                                        <p:cTn id="19" dur="500" fill="hold"/>
                                        <p:tgtEl>
                                          <p:spTgt spid="33"/>
                                        </p:tgtEl>
                                        <p:attrNameLst>
                                          <p:attrName>style.rotation</p:attrName>
                                        </p:attrNameLst>
                                      </p:cBhvr>
                                      <p:tavLst>
                                        <p:tav tm="0">
                                          <p:val>
                                            <p:fltVal val="360"/>
                                          </p:val>
                                        </p:tav>
                                        <p:tav tm="100000">
                                          <p:val>
                                            <p:fltVal val="0"/>
                                          </p:val>
                                        </p:tav>
                                      </p:tavLst>
                                    </p:anim>
                                    <p:animEffect transition="in" filter="fade">
                                      <p:cBhvr>
                                        <p:cTn id="20" dur="500"/>
                                        <p:tgtEl>
                                          <p:spTgt spid="33"/>
                                        </p:tgtEl>
                                      </p:cBhvr>
                                    </p:animEffect>
                                  </p:childTnLst>
                                </p:cTn>
                              </p:par>
                              <p:par>
                                <p:cTn id="21" presetID="49" presetClass="entr" presetSubtype="0" decel="100000" fill="hold" grpId="0" nodeType="withEffect">
                                  <p:stCondLst>
                                    <p:cond delay="35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 calcmode="lin" valueType="num">
                                      <p:cBhvr>
                                        <p:cTn id="25" dur="500" fill="hold"/>
                                        <p:tgtEl>
                                          <p:spTgt spid="34"/>
                                        </p:tgtEl>
                                        <p:attrNameLst>
                                          <p:attrName>style.rotation</p:attrName>
                                        </p:attrNameLst>
                                      </p:cBhvr>
                                      <p:tavLst>
                                        <p:tav tm="0">
                                          <p:val>
                                            <p:fltVal val="360"/>
                                          </p:val>
                                        </p:tav>
                                        <p:tav tm="100000">
                                          <p:val>
                                            <p:fltVal val="0"/>
                                          </p:val>
                                        </p:tav>
                                      </p:tavLst>
                                    </p:anim>
                                    <p:animEffect transition="in" filter="fade">
                                      <p:cBhvr>
                                        <p:cTn id="26" dur="500"/>
                                        <p:tgtEl>
                                          <p:spTgt spid="34"/>
                                        </p:tgtEl>
                                      </p:cBhvr>
                                    </p:animEffect>
                                  </p:childTnLst>
                                </p:cTn>
                              </p:par>
                              <p:par>
                                <p:cTn id="27" presetID="49" presetClass="entr" presetSubtype="0" decel="100000" fill="hold" grpId="0" nodeType="withEffect">
                                  <p:stCondLst>
                                    <p:cond delay="45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 calcmode="lin" valueType="num">
                                      <p:cBhvr>
                                        <p:cTn id="31" dur="500" fill="hold"/>
                                        <p:tgtEl>
                                          <p:spTgt spid="35"/>
                                        </p:tgtEl>
                                        <p:attrNameLst>
                                          <p:attrName>style.rotation</p:attrName>
                                        </p:attrNameLst>
                                      </p:cBhvr>
                                      <p:tavLst>
                                        <p:tav tm="0">
                                          <p:val>
                                            <p:fltVal val="360"/>
                                          </p:val>
                                        </p:tav>
                                        <p:tav tm="100000">
                                          <p:val>
                                            <p:fltVal val="0"/>
                                          </p:val>
                                        </p:tav>
                                      </p:tavLst>
                                    </p:anim>
                                    <p:animEffect transition="in" filter="fade">
                                      <p:cBhvr>
                                        <p:cTn id="32" dur="500"/>
                                        <p:tgtEl>
                                          <p:spTgt spid="35"/>
                                        </p:tgtEl>
                                      </p:cBhvr>
                                    </p:animEffect>
                                  </p:childTnLst>
                                </p:cTn>
                              </p:par>
                              <p:par>
                                <p:cTn id="33" presetID="49" presetClass="entr" presetSubtype="0" decel="100000" fill="hold" grpId="0" nodeType="withEffect">
                                  <p:stCondLst>
                                    <p:cond delay="55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 calcmode="lin" valueType="num">
                                      <p:cBhvr>
                                        <p:cTn id="37" dur="500" fill="hold"/>
                                        <p:tgtEl>
                                          <p:spTgt spid="36"/>
                                        </p:tgtEl>
                                        <p:attrNameLst>
                                          <p:attrName>style.rotation</p:attrName>
                                        </p:attrNameLst>
                                      </p:cBhvr>
                                      <p:tavLst>
                                        <p:tav tm="0">
                                          <p:val>
                                            <p:fltVal val="360"/>
                                          </p:val>
                                        </p:tav>
                                        <p:tav tm="100000">
                                          <p:val>
                                            <p:fltVal val="0"/>
                                          </p:val>
                                        </p:tav>
                                      </p:tavLst>
                                    </p:anim>
                                    <p:animEffect transition="in" filter="fade">
                                      <p:cBhvr>
                                        <p:cTn id="38" dur="500"/>
                                        <p:tgtEl>
                                          <p:spTgt spid="36"/>
                                        </p:tgtEl>
                                      </p:cBhvr>
                                    </p:animEffect>
                                  </p:childTnLst>
                                </p:cTn>
                              </p:par>
                            </p:childTnLst>
                          </p:cTn>
                        </p:par>
                        <p:par>
                          <p:cTn id="39" fill="hold">
                            <p:stCondLst>
                              <p:cond delay="750"/>
                            </p:stCondLst>
                            <p:childTnLst>
                              <p:par>
                                <p:cTn id="40" presetID="1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750"/>
                                        <p:tgtEl>
                                          <p:spTgt spid="8"/>
                                        </p:tgtEl>
                                        <p:attrNameLst>
                                          <p:attrName>ppt_x</p:attrName>
                                        </p:attrNameLst>
                                      </p:cBhvr>
                                      <p:tavLst>
                                        <p:tav tm="0">
                                          <p:val>
                                            <p:strVal val="#ppt_x-#ppt_w*1.125000"/>
                                          </p:val>
                                        </p:tav>
                                        <p:tav tm="100000">
                                          <p:val>
                                            <p:strVal val="#ppt_x"/>
                                          </p:val>
                                        </p:tav>
                                      </p:tavLst>
                                    </p:anim>
                                    <p:animEffect transition="in" filter="wipe(right)">
                                      <p:cBhvr>
                                        <p:cTn id="43" dur="750"/>
                                        <p:tgtEl>
                                          <p:spTgt spid="8"/>
                                        </p:tgtEl>
                                      </p:cBhvr>
                                    </p:animEffect>
                                  </p:childTnLst>
                                </p:cTn>
                              </p:par>
                              <p:par>
                                <p:cTn id="44" presetID="1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750"/>
                                        <p:tgtEl>
                                          <p:spTgt spid="9"/>
                                        </p:tgtEl>
                                        <p:attrNameLst>
                                          <p:attrName>ppt_x</p:attrName>
                                        </p:attrNameLst>
                                      </p:cBhvr>
                                      <p:tavLst>
                                        <p:tav tm="0">
                                          <p:val>
                                            <p:strVal val="#ppt_x-#ppt_w*1.125000"/>
                                          </p:val>
                                        </p:tav>
                                        <p:tav tm="100000">
                                          <p:val>
                                            <p:strVal val="#ppt_x"/>
                                          </p:val>
                                        </p:tav>
                                      </p:tavLst>
                                    </p:anim>
                                    <p:animEffect transition="in" filter="wipe(right)">
                                      <p:cBhvr>
                                        <p:cTn id="47" dur="750"/>
                                        <p:tgtEl>
                                          <p:spTgt spid="9"/>
                                        </p:tgtEl>
                                      </p:cBhvr>
                                    </p:animEffect>
                                  </p:childTnLst>
                                </p:cTn>
                              </p:par>
                              <p:par>
                                <p:cTn id="48" presetID="1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750"/>
                                        <p:tgtEl>
                                          <p:spTgt spid="10"/>
                                        </p:tgtEl>
                                        <p:attrNameLst>
                                          <p:attrName>ppt_x</p:attrName>
                                        </p:attrNameLst>
                                      </p:cBhvr>
                                      <p:tavLst>
                                        <p:tav tm="0">
                                          <p:val>
                                            <p:strVal val="#ppt_x-#ppt_w*1.125000"/>
                                          </p:val>
                                        </p:tav>
                                        <p:tav tm="100000">
                                          <p:val>
                                            <p:strVal val="#ppt_x"/>
                                          </p:val>
                                        </p:tav>
                                      </p:tavLst>
                                    </p:anim>
                                    <p:animEffect transition="in" filter="wipe(right)">
                                      <p:cBhvr>
                                        <p:cTn id="51" dur="750"/>
                                        <p:tgtEl>
                                          <p:spTgt spid="10"/>
                                        </p:tgtEl>
                                      </p:cBhvr>
                                    </p:animEffect>
                                  </p:childTnLst>
                                </p:cTn>
                              </p:par>
                              <p:par>
                                <p:cTn id="52" presetID="1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750"/>
                                        <p:tgtEl>
                                          <p:spTgt spid="11"/>
                                        </p:tgtEl>
                                        <p:attrNameLst>
                                          <p:attrName>ppt_x</p:attrName>
                                        </p:attrNameLst>
                                      </p:cBhvr>
                                      <p:tavLst>
                                        <p:tav tm="0">
                                          <p:val>
                                            <p:strVal val="#ppt_x-#ppt_w*1.125000"/>
                                          </p:val>
                                        </p:tav>
                                        <p:tav tm="100000">
                                          <p:val>
                                            <p:strVal val="#ppt_x"/>
                                          </p:val>
                                        </p:tav>
                                      </p:tavLst>
                                    </p:anim>
                                    <p:animEffect transition="in" filter="wipe(right)">
                                      <p:cBhvr>
                                        <p:cTn id="55" dur="750"/>
                                        <p:tgtEl>
                                          <p:spTgt spid="11"/>
                                        </p:tgtEl>
                                      </p:cBhvr>
                                    </p:animEffect>
                                  </p:childTnLst>
                                </p:cTn>
                              </p:par>
                            </p:childTnLst>
                          </p:cTn>
                        </p:par>
                        <p:par>
                          <p:cTn id="56" fill="hold">
                            <p:stCondLst>
                              <p:cond delay="175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750"/>
                                        <p:tgtEl>
                                          <p:spTgt spid="2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750"/>
                                        <p:tgtEl>
                                          <p:spTgt spid="2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75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75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childTnLst>
                          </p:cTn>
                        </p:par>
                        <p:par>
                          <p:cTn id="81" fill="hold">
                            <p:stCondLst>
                              <p:cond delay="2750"/>
                            </p:stCondLst>
                            <p:childTnLst>
                              <p:par>
                                <p:cTn id="82" presetID="10" presetClass="entr" presetSubtype="0"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7" grpId="0"/>
      <p:bldP spid="18" grpId="0" bldLvl="0" animBg="1"/>
      <p:bldP spid="23" grpId="0" animBg="1"/>
      <p:bldP spid="24" grpId="0" animBg="1"/>
      <p:bldP spid="25" grpId="0" animBg="1"/>
      <p:bldP spid="26" grpId="0" animBg="1"/>
      <p:bldP spid="28" grpId="0" animBg="1"/>
      <p:bldP spid="29" grpId="0" animBg="1"/>
      <p:bldP spid="31" grpId="0" animBg="1"/>
      <p:bldP spid="32" grpId="0" animBg="1"/>
      <p:bldP spid="33" grpId="0" animBg="1"/>
      <p:bldP spid="34" grpId="0" animBg="1"/>
      <p:bldP spid="35" grpId="0" animBg="1"/>
      <p:bldP spid="36"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为什么强调责任与担当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9" name="矩形: 圆角 8"/>
          <p:cNvSpPr/>
          <p:nvPr/>
        </p:nvSpPr>
        <p:spPr>
          <a:xfrm>
            <a:off x="4091800" y="1647479"/>
            <a:ext cx="5955026" cy="76606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charset="-122"/>
                <a:ea typeface="微软雅黑" panose="020B0503020204020204" charset="-122"/>
              </a:rPr>
              <a:t>担当精神是中国共产党的政治本色</a:t>
            </a:r>
          </a:p>
        </p:txBody>
      </p:sp>
      <p:sp>
        <p:nvSpPr>
          <p:cNvPr id="10" name="矩形: 圆角 9"/>
          <p:cNvSpPr/>
          <p:nvPr/>
        </p:nvSpPr>
        <p:spPr>
          <a:xfrm>
            <a:off x="2822575" y="1727200"/>
            <a:ext cx="1116965" cy="609600"/>
          </a:xfrm>
          <a:prstGeom prst="roundRect">
            <a:avLst>
              <a:gd name="adj" fmla="val 1079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prstClr val="white"/>
                </a:solidFill>
                <a:latin typeface="微软雅黑" panose="020B0503020204020204" charset="-122"/>
                <a:ea typeface="微软雅黑" panose="020B0503020204020204" charset="-122"/>
              </a:rPr>
              <a:t>（四）</a:t>
            </a:r>
          </a:p>
        </p:txBody>
      </p:sp>
      <p:sp>
        <p:nvSpPr>
          <p:cNvPr id="2" name="矩形 1"/>
          <p:cNvSpPr/>
          <p:nvPr/>
        </p:nvSpPr>
        <p:spPr>
          <a:xfrm>
            <a:off x="4390433" y="3022551"/>
            <a:ext cx="6438715" cy="1170305"/>
          </a:xfrm>
          <a:prstGeom prst="rect">
            <a:avLst/>
          </a:prstGeom>
        </p:spPr>
        <p:txBody>
          <a:bodyPr wrap="square">
            <a:spAutoFit/>
          </a:bodyPr>
          <a:lstStyle/>
          <a:p>
            <a:pPr algn="just">
              <a:lnSpc>
                <a:spcPct val="130000"/>
              </a:lnSpc>
              <a:defRPr/>
            </a:pPr>
            <a:r>
              <a:rPr lang="zh-CN" altLang="en-US" dirty="0">
                <a:solidFill>
                  <a:srgbClr val="7C4939"/>
                </a:solidFill>
                <a:latin typeface="微软雅黑" panose="020B0503020204020204" charset="-122"/>
                <a:ea typeface="微软雅黑" panose="020B0503020204020204" charset="-122"/>
              </a:rPr>
              <a:t>西方资产阶级政党成立于</a:t>
            </a:r>
            <a:r>
              <a:rPr lang="en-US" altLang="zh-CN" dirty="0">
                <a:solidFill>
                  <a:srgbClr val="7C4939"/>
                </a:solidFill>
                <a:latin typeface="微软雅黑" panose="020B0503020204020204" charset="-122"/>
                <a:ea typeface="微软雅黑" panose="020B0503020204020204" charset="-122"/>
              </a:rPr>
              <a:t>19</a:t>
            </a:r>
            <a:r>
              <a:rPr lang="zh-CN" altLang="en-US" dirty="0">
                <a:solidFill>
                  <a:srgbClr val="7C4939"/>
                </a:solidFill>
                <a:latin typeface="微软雅黑" panose="020B0503020204020204" charset="-122"/>
                <a:ea typeface="微软雅黑" panose="020B0503020204020204" charset="-122"/>
              </a:rPr>
              <a:t>世纪上半叶，其起源逻辑是先有国家，再有政党，政党是在西方资产阶级掌握政权之后，随着议会制与选举制的完善和发展而逐步确立。</a:t>
            </a:r>
          </a:p>
        </p:txBody>
      </p:sp>
      <p:sp>
        <p:nvSpPr>
          <p:cNvPr id="11" name="矩形 10"/>
          <p:cNvSpPr/>
          <p:nvPr/>
        </p:nvSpPr>
        <p:spPr>
          <a:xfrm>
            <a:off x="4390432" y="4692161"/>
            <a:ext cx="6438715" cy="1172629"/>
          </a:xfrm>
          <a:prstGeom prst="rect">
            <a:avLst/>
          </a:prstGeom>
        </p:spPr>
        <p:txBody>
          <a:bodyPr wrap="square">
            <a:spAutoFit/>
          </a:bodyPr>
          <a:lstStyle/>
          <a:p>
            <a:pPr algn="just">
              <a:lnSpc>
                <a:spcPct val="130000"/>
              </a:lnSpc>
              <a:defRPr/>
            </a:pPr>
            <a:r>
              <a:rPr lang="zh-CN" altLang="en-US" dirty="0">
                <a:solidFill>
                  <a:srgbClr val="7C4939"/>
                </a:solidFill>
                <a:latin typeface="微软雅黑" panose="020B0503020204020204" charset="-122"/>
                <a:ea typeface="微软雅黑" panose="020B0503020204020204" charset="-122"/>
              </a:rPr>
              <a:t>中国共产党在成立初期就面临着内忧外患的危难局面。在这样的局面中，共产党承担起来的是国家主权独立、政权重建、国家统一、人民解放、民族复兴等一系列复杂的历史任务。</a:t>
            </a:r>
          </a:p>
        </p:txBody>
      </p:sp>
      <p:sp>
        <p:nvSpPr>
          <p:cNvPr id="3" name="矩形: 圆角 2"/>
          <p:cNvSpPr>
            <a:spLocks noChangeAspect="1"/>
          </p:cNvSpPr>
          <p:nvPr/>
        </p:nvSpPr>
        <p:spPr>
          <a:xfrm>
            <a:off x="1675306" y="2919204"/>
            <a:ext cx="1379325" cy="137932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latin typeface="微软雅黑" panose="020B0503020204020204" charset="-122"/>
                <a:ea typeface="微软雅黑" panose="020B0503020204020204" charset="-122"/>
              </a:rPr>
              <a:t>西方</a:t>
            </a:r>
          </a:p>
        </p:txBody>
      </p:sp>
      <p:sp>
        <p:nvSpPr>
          <p:cNvPr id="12" name="矩形: 圆角 11"/>
          <p:cNvSpPr>
            <a:spLocks noChangeAspect="1"/>
          </p:cNvSpPr>
          <p:nvPr/>
        </p:nvSpPr>
        <p:spPr>
          <a:xfrm>
            <a:off x="1675305" y="4588814"/>
            <a:ext cx="1379325" cy="137932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latin typeface="微软雅黑" panose="020B0503020204020204" charset="-122"/>
                <a:ea typeface="微软雅黑" panose="020B0503020204020204" charset="-122"/>
              </a:rPr>
              <a:t>我国</a:t>
            </a:r>
          </a:p>
        </p:txBody>
      </p:sp>
      <p:cxnSp>
        <p:nvCxnSpPr>
          <p:cNvPr id="7" name="直接连接符 6"/>
          <p:cNvCxnSpPr>
            <a:stCxn id="3" idx="3"/>
          </p:cNvCxnSpPr>
          <p:nvPr/>
        </p:nvCxnSpPr>
        <p:spPr>
          <a:xfrm>
            <a:off x="3054631" y="3608867"/>
            <a:ext cx="884769" cy="0"/>
          </a:xfrm>
          <a:prstGeom prst="line">
            <a:avLst/>
          </a:prstGeom>
          <a:ln>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6" name="双大括号 15"/>
          <p:cNvSpPr/>
          <p:nvPr/>
        </p:nvSpPr>
        <p:spPr>
          <a:xfrm>
            <a:off x="4091799" y="2919203"/>
            <a:ext cx="7035983" cy="1379325"/>
          </a:xfrm>
          <a:prstGeom prst="bracePair">
            <a:avLst>
              <a:gd name="adj" fmla="val 5176"/>
            </a:avLst>
          </a:prstGeom>
          <a:ln>
            <a:solidFill>
              <a:srgbClr val="7C49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18" name="直接连接符 17"/>
          <p:cNvCxnSpPr/>
          <p:nvPr/>
        </p:nvCxnSpPr>
        <p:spPr>
          <a:xfrm>
            <a:off x="3054631" y="5276236"/>
            <a:ext cx="884769" cy="0"/>
          </a:xfrm>
          <a:prstGeom prst="line">
            <a:avLst/>
          </a:prstGeom>
          <a:ln>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双大括号 18"/>
          <p:cNvSpPr/>
          <p:nvPr/>
        </p:nvSpPr>
        <p:spPr>
          <a:xfrm>
            <a:off x="4091799" y="4586573"/>
            <a:ext cx="7035983" cy="1379325"/>
          </a:xfrm>
          <a:prstGeom prst="bracePair">
            <a:avLst>
              <a:gd name="adj" fmla="val 5176"/>
            </a:avLst>
          </a:prstGeom>
          <a:ln>
            <a:solidFill>
              <a:srgbClr val="7C49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20" name="矩形 19"/>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0-#ppt_w/2"/>
                                          </p:val>
                                        </p:tav>
                                        <p:tav tm="100000">
                                          <p:val>
                                            <p:strVal val="#ppt_x"/>
                                          </p:val>
                                        </p:tav>
                                      </p:tavLst>
                                    </p:anim>
                                    <p:anim calcmode="lin" valueType="num">
                                      <p:cBhvr additive="base">
                                        <p:cTn id="17" dur="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1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0-#ppt_w/2"/>
                                          </p:val>
                                        </p:tav>
                                        <p:tav tm="100000">
                                          <p:val>
                                            <p:strVal val="#ppt_x"/>
                                          </p:val>
                                        </p:tav>
                                      </p:tavLst>
                                    </p:anim>
                                    <p:anim calcmode="lin" valueType="num">
                                      <p:cBhvr additive="base">
                                        <p:cTn id="21" dur="75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17"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750" fill="hold"/>
                                        <p:tgtEl>
                                          <p:spTgt spid="16"/>
                                        </p:tgtEl>
                                        <p:attrNameLst>
                                          <p:attrName>ppt_w</p:attrName>
                                        </p:attrNameLst>
                                      </p:cBhvr>
                                      <p:tavLst>
                                        <p:tav tm="0">
                                          <p:val>
                                            <p:fltVal val="0"/>
                                          </p:val>
                                        </p:tav>
                                        <p:tav tm="100000">
                                          <p:val>
                                            <p:strVal val="#ppt_w"/>
                                          </p:val>
                                        </p:tav>
                                      </p:tavLst>
                                    </p:anim>
                                    <p:anim calcmode="lin" valueType="num">
                                      <p:cBhvr>
                                        <p:cTn id="32" dur="750" fill="hold"/>
                                        <p:tgtEl>
                                          <p:spTgt spid="1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750" fill="hold"/>
                                        <p:tgtEl>
                                          <p:spTgt spid="19"/>
                                        </p:tgtEl>
                                        <p:attrNameLst>
                                          <p:attrName>ppt_w</p:attrName>
                                        </p:attrNameLst>
                                      </p:cBhvr>
                                      <p:tavLst>
                                        <p:tav tm="0">
                                          <p:val>
                                            <p:fltVal val="0"/>
                                          </p:val>
                                        </p:tav>
                                        <p:tav tm="100000">
                                          <p:val>
                                            <p:strVal val="#ppt_w"/>
                                          </p:val>
                                        </p:tav>
                                      </p:tavLst>
                                    </p:anim>
                                    <p:anim calcmode="lin" valueType="num">
                                      <p:cBhvr>
                                        <p:cTn id="36" dur="750" fill="hold"/>
                                        <p:tgtEl>
                                          <p:spTgt spid="19"/>
                                        </p:tgtEl>
                                        <p:attrNameLst>
                                          <p:attrName>ppt_h</p:attrName>
                                        </p:attrNameLst>
                                      </p:cBhvr>
                                      <p:tavLst>
                                        <p:tav tm="0">
                                          <p:val>
                                            <p:strVal val="#ppt_h"/>
                                          </p:val>
                                        </p:tav>
                                        <p:tav tm="100000">
                                          <p:val>
                                            <p:strVal val="#ppt_h"/>
                                          </p:val>
                                        </p:tav>
                                      </p:tavLst>
                                    </p:anim>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750"/>
                                        <p:tgtEl>
                                          <p:spTgt spid="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750"/>
                                        <p:tgtEl>
                                          <p:spTgt spid="11"/>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P spid="2" grpId="0"/>
      <p:bldP spid="11" grpId="0"/>
      <p:bldP spid="3" grpId="0" animBg="1"/>
      <p:bldP spid="12" grpId="0" animBg="1"/>
      <p:bldP spid="16"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2223135" y="2370455"/>
            <a:ext cx="9887585"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a:t>六、如何在实践中</a:t>
            </a:r>
            <a:r>
              <a:rPr lang="zh-CN" altLang="en-US" dirty="0" smtClean="0"/>
              <a:t>落实责任担当？</a:t>
            </a:r>
            <a:endParaRPr lang="zh-CN" altLang="en-US" dirty="0"/>
          </a:p>
        </p:txBody>
      </p:sp>
      <p:sp>
        <p:nvSpPr>
          <p:cNvPr id="11" name="Freeform 29"/>
          <p:cNvSpPr/>
          <p:nvPr/>
        </p:nvSpPr>
        <p:spPr bwMode="auto">
          <a:xfrm>
            <a:off x="839967" y="240243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799"/>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7949" y="234434"/>
            <a:ext cx="52120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（一）如何</a:t>
            </a:r>
            <a:r>
              <a:rPr lang="zh-CN" altLang="en-US" sz="3600" b="1" dirty="0" smtClean="0">
                <a:solidFill>
                  <a:srgbClr val="F9F9F3"/>
                </a:solidFill>
                <a:latin typeface="微软雅黑" panose="020B0503020204020204" charset="-122"/>
                <a:ea typeface="微软雅黑" panose="020B0503020204020204" charset="-122"/>
              </a:rPr>
              <a:t>落实</a:t>
            </a:r>
            <a:r>
              <a:rPr lang="zh-CN" altLang="en-US" sz="3600" b="1" dirty="0">
                <a:solidFill>
                  <a:srgbClr val="F9F9F3"/>
                </a:solidFill>
                <a:latin typeface="微软雅黑" panose="020B0503020204020204" charset="-122"/>
                <a:ea typeface="微软雅黑" panose="020B0503020204020204" charset="-122"/>
              </a:rPr>
              <a:t>责任担当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37" name="矩形: 圆角 36"/>
          <p:cNvSpPr/>
          <p:nvPr/>
        </p:nvSpPr>
        <p:spPr>
          <a:xfrm>
            <a:off x="2866320" y="2083646"/>
            <a:ext cx="3084538" cy="58935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9F9F3"/>
                </a:solidFill>
                <a:latin typeface="微软雅黑" panose="020B0503020204020204" charset="-122"/>
                <a:ea typeface="微软雅黑" panose="020B0503020204020204" charset="-122"/>
              </a:rPr>
              <a:t>面对歪风邪气敢于坚决斗争</a:t>
            </a:r>
            <a:endParaRPr lang="en-US" altLang="zh-CN" dirty="0">
              <a:solidFill>
                <a:srgbClr val="F9F9F3"/>
              </a:solidFill>
              <a:latin typeface="微软雅黑" panose="020B0503020204020204" charset="-122"/>
              <a:ea typeface="微软雅黑" panose="020B0503020204020204" charset="-122"/>
            </a:endParaRPr>
          </a:p>
        </p:txBody>
      </p:sp>
      <p:sp>
        <p:nvSpPr>
          <p:cNvPr id="38" name="矩形: 圆角 37"/>
          <p:cNvSpPr/>
          <p:nvPr/>
        </p:nvSpPr>
        <p:spPr>
          <a:xfrm>
            <a:off x="2866320" y="2862628"/>
            <a:ext cx="2640253" cy="589358"/>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9F9F3"/>
                </a:solidFill>
                <a:latin typeface="微软雅黑" panose="020B0503020204020204" charset="-122"/>
                <a:ea typeface="微软雅黑" panose="020B0503020204020204" charset="-122"/>
              </a:rPr>
              <a:t>面对失误敢于承担责任</a:t>
            </a:r>
            <a:endParaRPr lang="en-US" altLang="zh-CN" dirty="0">
              <a:solidFill>
                <a:srgbClr val="F9F9F3"/>
              </a:solidFill>
              <a:latin typeface="微软雅黑" panose="020B0503020204020204" charset="-122"/>
              <a:ea typeface="微软雅黑" panose="020B0503020204020204" charset="-122"/>
            </a:endParaRPr>
          </a:p>
        </p:txBody>
      </p:sp>
      <p:sp>
        <p:nvSpPr>
          <p:cNvPr id="39" name="矩形: 圆角 38"/>
          <p:cNvSpPr/>
          <p:nvPr/>
        </p:nvSpPr>
        <p:spPr>
          <a:xfrm>
            <a:off x="2866321" y="3640083"/>
            <a:ext cx="2640253" cy="58935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9F9F3"/>
                </a:solidFill>
                <a:latin typeface="微软雅黑" panose="020B0503020204020204" charset="-122"/>
                <a:ea typeface="微软雅黑" panose="020B0503020204020204" charset="-122"/>
              </a:rPr>
              <a:t>面对危机敢于挺身而出</a:t>
            </a:r>
            <a:endParaRPr lang="en-US" altLang="zh-CN" dirty="0">
              <a:solidFill>
                <a:srgbClr val="F9F9F3"/>
              </a:solidFill>
              <a:latin typeface="微软雅黑" panose="020B0503020204020204" charset="-122"/>
              <a:ea typeface="微软雅黑" panose="020B0503020204020204" charset="-122"/>
            </a:endParaRPr>
          </a:p>
        </p:txBody>
      </p:sp>
      <p:sp>
        <p:nvSpPr>
          <p:cNvPr id="40" name="矩形: 圆角 39"/>
          <p:cNvSpPr/>
          <p:nvPr/>
        </p:nvSpPr>
        <p:spPr>
          <a:xfrm>
            <a:off x="2866321" y="4419065"/>
            <a:ext cx="2640253" cy="589358"/>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F9F9F3"/>
                </a:solidFill>
                <a:latin typeface="微软雅黑" panose="020B0503020204020204" charset="-122"/>
                <a:ea typeface="微软雅黑" panose="020B0503020204020204" charset="-122"/>
              </a:rPr>
              <a:t>面对矛盾敢于迎难而上</a:t>
            </a:r>
            <a:endParaRPr lang="en-US" altLang="zh-CN" dirty="0">
              <a:solidFill>
                <a:srgbClr val="F9F9F3"/>
              </a:solidFill>
              <a:latin typeface="微软雅黑" panose="020B0503020204020204" charset="-122"/>
              <a:ea typeface="微软雅黑" panose="020B0503020204020204" charset="-122"/>
            </a:endParaRPr>
          </a:p>
        </p:txBody>
      </p:sp>
      <p:sp>
        <p:nvSpPr>
          <p:cNvPr id="41" name="矩形: 圆角 40"/>
          <p:cNvSpPr/>
          <p:nvPr/>
        </p:nvSpPr>
        <p:spPr>
          <a:xfrm>
            <a:off x="2866321" y="5198047"/>
            <a:ext cx="2640253" cy="589358"/>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rgbClr val="F9F9F3"/>
                </a:solidFill>
                <a:latin typeface="微软雅黑" panose="020B0503020204020204" charset="-122"/>
                <a:ea typeface="微软雅黑" panose="020B0503020204020204" charset="-122"/>
              </a:rPr>
              <a:t>面对大是大非敢于亮剑</a:t>
            </a:r>
            <a:endParaRPr lang="en-US" altLang="zh-CN" dirty="0">
              <a:solidFill>
                <a:srgbClr val="F9F9F3"/>
              </a:solidFill>
              <a:latin typeface="微软雅黑" panose="020B0503020204020204" charset="-122"/>
              <a:ea typeface="微软雅黑" panose="020B0503020204020204" charset="-122"/>
            </a:endParaRPr>
          </a:p>
        </p:txBody>
      </p:sp>
      <p:sp>
        <p:nvSpPr>
          <p:cNvPr id="43" name="矩形: 圆角 42"/>
          <p:cNvSpPr/>
          <p:nvPr/>
        </p:nvSpPr>
        <p:spPr>
          <a:xfrm>
            <a:off x="1307949" y="2083646"/>
            <a:ext cx="1368000" cy="370375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9F9F3"/>
                </a:solidFill>
                <a:latin typeface="微软雅黑" panose="020B0503020204020204" charset="-122"/>
                <a:ea typeface="微软雅黑" panose="020B0503020204020204" charset="-122"/>
              </a:rPr>
              <a:t>五</a:t>
            </a:r>
            <a:endParaRPr lang="en-US" altLang="zh-CN" sz="2800" b="1" dirty="0">
              <a:solidFill>
                <a:srgbClr val="F9F9F3"/>
              </a:solidFill>
              <a:latin typeface="微软雅黑" panose="020B0503020204020204" charset="-122"/>
              <a:ea typeface="微软雅黑" panose="020B0503020204020204" charset="-122"/>
            </a:endParaRPr>
          </a:p>
          <a:p>
            <a:pPr algn="ctr"/>
            <a:r>
              <a:rPr lang="zh-CN" altLang="en-US" sz="2800" b="1" dirty="0">
                <a:solidFill>
                  <a:srgbClr val="F9F9F3"/>
                </a:solidFill>
                <a:latin typeface="微软雅黑" panose="020B0503020204020204" charset="-122"/>
                <a:ea typeface="微软雅黑" panose="020B0503020204020204" charset="-122"/>
              </a:rPr>
              <a:t>句</a:t>
            </a:r>
            <a:endParaRPr lang="en-US" altLang="zh-CN" sz="2800" b="1" dirty="0">
              <a:solidFill>
                <a:srgbClr val="F9F9F3"/>
              </a:solidFill>
              <a:latin typeface="微软雅黑" panose="020B0503020204020204" charset="-122"/>
              <a:ea typeface="微软雅黑" panose="020B0503020204020204" charset="-122"/>
            </a:endParaRPr>
          </a:p>
          <a:p>
            <a:pPr algn="ctr"/>
            <a:r>
              <a:rPr lang="zh-CN" altLang="en-US" sz="2800" b="1" dirty="0">
                <a:solidFill>
                  <a:srgbClr val="F9F9F3"/>
                </a:solidFill>
                <a:latin typeface="微软雅黑" panose="020B0503020204020204" charset="-122"/>
                <a:ea typeface="微软雅黑" panose="020B0503020204020204" charset="-122"/>
              </a:rPr>
              <a:t>话</a:t>
            </a:r>
            <a:endParaRPr lang="en-US" altLang="zh-CN" sz="2800" b="1" dirty="0">
              <a:solidFill>
                <a:srgbClr val="F9F9F3"/>
              </a:solidFill>
              <a:latin typeface="微软雅黑" panose="020B0503020204020204" charset="-122"/>
              <a:ea typeface="微软雅黑" panose="020B0503020204020204" charset="-122"/>
            </a:endParaRPr>
          </a:p>
        </p:txBody>
      </p:sp>
      <p:sp>
        <p:nvSpPr>
          <p:cNvPr id="44" name="矩形: 圆角 43"/>
          <p:cNvSpPr/>
          <p:nvPr/>
        </p:nvSpPr>
        <p:spPr>
          <a:xfrm>
            <a:off x="6552316" y="2083645"/>
            <a:ext cx="1368000" cy="370375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9F9F3"/>
                </a:solidFill>
                <a:latin typeface="微软雅黑" panose="020B0503020204020204" charset="-122"/>
                <a:ea typeface="微软雅黑" panose="020B0503020204020204" charset="-122"/>
              </a:rPr>
              <a:t>八</a:t>
            </a:r>
            <a:endParaRPr lang="en-US" altLang="zh-CN" sz="2800" b="1" dirty="0">
              <a:solidFill>
                <a:srgbClr val="F9F9F3"/>
              </a:solidFill>
              <a:latin typeface="微软雅黑" panose="020B0503020204020204" charset="-122"/>
              <a:ea typeface="微软雅黑" panose="020B0503020204020204" charset="-122"/>
            </a:endParaRPr>
          </a:p>
          <a:p>
            <a:pPr algn="ctr"/>
            <a:r>
              <a:rPr lang="zh-CN" altLang="en-US" sz="2800" b="1" dirty="0">
                <a:solidFill>
                  <a:srgbClr val="F9F9F3"/>
                </a:solidFill>
                <a:latin typeface="微软雅黑" panose="020B0503020204020204" charset="-122"/>
                <a:ea typeface="微软雅黑" panose="020B0503020204020204" charset="-122"/>
              </a:rPr>
              <a:t>个</a:t>
            </a:r>
            <a:endParaRPr lang="en-US" altLang="zh-CN" sz="2800" b="1" dirty="0">
              <a:solidFill>
                <a:srgbClr val="F9F9F3"/>
              </a:solidFill>
              <a:latin typeface="微软雅黑" panose="020B0503020204020204" charset="-122"/>
              <a:ea typeface="微软雅黑" panose="020B0503020204020204" charset="-122"/>
            </a:endParaRPr>
          </a:p>
          <a:p>
            <a:pPr algn="ctr"/>
            <a:r>
              <a:rPr lang="zh-CN" altLang="en-US" sz="2800" b="1" dirty="0">
                <a:solidFill>
                  <a:srgbClr val="F9F9F3"/>
                </a:solidFill>
                <a:latin typeface="微软雅黑" panose="020B0503020204020204" charset="-122"/>
                <a:ea typeface="微软雅黑" panose="020B0503020204020204" charset="-122"/>
              </a:rPr>
              <a:t>字</a:t>
            </a:r>
            <a:endParaRPr lang="en-US" altLang="zh-CN" sz="2800" b="1" dirty="0">
              <a:solidFill>
                <a:srgbClr val="F9F9F3"/>
              </a:solidFill>
              <a:latin typeface="微软雅黑" panose="020B0503020204020204" charset="-122"/>
              <a:ea typeface="微软雅黑" panose="020B0503020204020204" charset="-122"/>
            </a:endParaRPr>
          </a:p>
        </p:txBody>
      </p:sp>
      <p:grpSp>
        <p:nvGrpSpPr>
          <p:cNvPr id="48" name="组合 47"/>
          <p:cNvGrpSpPr/>
          <p:nvPr/>
        </p:nvGrpSpPr>
        <p:grpSpPr>
          <a:xfrm>
            <a:off x="8108811" y="2083645"/>
            <a:ext cx="2368690" cy="3703759"/>
            <a:chOff x="8108811" y="2083645"/>
            <a:chExt cx="2368690" cy="3703759"/>
          </a:xfrm>
        </p:grpSpPr>
        <p:sp>
          <p:nvSpPr>
            <p:cNvPr id="45" name="矩形: 圆角 44"/>
            <p:cNvSpPr/>
            <p:nvPr/>
          </p:nvSpPr>
          <p:spPr>
            <a:xfrm>
              <a:off x="8108811" y="2083645"/>
              <a:ext cx="2368690" cy="3703759"/>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ltLang="zh-CN" sz="4400" b="1" dirty="0">
                <a:solidFill>
                  <a:srgbClr val="F9F9F3"/>
                </a:solidFill>
                <a:latin typeface="微软雅黑" panose="020B0503020204020204" charset="-122"/>
                <a:ea typeface="微软雅黑" panose="020B0503020204020204" charset="-122"/>
              </a:endParaRPr>
            </a:p>
          </p:txBody>
        </p:sp>
        <p:sp>
          <p:nvSpPr>
            <p:cNvPr id="46" name="矩形 45"/>
            <p:cNvSpPr/>
            <p:nvPr/>
          </p:nvSpPr>
          <p:spPr>
            <a:xfrm>
              <a:off x="8696732" y="2904473"/>
              <a:ext cx="542178" cy="2062103"/>
            </a:xfrm>
            <a:prstGeom prst="rect">
              <a:avLst/>
            </a:prstGeom>
          </p:spPr>
          <p:txBody>
            <a:bodyPr wrap="square">
              <a:spAutoFit/>
            </a:bodyPr>
            <a:lstStyle/>
            <a:p>
              <a:pPr algn="ctr" eaLnBrk="0" fontAlgn="base" hangingPunct="0">
                <a:spcBef>
                  <a:spcPct val="0"/>
                </a:spcBef>
                <a:spcAft>
                  <a:spcPct val="0"/>
                </a:spcAft>
              </a:pPr>
              <a:r>
                <a:rPr lang="zh-CN" altLang="en-US" sz="3200" b="1" dirty="0">
                  <a:solidFill>
                    <a:srgbClr val="F9F9F3"/>
                  </a:solidFill>
                  <a:latin typeface="微软雅黑" panose="020B0503020204020204" charset="-122"/>
                  <a:ea typeface="微软雅黑" panose="020B0503020204020204" charset="-122"/>
                </a:rPr>
                <a:t>坚持原则</a:t>
              </a:r>
              <a:endParaRPr lang="en-US" altLang="zh-CN" sz="3200" b="1" dirty="0">
                <a:solidFill>
                  <a:srgbClr val="F9F9F3"/>
                </a:solidFill>
                <a:latin typeface="微软雅黑" panose="020B0503020204020204" charset="-122"/>
                <a:ea typeface="微软雅黑" panose="020B0503020204020204" charset="-122"/>
              </a:endParaRPr>
            </a:p>
          </p:txBody>
        </p:sp>
        <p:sp>
          <p:nvSpPr>
            <p:cNvPr id="47" name="矩形 46"/>
            <p:cNvSpPr/>
            <p:nvPr/>
          </p:nvSpPr>
          <p:spPr>
            <a:xfrm>
              <a:off x="9382940" y="2904473"/>
              <a:ext cx="542178" cy="2062103"/>
            </a:xfrm>
            <a:prstGeom prst="rect">
              <a:avLst/>
            </a:prstGeom>
          </p:spPr>
          <p:txBody>
            <a:bodyPr wrap="square">
              <a:spAutoFit/>
            </a:bodyPr>
            <a:lstStyle/>
            <a:p>
              <a:pPr algn="ctr"/>
              <a:r>
                <a:rPr lang="zh-CN" altLang="en-US" sz="3200" b="1" dirty="0">
                  <a:solidFill>
                    <a:srgbClr val="F9F9F3"/>
                  </a:solidFill>
                  <a:latin typeface="微软雅黑" panose="020B0503020204020204" charset="-122"/>
                  <a:ea typeface="微软雅黑" panose="020B0503020204020204" charset="-122"/>
                </a:rPr>
                <a:t>认真负责</a:t>
              </a:r>
              <a:endParaRPr lang="zh-CN" altLang="en-US" sz="3200" dirty="0"/>
            </a:p>
          </p:txBody>
        </p:sp>
      </p:grpSp>
      <p:sp>
        <p:nvSpPr>
          <p:cNvPr id="49" name="矩形 48"/>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750"/>
                                        <p:tgtEl>
                                          <p:spTgt spid="4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750"/>
                                        <p:tgtEl>
                                          <p:spTgt spid="44"/>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750"/>
                                        <p:tgtEl>
                                          <p:spTgt spid="3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750"/>
                                        <p:tgtEl>
                                          <p:spTgt spid="3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750"/>
                                        <p:tgtEl>
                                          <p:spTgt spid="3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750"/>
                                        <p:tgtEl>
                                          <p:spTgt spid="4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750"/>
                                        <p:tgtEl>
                                          <p:spTgt spid="41"/>
                                        </p:tgtEl>
                                      </p:cBhvr>
                                    </p:animEffect>
                                  </p:childTnLst>
                                </p:cTn>
                              </p:par>
                              <p:par>
                                <p:cTn id="27" presetID="12" presetClass="entr" presetSubtype="2"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750"/>
                                        <p:tgtEl>
                                          <p:spTgt spid="48"/>
                                        </p:tgtEl>
                                        <p:attrNameLst>
                                          <p:attrName>ppt_x</p:attrName>
                                        </p:attrNameLst>
                                      </p:cBhvr>
                                      <p:tavLst>
                                        <p:tav tm="0">
                                          <p:val>
                                            <p:strVal val="#ppt_x+#ppt_w*1.125000"/>
                                          </p:val>
                                        </p:tav>
                                        <p:tav tm="100000">
                                          <p:val>
                                            <p:strVal val="#ppt_x"/>
                                          </p:val>
                                        </p:tav>
                                      </p:tavLst>
                                    </p:anim>
                                    <p:animEffect transition="in" filter="wipe(left)">
                                      <p:cBhvr>
                                        <p:cTn id="30" dur="750"/>
                                        <p:tgtEl>
                                          <p:spTgt spid="48"/>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3" grpId="0" animBg="1"/>
      <p:bldP spid="44"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4678045" y="2402205"/>
            <a:ext cx="5163820"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pPr algn="l"/>
            <a:r>
              <a:rPr lang="zh-CN" altLang="en-US" dirty="0" smtClean="0"/>
              <a:t>一、责任是什么？</a:t>
            </a:r>
            <a:endParaRPr lang="zh-CN" altLang="en-US" dirty="0"/>
          </a:p>
        </p:txBody>
      </p:sp>
      <p:sp>
        <p:nvSpPr>
          <p:cNvPr id="11" name="Freeform 29"/>
          <p:cNvSpPr/>
          <p:nvPr/>
        </p:nvSpPr>
        <p:spPr bwMode="auto">
          <a:xfrm>
            <a:off x="3556662" y="247111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274"/>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箭头: 燕尾形 36"/>
          <p:cNvSpPr/>
          <p:nvPr/>
        </p:nvSpPr>
        <p:spPr>
          <a:xfrm rot="5400000">
            <a:off x="-930529" y="3470022"/>
            <a:ext cx="5199340" cy="1197085"/>
          </a:xfrm>
          <a:prstGeom prst="notchedRightArrow">
            <a:avLst>
              <a:gd name="adj1" fmla="val 50000"/>
              <a:gd name="adj2" fmla="val 46817"/>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740428" y="1777059"/>
            <a:ext cx="1857429" cy="778340"/>
          </a:xfrm>
          <a:prstGeom prst="rect">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b="1" dirty="0">
                <a:solidFill>
                  <a:srgbClr val="F9F9F3"/>
                </a:solidFill>
                <a:latin typeface="微软雅黑" panose="020B0503020204020204" charset="-122"/>
                <a:ea typeface="微软雅黑" panose="020B0503020204020204" charset="-122"/>
              </a:rPr>
              <a:t>20</a:t>
            </a:r>
            <a:r>
              <a:rPr lang="zh-CN" altLang="en-US" b="1" dirty="0">
                <a:solidFill>
                  <a:srgbClr val="F9F9F3"/>
                </a:solidFill>
                <a:latin typeface="微软雅黑" panose="020B0503020204020204" charset="-122"/>
                <a:ea typeface="微软雅黑" panose="020B0503020204020204" charset="-122"/>
              </a:rPr>
              <a:t>世纪</a:t>
            </a:r>
            <a:endParaRPr lang="en-US" altLang="zh-CN" b="1" dirty="0">
              <a:solidFill>
                <a:srgbClr val="F9F9F3"/>
              </a:solidFill>
              <a:latin typeface="微软雅黑" panose="020B0503020204020204" charset="-122"/>
              <a:ea typeface="微软雅黑" panose="020B0503020204020204" charset="-122"/>
            </a:endParaRPr>
          </a:p>
          <a:p>
            <a:pPr algn="ctr">
              <a:spcBef>
                <a:spcPct val="0"/>
              </a:spcBef>
            </a:pPr>
            <a:r>
              <a:rPr lang="zh-CN" altLang="en-US" b="1" dirty="0">
                <a:solidFill>
                  <a:srgbClr val="F9F9F3"/>
                </a:solidFill>
                <a:latin typeface="微软雅黑" panose="020B0503020204020204" charset="-122"/>
                <a:ea typeface="微软雅黑" panose="020B0503020204020204" charset="-122"/>
              </a:rPr>
              <a:t>七八十年代</a:t>
            </a:r>
            <a:endParaRPr lang="en-US" altLang="zh-CN" b="1" dirty="0">
              <a:solidFill>
                <a:srgbClr val="F9F9F3"/>
              </a:solidFill>
              <a:latin typeface="微软雅黑" panose="020B0503020204020204" charset="-122"/>
              <a:ea typeface="微软雅黑" panose="020B0503020204020204" charset="-122"/>
            </a:endParaRPr>
          </a:p>
        </p:txBody>
      </p:sp>
      <p:sp>
        <p:nvSpPr>
          <p:cNvPr id="2" name="矩形 1"/>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（二）历代共产党人如何勇于担当</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38" name="组合 37"/>
          <p:cNvGrpSpPr/>
          <p:nvPr/>
        </p:nvGrpSpPr>
        <p:grpSpPr>
          <a:xfrm>
            <a:off x="2901689" y="1777059"/>
            <a:ext cx="8541011" cy="778340"/>
            <a:chOff x="2901689" y="1777059"/>
            <a:chExt cx="8541011" cy="778340"/>
          </a:xfrm>
        </p:grpSpPr>
        <p:sp>
          <p:nvSpPr>
            <p:cNvPr id="11" name="矩形 10"/>
            <p:cNvSpPr/>
            <p:nvPr/>
          </p:nvSpPr>
          <p:spPr>
            <a:xfrm>
              <a:off x="3069218" y="1843064"/>
              <a:ext cx="8208382" cy="646331"/>
            </a:xfrm>
            <a:prstGeom prst="rect">
              <a:avLst/>
            </a:prstGeom>
          </p:spPr>
          <p:txBody>
            <a:bodyPr wrap="square">
              <a:spAutoFit/>
            </a:bodyPr>
            <a:lstStyle/>
            <a:p>
              <a:pPr algn="just">
                <a:spcBef>
                  <a:spcPct val="0"/>
                </a:spcBef>
              </a:pPr>
              <a:r>
                <a:rPr lang="zh-CN" altLang="en-US" b="1" dirty="0">
                  <a:solidFill>
                    <a:srgbClr val="C00000"/>
                  </a:solidFill>
                  <a:latin typeface="微软雅黑" panose="020B0503020204020204" charset="-122"/>
                  <a:ea typeface="微软雅黑" panose="020B0503020204020204" charset="-122"/>
                </a:rPr>
                <a:t>以邓小平同志为主要代表的中国共产党人</a:t>
              </a:r>
              <a:r>
                <a:rPr lang="zh-CN" altLang="en-US" dirty="0">
                  <a:solidFill>
                    <a:srgbClr val="7C4939"/>
                  </a:solidFill>
                  <a:latin typeface="微软雅黑" panose="020B0503020204020204" charset="-122"/>
                  <a:ea typeface="微软雅黑" panose="020B0503020204020204" charset="-122"/>
                </a:rPr>
                <a:t>，实事求是、解放思想，开拓了改革开放的一个新局面。</a:t>
              </a:r>
              <a:endParaRPr lang="en-US" altLang="zh-CN" dirty="0">
                <a:solidFill>
                  <a:srgbClr val="7C4939"/>
                </a:solidFill>
                <a:latin typeface="微软雅黑" panose="020B0503020204020204" charset="-122"/>
                <a:ea typeface="微软雅黑" panose="020B0503020204020204" charset="-122"/>
              </a:endParaRPr>
            </a:p>
          </p:txBody>
        </p:sp>
        <p:sp>
          <p:nvSpPr>
            <p:cNvPr id="22" name="矩形 21"/>
            <p:cNvSpPr/>
            <p:nvPr/>
          </p:nvSpPr>
          <p:spPr>
            <a:xfrm>
              <a:off x="2901689" y="1777059"/>
              <a:ext cx="8541011" cy="778340"/>
            </a:xfrm>
            <a:prstGeom prst="rect">
              <a:avLst/>
            </a:prstGeom>
            <a:noFill/>
            <a:ln w="6350">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9" name="组合 38"/>
          <p:cNvGrpSpPr/>
          <p:nvPr/>
        </p:nvGrpSpPr>
        <p:grpSpPr>
          <a:xfrm>
            <a:off x="2901689" y="2735359"/>
            <a:ext cx="8541011" cy="1153245"/>
            <a:chOff x="2901689" y="2735359"/>
            <a:chExt cx="8541011" cy="1153245"/>
          </a:xfrm>
        </p:grpSpPr>
        <p:sp>
          <p:nvSpPr>
            <p:cNvPr id="12" name="矩形 11"/>
            <p:cNvSpPr/>
            <p:nvPr/>
          </p:nvSpPr>
          <p:spPr>
            <a:xfrm>
              <a:off x="3069218" y="2850317"/>
              <a:ext cx="8208382" cy="923330"/>
            </a:xfrm>
            <a:prstGeom prst="rect">
              <a:avLst/>
            </a:prstGeom>
          </p:spPr>
          <p:txBody>
            <a:bodyPr wrap="square">
              <a:spAutoFit/>
            </a:bodyPr>
            <a:lstStyle/>
            <a:p>
              <a:pPr algn="just">
                <a:spcBef>
                  <a:spcPct val="0"/>
                </a:spcBef>
              </a:pPr>
              <a:r>
                <a:rPr lang="zh-CN" altLang="en-US" dirty="0">
                  <a:solidFill>
                    <a:srgbClr val="7C4939"/>
                  </a:solidFill>
                  <a:latin typeface="微软雅黑" panose="020B0503020204020204" charset="-122"/>
                  <a:ea typeface="微软雅黑" panose="020B0503020204020204" charset="-122"/>
                </a:rPr>
                <a:t>国内发生了巨大的政治风波，国际上苏联解体、东欧剧变，</a:t>
              </a:r>
              <a:r>
                <a:rPr lang="zh-CN" altLang="en-US" b="1" dirty="0">
                  <a:solidFill>
                    <a:srgbClr val="C00000"/>
                  </a:solidFill>
                  <a:latin typeface="微软雅黑" panose="020B0503020204020204" charset="-122"/>
                  <a:ea typeface="微软雅黑" panose="020B0503020204020204" charset="-122"/>
                </a:rPr>
                <a:t>以江泽民同志为主要代表的中国共产党人</a:t>
              </a:r>
              <a:r>
                <a:rPr lang="zh-CN" altLang="en-US" dirty="0">
                  <a:solidFill>
                    <a:srgbClr val="7C4939"/>
                  </a:solidFill>
                  <a:latin typeface="微软雅黑" panose="020B0503020204020204" charset="-122"/>
                  <a:ea typeface="微软雅黑" panose="020B0503020204020204" charset="-122"/>
                </a:rPr>
                <a:t>在这样的危急关头，坚持党的基本路线和基本理论，完善了社会主义市场经济体制，把中国特色社会主义事业推向了</a:t>
              </a:r>
              <a:r>
                <a:rPr lang="en-US" altLang="zh-CN" dirty="0">
                  <a:solidFill>
                    <a:srgbClr val="7C4939"/>
                  </a:solidFill>
                  <a:latin typeface="微软雅黑" panose="020B0503020204020204" charset="-122"/>
                  <a:ea typeface="微软雅黑" panose="020B0503020204020204" charset="-122"/>
                </a:rPr>
                <a:t>21</a:t>
              </a:r>
              <a:r>
                <a:rPr lang="zh-CN" altLang="en-US" dirty="0">
                  <a:solidFill>
                    <a:srgbClr val="7C4939"/>
                  </a:solidFill>
                  <a:latin typeface="微软雅黑" panose="020B0503020204020204" charset="-122"/>
                  <a:ea typeface="微软雅黑" panose="020B0503020204020204" charset="-122"/>
                </a:rPr>
                <a:t>世纪。</a:t>
              </a:r>
              <a:endParaRPr lang="en-US" altLang="zh-CN" dirty="0">
                <a:solidFill>
                  <a:srgbClr val="7C4939"/>
                </a:solidFill>
                <a:latin typeface="微软雅黑" panose="020B0503020204020204" charset="-122"/>
                <a:ea typeface="微软雅黑" panose="020B0503020204020204" charset="-122"/>
              </a:endParaRPr>
            </a:p>
          </p:txBody>
        </p:sp>
        <p:sp>
          <p:nvSpPr>
            <p:cNvPr id="23" name="矩形 22"/>
            <p:cNvSpPr/>
            <p:nvPr/>
          </p:nvSpPr>
          <p:spPr>
            <a:xfrm>
              <a:off x="2901689" y="2735359"/>
              <a:ext cx="8541011" cy="1153245"/>
            </a:xfrm>
            <a:prstGeom prst="rect">
              <a:avLst/>
            </a:prstGeom>
            <a:noFill/>
            <a:ln w="6350">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0" name="组合 39"/>
          <p:cNvGrpSpPr/>
          <p:nvPr/>
        </p:nvGrpSpPr>
        <p:grpSpPr>
          <a:xfrm>
            <a:off x="2901689" y="4068565"/>
            <a:ext cx="8541011" cy="787404"/>
            <a:chOff x="2901689" y="4068565"/>
            <a:chExt cx="8541011" cy="787404"/>
          </a:xfrm>
        </p:grpSpPr>
        <p:sp>
          <p:nvSpPr>
            <p:cNvPr id="13" name="矩形 12"/>
            <p:cNvSpPr/>
            <p:nvPr/>
          </p:nvSpPr>
          <p:spPr>
            <a:xfrm>
              <a:off x="3069218" y="4134569"/>
              <a:ext cx="8208382" cy="646331"/>
            </a:xfrm>
            <a:prstGeom prst="rect">
              <a:avLst/>
            </a:prstGeom>
          </p:spPr>
          <p:txBody>
            <a:bodyPr wrap="square">
              <a:spAutoFit/>
            </a:bodyPr>
            <a:lstStyle/>
            <a:p>
              <a:pPr>
                <a:spcBef>
                  <a:spcPct val="0"/>
                </a:spcBef>
              </a:pPr>
              <a:r>
                <a:rPr lang="zh-CN" altLang="en-US" dirty="0">
                  <a:solidFill>
                    <a:srgbClr val="7C4939"/>
                  </a:solidFill>
                  <a:latin typeface="微软雅黑" panose="020B0503020204020204" charset="-122"/>
                  <a:ea typeface="微软雅黑" panose="020B0503020204020204" charset="-122"/>
                </a:rPr>
                <a:t>经历非典、汶川特大地震、全球性金融危机，</a:t>
              </a:r>
              <a:r>
                <a:rPr lang="zh-CN" altLang="en-US" b="1" dirty="0">
                  <a:solidFill>
                    <a:srgbClr val="C00000"/>
                  </a:solidFill>
                  <a:latin typeface="微软雅黑" panose="020B0503020204020204" charset="-122"/>
                  <a:ea typeface="微软雅黑" panose="020B0503020204020204" charset="-122"/>
                </a:rPr>
                <a:t>以胡锦涛同志为主要代表的中国共产党人</a:t>
              </a:r>
              <a:r>
                <a:rPr lang="zh-CN" altLang="en-US" dirty="0">
                  <a:solidFill>
                    <a:srgbClr val="7C4939"/>
                  </a:solidFill>
                  <a:latin typeface="微软雅黑" panose="020B0503020204020204" charset="-122"/>
                  <a:ea typeface="微软雅黑" panose="020B0503020204020204" charset="-122"/>
                </a:rPr>
                <a:t>科学判断、果断决策、成功克难攻坚，坚持改革开放，推动科学发展。</a:t>
              </a:r>
              <a:endParaRPr lang="en-US" altLang="zh-CN" dirty="0">
                <a:solidFill>
                  <a:srgbClr val="7C4939"/>
                </a:solidFill>
                <a:latin typeface="微软雅黑" panose="020B0503020204020204" charset="-122"/>
                <a:ea typeface="微软雅黑" panose="020B0503020204020204" charset="-122"/>
              </a:endParaRPr>
            </a:p>
          </p:txBody>
        </p:sp>
        <p:sp>
          <p:nvSpPr>
            <p:cNvPr id="24" name="矩形 23"/>
            <p:cNvSpPr/>
            <p:nvPr/>
          </p:nvSpPr>
          <p:spPr>
            <a:xfrm>
              <a:off x="2901689" y="4068565"/>
              <a:ext cx="8541011" cy="787404"/>
            </a:xfrm>
            <a:prstGeom prst="rect">
              <a:avLst/>
            </a:prstGeom>
            <a:noFill/>
            <a:ln w="6350">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1" name="组合 40"/>
          <p:cNvGrpSpPr/>
          <p:nvPr/>
        </p:nvGrpSpPr>
        <p:grpSpPr>
          <a:xfrm>
            <a:off x="2901689" y="5035929"/>
            <a:ext cx="8541011" cy="1100199"/>
            <a:chOff x="2901689" y="5035929"/>
            <a:chExt cx="8541011" cy="1100199"/>
          </a:xfrm>
        </p:grpSpPr>
        <p:sp>
          <p:nvSpPr>
            <p:cNvPr id="14" name="矩形 13"/>
            <p:cNvSpPr/>
            <p:nvPr/>
          </p:nvSpPr>
          <p:spPr>
            <a:xfrm>
              <a:off x="3069218" y="5124364"/>
              <a:ext cx="8208382" cy="923330"/>
            </a:xfrm>
            <a:prstGeom prst="rect">
              <a:avLst/>
            </a:prstGeom>
          </p:spPr>
          <p:txBody>
            <a:bodyPr wrap="square">
              <a:spAutoFit/>
            </a:bodyPr>
            <a:lstStyle/>
            <a:p>
              <a:pPr>
                <a:spcBef>
                  <a:spcPct val="0"/>
                </a:spcBef>
              </a:pPr>
              <a:r>
                <a:rPr lang="zh-CN" altLang="zh-CN" dirty="0">
                  <a:solidFill>
                    <a:srgbClr val="7C4939"/>
                  </a:solidFill>
                  <a:latin typeface="微软雅黑" panose="020B0503020204020204" charset="-122"/>
                  <a:ea typeface="微软雅黑" panose="020B0503020204020204" charset="-122"/>
                </a:rPr>
                <a:t>面临各种转型期的复杂矛盾和棘手的问题，以</a:t>
              </a:r>
              <a:r>
                <a:rPr lang="zh-CN" altLang="zh-CN" b="1" dirty="0">
                  <a:solidFill>
                    <a:srgbClr val="C00000"/>
                  </a:solidFill>
                  <a:latin typeface="微软雅黑" panose="020B0503020204020204" charset="-122"/>
                  <a:ea typeface="微软雅黑" panose="020B0503020204020204" charset="-122"/>
                </a:rPr>
                <a:t>习近平同志为</a:t>
              </a:r>
              <a:r>
                <a:rPr lang="zh-CN" altLang="en-US" b="1" dirty="0">
                  <a:solidFill>
                    <a:srgbClr val="C00000"/>
                  </a:solidFill>
                  <a:latin typeface="微软雅黑" panose="020B0503020204020204" charset="-122"/>
                  <a:ea typeface="微软雅黑" panose="020B0503020204020204" charset="-122"/>
                </a:rPr>
                <a:t>核心</a:t>
              </a:r>
              <a:r>
                <a:rPr lang="zh-CN" altLang="zh-CN" b="1" dirty="0">
                  <a:solidFill>
                    <a:srgbClr val="C00000"/>
                  </a:solidFill>
                  <a:latin typeface="微软雅黑" panose="020B0503020204020204" charset="-122"/>
                  <a:ea typeface="微软雅黑" panose="020B0503020204020204" charset="-122"/>
                </a:rPr>
                <a:t>的党中央</a:t>
              </a:r>
              <a:r>
                <a:rPr lang="zh-CN" altLang="zh-CN" dirty="0">
                  <a:solidFill>
                    <a:srgbClr val="7C4939"/>
                  </a:solidFill>
                  <a:latin typeface="微软雅黑" panose="020B0503020204020204" charset="-122"/>
                  <a:ea typeface="微软雅黑" panose="020B0503020204020204" charset="-122"/>
                </a:rPr>
                <a:t>以作风建设作为开篇布局，以</a:t>
              </a:r>
              <a:r>
                <a:rPr lang="zh-CN" altLang="en-US" dirty="0">
                  <a:solidFill>
                    <a:srgbClr val="7C4939"/>
                  </a:solidFill>
                  <a:latin typeface="微软雅黑" panose="020B0503020204020204" charset="-122"/>
                  <a:ea typeface="微软雅黑" panose="020B0503020204020204" charset="-122"/>
                </a:rPr>
                <a:t>“</a:t>
              </a:r>
              <a:r>
                <a:rPr lang="zh-CN" altLang="zh-CN" dirty="0">
                  <a:solidFill>
                    <a:srgbClr val="7C4939"/>
                  </a:solidFill>
                  <a:latin typeface="微软雅黑" panose="020B0503020204020204" charset="-122"/>
                  <a:ea typeface="微软雅黑" panose="020B0503020204020204" charset="-122"/>
                </a:rPr>
                <a:t>四个全面</a:t>
              </a:r>
              <a:r>
                <a:rPr lang="zh-CN" altLang="en-US" dirty="0">
                  <a:solidFill>
                    <a:srgbClr val="7C4939"/>
                  </a:solidFill>
                  <a:latin typeface="微软雅黑" panose="020B0503020204020204" charset="-122"/>
                  <a:ea typeface="微软雅黑" panose="020B0503020204020204" charset="-122"/>
                </a:rPr>
                <a:t>”</a:t>
              </a:r>
              <a:r>
                <a:rPr lang="zh-CN" altLang="zh-CN" dirty="0">
                  <a:solidFill>
                    <a:srgbClr val="7C4939"/>
                  </a:solidFill>
                  <a:latin typeface="微软雅黑" panose="020B0503020204020204" charset="-122"/>
                  <a:ea typeface="微软雅黑" panose="020B0503020204020204" charset="-122"/>
                </a:rPr>
                <a:t>作为全面战略布局，带领全党全国人民开拓了治国理政的新局面。</a:t>
              </a:r>
              <a:endParaRPr lang="en-US" altLang="zh-CN" dirty="0">
                <a:solidFill>
                  <a:srgbClr val="7C4939"/>
                </a:solidFill>
                <a:latin typeface="微软雅黑" panose="020B0503020204020204" charset="-122"/>
                <a:ea typeface="微软雅黑" panose="020B0503020204020204" charset="-122"/>
              </a:endParaRPr>
            </a:p>
          </p:txBody>
        </p:sp>
        <p:sp>
          <p:nvSpPr>
            <p:cNvPr id="25" name="矩形 24"/>
            <p:cNvSpPr/>
            <p:nvPr/>
          </p:nvSpPr>
          <p:spPr>
            <a:xfrm>
              <a:off x="2901689" y="5035929"/>
              <a:ext cx="8541011" cy="1100199"/>
            </a:xfrm>
            <a:prstGeom prst="rect">
              <a:avLst/>
            </a:prstGeom>
            <a:noFill/>
            <a:ln w="6350">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矩形 27"/>
          <p:cNvSpPr/>
          <p:nvPr/>
        </p:nvSpPr>
        <p:spPr>
          <a:xfrm>
            <a:off x="740428" y="2923180"/>
            <a:ext cx="1857429" cy="777600"/>
          </a:xfrm>
          <a:prstGeom prst="rect">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altLang="zh-CN" b="1" dirty="0">
                <a:solidFill>
                  <a:srgbClr val="F9F9F3"/>
                </a:solidFill>
                <a:latin typeface="微软雅黑" panose="020B0503020204020204" charset="-122"/>
                <a:ea typeface="微软雅黑" panose="020B0503020204020204" charset="-122"/>
              </a:rPr>
              <a:t>20</a:t>
            </a:r>
            <a:r>
              <a:rPr lang="zh-CN" altLang="en-US" b="1" dirty="0">
                <a:solidFill>
                  <a:srgbClr val="F9F9F3"/>
                </a:solidFill>
                <a:latin typeface="微软雅黑" panose="020B0503020204020204" charset="-122"/>
                <a:ea typeface="微软雅黑" panose="020B0503020204020204" charset="-122"/>
              </a:rPr>
              <a:t>世纪</a:t>
            </a:r>
            <a:r>
              <a:rPr lang="en-US" altLang="zh-CN" b="1" dirty="0">
                <a:solidFill>
                  <a:srgbClr val="F9F9F3"/>
                </a:solidFill>
                <a:latin typeface="微软雅黑" panose="020B0503020204020204" charset="-122"/>
                <a:ea typeface="微软雅黑" panose="020B0503020204020204" charset="-122"/>
              </a:rPr>
              <a:t>80</a:t>
            </a:r>
            <a:r>
              <a:rPr lang="zh-CN" altLang="en-US" b="1" dirty="0">
                <a:solidFill>
                  <a:srgbClr val="F9F9F3"/>
                </a:solidFill>
                <a:latin typeface="微软雅黑" panose="020B0503020204020204" charset="-122"/>
                <a:ea typeface="微软雅黑" panose="020B0503020204020204" charset="-122"/>
              </a:rPr>
              <a:t>年代末</a:t>
            </a:r>
            <a:r>
              <a:rPr lang="en-US" altLang="zh-CN" b="1" dirty="0">
                <a:solidFill>
                  <a:srgbClr val="F9F9F3"/>
                </a:solidFill>
                <a:latin typeface="微软雅黑" panose="020B0503020204020204" charset="-122"/>
                <a:ea typeface="微软雅黑" panose="020B0503020204020204" charset="-122"/>
              </a:rPr>
              <a:t>90</a:t>
            </a:r>
            <a:r>
              <a:rPr lang="zh-CN" altLang="en-US" b="1" dirty="0">
                <a:solidFill>
                  <a:srgbClr val="F9F9F3"/>
                </a:solidFill>
                <a:latin typeface="微软雅黑" panose="020B0503020204020204" charset="-122"/>
                <a:ea typeface="微软雅黑" panose="020B0503020204020204" charset="-122"/>
              </a:rPr>
              <a:t>年代初</a:t>
            </a:r>
            <a:endParaRPr lang="en-US" altLang="zh-CN" b="1" dirty="0">
              <a:solidFill>
                <a:srgbClr val="F9F9F3"/>
              </a:solidFill>
              <a:latin typeface="微软雅黑" panose="020B0503020204020204" charset="-122"/>
              <a:ea typeface="微软雅黑" panose="020B0503020204020204" charset="-122"/>
            </a:endParaRPr>
          </a:p>
        </p:txBody>
      </p:sp>
      <p:sp>
        <p:nvSpPr>
          <p:cNvPr id="29" name="矩形 28"/>
          <p:cNvSpPr/>
          <p:nvPr/>
        </p:nvSpPr>
        <p:spPr>
          <a:xfrm>
            <a:off x="740428" y="4073467"/>
            <a:ext cx="1857429" cy="777600"/>
          </a:xfrm>
          <a:prstGeom prst="rect">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zh-CN" b="1" dirty="0">
                <a:solidFill>
                  <a:srgbClr val="F9F9F3"/>
                </a:solidFill>
                <a:latin typeface="微软雅黑" panose="020B0503020204020204" charset="-122"/>
                <a:ea typeface="微软雅黑" panose="020B0503020204020204" charset="-122"/>
              </a:rPr>
              <a:t>进入新世纪</a:t>
            </a:r>
            <a:endParaRPr lang="en-US" altLang="zh-CN" b="1" dirty="0">
              <a:solidFill>
                <a:srgbClr val="F9F9F3"/>
              </a:solidFill>
              <a:latin typeface="微软雅黑" panose="020B0503020204020204" charset="-122"/>
              <a:ea typeface="微软雅黑" panose="020B0503020204020204" charset="-122"/>
            </a:endParaRPr>
          </a:p>
        </p:txBody>
      </p:sp>
      <p:sp>
        <p:nvSpPr>
          <p:cNvPr id="30" name="矩形 29"/>
          <p:cNvSpPr/>
          <p:nvPr/>
        </p:nvSpPr>
        <p:spPr>
          <a:xfrm>
            <a:off x="740428" y="5197228"/>
            <a:ext cx="1857429" cy="777600"/>
          </a:xfrm>
          <a:prstGeom prst="rect">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zh-CN" b="1" dirty="0">
                <a:solidFill>
                  <a:srgbClr val="F9F9F3"/>
                </a:solidFill>
                <a:latin typeface="微软雅黑" panose="020B0503020204020204" charset="-122"/>
                <a:ea typeface="微软雅黑" panose="020B0503020204020204" charset="-122"/>
              </a:rPr>
              <a:t>十八大以来</a:t>
            </a:r>
            <a:endParaRPr lang="en-US" altLang="zh-CN" b="1" dirty="0">
              <a:solidFill>
                <a:srgbClr val="F9F9F3"/>
              </a:solidFill>
              <a:latin typeface="微软雅黑" panose="020B0503020204020204" charset="-122"/>
              <a:ea typeface="微软雅黑" panose="020B0503020204020204" charset="-122"/>
            </a:endParaRPr>
          </a:p>
        </p:txBody>
      </p:sp>
      <p:sp>
        <p:nvSpPr>
          <p:cNvPr id="42" name="矩形 41"/>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1000"/>
                                        <p:tgtEl>
                                          <p:spTgt spid="3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750" fill="hold"/>
                                        <p:tgtEl>
                                          <p:spTgt spid="26"/>
                                        </p:tgtEl>
                                        <p:attrNameLst>
                                          <p:attrName>ppt_x</p:attrName>
                                        </p:attrNameLst>
                                      </p:cBhvr>
                                      <p:tavLst>
                                        <p:tav tm="0">
                                          <p:val>
                                            <p:strVal val="0-#ppt_w/2"/>
                                          </p:val>
                                        </p:tav>
                                        <p:tav tm="100000">
                                          <p:val>
                                            <p:strVal val="#ppt_x"/>
                                          </p:val>
                                        </p:tav>
                                      </p:tavLst>
                                    </p:anim>
                                    <p:anim calcmode="lin" valueType="num">
                                      <p:cBhvr additive="base">
                                        <p:cTn id="11" dur="750" fill="hold"/>
                                        <p:tgtEl>
                                          <p:spTgt spid="2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10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750" fill="hold"/>
                                        <p:tgtEl>
                                          <p:spTgt spid="28"/>
                                        </p:tgtEl>
                                        <p:attrNameLst>
                                          <p:attrName>ppt_x</p:attrName>
                                        </p:attrNameLst>
                                      </p:cBhvr>
                                      <p:tavLst>
                                        <p:tav tm="0">
                                          <p:val>
                                            <p:strVal val="0-#ppt_w/2"/>
                                          </p:val>
                                        </p:tav>
                                        <p:tav tm="100000">
                                          <p:val>
                                            <p:strVal val="#ppt_x"/>
                                          </p:val>
                                        </p:tav>
                                      </p:tavLst>
                                    </p:anim>
                                    <p:anim calcmode="lin" valueType="num">
                                      <p:cBhvr additive="base">
                                        <p:cTn id="15" dur="750" fill="hold"/>
                                        <p:tgtEl>
                                          <p:spTgt spid="2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20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750" fill="hold"/>
                                        <p:tgtEl>
                                          <p:spTgt spid="29"/>
                                        </p:tgtEl>
                                        <p:attrNameLst>
                                          <p:attrName>ppt_x</p:attrName>
                                        </p:attrNameLst>
                                      </p:cBhvr>
                                      <p:tavLst>
                                        <p:tav tm="0">
                                          <p:val>
                                            <p:strVal val="0-#ppt_w/2"/>
                                          </p:val>
                                        </p:tav>
                                        <p:tav tm="100000">
                                          <p:val>
                                            <p:strVal val="#ppt_x"/>
                                          </p:val>
                                        </p:tav>
                                      </p:tavLst>
                                    </p:anim>
                                    <p:anim calcmode="lin" valueType="num">
                                      <p:cBhvr additive="base">
                                        <p:cTn id="19" dur="750" fill="hold"/>
                                        <p:tgtEl>
                                          <p:spTgt spid="29"/>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30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750" fill="hold"/>
                                        <p:tgtEl>
                                          <p:spTgt spid="30"/>
                                        </p:tgtEl>
                                        <p:attrNameLst>
                                          <p:attrName>ppt_x</p:attrName>
                                        </p:attrNameLst>
                                      </p:cBhvr>
                                      <p:tavLst>
                                        <p:tav tm="0">
                                          <p:val>
                                            <p:strVal val="0-#ppt_w/2"/>
                                          </p:val>
                                        </p:tav>
                                        <p:tav tm="100000">
                                          <p:val>
                                            <p:strVal val="#ppt_x"/>
                                          </p:val>
                                        </p:tav>
                                      </p:tavLst>
                                    </p:anim>
                                    <p:anim calcmode="lin" valueType="num">
                                      <p:cBhvr additive="base">
                                        <p:cTn id="23" dur="750" fill="hold"/>
                                        <p:tgtEl>
                                          <p:spTgt spid="3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10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10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1000"/>
                                        <p:tgtEl>
                                          <p:spTgt spid="40"/>
                                        </p:tgtEl>
                                      </p:cBhvr>
                                    </p:animEffect>
                                  </p:childTnLst>
                                </p:cTn>
                              </p:par>
                              <p:par>
                                <p:cTn id="34" presetID="22" presetClass="entr" presetSubtype="8"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1000"/>
                                        <p:tgtEl>
                                          <p:spTgt spid="4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8" grpId="0" animBg="1"/>
      <p:bldP spid="29" grpId="0" animBg="1"/>
      <p:bldP spid="30"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007389" y="2799314"/>
            <a:ext cx="4417016" cy="1782305"/>
          </a:xfrm>
          <a:prstGeom prst="rect">
            <a:avLst/>
          </a:prstGeom>
          <a:noFill/>
          <a:ln w="254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500"/>
                    </a14:imgEffect>
                  </a14:imgLayer>
                </a14:imgProps>
              </a:ext>
              <a:ext uri="{28A0092B-C50C-407E-A947-70E740481C1C}">
                <a14:useLocalDpi xmlns:a14="http://schemas.microsoft.com/office/drawing/2010/main" xmlns="" val="0"/>
              </a:ext>
            </a:extLst>
          </a:blip>
          <a:srcRect l="13285" t="31901" r="38313"/>
          <a:stretch>
            <a:fillRect/>
          </a:stretch>
        </p:blipFill>
        <p:spPr>
          <a:xfrm>
            <a:off x="1297153" y="2191434"/>
            <a:ext cx="3837488" cy="2998065"/>
          </a:xfrm>
          <a:custGeom>
            <a:avLst/>
            <a:gdLst>
              <a:gd name="connsiteX0" fmla="*/ 0 w 3837488"/>
              <a:gd name="connsiteY0" fmla="*/ 0 h 2998065"/>
              <a:gd name="connsiteX1" fmla="*/ 3837488 w 3837488"/>
              <a:gd name="connsiteY1" fmla="*/ 0 h 2998065"/>
              <a:gd name="connsiteX2" fmla="*/ 3837488 w 3837488"/>
              <a:gd name="connsiteY2" fmla="*/ 2998065 h 2998065"/>
              <a:gd name="connsiteX3" fmla="*/ 0 w 3837488"/>
              <a:gd name="connsiteY3" fmla="*/ 2998065 h 2998065"/>
            </a:gdLst>
            <a:ahLst/>
            <a:cxnLst>
              <a:cxn ang="0">
                <a:pos x="connsiteX0" y="connsiteY0"/>
              </a:cxn>
              <a:cxn ang="0">
                <a:pos x="connsiteX1" y="connsiteY1"/>
              </a:cxn>
              <a:cxn ang="0">
                <a:pos x="connsiteX2" y="connsiteY2"/>
              </a:cxn>
              <a:cxn ang="0">
                <a:pos x="connsiteX3" y="connsiteY3"/>
              </a:cxn>
            </a:cxnLst>
            <a:rect l="l" t="t" r="r" b="b"/>
            <a:pathLst>
              <a:path w="3837488" h="2998065">
                <a:moveTo>
                  <a:pt x="0" y="0"/>
                </a:moveTo>
                <a:lnTo>
                  <a:pt x="3837488" y="0"/>
                </a:lnTo>
                <a:lnTo>
                  <a:pt x="3837488" y="2998065"/>
                </a:lnTo>
                <a:lnTo>
                  <a:pt x="0" y="2998065"/>
                </a:lnTo>
                <a:close/>
              </a:path>
            </a:pathLst>
          </a:custGeom>
        </p:spPr>
      </p:pic>
      <p:sp>
        <p:nvSpPr>
          <p:cNvPr id="2" name="矩形 1"/>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（三）习总书记如何做到责任担当</a:t>
            </a:r>
            <a:endParaRPr lang="zh-CN" altLang="zh-CN" sz="3600" b="1" dirty="0">
              <a:solidFill>
                <a:srgbClr val="F9F9F3"/>
              </a:solidFill>
              <a:latin typeface="微软雅黑" panose="020B0503020204020204" charset="-122"/>
              <a:ea typeface="微软雅黑" panose="020B0503020204020204" charset="-122"/>
            </a:endParaRPr>
          </a:p>
        </p:txBody>
      </p:sp>
      <p:sp>
        <p:nvSpPr>
          <p:cNvPr id="9" name="矩形 8"/>
          <p:cNvSpPr/>
          <p:nvPr/>
        </p:nvSpPr>
        <p:spPr>
          <a:xfrm>
            <a:off x="6096000" y="2151727"/>
            <a:ext cx="5110432" cy="954107"/>
          </a:xfrm>
          <a:prstGeom prst="rect">
            <a:avLst/>
          </a:prstGeom>
        </p:spPr>
        <p:txBody>
          <a:bodyPr wrap="square">
            <a:spAutoFit/>
          </a:bodyPr>
          <a:lstStyle/>
          <a:p>
            <a:pPr lvl="0" algn="just" fontAlgn="base">
              <a:lnSpc>
                <a:spcPct val="140000"/>
              </a:lnSpc>
              <a:spcBef>
                <a:spcPts val="600"/>
              </a:spcBef>
              <a:spcAft>
                <a:spcPts val="600"/>
              </a:spcAft>
              <a:buClr>
                <a:srgbClr val="E36A74"/>
              </a:buClr>
              <a:buSzPct val="50000"/>
              <a:defRPr/>
            </a:pPr>
            <a:r>
              <a:rPr lang="en-US" altLang="zh-CN" sz="2000" b="1" dirty="0">
                <a:solidFill>
                  <a:srgbClr val="C00000"/>
                </a:solidFill>
                <a:latin typeface="微软雅黑" panose="020B0503020204020204" charset="-122"/>
                <a:ea typeface="微软雅黑" panose="020B0503020204020204" charset="-122"/>
              </a:rPr>
              <a:t>2014</a:t>
            </a:r>
            <a:r>
              <a:rPr lang="zh-CN" altLang="en-US" sz="2000" b="1" dirty="0">
                <a:solidFill>
                  <a:srgbClr val="C00000"/>
                </a:solidFill>
                <a:latin typeface="微软雅黑" panose="020B0503020204020204" charset="-122"/>
                <a:ea typeface="微软雅黑" panose="020B0503020204020204" charset="-122"/>
              </a:rPr>
              <a:t>年</a:t>
            </a:r>
            <a:r>
              <a:rPr lang="en-US" altLang="zh-CN" sz="2000" b="1" dirty="0">
                <a:solidFill>
                  <a:srgbClr val="C00000"/>
                </a:solidFill>
                <a:latin typeface="微软雅黑" panose="020B0503020204020204" charset="-122"/>
                <a:ea typeface="微软雅黑" panose="020B0503020204020204" charset="-122"/>
              </a:rPr>
              <a:t>2</a:t>
            </a:r>
            <a:r>
              <a:rPr lang="zh-CN" altLang="en-US" sz="2000" b="1" dirty="0">
                <a:solidFill>
                  <a:srgbClr val="C00000"/>
                </a:solidFill>
                <a:latin typeface="微软雅黑" panose="020B0503020204020204" charset="-122"/>
                <a:ea typeface="微软雅黑" panose="020B0503020204020204" charset="-122"/>
              </a:rPr>
              <a:t>月，习总书记在接受俄罗斯电视台专访时谈到自己的执政理念：</a:t>
            </a:r>
            <a:endParaRPr lang="en-US" altLang="zh-CN" sz="2000" b="1" dirty="0">
              <a:solidFill>
                <a:srgbClr val="C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 name="矩形 9"/>
          <p:cNvSpPr/>
          <p:nvPr/>
        </p:nvSpPr>
        <p:spPr>
          <a:xfrm>
            <a:off x="6096000" y="3435173"/>
            <a:ext cx="4428506" cy="1754326"/>
          </a:xfrm>
          <a:prstGeom prst="rect">
            <a:avLst/>
          </a:prstGeom>
        </p:spPr>
        <p:txBody>
          <a:bodyPr wrap="square">
            <a:spAutoFit/>
          </a:bodyPr>
          <a:lstStyle/>
          <a:p>
            <a:pPr>
              <a:lnSpc>
                <a:spcPct val="150000"/>
              </a:lnSpc>
            </a:pPr>
            <a:r>
              <a:rPr lang="zh-CN" altLang="en-US" dirty="0">
                <a:solidFill>
                  <a:srgbClr val="7C4939"/>
                </a:solidFill>
                <a:latin typeface="微软雅黑" panose="020B0503020204020204" charset="-122"/>
                <a:ea typeface="微软雅黑" panose="020B0503020204020204" charset="-122"/>
              </a:rPr>
              <a:t>“中国共产党坚持执政为民，人民对美好生活的向往就是我们的奋斗目标。</a:t>
            </a:r>
            <a:r>
              <a:rPr lang="zh-CN" altLang="en-US" b="1" dirty="0">
                <a:solidFill>
                  <a:srgbClr val="C00000"/>
                </a:solidFill>
                <a:latin typeface="微软雅黑" panose="020B0503020204020204" charset="-122"/>
                <a:ea typeface="微软雅黑" panose="020B0503020204020204" charset="-122"/>
              </a:rPr>
              <a:t>我的执政理念</a:t>
            </a:r>
            <a:r>
              <a:rPr lang="zh-CN" altLang="en-US" dirty="0">
                <a:solidFill>
                  <a:srgbClr val="7C4939"/>
                </a:solidFill>
                <a:latin typeface="微软雅黑" panose="020B0503020204020204" charset="-122"/>
                <a:ea typeface="微软雅黑" panose="020B0503020204020204" charset="-122"/>
              </a:rPr>
              <a:t>概括起来说就是两句话，</a:t>
            </a:r>
            <a:r>
              <a:rPr lang="zh-CN" altLang="en-US" b="1" dirty="0">
                <a:solidFill>
                  <a:srgbClr val="C00000"/>
                </a:solidFill>
                <a:latin typeface="微软雅黑" panose="020B0503020204020204" charset="-122"/>
                <a:ea typeface="微软雅黑" panose="020B0503020204020204" charset="-122"/>
              </a:rPr>
              <a:t>一是为人民服务，二是担当起该担当的责任。</a:t>
            </a:r>
            <a:r>
              <a:rPr lang="zh-CN" altLang="en-US" dirty="0">
                <a:solidFill>
                  <a:srgbClr val="7C4939"/>
                </a:solidFill>
                <a:latin typeface="微软雅黑" panose="020B0503020204020204" charset="-122"/>
                <a:ea typeface="微软雅黑" panose="020B0503020204020204" charset="-122"/>
              </a:rPr>
              <a:t>”</a:t>
            </a:r>
          </a:p>
        </p:txBody>
      </p:sp>
      <p:sp>
        <p:nvSpPr>
          <p:cNvPr id="30" name="矩形 29"/>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anim calcmode="lin" valueType="num">
                                      <p:cBhvr>
                                        <p:cTn id="8" dur="750" fill="hold"/>
                                        <p:tgtEl>
                                          <p:spTgt spid="28"/>
                                        </p:tgtEl>
                                        <p:attrNameLst>
                                          <p:attrName>ppt_x</p:attrName>
                                        </p:attrNameLst>
                                      </p:cBhvr>
                                      <p:tavLst>
                                        <p:tav tm="0">
                                          <p:val>
                                            <p:strVal val="#ppt_x"/>
                                          </p:val>
                                        </p:tav>
                                        <p:tav tm="100000">
                                          <p:val>
                                            <p:strVal val="#ppt_x"/>
                                          </p:val>
                                        </p:tav>
                                      </p:tavLst>
                                    </p:anim>
                                    <p:anim calcmode="lin" valueType="num">
                                      <p:cBhvr>
                                        <p:cTn id="9" dur="750" fill="hold"/>
                                        <p:tgtEl>
                                          <p:spTgt spid="2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750"/>
                                        <p:tgtEl>
                                          <p:spTgt spid="10"/>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p:bldP spid="10"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（四）习总书记对责任担当的要求</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11" name="组合 10"/>
          <p:cNvGrpSpPr/>
          <p:nvPr/>
        </p:nvGrpSpPr>
        <p:grpSpPr>
          <a:xfrm>
            <a:off x="1307949" y="3294506"/>
            <a:ext cx="6952648" cy="914400"/>
            <a:chOff x="1307949" y="3294506"/>
            <a:chExt cx="6952648" cy="914400"/>
          </a:xfrm>
        </p:grpSpPr>
        <p:sp>
          <p:nvSpPr>
            <p:cNvPr id="9" name="矩形 8"/>
            <p:cNvSpPr/>
            <p:nvPr/>
          </p:nvSpPr>
          <p:spPr>
            <a:xfrm>
              <a:off x="1307949" y="3294506"/>
              <a:ext cx="6952648" cy="914400"/>
            </a:xfrm>
            <a:prstGeom prst="rect">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648912" y="3428541"/>
              <a:ext cx="6270722" cy="646331"/>
            </a:xfrm>
            <a:prstGeom prst="rect">
              <a:avLst/>
            </a:prstGeom>
          </p:spPr>
          <p:txBody>
            <a:bodyPr wrap="square">
              <a:spAutoFit/>
            </a:bodyPr>
            <a:lstStyle/>
            <a:p>
              <a:r>
                <a:rPr lang="zh-CN" altLang="en-US" dirty="0">
                  <a:solidFill>
                    <a:srgbClr val="F9F9F3"/>
                  </a:solidFill>
                  <a:latin typeface="微软雅黑" panose="020B0503020204020204" charset="-122"/>
                  <a:ea typeface="微软雅黑" panose="020B0503020204020204" charset="-122"/>
                </a:rPr>
                <a:t>“同过去相比，中国改革的广度和深度都大大拓展了。要把改革推向前进，必须</a:t>
              </a:r>
              <a:r>
                <a:rPr lang="zh-CN" altLang="en-US" b="1" dirty="0">
                  <a:solidFill>
                    <a:srgbClr val="FFFF00"/>
                  </a:solidFill>
                  <a:latin typeface="微软雅黑" panose="020B0503020204020204" charset="-122"/>
                  <a:ea typeface="微软雅黑" panose="020B0503020204020204" charset="-122"/>
                </a:rPr>
                <a:t>加强顶层设计</a:t>
              </a:r>
              <a:r>
                <a:rPr lang="zh-CN" altLang="en-US" dirty="0">
                  <a:solidFill>
                    <a:srgbClr val="F9F9F3"/>
                  </a:solidFill>
                  <a:latin typeface="微软雅黑" panose="020B0503020204020204" charset="-122"/>
                  <a:ea typeface="微软雅黑" panose="020B0503020204020204" charset="-122"/>
                </a:rPr>
                <a:t>。</a:t>
              </a:r>
              <a:r>
                <a:rPr lang="en-US" altLang="zh-CN" dirty="0">
                  <a:solidFill>
                    <a:srgbClr val="F9F9F3"/>
                  </a:solidFill>
                  <a:latin typeface="微软雅黑" panose="020B0503020204020204" charset="-122"/>
                  <a:ea typeface="微软雅黑" panose="020B0503020204020204" charset="-122"/>
                </a:rPr>
                <a:t>”</a:t>
              </a:r>
            </a:p>
          </p:txBody>
        </p:sp>
      </p:grpSp>
      <p:grpSp>
        <p:nvGrpSpPr>
          <p:cNvPr id="12" name="组合 11"/>
          <p:cNvGrpSpPr/>
          <p:nvPr/>
        </p:nvGrpSpPr>
        <p:grpSpPr>
          <a:xfrm>
            <a:off x="1307949" y="4450745"/>
            <a:ext cx="6952648" cy="1369854"/>
            <a:chOff x="1307949" y="4450745"/>
            <a:chExt cx="6952648" cy="1369854"/>
          </a:xfrm>
        </p:grpSpPr>
        <p:sp>
          <p:nvSpPr>
            <p:cNvPr id="10" name="矩形 9"/>
            <p:cNvSpPr/>
            <p:nvPr/>
          </p:nvSpPr>
          <p:spPr>
            <a:xfrm>
              <a:off x="1307949" y="4450745"/>
              <a:ext cx="6952648" cy="13698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648912" y="4535508"/>
              <a:ext cx="6270722" cy="1200329"/>
            </a:xfrm>
            <a:prstGeom prst="rect">
              <a:avLst/>
            </a:prstGeom>
          </p:spPr>
          <p:txBody>
            <a:bodyPr wrap="square">
              <a:spAutoFit/>
            </a:bodyPr>
            <a:lstStyle/>
            <a:p>
              <a:r>
                <a:rPr lang="zh-CN" altLang="en-US" dirty="0">
                  <a:solidFill>
                    <a:srgbClr val="F9F9F3"/>
                  </a:solidFill>
                  <a:latin typeface="微软雅黑" panose="020B0503020204020204" charset="-122"/>
                  <a:ea typeface="微软雅黑" panose="020B0503020204020204" charset="-122"/>
                </a:rPr>
                <a:t>“为了集中力量推进改革，我们成立了中央全面深化改革领导小组，由我本人担任组长，任务就是统一部署和协调一些重大问题，再把工作任务分解下去逐一落实。我把这叫作‘</a:t>
              </a:r>
              <a:r>
                <a:rPr lang="zh-CN" altLang="en-US" b="1" dirty="0">
                  <a:solidFill>
                    <a:srgbClr val="FFFF00"/>
                  </a:solidFill>
                  <a:latin typeface="微软雅黑" panose="020B0503020204020204" charset="-122"/>
                  <a:ea typeface="微软雅黑" panose="020B0503020204020204" charset="-122"/>
                </a:rPr>
                <a:t>一分部署，九分落实</a:t>
              </a:r>
              <a:r>
                <a:rPr lang="zh-CN" altLang="en-US" dirty="0">
                  <a:solidFill>
                    <a:srgbClr val="F9F9F3"/>
                  </a:solidFill>
                  <a:latin typeface="微软雅黑" panose="020B0503020204020204" charset="-122"/>
                  <a:ea typeface="微软雅黑" panose="020B0503020204020204" charset="-122"/>
                </a:rPr>
                <a:t>’”。</a:t>
              </a:r>
              <a:endParaRPr lang="en-US" altLang="zh-CN" dirty="0">
                <a:solidFill>
                  <a:srgbClr val="F9F9F3"/>
                </a:solidFill>
                <a:latin typeface="微软雅黑" panose="020B0503020204020204" charset="-122"/>
                <a:ea typeface="微软雅黑" panose="020B0503020204020204" charset="-122"/>
              </a:endParaRPr>
            </a:p>
          </p:txBody>
        </p:sp>
      </p:grpSp>
      <p:sp>
        <p:nvSpPr>
          <p:cNvPr id="5" name="矩形 4"/>
          <p:cNvSpPr/>
          <p:nvPr/>
        </p:nvSpPr>
        <p:spPr>
          <a:xfrm>
            <a:off x="1307949" y="2037004"/>
            <a:ext cx="7162667" cy="1015663"/>
          </a:xfrm>
          <a:prstGeom prst="rect">
            <a:avLst/>
          </a:prstGeom>
        </p:spPr>
        <p:txBody>
          <a:bodyPr wrap="square">
            <a:spAutoFit/>
          </a:bodyPr>
          <a:lstStyle/>
          <a:p>
            <a:pPr>
              <a:lnSpc>
                <a:spcPct val="150000"/>
              </a:lnSpc>
            </a:pPr>
            <a:r>
              <a:rPr lang="zh-CN" altLang="en-US" sz="2000" b="1" dirty="0">
                <a:solidFill>
                  <a:srgbClr val="C00000"/>
                </a:solidFill>
                <a:latin typeface="微软雅黑" panose="020B0503020204020204" charset="-122"/>
                <a:ea typeface="微软雅黑" panose="020B0503020204020204" charset="-122"/>
              </a:rPr>
              <a:t>不管是在任务部署上，还是任务落实、执行、监督上，习近平总书记都表现出了作为一名中国共产党人的担当本色。</a:t>
            </a:r>
          </a:p>
        </p:txBody>
      </p:sp>
      <p:pic>
        <p:nvPicPr>
          <p:cNvPr id="7" name="图片 6"/>
          <p:cNvPicPr>
            <a:picLocks noChangeAspect="1"/>
          </p:cNvPicPr>
          <p:nvPr/>
        </p:nvPicPr>
        <p:blipFill rotWithShape="1">
          <a:blip r:embed="rId3" cstate="print">
            <a:extLst>
              <a:ext uri="{BEBA8EAE-BF5A-486C-A8C5-ECC9F3942E4B}">
                <a14:imgProps xmlns:a14="http://schemas.microsoft.com/office/drawing/2010/main" xmlns="">
                  <a14:imgLayer r:embed="rId4">
                    <a14:imgEffect>
                      <a14:colorTemperature colorTemp="11200"/>
                    </a14:imgEffect>
                    <a14:imgEffect>
                      <a14:saturation sat="400000"/>
                    </a14:imgEffect>
                  </a14:imgLayer>
                </a14:imgProps>
              </a:ext>
              <a:ext uri="{28A0092B-C50C-407E-A947-70E740481C1C}">
                <a14:useLocalDpi xmlns:a14="http://schemas.microsoft.com/office/drawing/2010/main" xmlns="" val="0"/>
              </a:ext>
            </a:extLst>
          </a:blip>
          <a:srcRect l="3147" r="8468"/>
          <a:stretch>
            <a:fillRect/>
          </a:stretch>
        </p:blipFill>
        <p:spPr>
          <a:xfrm>
            <a:off x="8579104" y="2040879"/>
            <a:ext cx="2936137" cy="3779720"/>
          </a:xfrm>
          <a:prstGeom prst="rect">
            <a:avLst/>
          </a:prstGeom>
        </p:spPr>
      </p:pic>
      <p:sp>
        <p:nvSpPr>
          <p:cNvPr id="13" name="矩形 12"/>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75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750"/>
                                        <p:tgtEl>
                                          <p:spTgt spid="12"/>
                                        </p:tgtEl>
                                      </p:cBhvr>
                                    </p:animEffect>
                                  </p:childTnLst>
                                </p:cTn>
                              </p:par>
                              <p:par>
                                <p:cTn id="15" presetID="22" presetClass="entr" presetSubtype="8" fill="hold"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7949" y="234434"/>
            <a:ext cx="572464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习总书记对责任担当的要求</a:t>
            </a:r>
            <a:endParaRPr lang="zh-CN" altLang="zh-CN" sz="3600" b="1" dirty="0">
              <a:solidFill>
                <a:srgbClr val="F9F9F3"/>
              </a:solidFill>
              <a:latin typeface="微软雅黑" panose="020B0503020204020204" charset="-122"/>
              <a:ea typeface="微软雅黑" panose="020B0503020204020204" charset="-122"/>
            </a:endParaRPr>
          </a:p>
        </p:txBody>
      </p:sp>
      <p:sp>
        <p:nvSpPr>
          <p:cNvPr id="3" name="矩形 2"/>
          <p:cNvSpPr/>
          <p:nvPr/>
        </p:nvSpPr>
        <p:spPr>
          <a:xfrm>
            <a:off x="3668710" y="1735846"/>
            <a:ext cx="4852611" cy="523220"/>
          </a:xfrm>
          <a:prstGeom prst="rect">
            <a:avLst/>
          </a:prstGeom>
        </p:spPr>
        <p:txBody>
          <a:bodyPr wrap="none">
            <a:spAutoFit/>
          </a:bodyPr>
          <a:lstStyle/>
          <a:p>
            <a:pPr algn="ctr">
              <a:defRPr/>
            </a:pPr>
            <a:r>
              <a:rPr lang="zh-CN" altLang="en-US" sz="2800" b="1" dirty="0">
                <a:solidFill>
                  <a:srgbClr val="C00000"/>
                </a:solidFill>
                <a:latin typeface="微软雅黑" panose="020B0503020204020204" charset="-122"/>
                <a:ea typeface="微软雅黑" panose="020B0503020204020204" charset="-122"/>
              </a:rPr>
              <a:t>担当的结果在国内外有目共睹</a:t>
            </a:r>
          </a:p>
        </p:txBody>
      </p:sp>
      <p:sp>
        <p:nvSpPr>
          <p:cNvPr id="99" name="矩形 98"/>
          <p:cNvSpPr/>
          <p:nvPr/>
        </p:nvSpPr>
        <p:spPr>
          <a:xfrm>
            <a:off x="0" y="3299936"/>
            <a:ext cx="12192000" cy="293132"/>
          </a:xfrm>
          <a:prstGeom prst="rect">
            <a:avLst/>
          </a:prstGeom>
          <a:solidFill>
            <a:srgbClr val="7C493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1" name="组合 100"/>
          <p:cNvGrpSpPr/>
          <p:nvPr/>
        </p:nvGrpSpPr>
        <p:grpSpPr>
          <a:xfrm>
            <a:off x="1721066" y="2793884"/>
            <a:ext cx="1274239" cy="1274239"/>
            <a:chOff x="1395170" y="2027372"/>
            <a:chExt cx="1440000" cy="1440000"/>
          </a:xfrm>
        </p:grpSpPr>
        <p:sp>
          <p:nvSpPr>
            <p:cNvPr id="102" name="矩形: 圆角 101"/>
            <p:cNvSpPr/>
            <p:nvPr/>
          </p:nvSpPr>
          <p:spPr>
            <a:xfrm>
              <a:off x="1395170" y="2027372"/>
              <a:ext cx="1440000" cy="14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Freeform 5"/>
            <p:cNvSpPr/>
            <p:nvPr/>
          </p:nvSpPr>
          <p:spPr bwMode="auto">
            <a:xfrm>
              <a:off x="1802216" y="2425352"/>
              <a:ext cx="625907" cy="63279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104" name="组合 103"/>
          <p:cNvGrpSpPr/>
          <p:nvPr/>
        </p:nvGrpSpPr>
        <p:grpSpPr>
          <a:xfrm>
            <a:off x="4201078" y="2793884"/>
            <a:ext cx="1274239" cy="1274239"/>
            <a:chOff x="1395170" y="2027372"/>
            <a:chExt cx="1440000" cy="1440000"/>
          </a:xfrm>
        </p:grpSpPr>
        <p:sp>
          <p:nvSpPr>
            <p:cNvPr id="105" name="矩形: 圆角 104"/>
            <p:cNvSpPr/>
            <p:nvPr/>
          </p:nvSpPr>
          <p:spPr>
            <a:xfrm>
              <a:off x="1395170" y="2027372"/>
              <a:ext cx="1440000" cy="14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Freeform 5"/>
            <p:cNvSpPr/>
            <p:nvPr/>
          </p:nvSpPr>
          <p:spPr bwMode="auto">
            <a:xfrm>
              <a:off x="1802216" y="2425352"/>
              <a:ext cx="625907" cy="63279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107" name="组合 106"/>
          <p:cNvGrpSpPr/>
          <p:nvPr/>
        </p:nvGrpSpPr>
        <p:grpSpPr>
          <a:xfrm>
            <a:off x="6672386" y="2793884"/>
            <a:ext cx="1274239" cy="1274239"/>
            <a:chOff x="1395170" y="2027372"/>
            <a:chExt cx="1440000" cy="1440000"/>
          </a:xfrm>
        </p:grpSpPr>
        <p:sp>
          <p:nvSpPr>
            <p:cNvPr id="108" name="矩形: 圆角 107"/>
            <p:cNvSpPr/>
            <p:nvPr/>
          </p:nvSpPr>
          <p:spPr>
            <a:xfrm>
              <a:off x="1395170" y="2027372"/>
              <a:ext cx="1440000" cy="14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Freeform 5"/>
            <p:cNvSpPr/>
            <p:nvPr/>
          </p:nvSpPr>
          <p:spPr bwMode="auto">
            <a:xfrm>
              <a:off x="1802216" y="2425352"/>
              <a:ext cx="625907" cy="63279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110" name="组合 109"/>
          <p:cNvGrpSpPr/>
          <p:nvPr/>
        </p:nvGrpSpPr>
        <p:grpSpPr>
          <a:xfrm>
            <a:off x="9143694" y="2793884"/>
            <a:ext cx="1274239" cy="1274239"/>
            <a:chOff x="1395170" y="2027372"/>
            <a:chExt cx="1440000" cy="1440000"/>
          </a:xfrm>
        </p:grpSpPr>
        <p:sp>
          <p:nvSpPr>
            <p:cNvPr id="111" name="矩形: 圆角 110"/>
            <p:cNvSpPr/>
            <p:nvPr/>
          </p:nvSpPr>
          <p:spPr>
            <a:xfrm>
              <a:off x="1395170" y="2027372"/>
              <a:ext cx="1440000" cy="1440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Freeform 5"/>
            <p:cNvSpPr/>
            <p:nvPr/>
          </p:nvSpPr>
          <p:spPr bwMode="auto">
            <a:xfrm>
              <a:off x="1802216" y="2425352"/>
              <a:ext cx="625907" cy="63279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cxnSp>
        <p:nvCxnSpPr>
          <p:cNvPr id="114" name="直接箭头连接符 113"/>
          <p:cNvCxnSpPr>
            <a:stCxn id="102" idx="2"/>
          </p:cNvCxnSpPr>
          <p:nvPr/>
        </p:nvCxnSpPr>
        <p:spPr>
          <a:xfrm flipH="1">
            <a:off x="2358185" y="4068123"/>
            <a:ext cx="1" cy="720000"/>
          </a:xfrm>
          <a:prstGeom prst="straightConnector1">
            <a:avLst/>
          </a:prstGeom>
          <a:ln>
            <a:solidFill>
              <a:srgbClr val="7C4939"/>
            </a:solidFill>
            <a:tailEnd type="triangle"/>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a:xfrm>
            <a:off x="1428301" y="4766228"/>
            <a:ext cx="1859768" cy="1358944"/>
          </a:xfrm>
          <a:prstGeom prst="rect">
            <a:avLst/>
          </a:prstGeom>
          <a:noFill/>
          <a:ln>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ct val="0"/>
              </a:spcBef>
            </a:pPr>
            <a:r>
              <a:rPr lang="zh-CN" altLang="zh-CN">
                <a:solidFill>
                  <a:srgbClr val="7C4939"/>
                </a:solidFill>
                <a:latin typeface="微软雅黑" panose="020B0503020204020204" charset="-122"/>
                <a:ea typeface="微软雅黑" panose="020B0503020204020204" charset="-122"/>
              </a:rPr>
              <a:t>全面从严治党开创了反腐倡廉的新局面</a:t>
            </a:r>
            <a:endParaRPr lang="zh-CN" altLang="en-US" dirty="0">
              <a:solidFill>
                <a:srgbClr val="7C4939"/>
              </a:solidFill>
              <a:latin typeface="微软雅黑" panose="020B0503020204020204" charset="-122"/>
              <a:ea typeface="微软雅黑" panose="020B0503020204020204" charset="-122"/>
            </a:endParaRPr>
          </a:p>
        </p:txBody>
      </p:sp>
      <p:sp>
        <p:nvSpPr>
          <p:cNvPr id="117" name="矩形 116"/>
          <p:cNvSpPr/>
          <p:nvPr/>
        </p:nvSpPr>
        <p:spPr>
          <a:xfrm>
            <a:off x="3903961" y="4766228"/>
            <a:ext cx="1859768" cy="1358944"/>
          </a:xfrm>
          <a:prstGeom prst="rect">
            <a:avLst/>
          </a:prstGeom>
          <a:noFill/>
          <a:ln>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ct val="0"/>
              </a:spcBef>
            </a:pPr>
            <a:r>
              <a:rPr lang="zh-CN" altLang="en-US">
                <a:solidFill>
                  <a:srgbClr val="7C4939"/>
                </a:solidFill>
                <a:latin typeface="微软雅黑" panose="020B0503020204020204" charset="-122"/>
                <a:ea typeface="微软雅黑" panose="020B0503020204020204" charset="-122"/>
              </a:rPr>
              <a:t>全面依法治国要努力建成法治中国</a:t>
            </a:r>
            <a:endParaRPr lang="zh-CN" altLang="en-US" dirty="0">
              <a:solidFill>
                <a:srgbClr val="7C4939"/>
              </a:solidFill>
              <a:latin typeface="微软雅黑" panose="020B0503020204020204" charset="-122"/>
              <a:ea typeface="微软雅黑" panose="020B0503020204020204" charset="-122"/>
            </a:endParaRPr>
          </a:p>
        </p:txBody>
      </p:sp>
      <p:sp>
        <p:nvSpPr>
          <p:cNvPr id="118" name="矩形 117"/>
          <p:cNvSpPr/>
          <p:nvPr/>
        </p:nvSpPr>
        <p:spPr>
          <a:xfrm>
            <a:off x="6379622" y="4766228"/>
            <a:ext cx="1859768" cy="1358944"/>
          </a:xfrm>
          <a:prstGeom prst="rect">
            <a:avLst/>
          </a:prstGeom>
          <a:noFill/>
          <a:ln>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1600">
                <a:solidFill>
                  <a:srgbClr val="7C4939"/>
                </a:solidFill>
                <a:latin typeface="微软雅黑" panose="020B0503020204020204" charset="-122"/>
                <a:ea typeface="微软雅黑" panose="020B0503020204020204" charset="-122"/>
              </a:rPr>
              <a:t>全面深化改革意在建构现代化的国家治理体系和国家治理能力</a:t>
            </a:r>
            <a:endParaRPr lang="zh-CN" altLang="en-US" sz="1600" dirty="0">
              <a:solidFill>
                <a:srgbClr val="7C4939"/>
              </a:solidFill>
              <a:latin typeface="微软雅黑" panose="020B0503020204020204" charset="-122"/>
              <a:ea typeface="微软雅黑" panose="020B0503020204020204" charset="-122"/>
            </a:endParaRPr>
          </a:p>
        </p:txBody>
      </p:sp>
      <p:sp>
        <p:nvSpPr>
          <p:cNvPr id="119" name="矩形 118"/>
          <p:cNvSpPr/>
          <p:nvPr/>
        </p:nvSpPr>
        <p:spPr>
          <a:xfrm>
            <a:off x="8850929" y="4766228"/>
            <a:ext cx="1859768" cy="1358944"/>
          </a:xfrm>
          <a:prstGeom prst="rect">
            <a:avLst/>
          </a:prstGeom>
          <a:noFill/>
          <a:ln>
            <a:solidFill>
              <a:srgbClr val="7C4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ct val="0"/>
              </a:spcBef>
            </a:pPr>
            <a:r>
              <a:rPr lang="zh-CN" altLang="en-US">
                <a:solidFill>
                  <a:srgbClr val="7C4939"/>
                </a:solidFill>
                <a:latin typeface="微软雅黑" panose="020B0503020204020204" charset="-122"/>
                <a:ea typeface="微软雅黑" panose="020B0503020204020204" charset="-122"/>
              </a:rPr>
              <a:t>全面建成小康社会是我们的奋斗目标</a:t>
            </a:r>
            <a:endParaRPr lang="zh-CN" altLang="en-US" dirty="0">
              <a:solidFill>
                <a:srgbClr val="7C4939"/>
              </a:solidFill>
              <a:latin typeface="微软雅黑" panose="020B0503020204020204" charset="-122"/>
              <a:ea typeface="微软雅黑" panose="020B0503020204020204" charset="-122"/>
            </a:endParaRPr>
          </a:p>
        </p:txBody>
      </p:sp>
      <p:cxnSp>
        <p:nvCxnSpPr>
          <p:cNvPr id="120" name="直接箭头连接符 119"/>
          <p:cNvCxnSpPr/>
          <p:nvPr/>
        </p:nvCxnSpPr>
        <p:spPr>
          <a:xfrm flipH="1">
            <a:off x="4833845" y="4068123"/>
            <a:ext cx="1" cy="720000"/>
          </a:xfrm>
          <a:prstGeom prst="straightConnector1">
            <a:avLst/>
          </a:prstGeom>
          <a:ln>
            <a:solidFill>
              <a:srgbClr val="7C4939"/>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H="1">
            <a:off x="7309505" y="4068123"/>
            <a:ext cx="1" cy="720000"/>
          </a:xfrm>
          <a:prstGeom prst="straightConnector1">
            <a:avLst/>
          </a:prstGeom>
          <a:ln>
            <a:solidFill>
              <a:srgbClr val="7C493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flipH="1">
            <a:off x="9780812" y="4068123"/>
            <a:ext cx="1" cy="720000"/>
          </a:xfrm>
          <a:prstGeom prst="straightConnector1">
            <a:avLst/>
          </a:prstGeom>
          <a:ln>
            <a:solidFill>
              <a:srgbClr val="7C4939"/>
            </a:solidFill>
            <a:tailEnd type="triangle"/>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p:tgtEl>
                                          <p:spTgt spid="3"/>
                                        </p:tgtEl>
                                        <p:attrNameLst>
                                          <p:attrName>ppt_y</p:attrName>
                                        </p:attrNameLst>
                                      </p:cBhvr>
                                      <p:tavLst>
                                        <p:tav tm="0">
                                          <p:val>
                                            <p:strVal val="#ppt_y-#ppt_h*1.125000"/>
                                          </p:val>
                                        </p:tav>
                                        <p:tav tm="100000">
                                          <p:val>
                                            <p:strVal val="#ppt_y"/>
                                          </p:val>
                                        </p:tav>
                                      </p:tavLst>
                                    </p:anim>
                                    <p:animEffect transition="in" filter="wipe(down)">
                                      <p:cBhvr>
                                        <p:cTn id="8" dur="750"/>
                                        <p:tgtEl>
                                          <p:spTgt spid="3"/>
                                        </p:tgtEl>
                                      </p:cBhvr>
                                    </p:animEffect>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left)">
                                      <p:cBhvr>
                                        <p:cTn id="12" dur="1500"/>
                                        <p:tgtEl>
                                          <p:spTgt spid="99"/>
                                        </p:tgtEl>
                                      </p:cBhvr>
                                    </p:animEffect>
                                  </p:childTnLst>
                                </p:cTn>
                              </p:par>
                              <p:par>
                                <p:cTn id="13" presetID="23" presetClass="entr" presetSubtype="528" fill="hold" nodeType="withEffect">
                                  <p:stCondLst>
                                    <p:cond delay="250"/>
                                  </p:stCondLst>
                                  <p:childTnLst>
                                    <p:set>
                                      <p:cBhvr>
                                        <p:cTn id="14" dur="1" fill="hold">
                                          <p:stCondLst>
                                            <p:cond delay="0"/>
                                          </p:stCondLst>
                                        </p:cTn>
                                        <p:tgtEl>
                                          <p:spTgt spid="101"/>
                                        </p:tgtEl>
                                        <p:attrNameLst>
                                          <p:attrName>style.visibility</p:attrName>
                                        </p:attrNameLst>
                                      </p:cBhvr>
                                      <p:to>
                                        <p:strVal val="visible"/>
                                      </p:to>
                                    </p:set>
                                    <p:anim calcmode="lin" valueType="num">
                                      <p:cBhvr>
                                        <p:cTn id="15" dur="750" fill="hold"/>
                                        <p:tgtEl>
                                          <p:spTgt spid="101"/>
                                        </p:tgtEl>
                                        <p:attrNameLst>
                                          <p:attrName>ppt_w</p:attrName>
                                        </p:attrNameLst>
                                      </p:cBhvr>
                                      <p:tavLst>
                                        <p:tav tm="0">
                                          <p:val>
                                            <p:fltVal val="0"/>
                                          </p:val>
                                        </p:tav>
                                        <p:tav tm="100000">
                                          <p:val>
                                            <p:strVal val="#ppt_w"/>
                                          </p:val>
                                        </p:tav>
                                      </p:tavLst>
                                    </p:anim>
                                    <p:anim calcmode="lin" valueType="num">
                                      <p:cBhvr>
                                        <p:cTn id="16" dur="750" fill="hold"/>
                                        <p:tgtEl>
                                          <p:spTgt spid="101"/>
                                        </p:tgtEl>
                                        <p:attrNameLst>
                                          <p:attrName>ppt_h</p:attrName>
                                        </p:attrNameLst>
                                      </p:cBhvr>
                                      <p:tavLst>
                                        <p:tav tm="0">
                                          <p:val>
                                            <p:fltVal val="0"/>
                                          </p:val>
                                        </p:tav>
                                        <p:tav tm="100000">
                                          <p:val>
                                            <p:strVal val="#ppt_h"/>
                                          </p:val>
                                        </p:tav>
                                      </p:tavLst>
                                    </p:anim>
                                    <p:anim calcmode="lin" valueType="num">
                                      <p:cBhvr>
                                        <p:cTn id="17" dur="750" fill="hold"/>
                                        <p:tgtEl>
                                          <p:spTgt spid="101"/>
                                        </p:tgtEl>
                                        <p:attrNameLst>
                                          <p:attrName>ppt_x</p:attrName>
                                        </p:attrNameLst>
                                      </p:cBhvr>
                                      <p:tavLst>
                                        <p:tav tm="0">
                                          <p:val>
                                            <p:fltVal val="0.5"/>
                                          </p:val>
                                        </p:tav>
                                        <p:tav tm="100000">
                                          <p:val>
                                            <p:strVal val="#ppt_x"/>
                                          </p:val>
                                        </p:tav>
                                      </p:tavLst>
                                    </p:anim>
                                    <p:anim calcmode="lin" valueType="num">
                                      <p:cBhvr>
                                        <p:cTn id="18" dur="750" fill="hold"/>
                                        <p:tgtEl>
                                          <p:spTgt spid="101"/>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350"/>
                                  </p:stCondLst>
                                  <p:childTnLst>
                                    <p:set>
                                      <p:cBhvr>
                                        <p:cTn id="20" dur="1" fill="hold">
                                          <p:stCondLst>
                                            <p:cond delay="0"/>
                                          </p:stCondLst>
                                        </p:cTn>
                                        <p:tgtEl>
                                          <p:spTgt spid="104"/>
                                        </p:tgtEl>
                                        <p:attrNameLst>
                                          <p:attrName>style.visibility</p:attrName>
                                        </p:attrNameLst>
                                      </p:cBhvr>
                                      <p:to>
                                        <p:strVal val="visible"/>
                                      </p:to>
                                    </p:set>
                                    <p:anim calcmode="lin" valueType="num">
                                      <p:cBhvr>
                                        <p:cTn id="21" dur="750" fill="hold"/>
                                        <p:tgtEl>
                                          <p:spTgt spid="104"/>
                                        </p:tgtEl>
                                        <p:attrNameLst>
                                          <p:attrName>ppt_w</p:attrName>
                                        </p:attrNameLst>
                                      </p:cBhvr>
                                      <p:tavLst>
                                        <p:tav tm="0">
                                          <p:val>
                                            <p:fltVal val="0"/>
                                          </p:val>
                                        </p:tav>
                                        <p:tav tm="100000">
                                          <p:val>
                                            <p:strVal val="#ppt_w"/>
                                          </p:val>
                                        </p:tav>
                                      </p:tavLst>
                                    </p:anim>
                                    <p:anim calcmode="lin" valueType="num">
                                      <p:cBhvr>
                                        <p:cTn id="22" dur="750" fill="hold"/>
                                        <p:tgtEl>
                                          <p:spTgt spid="104"/>
                                        </p:tgtEl>
                                        <p:attrNameLst>
                                          <p:attrName>ppt_h</p:attrName>
                                        </p:attrNameLst>
                                      </p:cBhvr>
                                      <p:tavLst>
                                        <p:tav tm="0">
                                          <p:val>
                                            <p:fltVal val="0"/>
                                          </p:val>
                                        </p:tav>
                                        <p:tav tm="100000">
                                          <p:val>
                                            <p:strVal val="#ppt_h"/>
                                          </p:val>
                                        </p:tav>
                                      </p:tavLst>
                                    </p:anim>
                                    <p:anim calcmode="lin" valueType="num">
                                      <p:cBhvr>
                                        <p:cTn id="23" dur="750" fill="hold"/>
                                        <p:tgtEl>
                                          <p:spTgt spid="104"/>
                                        </p:tgtEl>
                                        <p:attrNameLst>
                                          <p:attrName>ppt_x</p:attrName>
                                        </p:attrNameLst>
                                      </p:cBhvr>
                                      <p:tavLst>
                                        <p:tav tm="0">
                                          <p:val>
                                            <p:fltVal val="0.5"/>
                                          </p:val>
                                        </p:tav>
                                        <p:tav tm="100000">
                                          <p:val>
                                            <p:strVal val="#ppt_x"/>
                                          </p:val>
                                        </p:tav>
                                      </p:tavLst>
                                    </p:anim>
                                    <p:anim calcmode="lin" valueType="num">
                                      <p:cBhvr>
                                        <p:cTn id="24" dur="750" fill="hold"/>
                                        <p:tgtEl>
                                          <p:spTgt spid="104"/>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450"/>
                                  </p:stCondLst>
                                  <p:childTnLst>
                                    <p:set>
                                      <p:cBhvr>
                                        <p:cTn id="26" dur="1" fill="hold">
                                          <p:stCondLst>
                                            <p:cond delay="0"/>
                                          </p:stCondLst>
                                        </p:cTn>
                                        <p:tgtEl>
                                          <p:spTgt spid="107"/>
                                        </p:tgtEl>
                                        <p:attrNameLst>
                                          <p:attrName>style.visibility</p:attrName>
                                        </p:attrNameLst>
                                      </p:cBhvr>
                                      <p:to>
                                        <p:strVal val="visible"/>
                                      </p:to>
                                    </p:set>
                                    <p:anim calcmode="lin" valueType="num">
                                      <p:cBhvr>
                                        <p:cTn id="27" dur="750" fill="hold"/>
                                        <p:tgtEl>
                                          <p:spTgt spid="107"/>
                                        </p:tgtEl>
                                        <p:attrNameLst>
                                          <p:attrName>ppt_w</p:attrName>
                                        </p:attrNameLst>
                                      </p:cBhvr>
                                      <p:tavLst>
                                        <p:tav tm="0">
                                          <p:val>
                                            <p:fltVal val="0"/>
                                          </p:val>
                                        </p:tav>
                                        <p:tav tm="100000">
                                          <p:val>
                                            <p:strVal val="#ppt_w"/>
                                          </p:val>
                                        </p:tav>
                                      </p:tavLst>
                                    </p:anim>
                                    <p:anim calcmode="lin" valueType="num">
                                      <p:cBhvr>
                                        <p:cTn id="28" dur="750" fill="hold"/>
                                        <p:tgtEl>
                                          <p:spTgt spid="107"/>
                                        </p:tgtEl>
                                        <p:attrNameLst>
                                          <p:attrName>ppt_h</p:attrName>
                                        </p:attrNameLst>
                                      </p:cBhvr>
                                      <p:tavLst>
                                        <p:tav tm="0">
                                          <p:val>
                                            <p:fltVal val="0"/>
                                          </p:val>
                                        </p:tav>
                                        <p:tav tm="100000">
                                          <p:val>
                                            <p:strVal val="#ppt_h"/>
                                          </p:val>
                                        </p:tav>
                                      </p:tavLst>
                                    </p:anim>
                                    <p:anim calcmode="lin" valueType="num">
                                      <p:cBhvr>
                                        <p:cTn id="29" dur="750" fill="hold"/>
                                        <p:tgtEl>
                                          <p:spTgt spid="107"/>
                                        </p:tgtEl>
                                        <p:attrNameLst>
                                          <p:attrName>ppt_x</p:attrName>
                                        </p:attrNameLst>
                                      </p:cBhvr>
                                      <p:tavLst>
                                        <p:tav tm="0">
                                          <p:val>
                                            <p:fltVal val="0.5"/>
                                          </p:val>
                                        </p:tav>
                                        <p:tav tm="100000">
                                          <p:val>
                                            <p:strVal val="#ppt_x"/>
                                          </p:val>
                                        </p:tav>
                                      </p:tavLst>
                                    </p:anim>
                                    <p:anim calcmode="lin" valueType="num">
                                      <p:cBhvr>
                                        <p:cTn id="30" dur="750" fill="hold"/>
                                        <p:tgtEl>
                                          <p:spTgt spid="107"/>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550"/>
                                  </p:stCondLst>
                                  <p:childTnLst>
                                    <p:set>
                                      <p:cBhvr>
                                        <p:cTn id="32" dur="1" fill="hold">
                                          <p:stCondLst>
                                            <p:cond delay="0"/>
                                          </p:stCondLst>
                                        </p:cTn>
                                        <p:tgtEl>
                                          <p:spTgt spid="110"/>
                                        </p:tgtEl>
                                        <p:attrNameLst>
                                          <p:attrName>style.visibility</p:attrName>
                                        </p:attrNameLst>
                                      </p:cBhvr>
                                      <p:to>
                                        <p:strVal val="visible"/>
                                      </p:to>
                                    </p:set>
                                    <p:anim calcmode="lin" valueType="num">
                                      <p:cBhvr>
                                        <p:cTn id="33" dur="750" fill="hold"/>
                                        <p:tgtEl>
                                          <p:spTgt spid="110"/>
                                        </p:tgtEl>
                                        <p:attrNameLst>
                                          <p:attrName>ppt_w</p:attrName>
                                        </p:attrNameLst>
                                      </p:cBhvr>
                                      <p:tavLst>
                                        <p:tav tm="0">
                                          <p:val>
                                            <p:fltVal val="0"/>
                                          </p:val>
                                        </p:tav>
                                        <p:tav tm="100000">
                                          <p:val>
                                            <p:strVal val="#ppt_w"/>
                                          </p:val>
                                        </p:tav>
                                      </p:tavLst>
                                    </p:anim>
                                    <p:anim calcmode="lin" valueType="num">
                                      <p:cBhvr>
                                        <p:cTn id="34" dur="750" fill="hold"/>
                                        <p:tgtEl>
                                          <p:spTgt spid="110"/>
                                        </p:tgtEl>
                                        <p:attrNameLst>
                                          <p:attrName>ppt_h</p:attrName>
                                        </p:attrNameLst>
                                      </p:cBhvr>
                                      <p:tavLst>
                                        <p:tav tm="0">
                                          <p:val>
                                            <p:fltVal val="0"/>
                                          </p:val>
                                        </p:tav>
                                        <p:tav tm="100000">
                                          <p:val>
                                            <p:strVal val="#ppt_h"/>
                                          </p:val>
                                        </p:tav>
                                      </p:tavLst>
                                    </p:anim>
                                    <p:anim calcmode="lin" valueType="num">
                                      <p:cBhvr>
                                        <p:cTn id="35" dur="750" fill="hold"/>
                                        <p:tgtEl>
                                          <p:spTgt spid="110"/>
                                        </p:tgtEl>
                                        <p:attrNameLst>
                                          <p:attrName>ppt_x</p:attrName>
                                        </p:attrNameLst>
                                      </p:cBhvr>
                                      <p:tavLst>
                                        <p:tav tm="0">
                                          <p:val>
                                            <p:fltVal val="0.5"/>
                                          </p:val>
                                        </p:tav>
                                        <p:tav tm="100000">
                                          <p:val>
                                            <p:strVal val="#ppt_x"/>
                                          </p:val>
                                        </p:tav>
                                      </p:tavLst>
                                    </p:anim>
                                    <p:anim calcmode="lin" valueType="num">
                                      <p:cBhvr>
                                        <p:cTn id="36" dur="750" fill="hold"/>
                                        <p:tgtEl>
                                          <p:spTgt spid="110"/>
                                        </p:tgtEl>
                                        <p:attrNameLst>
                                          <p:attrName>ppt_y</p:attrName>
                                        </p:attrNameLst>
                                      </p:cBhvr>
                                      <p:tavLst>
                                        <p:tav tm="0">
                                          <p:val>
                                            <p:fltVal val="0.5"/>
                                          </p:val>
                                        </p:tav>
                                        <p:tav tm="100000">
                                          <p:val>
                                            <p:strVal val="#ppt_y"/>
                                          </p:val>
                                        </p:tav>
                                      </p:tavLst>
                                    </p:anim>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up)">
                                      <p:cBhvr>
                                        <p:cTn id="40" dur="500"/>
                                        <p:tgtEl>
                                          <p:spTgt spid="114"/>
                                        </p:tgtEl>
                                      </p:cBhvr>
                                    </p:animEffect>
                                  </p:childTnLst>
                                </p:cTn>
                              </p:par>
                              <p:par>
                                <p:cTn id="41" presetID="22" presetClass="entr" presetSubtype="1"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wipe(up)">
                                      <p:cBhvr>
                                        <p:cTn id="43" dur="500"/>
                                        <p:tgtEl>
                                          <p:spTgt spid="120"/>
                                        </p:tgtEl>
                                      </p:cBhvr>
                                    </p:animEffect>
                                  </p:childTnLst>
                                </p:cTn>
                              </p:par>
                              <p:par>
                                <p:cTn id="44" presetID="22" presetClass="entr" presetSubtype="1" fill="hold"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wipe(up)">
                                      <p:cBhvr>
                                        <p:cTn id="46" dur="500"/>
                                        <p:tgtEl>
                                          <p:spTgt spid="121"/>
                                        </p:tgtEl>
                                      </p:cBhvr>
                                    </p:animEffect>
                                  </p:childTnLst>
                                </p:cTn>
                              </p:par>
                              <p:par>
                                <p:cTn id="47" presetID="22" presetClass="entr" presetSubtype="1" fill="hold"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wipe(up)">
                                      <p:cBhvr>
                                        <p:cTn id="49" dur="500"/>
                                        <p:tgtEl>
                                          <p:spTgt spid="122"/>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up)">
                                      <p:cBhvr>
                                        <p:cTn id="53" dur="750"/>
                                        <p:tgtEl>
                                          <p:spTgt spid="116"/>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wipe(up)">
                                      <p:cBhvr>
                                        <p:cTn id="56" dur="750"/>
                                        <p:tgtEl>
                                          <p:spTgt spid="117"/>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18"/>
                                        </p:tgtEl>
                                        <p:attrNameLst>
                                          <p:attrName>style.visibility</p:attrName>
                                        </p:attrNameLst>
                                      </p:cBhvr>
                                      <p:to>
                                        <p:strVal val="visible"/>
                                      </p:to>
                                    </p:set>
                                    <p:animEffect transition="in" filter="wipe(up)">
                                      <p:cBhvr>
                                        <p:cTn id="59" dur="750"/>
                                        <p:tgtEl>
                                          <p:spTgt spid="118"/>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animEffect transition="in" filter="wipe(up)">
                                      <p:cBhvr>
                                        <p:cTn id="62" dur="750"/>
                                        <p:tgtEl>
                                          <p:spTgt spid="119"/>
                                        </p:tgtEl>
                                      </p:cBhvr>
                                    </p:animEffect>
                                  </p:childTnLst>
                                </p:cTn>
                              </p:par>
                            </p:childTnLst>
                          </p:cTn>
                        </p:par>
                        <p:par>
                          <p:cTn id="63" fill="hold">
                            <p:stCondLst>
                              <p:cond delay="4000"/>
                            </p:stCondLst>
                            <p:childTnLst>
                              <p:par>
                                <p:cTn id="64" presetID="10" presetClass="entr" presetSubtype="0" fill="hold" grpId="0" nodeType="after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fade">
                                      <p:cBhvr>
                                        <p:cTn id="66" dur="1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9" grpId="0" animBg="1"/>
      <p:bldP spid="116" grpId="0" animBg="1"/>
      <p:bldP spid="117" grpId="0" animBg="1"/>
      <p:bldP spid="118" grpId="0" animBg="1"/>
      <p:bldP spid="119" grpId="0" animBg="1"/>
      <p:bldP spid="1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18260" y="234315"/>
            <a:ext cx="9000490" cy="645160"/>
          </a:xfrm>
          <a:prstGeom prst="rect">
            <a:avLst/>
          </a:prstGeom>
          <a:noFill/>
        </p:spPr>
        <p:txBody>
          <a:bodyPr wrap="square" rtlCol="0">
            <a:spAutoFit/>
          </a:bodyPr>
          <a:lstStyle/>
          <a:p>
            <a:r>
              <a:rPr lang="zh-CN" altLang="en-US" sz="3600" b="1" dirty="0">
                <a:solidFill>
                  <a:srgbClr val="F9F9F3"/>
                </a:solidFill>
                <a:latin typeface="微软雅黑" panose="020B0503020204020204" charset="-122"/>
                <a:ea typeface="微软雅黑" panose="020B0503020204020204" charset="-122"/>
              </a:rPr>
              <a:t>（五）党中央给出新时期好干部的标准</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20" name="组合 19"/>
          <p:cNvGrpSpPr/>
          <p:nvPr/>
        </p:nvGrpSpPr>
        <p:grpSpPr>
          <a:xfrm>
            <a:off x="4632333" y="1797242"/>
            <a:ext cx="6647180" cy="1277587"/>
            <a:chOff x="4632333" y="1797242"/>
            <a:chExt cx="6647180" cy="1277587"/>
          </a:xfrm>
        </p:grpSpPr>
        <p:sp>
          <p:nvSpPr>
            <p:cNvPr id="16" name="矩形: 圆角 15"/>
            <p:cNvSpPr/>
            <p:nvPr/>
          </p:nvSpPr>
          <p:spPr>
            <a:xfrm>
              <a:off x="4632333" y="1797242"/>
              <a:ext cx="6647180" cy="1277587"/>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5151527" y="2112870"/>
              <a:ext cx="5608794" cy="646331"/>
            </a:xfrm>
            <a:prstGeom prst="rect">
              <a:avLst/>
            </a:prstGeom>
          </p:spPr>
          <p:txBody>
            <a:bodyPr wrap="square">
              <a:spAutoFit/>
            </a:bodyPr>
            <a:lstStyle/>
            <a:p>
              <a:pPr>
                <a:spcBef>
                  <a:spcPct val="0"/>
                </a:spcBef>
              </a:pPr>
              <a:r>
                <a:rPr kumimoji="1" lang="zh-CN" altLang="en-US" dirty="0">
                  <a:solidFill>
                    <a:srgbClr val="F9F9F3"/>
                  </a:solidFill>
                  <a:latin typeface="微软雅黑" panose="020B0503020204020204" charset="-122"/>
                  <a:ea typeface="微软雅黑" panose="020B0503020204020204" charset="-122"/>
                </a:rPr>
                <a:t>“我们的干部要敢想、敢做、敢当，做我们时代的劲草、真金”；</a:t>
              </a:r>
              <a:endParaRPr kumimoji="1" lang="zh-TW" altLang="en-US" dirty="0">
                <a:solidFill>
                  <a:srgbClr val="F9F9F3"/>
                </a:solidFill>
                <a:latin typeface="微软雅黑" panose="020B0503020204020204" charset="-122"/>
                <a:ea typeface="微软雅黑" panose="020B0503020204020204" charset="-122"/>
              </a:endParaRPr>
            </a:p>
          </p:txBody>
        </p:sp>
      </p:grpSp>
      <p:grpSp>
        <p:nvGrpSpPr>
          <p:cNvPr id="21" name="组合 20"/>
          <p:cNvGrpSpPr/>
          <p:nvPr/>
        </p:nvGrpSpPr>
        <p:grpSpPr>
          <a:xfrm>
            <a:off x="4942173" y="3408397"/>
            <a:ext cx="6337340" cy="1277587"/>
            <a:chOff x="4942173" y="3408397"/>
            <a:chExt cx="6337340" cy="1277587"/>
          </a:xfrm>
        </p:grpSpPr>
        <p:sp>
          <p:nvSpPr>
            <p:cNvPr id="18" name="矩形: 圆角 17"/>
            <p:cNvSpPr/>
            <p:nvPr/>
          </p:nvSpPr>
          <p:spPr>
            <a:xfrm>
              <a:off x="4942173" y="3408397"/>
              <a:ext cx="6337340" cy="1277587"/>
            </a:xfrm>
            <a:prstGeom prst="roundRect">
              <a:avLst>
                <a:gd name="adj" fmla="val 5000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223146" y="3862524"/>
              <a:ext cx="3775393" cy="400110"/>
            </a:xfrm>
            <a:prstGeom prst="rect">
              <a:avLst/>
            </a:prstGeom>
          </p:spPr>
          <p:txBody>
            <a:bodyPr wrap="none">
              <a:spAutoFit/>
            </a:bodyPr>
            <a:lstStyle/>
            <a:p>
              <a:pPr>
                <a:spcBef>
                  <a:spcPct val="0"/>
                </a:spcBef>
              </a:pPr>
              <a:r>
                <a:rPr kumimoji="1" lang="zh-CN" altLang="en-US" sz="2000" dirty="0">
                  <a:solidFill>
                    <a:srgbClr val="F9F9F3"/>
                  </a:solidFill>
                  <a:latin typeface="微软雅黑" panose="020B0503020204020204" charset="-122"/>
                  <a:ea typeface="微软雅黑" panose="020B0503020204020204" charset="-122"/>
                </a:rPr>
                <a:t>“疾风知劲草，烈火见真金”；</a:t>
              </a:r>
              <a:endParaRPr kumimoji="1" lang="zh-TW" altLang="en-US" sz="2000" dirty="0">
                <a:solidFill>
                  <a:srgbClr val="F9F9F3"/>
                </a:solidFill>
                <a:latin typeface="微软雅黑" panose="020B0503020204020204" charset="-122"/>
                <a:ea typeface="微软雅黑" panose="020B0503020204020204" charset="-122"/>
              </a:endParaRPr>
            </a:p>
          </p:txBody>
        </p:sp>
      </p:grpSp>
      <p:grpSp>
        <p:nvGrpSpPr>
          <p:cNvPr id="22" name="组合 21"/>
          <p:cNvGrpSpPr/>
          <p:nvPr/>
        </p:nvGrpSpPr>
        <p:grpSpPr>
          <a:xfrm>
            <a:off x="4632333" y="4973323"/>
            <a:ext cx="6647180" cy="1277587"/>
            <a:chOff x="4632333" y="4973323"/>
            <a:chExt cx="6647180" cy="1277587"/>
          </a:xfrm>
        </p:grpSpPr>
        <p:sp>
          <p:nvSpPr>
            <p:cNvPr id="17" name="矩形: 圆角 16"/>
            <p:cNvSpPr/>
            <p:nvPr/>
          </p:nvSpPr>
          <p:spPr>
            <a:xfrm>
              <a:off x="4632333" y="4973323"/>
              <a:ext cx="6647180" cy="1277587"/>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151526" y="5073507"/>
              <a:ext cx="5608794" cy="1077218"/>
            </a:xfrm>
            <a:prstGeom prst="rect">
              <a:avLst/>
            </a:prstGeom>
          </p:spPr>
          <p:txBody>
            <a:bodyPr wrap="square">
              <a:spAutoFit/>
            </a:bodyPr>
            <a:lstStyle/>
            <a:p>
              <a:pPr>
                <a:spcBef>
                  <a:spcPct val="0"/>
                </a:spcBef>
              </a:pPr>
              <a:r>
                <a:rPr kumimoji="1" lang="zh-CN" altLang="en-US" sz="1600" dirty="0">
                  <a:solidFill>
                    <a:srgbClr val="F9F9F3"/>
                  </a:solidFill>
                  <a:latin typeface="微软雅黑" panose="020B0503020204020204" charset="-122"/>
                  <a:ea typeface="微软雅黑" panose="020B0503020204020204" charset="-122"/>
                </a:rPr>
                <a:t>“担当就是责任，好干部必须有责任重于泰山的意识，坚持党的原则第一、党的事业第一、人民利益第一，敢于旗帜鲜明，敢于较真碰硬，对工作任劳任怨、尽心竭力、善始善终、善作善战”。</a:t>
              </a:r>
              <a:endParaRPr kumimoji="1" lang="zh-TW" altLang="en-US" sz="1600" dirty="0">
                <a:solidFill>
                  <a:srgbClr val="F9F9F3"/>
                </a:solidFill>
                <a:latin typeface="微软雅黑" panose="020B0503020204020204" charset="-122"/>
                <a:ea typeface="微软雅黑" panose="020B0503020204020204" charset="-122"/>
              </a:endParaRPr>
            </a:p>
          </p:txBody>
        </p:sp>
      </p:grpSp>
      <p:sp>
        <p:nvSpPr>
          <p:cNvPr id="7" name="MH_Other_1"/>
          <p:cNvSpPr/>
          <p:nvPr>
            <p:custDataLst>
              <p:tags r:id="rId1"/>
            </p:custDataLst>
          </p:nvPr>
        </p:nvSpPr>
        <p:spPr>
          <a:xfrm>
            <a:off x="1923431" y="4055578"/>
            <a:ext cx="2464409" cy="255485"/>
          </a:xfrm>
          <a:custGeom>
            <a:avLst/>
            <a:gdLst>
              <a:gd name="connsiteX0" fmla="*/ 0 w 3721100"/>
              <a:gd name="connsiteY0" fmla="*/ 101600 h 193715"/>
              <a:gd name="connsiteX1" fmla="*/ 2463800 w 3721100"/>
              <a:gd name="connsiteY1" fmla="*/ 190500 h 193715"/>
              <a:gd name="connsiteX2" fmla="*/ 3721100 w 3721100"/>
              <a:gd name="connsiteY2" fmla="*/ 0 h 193715"/>
              <a:gd name="connsiteX0-1" fmla="*/ 0 w 3721100"/>
              <a:gd name="connsiteY0-2" fmla="*/ 101600 h 193715"/>
              <a:gd name="connsiteX1-3" fmla="*/ 2463800 w 3721100"/>
              <a:gd name="connsiteY1-4" fmla="*/ 190500 h 193715"/>
              <a:gd name="connsiteX2-5" fmla="*/ 3721100 w 3721100"/>
              <a:gd name="connsiteY2-6" fmla="*/ 0 h 193715"/>
              <a:gd name="connsiteX0-7" fmla="*/ 0 w 3721100"/>
              <a:gd name="connsiteY0-8" fmla="*/ 101600 h 159057"/>
              <a:gd name="connsiteX1-9" fmla="*/ 1638300 w 3721100"/>
              <a:gd name="connsiteY1-10" fmla="*/ 152400 h 159057"/>
              <a:gd name="connsiteX2-11" fmla="*/ 3721100 w 3721100"/>
              <a:gd name="connsiteY2-12" fmla="*/ 0 h 159057"/>
              <a:gd name="connsiteX0-13" fmla="*/ 0 w 3759200"/>
              <a:gd name="connsiteY0-14" fmla="*/ 76200 h 154960"/>
              <a:gd name="connsiteX1-15" fmla="*/ 1676400 w 3759200"/>
              <a:gd name="connsiteY1-16" fmla="*/ 152400 h 154960"/>
              <a:gd name="connsiteX2-17" fmla="*/ 3759200 w 3759200"/>
              <a:gd name="connsiteY2-18" fmla="*/ 0 h 154960"/>
              <a:gd name="connsiteX0-19" fmla="*/ 0 w 3759200"/>
              <a:gd name="connsiteY0-20" fmla="*/ 76200 h 107454"/>
              <a:gd name="connsiteX1-21" fmla="*/ 2044700 w 3759200"/>
              <a:gd name="connsiteY1-22" fmla="*/ 88900 h 107454"/>
              <a:gd name="connsiteX2-23" fmla="*/ 3759200 w 3759200"/>
              <a:gd name="connsiteY2-24" fmla="*/ 0 h 107454"/>
              <a:gd name="connsiteX0-25" fmla="*/ 0 w 3759200"/>
              <a:gd name="connsiteY0-26" fmla="*/ 76200 h 179488"/>
              <a:gd name="connsiteX1-27" fmla="*/ 2070100 w 3759200"/>
              <a:gd name="connsiteY1-28" fmla="*/ 177800 h 179488"/>
              <a:gd name="connsiteX2-29" fmla="*/ 3759200 w 3759200"/>
              <a:gd name="connsiteY2-30" fmla="*/ 0 h 179488"/>
              <a:gd name="connsiteX0-31" fmla="*/ 0 w 3759200"/>
              <a:gd name="connsiteY0-32" fmla="*/ 76200 h 179488"/>
              <a:gd name="connsiteX1-33" fmla="*/ 2070100 w 3759200"/>
              <a:gd name="connsiteY1-34" fmla="*/ 177800 h 179488"/>
              <a:gd name="connsiteX2-35" fmla="*/ 3759200 w 3759200"/>
              <a:gd name="connsiteY2-36" fmla="*/ 0 h 179488"/>
            </a:gdLst>
            <a:ahLst/>
            <a:cxnLst>
              <a:cxn ang="0">
                <a:pos x="connsiteX0-1" y="connsiteY0-2"/>
              </a:cxn>
              <a:cxn ang="0">
                <a:pos x="connsiteX1-3" y="connsiteY1-4"/>
              </a:cxn>
              <a:cxn ang="0">
                <a:pos x="connsiteX2-5" y="connsiteY2-6"/>
              </a:cxn>
            </a:cxnLst>
            <a:rect l="l" t="t" r="r" b="b"/>
            <a:pathLst>
              <a:path w="3759200" h="179488">
                <a:moveTo>
                  <a:pt x="0" y="76200"/>
                </a:moveTo>
                <a:cubicBezTo>
                  <a:pt x="921808" y="129116"/>
                  <a:pt x="1443567" y="190500"/>
                  <a:pt x="2070100" y="177800"/>
                </a:cubicBezTo>
                <a:cubicBezTo>
                  <a:pt x="2696633" y="165100"/>
                  <a:pt x="3401896" y="4187"/>
                  <a:pt x="3759200" y="0"/>
                </a:cubicBezTo>
              </a:path>
            </a:pathLst>
          </a:custGeom>
          <a:noFill/>
          <a:ln w="12700" cmpd="sng">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endParaRPr>
          </a:p>
        </p:txBody>
      </p:sp>
      <p:sp>
        <p:nvSpPr>
          <p:cNvPr id="8" name="MH_Other_2"/>
          <p:cNvSpPr/>
          <p:nvPr>
            <p:custDataLst>
              <p:tags r:id="rId2"/>
            </p:custDataLst>
          </p:nvPr>
        </p:nvSpPr>
        <p:spPr>
          <a:xfrm>
            <a:off x="1923431" y="2467975"/>
            <a:ext cx="2139707" cy="1778000"/>
          </a:xfrm>
          <a:custGeom>
            <a:avLst/>
            <a:gdLst>
              <a:gd name="connsiteX0" fmla="*/ 0 w 3225800"/>
              <a:gd name="connsiteY0" fmla="*/ 1816100 h 1816100"/>
              <a:gd name="connsiteX1" fmla="*/ 1727200 w 3225800"/>
              <a:gd name="connsiteY1" fmla="*/ 1270000 h 1816100"/>
              <a:gd name="connsiteX2" fmla="*/ 3225800 w 3225800"/>
              <a:gd name="connsiteY2" fmla="*/ 0 h 1816100"/>
              <a:gd name="connsiteX0-1" fmla="*/ 0 w 3263900"/>
              <a:gd name="connsiteY0-2" fmla="*/ 1778000 h 1778000"/>
              <a:gd name="connsiteX1-3" fmla="*/ 1765300 w 3263900"/>
              <a:gd name="connsiteY1-4" fmla="*/ 1270000 h 1778000"/>
              <a:gd name="connsiteX2-5" fmla="*/ 3263900 w 3263900"/>
              <a:gd name="connsiteY2-6" fmla="*/ 0 h 1778000"/>
              <a:gd name="connsiteX0-7" fmla="*/ 0 w 3263900"/>
              <a:gd name="connsiteY0-8" fmla="*/ 1778000 h 1778000"/>
              <a:gd name="connsiteX1-9" fmla="*/ 2235200 w 3263900"/>
              <a:gd name="connsiteY1-10" fmla="*/ 1041400 h 1778000"/>
              <a:gd name="connsiteX2-11" fmla="*/ 3263900 w 3263900"/>
              <a:gd name="connsiteY2-12" fmla="*/ 0 h 1778000"/>
              <a:gd name="connsiteX0-13" fmla="*/ 0 w 3263900"/>
              <a:gd name="connsiteY0-14" fmla="*/ 1778000 h 1778000"/>
              <a:gd name="connsiteX1-15" fmla="*/ 2235200 w 3263900"/>
              <a:gd name="connsiteY1-16" fmla="*/ 1041400 h 1778000"/>
              <a:gd name="connsiteX2-17" fmla="*/ 3263900 w 3263900"/>
              <a:gd name="connsiteY2-18" fmla="*/ 0 h 1778000"/>
              <a:gd name="connsiteX0-19" fmla="*/ 0 w 3263900"/>
              <a:gd name="connsiteY0-20" fmla="*/ 1778000 h 1778000"/>
              <a:gd name="connsiteX1-21" fmla="*/ 2044700 w 3263900"/>
              <a:gd name="connsiteY1-22" fmla="*/ 1130300 h 1778000"/>
              <a:gd name="connsiteX2-23" fmla="*/ 3263900 w 3263900"/>
              <a:gd name="connsiteY2-24" fmla="*/ 0 h 1778000"/>
              <a:gd name="connsiteX0-25" fmla="*/ 0 w 3263900"/>
              <a:gd name="connsiteY0-26" fmla="*/ 1778000 h 1778000"/>
              <a:gd name="connsiteX1-27" fmla="*/ 2197100 w 3263900"/>
              <a:gd name="connsiteY1-28" fmla="*/ 901700 h 1778000"/>
              <a:gd name="connsiteX2-29" fmla="*/ 3263900 w 3263900"/>
              <a:gd name="connsiteY2-30" fmla="*/ 0 h 1778000"/>
              <a:gd name="connsiteX0-31" fmla="*/ 0 w 3263900"/>
              <a:gd name="connsiteY0-32" fmla="*/ 1778000 h 1778000"/>
              <a:gd name="connsiteX1-33" fmla="*/ 2159000 w 3263900"/>
              <a:gd name="connsiteY1-34" fmla="*/ 952500 h 1778000"/>
              <a:gd name="connsiteX2-35" fmla="*/ 3263900 w 3263900"/>
              <a:gd name="connsiteY2-36" fmla="*/ 0 h 1778000"/>
              <a:gd name="connsiteX0-37" fmla="*/ 0 w 3263900"/>
              <a:gd name="connsiteY0-38" fmla="*/ 1778000 h 1778000"/>
              <a:gd name="connsiteX1-39" fmla="*/ 2070100 w 3263900"/>
              <a:gd name="connsiteY1-40" fmla="*/ 1016000 h 1778000"/>
              <a:gd name="connsiteX2-41" fmla="*/ 3263900 w 3263900"/>
              <a:gd name="connsiteY2-42" fmla="*/ 0 h 1778000"/>
              <a:gd name="connsiteX0-43" fmla="*/ 0 w 3263900"/>
              <a:gd name="connsiteY0-44" fmla="*/ 1778000 h 1778000"/>
              <a:gd name="connsiteX1-45" fmla="*/ 2070100 w 3263900"/>
              <a:gd name="connsiteY1-46" fmla="*/ 1016000 h 1778000"/>
              <a:gd name="connsiteX2-47" fmla="*/ 3263900 w 3263900"/>
              <a:gd name="connsiteY2-48" fmla="*/ 0 h 1778000"/>
              <a:gd name="connsiteX0-49" fmla="*/ 0 w 3263900"/>
              <a:gd name="connsiteY0-50" fmla="*/ 1794255 h 1794255"/>
              <a:gd name="connsiteX1-51" fmla="*/ 2070100 w 3263900"/>
              <a:gd name="connsiteY1-52" fmla="*/ 1032255 h 1794255"/>
              <a:gd name="connsiteX2-53" fmla="*/ 3263900 w 3263900"/>
              <a:gd name="connsiteY2-54" fmla="*/ 16255 h 1794255"/>
              <a:gd name="connsiteX0-55" fmla="*/ 0 w 3263900"/>
              <a:gd name="connsiteY0-56" fmla="*/ 1778000 h 1778000"/>
              <a:gd name="connsiteX1-57" fmla="*/ 2070100 w 3263900"/>
              <a:gd name="connsiteY1-58" fmla="*/ 1016000 h 1778000"/>
              <a:gd name="connsiteX2-59" fmla="*/ 3263900 w 3263900"/>
              <a:gd name="connsiteY2-60" fmla="*/ 0 h 1778000"/>
            </a:gdLst>
            <a:ahLst/>
            <a:cxnLst>
              <a:cxn ang="0">
                <a:pos x="connsiteX0-1" y="connsiteY0-2"/>
              </a:cxn>
              <a:cxn ang="0">
                <a:pos x="connsiteX1-3" y="connsiteY1-4"/>
              </a:cxn>
              <a:cxn ang="0">
                <a:pos x="connsiteX2-5" y="connsiteY2-6"/>
              </a:cxn>
            </a:cxnLst>
            <a:rect l="l" t="t" r="r" b="b"/>
            <a:pathLst>
              <a:path w="3263900" h="1778000">
                <a:moveTo>
                  <a:pt x="0" y="1778000"/>
                </a:moveTo>
                <a:cubicBezTo>
                  <a:pt x="594783" y="1656291"/>
                  <a:pt x="1526117" y="1312333"/>
                  <a:pt x="2070100" y="1016000"/>
                </a:cubicBezTo>
                <a:cubicBezTo>
                  <a:pt x="2614083" y="719667"/>
                  <a:pt x="2553854" y="1058"/>
                  <a:pt x="3263900" y="0"/>
                </a:cubicBezTo>
              </a:path>
            </a:pathLst>
          </a:custGeom>
          <a:noFill/>
          <a:ln w="12700" cmpd="sng">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9" name="MH_Other_5"/>
          <p:cNvSpPr/>
          <p:nvPr>
            <p:custDataLst>
              <p:tags r:id="rId3"/>
            </p:custDataLst>
          </p:nvPr>
        </p:nvSpPr>
        <p:spPr>
          <a:xfrm>
            <a:off x="1936131" y="4233275"/>
            <a:ext cx="2131381" cy="1382683"/>
          </a:xfrm>
          <a:custGeom>
            <a:avLst/>
            <a:gdLst>
              <a:gd name="connsiteX0" fmla="*/ 0 w 3251200"/>
              <a:gd name="connsiteY0" fmla="*/ 0 h 1536700"/>
              <a:gd name="connsiteX1" fmla="*/ 2489200 w 3251200"/>
              <a:gd name="connsiteY1" fmla="*/ 927100 h 1536700"/>
              <a:gd name="connsiteX2" fmla="*/ 3251200 w 3251200"/>
              <a:gd name="connsiteY2" fmla="*/ 1536700 h 1536700"/>
              <a:gd name="connsiteX0-1" fmla="*/ 0 w 3251200"/>
              <a:gd name="connsiteY0-2" fmla="*/ 0 h 1536700"/>
              <a:gd name="connsiteX1-3" fmla="*/ 2235200 w 3251200"/>
              <a:gd name="connsiteY1-4" fmla="*/ 787400 h 1536700"/>
              <a:gd name="connsiteX2-5" fmla="*/ 3251200 w 3251200"/>
              <a:gd name="connsiteY2-6" fmla="*/ 1536700 h 1536700"/>
              <a:gd name="connsiteX0-7" fmla="*/ 0 w 3251200"/>
              <a:gd name="connsiteY0-8" fmla="*/ 0 h 1536700"/>
              <a:gd name="connsiteX1-9" fmla="*/ 2235200 w 3251200"/>
              <a:gd name="connsiteY1-10" fmla="*/ 787400 h 1536700"/>
              <a:gd name="connsiteX2-11" fmla="*/ 3251200 w 3251200"/>
              <a:gd name="connsiteY2-12" fmla="*/ 1536700 h 1536700"/>
              <a:gd name="connsiteX0-13" fmla="*/ 0 w 3251200"/>
              <a:gd name="connsiteY0-14" fmla="*/ 0 h 1536700"/>
              <a:gd name="connsiteX1-15" fmla="*/ 2235200 w 3251200"/>
              <a:gd name="connsiteY1-16" fmla="*/ 787400 h 1536700"/>
              <a:gd name="connsiteX2-17" fmla="*/ 3251200 w 3251200"/>
              <a:gd name="connsiteY2-18" fmla="*/ 1536700 h 1536700"/>
              <a:gd name="connsiteX0-19" fmla="*/ 0 w 3251200"/>
              <a:gd name="connsiteY0-20" fmla="*/ 0 h 1536778"/>
              <a:gd name="connsiteX1-21" fmla="*/ 2235200 w 3251200"/>
              <a:gd name="connsiteY1-22" fmla="*/ 787400 h 1536778"/>
              <a:gd name="connsiteX2-23" fmla="*/ 3251200 w 3251200"/>
              <a:gd name="connsiteY2-24" fmla="*/ 1536700 h 1536778"/>
              <a:gd name="connsiteX0-25" fmla="*/ 0 w 3251200"/>
              <a:gd name="connsiteY0-26" fmla="*/ 0 h 1537346"/>
              <a:gd name="connsiteX1-27" fmla="*/ 2235200 w 3251200"/>
              <a:gd name="connsiteY1-28" fmla="*/ 787400 h 1537346"/>
              <a:gd name="connsiteX2-29" fmla="*/ 3251200 w 3251200"/>
              <a:gd name="connsiteY2-30" fmla="*/ 1536700 h 1537346"/>
              <a:gd name="connsiteX0-31" fmla="*/ 0 w 3251200"/>
              <a:gd name="connsiteY0-32" fmla="*/ 0 h 1538738"/>
              <a:gd name="connsiteX1-33" fmla="*/ 2235200 w 3251200"/>
              <a:gd name="connsiteY1-34" fmla="*/ 787400 h 1538738"/>
              <a:gd name="connsiteX2-35" fmla="*/ 3251200 w 3251200"/>
              <a:gd name="connsiteY2-36" fmla="*/ 1536700 h 1538738"/>
            </a:gdLst>
            <a:ahLst/>
            <a:cxnLst>
              <a:cxn ang="0">
                <a:pos x="connsiteX0-1" y="connsiteY0-2"/>
              </a:cxn>
              <a:cxn ang="0">
                <a:pos x="connsiteX1-3" y="connsiteY1-4"/>
              </a:cxn>
              <a:cxn ang="0">
                <a:pos x="connsiteX2-5" y="connsiteY2-6"/>
              </a:cxn>
            </a:cxnLst>
            <a:rect l="l" t="t" r="r" b="b"/>
            <a:pathLst>
              <a:path w="3251200" h="1538738">
                <a:moveTo>
                  <a:pt x="0" y="0"/>
                </a:moveTo>
                <a:cubicBezTo>
                  <a:pt x="1049866" y="208491"/>
                  <a:pt x="1693333" y="531283"/>
                  <a:pt x="2235200" y="787400"/>
                </a:cubicBezTo>
                <a:cubicBezTo>
                  <a:pt x="2777067" y="1043517"/>
                  <a:pt x="2734310" y="1575761"/>
                  <a:pt x="3251200" y="1536700"/>
                </a:cubicBezTo>
              </a:path>
            </a:pathLst>
          </a:custGeom>
          <a:noFill/>
          <a:ln w="12700" cmpd="sng">
            <a:solidFill>
              <a:srgbClr val="7C4939"/>
            </a:solidFill>
            <a:prstDash val="sysDash"/>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nvGrpSpPr>
          <p:cNvPr id="13" name="组合 12"/>
          <p:cNvGrpSpPr/>
          <p:nvPr/>
        </p:nvGrpSpPr>
        <p:grpSpPr>
          <a:xfrm>
            <a:off x="1114157" y="3356975"/>
            <a:ext cx="1739797" cy="1739797"/>
            <a:chOff x="1482373" y="3861365"/>
            <a:chExt cx="1739797" cy="1739797"/>
          </a:xfrm>
        </p:grpSpPr>
        <p:sp>
          <p:nvSpPr>
            <p:cNvPr id="14" name="椭圆 13"/>
            <p:cNvSpPr/>
            <p:nvPr/>
          </p:nvSpPr>
          <p:spPr>
            <a:xfrm>
              <a:off x="1482373" y="3861365"/>
              <a:ext cx="1739797" cy="173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5"/>
            <p:cNvSpPr/>
            <p:nvPr/>
          </p:nvSpPr>
          <p:spPr bwMode="auto">
            <a:xfrm>
              <a:off x="1921069" y="4295318"/>
              <a:ext cx="862405" cy="87189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0" name="MH_Other_6"/>
          <p:cNvSpPr>
            <a:spLocks noChangeAspect="1"/>
          </p:cNvSpPr>
          <p:nvPr>
            <p:custDataLst>
              <p:tags r:id="rId4"/>
            </p:custDataLst>
          </p:nvPr>
        </p:nvSpPr>
        <p:spPr>
          <a:xfrm>
            <a:off x="4063840" y="2129442"/>
            <a:ext cx="648000" cy="648000"/>
          </a:xfrm>
          <a:prstGeom prst="ellipse">
            <a:avLst/>
          </a:prstGeom>
          <a:solidFill>
            <a:srgbClr val="C00000"/>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01</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sp>
        <p:nvSpPr>
          <p:cNvPr id="11" name="MH_Other_8"/>
          <p:cNvSpPr>
            <a:spLocks noChangeAspect="1"/>
          </p:cNvSpPr>
          <p:nvPr>
            <p:custDataLst>
              <p:tags r:id="rId5"/>
            </p:custDataLst>
          </p:nvPr>
        </p:nvSpPr>
        <p:spPr>
          <a:xfrm>
            <a:off x="4406040" y="3732937"/>
            <a:ext cx="648000" cy="649539"/>
          </a:xfrm>
          <a:prstGeom prst="ellipse">
            <a:avLst/>
          </a:prstGeom>
          <a:solidFill>
            <a:srgbClr val="7C4939"/>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02</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sp>
        <p:nvSpPr>
          <p:cNvPr id="12" name="MH_Other_10"/>
          <p:cNvSpPr>
            <a:spLocks noChangeAspect="1"/>
          </p:cNvSpPr>
          <p:nvPr>
            <p:custDataLst>
              <p:tags r:id="rId6"/>
            </p:custDataLst>
          </p:nvPr>
        </p:nvSpPr>
        <p:spPr>
          <a:xfrm>
            <a:off x="4082040" y="5288119"/>
            <a:ext cx="648000" cy="647999"/>
          </a:xfrm>
          <a:prstGeom prst="ellipse">
            <a:avLst/>
          </a:prstGeom>
          <a:solidFill>
            <a:srgbClr val="C00000"/>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03</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sp>
        <p:nvSpPr>
          <p:cNvPr id="23" name="矩形 22"/>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13"/>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750" fill="hold"/>
                                        <p:tgtEl>
                                          <p:spTgt spid="10"/>
                                        </p:tgtEl>
                                        <p:attrNameLst>
                                          <p:attrName>ppt_w</p:attrName>
                                        </p:attrNameLst>
                                      </p:cBhvr>
                                      <p:tavLst>
                                        <p:tav tm="0">
                                          <p:val>
                                            <p:fltVal val="0"/>
                                          </p:val>
                                        </p:tav>
                                        <p:tav tm="100000">
                                          <p:val>
                                            <p:strVal val="#ppt_w"/>
                                          </p:val>
                                        </p:tav>
                                      </p:tavLst>
                                    </p:anim>
                                    <p:anim calcmode="lin" valueType="num">
                                      <p:cBhvr>
                                        <p:cTn id="18" dur="750" fill="hold"/>
                                        <p:tgtEl>
                                          <p:spTgt spid="10"/>
                                        </p:tgtEl>
                                        <p:attrNameLst>
                                          <p:attrName>ppt_h</p:attrName>
                                        </p:attrNameLst>
                                      </p:cBhvr>
                                      <p:tavLst>
                                        <p:tav tm="0">
                                          <p:val>
                                            <p:fltVal val="0"/>
                                          </p:val>
                                        </p:tav>
                                        <p:tav tm="100000">
                                          <p:val>
                                            <p:strVal val="#ppt_h"/>
                                          </p:val>
                                        </p:tav>
                                      </p:tavLst>
                                    </p:anim>
                                    <p:anim calcmode="lin" valueType="num">
                                      <p:cBhvr>
                                        <p:cTn id="19" dur="750" fill="hold"/>
                                        <p:tgtEl>
                                          <p:spTgt spid="10"/>
                                        </p:tgtEl>
                                        <p:attrNameLst>
                                          <p:attrName>style.rotation</p:attrName>
                                        </p:attrNameLst>
                                      </p:cBhvr>
                                      <p:tavLst>
                                        <p:tav tm="0">
                                          <p:val>
                                            <p:fltVal val="360"/>
                                          </p:val>
                                        </p:tav>
                                        <p:tav tm="100000">
                                          <p:val>
                                            <p:fltVal val="0"/>
                                          </p:val>
                                        </p:tav>
                                      </p:tavLst>
                                    </p:anim>
                                    <p:animEffect transition="in" filter="fade">
                                      <p:cBhvr>
                                        <p:cTn id="20" dur="750"/>
                                        <p:tgtEl>
                                          <p:spTgt spid="10"/>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 calcmode="lin" valueType="num">
                                      <p:cBhvr>
                                        <p:cTn id="29" dur="750" fill="hold"/>
                                        <p:tgtEl>
                                          <p:spTgt spid="11"/>
                                        </p:tgtEl>
                                        <p:attrNameLst>
                                          <p:attrName>style.rotation</p:attrName>
                                        </p:attrNameLst>
                                      </p:cBhvr>
                                      <p:tavLst>
                                        <p:tav tm="0">
                                          <p:val>
                                            <p:fltVal val="360"/>
                                          </p:val>
                                        </p:tav>
                                        <p:tav tm="100000">
                                          <p:val>
                                            <p:fltVal val="0"/>
                                          </p:val>
                                        </p:tav>
                                      </p:tavLst>
                                    </p:anim>
                                    <p:animEffect transition="in" filter="fade">
                                      <p:cBhvr>
                                        <p:cTn id="30" dur="750"/>
                                        <p:tgtEl>
                                          <p:spTgt spid="11"/>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750"/>
                                        <p:tgtEl>
                                          <p:spTgt spid="9"/>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750" fill="hold"/>
                                        <p:tgtEl>
                                          <p:spTgt spid="12"/>
                                        </p:tgtEl>
                                        <p:attrNameLst>
                                          <p:attrName>ppt_w</p:attrName>
                                        </p:attrNameLst>
                                      </p:cBhvr>
                                      <p:tavLst>
                                        <p:tav tm="0">
                                          <p:val>
                                            <p:fltVal val="0"/>
                                          </p:val>
                                        </p:tav>
                                        <p:tav tm="100000">
                                          <p:val>
                                            <p:strVal val="#ppt_w"/>
                                          </p:val>
                                        </p:tav>
                                      </p:tavLst>
                                    </p:anim>
                                    <p:anim calcmode="lin" valueType="num">
                                      <p:cBhvr>
                                        <p:cTn id="38" dur="750" fill="hold"/>
                                        <p:tgtEl>
                                          <p:spTgt spid="12"/>
                                        </p:tgtEl>
                                        <p:attrNameLst>
                                          <p:attrName>ppt_h</p:attrName>
                                        </p:attrNameLst>
                                      </p:cBhvr>
                                      <p:tavLst>
                                        <p:tav tm="0">
                                          <p:val>
                                            <p:fltVal val="0"/>
                                          </p:val>
                                        </p:tav>
                                        <p:tav tm="100000">
                                          <p:val>
                                            <p:strVal val="#ppt_h"/>
                                          </p:val>
                                        </p:tav>
                                      </p:tavLst>
                                    </p:anim>
                                    <p:anim calcmode="lin" valueType="num">
                                      <p:cBhvr>
                                        <p:cTn id="39" dur="750" fill="hold"/>
                                        <p:tgtEl>
                                          <p:spTgt spid="12"/>
                                        </p:tgtEl>
                                        <p:attrNameLst>
                                          <p:attrName>style.rotation</p:attrName>
                                        </p:attrNameLst>
                                      </p:cBhvr>
                                      <p:tavLst>
                                        <p:tav tm="0">
                                          <p:val>
                                            <p:fltVal val="360"/>
                                          </p:val>
                                        </p:tav>
                                        <p:tav tm="100000">
                                          <p:val>
                                            <p:fltVal val="0"/>
                                          </p:val>
                                        </p:tav>
                                      </p:tavLst>
                                    </p:anim>
                                    <p:animEffect transition="in" filter="fade">
                                      <p:cBhvr>
                                        <p:cTn id="40" dur="750"/>
                                        <p:tgtEl>
                                          <p:spTgt spid="12"/>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75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750"/>
                                        <p:tgtEl>
                                          <p:spTgt spid="21"/>
                                        </p:tgtEl>
                                      </p:cBhvr>
                                    </p:animEffect>
                                  </p:childTnLst>
                                </p:cTn>
                              </p:par>
                              <p:par>
                                <p:cTn id="48" presetID="22" presetClass="entr" presetSubtype="8"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750"/>
                                        <p:tgtEl>
                                          <p:spTgt spid="22"/>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8100" y="234315"/>
            <a:ext cx="7016750" cy="645160"/>
          </a:xfrm>
          <a:prstGeom prst="rect">
            <a:avLst/>
          </a:prstGeom>
          <a:noFill/>
        </p:spPr>
        <p:txBody>
          <a:bodyPr wrap="square" rtlCol="0">
            <a:spAutoFit/>
          </a:bodyPr>
          <a:lstStyle/>
          <a:p>
            <a:r>
              <a:rPr lang="zh-CN" altLang="en-US" sz="3600" b="1" dirty="0">
                <a:solidFill>
                  <a:srgbClr val="F9F9F3"/>
                </a:solidFill>
                <a:latin typeface="微软雅黑" panose="020B0503020204020204" charset="-122"/>
                <a:ea typeface="微软雅黑" panose="020B0503020204020204" charset="-122"/>
              </a:rPr>
              <a:t>（六）好干部的标准“一二三四”</a:t>
            </a:r>
            <a:endParaRPr lang="zh-CN" altLang="zh-CN" sz="3600" b="1" dirty="0">
              <a:solidFill>
                <a:srgbClr val="F9F9F3"/>
              </a:solidFill>
              <a:latin typeface="微软雅黑" panose="020B0503020204020204" charset="-122"/>
              <a:ea typeface="微软雅黑" panose="020B0503020204020204" charset="-122"/>
            </a:endParaRPr>
          </a:p>
        </p:txBody>
      </p:sp>
      <p:sp>
        <p:nvSpPr>
          <p:cNvPr id="7" name="矩形: 圆角 6"/>
          <p:cNvSpPr/>
          <p:nvPr/>
        </p:nvSpPr>
        <p:spPr>
          <a:xfrm>
            <a:off x="1307949" y="1720312"/>
            <a:ext cx="914400"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rPr>
              <a:t>一</a:t>
            </a:r>
          </a:p>
        </p:txBody>
      </p:sp>
      <p:sp>
        <p:nvSpPr>
          <p:cNvPr id="8" name="矩形: 圆角 7"/>
          <p:cNvSpPr/>
          <p:nvPr/>
        </p:nvSpPr>
        <p:spPr>
          <a:xfrm>
            <a:off x="1307949" y="2879421"/>
            <a:ext cx="914400"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rPr>
              <a:t>二</a:t>
            </a:r>
          </a:p>
        </p:txBody>
      </p:sp>
      <p:sp>
        <p:nvSpPr>
          <p:cNvPr id="9" name="矩形: 圆角 8"/>
          <p:cNvSpPr/>
          <p:nvPr/>
        </p:nvSpPr>
        <p:spPr>
          <a:xfrm>
            <a:off x="1307949" y="4038530"/>
            <a:ext cx="914400"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rPr>
              <a:t>三</a:t>
            </a:r>
          </a:p>
        </p:txBody>
      </p:sp>
      <p:sp>
        <p:nvSpPr>
          <p:cNvPr id="10" name="矩形: 圆角 9"/>
          <p:cNvSpPr/>
          <p:nvPr/>
        </p:nvSpPr>
        <p:spPr>
          <a:xfrm>
            <a:off x="1307949" y="5197639"/>
            <a:ext cx="914400" cy="9144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9F9F3"/>
                </a:solidFill>
              </a:rPr>
              <a:t>四</a:t>
            </a:r>
          </a:p>
        </p:txBody>
      </p:sp>
      <p:sp>
        <p:nvSpPr>
          <p:cNvPr id="11" name="矩形: 圆角 10"/>
          <p:cNvSpPr/>
          <p:nvPr/>
        </p:nvSpPr>
        <p:spPr>
          <a:xfrm>
            <a:off x="2377331" y="1720312"/>
            <a:ext cx="8331997" cy="9144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latin typeface="微软雅黑" panose="020B0503020204020204" charset="-122"/>
                <a:ea typeface="微软雅黑" panose="020B0503020204020204" charset="-122"/>
              </a:rPr>
              <a:t>“一”即“一个信仰”</a:t>
            </a:r>
            <a:r>
              <a:rPr lang="en-US" altLang="zh-CN" sz="2000">
                <a:latin typeface="微软雅黑" panose="020B0503020204020204" charset="-122"/>
                <a:ea typeface="微软雅黑" panose="020B0503020204020204" charset="-122"/>
              </a:rPr>
              <a:t>——</a:t>
            </a:r>
            <a:r>
              <a:rPr lang="zh-CN" altLang="en-US" sz="2000">
                <a:latin typeface="微软雅黑" panose="020B0503020204020204" charset="-122"/>
                <a:ea typeface="微软雅黑" panose="020B0503020204020204" charset="-122"/>
              </a:rPr>
              <a:t>坚定对马克思主义的信仰。</a:t>
            </a:r>
            <a:endParaRPr lang="zh-CN" altLang="en-US" sz="2000" dirty="0">
              <a:latin typeface="微软雅黑" panose="020B0503020204020204" charset="-122"/>
              <a:ea typeface="微软雅黑" panose="020B0503020204020204" charset="-122"/>
            </a:endParaRPr>
          </a:p>
        </p:txBody>
      </p:sp>
      <p:sp>
        <p:nvSpPr>
          <p:cNvPr id="12" name="矩形: 圆角 11"/>
          <p:cNvSpPr/>
          <p:nvPr/>
        </p:nvSpPr>
        <p:spPr>
          <a:xfrm>
            <a:off x="2377331" y="2879421"/>
            <a:ext cx="8331997" cy="9144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latin typeface="微软雅黑" panose="020B0503020204020204" charset="-122"/>
                <a:ea typeface="微软雅黑" panose="020B0503020204020204" charset="-122"/>
              </a:rPr>
              <a:t>“二”即“两个字”：“严”和“实”。</a:t>
            </a:r>
            <a:endParaRPr lang="zh-CN" altLang="en-US" sz="2000" dirty="0">
              <a:latin typeface="微软雅黑" panose="020B0503020204020204" charset="-122"/>
              <a:ea typeface="微软雅黑" panose="020B0503020204020204" charset="-122"/>
            </a:endParaRPr>
          </a:p>
        </p:txBody>
      </p:sp>
      <p:sp>
        <p:nvSpPr>
          <p:cNvPr id="13" name="矩形: 圆角 12"/>
          <p:cNvSpPr/>
          <p:nvPr/>
        </p:nvSpPr>
        <p:spPr>
          <a:xfrm>
            <a:off x="2377331" y="4039946"/>
            <a:ext cx="8331997" cy="9144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a:latin typeface="微软雅黑" panose="020B0503020204020204" charset="-122"/>
                <a:ea typeface="微软雅黑" panose="020B0503020204020204" charset="-122"/>
              </a:rPr>
              <a:t>“三”即“三句话”：对党忠诚、个人干净、敢于担当。</a:t>
            </a:r>
            <a:endParaRPr lang="zh-CN" altLang="en-US" sz="2000" dirty="0">
              <a:latin typeface="微软雅黑" panose="020B0503020204020204" charset="-122"/>
              <a:ea typeface="微软雅黑" panose="020B0503020204020204" charset="-122"/>
            </a:endParaRPr>
          </a:p>
        </p:txBody>
      </p:sp>
      <p:sp>
        <p:nvSpPr>
          <p:cNvPr id="14" name="矩形: 圆角 13"/>
          <p:cNvSpPr/>
          <p:nvPr/>
        </p:nvSpPr>
        <p:spPr>
          <a:xfrm>
            <a:off x="2377331" y="5197639"/>
            <a:ext cx="8331997" cy="914400"/>
          </a:xfrm>
          <a:prstGeom prst="roundRect">
            <a:avLst>
              <a:gd name="adj" fmla="val 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微软雅黑" panose="020B0503020204020204" charset="-122"/>
                <a:ea typeface="微软雅黑" panose="020B0503020204020204" charset="-122"/>
              </a:rPr>
              <a:t>“四”即“四有”“四个人”：始终做到心中有党、心中有民、心中有责、心中有戒；做政治的明白人、发展的开路人、群众的贴心人和班子的带头人。</a:t>
            </a:r>
          </a:p>
        </p:txBody>
      </p:sp>
      <p:sp>
        <p:nvSpPr>
          <p:cNvPr id="15" name="矩形 14"/>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fltVal val="0"/>
                                          </p:val>
                                        </p:tav>
                                        <p:tav tm="100000">
                                          <p:val>
                                            <p:strVal val="#ppt_w"/>
                                          </p:val>
                                        </p:tav>
                                      </p:tavLst>
                                    </p:anim>
                                    <p:anim calcmode="lin" valueType="num">
                                      <p:cBhvr>
                                        <p:cTn id="13" dur="750" fill="hold"/>
                                        <p:tgtEl>
                                          <p:spTgt spid="8"/>
                                        </p:tgtEl>
                                        <p:attrNameLst>
                                          <p:attrName>ppt_h</p:attrName>
                                        </p:attrNameLst>
                                      </p:cBhvr>
                                      <p:tavLst>
                                        <p:tav tm="0">
                                          <p:val>
                                            <p:fltVal val="0"/>
                                          </p:val>
                                        </p:tav>
                                        <p:tav tm="100000">
                                          <p:val>
                                            <p:strVal val="#ppt_h"/>
                                          </p:val>
                                        </p:tav>
                                      </p:tavLst>
                                    </p:anim>
                                    <p:animEffect transition="in" filter="fade">
                                      <p:cBhvr>
                                        <p:cTn id="14" dur="750"/>
                                        <p:tgtEl>
                                          <p:spTgt spid="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 calcmode="lin" valueType="num">
                                      <p:cBhvr>
                                        <p:cTn id="17" dur="750" fill="hold"/>
                                        <p:tgtEl>
                                          <p:spTgt spid="9"/>
                                        </p:tgtEl>
                                        <p:attrNameLst>
                                          <p:attrName>ppt_w</p:attrName>
                                        </p:attrNameLst>
                                      </p:cBhvr>
                                      <p:tavLst>
                                        <p:tav tm="0">
                                          <p:val>
                                            <p:fltVal val="0"/>
                                          </p:val>
                                        </p:tav>
                                        <p:tav tm="100000">
                                          <p:val>
                                            <p:strVal val="#ppt_w"/>
                                          </p:val>
                                        </p:tav>
                                      </p:tavLst>
                                    </p:anim>
                                    <p:anim calcmode="lin" valueType="num">
                                      <p:cBhvr>
                                        <p:cTn id="18" dur="750" fill="hold"/>
                                        <p:tgtEl>
                                          <p:spTgt spid="9"/>
                                        </p:tgtEl>
                                        <p:attrNameLst>
                                          <p:attrName>ppt_h</p:attrName>
                                        </p:attrNameLst>
                                      </p:cBhvr>
                                      <p:tavLst>
                                        <p:tav tm="0">
                                          <p:val>
                                            <p:fltVal val="0"/>
                                          </p:val>
                                        </p:tav>
                                        <p:tav tm="100000">
                                          <p:val>
                                            <p:strVal val="#ppt_h"/>
                                          </p:val>
                                        </p:tav>
                                      </p:tavLst>
                                    </p:anim>
                                    <p:animEffect transition="in" filter="fade">
                                      <p:cBhvr>
                                        <p:cTn id="19" dur="750"/>
                                        <p:tgtEl>
                                          <p:spTgt spid="9"/>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750" fill="hold"/>
                                        <p:tgtEl>
                                          <p:spTgt spid="10"/>
                                        </p:tgtEl>
                                        <p:attrNameLst>
                                          <p:attrName>ppt_w</p:attrName>
                                        </p:attrNameLst>
                                      </p:cBhvr>
                                      <p:tavLst>
                                        <p:tav tm="0">
                                          <p:val>
                                            <p:fltVal val="0"/>
                                          </p:val>
                                        </p:tav>
                                        <p:tav tm="100000">
                                          <p:val>
                                            <p:strVal val="#ppt_w"/>
                                          </p:val>
                                        </p:tav>
                                      </p:tavLst>
                                    </p:anim>
                                    <p:anim calcmode="lin" valueType="num">
                                      <p:cBhvr>
                                        <p:cTn id="23" dur="750" fill="hold"/>
                                        <p:tgtEl>
                                          <p:spTgt spid="10"/>
                                        </p:tgtEl>
                                        <p:attrNameLst>
                                          <p:attrName>ppt_h</p:attrName>
                                        </p:attrNameLst>
                                      </p:cBhvr>
                                      <p:tavLst>
                                        <p:tav tm="0">
                                          <p:val>
                                            <p:fltVal val="0"/>
                                          </p:val>
                                        </p:tav>
                                        <p:tav tm="100000">
                                          <p:val>
                                            <p:strVal val="#ppt_h"/>
                                          </p:val>
                                        </p:tav>
                                      </p:tavLst>
                                    </p:anim>
                                    <p:animEffect transition="in" filter="fade">
                                      <p:cBhvr>
                                        <p:cTn id="24" dur="750"/>
                                        <p:tgtEl>
                                          <p:spTgt spid="1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000"/>
                                        <p:tgtEl>
                                          <p:spTgt spid="14"/>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（七）习总书记详细阐明何为四有</a:t>
            </a:r>
            <a:endParaRPr lang="zh-CN" altLang="zh-CN" sz="3600" b="1" dirty="0">
              <a:solidFill>
                <a:srgbClr val="F9F9F3"/>
              </a:solidFill>
              <a:latin typeface="微软雅黑" panose="020B0503020204020204" charset="-122"/>
              <a:ea typeface="微软雅黑" panose="020B0503020204020204" charset="-122"/>
            </a:endParaRPr>
          </a:p>
        </p:txBody>
      </p:sp>
      <p:cxnSp>
        <p:nvCxnSpPr>
          <p:cNvPr id="11" name="MH_Other_1"/>
          <p:cNvCxnSpPr/>
          <p:nvPr>
            <p:custDataLst>
              <p:tags r:id="rId1"/>
            </p:custDataLst>
          </p:nvPr>
        </p:nvCxnSpPr>
        <p:spPr>
          <a:xfrm>
            <a:off x="6073775" y="1577976"/>
            <a:ext cx="0" cy="4977807"/>
          </a:xfrm>
          <a:prstGeom prst="line">
            <a:avLst/>
          </a:prstGeom>
          <a:ln w="12700">
            <a:solidFill>
              <a:srgbClr val="7C4939"/>
            </a:solidFill>
            <a:prstDash val="sysDot"/>
            <a:headEnd type="diamond"/>
            <a:tailEnd type="stealth"/>
          </a:ln>
        </p:spPr>
        <p:style>
          <a:lnRef idx="1">
            <a:schemeClr val="accent1"/>
          </a:lnRef>
          <a:fillRef idx="0">
            <a:schemeClr val="accent1"/>
          </a:fillRef>
          <a:effectRef idx="0">
            <a:schemeClr val="accent1"/>
          </a:effectRef>
          <a:fontRef idx="minor">
            <a:schemeClr val="tx1"/>
          </a:fontRef>
        </p:style>
      </p:cxnSp>
      <p:cxnSp>
        <p:nvCxnSpPr>
          <p:cNvPr id="12" name="MH_Other_2"/>
          <p:cNvCxnSpPr/>
          <p:nvPr>
            <p:custDataLst>
              <p:tags r:id="rId2"/>
            </p:custDataLst>
          </p:nvPr>
        </p:nvCxnSpPr>
        <p:spPr>
          <a:xfrm>
            <a:off x="6073775" y="2986979"/>
            <a:ext cx="787400" cy="0"/>
          </a:xfrm>
          <a:prstGeom prst="line">
            <a:avLst/>
          </a:prstGeom>
          <a:ln>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6861175" y="2266979"/>
            <a:ext cx="4158121" cy="1908000"/>
            <a:chOff x="6861175" y="2266979"/>
            <a:chExt cx="4158121" cy="1908000"/>
          </a:xfrm>
        </p:grpSpPr>
        <p:sp>
          <p:nvSpPr>
            <p:cNvPr id="13" name="MH_SubTitle_1"/>
            <p:cNvSpPr/>
            <p:nvPr>
              <p:custDataLst>
                <p:tags r:id="rId12"/>
              </p:custDataLst>
            </p:nvPr>
          </p:nvSpPr>
          <p:spPr>
            <a:xfrm>
              <a:off x="6861175" y="2266979"/>
              <a:ext cx="4158119" cy="648000"/>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1">
                  <a:solidFill>
                    <a:srgbClr val="F9F9F3"/>
                  </a:solidFill>
                  <a:latin typeface="微软雅黑" panose="020B0503020204020204" charset="-122"/>
                  <a:ea typeface="微软雅黑" panose="020B0503020204020204" charset="-122"/>
                </a:rPr>
                <a:t>心中有责</a:t>
              </a:r>
              <a:endParaRPr lang="en-US" altLang="zh-CN" sz="2800" b="1" dirty="0">
                <a:solidFill>
                  <a:srgbClr val="F9F9F3"/>
                </a:solidFill>
                <a:latin typeface="微软雅黑" panose="020B0503020204020204" charset="-122"/>
                <a:ea typeface="微软雅黑" panose="020B0503020204020204" charset="-122"/>
              </a:endParaRPr>
            </a:p>
          </p:txBody>
        </p:sp>
        <p:sp>
          <p:nvSpPr>
            <p:cNvPr id="14" name="MH_Text_1"/>
            <p:cNvSpPr/>
            <p:nvPr>
              <p:custDataLst>
                <p:tags r:id="rId13"/>
              </p:custDataLst>
            </p:nvPr>
          </p:nvSpPr>
          <p:spPr>
            <a:xfrm>
              <a:off x="6861175" y="2914979"/>
              <a:ext cx="4158121" cy="126000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r>
                <a:rPr lang="zh-CN" altLang="en-US" sz="1400" dirty="0">
                  <a:solidFill>
                    <a:srgbClr val="7C4939"/>
                  </a:solidFill>
                  <a:latin typeface="微软雅黑" panose="020B0503020204020204" charset="-122"/>
                  <a:ea typeface="微软雅黑" panose="020B0503020204020204" charset="-122"/>
                </a:rPr>
                <a:t>不能只想当官不想干事，只想揽权不想担责，只想出彩不想出力，不能干一年、两年、三年还是“涛声依旧”，必须要有“功成不必在我”的大境界。</a:t>
              </a:r>
              <a:endParaRPr lang="en-US" altLang="zh-CN" sz="1400" dirty="0">
                <a:solidFill>
                  <a:srgbClr val="7C4939"/>
                </a:solidFill>
                <a:latin typeface="微软雅黑" panose="020B0503020204020204" charset="-122"/>
                <a:ea typeface="微软雅黑" panose="020B0503020204020204" charset="-122"/>
              </a:endParaRPr>
            </a:p>
          </p:txBody>
        </p:sp>
      </p:grpSp>
      <p:cxnSp>
        <p:nvCxnSpPr>
          <p:cNvPr id="18" name="MH_Other_4"/>
          <p:cNvCxnSpPr/>
          <p:nvPr>
            <p:custDataLst>
              <p:tags r:id="rId3"/>
            </p:custDataLst>
          </p:nvPr>
        </p:nvCxnSpPr>
        <p:spPr>
          <a:xfrm>
            <a:off x="5286375" y="2266979"/>
            <a:ext cx="787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1123457" y="1546979"/>
            <a:ext cx="4158121" cy="1908000"/>
            <a:chOff x="1123457" y="1546979"/>
            <a:chExt cx="4158121" cy="1908000"/>
          </a:xfrm>
        </p:grpSpPr>
        <p:sp>
          <p:nvSpPr>
            <p:cNvPr id="19" name="MH_SubTitle_1"/>
            <p:cNvSpPr/>
            <p:nvPr>
              <p:custDataLst>
                <p:tags r:id="rId10"/>
              </p:custDataLst>
            </p:nvPr>
          </p:nvSpPr>
          <p:spPr>
            <a:xfrm>
              <a:off x="1123457" y="1546979"/>
              <a:ext cx="4158119" cy="648000"/>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1">
                  <a:solidFill>
                    <a:srgbClr val="F9F9F3"/>
                  </a:solidFill>
                  <a:latin typeface="微软雅黑" panose="020B0503020204020204" charset="-122"/>
                  <a:ea typeface="微软雅黑" panose="020B0503020204020204" charset="-122"/>
                </a:rPr>
                <a:t>心中有党</a:t>
              </a:r>
              <a:endParaRPr lang="en-US" altLang="zh-CN" sz="2800" b="1" dirty="0">
                <a:solidFill>
                  <a:srgbClr val="F9F9F3"/>
                </a:solidFill>
                <a:latin typeface="微软雅黑" panose="020B0503020204020204" charset="-122"/>
                <a:ea typeface="微软雅黑" panose="020B0503020204020204" charset="-122"/>
              </a:endParaRPr>
            </a:p>
          </p:txBody>
        </p:sp>
        <p:sp>
          <p:nvSpPr>
            <p:cNvPr id="20" name="MH_Text_1"/>
            <p:cNvSpPr/>
            <p:nvPr>
              <p:custDataLst>
                <p:tags r:id="rId11"/>
              </p:custDataLst>
            </p:nvPr>
          </p:nvSpPr>
          <p:spPr>
            <a:xfrm>
              <a:off x="1123457" y="2194979"/>
              <a:ext cx="4158121" cy="126000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r>
                <a:rPr lang="zh-CN" altLang="en-US" sz="1400" dirty="0">
                  <a:solidFill>
                    <a:srgbClr val="7C4939"/>
                  </a:solidFill>
                  <a:latin typeface="微软雅黑" panose="020B0503020204020204" charset="-122"/>
                  <a:ea typeface="微软雅黑" panose="020B0503020204020204" charset="-122"/>
                </a:rPr>
                <a:t>这是领导干部的重要标准，尤其是在县一级阵地的县委书记，必须要心中有党、对党忠诚。</a:t>
              </a:r>
              <a:endParaRPr lang="en-US" altLang="zh-CN" sz="1400" dirty="0">
                <a:solidFill>
                  <a:srgbClr val="7C4939"/>
                </a:solidFill>
                <a:latin typeface="微软雅黑" panose="020B0503020204020204" charset="-122"/>
                <a:ea typeface="微软雅黑" panose="020B0503020204020204" charset="-122"/>
              </a:endParaRPr>
            </a:p>
          </p:txBody>
        </p:sp>
      </p:grpSp>
      <p:cxnSp>
        <p:nvCxnSpPr>
          <p:cNvPr id="23" name="MH_Other_4"/>
          <p:cNvCxnSpPr/>
          <p:nvPr>
            <p:custDataLst>
              <p:tags r:id="rId4"/>
            </p:custDataLst>
          </p:nvPr>
        </p:nvCxnSpPr>
        <p:spPr>
          <a:xfrm>
            <a:off x="5286375" y="4437686"/>
            <a:ext cx="787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1123457" y="3789686"/>
            <a:ext cx="4158121" cy="1908000"/>
            <a:chOff x="1123457" y="3789686"/>
            <a:chExt cx="4158121" cy="1908000"/>
          </a:xfrm>
        </p:grpSpPr>
        <p:sp>
          <p:nvSpPr>
            <p:cNvPr id="24" name="MH_SubTitle_1"/>
            <p:cNvSpPr/>
            <p:nvPr>
              <p:custDataLst>
                <p:tags r:id="rId8"/>
              </p:custDataLst>
            </p:nvPr>
          </p:nvSpPr>
          <p:spPr>
            <a:xfrm>
              <a:off x="1123457" y="3789686"/>
              <a:ext cx="4158119" cy="648000"/>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1" dirty="0">
                  <a:solidFill>
                    <a:srgbClr val="F9F9F3"/>
                  </a:solidFill>
                  <a:latin typeface="微软雅黑" panose="020B0503020204020204" charset="-122"/>
                  <a:ea typeface="微软雅黑" panose="020B0503020204020204" charset="-122"/>
                </a:rPr>
                <a:t>心中有民</a:t>
              </a:r>
              <a:endParaRPr lang="en-US" altLang="zh-CN" sz="2800" b="1" dirty="0">
                <a:solidFill>
                  <a:srgbClr val="F9F9F3"/>
                </a:solidFill>
                <a:latin typeface="微软雅黑" panose="020B0503020204020204" charset="-122"/>
                <a:ea typeface="微软雅黑" panose="020B0503020204020204" charset="-122"/>
              </a:endParaRPr>
            </a:p>
          </p:txBody>
        </p:sp>
        <p:sp>
          <p:nvSpPr>
            <p:cNvPr id="25" name="MH_Text_1"/>
            <p:cNvSpPr/>
            <p:nvPr>
              <p:custDataLst>
                <p:tags r:id="rId9"/>
              </p:custDataLst>
            </p:nvPr>
          </p:nvSpPr>
          <p:spPr>
            <a:xfrm>
              <a:off x="1123457" y="4437686"/>
              <a:ext cx="4158121" cy="126000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r>
                <a:rPr lang="zh-CN" altLang="zh-CN" sz="1400">
                  <a:solidFill>
                    <a:srgbClr val="7C4939"/>
                  </a:solidFill>
                  <a:latin typeface="微软雅黑" panose="020B0503020204020204" charset="-122"/>
                  <a:ea typeface="微软雅黑" panose="020B0503020204020204" charset="-122"/>
                </a:rPr>
                <a:t>共产党的宗旨就是全心全意为人民服务</a:t>
              </a:r>
              <a:r>
                <a:rPr lang="zh-CN" altLang="en-US" sz="1400">
                  <a:solidFill>
                    <a:srgbClr val="7C4939"/>
                  </a:solidFill>
                  <a:latin typeface="微软雅黑" panose="020B0503020204020204" charset="-122"/>
                  <a:ea typeface="微软雅黑" panose="020B0503020204020204" charset="-122"/>
                </a:rPr>
                <a:t>。</a:t>
              </a:r>
              <a:r>
                <a:rPr lang="zh-CN" altLang="zh-CN" sz="1400">
                  <a:solidFill>
                    <a:srgbClr val="7C4939"/>
                  </a:solidFill>
                  <a:latin typeface="微软雅黑" panose="020B0503020204020204" charset="-122"/>
                  <a:ea typeface="微软雅黑" panose="020B0503020204020204" charset="-122"/>
                </a:rPr>
                <a:t>对于领导干部来讲，个人的名誉、地位、利益要想得透</a:t>
              </a:r>
              <a:r>
                <a:rPr lang="zh-CN" altLang="en-US" sz="1400">
                  <a:solidFill>
                    <a:srgbClr val="7C4939"/>
                  </a:solidFill>
                  <a:latin typeface="微软雅黑" panose="020B0503020204020204" charset="-122"/>
                  <a:ea typeface="微软雅黑" panose="020B0503020204020204" charset="-122"/>
                </a:rPr>
                <a:t>、</a:t>
              </a:r>
              <a:r>
                <a:rPr lang="zh-CN" altLang="zh-CN" sz="1400">
                  <a:solidFill>
                    <a:srgbClr val="7C4939"/>
                  </a:solidFill>
                  <a:latin typeface="微软雅黑" panose="020B0503020204020204" charset="-122"/>
                  <a:ea typeface="微软雅黑" panose="020B0503020204020204" charset="-122"/>
                </a:rPr>
                <a:t>看得淡，特别要注重解决好人民最关心、最直接，也最现实的利益问题</a:t>
              </a:r>
              <a:r>
                <a:rPr lang="zh-CN" altLang="en-US" sz="1400">
                  <a:solidFill>
                    <a:srgbClr val="7C4939"/>
                  </a:solidFill>
                  <a:latin typeface="微软雅黑" panose="020B0503020204020204" charset="-122"/>
                  <a:ea typeface="微软雅黑" panose="020B0503020204020204" charset="-122"/>
                </a:rPr>
                <a:t>。</a:t>
              </a:r>
              <a:endParaRPr lang="en-US" altLang="zh-CN" sz="1400" dirty="0">
                <a:solidFill>
                  <a:srgbClr val="7C4939"/>
                </a:solidFill>
                <a:latin typeface="微软雅黑" panose="020B0503020204020204" charset="-122"/>
                <a:ea typeface="微软雅黑" panose="020B0503020204020204" charset="-122"/>
              </a:endParaRPr>
            </a:p>
          </p:txBody>
        </p:sp>
      </p:grpSp>
      <p:cxnSp>
        <p:nvCxnSpPr>
          <p:cNvPr id="26" name="MH_Other_2"/>
          <p:cNvCxnSpPr/>
          <p:nvPr>
            <p:custDataLst>
              <p:tags r:id="rId5"/>
            </p:custDataLst>
          </p:nvPr>
        </p:nvCxnSpPr>
        <p:spPr>
          <a:xfrm>
            <a:off x="6073775" y="5157686"/>
            <a:ext cx="787400" cy="0"/>
          </a:xfrm>
          <a:prstGeom prst="line">
            <a:avLst/>
          </a:prstGeom>
          <a:ln>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861175" y="4509686"/>
            <a:ext cx="4158121" cy="1908000"/>
            <a:chOff x="6861175" y="4509686"/>
            <a:chExt cx="4158121" cy="1908000"/>
          </a:xfrm>
        </p:grpSpPr>
        <p:sp>
          <p:nvSpPr>
            <p:cNvPr id="27" name="MH_SubTitle_1"/>
            <p:cNvSpPr/>
            <p:nvPr>
              <p:custDataLst>
                <p:tags r:id="rId6"/>
              </p:custDataLst>
            </p:nvPr>
          </p:nvSpPr>
          <p:spPr>
            <a:xfrm>
              <a:off x="6861175" y="4509686"/>
              <a:ext cx="4158119" cy="648000"/>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b="1" dirty="0">
                  <a:solidFill>
                    <a:srgbClr val="F9F9F3"/>
                  </a:solidFill>
                  <a:latin typeface="微软雅黑" panose="020B0503020204020204" charset="-122"/>
                  <a:ea typeface="微软雅黑" panose="020B0503020204020204" charset="-122"/>
                </a:rPr>
                <a:t>心中有戒</a:t>
              </a:r>
              <a:endParaRPr lang="en-US" altLang="zh-CN" sz="2800" b="1" dirty="0">
                <a:solidFill>
                  <a:srgbClr val="F9F9F3"/>
                </a:solidFill>
                <a:latin typeface="微软雅黑" panose="020B0503020204020204" charset="-122"/>
                <a:ea typeface="微软雅黑" panose="020B0503020204020204" charset="-122"/>
              </a:endParaRPr>
            </a:p>
          </p:txBody>
        </p:sp>
        <p:sp>
          <p:nvSpPr>
            <p:cNvPr id="28" name="MH_Text_1"/>
            <p:cNvSpPr/>
            <p:nvPr>
              <p:custDataLst>
                <p:tags r:id="rId7"/>
              </p:custDataLst>
            </p:nvPr>
          </p:nvSpPr>
          <p:spPr>
            <a:xfrm>
              <a:off x="6861175" y="5157686"/>
              <a:ext cx="4158121" cy="1260000"/>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r>
                <a:rPr lang="zh-CN" altLang="en-US" sz="1400">
                  <a:solidFill>
                    <a:srgbClr val="7C4939"/>
                  </a:solidFill>
                  <a:latin typeface="微软雅黑" panose="020B0503020204020204" charset="-122"/>
                  <a:ea typeface="微软雅黑" panose="020B0503020204020204" charset="-122"/>
                </a:rPr>
                <a:t>要正确处理好公和私、情和法、利和法的关系，始终严格要求自己，加强道德修养，追求健康的情绪，把好权力观、金钱观、美色观，做到清清白白做人、干干净净做事、坦坦荡荡为官。</a:t>
              </a:r>
              <a:endParaRPr lang="en-US" altLang="zh-CN" sz="1400" dirty="0">
                <a:solidFill>
                  <a:srgbClr val="7C4939"/>
                </a:solidFill>
                <a:latin typeface="微软雅黑" panose="020B0503020204020204" charset="-122"/>
                <a:ea typeface="微软雅黑" panose="020B0503020204020204" charset="-122"/>
              </a:endParaRPr>
            </a:p>
          </p:txBody>
        </p:sp>
      </p:grpSp>
      <p:sp>
        <p:nvSpPr>
          <p:cNvPr id="35" name="矩形 34"/>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
                                        <p:tgtEl>
                                          <p:spTgt spid="11"/>
                                        </p:tgtEl>
                                      </p:cBhvr>
                                    </p:animEffect>
                                  </p:childTnLst>
                                </p:cTn>
                              </p:par>
                              <p:par>
                                <p:cTn id="8" presetID="22" presetClass="entr" presetSubtype="2" fill="hold"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2"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wipe(right)">
                                      <p:cBhvr>
                                        <p:cTn id="16" dur="500"/>
                                        <p:tgtEl>
                                          <p:spTgt spid="23"/>
                                        </p:tgtEl>
                                      </p:cBhvr>
                                    </p:animEffect>
                                  </p:childTnLst>
                                </p:cTn>
                              </p:par>
                              <p:par>
                                <p:cTn id="17" presetID="22" presetClass="entr" presetSubtype="8"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par>
                                <p:cTn id="20" presetID="22" presetClass="entr" presetSubtype="2" fill="hold" nodeType="withEffect">
                                  <p:stCondLst>
                                    <p:cond delay="100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1000"/>
                                        <p:tgtEl>
                                          <p:spTgt spid="31"/>
                                        </p:tgtEl>
                                      </p:cBhvr>
                                    </p:animEffect>
                                  </p:childTnLst>
                                </p:cTn>
                              </p:par>
                              <p:par>
                                <p:cTn id="23" presetID="22" presetClass="entr" presetSubtype="8" fill="hold" nodeType="withEffect">
                                  <p:stCondLst>
                                    <p:cond delay="100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1000"/>
                                        <p:tgtEl>
                                          <p:spTgt spid="33"/>
                                        </p:tgtEl>
                                      </p:cBhvr>
                                    </p:animEffect>
                                  </p:childTnLst>
                                </p:cTn>
                              </p:par>
                              <p:par>
                                <p:cTn id="26" presetID="22" presetClass="entr" presetSubtype="2" fill="hold" nodeType="withEffect">
                                  <p:stCondLst>
                                    <p:cond delay="1000"/>
                                  </p:stCondLst>
                                  <p:childTnLst>
                                    <p:set>
                                      <p:cBhvr>
                                        <p:cTn id="27" dur="1" fill="hold">
                                          <p:stCondLst>
                                            <p:cond delay="0"/>
                                          </p:stCondLst>
                                        </p:cTn>
                                        <p:tgtEl>
                                          <p:spTgt spid="32"/>
                                        </p:tgtEl>
                                        <p:attrNameLst>
                                          <p:attrName>style.visibility</p:attrName>
                                        </p:attrNameLst>
                                      </p:cBhvr>
                                      <p:to>
                                        <p:strVal val="visible"/>
                                      </p:to>
                                    </p:set>
                                    <p:animEffect transition="in" filter="wipe(right)">
                                      <p:cBhvr>
                                        <p:cTn id="28" dur="1000"/>
                                        <p:tgtEl>
                                          <p:spTgt spid="32"/>
                                        </p:tgtEl>
                                      </p:cBhvr>
                                    </p:animEffect>
                                  </p:childTnLst>
                                </p:cTn>
                              </p:par>
                              <p:par>
                                <p:cTn id="29" presetID="22" presetClass="entr" presetSubtype="8" fill="hold" nodeType="withEffect">
                                  <p:stCondLst>
                                    <p:cond delay="100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1000"/>
                                        <p:tgtEl>
                                          <p:spTgt spid="3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07949" y="3429000"/>
            <a:ext cx="6622112" cy="2262157"/>
            <a:chOff x="1307949" y="3429000"/>
            <a:chExt cx="6622112" cy="2262157"/>
          </a:xfrm>
        </p:grpSpPr>
        <p:sp>
          <p:nvSpPr>
            <p:cNvPr id="2" name="矩形 1"/>
            <p:cNvSpPr/>
            <p:nvPr/>
          </p:nvSpPr>
          <p:spPr>
            <a:xfrm>
              <a:off x="1307951" y="3429000"/>
              <a:ext cx="6622110" cy="507831"/>
            </a:xfrm>
            <a:prstGeom prst="rect">
              <a:avLst/>
            </a:prstGeom>
          </p:spPr>
          <p:txBody>
            <a:bodyPr wrap="square">
              <a:spAutoFit/>
            </a:bodyPr>
            <a:lstStyle/>
            <a:p>
              <a:pPr>
                <a:lnSpc>
                  <a:spcPct val="150000"/>
                </a:lnSpc>
              </a:pPr>
              <a:r>
                <a:rPr lang="zh-CN" altLang="en-US" dirty="0">
                  <a:solidFill>
                    <a:srgbClr val="C00000"/>
                  </a:solidFill>
                  <a:latin typeface="微软雅黑" panose="020B0503020204020204" charset="-122"/>
                  <a:ea typeface="微软雅黑" panose="020B0503020204020204" charset="-122"/>
                </a:rPr>
                <a:t>习总书记强调，要把全面从严治党落实到每个党支部、每名党员</a:t>
              </a:r>
            </a:p>
          </p:txBody>
        </p:sp>
        <p:sp>
          <p:nvSpPr>
            <p:cNvPr id="3" name="矩形 2"/>
            <p:cNvSpPr/>
            <p:nvPr/>
          </p:nvSpPr>
          <p:spPr>
            <a:xfrm>
              <a:off x="1307949" y="3936831"/>
              <a:ext cx="6622112" cy="1754326"/>
            </a:xfrm>
            <a:prstGeom prst="rect">
              <a:avLst/>
            </a:prstGeom>
          </p:spPr>
          <p:txBody>
            <a:bodyPr wrap="square">
              <a:spAutoFit/>
            </a:bodyPr>
            <a:lstStyle/>
            <a:p>
              <a:pPr>
                <a:lnSpc>
                  <a:spcPct val="150000"/>
                </a:lnSpc>
              </a:pPr>
              <a:r>
                <a:rPr lang="zh-CN" altLang="en-US" dirty="0">
                  <a:solidFill>
                    <a:srgbClr val="7C4939"/>
                  </a:solidFill>
                  <a:latin typeface="微软雅黑" panose="020B0503020204020204" charset="-122"/>
                  <a:ea typeface="微软雅黑" panose="020B0503020204020204" charset="-122"/>
                </a:rPr>
                <a:t>“两学一做”学习教育就是要推动党内教育从“关键少数”向广大党员拓展，党员要带着问题学，针对问题改，把合格的标尺立起来，把做人、做事的底线画出来，把党员的先锋形象树起来，用行动体现信仰信念的力量。</a:t>
              </a:r>
            </a:p>
          </p:txBody>
        </p:sp>
      </p:grpSp>
      <p:sp>
        <p:nvSpPr>
          <p:cNvPr id="4" name="矩形 3"/>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（八）责任与担当要求到每个党员</a:t>
            </a:r>
            <a:endParaRPr lang="zh-CN" altLang="zh-CN" sz="3600" b="1" dirty="0">
              <a:solidFill>
                <a:srgbClr val="F9F9F3"/>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91600" y="1804391"/>
            <a:ext cx="3200400" cy="4264879"/>
          </a:xfrm>
          <a:prstGeom prst="rect">
            <a:avLst/>
          </a:prstGeom>
        </p:spPr>
      </p:pic>
      <p:sp>
        <p:nvSpPr>
          <p:cNvPr id="8" name="矩形 7"/>
          <p:cNvSpPr/>
          <p:nvPr/>
        </p:nvSpPr>
        <p:spPr>
          <a:xfrm>
            <a:off x="1307948" y="2076641"/>
            <a:ext cx="7150253" cy="1200329"/>
          </a:xfrm>
          <a:prstGeom prst="rect">
            <a:avLst/>
          </a:prstGeom>
        </p:spPr>
        <p:txBody>
          <a:bodyPr wrap="square">
            <a:spAutoFit/>
          </a:bodyPr>
          <a:lstStyle/>
          <a:p>
            <a:pPr>
              <a:lnSpc>
                <a:spcPct val="150000"/>
              </a:lnSpc>
            </a:pPr>
            <a:r>
              <a:rPr lang="zh-CN" altLang="en-US" sz="2400" b="1" dirty="0">
                <a:solidFill>
                  <a:srgbClr val="C00000"/>
                </a:solidFill>
                <a:latin typeface="微软雅黑" panose="020B0503020204020204" charset="-122"/>
                <a:ea typeface="微软雅黑" panose="020B0503020204020204" charset="-122"/>
              </a:rPr>
              <a:t>责任担当似乎只是领导干部的事情，跟普通党员有什么关系？</a:t>
            </a:r>
          </a:p>
        </p:txBody>
      </p:sp>
      <p:sp>
        <p:nvSpPr>
          <p:cNvPr id="9" name="矩形 8"/>
          <p:cNvSpPr/>
          <p:nvPr/>
        </p:nvSpPr>
        <p:spPr>
          <a:xfrm>
            <a:off x="8743950" y="1804390"/>
            <a:ext cx="247650" cy="4264879"/>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72954" y="3926800"/>
            <a:ext cx="10046092" cy="507831"/>
          </a:xfrm>
          <a:prstGeom prst="rect">
            <a:avLst/>
          </a:prstGeom>
        </p:spPr>
        <p:txBody>
          <a:bodyPr wrap="square">
            <a:spAutoFit/>
          </a:bodyPr>
          <a:lstStyle/>
          <a:p>
            <a:pPr>
              <a:lnSpc>
                <a:spcPct val="150000"/>
              </a:lnSpc>
            </a:pPr>
            <a:r>
              <a:rPr lang="zh-CN" altLang="en-US" dirty="0">
                <a:solidFill>
                  <a:srgbClr val="7C4939"/>
                </a:solidFill>
                <a:latin typeface="微软雅黑" panose="020B0503020204020204" charset="-122"/>
                <a:ea typeface="微软雅黑" panose="020B0503020204020204" charset="-122"/>
              </a:rPr>
              <a:t>让所有党员在日常生活工作中都严格要求自己，将全面从严治党真正落实到每个党员、每个支部。</a:t>
            </a:r>
          </a:p>
        </p:txBody>
      </p:sp>
      <p:sp>
        <p:nvSpPr>
          <p:cNvPr id="4" name="矩形 3"/>
          <p:cNvSpPr/>
          <p:nvPr/>
        </p:nvSpPr>
        <p:spPr>
          <a:xfrm>
            <a:off x="1072954" y="4593458"/>
            <a:ext cx="10046092" cy="923330"/>
          </a:xfrm>
          <a:prstGeom prst="rect">
            <a:avLst/>
          </a:prstGeom>
        </p:spPr>
        <p:txBody>
          <a:bodyPr wrap="square">
            <a:spAutoFit/>
          </a:bodyPr>
          <a:lstStyle/>
          <a:p>
            <a:pPr>
              <a:lnSpc>
                <a:spcPct val="150000"/>
              </a:lnSpc>
            </a:pPr>
            <a:r>
              <a:rPr lang="en-US" altLang="zh-CN" dirty="0">
                <a:solidFill>
                  <a:srgbClr val="7C4939"/>
                </a:solidFill>
                <a:latin typeface="微软雅黑" panose="020B0503020204020204" charset="-122"/>
                <a:ea typeface="微软雅黑" panose="020B0503020204020204" charset="-122"/>
              </a:rPr>
              <a:t>2016</a:t>
            </a:r>
            <a:r>
              <a:rPr lang="zh-CN" altLang="en-US" dirty="0">
                <a:solidFill>
                  <a:srgbClr val="7C4939"/>
                </a:solidFill>
                <a:latin typeface="微软雅黑" panose="020B0503020204020204" charset="-122"/>
                <a:ea typeface="微软雅黑" panose="020B0503020204020204" charset="-122"/>
              </a:rPr>
              <a:t>年</a:t>
            </a:r>
            <a:r>
              <a:rPr lang="en-US" altLang="zh-CN" dirty="0">
                <a:solidFill>
                  <a:srgbClr val="7C4939"/>
                </a:solidFill>
                <a:latin typeface="微软雅黑" panose="020B0503020204020204" charset="-122"/>
                <a:ea typeface="微软雅黑" panose="020B0503020204020204" charset="-122"/>
              </a:rPr>
              <a:t>1</a:t>
            </a:r>
            <a:r>
              <a:rPr lang="zh-CN" altLang="en-US" dirty="0">
                <a:solidFill>
                  <a:srgbClr val="7C4939"/>
                </a:solidFill>
                <a:latin typeface="微软雅黑" panose="020B0503020204020204" charset="-122"/>
                <a:ea typeface="微软雅黑" panose="020B0503020204020204" charset="-122"/>
              </a:rPr>
              <a:t>月</a:t>
            </a:r>
            <a:r>
              <a:rPr lang="en-US" altLang="zh-CN" dirty="0">
                <a:solidFill>
                  <a:srgbClr val="7C4939"/>
                </a:solidFill>
                <a:latin typeface="微软雅黑" panose="020B0503020204020204" charset="-122"/>
                <a:ea typeface="微软雅黑" panose="020B0503020204020204" charset="-122"/>
              </a:rPr>
              <a:t>1</a:t>
            </a:r>
            <a:r>
              <a:rPr lang="zh-CN" altLang="en-US" dirty="0">
                <a:solidFill>
                  <a:srgbClr val="7C4939"/>
                </a:solidFill>
                <a:latin typeface="微软雅黑" panose="020B0503020204020204" charset="-122"/>
                <a:ea typeface="微软雅黑" panose="020B0503020204020204" charset="-122"/>
              </a:rPr>
              <a:t>日，</a:t>
            </a:r>
            <a:r>
              <a:rPr lang="en-US" altLang="zh-CN" b="1" dirty="0">
                <a:solidFill>
                  <a:srgbClr val="C00000"/>
                </a:solidFill>
                <a:latin typeface="微软雅黑" panose="020B0503020204020204" charset="-122"/>
                <a:ea typeface="微软雅黑" panose="020B0503020204020204" charset="-122"/>
              </a:rPr>
              <a:t>《</a:t>
            </a:r>
            <a:r>
              <a:rPr lang="zh-CN" altLang="en-US" b="1" dirty="0">
                <a:solidFill>
                  <a:srgbClr val="C00000"/>
                </a:solidFill>
                <a:latin typeface="微软雅黑" panose="020B0503020204020204" charset="-122"/>
                <a:ea typeface="微软雅黑" panose="020B0503020204020204" charset="-122"/>
              </a:rPr>
              <a:t>中国共产党廉洁自律准则</a:t>
            </a:r>
            <a:r>
              <a:rPr lang="en-US" altLang="zh-CN" b="1" dirty="0">
                <a:solidFill>
                  <a:srgbClr val="C00000"/>
                </a:solidFill>
                <a:latin typeface="微软雅黑" panose="020B0503020204020204" charset="-122"/>
                <a:ea typeface="微软雅黑" panose="020B0503020204020204" charset="-122"/>
              </a:rPr>
              <a:t>》</a:t>
            </a:r>
            <a:r>
              <a:rPr lang="zh-CN" altLang="en-US" dirty="0">
                <a:solidFill>
                  <a:srgbClr val="7C4939"/>
                </a:solidFill>
                <a:latin typeface="微软雅黑" panose="020B0503020204020204" charset="-122"/>
                <a:ea typeface="微软雅黑" panose="020B0503020204020204" charset="-122"/>
              </a:rPr>
              <a:t>开始实施，同时废止了</a:t>
            </a:r>
            <a:r>
              <a:rPr lang="en-US" altLang="zh-CN" dirty="0">
                <a:solidFill>
                  <a:srgbClr val="7C4939"/>
                </a:solidFill>
                <a:latin typeface="微软雅黑" panose="020B0503020204020204" charset="-122"/>
                <a:ea typeface="微软雅黑" panose="020B0503020204020204" charset="-122"/>
              </a:rPr>
              <a:t>《</a:t>
            </a:r>
            <a:r>
              <a:rPr lang="zh-CN" altLang="en-US" dirty="0">
                <a:solidFill>
                  <a:srgbClr val="7C4939"/>
                </a:solidFill>
                <a:latin typeface="微软雅黑" panose="020B0503020204020204" charset="-122"/>
                <a:ea typeface="微软雅黑" panose="020B0503020204020204" charset="-122"/>
              </a:rPr>
              <a:t>中国共产党党员领导干部廉洁从政若干准则</a:t>
            </a:r>
            <a:r>
              <a:rPr lang="en-US" altLang="zh-CN" dirty="0">
                <a:solidFill>
                  <a:srgbClr val="7C4939"/>
                </a:solidFill>
                <a:latin typeface="微软雅黑" panose="020B0503020204020204" charset="-122"/>
                <a:ea typeface="微软雅黑" panose="020B0503020204020204" charset="-122"/>
              </a:rPr>
              <a:t>》</a:t>
            </a:r>
            <a:r>
              <a:rPr lang="zh-CN" altLang="en-US" dirty="0">
                <a:solidFill>
                  <a:srgbClr val="7C4939"/>
                </a:solidFill>
                <a:latin typeface="微软雅黑" panose="020B0503020204020204" charset="-122"/>
                <a:ea typeface="微软雅黑" panose="020B0503020204020204" charset="-122"/>
              </a:rPr>
              <a:t>，将适用对象从</a:t>
            </a:r>
            <a:r>
              <a:rPr lang="en-US" altLang="zh-CN" dirty="0">
                <a:solidFill>
                  <a:srgbClr val="7C4939"/>
                </a:solidFill>
                <a:latin typeface="微软雅黑" panose="020B0503020204020204" charset="-122"/>
                <a:ea typeface="微软雅黑" panose="020B0503020204020204" charset="-122"/>
              </a:rPr>
              <a:t>80</a:t>
            </a:r>
            <a:r>
              <a:rPr lang="zh-CN" altLang="en-US" dirty="0">
                <a:solidFill>
                  <a:srgbClr val="7C4939"/>
                </a:solidFill>
                <a:latin typeface="微软雅黑" panose="020B0503020204020204" charset="-122"/>
                <a:ea typeface="微软雅黑" panose="020B0503020204020204" charset="-122"/>
              </a:rPr>
              <a:t>万的领导干部</a:t>
            </a:r>
            <a:r>
              <a:rPr lang="zh-CN" altLang="en-US" b="1" dirty="0">
                <a:solidFill>
                  <a:srgbClr val="C00000"/>
                </a:solidFill>
                <a:latin typeface="微软雅黑" panose="020B0503020204020204" charset="-122"/>
                <a:ea typeface="微软雅黑" panose="020B0503020204020204" charset="-122"/>
              </a:rPr>
              <a:t>扩展到</a:t>
            </a:r>
            <a:r>
              <a:rPr lang="en-US" altLang="zh-CN" b="1" dirty="0">
                <a:solidFill>
                  <a:srgbClr val="C00000"/>
                </a:solidFill>
                <a:latin typeface="微软雅黑" panose="020B0503020204020204" charset="-122"/>
                <a:ea typeface="微软雅黑" panose="020B0503020204020204" charset="-122"/>
              </a:rPr>
              <a:t>8700</a:t>
            </a:r>
            <a:r>
              <a:rPr lang="zh-CN" altLang="en-US" b="1" dirty="0">
                <a:solidFill>
                  <a:srgbClr val="C00000"/>
                </a:solidFill>
                <a:latin typeface="微软雅黑" panose="020B0503020204020204" charset="-122"/>
                <a:ea typeface="微软雅黑" panose="020B0503020204020204" charset="-122"/>
              </a:rPr>
              <a:t>万党员</a:t>
            </a:r>
            <a:r>
              <a:rPr lang="zh-CN" altLang="en-US" dirty="0">
                <a:solidFill>
                  <a:srgbClr val="7C4939"/>
                </a:solidFill>
                <a:latin typeface="微软雅黑" panose="020B0503020204020204" charset="-122"/>
                <a:ea typeface="微软雅黑" panose="020B0503020204020204" charset="-122"/>
              </a:rPr>
              <a:t>。</a:t>
            </a: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xmlns="" val="0"/>
              </a:ext>
            </a:extLst>
          </a:blip>
          <a:srcRect t="9689" b="7867"/>
          <a:stretch>
            <a:fillRect/>
          </a:stretch>
        </p:blipFill>
        <p:spPr>
          <a:xfrm>
            <a:off x="1072954" y="1798571"/>
            <a:ext cx="10046092" cy="1877081"/>
          </a:xfrm>
          <a:prstGeom prst="rect">
            <a:avLst/>
          </a:prstGeom>
        </p:spPr>
      </p:pic>
      <p:sp>
        <p:nvSpPr>
          <p:cNvPr id="2" name="矩形 1"/>
          <p:cNvSpPr/>
          <p:nvPr/>
        </p:nvSpPr>
        <p:spPr>
          <a:xfrm>
            <a:off x="5203190" y="2090780"/>
            <a:ext cx="4339650" cy="646331"/>
          </a:xfrm>
          <a:prstGeom prst="rect">
            <a:avLst/>
          </a:prstGeom>
          <a:noFill/>
        </p:spPr>
        <p:txBody>
          <a:bodyPr wrap="none" rtlCol="0">
            <a:spAutoFit/>
          </a:bodyPr>
          <a:lstStyle/>
          <a:p>
            <a:r>
              <a:rPr lang="zh-CN" altLang="en-US" sz="3600" b="1" dirty="0">
                <a:solidFill>
                  <a:srgbClr val="FFFF00"/>
                </a:solidFill>
                <a:effectLst>
                  <a:glow rad="190500">
                    <a:srgbClr val="C00000">
                      <a:alpha val="60000"/>
                    </a:srgbClr>
                  </a:glow>
                </a:effectLst>
                <a:latin typeface="微软雅黑" panose="020B0503020204020204" charset="-122"/>
                <a:ea typeface="微软雅黑" panose="020B0503020204020204" charset="-122"/>
              </a:rPr>
              <a:t>党要管党、从严治党</a:t>
            </a:r>
            <a:endParaRPr lang="zh-CN" altLang="zh-CN" sz="3600" b="1" dirty="0">
              <a:solidFill>
                <a:srgbClr val="FFFF00"/>
              </a:solidFill>
              <a:effectLst>
                <a:glow rad="190500">
                  <a:srgbClr val="C00000">
                    <a:alpha val="60000"/>
                  </a:srgbClr>
                </a:glow>
              </a:effectLst>
              <a:latin typeface="微软雅黑" panose="020B0503020204020204" charset="-122"/>
              <a:ea typeface="微软雅黑" panose="020B0503020204020204" charset="-122"/>
            </a:endParaRPr>
          </a:p>
        </p:txBody>
      </p:sp>
      <p:sp>
        <p:nvSpPr>
          <p:cNvPr id="7" name="矩形 6"/>
          <p:cNvSpPr/>
          <p:nvPr/>
        </p:nvSpPr>
        <p:spPr>
          <a:xfrm>
            <a:off x="1307949" y="234434"/>
            <a:ext cx="70408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（九）责任与担当要求到每个党员</a:t>
            </a:r>
            <a:endParaRPr lang="zh-CN" altLang="zh-CN" sz="3600" b="1" dirty="0">
              <a:solidFill>
                <a:srgbClr val="F9F9F3"/>
              </a:solidFill>
              <a:latin typeface="微软雅黑" panose="020B0503020204020204" charset="-122"/>
              <a:ea typeface="微软雅黑" panose="020B0503020204020204" charset="-122"/>
            </a:endParaRPr>
          </a:p>
        </p:txBody>
      </p:sp>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1000"/>
                                        <p:tgtEl>
                                          <p:spTgt spid="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p:cNvSpPr>
            <a:spLocks noChangeAspect="1"/>
          </p:cNvSpPr>
          <p:nvPr/>
        </p:nvSpPr>
        <p:spPr>
          <a:xfrm flipH="1" flipV="1">
            <a:off x="8568266" y="1794976"/>
            <a:ext cx="328654" cy="328654"/>
          </a:xfrm>
          <a:prstGeom prst="roundRect">
            <a:avLst>
              <a:gd name="adj" fmla="val 50000"/>
            </a:avLst>
          </a:prstGeom>
          <a:solidFill>
            <a:srgbClr val="C0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a:spLocks noChangeAspect="1"/>
          </p:cNvSpPr>
          <p:nvPr/>
        </p:nvSpPr>
        <p:spPr>
          <a:xfrm flipH="1" flipV="1">
            <a:off x="10615175" y="1730887"/>
            <a:ext cx="834783" cy="834783"/>
          </a:xfrm>
          <a:prstGeom prst="roundRect">
            <a:avLst>
              <a:gd name="adj" fmla="val 50000"/>
            </a:avLst>
          </a:prstGeom>
          <a:solidFill>
            <a:srgbClr val="7C4939">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500"/>
                    </a14:imgEffect>
                  </a14:imgLayer>
                </a14:imgProps>
              </a:ext>
              <a:ext uri="{28A0092B-C50C-407E-A947-70E740481C1C}">
                <a14:useLocalDpi xmlns:a14="http://schemas.microsoft.com/office/drawing/2010/main" xmlns="" val="0"/>
              </a:ext>
            </a:extLst>
          </a:blip>
          <a:srcRect l="38438" t="14197" r="15913" b="14197"/>
          <a:stretch>
            <a:fillRect/>
          </a:stretch>
        </p:blipFill>
        <p:spPr>
          <a:xfrm>
            <a:off x="8149819" y="2261879"/>
            <a:ext cx="2984832" cy="2984832"/>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p:spPr>
      </p:pic>
      <p:sp>
        <p:nvSpPr>
          <p:cNvPr id="2" name="矩形 1"/>
          <p:cNvSpPr/>
          <p:nvPr/>
        </p:nvSpPr>
        <p:spPr>
          <a:xfrm>
            <a:off x="1307949" y="234434"/>
            <a:ext cx="52120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（十）如何</a:t>
            </a:r>
            <a:r>
              <a:rPr lang="zh-CN" altLang="en-US" sz="3600" b="1" dirty="0" smtClean="0">
                <a:solidFill>
                  <a:srgbClr val="F9F9F3"/>
                </a:solidFill>
                <a:latin typeface="微软雅黑" panose="020B0503020204020204" charset="-122"/>
                <a:ea typeface="微软雅黑" panose="020B0503020204020204" charset="-122"/>
              </a:rPr>
              <a:t>落实</a:t>
            </a:r>
            <a:r>
              <a:rPr lang="zh-CN" altLang="en-US" sz="3600" b="1" dirty="0">
                <a:solidFill>
                  <a:srgbClr val="F9F9F3"/>
                </a:solidFill>
                <a:latin typeface="微软雅黑" panose="020B0503020204020204" charset="-122"/>
                <a:ea typeface="微软雅黑" panose="020B0503020204020204" charset="-122"/>
              </a:rPr>
              <a:t>责任担当</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18" name="组合 17"/>
          <p:cNvGrpSpPr/>
          <p:nvPr/>
        </p:nvGrpSpPr>
        <p:grpSpPr>
          <a:xfrm>
            <a:off x="1307949" y="2466915"/>
            <a:ext cx="6007251" cy="2567369"/>
            <a:chOff x="1307949" y="2466915"/>
            <a:chExt cx="6007251" cy="2567369"/>
          </a:xfrm>
        </p:grpSpPr>
        <p:sp>
          <p:nvSpPr>
            <p:cNvPr id="5" name="矩形 4"/>
            <p:cNvSpPr/>
            <p:nvPr/>
          </p:nvSpPr>
          <p:spPr>
            <a:xfrm>
              <a:off x="1307949" y="2466915"/>
              <a:ext cx="5074776" cy="581057"/>
            </a:xfrm>
            <a:prstGeom prst="rect">
              <a:avLst/>
            </a:prstGeom>
          </p:spPr>
          <p:txBody>
            <a:bodyPr wrap="square">
              <a:spAutoFit/>
            </a:bodyPr>
            <a:lstStyle/>
            <a:p>
              <a:pPr eaLnBrk="0" fontAlgn="base" hangingPunct="0">
                <a:lnSpc>
                  <a:spcPct val="150000"/>
                </a:lnSpc>
                <a:spcBef>
                  <a:spcPct val="0"/>
                </a:spcBef>
                <a:spcAft>
                  <a:spcPct val="0"/>
                </a:spcAft>
              </a:pPr>
              <a:r>
                <a:rPr lang="zh-CN" altLang="en-US" sz="2400" b="1" dirty="0">
                  <a:solidFill>
                    <a:srgbClr val="C00000"/>
                  </a:solidFill>
                  <a:latin typeface="微软雅黑" panose="020B0503020204020204" charset="-122"/>
                  <a:ea typeface="微软雅黑" panose="020B0503020204020204" charset="-122"/>
                </a:rPr>
                <a:t>必须要有一股刚健有为的担当精神</a:t>
              </a:r>
            </a:p>
          </p:txBody>
        </p:sp>
        <p:sp>
          <p:nvSpPr>
            <p:cNvPr id="6" name="矩形 5"/>
            <p:cNvSpPr/>
            <p:nvPr/>
          </p:nvSpPr>
          <p:spPr>
            <a:xfrm>
              <a:off x="1307949" y="3279958"/>
              <a:ext cx="6007251" cy="1754326"/>
            </a:xfrm>
            <a:prstGeom prst="rect">
              <a:avLst/>
            </a:prstGeom>
          </p:spPr>
          <p:txBody>
            <a:bodyPr wrap="square">
              <a:spAutoFit/>
            </a:bodyPr>
            <a:lstStyle/>
            <a:p>
              <a:pPr eaLnBrk="0" fontAlgn="base" hangingPunct="0">
                <a:lnSpc>
                  <a:spcPct val="150000"/>
                </a:lnSpc>
                <a:spcBef>
                  <a:spcPct val="0"/>
                </a:spcBef>
                <a:spcAft>
                  <a:spcPct val="0"/>
                </a:spcAft>
              </a:pPr>
              <a:r>
                <a:rPr lang="zh-CN" altLang="en-US" dirty="0">
                  <a:solidFill>
                    <a:srgbClr val="7C4939"/>
                  </a:solidFill>
                  <a:latin typeface="微软雅黑" panose="020B0503020204020204" charset="-122"/>
                  <a:ea typeface="微软雅黑" panose="020B0503020204020204" charset="-122"/>
                </a:rPr>
                <a:t>对于普通党员来讲，应该学习优秀共产党人身上所体现出的这种精神，在平时的工作中要善于克服困难，敢啃骨头，敢挑大梁，要多实践、多调研，真正把自己身上的责任担起来，真正把手头的工作当作一番事业来做。</a:t>
              </a:r>
            </a:p>
          </p:txBody>
        </p:sp>
      </p:grpSp>
      <p:grpSp>
        <p:nvGrpSpPr>
          <p:cNvPr id="9" name="组合 8"/>
          <p:cNvGrpSpPr/>
          <p:nvPr/>
        </p:nvGrpSpPr>
        <p:grpSpPr>
          <a:xfrm>
            <a:off x="7676243" y="4064815"/>
            <a:ext cx="1295496" cy="1295496"/>
            <a:chOff x="7887725" y="4161875"/>
            <a:chExt cx="1562793" cy="1562793"/>
          </a:xfrm>
        </p:grpSpPr>
        <p:sp>
          <p:nvSpPr>
            <p:cNvPr id="7" name="矩形: 圆角 6"/>
            <p:cNvSpPr>
              <a:spLocks noChangeAspect="1"/>
            </p:cNvSpPr>
            <p:nvPr/>
          </p:nvSpPr>
          <p:spPr>
            <a:xfrm>
              <a:off x="7887725" y="4161875"/>
              <a:ext cx="1562793" cy="1562793"/>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5"/>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4" name="矩形: 圆角 13"/>
          <p:cNvSpPr>
            <a:spLocks noChangeAspect="1"/>
          </p:cNvSpPr>
          <p:nvPr/>
        </p:nvSpPr>
        <p:spPr>
          <a:xfrm>
            <a:off x="7360936" y="2261879"/>
            <a:ext cx="473576" cy="473576"/>
          </a:xfrm>
          <a:prstGeom prst="roundRect">
            <a:avLst>
              <a:gd name="adj" fmla="val 50000"/>
            </a:avLst>
          </a:prstGeom>
          <a:solidFill>
            <a:srgbClr val="C0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a:spLocks noChangeAspect="1"/>
          </p:cNvSpPr>
          <p:nvPr/>
        </p:nvSpPr>
        <p:spPr>
          <a:xfrm flipH="1" flipV="1">
            <a:off x="10446242" y="5246711"/>
            <a:ext cx="834783" cy="834783"/>
          </a:xfrm>
          <a:prstGeom prst="roundRect">
            <a:avLst>
              <a:gd name="adj" fmla="val 50000"/>
            </a:avLst>
          </a:prstGeom>
          <a:solidFill>
            <a:srgbClr val="C0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360"/>
                                          </p:val>
                                        </p:tav>
                                        <p:tav tm="100000">
                                          <p:val>
                                            <p:fltVal val="0"/>
                                          </p:val>
                                        </p:tav>
                                      </p:tavLst>
                                    </p:anim>
                                    <p:animEffect transition="in" filter="fade">
                                      <p:cBhvr>
                                        <p:cTn id="10" dur="1000"/>
                                        <p:tgtEl>
                                          <p:spTgt spid="13"/>
                                        </p:tgtEl>
                                      </p:cBhvr>
                                    </p:animEffect>
                                  </p:childTnLst>
                                </p:cTn>
                              </p:par>
                              <p:par>
                                <p:cTn id="11" presetID="53" presetClass="entr" presetSubtype="16"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10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0" presetClass="entr" presetSubtype="0" fill="hold" grpId="0" nodeType="withEffect">
                                  <p:stCondLst>
                                    <p:cond delay="1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45" presetClass="entr" presetSubtype="0" fill="hold" grpId="0" nodeType="with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anim calcmode="lin" valueType="num">
                                      <p:cBhvr>
                                        <p:cTn id="32" dur="750" fill="hold"/>
                                        <p:tgtEl>
                                          <p:spTgt spid="15"/>
                                        </p:tgtEl>
                                        <p:attrNameLst>
                                          <p:attrName>ppt_w</p:attrName>
                                        </p:attrNameLst>
                                      </p:cBhvr>
                                      <p:tavLst>
                                        <p:tav tm="0" fmla="#ppt_w*sin(2.5*pi*$)">
                                          <p:val>
                                            <p:fltVal val="0"/>
                                          </p:val>
                                        </p:tav>
                                        <p:tav tm="100000">
                                          <p:val>
                                            <p:fltVal val="1"/>
                                          </p:val>
                                        </p:tav>
                                      </p:tavLst>
                                    </p:anim>
                                    <p:anim calcmode="lin" valueType="num">
                                      <p:cBhvr>
                                        <p:cTn id="33" dur="750" fill="hold"/>
                                        <p:tgtEl>
                                          <p:spTgt spid="15"/>
                                        </p:tgtEl>
                                        <p:attrNameLst>
                                          <p:attrName>ppt_h</p:attrName>
                                        </p:attrNameLst>
                                      </p:cBhvr>
                                      <p:tavLst>
                                        <p:tav tm="0">
                                          <p:val>
                                            <p:strVal val="#ppt_h"/>
                                          </p:val>
                                        </p:tav>
                                        <p:tav tm="100000">
                                          <p:val>
                                            <p:strVal val="#ppt_h"/>
                                          </p:val>
                                        </p:tav>
                                      </p:tavLst>
                                    </p:anim>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1000"/>
                                        <p:tgtEl>
                                          <p:spTgt spid="18"/>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4" grpId="0" animBg="1"/>
      <p:bldP spid="16"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p:txBody>
          <a:bodyPr/>
          <a:lstStyle/>
          <a:p>
            <a:r>
              <a:rPr lang="zh-CN" altLang="zh-CN" b="1" dirty="0" smtClean="0">
                <a:solidFill>
                  <a:schemeClr val="tx1"/>
                </a:solidFill>
              </a:rPr>
              <a:t>责任是什么？</a:t>
            </a:r>
            <a:endParaRPr lang="zh-CN" altLang="en-US" b="1" dirty="0" smtClean="0">
              <a:solidFill>
                <a:schemeClr val="tx1"/>
              </a:solidFill>
            </a:endParaRPr>
          </a:p>
        </p:txBody>
      </p:sp>
      <p:sp>
        <p:nvSpPr>
          <p:cNvPr id="4" name="矩形 3"/>
          <p:cNvSpPr/>
          <p:nvPr/>
        </p:nvSpPr>
        <p:spPr>
          <a:xfrm>
            <a:off x="1847528" y="2789392"/>
            <a:ext cx="8001000" cy="646331"/>
          </a:xfrm>
          <a:prstGeom prst="rect">
            <a:avLst/>
          </a:prstGeom>
        </p:spPr>
        <p:txBody>
          <a:bodyPr>
            <a:spAutoFit/>
          </a:bodyPr>
          <a:lstStyle/>
          <a:p>
            <a:pPr fontAlgn="base">
              <a:spcBef>
                <a:spcPct val="0"/>
              </a:spcBef>
              <a:spcAft>
                <a:spcPct val="0"/>
              </a:spcAft>
              <a:defRPr/>
            </a:pPr>
            <a:r>
              <a:rPr lang="zh-CN" altLang="en-US" sz="3600" b="1" dirty="0">
                <a:solidFill>
                  <a:prstClr val="black"/>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rPr>
              <a:t>字典中，关于责任和责任心的解释：</a:t>
            </a:r>
          </a:p>
        </p:txBody>
      </p:sp>
      <p:pic>
        <p:nvPicPr>
          <p:cNvPr id="2" name="图片 1"/>
          <p:cNvPicPr>
            <a:picLocks noChangeAspect="1"/>
          </p:cNvPicPr>
          <p:nvPr/>
        </p:nvPicPr>
        <p:blipFill>
          <a:blip r:embed="rId2" cstate="print"/>
          <a:stretch>
            <a:fillRect/>
          </a:stretch>
        </p:blipFill>
        <p:spPr>
          <a:xfrm>
            <a:off x="2593519" y="3445486"/>
            <a:ext cx="7248772" cy="1351666"/>
          </a:xfrm>
          <a:prstGeom prst="rect">
            <a:avLst/>
          </a:prstGeom>
        </p:spPr>
      </p:pic>
      <p:pic>
        <p:nvPicPr>
          <p:cNvPr id="3" name="图片 2"/>
          <p:cNvPicPr>
            <a:picLocks noChangeAspect="1"/>
          </p:cNvPicPr>
          <p:nvPr/>
        </p:nvPicPr>
        <p:blipFill>
          <a:blip r:embed="rId3" cstate="print"/>
          <a:stretch>
            <a:fillRect/>
          </a:stretch>
        </p:blipFill>
        <p:spPr>
          <a:xfrm>
            <a:off x="1847528" y="4797152"/>
            <a:ext cx="7920880" cy="1889924"/>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500"/>
                    </a14:imgEffect>
                  </a14:imgLayer>
                </a14:imgProps>
              </a:ext>
              <a:ext uri="{28A0092B-C50C-407E-A947-70E740481C1C}">
                <a14:useLocalDpi xmlns:a14="http://schemas.microsoft.com/office/drawing/2010/main" xmlns="" val="0"/>
              </a:ext>
            </a:extLst>
          </a:blip>
          <a:srcRect l="23494" r="12736"/>
          <a:stretch>
            <a:fillRect/>
          </a:stretch>
        </p:blipFill>
        <p:spPr>
          <a:xfrm>
            <a:off x="2096832" y="2450525"/>
            <a:ext cx="2984832" cy="2984832"/>
          </a:xfrm>
          <a:custGeom>
            <a:avLst/>
            <a:gdLst>
              <a:gd name="connsiteX0" fmla="*/ 1492416 w 2984832"/>
              <a:gd name="connsiteY0" fmla="*/ 0 h 2984832"/>
              <a:gd name="connsiteX1" fmla="*/ 2984832 w 2984832"/>
              <a:gd name="connsiteY1" fmla="*/ 1492416 h 2984832"/>
              <a:gd name="connsiteX2" fmla="*/ 1492416 w 2984832"/>
              <a:gd name="connsiteY2" fmla="*/ 2984832 h 2984832"/>
              <a:gd name="connsiteX3" fmla="*/ 0 w 2984832"/>
              <a:gd name="connsiteY3" fmla="*/ 1492416 h 2984832"/>
              <a:gd name="connsiteX4" fmla="*/ 1492416 w 2984832"/>
              <a:gd name="connsiteY4" fmla="*/ 0 h 2984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832" h="2984832">
                <a:moveTo>
                  <a:pt x="1492416" y="0"/>
                </a:moveTo>
                <a:cubicBezTo>
                  <a:pt x="2316655" y="0"/>
                  <a:pt x="2984832" y="668177"/>
                  <a:pt x="2984832" y="1492416"/>
                </a:cubicBezTo>
                <a:cubicBezTo>
                  <a:pt x="2984832" y="2316655"/>
                  <a:pt x="2316655" y="2984832"/>
                  <a:pt x="1492416" y="2984832"/>
                </a:cubicBezTo>
                <a:cubicBezTo>
                  <a:pt x="668177" y="2984832"/>
                  <a:pt x="0" y="2316655"/>
                  <a:pt x="0" y="1492416"/>
                </a:cubicBezTo>
                <a:cubicBezTo>
                  <a:pt x="0" y="668177"/>
                  <a:pt x="668177" y="0"/>
                  <a:pt x="1492416" y="0"/>
                </a:cubicBezTo>
                <a:close/>
              </a:path>
            </a:pathLst>
          </a:custGeom>
        </p:spPr>
      </p:pic>
      <p:sp>
        <p:nvSpPr>
          <p:cNvPr id="3" name="矩形 2"/>
          <p:cNvSpPr/>
          <p:nvPr/>
        </p:nvSpPr>
        <p:spPr>
          <a:xfrm>
            <a:off x="1307949" y="234434"/>
            <a:ext cx="5669280" cy="645160"/>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（十一）如何</a:t>
            </a:r>
            <a:r>
              <a:rPr lang="zh-CN" altLang="en-US" sz="3600" b="1" dirty="0" smtClean="0">
                <a:solidFill>
                  <a:srgbClr val="F9F9F3"/>
                </a:solidFill>
                <a:latin typeface="微软雅黑" panose="020B0503020204020204" charset="-122"/>
                <a:ea typeface="微软雅黑" panose="020B0503020204020204" charset="-122"/>
              </a:rPr>
              <a:t>落实</a:t>
            </a:r>
            <a:r>
              <a:rPr lang="zh-CN" altLang="en-US" sz="3600" b="1" dirty="0">
                <a:solidFill>
                  <a:srgbClr val="F9F9F3"/>
                </a:solidFill>
                <a:latin typeface="微软雅黑" panose="020B0503020204020204" charset="-122"/>
                <a:ea typeface="微软雅黑" panose="020B0503020204020204" charset="-122"/>
              </a:rPr>
              <a:t>责任担当</a:t>
            </a:r>
            <a:endParaRPr lang="zh-CN" altLang="zh-CN" sz="3600" b="1" dirty="0">
              <a:solidFill>
                <a:srgbClr val="F9F9F3"/>
              </a:solidFill>
              <a:latin typeface="微软雅黑" panose="020B0503020204020204" charset="-122"/>
              <a:ea typeface="微软雅黑" panose="020B0503020204020204" charset="-122"/>
            </a:endParaRPr>
          </a:p>
        </p:txBody>
      </p:sp>
      <p:grpSp>
        <p:nvGrpSpPr>
          <p:cNvPr id="19" name="组合 18"/>
          <p:cNvGrpSpPr/>
          <p:nvPr/>
        </p:nvGrpSpPr>
        <p:grpSpPr>
          <a:xfrm>
            <a:off x="6273947" y="2387151"/>
            <a:ext cx="5174538" cy="3050100"/>
            <a:chOff x="6273947" y="2387151"/>
            <a:chExt cx="5174538" cy="3050100"/>
          </a:xfrm>
        </p:grpSpPr>
        <p:sp>
          <p:nvSpPr>
            <p:cNvPr id="5" name="矩形 4"/>
            <p:cNvSpPr/>
            <p:nvPr/>
          </p:nvSpPr>
          <p:spPr>
            <a:xfrm>
              <a:off x="6273948" y="2387151"/>
              <a:ext cx="5174537" cy="646331"/>
            </a:xfrm>
            <a:prstGeom prst="rect">
              <a:avLst/>
            </a:prstGeom>
          </p:spPr>
          <p:txBody>
            <a:bodyPr wrap="square">
              <a:spAutoFit/>
            </a:bodyPr>
            <a:lstStyle/>
            <a:p>
              <a:pPr eaLnBrk="0" fontAlgn="base" hangingPunct="0">
                <a:lnSpc>
                  <a:spcPct val="150000"/>
                </a:lnSpc>
                <a:spcBef>
                  <a:spcPct val="0"/>
                </a:spcBef>
                <a:spcAft>
                  <a:spcPct val="0"/>
                </a:spcAft>
              </a:pPr>
              <a:r>
                <a:rPr lang="zh-CN" altLang="en-US" sz="2400" b="1" dirty="0">
                  <a:solidFill>
                    <a:srgbClr val="C00000"/>
                  </a:solidFill>
                  <a:latin typeface="微软雅黑" panose="020B0503020204020204" charset="-122"/>
                  <a:ea typeface="微软雅黑" panose="020B0503020204020204" charset="-122"/>
                </a:rPr>
                <a:t>践行</a:t>
              </a:r>
              <a:r>
                <a:rPr lang="en-US" altLang="zh-CN" sz="2400" b="1" dirty="0">
                  <a:solidFill>
                    <a:srgbClr val="C00000"/>
                  </a:solidFill>
                  <a:latin typeface="微软雅黑" panose="020B0503020204020204" charset="-122"/>
                  <a:ea typeface="微软雅黑" panose="020B0503020204020204" charset="-122"/>
                </a:rPr>
                <a:t>8</a:t>
              </a:r>
              <a:r>
                <a:rPr lang="zh-CN" altLang="en-US" sz="2400" b="1" dirty="0">
                  <a:solidFill>
                    <a:srgbClr val="C00000"/>
                  </a:solidFill>
                  <a:latin typeface="微软雅黑" panose="020B0503020204020204" charset="-122"/>
                  <a:ea typeface="微软雅黑" panose="020B0503020204020204" charset="-122"/>
                </a:rPr>
                <a:t>个字</a:t>
              </a:r>
              <a:r>
                <a:rPr lang="en-US" altLang="zh-CN" sz="2400" b="1" dirty="0">
                  <a:solidFill>
                    <a:srgbClr val="C00000"/>
                  </a:solidFill>
                  <a:latin typeface="微软雅黑" panose="020B0503020204020204" charset="-122"/>
                  <a:ea typeface="微软雅黑" panose="020B0503020204020204" charset="-122"/>
                </a:rPr>
                <a:t>——</a:t>
              </a:r>
              <a:r>
                <a:rPr lang="zh-CN" altLang="en-US" sz="2400" b="1" dirty="0">
                  <a:solidFill>
                    <a:srgbClr val="C00000"/>
                  </a:solidFill>
                  <a:latin typeface="微软雅黑" panose="020B0503020204020204" charset="-122"/>
                  <a:ea typeface="微软雅黑" panose="020B0503020204020204" charset="-122"/>
                </a:rPr>
                <a:t>坚持原则、认真负责</a:t>
              </a:r>
            </a:p>
          </p:txBody>
        </p:sp>
        <p:sp>
          <p:nvSpPr>
            <p:cNvPr id="6" name="矩形 5"/>
            <p:cNvSpPr/>
            <p:nvPr/>
          </p:nvSpPr>
          <p:spPr>
            <a:xfrm>
              <a:off x="6273947" y="3267426"/>
              <a:ext cx="5174537" cy="2169825"/>
            </a:xfrm>
            <a:prstGeom prst="rect">
              <a:avLst/>
            </a:prstGeom>
          </p:spPr>
          <p:txBody>
            <a:bodyPr wrap="square">
              <a:spAutoFit/>
            </a:bodyPr>
            <a:lstStyle/>
            <a:p>
              <a:pPr eaLnBrk="0" fontAlgn="base" hangingPunct="0">
                <a:lnSpc>
                  <a:spcPct val="150000"/>
                </a:lnSpc>
                <a:spcBef>
                  <a:spcPct val="0"/>
                </a:spcBef>
                <a:spcAft>
                  <a:spcPct val="0"/>
                </a:spcAft>
              </a:pPr>
              <a:r>
                <a:rPr lang="zh-CN" altLang="en-US" dirty="0">
                  <a:solidFill>
                    <a:srgbClr val="7C4939"/>
                  </a:solidFill>
                  <a:latin typeface="微软雅黑" panose="020B0503020204020204" charset="-122"/>
                  <a:ea typeface="微软雅黑" panose="020B0503020204020204" charset="-122"/>
                </a:rPr>
                <a:t>坚持原则是指党员要时时刻刻把党装在心里，要牢记自己的党员身份，要时刻注意讲奉献。认真负责是指党员要爱岗敬业，在其位谋其政，要拿出精神抖擞的干劲，要大有作为。践行这</a:t>
              </a:r>
              <a:r>
                <a:rPr lang="en-US" altLang="zh-CN" dirty="0">
                  <a:solidFill>
                    <a:srgbClr val="7C4939"/>
                  </a:solidFill>
                  <a:latin typeface="微软雅黑" panose="020B0503020204020204" charset="-122"/>
                  <a:ea typeface="微软雅黑" panose="020B0503020204020204" charset="-122"/>
                </a:rPr>
                <a:t>8</a:t>
              </a:r>
              <a:r>
                <a:rPr lang="zh-CN" altLang="en-US" dirty="0">
                  <a:solidFill>
                    <a:srgbClr val="7C4939"/>
                  </a:solidFill>
                  <a:latin typeface="微软雅黑" panose="020B0503020204020204" charset="-122"/>
                  <a:ea typeface="微软雅黑" panose="020B0503020204020204" charset="-122"/>
                </a:rPr>
                <a:t>个字，在普通岗位上也能够有所为、善于为。</a:t>
              </a:r>
            </a:p>
          </p:txBody>
        </p:sp>
      </p:grpSp>
      <p:sp>
        <p:nvSpPr>
          <p:cNvPr id="7" name="矩形: 圆角 6"/>
          <p:cNvSpPr>
            <a:spLocks noChangeAspect="1"/>
          </p:cNvSpPr>
          <p:nvPr/>
        </p:nvSpPr>
        <p:spPr>
          <a:xfrm flipH="1" flipV="1">
            <a:off x="3855140" y="5802022"/>
            <a:ext cx="328654" cy="328654"/>
          </a:xfrm>
          <a:prstGeom prst="roundRect">
            <a:avLst>
              <a:gd name="adj" fmla="val 50000"/>
            </a:avLst>
          </a:prstGeom>
          <a:solidFill>
            <a:srgbClr val="C0000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a:spLocks noChangeAspect="1"/>
          </p:cNvSpPr>
          <p:nvPr/>
        </p:nvSpPr>
        <p:spPr>
          <a:xfrm flipH="1" flipV="1">
            <a:off x="2412158" y="1426231"/>
            <a:ext cx="834783" cy="834783"/>
          </a:xfrm>
          <a:prstGeom prst="roundRect">
            <a:avLst>
              <a:gd name="adj" fmla="val 50000"/>
            </a:avLst>
          </a:prstGeom>
          <a:solidFill>
            <a:srgbClr val="7C4939">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4603032" y="4253462"/>
            <a:ext cx="1295496" cy="1295496"/>
            <a:chOff x="7887725" y="4161875"/>
            <a:chExt cx="1562793" cy="1562793"/>
          </a:xfrm>
        </p:grpSpPr>
        <p:sp>
          <p:nvSpPr>
            <p:cNvPr id="11" name="矩形: 圆角 10"/>
            <p:cNvSpPr>
              <a:spLocks noChangeAspect="1"/>
            </p:cNvSpPr>
            <p:nvPr/>
          </p:nvSpPr>
          <p:spPr>
            <a:xfrm>
              <a:off x="7887725" y="4161875"/>
              <a:ext cx="1562793" cy="1562793"/>
            </a:xfrm>
            <a:prstGeom prst="roundRect">
              <a:avLst>
                <a:gd name="adj" fmla="val 50000"/>
              </a:avLst>
            </a:prstGeom>
            <a:solidFill>
              <a:srgbClr val="C00000"/>
            </a:solidFill>
            <a:ln w="63500">
              <a:solidFill>
                <a:srgbClr val="FFFA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5"/>
            <p:cNvSpPr/>
            <p:nvPr/>
          </p:nvSpPr>
          <p:spPr bwMode="auto">
            <a:xfrm>
              <a:off x="8282438" y="4552334"/>
              <a:ext cx="773366" cy="781873"/>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AF0"/>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sp>
        <p:nvSpPr>
          <p:cNvPr id="13" name="矩形: 圆角 12"/>
          <p:cNvSpPr>
            <a:spLocks noChangeAspect="1"/>
          </p:cNvSpPr>
          <p:nvPr/>
        </p:nvSpPr>
        <p:spPr>
          <a:xfrm>
            <a:off x="1307949" y="2450526"/>
            <a:ext cx="473576" cy="473576"/>
          </a:xfrm>
          <a:prstGeom prst="roundRect">
            <a:avLst>
              <a:gd name="adj" fmla="val 50000"/>
            </a:avLst>
          </a:prstGeom>
          <a:solidFill>
            <a:srgbClr val="C00000">
              <a:alpha val="5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a:spLocks noChangeAspect="1"/>
          </p:cNvSpPr>
          <p:nvPr/>
        </p:nvSpPr>
        <p:spPr>
          <a:xfrm flipH="1" flipV="1">
            <a:off x="1544737" y="5131566"/>
            <a:ext cx="834783" cy="834783"/>
          </a:xfrm>
          <a:prstGeom prst="roundRect">
            <a:avLst>
              <a:gd name="adj" fmla="val 50000"/>
            </a:avLst>
          </a:prstGeom>
          <a:solidFill>
            <a:srgbClr val="C00000">
              <a:alpha val="2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360"/>
                                          </p:val>
                                        </p:tav>
                                        <p:tav tm="100000">
                                          <p:val>
                                            <p:fltVal val="0"/>
                                          </p:val>
                                        </p:tav>
                                      </p:tavLst>
                                    </p:anim>
                                    <p:animEffect transition="in" filter="fade">
                                      <p:cBhvr>
                                        <p:cTn id="10" dur="1000"/>
                                        <p:tgtEl>
                                          <p:spTgt spid="18"/>
                                        </p:tgtEl>
                                      </p:cBhvr>
                                    </p:animEffect>
                                  </p:childTnLst>
                                </p:cTn>
                              </p:par>
                              <p:par>
                                <p:cTn id="11" presetID="53" presetClass="entr" presetSubtype="16"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35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45" presetClass="entr" presetSubtype="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ppt_w</p:attrName>
                                        </p:attrNameLst>
                                      </p:cBhvr>
                                      <p:tavLst>
                                        <p:tav tm="0" fmla="#ppt_w*sin(2.5*pi*$)">
                                          <p:val>
                                            <p:fltVal val="0"/>
                                          </p:val>
                                        </p:tav>
                                        <p:tav tm="100000">
                                          <p:val>
                                            <p:fltVal val="1"/>
                                          </p:val>
                                        </p:tav>
                                      </p:tavLst>
                                    </p:anim>
                                    <p:anim calcmode="lin" valueType="num">
                                      <p:cBhvr>
                                        <p:cTn id="25" dur="750" fill="hold"/>
                                        <p:tgtEl>
                                          <p:spTgt spid="7"/>
                                        </p:tgtEl>
                                        <p:attrNameLst>
                                          <p:attrName>ppt_h</p:attrName>
                                        </p:attrNameLst>
                                      </p:cBhvr>
                                      <p:tavLst>
                                        <p:tav tm="0">
                                          <p:val>
                                            <p:strVal val="#ppt_h"/>
                                          </p:val>
                                        </p:tav>
                                        <p:tav tm="100000">
                                          <p:val>
                                            <p:strVal val="#ppt_h"/>
                                          </p:val>
                                        </p:tav>
                                      </p:tavLst>
                                    </p:anim>
                                  </p:childTnLst>
                                </p:cTn>
                              </p:par>
                              <p:par>
                                <p:cTn id="26" presetID="10" presetClass="entr" presetSubtype="0" fill="hold" grpId="0" nodeType="withEffect">
                                  <p:stCondLst>
                                    <p:cond delay="1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1604645" y="2324100"/>
            <a:ext cx="10503535"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smtClean="0"/>
              <a:t>七、新形势下党员勇于担当的要求</a:t>
            </a:r>
            <a:endParaRPr lang="zh-CN" altLang="en-US" dirty="0"/>
          </a:p>
        </p:txBody>
      </p:sp>
      <p:sp>
        <p:nvSpPr>
          <p:cNvPr id="11" name="Freeform 29"/>
          <p:cNvSpPr/>
          <p:nvPr/>
        </p:nvSpPr>
        <p:spPr bwMode="auto">
          <a:xfrm>
            <a:off x="839967" y="240243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799"/>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2_副本_副本_副本"/>
          <p:cNvPicPr>
            <a:picLocks noChangeAspect="1"/>
          </p:cNvPicPr>
          <p:nvPr/>
        </p:nvPicPr>
        <p:blipFill>
          <a:blip r:embed="rId2" cstate="print"/>
          <a:stretch>
            <a:fillRect/>
          </a:stretch>
        </p:blipFill>
        <p:spPr>
          <a:xfrm>
            <a:off x="-24130" y="-39370"/>
            <a:ext cx="12242165" cy="6936740"/>
          </a:xfrm>
          <a:prstGeom prst="rect">
            <a:avLst/>
          </a:prstGeom>
        </p:spPr>
      </p:pic>
      <p:pic>
        <p:nvPicPr>
          <p:cNvPr id="4" name="图片 3" descr="图片1"/>
          <p:cNvPicPr>
            <a:picLocks noChangeAspect="1"/>
          </p:cNvPicPr>
          <p:nvPr/>
        </p:nvPicPr>
        <p:blipFill>
          <a:blip r:embed="rId3" cstate="print"/>
          <a:srcRect l="20217"/>
          <a:stretch>
            <a:fillRect/>
          </a:stretch>
        </p:blipFill>
        <p:spPr>
          <a:xfrm>
            <a:off x="1050925" y="1537970"/>
            <a:ext cx="10091420" cy="1048385"/>
          </a:xfrm>
          <a:prstGeom prst="roundRect">
            <a:avLst/>
          </a:prstGeom>
        </p:spPr>
      </p:pic>
      <p:sp>
        <p:nvSpPr>
          <p:cNvPr id="5" name="文本框 4"/>
          <p:cNvSpPr txBox="1"/>
          <p:nvPr/>
        </p:nvSpPr>
        <p:spPr>
          <a:xfrm>
            <a:off x="2337435" y="1678305"/>
            <a:ext cx="4815205" cy="768350"/>
          </a:xfrm>
          <a:prstGeom prst="rect">
            <a:avLst/>
          </a:prstGeom>
          <a:noFill/>
        </p:spPr>
        <p:txBody>
          <a:bodyPr wrap="square" rtlCol="0">
            <a:spAutoFit/>
          </a:bodyPr>
          <a:lstStyle/>
          <a:p>
            <a:r>
              <a:rPr lang="zh-CN" altLang="en-US" sz="2800" b="1">
                <a:ln>
                  <a:solidFill>
                    <a:srgbClr val="C00000"/>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2800" b="1">
                <a:ln>
                  <a:solidFill>
                    <a:prstClr val="black"/>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44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要强化宗旨意识</a:t>
            </a:r>
          </a:p>
        </p:txBody>
      </p:sp>
      <p:sp>
        <p:nvSpPr>
          <p:cNvPr id="7" name="燕尾形 6"/>
          <p:cNvSpPr/>
          <p:nvPr/>
        </p:nvSpPr>
        <p:spPr>
          <a:xfrm>
            <a:off x="1372870" y="1863725"/>
            <a:ext cx="487680" cy="396240"/>
          </a:xfrm>
          <a:prstGeom prst="chevron">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 name="图片 5" descr="图片1"/>
          <p:cNvPicPr>
            <a:picLocks noChangeAspect="1"/>
          </p:cNvPicPr>
          <p:nvPr/>
        </p:nvPicPr>
        <p:blipFill>
          <a:blip r:embed="rId3" cstate="print"/>
          <a:srcRect l="20217"/>
          <a:stretch>
            <a:fillRect/>
          </a:stretch>
        </p:blipFill>
        <p:spPr>
          <a:xfrm>
            <a:off x="1050290" y="2904490"/>
            <a:ext cx="10091420" cy="1048385"/>
          </a:xfrm>
          <a:prstGeom prst="roundRect">
            <a:avLst/>
          </a:prstGeom>
        </p:spPr>
      </p:pic>
      <p:sp>
        <p:nvSpPr>
          <p:cNvPr id="8" name="文本框 7"/>
          <p:cNvSpPr txBox="1"/>
          <p:nvPr/>
        </p:nvSpPr>
        <p:spPr>
          <a:xfrm>
            <a:off x="2337435" y="3044190"/>
            <a:ext cx="4815205" cy="768350"/>
          </a:xfrm>
          <a:prstGeom prst="rect">
            <a:avLst/>
          </a:prstGeom>
          <a:noFill/>
        </p:spPr>
        <p:txBody>
          <a:bodyPr wrap="square" rtlCol="0">
            <a:spAutoFit/>
          </a:bodyPr>
          <a:lstStyle/>
          <a:p>
            <a:r>
              <a:rPr lang="zh-CN" altLang="en-US" sz="2800" b="1">
                <a:ln>
                  <a:solidFill>
                    <a:srgbClr val="C00000"/>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2800" b="1">
                <a:ln>
                  <a:solidFill>
                    <a:prstClr val="black"/>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44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要强化大局意识</a:t>
            </a:r>
          </a:p>
        </p:txBody>
      </p:sp>
      <p:sp>
        <p:nvSpPr>
          <p:cNvPr id="9" name="燕尾形 8"/>
          <p:cNvSpPr/>
          <p:nvPr/>
        </p:nvSpPr>
        <p:spPr>
          <a:xfrm>
            <a:off x="1408430" y="3230245"/>
            <a:ext cx="487680" cy="396240"/>
          </a:xfrm>
          <a:prstGeom prst="chevron">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图片 13" descr="图片1"/>
          <p:cNvPicPr>
            <a:picLocks noChangeAspect="1"/>
          </p:cNvPicPr>
          <p:nvPr/>
        </p:nvPicPr>
        <p:blipFill>
          <a:blip r:embed="rId3" cstate="print"/>
          <a:srcRect l="20217"/>
          <a:stretch>
            <a:fillRect/>
          </a:stretch>
        </p:blipFill>
        <p:spPr>
          <a:xfrm>
            <a:off x="1051560" y="4314190"/>
            <a:ext cx="10091420" cy="1048385"/>
          </a:xfrm>
          <a:prstGeom prst="roundRect">
            <a:avLst/>
          </a:prstGeom>
        </p:spPr>
      </p:pic>
      <p:sp>
        <p:nvSpPr>
          <p:cNvPr id="10" name="文本框 9"/>
          <p:cNvSpPr txBox="1"/>
          <p:nvPr/>
        </p:nvSpPr>
        <p:spPr>
          <a:xfrm>
            <a:off x="2337435" y="4453890"/>
            <a:ext cx="4815205" cy="768350"/>
          </a:xfrm>
          <a:prstGeom prst="rect">
            <a:avLst/>
          </a:prstGeom>
          <a:noFill/>
        </p:spPr>
        <p:txBody>
          <a:bodyPr wrap="square" rtlCol="0">
            <a:spAutoFit/>
          </a:bodyPr>
          <a:lstStyle/>
          <a:p>
            <a:r>
              <a:rPr lang="zh-CN" altLang="en-US" sz="2800" b="1">
                <a:ln>
                  <a:solidFill>
                    <a:srgbClr val="C00000"/>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2800" b="1">
                <a:ln>
                  <a:solidFill>
                    <a:prstClr val="black"/>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44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要强化创新意识</a:t>
            </a:r>
          </a:p>
        </p:txBody>
      </p:sp>
      <p:sp>
        <p:nvSpPr>
          <p:cNvPr id="11" name="燕尾形 10"/>
          <p:cNvSpPr/>
          <p:nvPr/>
        </p:nvSpPr>
        <p:spPr>
          <a:xfrm>
            <a:off x="1408430" y="4639945"/>
            <a:ext cx="487680" cy="396240"/>
          </a:xfrm>
          <a:prstGeom prst="chevron">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5" name="图片 14" descr="图片1"/>
          <p:cNvPicPr>
            <a:picLocks noChangeAspect="1"/>
          </p:cNvPicPr>
          <p:nvPr/>
        </p:nvPicPr>
        <p:blipFill>
          <a:blip r:embed="rId3" cstate="print"/>
          <a:srcRect l="20217"/>
          <a:stretch>
            <a:fillRect/>
          </a:stretch>
        </p:blipFill>
        <p:spPr>
          <a:xfrm>
            <a:off x="1051560" y="5660390"/>
            <a:ext cx="10091420" cy="1048385"/>
          </a:xfrm>
          <a:prstGeom prst="roundRect">
            <a:avLst/>
          </a:prstGeom>
        </p:spPr>
      </p:pic>
      <p:sp>
        <p:nvSpPr>
          <p:cNvPr id="12" name="文本框 11"/>
          <p:cNvSpPr txBox="1"/>
          <p:nvPr/>
        </p:nvSpPr>
        <p:spPr>
          <a:xfrm>
            <a:off x="2337435" y="5800090"/>
            <a:ext cx="4815205" cy="768350"/>
          </a:xfrm>
          <a:prstGeom prst="rect">
            <a:avLst/>
          </a:prstGeom>
          <a:noFill/>
        </p:spPr>
        <p:txBody>
          <a:bodyPr wrap="square" rtlCol="0">
            <a:spAutoFit/>
          </a:bodyPr>
          <a:lstStyle/>
          <a:p>
            <a:r>
              <a:rPr lang="zh-CN" altLang="en-US" sz="2800" b="1">
                <a:ln>
                  <a:solidFill>
                    <a:srgbClr val="C00000"/>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2800" b="1">
                <a:ln>
                  <a:solidFill>
                    <a:prstClr val="black"/>
                  </a:solidFill>
                </a:ln>
                <a:solidFill>
                  <a:prstClr val="white"/>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sym typeface="+mn-ea"/>
              </a:rPr>
              <a:t> </a:t>
            </a:r>
            <a:r>
              <a:rPr lang="zh-CN" altLang="en-US" sz="4400"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要强化团队意识</a:t>
            </a:r>
          </a:p>
        </p:txBody>
      </p:sp>
      <p:sp>
        <p:nvSpPr>
          <p:cNvPr id="13" name="燕尾形 12"/>
          <p:cNvSpPr/>
          <p:nvPr/>
        </p:nvSpPr>
        <p:spPr>
          <a:xfrm>
            <a:off x="1372870" y="5986145"/>
            <a:ext cx="487680" cy="396240"/>
          </a:xfrm>
          <a:prstGeom prst="chevron">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2_副本_副本_副本"/>
          <p:cNvPicPr>
            <a:picLocks noChangeAspect="1"/>
          </p:cNvPicPr>
          <p:nvPr/>
        </p:nvPicPr>
        <p:blipFill>
          <a:blip r:embed="rId2" cstate="print"/>
          <a:stretch>
            <a:fillRect/>
          </a:stretch>
        </p:blipFill>
        <p:spPr>
          <a:xfrm>
            <a:off x="-17145" y="-34925"/>
            <a:ext cx="12226290" cy="6927215"/>
          </a:xfrm>
          <a:prstGeom prst="rect">
            <a:avLst/>
          </a:prstGeom>
        </p:spPr>
      </p:pic>
      <p:sp>
        <p:nvSpPr>
          <p:cNvPr id="3" name="圆角矩形 2"/>
          <p:cNvSpPr/>
          <p:nvPr/>
        </p:nvSpPr>
        <p:spPr>
          <a:xfrm>
            <a:off x="516890" y="1122045"/>
            <a:ext cx="3276600" cy="548576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16890" y="2472690"/>
            <a:ext cx="3275965" cy="2784475"/>
          </a:xfrm>
          <a:prstGeom prst="rect">
            <a:avLst/>
          </a:prstGeom>
          <a:noFill/>
        </p:spPr>
        <p:txBody>
          <a:bodyPr wrap="square" rtlCol="0">
            <a:spAutoFit/>
          </a:bodyPr>
          <a:lstStyle/>
          <a:p>
            <a:pPr algn="ctr">
              <a:lnSpc>
                <a:spcPts val="7000"/>
              </a:lnSpc>
            </a:pPr>
            <a:r>
              <a:rPr lang="zh-CN" altLang="en-US" sz="4000" b="1">
                <a:solidFill>
                  <a:prstClr val="white"/>
                </a:solidFill>
                <a:latin typeface="微软雅黑" panose="020B0503020204020204" charset="-122"/>
                <a:ea typeface="微软雅黑" panose="020B0503020204020204" charset="-122"/>
              </a:rPr>
              <a:t>当代共产党员应有怎样的</a:t>
            </a:r>
          </a:p>
          <a:p>
            <a:pPr algn="ctr">
              <a:lnSpc>
                <a:spcPts val="7000"/>
              </a:lnSpc>
            </a:pPr>
            <a:r>
              <a:rPr lang="zh-CN" altLang="en-US" sz="4000" b="1">
                <a:solidFill>
                  <a:prstClr val="white"/>
                </a:solidFill>
                <a:latin typeface="微软雅黑" panose="020B0503020204020204" charset="-122"/>
                <a:ea typeface="微软雅黑" panose="020B0503020204020204" charset="-122"/>
              </a:rPr>
              <a:t>责任担当</a:t>
            </a:r>
          </a:p>
        </p:txBody>
      </p:sp>
      <p:sp>
        <p:nvSpPr>
          <p:cNvPr id="5" name="圆角矩形 4"/>
          <p:cNvSpPr/>
          <p:nvPr/>
        </p:nvSpPr>
        <p:spPr>
          <a:xfrm>
            <a:off x="4509135" y="130365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文本框 5"/>
          <p:cNvSpPr txBox="1"/>
          <p:nvPr/>
        </p:nvSpPr>
        <p:spPr>
          <a:xfrm>
            <a:off x="5194935" y="1917065"/>
            <a:ext cx="6126480" cy="645160"/>
          </a:xfrm>
          <a:prstGeom prst="rect">
            <a:avLst/>
          </a:prstGeom>
          <a:noFill/>
        </p:spPr>
        <p:txBody>
          <a:bodyPr wrap="square" rtlCol="0">
            <a:spAutoFit/>
          </a:bodyPr>
          <a:lstStyle/>
          <a:p>
            <a:endParaRPr lang="zh-CN" altLang="en-US" sz="3600" b="1">
              <a:solidFill>
                <a:srgbClr val="C00000"/>
              </a:solidFill>
              <a:latin typeface="微软雅黑" panose="020B0503020204020204" charset="-122"/>
              <a:ea typeface="微软雅黑" panose="020B0503020204020204" charset="-122"/>
            </a:endParaRPr>
          </a:p>
        </p:txBody>
      </p:sp>
      <p:sp>
        <p:nvSpPr>
          <p:cNvPr id="10" name="圆角矩形 9"/>
          <p:cNvSpPr/>
          <p:nvPr/>
        </p:nvSpPr>
        <p:spPr>
          <a:xfrm>
            <a:off x="4509135" y="204025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圆角矩形 12"/>
          <p:cNvSpPr/>
          <p:nvPr/>
        </p:nvSpPr>
        <p:spPr>
          <a:xfrm>
            <a:off x="4509135" y="2713990"/>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a:off x="4509135" y="338772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a:off x="4509135" y="4064000"/>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a:off x="4509135" y="473519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a:off x="4509135" y="540956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a:off x="4509135" y="6087745"/>
            <a:ext cx="6492240" cy="522004"/>
          </a:xfrm>
          <a:prstGeom prst="roundRect">
            <a:avLst/>
          </a:prstGeom>
          <a:noFill/>
          <a:ln w="50800">
            <a:solidFill>
              <a:srgbClr val="C00000"/>
            </a:solidFill>
          </a:ln>
          <a:extLst>
            <a:ext uri="{909E8E84-426E-40DD-AFC4-6F175D3DCCD1}">
              <a14:hiddenFill xmlns:a14="http://schemas.microsoft.com/office/drawing/2010/main" xmlns="">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a:off x="4822190" y="1365250"/>
            <a:ext cx="5866765" cy="39878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担当起应该担当的责任，就要坚定理想、坚守信念</a:t>
            </a:r>
          </a:p>
        </p:txBody>
      </p:sp>
      <p:sp>
        <p:nvSpPr>
          <p:cNvPr id="21" name="文本框 20"/>
          <p:cNvSpPr txBox="1"/>
          <p:nvPr/>
        </p:nvSpPr>
        <p:spPr>
          <a:xfrm>
            <a:off x="4822190" y="2101850"/>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担当起应该担当的责任，就要以人为本、勤政为民</a:t>
            </a:r>
          </a:p>
        </p:txBody>
      </p:sp>
      <p:sp>
        <p:nvSpPr>
          <p:cNvPr id="23" name="文本框 22"/>
          <p:cNvSpPr txBox="1"/>
          <p:nvPr/>
        </p:nvSpPr>
        <p:spPr>
          <a:xfrm>
            <a:off x="4821555" y="2775585"/>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担当起应该担当的责任，就要尽职尽责、实干苦干</a:t>
            </a:r>
          </a:p>
        </p:txBody>
      </p:sp>
      <p:sp>
        <p:nvSpPr>
          <p:cNvPr id="24" name="文本框 23"/>
          <p:cNvSpPr txBox="1"/>
          <p:nvPr/>
        </p:nvSpPr>
        <p:spPr>
          <a:xfrm>
            <a:off x="4821555" y="3449320"/>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担当起应该担当的责任，就要改革创新、攻坚克难</a:t>
            </a:r>
          </a:p>
        </p:txBody>
      </p:sp>
      <p:sp>
        <p:nvSpPr>
          <p:cNvPr id="25" name="文本框 24"/>
          <p:cNvSpPr txBox="1"/>
          <p:nvPr/>
        </p:nvSpPr>
        <p:spPr>
          <a:xfrm>
            <a:off x="4821555" y="4125595"/>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担当起应该担当的责任，就要转变作风、反对四风</a:t>
            </a:r>
          </a:p>
        </p:txBody>
      </p:sp>
      <p:sp>
        <p:nvSpPr>
          <p:cNvPr id="26" name="文本框 25"/>
          <p:cNvSpPr txBox="1"/>
          <p:nvPr/>
        </p:nvSpPr>
        <p:spPr>
          <a:xfrm>
            <a:off x="4822190" y="4796790"/>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担当起应该担当的责任，就要加强学习、提高素质</a:t>
            </a:r>
          </a:p>
        </p:txBody>
      </p:sp>
      <p:sp>
        <p:nvSpPr>
          <p:cNvPr id="27" name="文本框 26"/>
          <p:cNvSpPr txBox="1"/>
          <p:nvPr/>
        </p:nvSpPr>
        <p:spPr>
          <a:xfrm>
            <a:off x="4822190" y="5471160"/>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担当起应该担当的责任，就要廉洁自律、遵纪守法</a:t>
            </a:r>
          </a:p>
        </p:txBody>
      </p:sp>
      <p:sp>
        <p:nvSpPr>
          <p:cNvPr id="28" name="文本框 27"/>
          <p:cNvSpPr txBox="1"/>
          <p:nvPr/>
        </p:nvSpPr>
        <p:spPr>
          <a:xfrm>
            <a:off x="4821555" y="6149340"/>
            <a:ext cx="5866765" cy="417830"/>
          </a:xfrm>
          <a:prstGeom prst="rect">
            <a:avLst/>
          </a:prstGeom>
          <a:noFill/>
        </p:spPr>
        <p:txBody>
          <a:bodyPr wrap="square" rtlCol="0">
            <a:spAutoFit/>
          </a:bodyPr>
          <a:lstStyle/>
          <a:p>
            <a:r>
              <a:rPr lang="zh-CN" altLang="en-US" sz="2000">
                <a:solidFill>
                  <a:srgbClr val="C00000"/>
                </a:solidFill>
                <a:latin typeface="微软雅黑" panose="020B0503020204020204" charset="-122"/>
                <a:ea typeface="微软雅黑" panose="020B0503020204020204" charset="-122"/>
              </a:rPr>
              <a:t>担当起应该担当的责任，就要以身作则、率先垂范</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2_副本_副本_副本"/>
          <p:cNvPicPr>
            <a:picLocks noChangeAspect="1"/>
          </p:cNvPicPr>
          <p:nvPr/>
        </p:nvPicPr>
        <p:blipFill>
          <a:blip r:embed="rId2" cstate="print"/>
          <a:stretch>
            <a:fillRect/>
          </a:stretch>
        </p:blipFill>
        <p:spPr>
          <a:xfrm>
            <a:off x="-29210" y="-41275"/>
            <a:ext cx="12250420" cy="6941185"/>
          </a:xfrm>
          <a:prstGeom prst="rect">
            <a:avLst/>
          </a:prstGeom>
        </p:spPr>
      </p:pic>
      <p:sp>
        <p:nvSpPr>
          <p:cNvPr id="4" name="文本框 3"/>
          <p:cNvSpPr txBox="1"/>
          <p:nvPr/>
        </p:nvSpPr>
        <p:spPr>
          <a:xfrm>
            <a:off x="604520" y="1582420"/>
            <a:ext cx="10982960" cy="808990"/>
          </a:xfrm>
          <a:prstGeom prst="rect">
            <a:avLst/>
          </a:prstGeom>
          <a:noFill/>
        </p:spPr>
        <p:txBody>
          <a:bodyPr wrap="square" rtlCol="0">
            <a:spAutoFit/>
          </a:bodyPr>
          <a:lstStyle/>
          <a:p>
            <a:pPr algn="ctr"/>
            <a:r>
              <a:rPr lang="zh-CN" altLang="en-US" sz="4400" b="1">
                <a:solidFill>
                  <a:srgbClr val="C00000"/>
                </a:solidFill>
                <a:latin typeface="微软雅黑" panose="020B0503020204020204" charset="-122"/>
                <a:ea typeface="微软雅黑" panose="020B0503020204020204" charset="-122"/>
              </a:rPr>
              <a:t>【</a:t>
            </a:r>
            <a:r>
              <a:rPr lang="zh-CN" sz="4400" b="1">
                <a:solidFill>
                  <a:srgbClr val="C00000"/>
                </a:solidFill>
                <a:latin typeface="微软雅黑" panose="020B0503020204020204" charset="-122"/>
                <a:ea typeface="微软雅黑" panose="020B0503020204020204" charset="-122"/>
              </a:rPr>
              <a:t>勇于责任担当，要有矢志不渝的政治情怀</a:t>
            </a:r>
            <a:r>
              <a:rPr lang="zh-CN" altLang="en-US" sz="4400" b="1">
                <a:solidFill>
                  <a:srgbClr val="C00000"/>
                </a:solidFill>
                <a:latin typeface="微软雅黑" panose="020B0503020204020204" charset="-122"/>
                <a:ea typeface="微软雅黑" panose="020B0503020204020204" charset="-122"/>
              </a:rPr>
              <a:t>】</a:t>
            </a:r>
          </a:p>
        </p:txBody>
      </p:sp>
      <p:sp>
        <p:nvSpPr>
          <p:cNvPr id="3" name="文本框 2"/>
          <p:cNvSpPr txBox="1"/>
          <p:nvPr/>
        </p:nvSpPr>
        <p:spPr>
          <a:xfrm>
            <a:off x="604520" y="3024505"/>
            <a:ext cx="10982960" cy="808990"/>
          </a:xfrm>
          <a:prstGeom prst="rect">
            <a:avLst/>
          </a:prstGeom>
          <a:noFill/>
        </p:spPr>
        <p:txBody>
          <a:bodyPr wrap="square" rtlCol="0">
            <a:spAutoFit/>
          </a:bodyPr>
          <a:lstStyle/>
          <a:p>
            <a:pPr algn="ctr"/>
            <a:r>
              <a:rPr lang="zh-CN" altLang="en-US" sz="4400" b="1">
                <a:solidFill>
                  <a:srgbClr val="C00000"/>
                </a:solidFill>
                <a:latin typeface="微软雅黑" panose="020B0503020204020204" charset="-122"/>
                <a:ea typeface="微软雅黑" panose="020B0503020204020204" charset="-122"/>
              </a:rPr>
              <a:t>【</a:t>
            </a:r>
            <a:r>
              <a:rPr lang="zh-CN" sz="4400" b="1">
                <a:solidFill>
                  <a:srgbClr val="C00000"/>
                </a:solidFill>
                <a:latin typeface="微软雅黑" panose="020B0503020204020204" charset="-122"/>
                <a:ea typeface="微软雅黑" panose="020B0503020204020204" charset="-122"/>
              </a:rPr>
              <a:t>勇于责任担当，要有攻坚克难的无畏气魄</a:t>
            </a:r>
            <a:r>
              <a:rPr lang="zh-CN" altLang="en-US" sz="4400" b="1">
                <a:solidFill>
                  <a:srgbClr val="C00000"/>
                </a:solidFill>
                <a:latin typeface="微软雅黑" panose="020B0503020204020204" charset="-122"/>
                <a:ea typeface="微软雅黑" panose="020B0503020204020204" charset="-122"/>
              </a:rPr>
              <a:t>】</a:t>
            </a:r>
          </a:p>
        </p:txBody>
      </p:sp>
      <p:sp>
        <p:nvSpPr>
          <p:cNvPr id="5" name="文本框 4"/>
          <p:cNvSpPr txBox="1"/>
          <p:nvPr/>
        </p:nvSpPr>
        <p:spPr>
          <a:xfrm>
            <a:off x="604520" y="4406900"/>
            <a:ext cx="10982960" cy="808990"/>
          </a:xfrm>
          <a:prstGeom prst="rect">
            <a:avLst/>
          </a:prstGeom>
          <a:noFill/>
        </p:spPr>
        <p:txBody>
          <a:bodyPr wrap="square" rtlCol="0">
            <a:spAutoFit/>
          </a:bodyPr>
          <a:lstStyle/>
          <a:p>
            <a:pPr algn="ctr"/>
            <a:r>
              <a:rPr lang="zh-CN" altLang="en-US" sz="4400" b="1">
                <a:solidFill>
                  <a:srgbClr val="C00000"/>
                </a:solidFill>
                <a:latin typeface="微软雅黑" panose="020B0503020204020204" charset="-122"/>
                <a:ea typeface="微软雅黑" panose="020B0503020204020204" charset="-122"/>
              </a:rPr>
              <a:t>【</a:t>
            </a:r>
            <a:r>
              <a:rPr lang="zh-CN" sz="4400" b="1">
                <a:solidFill>
                  <a:srgbClr val="C00000"/>
                </a:solidFill>
                <a:latin typeface="微软雅黑" panose="020B0503020204020204" charset="-122"/>
                <a:ea typeface="微软雅黑" panose="020B0503020204020204" charset="-122"/>
              </a:rPr>
              <a:t>勇于责任担当，要有为民服务的公仆之心</a:t>
            </a:r>
            <a:r>
              <a:rPr lang="zh-CN" altLang="en-US" sz="4400" b="1">
                <a:solidFill>
                  <a:srgbClr val="C00000"/>
                </a:solidFill>
                <a:latin typeface="微软雅黑" panose="020B0503020204020204" charset="-122"/>
                <a:ea typeface="微软雅黑" panose="020B0503020204020204" charset="-122"/>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xmlns="" val="0"/>
              </a:ext>
            </a:extLst>
          </a:blip>
          <a:srcRect l="1251" b="34135"/>
          <a:stretch>
            <a:fillRect/>
          </a:stretch>
        </p:blipFill>
        <p:spPr>
          <a:xfrm>
            <a:off x="10192951" y="4654480"/>
            <a:ext cx="1156826" cy="1156826"/>
          </a:xfrm>
          <a:custGeom>
            <a:avLst/>
            <a:gdLst>
              <a:gd name="connsiteX0" fmla="*/ 578413 w 1156826"/>
              <a:gd name="connsiteY0" fmla="*/ 0 h 1156826"/>
              <a:gd name="connsiteX1" fmla="*/ 1156826 w 1156826"/>
              <a:gd name="connsiteY1" fmla="*/ 578413 h 1156826"/>
              <a:gd name="connsiteX2" fmla="*/ 578413 w 1156826"/>
              <a:gd name="connsiteY2" fmla="*/ 1156826 h 1156826"/>
              <a:gd name="connsiteX3" fmla="*/ 0 w 1156826"/>
              <a:gd name="connsiteY3" fmla="*/ 578413 h 1156826"/>
              <a:gd name="connsiteX4" fmla="*/ 578413 w 1156826"/>
              <a:gd name="connsiteY4" fmla="*/ 0 h 1156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6826" h="1156826">
                <a:moveTo>
                  <a:pt x="578413" y="0"/>
                </a:moveTo>
                <a:cubicBezTo>
                  <a:pt x="897862" y="0"/>
                  <a:pt x="1156826" y="258964"/>
                  <a:pt x="1156826" y="578413"/>
                </a:cubicBezTo>
                <a:cubicBezTo>
                  <a:pt x="1156826" y="897862"/>
                  <a:pt x="897862" y="1156826"/>
                  <a:pt x="578413" y="1156826"/>
                </a:cubicBezTo>
                <a:cubicBezTo>
                  <a:pt x="258964" y="1156826"/>
                  <a:pt x="0" y="897862"/>
                  <a:pt x="0" y="578413"/>
                </a:cubicBezTo>
                <a:cubicBezTo>
                  <a:pt x="0" y="258964"/>
                  <a:pt x="258964" y="0"/>
                  <a:pt x="578413" y="0"/>
                </a:cubicBezTo>
                <a:close/>
              </a:path>
            </a:pathLst>
          </a:custGeom>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rcRect l="2223" r="18511" b="943"/>
          <a:stretch>
            <a:fillRect/>
          </a:stretch>
        </p:blipFill>
        <p:spPr>
          <a:xfrm>
            <a:off x="1700516" y="2588119"/>
            <a:ext cx="2396822" cy="2396176"/>
          </a:xfrm>
          <a:custGeom>
            <a:avLst/>
            <a:gdLst>
              <a:gd name="connsiteX0" fmla="*/ 1185618 w 2396822"/>
              <a:gd name="connsiteY0" fmla="*/ 0 h 2396176"/>
              <a:gd name="connsiteX1" fmla="*/ 1211204 w 2396822"/>
              <a:gd name="connsiteY1" fmla="*/ 0 h 2396176"/>
              <a:gd name="connsiteX2" fmla="*/ 1320942 w 2396822"/>
              <a:gd name="connsiteY2" fmla="*/ 5541 h 2396176"/>
              <a:gd name="connsiteX3" fmla="*/ 2396822 w 2396822"/>
              <a:gd name="connsiteY3" fmla="*/ 1197765 h 2396176"/>
              <a:gd name="connsiteX4" fmla="*/ 1198411 w 2396822"/>
              <a:gd name="connsiteY4" fmla="*/ 2396176 h 2396176"/>
              <a:gd name="connsiteX5" fmla="*/ 0 w 2396822"/>
              <a:gd name="connsiteY5" fmla="*/ 1197765 h 2396176"/>
              <a:gd name="connsiteX6" fmla="*/ 1075881 w 2396822"/>
              <a:gd name="connsiteY6" fmla="*/ 5541 h 239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6822" h="2396176">
                <a:moveTo>
                  <a:pt x="1185618" y="0"/>
                </a:moveTo>
                <a:lnTo>
                  <a:pt x="1211204" y="0"/>
                </a:lnTo>
                <a:lnTo>
                  <a:pt x="1320942" y="5541"/>
                </a:lnTo>
                <a:cubicBezTo>
                  <a:pt x="1925248" y="66912"/>
                  <a:pt x="2396822" y="577268"/>
                  <a:pt x="2396822" y="1197765"/>
                </a:cubicBezTo>
                <a:cubicBezTo>
                  <a:pt x="2396822" y="1859629"/>
                  <a:pt x="1860275" y="2396176"/>
                  <a:pt x="1198411" y="2396176"/>
                </a:cubicBezTo>
                <a:cubicBezTo>
                  <a:pt x="536547" y="2396176"/>
                  <a:pt x="0" y="1859629"/>
                  <a:pt x="0" y="1197765"/>
                </a:cubicBezTo>
                <a:cubicBezTo>
                  <a:pt x="0" y="577268"/>
                  <a:pt x="471575" y="66912"/>
                  <a:pt x="1075881" y="5541"/>
                </a:cubicBezTo>
                <a:close/>
              </a:path>
            </a:pathLst>
          </a:custGeom>
        </p:spPr>
      </p:pic>
      <p:sp>
        <p:nvSpPr>
          <p:cNvPr id="2" name="矩形 1"/>
          <p:cNvSpPr/>
          <p:nvPr/>
        </p:nvSpPr>
        <p:spPr>
          <a:xfrm>
            <a:off x="1307949" y="234434"/>
            <a:ext cx="4801314" cy="646331"/>
          </a:xfrm>
          <a:prstGeom prst="rect">
            <a:avLst/>
          </a:prstGeom>
          <a:noFill/>
        </p:spPr>
        <p:txBody>
          <a:bodyPr wrap="none" rtlCol="0">
            <a:spAutoFit/>
          </a:bodyPr>
          <a:lstStyle/>
          <a:p>
            <a:r>
              <a:rPr lang="zh-CN" altLang="en-US" sz="3600" b="1" dirty="0">
                <a:solidFill>
                  <a:srgbClr val="F9F9F3"/>
                </a:solidFill>
                <a:latin typeface="微软雅黑" panose="020B0503020204020204" charset="-122"/>
                <a:ea typeface="微软雅黑" panose="020B0503020204020204" charset="-122"/>
              </a:rPr>
              <a:t>全面从严治党的新形势</a:t>
            </a:r>
            <a:endParaRPr lang="zh-CN" altLang="zh-CN" sz="3600" b="1" dirty="0">
              <a:solidFill>
                <a:srgbClr val="F9F9F3"/>
              </a:solidFill>
              <a:latin typeface="微软雅黑" panose="020B0503020204020204" charset="-122"/>
              <a:ea typeface="微软雅黑" panose="020B0503020204020204" charset="-122"/>
            </a:endParaRPr>
          </a:p>
        </p:txBody>
      </p:sp>
      <p:sp>
        <p:nvSpPr>
          <p:cNvPr id="4" name="MH_Desc_1"/>
          <p:cNvSpPr/>
          <p:nvPr/>
        </p:nvSpPr>
        <p:spPr>
          <a:xfrm>
            <a:off x="5985124" y="2947252"/>
            <a:ext cx="4630737" cy="2169825"/>
          </a:xfrm>
          <a:prstGeom prst="rect">
            <a:avLst/>
          </a:prstGeom>
          <a:noFill/>
        </p:spPr>
        <p:txBody>
          <a:bodyPr wrap="square" rtlCol="0">
            <a:sp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nSpc>
                <a:spcPct val="150000"/>
              </a:lnSpc>
            </a:pPr>
            <a:r>
              <a:rPr lang="zh-CN" altLang="en-US" dirty="0">
                <a:solidFill>
                  <a:srgbClr val="7C4939"/>
                </a:solidFill>
                <a:latin typeface="微软雅黑" panose="020B0503020204020204" charset="-122"/>
                <a:ea typeface="微软雅黑" panose="020B0503020204020204" charset="-122"/>
              </a:rPr>
              <a:t>党内法规要求党员要讲奉献、有作为、有担当。十八大之后，在全面从严治党的新形势下，对党员干部的要求概括起来就是</a:t>
            </a:r>
            <a:r>
              <a:rPr lang="zh-CN" altLang="en-US" b="1" dirty="0">
                <a:solidFill>
                  <a:srgbClr val="C00000"/>
                </a:solidFill>
                <a:latin typeface="微软雅黑" panose="020B0503020204020204" charset="-122"/>
                <a:ea typeface="微软雅黑" panose="020B0503020204020204" charset="-122"/>
              </a:rPr>
              <a:t>忠诚、干净、担当</a:t>
            </a:r>
            <a:r>
              <a:rPr lang="zh-CN" altLang="en-US" dirty="0">
                <a:solidFill>
                  <a:srgbClr val="7C4939"/>
                </a:solidFill>
                <a:latin typeface="微软雅黑" panose="020B0503020204020204" charset="-122"/>
                <a:ea typeface="微软雅黑" panose="020B0503020204020204" charset="-122"/>
              </a:rPr>
              <a:t>，这正是中国共产党先进性和纯洁性的体现。</a:t>
            </a:r>
            <a:endParaRPr lang="en-US" altLang="zh-CN" dirty="0">
              <a:solidFill>
                <a:srgbClr val="7C4939"/>
              </a:solidFill>
              <a:latin typeface="微软雅黑" panose="020B0503020204020204" charset="-122"/>
              <a:ea typeface="微软雅黑" panose="020B0503020204020204" charset="-122"/>
            </a:endParaRPr>
          </a:p>
        </p:txBody>
      </p:sp>
      <p:sp>
        <p:nvSpPr>
          <p:cNvPr id="6" name="矩形: 圆角 5"/>
          <p:cNvSpPr/>
          <p:nvPr/>
        </p:nvSpPr>
        <p:spPr>
          <a:xfrm>
            <a:off x="-599206" y="4517873"/>
            <a:ext cx="1198411" cy="1198411"/>
          </a:xfrm>
          <a:prstGeom prst="roundRect">
            <a:avLst>
              <a:gd name="adj" fmla="val 50000"/>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1126557" y="1646766"/>
            <a:ext cx="1188379" cy="118837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8F0DA"/>
                </a:solidFill>
                <a:latin typeface="微软雅黑" panose="020B0503020204020204" charset="-122"/>
                <a:ea typeface="微软雅黑" panose="020B0503020204020204" charset="-122"/>
              </a:rPr>
              <a:t>忠诚</a:t>
            </a:r>
          </a:p>
        </p:txBody>
      </p:sp>
      <p:sp>
        <p:nvSpPr>
          <p:cNvPr id="8" name="矩形: 圆角 7"/>
          <p:cNvSpPr/>
          <p:nvPr/>
        </p:nvSpPr>
        <p:spPr>
          <a:xfrm>
            <a:off x="799936" y="3622018"/>
            <a:ext cx="466422" cy="466422"/>
          </a:xfrm>
          <a:prstGeom prst="roundRect">
            <a:avLst>
              <a:gd name="adj" fmla="val 50000"/>
            </a:avLst>
          </a:prstGeom>
          <a:solidFill>
            <a:srgbClr val="7C493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1351060" y="4780792"/>
            <a:ext cx="672571" cy="672571"/>
          </a:xfrm>
          <a:prstGeom prst="roundRect">
            <a:avLst>
              <a:gd name="adj" fmla="val 50000"/>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p:cNvSpPr/>
          <p:nvPr/>
        </p:nvSpPr>
        <p:spPr>
          <a:xfrm>
            <a:off x="3626618" y="4895133"/>
            <a:ext cx="1044678" cy="1044678"/>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8F0DA"/>
                </a:solidFill>
                <a:latin typeface="微软雅黑" panose="020B0503020204020204" charset="-122"/>
                <a:ea typeface="微软雅黑" panose="020B0503020204020204" charset="-122"/>
              </a:rPr>
              <a:t>干净</a:t>
            </a:r>
          </a:p>
        </p:txBody>
      </p:sp>
      <p:sp>
        <p:nvSpPr>
          <p:cNvPr id="11" name="矩形: 圆角 10"/>
          <p:cNvSpPr/>
          <p:nvPr/>
        </p:nvSpPr>
        <p:spPr>
          <a:xfrm>
            <a:off x="4346997" y="3067291"/>
            <a:ext cx="1011597" cy="1011597"/>
          </a:xfrm>
          <a:prstGeom prst="roundRect">
            <a:avLst>
              <a:gd name="adj" fmla="val 50000"/>
            </a:avLst>
          </a:prstGeom>
          <a:solidFill>
            <a:srgbClr val="7C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8F0DA"/>
                </a:solidFill>
                <a:latin typeface="微软雅黑" panose="020B0503020204020204" charset="-122"/>
                <a:ea typeface="微软雅黑" panose="020B0503020204020204" charset="-122"/>
              </a:rPr>
              <a:t>担当</a:t>
            </a:r>
          </a:p>
        </p:txBody>
      </p:sp>
      <p:sp>
        <p:nvSpPr>
          <p:cNvPr id="13" name="矩形: 圆角 12"/>
          <p:cNvSpPr/>
          <p:nvPr/>
        </p:nvSpPr>
        <p:spPr>
          <a:xfrm>
            <a:off x="11495082" y="2810621"/>
            <a:ext cx="1393836" cy="1393836"/>
          </a:xfrm>
          <a:prstGeom prst="roundRect">
            <a:avLst>
              <a:gd name="adj" fmla="val 50000"/>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5985124" y="2369113"/>
            <a:ext cx="2646878" cy="461665"/>
          </a:xfrm>
          <a:prstGeom prst="rect">
            <a:avLst/>
          </a:prstGeom>
          <a:noFill/>
        </p:spPr>
        <p:txBody>
          <a:bodyPr wrap="none" rtlCol="0">
            <a:spAutoFit/>
          </a:bodyPr>
          <a:lstStyle/>
          <a:p>
            <a:r>
              <a:rPr lang="zh-CN" altLang="en-US" sz="2400" b="1" dirty="0">
                <a:solidFill>
                  <a:srgbClr val="C00000"/>
                </a:solidFill>
                <a:latin typeface="微软雅黑" panose="020B0503020204020204" charset="-122"/>
                <a:ea typeface="微软雅黑" panose="020B0503020204020204" charset="-122"/>
              </a:rPr>
              <a:t>忠诚、干净、担当</a:t>
            </a:r>
          </a:p>
        </p:txBody>
      </p:sp>
      <p:sp>
        <p:nvSpPr>
          <p:cNvPr id="14" name="矩形 13"/>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360"/>
                                          </p:val>
                                        </p:tav>
                                        <p:tav tm="100000">
                                          <p:val>
                                            <p:fltVal val="0"/>
                                          </p:val>
                                        </p:tav>
                                      </p:tavLst>
                                    </p:anim>
                                    <p:animEffect transition="in" filter="fade">
                                      <p:cBhvr>
                                        <p:cTn id="10" dur="1000"/>
                                        <p:tgtEl>
                                          <p:spTgt spid="16"/>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 presetClass="entr" presetSubtype="8" fill="hold" grpId="0" nodeType="withEffect">
                                  <p:stCondLst>
                                    <p:cond delay="3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par>
                                <p:cTn id="33" presetID="10" presetClass="entr" presetSubtype="0" fill="hold" grpId="0" nodeType="withEffect">
                                  <p:stCondLst>
                                    <p:cond delay="1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 presetClass="entr" presetSubtype="0" fill="hold" grpId="0" nodeType="withEffect">
                                  <p:stCondLst>
                                    <p:cond delay="200"/>
                                  </p:stCondLst>
                                  <p:childTnLst>
                                    <p:set>
                                      <p:cBhvr>
                                        <p:cTn id="37" dur="1" fill="hold">
                                          <p:stCondLst>
                                            <p:cond delay="0"/>
                                          </p:stCondLst>
                                        </p:cTn>
                                        <p:tgtEl>
                                          <p:spTgt spid="9"/>
                                        </p:tgtEl>
                                        <p:attrNameLst>
                                          <p:attrName>style.visibility</p:attrName>
                                        </p:attrNameLst>
                                      </p:cBhvr>
                                      <p:to>
                                        <p:strVal val="visible"/>
                                      </p:to>
                                    </p:set>
                                  </p:childTnLst>
                                </p:cTn>
                              </p:par>
                              <p:par>
                                <p:cTn id="38" presetID="45"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ppt_w</p:attrName>
                                        </p:attrNameLst>
                                      </p:cBhvr>
                                      <p:tavLst>
                                        <p:tav tm="0" fmla="#ppt_w*sin(2.5*pi*$)">
                                          <p:val>
                                            <p:fltVal val="0"/>
                                          </p:val>
                                        </p:tav>
                                        <p:tav tm="100000">
                                          <p:val>
                                            <p:fltVal val="1"/>
                                          </p:val>
                                        </p:tav>
                                      </p:tavLst>
                                    </p:anim>
                                    <p:anim calcmode="lin" valueType="num">
                                      <p:cBhvr>
                                        <p:cTn id="42" dur="1000" fill="hold"/>
                                        <p:tgtEl>
                                          <p:spTgt spid="19"/>
                                        </p:tgtEl>
                                        <p:attrNameLst>
                                          <p:attrName>ppt_h</p:attrName>
                                        </p:attrNameLst>
                                      </p:cBhvr>
                                      <p:tavLst>
                                        <p:tav tm="0">
                                          <p:val>
                                            <p:strVal val="#ppt_h"/>
                                          </p:val>
                                        </p:tav>
                                        <p:tav tm="100000">
                                          <p:val>
                                            <p:strVal val="#ppt_h"/>
                                          </p:val>
                                        </p:tav>
                                      </p:tavLst>
                                    </p:anim>
                                  </p:childTnLst>
                                </p:cTn>
                              </p:par>
                            </p:childTnLst>
                          </p:cTn>
                        </p:par>
                        <p:par>
                          <p:cTn id="43" fill="hold">
                            <p:stCondLst>
                              <p:cond delay="1000"/>
                            </p:stCondLst>
                            <p:childTnLst>
                              <p:par>
                                <p:cTn id="44" presetID="47"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750"/>
                                        <p:tgtEl>
                                          <p:spTgt spid="20"/>
                                        </p:tgtEl>
                                      </p:cBhvr>
                                    </p:animEffect>
                                    <p:anim calcmode="lin" valueType="num">
                                      <p:cBhvr>
                                        <p:cTn id="47" dur="750" fill="hold"/>
                                        <p:tgtEl>
                                          <p:spTgt spid="20"/>
                                        </p:tgtEl>
                                        <p:attrNameLst>
                                          <p:attrName>ppt_x</p:attrName>
                                        </p:attrNameLst>
                                      </p:cBhvr>
                                      <p:tavLst>
                                        <p:tav tm="0">
                                          <p:val>
                                            <p:strVal val="#ppt_x"/>
                                          </p:val>
                                        </p:tav>
                                        <p:tav tm="100000">
                                          <p:val>
                                            <p:strVal val="#ppt_x"/>
                                          </p:val>
                                        </p:tav>
                                      </p:tavLst>
                                    </p:anim>
                                    <p:anim calcmode="lin" valueType="num">
                                      <p:cBhvr>
                                        <p:cTn id="48" dur="750" fill="hold"/>
                                        <p:tgtEl>
                                          <p:spTgt spid="20"/>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1000"/>
                                        <p:tgtEl>
                                          <p:spTgt spid="4"/>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3" grpId="0" animBg="1"/>
      <p:bldP spid="20" grpId="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9729112" y="1723448"/>
            <a:ext cx="2445163" cy="3839326"/>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xmlns="" val="0"/>
              </a:ext>
            </a:extLst>
          </a:blip>
          <a:srcRect r="11078"/>
          <a:stretch>
            <a:fillRect/>
          </a:stretch>
        </p:blipFill>
        <p:spPr>
          <a:xfrm>
            <a:off x="-379744" y="213996"/>
            <a:ext cx="12196460" cy="6857998"/>
          </a:xfrm>
          <a:prstGeom prst="rect">
            <a:avLst/>
          </a:prstGeom>
        </p:spPr>
      </p:pic>
      <p:pic>
        <p:nvPicPr>
          <p:cNvPr id="4" name="图片 3"/>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
                    </a14:imgEffect>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l="62913" t="63840"/>
          <a:stretch>
            <a:fillRect/>
          </a:stretch>
        </p:blipFill>
        <p:spPr>
          <a:xfrm>
            <a:off x="4887406" y="3546091"/>
            <a:ext cx="7304595" cy="3311907"/>
          </a:xfrm>
          <a:prstGeom prst="rect">
            <a:avLst/>
          </a:prstGeom>
        </p:spPr>
      </p:pic>
      <p:sp>
        <p:nvSpPr>
          <p:cNvPr id="6" name="文本框 5"/>
          <p:cNvSpPr txBox="1"/>
          <p:nvPr/>
        </p:nvSpPr>
        <p:spPr>
          <a:xfrm>
            <a:off x="5751195" y="4004310"/>
            <a:ext cx="3303905" cy="583565"/>
          </a:xfrm>
          <a:prstGeom prst="rect">
            <a:avLst/>
          </a:prstGeom>
          <a:noFill/>
        </p:spPr>
        <p:txBody>
          <a:bodyPr wrap="square" rtlCol="0">
            <a:spAutoFit/>
            <a:scene3d>
              <a:camera prst="orthographicFront">
                <a:rot lat="21000000" lon="0" rev="0"/>
              </a:camera>
              <a:lightRig rig="threePt" dir="t"/>
            </a:scene3d>
            <a:sp3d extrusionH="317500">
              <a:extrusionClr>
                <a:srgbClr val="C00000"/>
              </a:extrusionClr>
            </a:sp3d>
          </a:bodyPr>
          <a:lstStyle/>
          <a:p>
            <a:r>
              <a:rPr lang="zh-CN" altLang="en-US" sz="3200" b="1" dirty="0">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rPr>
              <a:t>汇报人</a:t>
            </a:r>
            <a:r>
              <a:rPr lang="zh-CN" altLang="en-US" sz="3200" b="1" dirty="0" smtClean="0">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rPr>
              <a:t>：盛亚萍</a:t>
            </a:r>
            <a:endParaRPr lang="zh-CN" altLang="en-US" sz="3200" b="1" dirty="0">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endParaRPr>
          </a:p>
        </p:txBody>
      </p:sp>
      <p:sp>
        <p:nvSpPr>
          <p:cNvPr id="8" name="党"/>
          <p:cNvSpPr txBox="1"/>
          <p:nvPr/>
        </p:nvSpPr>
        <p:spPr>
          <a:xfrm>
            <a:off x="1851025" y="746125"/>
            <a:ext cx="8489950" cy="2799715"/>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rPr>
              <a:t>薛小因</a:t>
            </a:r>
            <a:r>
              <a:rPr lang="zh-CN" altLang="en-US"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rPr>
              <a:t>你美</a:t>
            </a:r>
            <a:r>
              <a:rPr lang="zh-CN" altLang="en-US"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rPr>
              <a:t>丽</a:t>
            </a:r>
            <a:endParaRPr lang="en-US" altLang="zh-CN"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endParaRPr>
          </a:p>
          <a:p>
            <a:pPr algn="ctr">
              <a:lnSpc>
                <a:spcPct val="110000"/>
              </a:lnSpc>
            </a:pPr>
            <a:r>
              <a:rPr lang="zh-CN" altLang="en-US"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rPr>
              <a:t>谢</a:t>
            </a:r>
            <a:r>
              <a:rPr lang="zh-CN" altLang="en-US" sz="8000" b="1" dirty="0" smtClean="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rPr>
              <a:t>谢大家</a:t>
            </a:r>
            <a:endParaRPr lang="en-US" altLang="zh-CN" sz="8000" b="1" dirty="0">
              <a:ln w="3175">
                <a:noFill/>
              </a:ln>
              <a:gradFill>
                <a:gsLst>
                  <a:gs pos="5000">
                    <a:srgbClr val="FFFF00"/>
                  </a:gs>
                  <a:gs pos="50000">
                    <a:schemeClr val="bg1"/>
                  </a:gs>
                  <a:gs pos="95000">
                    <a:srgbClr val="FFFF00"/>
                  </a:gs>
                </a:gsLst>
                <a:lin ang="5400000" scaled="1"/>
              </a:gradFill>
              <a:effectLst>
                <a:glow rad="127000">
                  <a:srgbClr val="C00000">
                    <a:alpha val="40000"/>
                  </a:srgbClr>
                </a:glow>
              </a:effectLst>
              <a:latin typeface="微软雅黑" panose="020B0503020204020204" charset="-122"/>
              <a:ea typeface="微软雅黑" panose="020B0503020204020204" charset="-122"/>
              <a:cs typeface="八大山人 V2007" panose="02000600000000000000" pitchFamily="2" charset="-122"/>
            </a:endParaRPr>
          </a:p>
        </p:txBody>
      </p:sp>
      <p:sp>
        <p:nvSpPr>
          <p:cNvPr id="12" name="矩形 11"/>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
        <p:nvSpPr>
          <p:cNvPr id="13" name="Freeform 5"/>
          <p:cNvSpPr/>
          <p:nvPr/>
        </p:nvSpPr>
        <p:spPr bwMode="auto">
          <a:xfrm>
            <a:off x="-121619" y="404953"/>
            <a:ext cx="1643393" cy="164891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gradFill flip="none" rotWithShape="1">
            <a:gsLst>
              <a:gs pos="0">
                <a:srgbClr val="FFFF00"/>
              </a:gs>
              <a:gs pos="100000">
                <a:srgbClr val="FFC000"/>
              </a:gs>
              <a:gs pos="55000">
                <a:srgbClr val="FFFF00">
                  <a:tint val="23500"/>
                  <a:satMod val="160000"/>
                </a:srgbClr>
              </a:gs>
            </a:gsLst>
            <a:lin ang="5400000" scaled="1"/>
            <a:tileRect/>
          </a:gradFill>
          <a:ln>
            <a:noFill/>
          </a:ln>
          <a:effectLst>
            <a:outerShdw blurRad="50800" dist="38100" dir="5400000" algn="t" rotWithShape="0">
              <a:prstClr val="black">
                <a:alpha val="40000"/>
              </a:prstClr>
            </a:outerShdw>
            <a:reflection blurRad="6350" stA="52000" endA="300" endPos="35000" dist="25400" dir="5400000" sy="-100000" algn="bl" rotWithShape="0"/>
          </a:effectLst>
        </p:spPr>
        <p:txBody>
          <a:bodyPr vert="horz" wrap="square" lIns="91440" tIns="45720" rIns="91440" bIns="45720" numCol="1" anchor="t" anchorCtr="0" compatLnSpc="1"/>
          <a:lstStyle/>
          <a:p>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8" presetClass="entr" presetSubtype="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1000"/>
                                        <p:tgtEl>
                                          <p:spTgt spid="8"/>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1000"/>
                                        <p:tgtEl>
                                          <p:spTgt spid="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P spid="12" grpId="0" animBg="1"/>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内容占位符 2"/>
          <p:cNvSpPr>
            <a:spLocks noGrp="1"/>
          </p:cNvSpPr>
          <p:nvPr>
            <p:ph type="body" idx="1"/>
          </p:nvPr>
        </p:nvSpPr>
        <p:spPr>
          <a:xfrm>
            <a:off x="2931042" y="2708920"/>
            <a:ext cx="6765359" cy="3168352"/>
          </a:xfrm>
        </p:spPr>
        <p:txBody>
          <a:bodyPr/>
          <a:lstStyle/>
          <a:p>
            <a:r>
              <a:rPr lang="zh-CN" altLang="zh-CN" b="1" dirty="0" smtClean="0">
                <a:solidFill>
                  <a:schemeClr val="tx1"/>
                </a:solidFill>
              </a:rPr>
              <a:t>在本职上我</a:t>
            </a:r>
            <a:r>
              <a:rPr lang="zh-CN" altLang="en-US" b="1" dirty="0">
                <a:solidFill>
                  <a:schemeClr val="tx1"/>
                </a:solidFill>
              </a:rPr>
              <a:t>们</a:t>
            </a:r>
            <a:r>
              <a:rPr lang="zh-CN" altLang="zh-CN" b="1" dirty="0" smtClean="0">
                <a:solidFill>
                  <a:schemeClr val="tx1"/>
                </a:solidFill>
              </a:rPr>
              <a:t>该为学校做些什么？</a:t>
            </a:r>
            <a:endParaRPr lang="en-US" altLang="zh-CN" b="1" dirty="0" smtClean="0">
              <a:solidFill>
                <a:schemeClr val="tx1"/>
              </a:solidFill>
            </a:endParaRPr>
          </a:p>
          <a:p>
            <a:r>
              <a:rPr lang="zh-CN" altLang="zh-CN" b="1" dirty="0" smtClean="0">
                <a:solidFill>
                  <a:schemeClr val="tx1"/>
                </a:solidFill>
              </a:rPr>
              <a:t>我</a:t>
            </a:r>
            <a:r>
              <a:rPr lang="zh-CN" altLang="en-US" b="1" dirty="0" smtClean="0">
                <a:solidFill>
                  <a:schemeClr val="tx1"/>
                </a:solidFill>
              </a:rPr>
              <a:t>们能</a:t>
            </a:r>
            <a:r>
              <a:rPr lang="zh-CN" altLang="zh-CN" b="1" dirty="0" smtClean="0">
                <a:solidFill>
                  <a:schemeClr val="tx1"/>
                </a:solidFill>
              </a:rPr>
              <a:t>为学校做了什么？</a:t>
            </a:r>
            <a:endParaRPr lang="en-US" altLang="zh-CN" b="1" dirty="0" smtClean="0">
              <a:solidFill>
                <a:schemeClr val="tx1"/>
              </a:solidFill>
            </a:endParaRPr>
          </a:p>
          <a:p>
            <a:r>
              <a:rPr lang="zh-CN" altLang="en-US" b="1" dirty="0" smtClean="0">
                <a:solidFill>
                  <a:schemeClr val="tx1"/>
                </a:solidFill>
              </a:rPr>
              <a:t>我们已经为学校做了什么？</a:t>
            </a:r>
            <a:endParaRPr lang="en-US" altLang="zh-CN" b="1" dirty="0" smtClean="0">
              <a:solidFill>
                <a:schemeClr val="tx1"/>
              </a:solidFill>
            </a:endParaRPr>
          </a:p>
          <a:p>
            <a:r>
              <a:rPr lang="zh-CN" altLang="zh-CN" b="1" dirty="0" smtClean="0">
                <a:solidFill>
                  <a:schemeClr val="tx1"/>
                </a:solidFill>
              </a:rPr>
              <a:t>我</a:t>
            </a:r>
            <a:r>
              <a:rPr lang="zh-CN" altLang="en-US" b="1" dirty="0" smtClean="0">
                <a:solidFill>
                  <a:schemeClr val="tx1"/>
                </a:solidFill>
              </a:rPr>
              <a:t>们</a:t>
            </a:r>
            <a:r>
              <a:rPr lang="zh-CN" altLang="zh-CN" b="1" dirty="0" smtClean="0">
                <a:solidFill>
                  <a:schemeClr val="tx1"/>
                </a:solidFill>
              </a:rPr>
              <a:t>有没有想过要通过自身的努力把本职</a:t>
            </a:r>
            <a:endParaRPr lang="en-US" altLang="zh-CN" b="1" dirty="0" smtClean="0">
              <a:solidFill>
                <a:schemeClr val="tx1"/>
              </a:solidFill>
            </a:endParaRPr>
          </a:p>
          <a:p>
            <a:r>
              <a:rPr lang="en-US" altLang="zh-CN" b="1" dirty="0">
                <a:solidFill>
                  <a:schemeClr val="tx1"/>
                </a:solidFill>
              </a:rPr>
              <a:t> </a:t>
            </a:r>
            <a:r>
              <a:rPr lang="en-US" altLang="zh-CN" b="1" dirty="0" smtClean="0">
                <a:solidFill>
                  <a:schemeClr val="tx1"/>
                </a:solidFill>
              </a:rPr>
              <a:t>   </a:t>
            </a:r>
            <a:r>
              <a:rPr lang="zh-CN" altLang="zh-CN" b="1" dirty="0" smtClean="0">
                <a:solidFill>
                  <a:schemeClr val="tx1"/>
                </a:solidFill>
              </a:rPr>
              <a:t>工作做得更好？</a:t>
            </a:r>
            <a:endParaRPr lang="en-US" altLang="zh-CN" b="1" dirty="0" smtClean="0">
              <a:solidFill>
                <a:schemeClr val="tx1"/>
              </a:solidFill>
            </a:endParaRPr>
          </a:p>
          <a:p>
            <a:r>
              <a:rPr lang="en-US" altLang="zh-CN" b="1" dirty="0" smtClean="0">
                <a:solidFill>
                  <a:schemeClr val="tx1"/>
                </a:solidFill>
              </a:rPr>
              <a:t>…………</a:t>
            </a:r>
            <a:endParaRPr lang="zh-CN" altLang="en-US" b="1" dirty="0" smtClean="0">
              <a:solidFill>
                <a:schemeClr val="tx1"/>
              </a:solidFill>
            </a:endParaRPr>
          </a:p>
        </p:txBody>
      </p:sp>
      <p:sp>
        <p:nvSpPr>
          <p:cNvPr id="14339" name="标题 1"/>
          <p:cNvSpPr>
            <a:spLocks noGrp="1"/>
          </p:cNvSpPr>
          <p:nvPr>
            <p:ph type="title"/>
          </p:nvPr>
        </p:nvSpPr>
        <p:spPr/>
        <p:txBody>
          <a:bodyPr/>
          <a:lstStyle/>
          <a:p>
            <a:r>
              <a:rPr lang="zh-CN" altLang="zh-CN" sz="4800">
                <a:solidFill>
                  <a:srgbClr val="FF0000"/>
                </a:solidFill>
                <a:latin typeface="微软雅黑" panose="020B0503020204020204" charset="-122"/>
                <a:ea typeface="微软雅黑" panose="020B0503020204020204" charset="-122"/>
              </a:rPr>
              <a:t>反思</a:t>
            </a:r>
            <a:endParaRPr lang="zh-CN" altLang="en-US" sz="2800">
              <a:solidFill>
                <a:srgbClr val="002060"/>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38">
                                            <p:txEl>
                                              <p:pRg st="0" end="0"/>
                                            </p:txEl>
                                          </p:spTgt>
                                        </p:tgtEl>
                                        <p:attrNameLst>
                                          <p:attrName>style.visibility</p:attrName>
                                        </p:attrNameLst>
                                      </p:cBhvr>
                                      <p:to>
                                        <p:strVal val="visible"/>
                                      </p:to>
                                    </p:set>
                                    <p:anim calcmode="lin" valueType="num">
                                      <p:cBhvr additive="base">
                                        <p:cTn id="13" dur="1000" fill="hold"/>
                                        <p:tgtEl>
                                          <p:spTgt spid="14338">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1433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4338">
                                            <p:txEl>
                                              <p:pRg st="1" end="1"/>
                                            </p:txEl>
                                          </p:spTgt>
                                        </p:tgtEl>
                                        <p:attrNameLst>
                                          <p:attrName>style.visibility</p:attrName>
                                        </p:attrNameLst>
                                      </p:cBhvr>
                                      <p:to>
                                        <p:strVal val="visible"/>
                                      </p:to>
                                    </p:set>
                                    <p:anim calcmode="lin" valueType="num">
                                      <p:cBhvr additive="base">
                                        <p:cTn id="17" dur="1000" fill="hold"/>
                                        <p:tgtEl>
                                          <p:spTgt spid="14338">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43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338">
                                            <p:txEl>
                                              <p:pRg st="2" end="2"/>
                                            </p:txEl>
                                          </p:spTgt>
                                        </p:tgtEl>
                                        <p:attrNameLst>
                                          <p:attrName>style.visibility</p:attrName>
                                        </p:attrNameLst>
                                      </p:cBhvr>
                                      <p:to>
                                        <p:strVal val="visible"/>
                                      </p:to>
                                    </p:set>
                                    <p:anim calcmode="lin" valueType="num">
                                      <p:cBhvr additive="base">
                                        <p:cTn id="23" dur="1000" fill="hold"/>
                                        <p:tgtEl>
                                          <p:spTgt spid="14338">
                                            <p:txEl>
                                              <p:pRg st="2" end="2"/>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4338">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4338">
                                            <p:txEl>
                                              <p:pRg st="3" end="3"/>
                                            </p:txEl>
                                          </p:spTgt>
                                        </p:tgtEl>
                                        <p:attrNameLst>
                                          <p:attrName>style.visibility</p:attrName>
                                        </p:attrNameLst>
                                      </p:cBhvr>
                                      <p:to>
                                        <p:strVal val="visible"/>
                                      </p:to>
                                    </p:set>
                                    <p:anim calcmode="lin" valueType="num">
                                      <p:cBhvr additive="base">
                                        <p:cTn id="27" dur="1000" fill="hold"/>
                                        <p:tgtEl>
                                          <p:spTgt spid="14338">
                                            <p:txEl>
                                              <p:pRg st="3" end="3"/>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433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338">
                                            <p:txEl>
                                              <p:pRg st="4" end="4"/>
                                            </p:txEl>
                                          </p:spTgt>
                                        </p:tgtEl>
                                        <p:attrNameLst>
                                          <p:attrName>style.visibility</p:attrName>
                                        </p:attrNameLst>
                                      </p:cBhvr>
                                      <p:to>
                                        <p:strVal val="visible"/>
                                      </p:to>
                                    </p:set>
                                    <p:anim calcmode="lin" valueType="num">
                                      <p:cBhvr additive="base">
                                        <p:cTn id="31" dur="1000" fill="hold"/>
                                        <p:tgtEl>
                                          <p:spTgt spid="14338">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4338">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4338">
                                            <p:txEl>
                                              <p:pRg st="5" end="5"/>
                                            </p:txEl>
                                          </p:spTgt>
                                        </p:tgtEl>
                                        <p:attrNameLst>
                                          <p:attrName>style.visibility</p:attrName>
                                        </p:attrNameLst>
                                      </p:cBhvr>
                                      <p:to>
                                        <p:strVal val="visible"/>
                                      </p:to>
                                    </p:set>
                                    <p:anim calcmode="lin" valueType="num">
                                      <p:cBhvr additive="base">
                                        <p:cTn id="35" dur="1000" fill="hold"/>
                                        <p:tgtEl>
                                          <p:spTgt spid="14338">
                                            <p:txEl>
                                              <p:pRg st="5" end="5"/>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433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P spid="143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5081905" y="2508250"/>
            <a:ext cx="4313555"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smtClean="0"/>
              <a:t>二、何为担当？</a:t>
            </a:r>
            <a:endParaRPr lang="zh-CN" altLang="en-US" dirty="0"/>
          </a:p>
        </p:txBody>
      </p:sp>
      <p:sp>
        <p:nvSpPr>
          <p:cNvPr id="11" name="Freeform 29"/>
          <p:cNvSpPr/>
          <p:nvPr/>
        </p:nvSpPr>
        <p:spPr bwMode="auto">
          <a:xfrm>
            <a:off x="3743321" y="2576391"/>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2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2_副本_副本"/>
          <p:cNvPicPr>
            <a:picLocks noChangeAspect="1"/>
          </p:cNvPicPr>
          <p:nvPr/>
        </p:nvPicPr>
        <p:blipFill>
          <a:blip r:embed="rId2" cstate="print"/>
          <a:stretch>
            <a:fillRect/>
          </a:stretch>
        </p:blipFill>
        <p:spPr>
          <a:xfrm>
            <a:off x="17145" y="-40640"/>
            <a:ext cx="12174855" cy="6898640"/>
          </a:xfrm>
          <a:prstGeom prst="rect">
            <a:avLst/>
          </a:prstGeom>
        </p:spPr>
      </p:pic>
      <p:pic>
        <p:nvPicPr>
          <p:cNvPr id="4" name="图片 3" descr="图片5"/>
          <p:cNvPicPr>
            <a:picLocks noChangeAspect="1"/>
          </p:cNvPicPr>
          <p:nvPr/>
        </p:nvPicPr>
        <p:blipFill>
          <a:blip r:embed="rId3" cstate="print"/>
          <a:stretch>
            <a:fillRect/>
          </a:stretch>
        </p:blipFill>
        <p:spPr>
          <a:xfrm>
            <a:off x="842010" y="1385570"/>
            <a:ext cx="1646913" cy="1656012"/>
          </a:xfrm>
          <a:prstGeom prst="rect">
            <a:avLst/>
          </a:prstGeom>
        </p:spPr>
      </p:pic>
      <p:sp>
        <p:nvSpPr>
          <p:cNvPr id="5" name="文本框 4"/>
          <p:cNvSpPr txBox="1"/>
          <p:nvPr/>
        </p:nvSpPr>
        <p:spPr>
          <a:xfrm>
            <a:off x="3080385" y="1746250"/>
            <a:ext cx="8141335" cy="614045"/>
          </a:xfrm>
          <a:prstGeom prst="rect">
            <a:avLst/>
          </a:prstGeom>
          <a:noFill/>
        </p:spPr>
        <p:txBody>
          <a:bodyPr wrap="square" rtlCol="0">
            <a:spAutoFit/>
          </a:bodyPr>
          <a:lstStyle/>
          <a:p>
            <a:r>
              <a:rPr lang="zh-CN" altLang="en-US" sz="3400" b="1" dirty="0">
                <a:solidFill>
                  <a:srgbClr val="C00000"/>
                </a:solidFill>
                <a:latin typeface="微软雅黑" panose="020B0503020204020204" charset="-122"/>
                <a:ea typeface="微软雅黑" panose="020B0503020204020204" charset="-122"/>
              </a:rPr>
              <a:t>担当就是一事当前，勇挑重担、敢于负责</a:t>
            </a:r>
          </a:p>
        </p:txBody>
      </p:sp>
      <p:sp>
        <p:nvSpPr>
          <p:cNvPr id="6" name="文本框 5"/>
          <p:cNvSpPr txBox="1"/>
          <p:nvPr/>
        </p:nvSpPr>
        <p:spPr>
          <a:xfrm>
            <a:off x="3125470" y="2551430"/>
            <a:ext cx="7947025" cy="1322070"/>
          </a:xfrm>
          <a:prstGeom prst="rect">
            <a:avLst/>
          </a:prstGeom>
          <a:noFill/>
        </p:spPr>
        <p:txBody>
          <a:bodyPr wrap="square" rtlCol="0">
            <a:spAutoFit/>
          </a:bodyPr>
          <a:lstStyle/>
          <a:p>
            <a:r>
              <a:rPr lang="zh-CN" altLang="en-US" sz="2000" dirty="0">
                <a:solidFill>
                  <a:srgbClr val="C00000"/>
                </a:solidFill>
                <a:latin typeface="微软雅黑" panose="020B0503020204020204" charset="-122"/>
                <a:ea typeface="微软雅黑" panose="020B0503020204020204" charset="-122"/>
              </a:rPr>
              <a:t>担当是一种精神，一种态度，一种习惯，一种要求，一种能力，更是一种素质。担当，是敢于担当，乐于担当，勤于担当，善于担当；是一种高尚的品质，一种崇高的境界，是一种催人奋进的力量，一种不辱使命的气概。</a:t>
            </a:r>
          </a:p>
        </p:txBody>
      </p:sp>
      <p:pic>
        <p:nvPicPr>
          <p:cNvPr id="7" name="图片 6" descr="图片5"/>
          <p:cNvPicPr>
            <a:picLocks noChangeAspect="1"/>
          </p:cNvPicPr>
          <p:nvPr/>
        </p:nvPicPr>
        <p:blipFill>
          <a:blip r:embed="rId3" cstate="print"/>
          <a:stretch>
            <a:fillRect/>
          </a:stretch>
        </p:blipFill>
        <p:spPr>
          <a:xfrm>
            <a:off x="842010" y="4043045"/>
            <a:ext cx="1646913" cy="1656012"/>
          </a:xfrm>
          <a:prstGeom prst="rect">
            <a:avLst/>
          </a:prstGeom>
        </p:spPr>
      </p:pic>
      <p:sp>
        <p:nvSpPr>
          <p:cNvPr id="8" name="文本框 7"/>
          <p:cNvSpPr txBox="1"/>
          <p:nvPr/>
        </p:nvSpPr>
        <p:spPr>
          <a:xfrm>
            <a:off x="3125470" y="4451985"/>
            <a:ext cx="7557135" cy="614045"/>
          </a:xfrm>
          <a:prstGeom prst="rect">
            <a:avLst/>
          </a:prstGeom>
          <a:noFill/>
        </p:spPr>
        <p:txBody>
          <a:bodyPr wrap="square" rtlCol="0">
            <a:spAutoFit/>
          </a:bodyPr>
          <a:lstStyle/>
          <a:p>
            <a:r>
              <a:rPr lang="zh-CN" altLang="en-US" sz="3400" b="1">
                <a:solidFill>
                  <a:srgbClr val="C00000"/>
                </a:solidFill>
                <a:latin typeface="微软雅黑" panose="020B0503020204020204" charset="-122"/>
                <a:ea typeface="微软雅黑" panose="020B0503020204020204" charset="-122"/>
              </a:rPr>
              <a:t>担当在词典里的注释为“承担并负责”</a:t>
            </a:r>
          </a:p>
        </p:txBody>
      </p:sp>
      <p:sp>
        <p:nvSpPr>
          <p:cNvPr id="9" name="文本框 8"/>
          <p:cNvSpPr txBox="1"/>
          <p:nvPr/>
        </p:nvSpPr>
        <p:spPr>
          <a:xfrm>
            <a:off x="3177540" y="5294630"/>
            <a:ext cx="7452995" cy="1014730"/>
          </a:xfrm>
          <a:prstGeom prst="rect">
            <a:avLst/>
          </a:prstGeom>
          <a:noFill/>
        </p:spPr>
        <p:txBody>
          <a:bodyPr wrap="square" rtlCol="0">
            <a:spAutoFit/>
          </a:bodyPr>
          <a:lstStyle/>
          <a:p>
            <a:pPr algn="l"/>
            <a:r>
              <a:rPr lang="zh-CN" altLang="en-US" sz="2000">
                <a:solidFill>
                  <a:srgbClr val="C00000"/>
                </a:solidFill>
                <a:latin typeface="微软雅黑" panose="020B0503020204020204" charset="-122"/>
                <a:ea typeface="微软雅黑" panose="020B0503020204020204" charset="-122"/>
              </a:rPr>
              <a:t>现实中，它既代表着“在其位，谋其政”的尽责，也体现着“唯坚韧者始能遂其志”的恒心，还昭示着“有德必有勇，正直的人绝不胆怯的”的勇气。</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3" cstate="print">
            <a:extLst>
              <a:ext uri="{28A0092B-C50C-407E-A947-70E740481C1C}">
                <a14:useLocalDpi xmlns:a14="http://schemas.microsoft.com/office/drawing/2010/main" xmlns="" val="0"/>
              </a:ext>
            </a:extLst>
          </a:blip>
          <a:srcRect t="58997" b="6407"/>
          <a:stretch>
            <a:fillRect/>
          </a:stretch>
        </p:blipFill>
        <p:spPr>
          <a:xfrm>
            <a:off x="1" y="4673313"/>
            <a:ext cx="12192000" cy="2184688"/>
          </a:xfrm>
          <a:prstGeom prst="rect">
            <a:avLst/>
          </a:prstGeom>
        </p:spPr>
      </p:pic>
      <p:sp>
        <p:nvSpPr>
          <p:cNvPr id="8" name="矩形 7"/>
          <p:cNvSpPr/>
          <p:nvPr/>
        </p:nvSpPr>
        <p:spPr>
          <a:xfrm>
            <a:off x="3268701" y="752621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pic>
        <p:nvPicPr>
          <p:cNvPr id="4" name="图片 3"/>
          <p:cNvPicPr>
            <a:picLocks noChangeAspect="1"/>
          </p:cNvPicPr>
          <p:nvPr/>
        </p:nvPicPr>
        <p:blipFill>
          <a:blip r:embed="rId4" cstate="print">
            <a:extLst>
              <a:ext uri="{BEBA8EAE-BF5A-486C-A8C5-ECC9F3942E4B}">
                <a14:imgProps xmlns:a14="http://schemas.microsoft.com/office/drawing/2010/main" xmlns="">
                  <a14:imgLayer r:embed="rId5">
                    <a14:imgEffect>
                      <a14:brightnessContrast contrast="-15000"/>
                    </a14:imgEffect>
                  </a14:imgLayer>
                </a14:imgProps>
              </a:ext>
              <a:ext uri="{28A0092B-C50C-407E-A947-70E740481C1C}">
                <a14:useLocalDpi xmlns:a14="http://schemas.microsoft.com/office/drawing/2010/main" xmlns="" val="0"/>
              </a:ext>
            </a:extLst>
          </a:blip>
          <a:stretch>
            <a:fillRect/>
          </a:stretch>
        </p:blipFill>
        <p:spPr>
          <a:xfrm>
            <a:off x="1" y="4299504"/>
            <a:ext cx="5082054" cy="2556182"/>
          </a:xfrm>
          <a:prstGeom prst="rect">
            <a:avLst/>
          </a:prstGeom>
        </p:spPr>
      </p:pic>
      <p:pic>
        <p:nvPicPr>
          <p:cNvPr id="16" name="图片 1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contrast="10000"/>
                    </a14:imgEffect>
                    <a14:imgEffect>
                      <a14:colorTemperature colorTemp="11500"/>
                    </a14:imgEffect>
                  </a14:imgLayer>
                </a14:imgProps>
              </a:ext>
              <a:ext uri="{28A0092B-C50C-407E-A947-70E740481C1C}">
                <a14:useLocalDpi xmlns:a14="http://schemas.microsoft.com/office/drawing/2010/main" xmlns="" val="0"/>
              </a:ext>
            </a:extLst>
          </a:blip>
          <a:srcRect l="15376" t="-1" b="67367"/>
          <a:stretch>
            <a:fillRect/>
          </a:stretch>
        </p:blipFill>
        <p:spPr>
          <a:xfrm>
            <a:off x="0" y="5761630"/>
            <a:ext cx="5619750" cy="1096370"/>
          </a:xfrm>
          <a:prstGeom prst="rect">
            <a:avLst/>
          </a:prstGeom>
        </p:spPr>
      </p:pic>
      <p:sp>
        <p:nvSpPr>
          <p:cNvPr id="10" name="文本框 9"/>
          <p:cNvSpPr txBox="1"/>
          <p:nvPr/>
        </p:nvSpPr>
        <p:spPr>
          <a:xfrm>
            <a:off x="2661920" y="2334260"/>
            <a:ext cx="9317990" cy="922020"/>
          </a:xfrm>
          <a:prstGeom prst="rect">
            <a:avLst/>
          </a:prstGeom>
          <a:noFill/>
        </p:spPr>
        <p:txBody>
          <a:bodyPr wrap="square" rtlCol="0">
            <a:spAutoFit/>
          </a:bodyPr>
          <a:lstStyle>
            <a:defPPr>
              <a:defRPr lang="zh-CN"/>
            </a:defPPr>
            <a:lvl1pPr algn="ctr">
              <a:defRPr sz="5400" b="1">
                <a:gradFill>
                  <a:gsLst>
                    <a:gs pos="50000">
                      <a:srgbClr val="FFFF00"/>
                    </a:gs>
                    <a:gs pos="0">
                      <a:schemeClr val="bg1"/>
                    </a:gs>
                    <a:gs pos="100000">
                      <a:schemeClr val="bg1"/>
                    </a:gs>
                  </a:gsLst>
                  <a:lin ang="5400000" scaled="1"/>
                </a:gradFill>
                <a:latin typeface="微软雅黑" panose="020B0503020204020204" charset="-122"/>
                <a:ea typeface="微软雅黑" panose="020B0503020204020204" charset="-122"/>
              </a:defRPr>
            </a:lvl1pPr>
          </a:lstStyle>
          <a:p>
            <a:r>
              <a:rPr lang="zh-CN" altLang="en-US" dirty="0" smtClean="0"/>
              <a:t>三、合格共产党员的三种担当</a:t>
            </a:r>
            <a:endParaRPr lang="zh-CN" altLang="en-US" dirty="0"/>
          </a:p>
        </p:txBody>
      </p:sp>
      <p:sp>
        <p:nvSpPr>
          <p:cNvPr id="11" name="Freeform 29"/>
          <p:cNvSpPr/>
          <p:nvPr/>
        </p:nvSpPr>
        <p:spPr bwMode="auto">
          <a:xfrm>
            <a:off x="1307160" y="2402438"/>
            <a:ext cx="879559" cy="785970"/>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gradFill>
            <a:gsLst>
              <a:gs pos="0">
                <a:schemeClr val="bg1"/>
              </a:gs>
              <a:gs pos="50000">
                <a:srgbClr val="FFFF00"/>
              </a:gs>
              <a:gs pos="100000">
                <a:schemeClr val="bg1"/>
              </a:gs>
            </a:gsLst>
            <a:lin ang="5400000" scaled="1"/>
          </a:gradFill>
          <a:ln>
            <a:noFill/>
          </a:ln>
        </p:spPr>
        <p:txBody>
          <a:bodyPr vert="horz" wrap="square" lIns="91440" tIns="45720" rIns="91440" bIns="45720" numCol="1" anchor="t" anchorCtr="0" compatLnSpc="1"/>
          <a:lstStyle/>
          <a:p>
            <a:pPr algn="ctr"/>
            <a:endParaRPr lang="zh-CN" altLang="en-US" dirty="0">
              <a:gradFill>
                <a:gsLst>
                  <a:gs pos="50000">
                    <a:srgbClr val="FFFF00"/>
                  </a:gs>
                  <a:gs pos="0">
                    <a:schemeClr val="bg1"/>
                  </a:gs>
                  <a:gs pos="100000">
                    <a:schemeClr val="bg1"/>
                  </a:gs>
                </a:gsLst>
                <a:lin ang="5400000" scaled="1"/>
              </a:gradFill>
            </a:endParaRP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42" presetClass="entr" presetSubtype="0" fill="hold" grpId="0"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649"/>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2_副本_副本_副本"/>
          <p:cNvPicPr>
            <a:picLocks noChangeAspect="1"/>
          </p:cNvPicPr>
          <p:nvPr/>
        </p:nvPicPr>
        <p:blipFill>
          <a:blip r:embed="rId2" cstate="print"/>
          <a:stretch>
            <a:fillRect/>
          </a:stretch>
        </p:blipFill>
        <p:spPr>
          <a:xfrm>
            <a:off x="-10160" y="-30480"/>
            <a:ext cx="12211050" cy="6918960"/>
          </a:xfrm>
          <a:prstGeom prst="rect">
            <a:avLst/>
          </a:prstGeom>
        </p:spPr>
      </p:pic>
      <p:sp>
        <p:nvSpPr>
          <p:cNvPr id="3" name="文本框 2"/>
          <p:cNvSpPr txBox="1"/>
          <p:nvPr/>
        </p:nvSpPr>
        <p:spPr>
          <a:xfrm>
            <a:off x="2148840" y="1600200"/>
            <a:ext cx="6934200" cy="368300"/>
          </a:xfrm>
          <a:prstGeom prst="rect">
            <a:avLst/>
          </a:prstGeom>
          <a:noFill/>
        </p:spPr>
        <p:txBody>
          <a:bodyPr wrap="square" rtlCol="0">
            <a:spAutoFit/>
          </a:bodyPr>
          <a:lstStyle/>
          <a:p>
            <a:endParaRPr lang="zh-CN" altLang="en-US"/>
          </a:p>
        </p:txBody>
      </p:sp>
      <p:sp>
        <p:nvSpPr>
          <p:cNvPr id="4" name="文本框 3"/>
          <p:cNvSpPr txBox="1"/>
          <p:nvPr/>
        </p:nvSpPr>
        <p:spPr>
          <a:xfrm>
            <a:off x="2148205" y="1615440"/>
            <a:ext cx="8047990" cy="768350"/>
          </a:xfrm>
          <a:prstGeom prst="rect">
            <a:avLst/>
          </a:prstGeom>
          <a:noFill/>
        </p:spPr>
        <p:txBody>
          <a:bodyPr wrap="square" rtlCol="0">
            <a:spAutoFit/>
          </a:bodyPr>
          <a:lstStyle/>
          <a:p>
            <a:pPr algn="ctr"/>
            <a:r>
              <a:rPr lang="zh-CN" altLang="en-US" sz="4400" b="1">
                <a:solidFill>
                  <a:srgbClr val="C00000"/>
                </a:solidFill>
                <a:latin typeface="微软雅黑" panose="020B0503020204020204" charset="-122"/>
                <a:ea typeface="微软雅黑" panose="020B0503020204020204" charset="-122"/>
              </a:rPr>
              <a:t>【合格共产党员要有三种担当】</a:t>
            </a:r>
          </a:p>
        </p:txBody>
      </p:sp>
      <p:pic>
        <p:nvPicPr>
          <p:cNvPr id="7" name="图片 6" descr="图片6_副本3"/>
          <p:cNvPicPr>
            <a:picLocks noChangeAspect="1"/>
          </p:cNvPicPr>
          <p:nvPr/>
        </p:nvPicPr>
        <p:blipFill>
          <a:blip r:embed="rId3" cstate="print"/>
          <a:stretch>
            <a:fillRect/>
          </a:stretch>
        </p:blipFill>
        <p:spPr>
          <a:xfrm>
            <a:off x="8911590" y="2922270"/>
            <a:ext cx="1866900" cy="1866900"/>
          </a:xfrm>
          <a:prstGeom prst="rect">
            <a:avLst/>
          </a:prstGeom>
        </p:spPr>
      </p:pic>
      <p:pic>
        <p:nvPicPr>
          <p:cNvPr id="8" name="图片 7" descr="图片6_副本1"/>
          <p:cNvPicPr>
            <a:picLocks noChangeAspect="1"/>
          </p:cNvPicPr>
          <p:nvPr/>
        </p:nvPicPr>
        <p:blipFill>
          <a:blip r:embed="rId4" cstate="print"/>
          <a:stretch>
            <a:fillRect/>
          </a:stretch>
        </p:blipFill>
        <p:spPr>
          <a:xfrm>
            <a:off x="1097280" y="2922270"/>
            <a:ext cx="1866900" cy="1866900"/>
          </a:xfrm>
          <a:prstGeom prst="rect">
            <a:avLst/>
          </a:prstGeom>
        </p:spPr>
      </p:pic>
      <p:pic>
        <p:nvPicPr>
          <p:cNvPr id="9" name="图片 8" descr="图片6_副本2"/>
          <p:cNvPicPr>
            <a:picLocks noChangeAspect="1"/>
          </p:cNvPicPr>
          <p:nvPr/>
        </p:nvPicPr>
        <p:blipFill>
          <a:blip r:embed="rId5" cstate="print"/>
          <a:stretch>
            <a:fillRect/>
          </a:stretch>
        </p:blipFill>
        <p:spPr>
          <a:xfrm>
            <a:off x="5055870" y="2922270"/>
            <a:ext cx="1866900" cy="1866900"/>
          </a:xfrm>
          <a:prstGeom prst="rect">
            <a:avLst/>
          </a:prstGeom>
        </p:spPr>
      </p:pic>
      <p:sp>
        <p:nvSpPr>
          <p:cNvPr id="10" name="文本框 9"/>
          <p:cNvSpPr txBox="1"/>
          <p:nvPr/>
        </p:nvSpPr>
        <p:spPr>
          <a:xfrm>
            <a:off x="689610" y="5120640"/>
            <a:ext cx="2682240" cy="706755"/>
          </a:xfrm>
          <a:prstGeom prst="rect">
            <a:avLst/>
          </a:prstGeom>
          <a:noFill/>
        </p:spPr>
        <p:txBody>
          <a:bodyPr wrap="square" rtlCol="0">
            <a:spAutoFit/>
          </a:bodyPr>
          <a:lstStyle/>
          <a:p>
            <a:r>
              <a:rPr lang="en-US" altLang="zh-CN" sz="4000" b="1">
                <a:solidFill>
                  <a:srgbClr val="C00000"/>
                </a:solidFill>
                <a:latin typeface="微软雅黑" panose="020B0503020204020204" charset="-122"/>
                <a:ea typeface="微软雅黑" panose="020B0503020204020204" charset="-122"/>
              </a:rPr>
              <a:t>  </a:t>
            </a:r>
            <a:r>
              <a:rPr lang="zh-CN" altLang="en-US" sz="4000" b="1">
                <a:solidFill>
                  <a:srgbClr val="C00000"/>
                </a:solidFill>
                <a:latin typeface="微软雅黑" panose="020B0503020204020204" charset="-122"/>
                <a:ea typeface="微软雅黑" panose="020B0503020204020204" charset="-122"/>
              </a:rPr>
              <a:t>勇于担当</a:t>
            </a:r>
          </a:p>
        </p:txBody>
      </p:sp>
      <p:sp>
        <p:nvSpPr>
          <p:cNvPr id="11" name="文本框 10"/>
          <p:cNvSpPr txBox="1"/>
          <p:nvPr/>
        </p:nvSpPr>
        <p:spPr>
          <a:xfrm>
            <a:off x="4979670" y="5120640"/>
            <a:ext cx="2384425" cy="706755"/>
          </a:xfrm>
          <a:prstGeom prst="rect">
            <a:avLst/>
          </a:prstGeom>
          <a:noFill/>
        </p:spPr>
        <p:txBody>
          <a:bodyPr wrap="square" rtlCol="0">
            <a:spAutoFit/>
          </a:bodyPr>
          <a:lstStyle/>
          <a:p>
            <a:r>
              <a:rPr lang="zh-CN" altLang="en-US" sz="4000" b="1">
                <a:solidFill>
                  <a:srgbClr val="C00000"/>
                </a:solidFill>
                <a:latin typeface="微软雅黑" panose="020B0503020204020204" charset="-122"/>
                <a:ea typeface="微软雅黑" panose="020B0503020204020204" charset="-122"/>
              </a:rPr>
              <a:t>能够担当</a:t>
            </a:r>
            <a:endParaRPr lang="zh-CN" altLang="en-US" sz="4000"/>
          </a:p>
        </p:txBody>
      </p:sp>
      <p:sp>
        <p:nvSpPr>
          <p:cNvPr id="12" name="文本框 11"/>
          <p:cNvSpPr txBox="1"/>
          <p:nvPr/>
        </p:nvSpPr>
        <p:spPr>
          <a:xfrm>
            <a:off x="8793480" y="5120640"/>
            <a:ext cx="2422525" cy="706755"/>
          </a:xfrm>
          <a:prstGeom prst="rect">
            <a:avLst/>
          </a:prstGeom>
          <a:noFill/>
        </p:spPr>
        <p:txBody>
          <a:bodyPr wrap="square" rtlCol="0">
            <a:spAutoFit/>
          </a:bodyPr>
          <a:lstStyle/>
          <a:p>
            <a:r>
              <a:rPr lang="zh-CN" altLang="en-US" sz="4000" b="1">
                <a:solidFill>
                  <a:srgbClr val="C00000"/>
                </a:solidFill>
                <a:latin typeface="微软雅黑" panose="020B0503020204020204" charset="-122"/>
                <a:ea typeface="微软雅黑" panose="020B0503020204020204" charset="-122"/>
              </a:rPr>
              <a:t>敢于担当</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507102232"/>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10"/>
</p:tagLst>
</file>

<file path=ppt/tags/tag11.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2"/>
</p:tagLst>
</file>

<file path=ppt/tags/tag16.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7102232"/>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7102232"/>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507102232"/>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6"/>
</p:tagLst>
</file>

<file path=ppt/tags/tag9.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8"/>
</p:tagLst>
</file>

<file path=ppt/theme/_rels/them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中性">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性">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5018</Words>
  <Application>Microsoft Office PowerPoint</Application>
  <PresentationFormat>自定义</PresentationFormat>
  <Paragraphs>299</Paragraphs>
  <Slides>46</Slides>
  <Notes>27</Notes>
  <HiddenSlides>0</HiddenSlides>
  <MMClips>0</MMClips>
  <ScaleCrop>false</ScaleCrop>
  <HeadingPairs>
    <vt:vector size="4" baseType="variant">
      <vt:variant>
        <vt:lpstr>主题</vt:lpstr>
      </vt:variant>
      <vt:variant>
        <vt:i4>2</vt:i4>
      </vt:variant>
      <vt:variant>
        <vt:lpstr>幻灯片标题</vt:lpstr>
      </vt:variant>
      <vt:variant>
        <vt:i4>46</vt:i4>
      </vt:variant>
    </vt:vector>
  </HeadingPairs>
  <TitlesOfParts>
    <vt:vector size="48" baseType="lpstr">
      <vt:lpstr>Office 主题</vt:lpstr>
      <vt:lpstr>中性</vt:lpstr>
      <vt:lpstr>幻灯片 1</vt:lpstr>
      <vt:lpstr>幻灯片 2</vt:lpstr>
      <vt:lpstr>幻灯片 3</vt:lpstr>
      <vt:lpstr>责任是什么？</vt:lpstr>
      <vt:lpstr>反思</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30</cp:revision>
  <dcterms:created xsi:type="dcterms:W3CDTF">2017-11-28T01:14:00Z</dcterms:created>
  <dcterms:modified xsi:type="dcterms:W3CDTF">2020-06-16T06:01:47Z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2052-11.1.0.8500</vt:lpwstr>
  </property>
</Properties>
</file>