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61" r:id="rId4"/>
    <p:sldId id="265" r:id="rId5"/>
    <p:sldId id="258" r:id="rId6"/>
    <p:sldId id="259" r:id="rId7"/>
    <p:sldId id="268" r:id="rId8"/>
    <p:sldId id="270" r:id="rId9"/>
    <p:sldId id="269" r:id="rId10"/>
    <p:sldId id="272" r:id="rId11"/>
    <p:sldId id="274" r:id="rId13"/>
    <p:sldId id="271" r:id="rId14"/>
    <p:sldId id="273" r:id="rId15"/>
    <p:sldId id="260" r:id="rId16"/>
    <p:sldId id="266" r:id="rId17"/>
    <p:sldId id="275" r:id="rId18"/>
    <p:sldId id="276" r:id="rId19"/>
    <p:sldId id="277" r:id="rId2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E5A"/>
    <a:srgbClr val="F4D174"/>
    <a:srgbClr val="C2A0E3"/>
    <a:srgbClr val="74AF47"/>
    <a:srgbClr val="2DB2A4"/>
    <a:srgbClr val="1AA3AA"/>
    <a:srgbClr val="3498DB"/>
    <a:srgbClr val="0E647C"/>
    <a:srgbClr val="9BDBDB"/>
    <a:srgbClr val="F0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4F739D-4C17-44A3-9702-E2C62D263678}" type="doc">
      <dgm:prSet loTypeId="urn:microsoft.com/office/officeart/2005/8/layout/radial6" loCatId="relationship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248F7F0F-156D-404D-8676-9586B853AA29}">
      <dgm:prSet phldrT="[文本]" phldr="0" custT="1"/>
      <dgm:spPr>
        <a:xfrm>
          <a:off x="1340270" y="1259986"/>
          <a:ext cx="1382929" cy="1382929"/>
        </a:xfr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>资源平台</a:t>
          </a:r>
          <a:r>
            <a:rPr lang="zh-CN" altLang="en-US" sz="2800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/>
          </a:r>
          <a:endParaRPr lang="zh-CN" altLang="en-US" sz="2800" dirty="0">
            <a:solidFill>
              <a:sysClr val="window" lastClr="FFFFFF"/>
            </a:solidFill>
            <a:latin typeface="微软雅黑" panose="020B0503020204020204" charset="-122"/>
            <a:ea typeface="微软雅黑" panose="020B0503020204020204" charset="-122"/>
            <a:cs typeface="+mn-cs"/>
          </a:endParaRPr>
        </a:p>
      </dgm:t>
    </dgm:pt>
    <dgm:pt modelId="{787A2DF8-6A49-490C-85C9-0518081D523A}" cxnId="{6005DE60-DE34-4D34-8B3F-53CCEF0070FD}" type="parTrans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9456C80D-8B3F-41EA-A511-DD438F79644E}" cxnId="{6005DE60-DE34-4D34-8B3F-53CCEF0070FD}" type="sibTrans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A683F16F-2E4A-4D69-A782-A42B018D6F79}">
      <dgm:prSet phldrT="[文本]" phldr="0" custT="1"/>
      <dgm:spPr>
        <a:xfrm>
          <a:off x="1547710" y="1101"/>
          <a:ext cx="968050" cy="968050"/>
        </a:xfrm>
        <a:solidFill>
          <a:srgbClr val="C0504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>共建</a:t>
          </a:r>
          <a:r>
            <a:rPr lang="zh-CN" alt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/>
          </a:r>
          <a:endParaRPr lang="zh-CN" altLang="en-US" sz="2000" b="1" dirty="0">
            <a:solidFill>
              <a:sysClr val="window" lastClr="FFFFFF"/>
            </a:solidFill>
            <a:latin typeface="微软雅黑" panose="020B0503020204020204" charset="-122"/>
            <a:ea typeface="微软雅黑" panose="020B0503020204020204" charset="-122"/>
            <a:cs typeface="+mn-cs"/>
          </a:endParaRPr>
        </a:p>
      </dgm:t>
    </dgm:pt>
    <dgm:pt modelId="{9F11770E-F92D-4BEF-94B5-03FFEE78E923}" cxnId="{F9A7850F-96E4-4B4A-B1EC-62F46C443C3D}" type="parTrans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65AD1578-BE51-478E-83CC-9F50256424F8}" cxnId="{F9A7850F-96E4-4B4A-B1EC-62F46C443C3D}" type="sibTrans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xfrm>
          <a:off x="530560" y="450277"/>
          <a:ext cx="3002349" cy="3002349"/>
        </a:xfrm>
        <a:solidFill>
          <a:srgbClr val="8064A2"/>
        </a:solidFill>
        <a:ln w="38100" cap="flat" cmpd="sng" algn="ctr">
          <a:noFill/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4EED4D61-6F9B-4F2B-8B62-2E8F0581ECF3}">
      <dgm:prSet phldrT="[文本]" phldr="0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xfrm>
          <a:off x="2817584" y="2200588"/>
          <a:ext cx="968050" cy="968050"/>
        </a:xfrm>
        <a:solidFill>
          <a:srgbClr val="8064A2"/>
        </a:solidFill>
        <a:ln w="38100" cap="flat" cmpd="sng" algn="ctr">
          <a:solidFill>
            <a:sysClr val="window" lastClr="FFFFFF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>共享</a:t>
          </a:r>
          <a:r>
            <a:rPr lang="zh-CN" alt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/>
          </a:r>
          <a:endParaRPr lang="zh-CN" altLang="en-US" sz="2000" b="1" dirty="0">
            <a:solidFill>
              <a:sysClr val="window" lastClr="FFFFFF"/>
            </a:solidFill>
            <a:latin typeface="微软雅黑" panose="020B0503020204020204" charset="-122"/>
            <a:ea typeface="微软雅黑" panose="020B0503020204020204" charset="-122"/>
            <a:cs typeface="+mn-cs"/>
          </a:endParaRPr>
        </a:p>
      </dgm:t>
    </dgm:pt>
    <dgm:pt modelId="{AC17A476-62F8-4014-B1BD-CF23944848B9}" cxnId="{918655A3-A42C-4458-BAFF-EC542E08BADB}" type="parTrans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F63018DB-838D-4EF2-A9F3-07D471DF1666}" cxnId="{918655A3-A42C-4458-BAFF-EC542E08BADB}" type="sibTrans">
      <dgm:prSet/>
      <dgm:spPr>
        <a:xfrm>
          <a:off x="530560" y="450277"/>
          <a:ext cx="3002349" cy="3002349"/>
        </a:xfr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4C928756-997F-4C8F-A45F-C461F9BCA09E}">
      <dgm:prSet phldrT="[文本]" phldr="0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xfrm>
          <a:off x="277835" y="2200588"/>
          <a:ext cx="968050" cy="968050"/>
        </a:xfrm>
        <a:solidFill>
          <a:srgbClr val="9BBB59"/>
        </a:solidFill>
        <a:ln w="38100" cap="flat" cmpd="sng" algn="ctr">
          <a:solidFill>
            <a:sysClr val="window" lastClr="FFFFFF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>共用</a:t>
          </a:r>
          <a:r>
            <a:rPr lang="zh-CN" alt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/>
          </a:r>
          <a:endParaRPr lang="zh-CN" altLang="en-US" sz="2000" b="1" dirty="0">
            <a:solidFill>
              <a:sysClr val="window" lastClr="FFFFFF"/>
            </a:solidFill>
            <a:latin typeface="微软雅黑" panose="020B0503020204020204" charset="-122"/>
            <a:ea typeface="微软雅黑" panose="020B0503020204020204" charset="-122"/>
            <a:cs typeface="+mn-cs"/>
          </a:endParaRPr>
        </a:p>
      </dgm:t>
    </dgm:pt>
    <dgm:pt modelId="{A98165CC-582C-4D2B-A166-264966C32EAB}" cxnId="{AFD2394A-B32C-44C2-B114-28D628FB277C}" type="parTrans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42595D52-200B-4C31-8F50-93EFBCD0D2DF}" cxnId="{AFD2394A-B32C-44C2-B114-28D628FB277C}" type="sibTrans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xfrm>
          <a:off x="530560" y="450277"/>
          <a:ext cx="3002349" cy="3002349"/>
        </a:xfrm>
        <a:solidFill>
          <a:srgbClr val="C0504D"/>
        </a:solidFill>
        <a:ln w="38100" cap="flat" cmpd="sng" algn="ctr">
          <a:noFill/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8416585F-FB05-47B5-9877-6F4D41123F41}">
      <dgm:prSet phldrT="[文本]"/>
      <dgm:spPr/>
      <dgm:t>
        <a:bodyPr/>
        <a:lstStyle/>
        <a:p>
          <a:endParaRPr lang="zh-CN" altLang="en-US" sz="16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FF7250F2-02BF-4A63-8FFC-C97811622F30}" cxnId="{253A6E7C-AAA7-42F2-B764-9E0ACCB39DAD}" type="parTrans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D4CC9372-B674-4E4B-9500-FCA131A7592C}" cxnId="{253A6E7C-AAA7-42F2-B764-9E0ACCB39DAD}" type="sibTrans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76496D41-1582-4ECE-83A3-F102A9BA9433}" type="pres">
      <dgm:prSet presAssocID="{C94F739D-4C17-44A3-9702-E2C62D26367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5952035-C34B-487D-94B1-BD0AA3508552}" type="pres">
      <dgm:prSet presAssocID="{248F7F0F-156D-404D-8676-9586B853AA29}" presName="centerShape" presStyleLbl="node0" presStyleIdx="0" presStyleCnt="1"/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C095F6F4-F850-49B8-AF78-8208E37F416D}" type="pres">
      <dgm:prSet presAssocID="{A683F16F-2E4A-4D69-A782-A42B018D6F79}" presName="node" presStyleLbl="node1" presStyleIdx="0" presStyleCnt="3" custScaleX="142450" custScaleY="14232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74A277E5-E818-4DF5-97EF-CE36CF31767D}" type="pres">
      <dgm:prSet presAssocID="{A683F16F-2E4A-4D69-A782-A42B018D6F79}" presName="dummy" presStyleCnt="0"/>
      <dgm:spPr/>
    </dgm:pt>
    <dgm:pt modelId="{1B35B9BE-A7E4-43E5-930E-5C292A3A14AC}" type="pres">
      <dgm:prSet presAssocID="{65AD1578-BE51-478E-83CC-9F50256424F8}" presName="sibTrans" presStyleLbl="sibTrans2D1" presStyleIdx="0" presStyleCnt="3"/>
      <dgm:spPr>
        <a:prstGeom prst="blockArc">
          <a:avLst>
            <a:gd name="adj1" fmla="val 16200000"/>
            <a:gd name="adj2" fmla="val 1800000"/>
            <a:gd name="adj3" fmla="val 4643"/>
          </a:avLst>
        </a:prstGeom>
      </dgm:spPr>
      <dgm:t>
        <a:bodyPr/>
        <a:lstStyle/>
        <a:p>
          <a:endParaRPr lang="zh-CN" altLang="en-US"/>
        </a:p>
      </dgm:t>
    </dgm:pt>
    <dgm:pt modelId="{07F8D06B-6BDF-4A43-ADCE-AD0B753A9564}" type="pres">
      <dgm:prSet presAssocID="{4EED4D61-6F9B-4F2B-8B62-2E8F0581ECF3}" presName="node" presStyleLbl="node1" presStyleIdx="1" presStyleCnt="3" custScaleX="133784" custScaleY="13193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992E4C73-C331-4844-B7AD-29E6836A4798}" type="pres">
      <dgm:prSet presAssocID="{4EED4D61-6F9B-4F2B-8B62-2E8F0581ECF3}" presName="dummy" presStyleCnt="0"/>
      <dgm:spPr/>
    </dgm:pt>
    <dgm:pt modelId="{F15BDF0B-345D-40A9-BAD3-E43E58B47B10}" type="pres">
      <dgm:prSet presAssocID="{F63018DB-838D-4EF2-A9F3-07D471DF1666}" presName="sibTrans" presStyleLbl="sibTrans2D1" presStyleIdx="1" presStyleCnt="3"/>
      <dgm:spPr>
        <a:prstGeom prst="blockArc">
          <a:avLst>
            <a:gd name="adj1" fmla="val 1800000"/>
            <a:gd name="adj2" fmla="val 9000000"/>
            <a:gd name="adj3" fmla="val 4643"/>
          </a:avLst>
        </a:prstGeom>
      </dgm:spPr>
      <dgm:t>
        <a:bodyPr/>
        <a:lstStyle/>
        <a:p>
          <a:endParaRPr lang="zh-CN" altLang="en-US"/>
        </a:p>
      </dgm:t>
    </dgm:pt>
    <dgm:pt modelId="{E71BF8E9-3D3C-4A54-836D-B63AE41C5935}" type="pres">
      <dgm:prSet presAssocID="{4C928756-997F-4C8F-A45F-C461F9BCA09E}" presName="node" presStyleLbl="node1" presStyleIdx="2" presStyleCnt="3" custScaleX="138666" custScaleY="132954" custRadScaleRad="102147" custRadScaleInc="61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A93ACDB8-5293-4D90-A3D6-FF6E1AA19ED4}" type="pres">
      <dgm:prSet presAssocID="{4C928756-997F-4C8F-A45F-C461F9BCA09E}" presName="dummy" presStyleCnt="0"/>
      <dgm:spPr/>
    </dgm:pt>
    <dgm:pt modelId="{4D1278F0-F1CA-4868-885D-9FBCE8B1EF6D}" type="pres">
      <dgm:prSet presAssocID="{42595D52-200B-4C31-8F50-93EFBCD0D2DF}" presName="sibTrans" presStyleLbl="sibTrans2D1" presStyleIdx="2" presStyleCnt="3"/>
      <dgm:spPr>
        <a:prstGeom prst="blockArc">
          <a:avLst>
            <a:gd name="adj1" fmla="val 9000000"/>
            <a:gd name="adj2" fmla="val 16200000"/>
            <a:gd name="adj3" fmla="val 4643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6005DE60-DE34-4D34-8B3F-53CCEF0070FD}" srcId="{C94F739D-4C17-44A3-9702-E2C62D263678}" destId="{248F7F0F-156D-404D-8676-9586B853AA29}" srcOrd="0" destOrd="0" parTransId="{787A2DF8-6A49-490C-85C9-0518081D523A}" sibTransId="{9456C80D-8B3F-41EA-A511-DD438F79644E}"/>
    <dgm:cxn modelId="{F9A7850F-96E4-4B4A-B1EC-62F46C443C3D}" srcId="{248F7F0F-156D-404D-8676-9586B853AA29}" destId="{A683F16F-2E4A-4D69-A782-A42B018D6F79}" srcOrd="0" destOrd="0" parTransId="{9F11770E-F92D-4BEF-94B5-03FFEE78E923}" sibTransId="{65AD1578-BE51-478E-83CC-9F50256424F8}"/>
    <dgm:cxn modelId="{918655A3-A42C-4458-BAFF-EC542E08BADB}" srcId="{248F7F0F-156D-404D-8676-9586B853AA29}" destId="{4EED4D61-6F9B-4F2B-8B62-2E8F0581ECF3}" srcOrd="1" destOrd="0" parTransId="{AC17A476-62F8-4014-B1BD-CF23944848B9}" sibTransId="{F63018DB-838D-4EF2-A9F3-07D471DF1666}"/>
    <dgm:cxn modelId="{AFD2394A-B32C-44C2-B114-28D628FB277C}" srcId="{248F7F0F-156D-404D-8676-9586B853AA29}" destId="{4C928756-997F-4C8F-A45F-C461F9BCA09E}" srcOrd="2" destOrd="0" parTransId="{A98165CC-582C-4D2B-A166-264966C32EAB}" sibTransId="{42595D52-200B-4C31-8F50-93EFBCD0D2DF}"/>
    <dgm:cxn modelId="{253A6E7C-AAA7-42F2-B764-9E0ACCB39DAD}" srcId="{C94F739D-4C17-44A3-9702-E2C62D263678}" destId="{8416585F-FB05-47B5-9877-6F4D41123F41}" srcOrd="1" destOrd="0" parTransId="{FF7250F2-02BF-4A63-8FFC-C97811622F30}" sibTransId="{D4CC9372-B674-4E4B-9500-FCA131A7592C}"/>
    <dgm:cxn modelId="{9CC884CB-ED80-4890-9A48-44C27D493FC5}" type="presOf" srcId="{C94F739D-4C17-44A3-9702-E2C62D263678}" destId="{76496D41-1582-4ECE-83A3-F102A9BA9433}" srcOrd="0" destOrd="0" presId="urn:microsoft.com/office/officeart/2005/8/layout/radial6"/>
    <dgm:cxn modelId="{B2D4ABA2-8CD1-48A7-93FA-578463DE444F}" type="presParOf" srcId="{76496D41-1582-4ECE-83A3-F102A9BA9433}" destId="{C5952035-C34B-487D-94B1-BD0AA3508552}" srcOrd="0" destOrd="0" presId="urn:microsoft.com/office/officeart/2005/8/layout/radial6"/>
    <dgm:cxn modelId="{CAC5937B-E7BC-44DE-8AC1-DA48065C14DD}" type="presOf" srcId="{248F7F0F-156D-404D-8676-9586B853AA29}" destId="{C5952035-C34B-487D-94B1-BD0AA3508552}" srcOrd="0" destOrd="0" presId="urn:microsoft.com/office/officeart/2005/8/layout/radial6"/>
    <dgm:cxn modelId="{190BA434-F3B0-4FC9-9E8A-6551649AEB45}" type="presParOf" srcId="{76496D41-1582-4ECE-83A3-F102A9BA9433}" destId="{C095F6F4-F850-49B8-AF78-8208E37F416D}" srcOrd="1" destOrd="0" presId="urn:microsoft.com/office/officeart/2005/8/layout/radial6"/>
    <dgm:cxn modelId="{AFB6AE0C-E0A9-4D5C-B9C8-960F76D31E20}" type="presOf" srcId="{A683F16F-2E4A-4D69-A782-A42B018D6F79}" destId="{C095F6F4-F850-49B8-AF78-8208E37F416D}" srcOrd="0" destOrd="0" presId="urn:microsoft.com/office/officeart/2005/8/layout/radial6"/>
    <dgm:cxn modelId="{DA51ED65-A6F7-4C69-95C5-2463714487B6}" type="presParOf" srcId="{76496D41-1582-4ECE-83A3-F102A9BA9433}" destId="{74A277E5-E818-4DF5-97EF-CE36CF31767D}" srcOrd="2" destOrd="0" presId="urn:microsoft.com/office/officeart/2005/8/layout/radial6"/>
    <dgm:cxn modelId="{14046CD5-3F13-4566-8FB5-6FA308D55E42}" type="presParOf" srcId="{76496D41-1582-4ECE-83A3-F102A9BA9433}" destId="{1B35B9BE-A7E4-43E5-930E-5C292A3A14AC}" srcOrd="3" destOrd="0" presId="urn:microsoft.com/office/officeart/2005/8/layout/radial6"/>
    <dgm:cxn modelId="{B5462864-1E67-45A5-9EEB-BD5E56BF5A10}" type="presOf" srcId="{65AD1578-BE51-478E-83CC-9F50256424F8}" destId="{1B35B9BE-A7E4-43E5-930E-5C292A3A14AC}" srcOrd="0" destOrd="0" presId="urn:microsoft.com/office/officeart/2005/8/layout/radial6"/>
    <dgm:cxn modelId="{8D37BA3F-96AD-4A0F-986F-B01D1C0B9EE9}" type="presParOf" srcId="{76496D41-1582-4ECE-83A3-F102A9BA9433}" destId="{07F8D06B-6BDF-4A43-ADCE-AD0B753A9564}" srcOrd="4" destOrd="0" presId="urn:microsoft.com/office/officeart/2005/8/layout/radial6"/>
    <dgm:cxn modelId="{45B1C547-FD79-4EA7-A7E5-590B2EAB6E33}" type="presOf" srcId="{4EED4D61-6F9B-4F2B-8B62-2E8F0581ECF3}" destId="{07F8D06B-6BDF-4A43-ADCE-AD0B753A9564}" srcOrd="0" destOrd="0" presId="urn:microsoft.com/office/officeart/2005/8/layout/radial6"/>
    <dgm:cxn modelId="{DF1D75B3-6FFE-4868-B97F-737211D4C1F3}" type="presParOf" srcId="{76496D41-1582-4ECE-83A3-F102A9BA9433}" destId="{992E4C73-C331-4844-B7AD-29E6836A4798}" srcOrd="5" destOrd="0" presId="urn:microsoft.com/office/officeart/2005/8/layout/radial6"/>
    <dgm:cxn modelId="{8308281E-DCFF-48C4-AF5F-BDD44FCB5697}" type="presParOf" srcId="{76496D41-1582-4ECE-83A3-F102A9BA9433}" destId="{F15BDF0B-345D-40A9-BAD3-E43E58B47B10}" srcOrd="6" destOrd="0" presId="urn:microsoft.com/office/officeart/2005/8/layout/radial6"/>
    <dgm:cxn modelId="{4BFA3776-4E85-4E92-B312-CD3B81C0B2AC}" type="presOf" srcId="{F63018DB-838D-4EF2-A9F3-07D471DF1666}" destId="{F15BDF0B-345D-40A9-BAD3-E43E58B47B10}" srcOrd="0" destOrd="0" presId="urn:microsoft.com/office/officeart/2005/8/layout/radial6"/>
    <dgm:cxn modelId="{79BEDC04-4397-4672-97B4-ABB88660AFC9}" type="presParOf" srcId="{76496D41-1582-4ECE-83A3-F102A9BA9433}" destId="{E71BF8E9-3D3C-4A54-836D-B63AE41C5935}" srcOrd="7" destOrd="0" presId="urn:microsoft.com/office/officeart/2005/8/layout/radial6"/>
    <dgm:cxn modelId="{DAF16825-A699-4A1A-8D4D-1B6ADB3DF006}" type="presOf" srcId="{4C928756-997F-4C8F-A45F-C461F9BCA09E}" destId="{E71BF8E9-3D3C-4A54-836D-B63AE41C5935}" srcOrd="0" destOrd="0" presId="urn:microsoft.com/office/officeart/2005/8/layout/radial6"/>
    <dgm:cxn modelId="{80F736F0-4E4D-461B-81EE-998302C24514}" type="presParOf" srcId="{76496D41-1582-4ECE-83A3-F102A9BA9433}" destId="{A93ACDB8-5293-4D90-A3D6-FF6E1AA19ED4}" srcOrd="8" destOrd="0" presId="urn:microsoft.com/office/officeart/2005/8/layout/radial6"/>
    <dgm:cxn modelId="{7D21BBE7-80E1-435D-A98F-46BC35FA456E}" type="presParOf" srcId="{76496D41-1582-4ECE-83A3-F102A9BA9433}" destId="{4D1278F0-F1CA-4868-885D-9FBCE8B1EF6D}" srcOrd="9" destOrd="0" presId="urn:microsoft.com/office/officeart/2005/8/layout/radial6"/>
    <dgm:cxn modelId="{9538E8C2-CC69-4EA4-89A0-7A8A66DB0869}" type="presOf" srcId="{42595D52-200B-4C31-8F50-93EFBCD0D2DF}" destId="{4D1278F0-F1CA-4868-885D-9FBCE8B1EF6D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1278F0-F1CA-4868-885D-9FBCE8B1EF6D}">
      <dsp:nvSpPr>
        <dsp:cNvPr id="0" name=""/>
        <dsp:cNvSpPr/>
      </dsp:nvSpPr>
      <dsp:spPr>
        <a:xfrm>
          <a:off x="470759" y="565973"/>
          <a:ext cx="3071124" cy="3071124"/>
        </a:xfrm>
        <a:prstGeom prst="blockArc">
          <a:avLst>
            <a:gd name="adj1" fmla="val 9000000"/>
            <a:gd name="adj2" fmla="val 16200000"/>
            <a:gd name="adj3" fmla="val 4643"/>
          </a:avLst>
        </a:prstGeom>
        <a:solidFill>
          <a:srgbClr val="C0504D"/>
        </a:solidFill>
        <a:ln w="38100" cap="flat" cmpd="sng" algn="ctr">
          <a:noFill/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F15BDF0B-345D-40A9-BAD3-E43E58B47B10}">
      <dsp:nvSpPr>
        <dsp:cNvPr id="0" name=""/>
        <dsp:cNvSpPr/>
      </dsp:nvSpPr>
      <dsp:spPr>
        <a:xfrm>
          <a:off x="489820" y="599327"/>
          <a:ext cx="3071124" cy="3071124"/>
        </a:xfrm>
        <a:prstGeom prst="blockArc">
          <a:avLst>
            <a:gd name="adj1" fmla="val 1800000"/>
            <a:gd name="adj2" fmla="val 9000000"/>
            <a:gd name="adj3" fmla="val 4643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B35B9BE-A7E4-43E5-930E-5C292A3A14AC}">
      <dsp:nvSpPr>
        <dsp:cNvPr id="0" name=""/>
        <dsp:cNvSpPr/>
      </dsp:nvSpPr>
      <dsp:spPr>
        <a:xfrm>
          <a:off x="508259" y="566442"/>
          <a:ext cx="3071124" cy="3071124"/>
        </a:xfrm>
        <a:prstGeom prst="blockArc">
          <a:avLst>
            <a:gd name="adj1" fmla="val 16200000"/>
            <a:gd name="adj2" fmla="val 1800000"/>
            <a:gd name="adj3" fmla="val 4643"/>
          </a:avLst>
        </a:prstGeom>
        <a:solidFill>
          <a:srgbClr val="8064A2"/>
        </a:solidFill>
        <a:ln w="38100" cap="flat" cmpd="sng" algn="ctr">
          <a:noFill/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C5952035-C34B-487D-94B1-BD0AA3508552}">
      <dsp:nvSpPr>
        <dsp:cNvPr id="0" name=""/>
        <dsp:cNvSpPr/>
      </dsp:nvSpPr>
      <dsp:spPr>
        <a:xfrm>
          <a:off x="1336484" y="1394666"/>
          <a:ext cx="1414675" cy="1414675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+mn-cs"/>
            </a:rPr>
            <a:t>知食百性</a:t>
          </a:r>
          <a:endParaRPr lang="zh-CN" altLang="en-US" sz="2800" kern="1200" dirty="0">
            <a:solidFill>
              <a:sysClr val="window" lastClr="FFFFFF"/>
            </a:solidFill>
            <a:latin typeface="微软雅黑" pitchFamily="34" charset="-122"/>
            <a:ea typeface="微软雅黑" pitchFamily="34" charset="-122"/>
            <a:cs typeface="+mn-cs"/>
          </a:endParaRPr>
        </a:p>
      </dsp:txBody>
      <dsp:txXfrm>
        <a:off x="1336484" y="1394666"/>
        <a:ext cx="1414675" cy="1414675"/>
      </dsp:txXfrm>
    </dsp:sp>
    <dsp:sp modelId="{C095F6F4-F850-49B8-AF78-8208E37F416D}">
      <dsp:nvSpPr>
        <dsp:cNvPr id="0" name=""/>
        <dsp:cNvSpPr/>
      </dsp:nvSpPr>
      <dsp:spPr>
        <a:xfrm>
          <a:off x="1338500" y="-102615"/>
          <a:ext cx="1410643" cy="1409415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+mn-cs"/>
            </a:rPr>
            <a:t>慧眼辨食材</a:t>
          </a:r>
          <a:endParaRPr lang="zh-CN" altLang="en-US" sz="2000" b="1" kern="1200" dirty="0">
            <a:solidFill>
              <a:sysClr val="window" lastClr="FFFFFF"/>
            </a:solidFill>
            <a:latin typeface="微软雅黑" pitchFamily="34" charset="-122"/>
            <a:ea typeface="微软雅黑" pitchFamily="34" charset="-122"/>
            <a:cs typeface="+mn-cs"/>
          </a:endParaRPr>
        </a:p>
      </dsp:txBody>
      <dsp:txXfrm>
        <a:off x="1338500" y="-102615"/>
        <a:ext cx="1410643" cy="1409415"/>
      </dsp:txXfrm>
    </dsp:sp>
    <dsp:sp modelId="{07F8D06B-6BDF-4A43-ADCE-AD0B753A9564}">
      <dsp:nvSpPr>
        <dsp:cNvPr id="0" name=""/>
        <dsp:cNvSpPr/>
      </dsp:nvSpPr>
      <dsp:spPr>
        <a:xfrm>
          <a:off x="2680370" y="2198722"/>
          <a:ext cx="1324826" cy="1306476"/>
        </a:xfrm>
        <a:prstGeom prst="ellipse">
          <a:avLst/>
        </a:prstGeom>
        <a:solidFill>
          <a:srgbClr val="8064A2"/>
        </a:solidFill>
        <a:ln w="38100" cap="flat" cmpd="sng" algn="ctr">
          <a:solidFill>
            <a:sysClr val="window" lastClr="FFFFFF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+mn-cs"/>
            </a:rPr>
            <a:t>用心识属性</a:t>
          </a:r>
          <a:endParaRPr lang="zh-CN" altLang="en-US" sz="2000" b="1" kern="1200" dirty="0">
            <a:solidFill>
              <a:sysClr val="window" lastClr="FFFFFF"/>
            </a:solidFill>
            <a:latin typeface="微软雅黑" pitchFamily="34" charset="-122"/>
            <a:ea typeface="微软雅黑" pitchFamily="34" charset="-122"/>
            <a:cs typeface="+mn-cs"/>
          </a:endParaRPr>
        </a:p>
      </dsp:txBody>
      <dsp:txXfrm>
        <a:off x="2680370" y="2198722"/>
        <a:ext cx="1324826" cy="1306476"/>
      </dsp:txXfrm>
    </dsp:sp>
    <dsp:sp modelId="{E71BF8E9-3D3C-4A54-836D-B63AE41C5935}">
      <dsp:nvSpPr>
        <dsp:cNvPr id="0" name=""/>
        <dsp:cNvSpPr/>
      </dsp:nvSpPr>
      <dsp:spPr>
        <a:xfrm>
          <a:off x="27103" y="2204045"/>
          <a:ext cx="1373171" cy="1316607"/>
        </a:xfrm>
        <a:prstGeom prst="ellipse">
          <a:avLst/>
        </a:prstGeom>
        <a:solidFill>
          <a:srgbClr val="9BBB59"/>
        </a:solidFill>
        <a:ln w="38100" cap="flat" cmpd="sng" algn="ctr">
          <a:solidFill>
            <a:sysClr val="window" lastClr="FFFFFF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+mn-cs"/>
            </a:rPr>
            <a:t>巧手绘名片</a:t>
          </a:r>
          <a:endParaRPr lang="zh-CN" altLang="en-US" sz="2000" b="1" kern="1200" dirty="0">
            <a:solidFill>
              <a:sysClr val="window" lastClr="FFFFFF"/>
            </a:solidFill>
            <a:latin typeface="微软雅黑" pitchFamily="34" charset="-122"/>
            <a:ea typeface="微软雅黑" pitchFamily="34" charset="-122"/>
            <a:cs typeface="+mn-cs"/>
          </a:endParaRPr>
        </a:p>
      </dsp:txBody>
      <dsp:txXfrm>
        <a:off x="27103" y="2204045"/>
        <a:ext cx="1373171" cy="1316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/>
        </p:nvGrpSpPr>
        <p:grpSpPr>
          <a:xfrm>
            <a:off x="-9525" y="-5080"/>
            <a:ext cx="12222480" cy="6868160"/>
            <a:chOff x="-15" y="-8"/>
            <a:chExt cx="19248" cy="10816"/>
          </a:xfrm>
        </p:grpSpPr>
        <p:pic>
          <p:nvPicPr>
            <p:cNvPr id="4" name="图片 3" descr="图片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15" y="-8"/>
              <a:ext cx="19249" cy="1081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68910" y="3720465"/>
            <a:ext cx="11853545" cy="2032000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Text Box 144"/>
          <p:cNvSpPr txBox="1">
            <a:spLocks noChangeArrowheads="1"/>
          </p:cNvSpPr>
          <p:nvPr/>
        </p:nvSpPr>
        <p:spPr bwMode="ltGray">
          <a:xfrm>
            <a:off x="3275807" y="3958997"/>
            <a:ext cx="5640387" cy="145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zh-C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常州市新北区薛家实验小学</a:t>
            </a:r>
            <a:endParaRPr lang="zh-CN" altLang="en-US" sz="3200" b="1" dirty="0"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>
              <a:lnSpc>
                <a:spcPct val="140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2020.11</a:t>
            </a:r>
            <a:endParaRPr lang="en-US" altLang="zh-CN" sz="3200" b="1" baseline="0" dirty="0"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Text Box 144"/>
          <p:cNvSpPr txBox="1">
            <a:spLocks noChangeArrowheads="1"/>
          </p:cNvSpPr>
          <p:nvPr/>
        </p:nvSpPr>
        <p:spPr bwMode="ltGray">
          <a:xfrm>
            <a:off x="326708" y="2023110"/>
            <a:ext cx="11550015" cy="75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  <a:scene3d>
              <a:camera prst="orthographicFront"/>
              <a:lightRig rig="threePt" dir="t"/>
            </a:scene3d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4400" b="1" baseline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828282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深度学习理念下课堂“深度时刻”的实践创新</a:t>
            </a:r>
            <a:endParaRPr lang="zh-CN" altLang="en-US" sz="4400" b="1" baseline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828282"/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" grpId="0" bldLvl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-1270" y="-23495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  <a:endParaRPr lang="zh-CN" altLang="en-US" sz="2800" b="1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 Box 44"/>
          <p:cNvSpPr txBox="1">
            <a:spLocks noChangeArrowheads="1"/>
          </p:cNvSpPr>
          <p:nvPr/>
        </p:nvSpPr>
        <p:spPr bwMode="auto">
          <a:xfrm>
            <a:off x="1278890" y="2235200"/>
            <a:ext cx="8356600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1.5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课堂“深度时刻”的评价体系的建立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6" name="五边形 5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8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  <a:endParaRPr lang="en-US" altLang="zh-CN" sz="4050" dirty="0">
                <a:solidFill>
                  <a:schemeClr val="tx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449320" y="2945130"/>
            <a:ext cx="4740275" cy="629920"/>
            <a:chOff x="7711" y="4294"/>
            <a:chExt cx="7465" cy="1139"/>
          </a:xfrm>
        </p:grpSpPr>
        <p:sp>
          <p:nvSpPr>
            <p:cNvPr id="27" name="矩形 26"/>
            <p:cNvSpPr/>
            <p:nvPr/>
          </p:nvSpPr>
          <p:spPr>
            <a:xfrm rot="5400000">
              <a:off x="10873" y="1131"/>
              <a:ext cx="1139" cy="746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lIns="0" rIns="0" anchor="ctr"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zh-CN" altLang="en-US" sz="2000" kern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711" y="4501"/>
              <a:ext cx="7465" cy="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课堂【深度时刻】教学评价体系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81025" y="3322320"/>
            <a:ext cx="2558415" cy="3315335"/>
            <a:chOff x="7058" y="6037"/>
            <a:chExt cx="5102" cy="6612"/>
          </a:xfrm>
        </p:grpSpPr>
        <p:grpSp>
          <p:nvGrpSpPr>
            <p:cNvPr id="65" name="Gruppieren 1"/>
            <p:cNvGrpSpPr/>
            <p:nvPr/>
          </p:nvGrpSpPr>
          <p:grpSpPr bwMode="auto">
            <a:xfrm>
              <a:off x="7058" y="6037"/>
              <a:ext cx="5102" cy="6612"/>
              <a:chOff x="683568" y="1069191"/>
              <a:chExt cx="4143404" cy="4510105"/>
            </a:xfrm>
          </p:grpSpPr>
          <p:sp>
            <p:nvSpPr>
              <p:cNvPr id="66" name="Abgerundetes Rechteck 3"/>
              <p:cNvSpPr>
                <a:spLocks noChangeArrowheads="1"/>
              </p:cNvSpPr>
              <p:nvPr/>
            </p:nvSpPr>
            <p:spPr bwMode="auto">
              <a:xfrm>
                <a:off x="691688" y="1069191"/>
                <a:ext cx="2389410" cy="774135"/>
              </a:xfrm>
              <a:prstGeom prst="roundRect">
                <a:avLst>
                  <a:gd name="adj" fmla="val 13375"/>
                </a:avLst>
              </a:prstGeom>
              <a:gradFill rotWithShape="1">
                <a:gsLst>
                  <a:gs pos="0">
                    <a:srgbClr val="F1FFC1"/>
                  </a:gs>
                  <a:gs pos="49001">
                    <a:srgbClr val="9BCA00"/>
                  </a:gs>
                  <a:gs pos="52000">
                    <a:srgbClr val="9BCA00"/>
                  </a:gs>
                  <a:gs pos="92000">
                    <a:srgbClr val="D4FF46"/>
                  </a:gs>
                  <a:gs pos="100000">
                    <a:srgbClr val="F1FFC1"/>
                  </a:gs>
                </a:gsLst>
                <a:lin ang="5400000"/>
              </a:gradFill>
              <a:ln w="9525">
                <a:solidFill>
                  <a:srgbClr val="9BCA00"/>
                </a:solidFill>
                <a:round/>
              </a:ln>
              <a:effectLst>
                <a:outerShdw blurRad="50800" dist="38100" dir="2700000" algn="tl" rotWithShape="0">
                  <a:srgbClr val="80808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600" kern="0" smtClean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7" name="Abgerundetes Rechteck 4"/>
              <p:cNvSpPr/>
              <p:nvPr/>
            </p:nvSpPr>
            <p:spPr>
              <a:xfrm>
                <a:off x="683568" y="1650206"/>
                <a:ext cx="4143404" cy="3929090"/>
              </a:xfrm>
              <a:prstGeom prst="roundRect">
                <a:avLst>
                  <a:gd name="adj" fmla="val 4262"/>
                </a:avLst>
              </a:prstGeom>
              <a:gradFill rotWithShape="1">
                <a:gsLst>
                  <a:gs pos="0">
                    <a:srgbClr val="FFFFFF">
                      <a:shade val="51000"/>
                      <a:satMod val="130000"/>
                    </a:srgbClr>
                  </a:gs>
                  <a:gs pos="80000">
                    <a:srgbClr val="FFFFFF">
                      <a:shade val="93000"/>
                      <a:satMod val="130000"/>
                    </a:srgbClr>
                  </a:gs>
                  <a:gs pos="100000">
                    <a:srgbClr val="FFFFF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FFFFFF">
                    <a:shade val="33000"/>
                    <a:alpha val="83000"/>
                  </a:srgb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600" ker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68" name="Textfeld 5"/>
              <p:cNvSpPr txBox="1">
                <a:spLocks noChangeArrowheads="1"/>
              </p:cNvSpPr>
              <p:nvPr/>
            </p:nvSpPr>
            <p:spPr bwMode="auto">
              <a:xfrm>
                <a:off x="812183" y="1094495"/>
                <a:ext cx="2195512" cy="54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kern="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评价内容</a:t>
                </a:r>
                <a:endParaRPr lang="zh-CN" altLang="en-US" sz="20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9" name="Abgerundetes Rechteck 9"/>
              <p:cNvSpPr>
                <a:spLocks noChangeArrowheads="1"/>
              </p:cNvSpPr>
              <p:nvPr/>
            </p:nvSpPr>
            <p:spPr bwMode="auto">
              <a:xfrm rot="10800000">
                <a:off x="924742" y="1896525"/>
                <a:ext cx="3660650" cy="579749"/>
              </a:xfrm>
              <a:prstGeom prst="roundRect">
                <a:avLst>
                  <a:gd name="adj" fmla="val 6782"/>
                </a:avLst>
              </a:prstGeom>
              <a:gradFill rotWithShape="1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9F9F9"/>
                </a:solidFill>
                <a:rou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lIns="144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600" kern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0" name="Textfeld 8"/>
              <p:cNvSpPr txBox="1"/>
              <p:nvPr/>
            </p:nvSpPr>
            <p:spPr bwMode="auto">
              <a:xfrm>
                <a:off x="925555" y="1895848"/>
                <a:ext cx="3676891" cy="579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440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kern="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问题的呈现</a:t>
                </a:r>
                <a:endPara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4" name="Abgerundetes Rechteck 9"/>
            <p:cNvSpPr>
              <a:spLocks noChangeArrowheads="1"/>
            </p:cNvSpPr>
            <p:nvPr/>
          </p:nvSpPr>
          <p:spPr bwMode="auto">
            <a:xfrm rot="10800000">
              <a:off x="7366" y="8287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Abgerundetes Rechteck 9"/>
            <p:cNvSpPr>
              <a:spLocks noChangeArrowheads="1"/>
            </p:cNvSpPr>
            <p:nvPr/>
          </p:nvSpPr>
          <p:spPr bwMode="auto">
            <a:xfrm rot="10800000">
              <a:off x="7376" y="9338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Abgerundetes Rechteck 9"/>
            <p:cNvSpPr>
              <a:spLocks noChangeArrowheads="1"/>
            </p:cNvSpPr>
            <p:nvPr/>
          </p:nvSpPr>
          <p:spPr bwMode="auto">
            <a:xfrm rot="10800000">
              <a:off x="7366" y="10418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Abgerundetes Rechteck 9"/>
            <p:cNvSpPr>
              <a:spLocks noChangeArrowheads="1"/>
            </p:cNvSpPr>
            <p:nvPr/>
          </p:nvSpPr>
          <p:spPr bwMode="auto">
            <a:xfrm rot="10800000">
              <a:off x="7376" y="11469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Textfeld 8"/>
            <p:cNvSpPr txBox="1"/>
            <p:nvPr/>
          </p:nvSpPr>
          <p:spPr bwMode="auto">
            <a:xfrm>
              <a:off x="7360" y="8261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方法的选择</a:t>
              </a:r>
              <a:endPara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Textfeld 8"/>
            <p:cNvSpPr txBox="1"/>
            <p:nvPr/>
          </p:nvSpPr>
          <p:spPr bwMode="auto">
            <a:xfrm>
              <a:off x="7376" y="9338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教师的应答</a:t>
              </a:r>
              <a:endPara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Textfeld 8"/>
            <p:cNvSpPr txBox="1"/>
            <p:nvPr/>
          </p:nvSpPr>
          <p:spPr bwMode="auto">
            <a:xfrm>
              <a:off x="7355" y="10418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思维的发展</a:t>
              </a:r>
              <a:endPara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Textfeld 8"/>
            <p:cNvSpPr txBox="1"/>
            <p:nvPr/>
          </p:nvSpPr>
          <p:spPr bwMode="auto">
            <a:xfrm>
              <a:off x="7376" y="11469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参与的态度</a:t>
              </a:r>
              <a:endPara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730750" y="4023360"/>
            <a:ext cx="2558415" cy="2531110"/>
            <a:chOff x="7058" y="6037"/>
            <a:chExt cx="5102" cy="5048"/>
          </a:xfrm>
        </p:grpSpPr>
        <p:grpSp>
          <p:nvGrpSpPr>
            <p:cNvPr id="42" name="Gruppieren 1"/>
            <p:cNvGrpSpPr/>
            <p:nvPr/>
          </p:nvGrpSpPr>
          <p:grpSpPr bwMode="auto">
            <a:xfrm>
              <a:off x="7058" y="6037"/>
              <a:ext cx="5102" cy="5048"/>
              <a:chOff x="683568" y="1069191"/>
              <a:chExt cx="4143404" cy="3443264"/>
            </a:xfrm>
          </p:grpSpPr>
          <p:sp>
            <p:nvSpPr>
              <p:cNvPr id="43" name="Abgerundetes Rechteck 3"/>
              <p:cNvSpPr>
                <a:spLocks noChangeArrowheads="1"/>
              </p:cNvSpPr>
              <p:nvPr/>
            </p:nvSpPr>
            <p:spPr bwMode="auto">
              <a:xfrm>
                <a:off x="691688" y="1069191"/>
                <a:ext cx="2389410" cy="774135"/>
              </a:xfrm>
              <a:prstGeom prst="roundRect">
                <a:avLst>
                  <a:gd name="adj" fmla="val 13375"/>
                </a:avLst>
              </a:prstGeom>
              <a:gradFill rotWithShape="1">
                <a:gsLst>
                  <a:gs pos="0">
                    <a:srgbClr val="F1FFC1"/>
                  </a:gs>
                  <a:gs pos="49001">
                    <a:srgbClr val="9BCA00"/>
                  </a:gs>
                  <a:gs pos="52000">
                    <a:srgbClr val="9BCA00"/>
                  </a:gs>
                  <a:gs pos="92000">
                    <a:srgbClr val="D4FF46"/>
                  </a:gs>
                  <a:gs pos="100000">
                    <a:srgbClr val="F1FFC1"/>
                  </a:gs>
                </a:gsLst>
                <a:lin ang="5400000"/>
              </a:gradFill>
              <a:ln w="9525">
                <a:solidFill>
                  <a:srgbClr val="9BCA00"/>
                </a:solidFill>
                <a:round/>
              </a:ln>
              <a:effectLst>
                <a:outerShdw blurRad="50800" dist="38100" dir="2700000" algn="tl" rotWithShape="0">
                  <a:srgbClr val="80808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600" kern="0" smtClean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4" name="Abgerundetes Rechteck 4"/>
              <p:cNvSpPr/>
              <p:nvPr/>
            </p:nvSpPr>
            <p:spPr>
              <a:xfrm>
                <a:off x="683568" y="1650555"/>
                <a:ext cx="4143404" cy="2861900"/>
              </a:xfrm>
              <a:prstGeom prst="roundRect">
                <a:avLst>
                  <a:gd name="adj" fmla="val 4262"/>
                </a:avLst>
              </a:prstGeom>
              <a:gradFill rotWithShape="1">
                <a:gsLst>
                  <a:gs pos="0">
                    <a:srgbClr val="FFFFFF">
                      <a:shade val="51000"/>
                      <a:satMod val="130000"/>
                    </a:srgbClr>
                  </a:gs>
                  <a:gs pos="80000">
                    <a:srgbClr val="FFFFFF">
                      <a:shade val="93000"/>
                      <a:satMod val="130000"/>
                    </a:srgbClr>
                  </a:gs>
                  <a:gs pos="100000">
                    <a:srgbClr val="FFFFF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FFFFFF">
                    <a:shade val="33000"/>
                    <a:alpha val="83000"/>
                  </a:srgb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600" ker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45" name="Textfeld 5"/>
              <p:cNvSpPr txBox="1">
                <a:spLocks noChangeArrowheads="1"/>
              </p:cNvSpPr>
              <p:nvPr/>
            </p:nvSpPr>
            <p:spPr bwMode="auto">
              <a:xfrm>
                <a:off x="812183" y="1094495"/>
                <a:ext cx="2195512" cy="54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kern="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评价主体</a:t>
                </a:r>
                <a:endParaRPr lang="en-US" altLang="zh-CN" sz="20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6" name="Abgerundetes Rechteck 9"/>
              <p:cNvSpPr>
                <a:spLocks noChangeArrowheads="1"/>
              </p:cNvSpPr>
              <p:nvPr/>
            </p:nvSpPr>
            <p:spPr bwMode="auto">
              <a:xfrm rot="10800000">
                <a:off x="924742" y="2198875"/>
                <a:ext cx="3660650" cy="579749"/>
              </a:xfrm>
              <a:prstGeom prst="roundRect">
                <a:avLst>
                  <a:gd name="adj" fmla="val 6782"/>
                </a:avLst>
              </a:prstGeom>
              <a:gradFill rotWithShape="1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9F9F9"/>
                </a:solidFill>
                <a:rou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lIns="144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600" kern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8" name="Textfeld 8"/>
              <p:cNvSpPr txBox="1"/>
              <p:nvPr/>
            </p:nvSpPr>
            <p:spPr bwMode="auto">
              <a:xfrm>
                <a:off x="943038" y="2213741"/>
                <a:ext cx="3676891" cy="579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440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kern="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学生</a:t>
                </a:r>
                <a:endPara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0" name="Abgerundetes Rechteck 9"/>
            <p:cNvSpPr>
              <a:spLocks noChangeArrowheads="1"/>
            </p:cNvSpPr>
            <p:nvPr/>
          </p:nvSpPr>
          <p:spPr bwMode="auto">
            <a:xfrm rot="10800000">
              <a:off x="7376" y="9338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4" name="Textfeld 8"/>
            <p:cNvSpPr txBox="1"/>
            <p:nvPr/>
          </p:nvSpPr>
          <p:spPr bwMode="auto">
            <a:xfrm>
              <a:off x="7376" y="9338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教师</a:t>
              </a:r>
              <a:endPara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859520" y="3322320"/>
            <a:ext cx="2558415" cy="3315335"/>
            <a:chOff x="7058" y="6037"/>
            <a:chExt cx="5102" cy="6612"/>
          </a:xfrm>
        </p:grpSpPr>
        <p:grpSp>
          <p:nvGrpSpPr>
            <p:cNvPr id="58" name="Gruppieren 1"/>
            <p:cNvGrpSpPr/>
            <p:nvPr/>
          </p:nvGrpSpPr>
          <p:grpSpPr bwMode="auto">
            <a:xfrm>
              <a:off x="7058" y="6037"/>
              <a:ext cx="5102" cy="6612"/>
              <a:chOff x="683568" y="1069191"/>
              <a:chExt cx="4143404" cy="4510105"/>
            </a:xfrm>
          </p:grpSpPr>
          <p:sp>
            <p:nvSpPr>
              <p:cNvPr id="59" name="Abgerundetes Rechteck 3"/>
              <p:cNvSpPr>
                <a:spLocks noChangeArrowheads="1"/>
              </p:cNvSpPr>
              <p:nvPr/>
            </p:nvSpPr>
            <p:spPr bwMode="auto">
              <a:xfrm>
                <a:off x="691688" y="1069191"/>
                <a:ext cx="2389410" cy="774135"/>
              </a:xfrm>
              <a:prstGeom prst="roundRect">
                <a:avLst>
                  <a:gd name="adj" fmla="val 13375"/>
                </a:avLst>
              </a:prstGeom>
              <a:gradFill rotWithShape="1">
                <a:gsLst>
                  <a:gs pos="0">
                    <a:srgbClr val="F1FFC1"/>
                  </a:gs>
                  <a:gs pos="49001">
                    <a:srgbClr val="9BCA00"/>
                  </a:gs>
                  <a:gs pos="52000">
                    <a:srgbClr val="9BCA00"/>
                  </a:gs>
                  <a:gs pos="92000">
                    <a:srgbClr val="D4FF46"/>
                  </a:gs>
                  <a:gs pos="100000">
                    <a:srgbClr val="F1FFC1"/>
                  </a:gs>
                </a:gsLst>
                <a:lin ang="5400000"/>
              </a:gradFill>
              <a:ln w="9525">
                <a:solidFill>
                  <a:srgbClr val="9BCA00"/>
                </a:solidFill>
                <a:round/>
              </a:ln>
              <a:effectLst>
                <a:outerShdw blurRad="50800" dist="38100" dir="2700000" algn="tl" rotWithShape="0">
                  <a:srgbClr val="80808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600" kern="0" smtClean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0" name="Abgerundetes Rechteck 4"/>
              <p:cNvSpPr/>
              <p:nvPr/>
            </p:nvSpPr>
            <p:spPr>
              <a:xfrm>
                <a:off x="683568" y="1650206"/>
                <a:ext cx="4143404" cy="3929090"/>
              </a:xfrm>
              <a:prstGeom prst="roundRect">
                <a:avLst>
                  <a:gd name="adj" fmla="val 4262"/>
                </a:avLst>
              </a:prstGeom>
              <a:gradFill rotWithShape="1">
                <a:gsLst>
                  <a:gs pos="0">
                    <a:srgbClr val="FFFFFF">
                      <a:shade val="51000"/>
                      <a:satMod val="130000"/>
                    </a:srgbClr>
                  </a:gs>
                  <a:gs pos="80000">
                    <a:srgbClr val="FFFFFF">
                      <a:shade val="93000"/>
                      <a:satMod val="130000"/>
                    </a:srgbClr>
                  </a:gs>
                  <a:gs pos="100000">
                    <a:srgbClr val="FFFFF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FFFFFF">
                    <a:shade val="33000"/>
                    <a:alpha val="83000"/>
                  </a:srgb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600" ker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61" name="Textfeld 5"/>
              <p:cNvSpPr txBox="1">
                <a:spLocks noChangeArrowheads="1"/>
              </p:cNvSpPr>
              <p:nvPr/>
            </p:nvSpPr>
            <p:spPr bwMode="auto">
              <a:xfrm>
                <a:off x="812183" y="1094495"/>
                <a:ext cx="2195512" cy="54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kern="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评价方式</a:t>
                </a:r>
                <a:endParaRPr lang="zh-CN" altLang="en-US" sz="20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2" name="Abgerundetes Rechteck 9"/>
              <p:cNvSpPr>
                <a:spLocks noChangeArrowheads="1"/>
              </p:cNvSpPr>
              <p:nvPr/>
            </p:nvSpPr>
            <p:spPr bwMode="auto">
              <a:xfrm rot="10800000">
                <a:off x="924742" y="2077935"/>
                <a:ext cx="3660650" cy="579749"/>
              </a:xfrm>
              <a:prstGeom prst="roundRect">
                <a:avLst>
                  <a:gd name="adj" fmla="val 6782"/>
                </a:avLst>
              </a:prstGeom>
              <a:gradFill rotWithShape="1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9F9F9"/>
                </a:solidFill>
                <a:rou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lIns="144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600" kern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3" name="Textfeld 8"/>
              <p:cNvSpPr txBox="1"/>
              <p:nvPr/>
            </p:nvSpPr>
            <p:spPr bwMode="auto">
              <a:xfrm>
                <a:off x="925555" y="2077258"/>
                <a:ext cx="3676891" cy="579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440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kern="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自评</a:t>
                </a:r>
                <a:endPara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4" name="Abgerundetes Rechteck 9"/>
            <p:cNvSpPr>
              <a:spLocks noChangeArrowheads="1"/>
            </p:cNvSpPr>
            <p:nvPr/>
          </p:nvSpPr>
          <p:spPr bwMode="auto">
            <a:xfrm rot="10800000">
              <a:off x="7396" y="9103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5" name="Abgerundetes Rechteck 9"/>
            <p:cNvSpPr>
              <a:spLocks noChangeArrowheads="1"/>
            </p:cNvSpPr>
            <p:nvPr/>
          </p:nvSpPr>
          <p:spPr bwMode="auto">
            <a:xfrm rot="10800000">
              <a:off x="7396" y="10818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8" name="Textfeld 8"/>
            <p:cNvSpPr txBox="1"/>
            <p:nvPr/>
          </p:nvSpPr>
          <p:spPr bwMode="auto">
            <a:xfrm>
              <a:off x="7397" y="9111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互评</a:t>
              </a:r>
              <a:endPara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9" name="Textfeld 8"/>
            <p:cNvSpPr txBox="1"/>
            <p:nvPr/>
          </p:nvSpPr>
          <p:spPr bwMode="auto">
            <a:xfrm>
              <a:off x="7376" y="10814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师评</a:t>
              </a:r>
              <a:endPara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-1270" y="-23495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  <a:endParaRPr lang="zh-CN" altLang="en-US" sz="2800" b="1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 Box 44"/>
          <p:cNvSpPr txBox="1">
            <a:spLocks noChangeArrowheads="1"/>
          </p:cNvSpPr>
          <p:nvPr/>
        </p:nvSpPr>
        <p:spPr bwMode="auto">
          <a:xfrm>
            <a:off x="1455420" y="2058670"/>
            <a:ext cx="8356600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1.5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课堂“深度时刻”的评价体系的建立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6" name="五边形 5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8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  <a:endParaRPr lang="en-US" altLang="zh-CN" sz="4050" dirty="0">
                <a:solidFill>
                  <a:schemeClr val="tx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986155" y="2614930"/>
          <a:ext cx="9924415" cy="4206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3970"/>
                <a:gridCol w="7116445"/>
                <a:gridCol w="1524000"/>
              </a:tblGrid>
              <a:tr h="457200"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课堂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深度时刻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教学评价表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 hMerge="1">
                  <a:tcPr/>
                </a:tc>
                <a:tc hMerge="1"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评价维度</a:t>
                      </a:r>
                      <a:endParaRPr lang="zh-CN" altLang="en-US" b="1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评价标准</a:t>
                      </a:r>
                      <a:endParaRPr lang="zh-CN" altLang="en-US" b="1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评价建议</a:t>
                      </a:r>
                      <a:endParaRPr lang="zh-CN" altLang="en-US" b="1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82296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</a:rPr>
                        <a:t>问题的呈现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问题面向全体学生，不同层次的学生都能进入学习状态。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问题内含从不同角度，不同水平回答的可能。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问题基于学生已有知识与经验，又能促进学生进行多角度、多层次的独立思考，学生能围绕主要问题进行讨论。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</a:rPr>
                        <a:t>方法的选择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能及时启以学生能举一反三的教学核心问题域。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能够及时地进行更为深入的与教学核心内容相关的多种形式的学习。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能捕捉、收集产生的新问题、方法等过程性资源。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</a:rPr>
                        <a:t>参与的态度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建立在独立思考基础上。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学生有独立思考和合作学习的时间。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学生之间分工明确、合作有效，注意培养学生倾听、评析和表达不同意见能力。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</a:rPr>
                        <a:t>教师的应答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能针对学生状态和问题进行调控、回应和组织补充性活动。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根据课堂状态将教学不断向实现教学目标的方向推进（或调整教学目标），实现有效的深度教学。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及时完成教学活动的阶段性质转换，放与收合理</a:t>
                      </a: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‘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自如。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</a:rPr>
                        <a:t>思维的发展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学生之间能相互补充和质疑，在活动体验中进行联想与结构。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学生对学习过程有理解和反思，有价值评判与合作交流。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学生有新的认识、见解和新的创意形成，体现思维的提升。</a:t>
                      </a:r>
                      <a:endParaRPr lang="zh-CN" altLang="en-US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-1270" y="-23495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  <a:endParaRPr lang="zh-CN" altLang="en-US" sz="2800" b="1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Text Box 44"/>
          <p:cNvSpPr txBox="1">
            <a:spLocks noChangeArrowheads="1"/>
          </p:cNvSpPr>
          <p:nvPr/>
        </p:nvSpPr>
        <p:spPr bwMode="auto">
          <a:xfrm>
            <a:off x="1479550" y="2308225"/>
            <a:ext cx="7503160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1.6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课堂“深度时刻”的学习资源平台建设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3" name="图示 2"/>
          <p:cNvGraphicFramePr/>
          <p:nvPr/>
        </p:nvGraphicFramePr>
        <p:xfrm>
          <a:off x="3285490" y="2926715"/>
          <a:ext cx="4484370" cy="35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7" name="五边形 6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9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  <a:endParaRPr lang="en-US" altLang="zh-CN" sz="4050" dirty="0">
                <a:solidFill>
                  <a:schemeClr val="tx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-13335" y="-5080"/>
            <a:ext cx="12218670" cy="6868160"/>
            <a:chOff x="-21" y="-8"/>
            <a:chExt cx="19242" cy="10816"/>
          </a:xfrm>
        </p:grpSpPr>
        <p:pic>
          <p:nvPicPr>
            <p:cNvPr id="4" name="图片 3" descr="图片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1" y="-8"/>
              <a:ext cx="19242" cy="1081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6" y="895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预期成果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为什么收获？</a:t>
            </a:r>
            <a:endParaRPr lang="zh-CN" altLang="en-US" sz="2800" b="1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911850" y="2708275"/>
            <a:ext cx="3762375" cy="1096010"/>
            <a:chOff x="9142" y="4839"/>
            <a:chExt cx="5925" cy="1726"/>
          </a:xfrm>
        </p:grpSpPr>
        <p:sp>
          <p:nvSpPr>
            <p:cNvPr id="3" name="îṩlïḋé"/>
            <p:cNvSpPr/>
            <p:nvPr/>
          </p:nvSpPr>
          <p:spPr bwMode="auto">
            <a:xfrm>
              <a:off x="9142" y="4839"/>
              <a:ext cx="313" cy="467"/>
            </a:xfrm>
            <a:custGeom>
              <a:avLst/>
              <a:gdLst>
                <a:gd name="T0" fmla="*/ 149 w 177"/>
                <a:gd name="T1" fmla="*/ 0 h 255"/>
                <a:gd name="T2" fmla="*/ 151 w 177"/>
                <a:gd name="T3" fmla="*/ 2 h 255"/>
                <a:gd name="T4" fmla="*/ 153 w 177"/>
                <a:gd name="T5" fmla="*/ 8 h 255"/>
                <a:gd name="T6" fmla="*/ 157 w 177"/>
                <a:gd name="T7" fmla="*/ 17 h 255"/>
                <a:gd name="T8" fmla="*/ 162 w 177"/>
                <a:gd name="T9" fmla="*/ 30 h 255"/>
                <a:gd name="T10" fmla="*/ 166 w 177"/>
                <a:gd name="T11" fmla="*/ 46 h 255"/>
                <a:gd name="T12" fmla="*/ 170 w 177"/>
                <a:gd name="T13" fmla="*/ 63 h 255"/>
                <a:gd name="T14" fmla="*/ 174 w 177"/>
                <a:gd name="T15" fmla="*/ 82 h 255"/>
                <a:gd name="T16" fmla="*/ 177 w 177"/>
                <a:gd name="T17" fmla="*/ 102 h 255"/>
                <a:gd name="T18" fmla="*/ 177 w 177"/>
                <a:gd name="T19" fmla="*/ 122 h 255"/>
                <a:gd name="T20" fmla="*/ 174 w 177"/>
                <a:gd name="T21" fmla="*/ 143 h 255"/>
                <a:gd name="T22" fmla="*/ 168 w 177"/>
                <a:gd name="T23" fmla="*/ 164 h 255"/>
                <a:gd name="T24" fmla="*/ 159 w 177"/>
                <a:gd name="T25" fmla="*/ 183 h 255"/>
                <a:gd name="T26" fmla="*/ 146 w 177"/>
                <a:gd name="T27" fmla="*/ 203 h 255"/>
                <a:gd name="T28" fmla="*/ 127 w 177"/>
                <a:gd name="T29" fmla="*/ 220 h 255"/>
                <a:gd name="T30" fmla="*/ 105 w 177"/>
                <a:gd name="T31" fmla="*/ 234 h 255"/>
                <a:gd name="T32" fmla="*/ 77 w 177"/>
                <a:gd name="T33" fmla="*/ 246 h 255"/>
                <a:gd name="T34" fmla="*/ 42 w 177"/>
                <a:gd name="T35" fmla="*/ 255 h 255"/>
                <a:gd name="T36" fmla="*/ 44 w 177"/>
                <a:gd name="T37" fmla="*/ 253 h 255"/>
                <a:gd name="T38" fmla="*/ 51 w 177"/>
                <a:gd name="T39" fmla="*/ 250 h 255"/>
                <a:gd name="T40" fmla="*/ 62 w 177"/>
                <a:gd name="T41" fmla="*/ 244 h 255"/>
                <a:gd name="T42" fmla="*/ 75 w 177"/>
                <a:gd name="T43" fmla="*/ 235 h 255"/>
                <a:gd name="T44" fmla="*/ 90 w 177"/>
                <a:gd name="T45" fmla="*/ 222 h 255"/>
                <a:gd name="T46" fmla="*/ 104 w 177"/>
                <a:gd name="T47" fmla="*/ 208 h 255"/>
                <a:gd name="T48" fmla="*/ 116 w 177"/>
                <a:gd name="T49" fmla="*/ 190 h 255"/>
                <a:gd name="T50" fmla="*/ 126 w 177"/>
                <a:gd name="T51" fmla="*/ 169 h 255"/>
                <a:gd name="T52" fmla="*/ 133 w 177"/>
                <a:gd name="T53" fmla="*/ 143 h 255"/>
                <a:gd name="T54" fmla="*/ 131 w 177"/>
                <a:gd name="T55" fmla="*/ 147 h 255"/>
                <a:gd name="T56" fmla="*/ 127 w 177"/>
                <a:gd name="T57" fmla="*/ 155 h 255"/>
                <a:gd name="T58" fmla="*/ 120 w 177"/>
                <a:gd name="T59" fmla="*/ 168 h 255"/>
                <a:gd name="T60" fmla="*/ 109 w 177"/>
                <a:gd name="T61" fmla="*/ 182 h 255"/>
                <a:gd name="T62" fmla="*/ 96 w 177"/>
                <a:gd name="T63" fmla="*/ 198 h 255"/>
                <a:gd name="T64" fmla="*/ 81 w 177"/>
                <a:gd name="T65" fmla="*/ 213 h 255"/>
                <a:gd name="T66" fmla="*/ 62 w 177"/>
                <a:gd name="T67" fmla="*/ 227 h 255"/>
                <a:gd name="T68" fmla="*/ 42 w 177"/>
                <a:gd name="T69" fmla="*/ 239 h 255"/>
                <a:gd name="T70" fmla="*/ 18 w 177"/>
                <a:gd name="T71" fmla="*/ 246 h 255"/>
                <a:gd name="T72" fmla="*/ 18 w 177"/>
                <a:gd name="T73" fmla="*/ 243 h 255"/>
                <a:gd name="T74" fmla="*/ 16 w 177"/>
                <a:gd name="T75" fmla="*/ 238 h 255"/>
                <a:gd name="T76" fmla="*/ 12 w 177"/>
                <a:gd name="T77" fmla="*/ 229 h 255"/>
                <a:gd name="T78" fmla="*/ 8 w 177"/>
                <a:gd name="T79" fmla="*/ 216 h 255"/>
                <a:gd name="T80" fmla="*/ 4 w 177"/>
                <a:gd name="T81" fmla="*/ 201 h 255"/>
                <a:gd name="T82" fmla="*/ 1 w 177"/>
                <a:gd name="T83" fmla="*/ 185 h 255"/>
                <a:gd name="T84" fmla="*/ 0 w 177"/>
                <a:gd name="T85" fmla="*/ 166 h 255"/>
                <a:gd name="T86" fmla="*/ 0 w 177"/>
                <a:gd name="T87" fmla="*/ 147 h 255"/>
                <a:gd name="T88" fmla="*/ 3 w 177"/>
                <a:gd name="T89" fmla="*/ 126 h 255"/>
                <a:gd name="T90" fmla="*/ 9 w 177"/>
                <a:gd name="T91" fmla="*/ 105 h 255"/>
                <a:gd name="T92" fmla="*/ 19 w 177"/>
                <a:gd name="T93" fmla="*/ 86 h 255"/>
                <a:gd name="T94" fmla="*/ 34 w 177"/>
                <a:gd name="T95" fmla="*/ 65 h 255"/>
                <a:gd name="T96" fmla="*/ 55 w 177"/>
                <a:gd name="T97" fmla="*/ 47 h 255"/>
                <a:gd name="T98" fmla="*/ 79 w 177"/>
                <a:gd name="T99" fmla="*/ 29 h 255"/>
                <a:gd name="T100" fmla="*/ 110 w 177"/>
                <a:gd name="T101" fmla="*/ 13 h 255"/>
                <a:gd name="T102" fmla="*/ 149 w 177"/>
                <a:gd name="T10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5">
                  <a:moveTo>
                    <a:pt x="149" y="0"/>
                  </a:moveTo>
                  <a:lnTo>
                    <a:pt x="151" y="2"/>
                  </a:lnTo>
                  <a:lnTo>
                    <a:pt x="153" y="8"/>
                  </a:lnTo>
                  <a:lnTo>
                    <a:pt x="157" y="17"/>
                  </a:lnTo>
                  <a:lnTo>
                    <a:pt x="162" y="30"/>
                  </a:lnTo>
                  <a:lnTo>
                    <a:pt x="166" y="46"/>
                  </a:lnTo>
                  <a:lnTo>
                    <a:pt x="170" y="63"/>
                  </a:lnTo>
                  <a:lnTo>
                    <a:pt x="174" y="82"/>
                  </a:lnTo>
                  <a:lnTo>
                    <a:pt x="177" y="102"/>
                  </a:lnTo>
                  <a:lnTo>
                    <a:pt x="177" y="122"/>
                  </a:lnTo>
                  <a:lnTo>
                    <a:pt x="174" y="143"/>
                  </a:lnTo>
                  <a:lnTo>
                    <a:pt x="168" y="164"/>
                  </a:lnTo>
                  <a:lnTo>
                    <a:pt x="159" y="183"/>
                  </a:lnTo>
                  <a:lnTo>
                    <a:pt x="146" y="203"/>
                  </a:lnTo>
                  <a:lnTo>
                    <a:pt x="127" y="220"/>
                  </a:lnTo>
                  <a:lnTo>
                    <a:pt x="105" y="234"/>
                  </a:lnTo>
                  <a:lnTo>
                    <a:pt x="77" y="246"/>
                  </a:lnTo>
                  <a:lnTo>
                    <a:pt x="42" y="255"/>
                  </a:lnTo>
                  <a:lnTo>
                    <a:pt x="44" y="253"/>
                  </a:lnTo>
                  <a:lnTo>
                    <a:pt x="51" y="250"/>
                  </a:lnTo>
                  <a:lnTo>
                    <a:pt x="62" y="244"/>
                  </a:lnTo>
                  <a:lnTo>
                    <a:pt x="75" y="235"/>
                  </a:lnTo>
                  <a:lnTo>
                    <a:pt x="90" y="222"/>
                  </a:lnTo>
                  <a:lnTo>
                    <a:pt x="104" y="208"/>
                  </a:lnTo>
                  <a:lnTo>
                    <a:pt x="116" y="190"/>
                  </a:lnTo>
                  <a:lnTo>
                    <a:pt x="126" y="169"/>
                  </a:lnTo>
                  <a:lnTo>
                    <a:pt x="133" y="143"/>
                  </a:lnTo>
                  <a:lnTo>
                    <a:pt x="131" y="147"/>
                  </a:lnTo>
                  <a:lnTo>
                    <a:pt x="127" y="155"/>
                  </a:lnTo>
                  <a:lnTo>
                    <a:pt x="120" y="168"/>
                  </a:lnTo>
                  <a:lnTo>
                    <a:pt x="109" y="182"/>
                  </a:lnTo>
                  <a:lnTo>
                    <a:pt x="96" y="198"/>
                  </a:lnTo>
                  <a:lnTo>
                    <a:pt x="81" y="213"/>
                  </a:lnTo>
                  <a:lnTo>
                    <a:pt x="62" y="227"/>
                  </a:lnTo>
                  <a:lnTo>
                    <a:pt x="42" y="239"/>
                  </a:lnTo>
                  <a:lnTo>
                    <a:pt x="18" y="246"/>
                  </a:lnTo>
                  <a:lnTo>
                    <a:pt x="18" y="243"/>
                  </a:lnTo>
                  <a:lnTo>
                    <a:pt x="16" y="238"/>
                  </a:lnTo>
                  <a:lnTo>
                    <a:pt x="12" y="229"/>
                  </a:lnTo>
                  <a:lnTo>
                    <a:pt x="8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6"/>
                  </a:lnTo>
                  <a:lnTo>
                    <a:pt x="0" y="147"/>
                  </a:lnTo>
                  <a:lnTo>
                    <a:pt x="3" y="126"/>
                  </a:lnTo>
                  <a:lnTo>
                    <a:pt x="9" y="105"/>
                  </a:lnTo>
                  <a:lnTo>
                    <a:pt x="19" y="86"/>
                  </a:lnTo>
                  <a:lnTo>
                    <a:pt x="34" y="65"/>
                  </a:lnTo>
                  <a:lnTo>
                    <a:pt x="55" y="47"/>
                  </a:lnTo>
                  <a:lnTo>
                    <a:pt x="79" y="29"/>
                  </a:lnTo>
                  <a:lnTo>
                    <a:pt x="110" y="1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grpSp>
          <p:nvGrpSpPr>
            <p:cNvPr id="10" name="组合 9"/>
            <p:cNvGrpSpPr/>
            <p:nvPr/>
          </p:nvGrpSpPr>
          <p:grpSpPr>
            <a:xfrm rot="0">
              <a:off x="11079" y="5200"/>
              <a:ext cx="3989" cy="776"/>
              <a:chOff x="8268607" y="3017352"/>
              <a:chExt cx="4779433" cy="897321"/>
            </a:xfrm>
          </p:grpSpPr>
          <p:sp>
            <p:nvSpPr>
              <p:cNvPr id="18" name="文本框 12"/>
              <p:cNvSpPr txBox="1"/>
              <p:nvPr/>
            </p:nvSpPr>
            <p:spPr>
              <a:xfrm>
                <a:off x="8268607" y="3325117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>
                  <a:lnSpc>
                    <a:spcPct val="120000"/>
                  </a:lnSpc>
                  <a:defRPr/>
                </a:pPr>
                <a:endParaRPr lang="zh-CN" altLang="en-US" sz="105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8268607" y="3017352"/>
                <a:ext cx="4779433" cy="855133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l" defTabSz="914400">
                  <a:defRPr/>
                </a:pPr>
                <a:r>
                  <a:rPr lang="en-US" altLang="zh-CN" sz="3600" b="1">
                    <a:solidFill>
                      <a:schemeClr val="accent2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4.</a:t>
                </a:r>
                <a:r>
                  <a:rPr lang="zh-CN" altLang="en-US" sz="3600" b="1">
                    <a:solidFill>
                      <a:schemeClr val="accent2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形成一批物化成果</a:t>
                </a:r>
                <a:endParaRPr lang="zh-CN" altLang="en-US" sz="3600" b="1">
                  <a:solidFill>
                    <a:schemeClr val="accent2"/>
                  </a:solidFill>
                  <a:latin typeface="方正少儿简体" panose="03000509000000000000" charset="-122"/>
                  <a:ea typeface="方正少儿简体" panose="03000509000000000000" charset="-122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 rot="0">
              <a:off x="9422" y="5183"/>
              <a:ext cx="1335" cy="1383"/>
              <a:chOff x="4909395" y="1028700"/>
              <a:chExt cx="1200150" cy="1200150"/>
            </a:xfrm>
          </p:grpSpPr>
          <p:sp>
            <p:nvSpPr>
              <p:cNvPr id="31" name="箭头: V 形 22"/>
              <p:cNvSpPr/>
              <p:nvPr/>
            </p:nvSpPr>
            <p:spPr>
              <a:xfrm rot="5400000">
                <a:off x="4909395" y="1028700"/>
                <a:ext cx="1200150" cy="1200150"/>
              </a:xfrm>
              <a:prstGeom prst="chevron">
                <a:avLst/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32" name="任意多边形: 形状 9"/>
              <p:cNvSpPr/>
              <p:nvPr/>
            </p:nvSpPr>
            <p:spPr bwMode="auto">
              <a:xfrm>
                <a:off x="5347617" y="1073539"/>
                <a:ext cx="323708" cy="278519"/>
              </a:xfrm>
              <a:custGeom>
                <a:avLst/>
                <a:gdLst>
                  <a:gd name="connsiteX0" fmla="*/ 181524 w 337647"/>
                  <a:gd name="connsiteY0" fmla="*/ 231775 h 290513"/>
                  <a:gd name="connsiteX1" fmla="*/ 190749 w 337647"/>
                  <a:gd name="connsiteY1" fmla="*/ 236996 h 290513"/>
                  <a:gd name="connsiteX2" fmla="*/ 205246 w 337647"/>
                  <a:gd name="connsiteY2" fmla="*/ 239607 h 290513"/>
                  <a:gd name="connsiteX3" fmla="*/ 222379 w 337647"/>
                  <a:gd name="connsiteY3" fmla="*/ 235691 h 290513"/>
                  <a:gd name="connsiteX4" fmla="*/ 243466 w 337647"/>
                  <a:gd name="connsiteY4" fmla="*/ 247439 h 290513"/>
                  <a:gd name="connsiteX5" fmla="*/ 261917 w 337647"/>
                  <a:gd name="connsiteY5" fmla="*/ 252660 h 290513"/>
                  <a:gd name="connsiteX6" fmla="*/ 163073 w 337647"/>
                  <a:gd name="connsiteY6" fmla="*/ 290513 h 290513"/>
                  <a:gd name="connsiteX7" fmla="*/ 52367 w 337647"/>
                  <a:gd name="connsiteY7" fmla="*/ 239607 h 290513"/>
                  <a:gd name="connsiteX8" fmla="*/ 60275 w 337647"/>
                  <a:gd name="connsiteY8" fmla="*/ 234386 h 290513"/>
                  <a:gd name="connsiteX9" fmla="*/ 91905 w 337647"/>
                  <a:gd name="connsiteY9" fmla="*/ 243523 h 290513"/>
                  <a:gd name="connsiteX10" fmla="*/ 93223 w 337647"/>
                  <a:gd name="connsiteY10" fmla="*/ 247439 h 290513"/>
                  <a:gd name="connsiteX11" fmla="*/ 114309 w 337647"/>
                  <a:gd name="connsiteY11" fmla="*/ 267018 h 290513"/>
                  <a:gd name="connsiteX12" fmla="*/ 127489 w 337647"/>
                  <a:gd name="connsiteY12" fmla="*/ 269629 h 290513"/>
                  <a:gd name="connsiteX13" fmla="*/ 164391 w 337647"/>
                  <a:gd name="connsiteY13" fmla="*/ 244828 h 290513"/>
                  <a:gd name="connsiteX14" fmla="*/ 165708 w 337647"/>
                  <a:gd name="connsiteY14" fmla="*/ 239607 h 290513"/>
                  <a:gd name="connsiteX15" fmla="*/ 181524 w 337647"/>
                  <a:gd name="connsiteY15" fmla="*/ 231775 h 290513"/>
                  <a:gd name="connsiteX16" fmla="*/ 127774 w 337647"/>
                  <a:gd name="connsiteY16" fmla="*/ 220663 h 290513"/>
                  <a:gd name="connsiteX17" fmla="*/ 118745 w 337647"/>
                  <a:gd name="connsiteY17" fmla="*/ 227200 h 290513"/>
                  <a:gd name="connsiteX18" fmla="*/ 118745 w 337647"/>
                  <a:gd name="connsiteY18" fmla="*/ 235044 h 290513"/>
                  <a:gd name="connsiteX19" fmla="*/ 125194 w 337647"/>
                  <a:gd name="connsiteY19" fmla="*/ 240273 h 290513"/>
                  <a:gd name="connsiteX20" fmla="*/ 136803 w 337647"/>
                  <a:gd name="connsiteY20" fmla="*/ 235044 h 290513"/>
                  <a:gd name="connsiteX21" fmla="*/ 136803 w 337647"/>
                  <a:gd name="connsiteY21" fmla="*/ 227200 h 290513"/>
                  <a:gd name="connsiteX22" fmla="*/ 131644 w 337647"/>
                  <a:gd name="connsiteY22" fmla="*/ 221970 h 290513"/>
                  <a:gd name="connsiteX23" fmla="*/ 127774 w 337647"/>
                  <a:gd name="connsiteY23" fmla="*/ 220663 h 290513"/>
                  <a:gd name="connsiteX24" fmla="*/ 206249 w 337647"/>
                  <a:gd name="connsiteY24" fmla="*/ 190500 h 290513"/>
                  <a:gd name="connsiteX25" fmla="*/ 195242 w 337647"/>
                  <a:gd name="connsiteY25" fmla="*/ 196950 h 290513"/>
                  <a:gd name="connsiteX26" fmla="*/ 196618 w 337647"/>
                  <a:gd name="connsiteY26" fmla="*/ 204689 h 290513"/>
                  <a:gd name="connsiteX27" fmla="*/ 202121 w 337647"/>
                  <a:gd name="connsiteY27" fmla="*/ 209848 h 290513"/>
                  <a:gd name="connsiteX28" fmla="*/ 215880 w 337647"/>
                  <a:gd name="connsiteY28" fmla="*/ 204689 h 290513"/>
                  <a:gd name="connsiteX29" fmla="*/ 214504 w 337647"/>
                  <a:gd name="connsiteY29" fmla="*/ 196950 h 290513"/>
                  <a:gd name="connsiteX30" fmla="*/ 209001 w 337647"/>
                  <a:gd name="connsiteY30" fmla="*/ 191790 h 290513"/>
                  <a:gd name="connsiteX31" fmla="*/ 206249 w 337647"/>
                  <a:gd name="connsiteY31" fmla="*/ 190500 h 290513"/>
                  <a:gd name="connsiteX32" fmla="*/ 201791 w 337647"/>
                  <a:gd name="connsiteY32" fmla="*/ 175311 h 290513"/>
                  <a:gd name="connsiteX33" fmla="*/ 215351 w 337647"/>
                  <a:gd name="connsiteY33" fmla="*/ 176934 h 290513"/>
                  <a:gd name="connsiteX34" fmla="*/ 227257 w 337647"/>
                  <a:gd name="connsiteY34" fmla="*/ 184728 h 290513"/>
                  <a:gd name="connsiteX35" fmla="*/ 229903 w 337647"/>
                  <a:gd name="connsiteY35" fmla="*/ 191222 h 290513"/>
                  <a:gd name="connsiteX36" fmla="*/ 232549 w 337647"/>
                  <a:gd name="connsiteY36" fmla="*/ 201613 h 290513"/>
                  <a:gd name="connsiteX37" fmla="*/ 261653 w 337647"/>
                  <a:gd name="connsiteY37" fmla="*/ 218498 h 290513"/>
                  <a:gd name="connsiteX38" fmla="*/ 319861 w 337647"/>
                  <a:gd name="connsiteY38" fmla="*/ 184728 h 290513"/>
                  <a:gd name="connsiteX39" fmla="*/ 335736 w 337647"/>
                  <a:gd name="connsiteY39" fmla="*/ 188624 h 290513"/>
                  <a:gd name="connsiteX40" fmla="*/ 331768 w 337647"/>
                  <a:gd name="connsiteY40" fmla="*/ 204211 h 290513"/>
                  <a:gd name="connsiteX41" fmla="*/ 274882 w 337647"/>
                  <a:gd name="connsiteY41" fmla="*/ 237981 h 290513"/>
                  <a:gd name="connsiteX42" fmla="*/ 251069 w 337647"/>
                  <a:gd name="connsiteY42" fmla="*/ 237981 h 290513"/>
                  <a:gd name="connsiteX43" fmla="*/ 223288 w 337647"/>
                  <a:gd name="connsiteY43" fmla="*/ 222395 h 290513"/>
                  <a:gd name="connsiteX44" fmla="*/ 210059 w 337647"/>
                  <a:gd name="connsiteY44" fmla="*/ 227590 h 290513"/>
                  <a:gd name="connsiteX45" fmla="*/ 206090 w 337647"/>
                  <a:gd name="connsiteY45" fmla="*/ 227590 h 290513"/>
                  <a:gd name="connsiteX46" fmla="*/ 195507 w 337647"/>
                  <a:gd name="connsiteY46" fmla="*/ 226292 h 290513"/>
                  <a:gd name="connsiteX47" fmla="*/ 184924 w 337647"/>
                  <a:gd name="connsiteY47" fmla="*/ 218498 h 290513"/>
                  <a:gd name="connsiteX48" fmla="*/ 166403 w 337647"/>
                  <a:gd name="connsiteY48" fmla="*/ 226292 h 290513"/>
                  <a:gd name="connsiteX49" fmla="*/ 155819 w 337647"/>
                  <a:gd name="connsiteY49" fmla="*/ 231487 h 290513"/>
                  <a:gd name="connsiteX50" fmla="*/ 153173 w 337647"/>
                  <a:gd name="connsiteY50" fmla="*/ 240579 h 290513"/>
                  <a:gd name="connsiteX51" fmla="*/ 128038 w 337647"/>
                  <a:gd name="connsiteY51" fmla="*/ 258763 h 290513"/>
                  <a:gd name="connsiteX52" fmla="*/ 118778 w 337647"/>
                  <a:gd name="connsiteY52" fmla="*/ 256165 h 290513"/>
                  <a:gd name="connsiteX53" fmla="*/ 102903 w 337647"/>
                  <a:gd name="connsiteY53" fmla="*/ 241878 h 290513"/>
                  <a:gd name="connsiteX54" fmla="*/ 101580 w 337647"/>
                  <a:gd name="connsiteY54" fmla="*/ 234085 h 290513"/>
                  <a:gd name="connsiteX55" fmla="*/ 89673 w 337647"/>
                  <a:gd name="connsiteY55" fmla="*/ 230188 h 290513"/>
                  <a:gd name="connsiteX56" fmla="*/ 60569 w 337647"/>
                  <a:gd name="connsiteY56" fmla="*/ 222395 h 290513"/>
                  <a:gd name="connsiteX57" fmla="*/ 15590 w 337647"/>
                  <a:gd name="connsiteY57" fmla="*/ 243177 h 290513"/>
                  <a:gd name="connsiteX58" fmla="*/ 11621 w 337647"/>
                  <a:gd name="connsiteY58" fmla="*/ 244476 h 290513"/>
                  <a:gd name="connsiteX59" fmla="*/ 1038 w 337647"/>
                  <a:gd name="connsiteY59" fmla="*/ 237981 h 290513"/>
                  <a:gd name="connsiteX60" fmla="*/ 6330 w 337647"/>
                  <a:gd name="connsiteY60" fmla="*/ 223694 h 290513"/>
                  <a:gd name="connsiteX61" fmla="*/ 49986 w 337647"/>
                  <a:gd name="connsiteY61" fmla="*/ 202912 h 290513"/>
                  <a:gd name="connsiteX62" fmla="*/ 65861 w 337647"/>
                  <a:gd name="connsiteY62" fmla="*/ 201613 h 290513"/>
                  <a:gd name="connsiteX63" fmla="*/ 97611 w 337647"/>
                  <a:gd name="connsiteY63" fmla="*/ 209406 h 290513"/>
                  <a:gd name="connsiteX64" fmla="*/ 109517 w 337647"/>
                  <a:gd name="connsiteY64" fmla="*/ 213303 h 290513"/>
                  <a:gd name="connsiteX65" fmla="*/ 138621 w 337647"/>
                  <a:gd name="connsiteY65" fmla="*/ 206809 h 290513"/>
                  <a:gd name="connsiteX66" fmla="*/ 145236 w 337647"/>
                  <a:gd name="connsiteY66" fmla="*/ 210705 h 290513"/>
                  <a:gd name="connsiteX67" fmla="*/ 157142 w 337647"/>
                  <a:gd name="connsiteY67" fmla="*/ 206809 h 290513"/>
                  <a:gd name="connsiteX68" fmla="*/ 178309 w 337647"/>
                  <a:gd name="connsiteY68" fmla="*/ 196418 h 290513"/>
                  <a:gd name="connsiteX69" fmla="*/ 179632 w 337647"/>
                  <a:gd name="connsiteY69" fmla="*/ 192521 h 290513"/>
                  <a:gd name="connsiteX70" fmla="*/ 190215 w 337647"/>
                  <a:gd name="connsiteY70" fmla="*/ 179532 h 290513"/>
                  <a:gd name="connsiteX71" fmla="*/ 201791 w 337647"/>
                  <a:gd name="connsiteY71" fmla="*/ 175311 h 290513"/>
                  <a:gd name="connsiteX72" fmla="*/ 197837 w 337647"/>
                  <a:gd name="connsiteY72" fmla="*/ 12700 h 290513"/>
                  <a:gd name="connsiteX73" fmla="*/ 295255 w 337647"/>
                  <a:gd name="connsiteY73" fmla="*/ 111680 h 290513"/>
                  <a:gd name="connsiteX74" fmla="*/ 292622 w 337647"/>
                  <a:gd name="connsiteY74" fmla="*/ 118279 h 290513"/>
                  <a:gd name="connsiteX75" fmla="*/ 286040 w 337647"/>
                  <a:gd name="connsiteY75" fmla="*/ 122238 h 290513"/>
                  <a:gd name="connsiteX76" fmla="*/ 196520 w 337647"/>
                  <a:gd name="connsiteY76" fmla="*/ 122238 h 290513"/>
                  <a:gd name="connsiteX77" fmla="*/ 187305 w 337647"/>
                  <a:gd name="connsiteY77" fmla="*/ 113000 h 290513"/>
                  <a:gd name="connsiteX78" fmla="*/ 187305 w 337647"/>
                  <a:gd name="connsiteY78" fmla="*/ 21938 h 290513"/>
                  <a:gd name="connsiteX79" fmla="*/ 189938 w 337647"/>
                  <a:gd name="connsiteY79" fmla="*/ 15339 h 290513"/>
                  <a:gd name="connsiteX80" fmla="*/ 197837 w 337647"/>
                  <a:gd name="connsiteY80" fmla="*/ 12700 h 290513"/>
                  <a:gd name="connsiteX81" fmla="*/ 150484 w 337647"/>
                  <a:gd name="connsiteY81" fmla="*/ 0 h 290513"/>
                  <a:gd name="connsiteX82" fmla="*/ 159686 w 337647"/>
                  <a:gd name="connsiteY82" fmla="*/ 3938 h 290513"/>
                  <a:gd name="connsiteX83" fmla="*/ 163629 w 337647"/>
                  <a:gd name="connsiteY83" fmla="*/ 13127 h 290513"/>
                  <a:gd name="connsiteX84" fmla="*/ 163629 w 337647"/>
                  <a:gd name="connsiteY84" fmla="*/ 132587 h 290513"/>
                  <a:gd name="connsiteX85" fmla="*/ 176775 w 337647"/>
                  <a:gd name="connsiteY85" fmla="*/ 145714 h 290513"/>
                  <a:gd name="connsiteX86" fmla="*/ 296398 w 337647"/>
                  <a:gd name="connsiteY86" fmla="*/ 145714 h 290513"/>
                  <a:gd name="connsiteX87" fmla="*/ 305599 w 337647"/>
                  <a:gd name="connsiteY87" fmla="*/ 149653 h 290513"/>
                  <a:gd name="connsiteX88" fmla="*/ 308228 w 337647"/>
                  <a:gd name="connsiteY88" fmla="*/ 158842 h 290513"/>
                  <a:gd name="connsiteX89" fmla="*/ 305599 w 337647"/>
                  <a:gd name="connsiteY89" fmla="*/ 178533 h 290513"/>
                  <a:gd name="connsiteX90" fmla="*/ 262220 w 337647"/>
                  <a:gd name="connsiteY90" fmla="*/ 204788 h 290513"/>
                  <a:gd name="connsiteX91" fmla="*/ 242502 w 337647"/>
                  <a:gd name="connsiteY91" fmla="*/ 194286 h 290513"/>
                  <a:gd name="connsiteX92" fmla="*/ 218840 w 337647"/>
                  <a:gd name="connsiteY92" fmla="*/ 165406 h 290513"/>
                  <a:gd name="connsiteX93" fmla="*/ 205694 w 337647"/>
                  <a:gd name="connsiteY93" fmla="*/ 162780 h 290513"/>
                  <a:gd name="connsiteX94" fmla="*/ 168887 w 337647"/>
                  <a:gd name="connsiteY94" fmla="*/ 186409 h 290513"/>
                  <a:gd name="connsiteX95" fmla="*/ 168887 w 337647"/>
                  <a:gd name="connsiteY95" fmla="*/ 187722 h 290513"/>
                  <a:gd name="connsiteX96" fmla="*/ 146540 w 337647"/>
                  <a:gd name="connsiteY96" fmla="*/ 196912 h 290513"/>
                  <a:gd name="connsiteX97" fmla="*/ 142597 w 337647"/>
                  <a:gd name="connsiteY97" fmla="*/ 195599 h 290513"/>
                  <a:gd name="connsiteX98" fmla="*/ 128137 w 337647"/>
                  <a:gd name="connsiteY98" fmla="*/ 192973 h 290513"/>
                  <a:gd name="connsiteX99" fmla="*/ 107104 w 337647"/>
                  <a:gd name="connsiteY99" fmla="*/ 199537 h 290513"/>
                  <a:gd name="connsiteX100" fmla="*/ 70297 w 337647"/>
                  <a:gd name="connsiteY100" fmla="*/ 189035 h 290513"/>
                  <a:gd name="connsiteX101" fmla="*/ 45321 w 337647"/>
                  <a:gd name="connsiteY101" fmla="*/ 191661 h 290513"/>
                  <a:gd name="connsiteX102" fmla="*/ 29546 w 337647"/>
                  <a:gd name="connsiteY102" fmla="*/ 199537 h 290513"/>
                  <a:gd name="connsiteX103" fmla="*/ 19030 w 337647"/>
                  <a:gd name="connsiteY103" fmla="*/ 145714 h 290513"/>
                  <a:gd name="connsiteX104" fmla="*/ 150484 w 337647"/>
                  <a:gd name="connsiteY104" fmla="*/ 0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337647" h="290513">
                    <a:moveTo>
                      <a:pt x="181524" y="231775"/>
                    </a:moveTo>
                    <a:cubicBezTo>
                      <a:pt x="184159" y="234386"/>
                      <a:pt x="188113" y="235691"/>
                      <a:pt x="190749" y="236996"/>
                    </a:cubicBezTo>
                    <a:cubicBezTo>
                      <a:pt x="194703" y="238302"/>
                      <a:pt x="199975" y="239607"/>
                      <a:pt x="205246" y="239607"/>
                    </a:cubicBezTo>
                    <a:cubicBezTo>
                      <a:pt x="210518" y="239607"/>
                      <a:pt x="217108" y="238302"/>
                      <a:pt x="222379" y="235691"/>
                    </a:cubicBezTo>
                    <a:lnTo>
                      <a:pt x="243466" y="247439"/>
                    </a:lnTo>
                    <a:cubicBezTo>
                      <a:pt x="248738" y="251354"/>
                      <a:pt x="255327" y="252660"/>
                      <a:pt x="261917" y="252660"/>
                    </a:cubicBezTo>
                    <a:cubicBezTo>
                      <a:pt x="235559" y="276155"/>
                      <a:pt x="201292" y="290513"/>
                      <a:pt x="163073" y="290513"/>
                    </a:cubicBezTo>
                    <a:cubicBezTo>
                      <a:pt x="118263" y="290513"/>
                      <a:pt x="78726" y="270934"/>
                      <a:pt x="52367" y="239607"/>
                    </a:cubicBezTo>
                    <a:cubicBezTo>
                      <a:pt x="52367" y="239607"/>
                      <a:pt x="52367" y="239607"/>
                      <a:pt x="60275" y="234386"/>
                    </a:cubicBezTo>
                    <a:cubicBezTo>
                      <a:pt x="60275" y="234386"/>
                      <a:pt x="60275" y="234386"/>
                      <a:pt x="91905" y="243523"/>
                    </a:cubicBezTo>
                    <a:cubicBezTo>
                      <a:pt x="91905" y="244828"/>
                      <a:pt x="91905" y="246133"/>
                      <a:pt x="93223" y="247439"/>
                    </a:cubicBezTo>
                    <a:cubicBezTo>
                      <a:pt x="97176" y="256576"/>
                      <a:pt x="105084" y="263102"/>
                      <a:pt x="114309" y="267018"/>
                    </a:cubicBezTo>
                    <a:cubicBezTo>
                      <a:pt x="118263" y="269629"/>
                      <a:pt x="123535" y="269629"/>
                      <a:pt x="127489" y="269629"/>
                    </a:cubicBezTo>
                    <a:cubicBezTo>
                      <a:pt x="143304" y="269629"/>
                      <a:pt x="157801" y="260491"/>
                      <a:pt x="164391" y="244828"/>
                    </a:cubicBezTo>
                    <a:cubicBezTo>
                      <a:pt x="164391" y="243523"/>
                      <a:pt x="164391" y="240912"/>
                      <a:pt x="165708" y="239607"/>
                    </a:cubicBezTo>
                    <a:cubicBezTo>
                      <a:pt x="165708" y="239607"/>
                      <a:pt x="165708" y="239607"/>
                      <a:pt x="181524" y="231775"/>
                    </a:cubicBezTo>
                    <a:close/>
                    <a:moveTo>
                      <a:pt x="127774" y="220663"/>
                    </a:moveTo>
                    <a:cubicBezTo>
                      <a:pt x="123904" y="220663"/>
                      <a:pt x="120035" y="223278"/>
                      <a:pt x="118745" y="227200"/>
                    </a:cubicBezTo>
                    <a:cubicBezTo>
                      <a:pt x="117455" y="229815"/>
                      <a:pt x="118745" y="232429"/>
                      <a:pt x="118745" y="235044"/>
                    </a:cubicBezTo>
                    <a:cubicBezTo>
                      <a:pt x="120035" y="237659"/>
                      <a:pt x="122615" y="238966"/>
                      <a:pt x="125194" y="240273"/>
                    </a:cubicBezTo>
                    <a:cubicBezTo>
                      <a:pt x="129064" y="242888"/>
                      <a:pt x="135513" y="238966"/>
                      <a:pt x="136803" y="235044"/>
                    </a:cubicBezTo>
                    <a:cubicBezTo>
                      <a:pt x="138093" y="232429"/>
                      <a:pt x="138093" y="229815"/>
                      <a:pt x="136803" y="227200"/>
                    </a:cubicBezTo>
                    <a:cubicBezTo>
                      <a:pt x="135513" y="224585"/>
                      <a:pt x="134223" y="223278"/>
                      <a:pt x="131644" y="221970"/>
                    </a:cubicBezTo>
                    <a:cubicBezTo>
                      <a:pt x="130354" y="221970"/>
                      <a:pt x="129064" y="220663"/>
                      <a:pt x="127774" y="220663"/>
                    </a:cubicBezTo>
                    <a:close/>
                    <a:moveTo>
                      <a:pt x="206249" y="190500"/>
                    </a:moveTo>
                    <a:cubicBezTo>
                      <a:pt x="200745" y="190500"/>
                      <a:pt x="197994" y="193080"/>
                      <a:pt x="195242" y="196950"/>
                    </a:cubicBezTo>
                    <a:cubicBezTo>
                      <a:pt x="195242" y="199529"/>
                      <a:pt x="195242" y="202109"/>
                      <a:pt x="196618" y="204689"/>
                    </a:cubicBezTo>
                    <a:cubicBezTo>
                      <a:pt x="196618" y="207269"/>
                      <a:pt x="199370" y="208558"/>
                      <a:pt x="202121" y="209848"/>
                    </a:cubicBezTo>
                    <a:cubicBezTo>
                      <a:pt x="207625" y="211138"/>
                      <a:pt x="213128" y="208558"/>
                      <a:pt x="215880" y="204689"/>
                    </a:cubicBezTo>
                    <a:cubicBezTo>
                      <a:pt x="215880" y="202109"/>
                      <a:pt x="215880" y="199529"/>
                      <a:pt x="214504" y="196950"/>
                    </a:cubicBezTo>
                    <a:cubicBezTo>
                      <a:pt x="214504" y="194370"/>
                      <a:pt x="211752" y="193080"/>
                      <a:pt x="209001" y="191790"/>
                    </a:cubicBezTo>
                    <a:cubicBezTo>
                      <a:pt x="207625" y="190500"/>
                      <a:pt x="206249" y="190500"/>
                      <a:pt x="206249" y="190500"/>
                    </a:cubicBezTo>
                    <a:close/>
                    <a:moveTo>
                      <a:pt x="201791" y="175311"/>
                    </a:moveTo>
                    <a:cubicBezTo>
                      <a:pt x="206090" y="174661"/>
                      <a:pt x="210720" y="174986"/>
                      <a:pt x="215351" y="176934"/>
                    </a:cubicBezTo>
                    <a:cubicBezTo>
                      <a:pt x="219319" y="178233"/>
                      <a:pt x="223288" y="180831"/>
                      <a:pt x="227257" y="184728"/>
                    </a:cubicBezTo>
                    <a:cubicBezTo>
                      <a:pt x="228580" y="187325"/>
                      <a:pt x="229903" y="188624"/>
                      <a:pt x="229903" y="191222"/>
                    </a:cubicBezTo>
                    <a:cubicBezTo>
                      <a:pt x="231226" y="193820"/>
                      <a:pt x="232549" y="197717"/>
                      <a:pt x="232549" y="201613"/>
                    </a:cubicBezTo>
                    <a:cubicBezTo>
                      <a:pt x="232549" y="201613"/>
                      <a:pt x="232549" y="201613"/>
                      <a:pt x="261653" y="218498"/>
                    </a:cubicBezTo>
                    <a:cubicBezTo>
                      <a:pt x="261653" y="218498"/>
                      <a:pt x="261653" y="218498"/>
                      <a:pt x="319861" y="184728"/>
                    </a:cubicBezTo>
                    <a:cubicBezTo>
                      <a:pt x="325153" y="180831"/>
                      <a:pt x="333090" y="183429"/>
                      <a:pt x="335736" y="188624"/>
                    </a:cubicBezTo>
                    <a:cubicBezTo>
                      <a:pt x="339705" y="193820"/>
                      <a:pt x="337059" y="200314"/>
                      <a:pt x="331768" y="204211"/>
                    </a:cubicBezTo>
                    <a:cubicBezTo>
                      <a:pt x="331768" y="204211"/>
                      <a:pt x="331768" y="204211"/>
                      <a:pt x="274882" y="237981"/>
                    </a:cubicBezTo>
                    <a:cubicBezTo>
                      <a:pt x="266944" y="241878"/>
                      <a:pt x="257684" y="241878"/>
                      <a:pt x="251069" y="237981"/>
                    </a:cubicBezTo>
                    <a:cubicBezTo>
                      <a:pt x="251069" y="237981"/>
                      <a:pt x="251069" y="237981"/>
                      <a:pt x="223288" y="222395"/>
                    </a:cubicBezTo>
                    <a:cubicBezTo>
                      <a:pt x="219319" y="224993"/>
                      <a:pt x="215351" y="226292"/>
                      <a:pt x="210059" y="227590"/>
                    </a:cubicBezTo>
                    <a:cubicBezTo>
                      <a:pt x="208736" y="227590"/>
                      <a:pt x="207413" y="227590"/>
                      <a:pt x="206090" y="227590"/>
                    </a:cubicBezTo>
                    <a:cubicBezTo>
                      <a:pt x="202121" y="227590"/>
                      <a:pt x="199476" y="227590"/>
                      <a:pt x="195507" y="226292"/>
                    </a:cubicBezTo>
                    <a:cubicBezTo>
                      <a:pt x="191538" y="224993"/>
                      <a:pt x="187569" y="222395"/>
                      <a:pt x="184924" y="218498"/>
                    </a:cubicBezTo>
                    <a:cubicBezTo>
                      <a:pt x="184924" y="218498"/>
                      <a:pt x="184924" y="218498"/>
                      <a:pt x="166403" y="226292"/>
                    </a:cubicBezTo>
                    <a:cubicBezTo>
                      <a:pt x="166403" y="226292"/>
                      <a:pt x="166403" y="226292"/>
                      <a:pt x="155819" y="231487"/>
                    </a:cubicBezTo>
                    <a:cubicBezTo>
                      <a:pt x="155819" y="235384"/>
                      <a:pt x="154496" y="237981"/>
                      <a:pt x="153173" y="240579"/>
                    </a:cubicBezTo>
                    <a:cubicBezTo>
                      <a:pt x="149205" y="250970"/>
                      <a:pt x="139944" y="258763"/>
                      <a:pt x="128038" y="258763"/>
                    </a:cubicBezTo>
                    <a:cubicBezTo>
                      <a:pt x="125392" y="258763"/>
                      <a:pt x="121423" y="257464"/>
                      <a:pt x="118778" y="256165"/>
                    </a:cubicBezTo>
                    <a:cubicBezTo>
                      <a:pt x="112163" y="253568"/>
                      <a:pt x="106871" y="248372"/>
                      <a:pt x="102903" y="241878"/>
                    </a:cubicBezTo>
                    <a:cubicBezTo>
                      <a:pt x="102903" y="239280"/>
                      <a:pt x="101580" y="236682"/>
                      <a:pt x="101580" y="234085"/>
                    </a:cubicBezTo>
                    <a:cubicBezTo>
                      <a:pt x="101580" y="234085"/>
                      <a:pt x="101580" y="234085"/>
                      <a:pt x="89673" y="230188"/>
                    </a:cubicBezTo>
                    <a:cubicBezTo>
                      <a:pt x="89673" y="230188"/>
                      <a:pt x="89673" y="230188"/>
                      <a:pt x="60569" y="222395"/>
                    </a:cubicBezTo>
                    <a:cubicBezTo>
                      <a:pt x="60569" y="222395"/>
                      <a:pt x="60569" y="222395"/>
                      <a:pt x="15590" y="243177"/>
                    </a:cubicBezTo>
                    <a:cubicBezTo>
                      <a:pt x="14267" y="244476"/>
                      <a:pt x="12944" y="244476"/>
                      <a:pt x="11621" y="244476"/>
                    </a:cubicBezTo>
                    <a:cubicBezTo>
                      <a:pt x="6330" y="244476"/>
                      <a:pt x="2361" y="241878"/>
                      <a:pt x="1038" y="237981"/>
                    </a:cubicBezTo>
                    <a:cubicBezTo>
                      <a:pt x="-1608" y="232786"/>
                      <a:pt x="1038" y="226292"/>
                      <a:pt x="6330" y="223694"/>
                    </a:cubicBezTo>
                    <a:cubicBezTo>
                      <a:pt x="6330" y="223694"/>
                      <a:pt x="6330" y="223694"/>
                      <a:pt x="49986" y="202912"/>
                    </a:cubicBezTo>
                    <a:cubicBezTo>
                      <a:pt x="55278" y="200314"/>
                      <a:pt x="60569" y="199015"/>
                      <a:pt x="65861" y="201613"/>
                    </a:cubicBezTo>
                    <a:cubicBezTo>
                      <a:pt x="65861" y="201613"/>
                      <a:pt x="65861" y="201613"/>
                      <a:pt x="97611" y="209406"/>
                    </a:cubicBezTo>
                    <a:cubicBezTo>
                      <a:pt x="97611" y="209406"/>
                      <a:pt x="97611" y="209406"/>
                      <a:pt x="109517" y="213303"/>
                    </a:cubicBezTo>
                    <a:cubicBezTo>
                      <a:pt x="116132" y="205510"/>
                      <a:pt x="128038" y="202912"/>
                      <a:pt x="138621" y="206809"/>
                    </a:cubicBezTo>
                    <a:cubicBezTo>
                      <a:pt x="141267" y="208107"/>
                      <a:pt x="143913" y="209406"/>
                      <a:pt x="145236" y="210705"/>
                    </a:cubicBezTo>
                    <a:cubicBezTo>
                      <a:pt x="145236" y="210705"/>
                      <a:pt x="145236" y="210705"/>
                      <a:pt x="157142" y="206809"/>
                    </a:cubicBezTo>
                    <a:cubicBezTo>
                      <a:pt x="157142" y="206809"/>
                      <a:pt x="157142" y="206809"/>
                      <a:pt x="178309" y="196418"/>
                    </a:cubicBezTo>
                    <a:cubicBezTo>
                      <a:pt x="178309" y="195119"/>
                      <a:pt x="179632" y="193820"/>
                      <a:pt x="179632" y="192521"/>
                    </a:cubicBezTo>
                    <a:cubicBezTo>
                      <a:pt x="182278" y="187325"/>
                      <a:pt x="184924" y="183429"/>
                      <a:pt x="190215" y="179532"/>
                    </a:cubicBezTo>
                    <a:cubicBezTo>
                      <a:pt x="193522" y="177584"/>
                      <a:pt x="197491" y="175960"/>
                      <a:pt x="201791" y="175311"/>
                    </a:cubicBezTo>
                    <a:close/>
                    <a:moveTo>
                      <a:pt x="197837" y="12700"/>
                    </a:moveTo>
                    <a:cubicBezTo>
                      <a:pt x="249179" y="17979"/>
                      <a:pt x="291306" y="60210"/>
                      <a:pt x="295255" y="111680"/>
                    </a:cubicBezTo>
                    <a:cubicBezTo>
                      <a:pt x="295255" y="114319"/>
                      <a:pt x="295255" y="116959"/>
                      <a:pt x="292622" y="118279"/>
                    </a:cubicBezTo>
                    <a:cubicBezTo>
                      <a:pt x="291306" y="120918"/>
                      <a:pt x="288673" y="122238"/>
                      <a:pt x="286040" y="122238"/>
                    </a:cubicBezTo>
                    <a:cubicBezTo>
                      <a:pt x="286040" y="122238"/>
                      <a:pt x="286040" y="122238"/>
                      <a:pt x="196520" y="122238"/>
                    </a:cubicBezTo>
                    <a:cubicBezTo>
                      <a:pt x="191254" y="122238"/>
                      <a:pt x="187305" y="118279"/>
                      <a:pt x="187305" y="113000"/>
                    </a:cubicBezTo>
                    <a:cubicBezTo>
                      <a:pt x="187305" y="113000"/>
                      <a:pt x="187305" y="113000"/>
                      <a:pt x="187305" y="21938"/>
                    </a:cubicBezTo>
                    <a:cubicBezTo>
                      <a:pt x="187305" y="19299"/>
                      <a:pt x="188621" y="17979"/>
                      <a:pt x="189938" y="15339"/>
                    </a:cubicBezTo>
                    <a:cubicBezTo>
                      <a:pt x="192571" y="14020"/>
                      <a:pt x="195204" y="12700"/>
                      <a:pt x="197837" y="12700"/>
                    </a:cubicBezTo>
                    <a:close/>
                    <a:moveTo>
                      <a:pt x="150484" y="0"/>
                    </a:moveTo>
                    <a:cubicBezTo>
                      <a:pt x="154427" y="0"/>
                      <a:pt x="157057" y="1313"/>
                      <a:pt x="159686" y="3938"/>
                    </a:cubicBezTo>
                    <a:cubicBezTo>
                      <a:pt x="162315" y="6564"/>
                      <a:pt x="163629" y="9189"/>
                      <a:pt x="163629" y="13127"/>
                    </a:cubicBezTo>
                    <a:cubicBezTo>
                      <a:pt x="163629" y="13127"/>
                      <a:pt x="163629" y="13127"/>
                      <a:pt x="163629" y="132587"/>
                    </a:cubicBezTo>
                    <a:cubicBezTo>
                      <a:pt x="163629" y="139151"/>
                      <a:pt x="168887" y="145714"/>
                      <a:pt x="176775" y="145714"/>
                    </a:cubicBezTo>
                    <a:cubicBezTo>
                      <a:pt x="176775" y="145714"/>
                      <a:pt x="176775" y="145714"/>
                      <a:pt x="296398" y="145714"/>
                    </a:cubicBezTo>
                    <a:cubicBezTo>
                      <a:pt x="300341" y="145714"/>
                      <a:pt x="302970" y="147027"/>
                      <a:pt x="305599" y="149653"/>
                    </a:cubicBezTo>
                    <a:cubicBezTo>
                      <a:pt x="308228" y="152278"/>
                      <a:pt x="309543" y="154904"/>
                      <a:pt x="308228" y="158842"/>
                    </a:cubicBezTo>
                    <a:cubicBezTo>
                      <a:pt x="308228" y="165406"/>
                      <a:pt x="306914" y="171969"/>
                      <a:pt x="305599" y="178533"/>
                    </a:cubicBezTo>
                    <a:cubicBezTo>
                      <a:pt x="305599" y="178533"/>
                      <a:pt x="305599" y="178533"/>
                      <a:pt x="262220" y="204788"/>
                    </a:cubicBezTo>
                    <a:cubicBezTo>
                      <a:pt x="262220" y="204788"/>
                      <a:pt x="262220" y="204788"/>
                      <a:pt x="242502" y="194286"/>
                    </a:cubicBezTo>
                    <a:cubicBezTo>
                      <a:pt x="239872" y="181158"/>
                      <a:pt x="231985" y="169344"/>
                      <a:pt x="218840" y="165406"/>
                    </a:cubicBezTo>
                    <a:cubicBezTo>
                      <a:pt x="214896" y="162780"/>
                      <a:pt x="209638" y="162780"/>
                      <a:pt x="205694" y="162780"/>
                    </a:cubicBezTo>
                    <a:cubicBezTo>
                      <a:pt x="189920" y="162780"/>
                      <a:pt x="175460" y="171969"/>
                      <a:pt x="168887" y="186409"/>
                    </a:cubicBezTo>
                    <a:cubicBezTo>
                      <a:pt x="168887" y="187722"/>
                      <a:pt x="168887" y="187722"/>
                      <a:pt x="168887" y="187722"/>
                    </a:cubicBezTo>
                    <a:cubicBezTo>
                      <a:pt x="168887" y="187722"/>
                      <a:pt x="168887" y="187722"/>
                      <a:pt x="146540" y="196912"/>
                    </a:cubicBezTo>
                    <a:cubicBezTo>
                      <a:pt x="145226" y="196912"/>
                      <a:pt x="143911" y="195599"/>
                      <a:pt x="142597" y="195599"/>
                    </a:cubicBezTo>
                    <a:cubicBezTo>
                      <a:pt x="137338" y="192973"/>
                      <a:pt x="133395" y="192973"/>
                      <a:pt x="128137" y="192973"/>
                    </a:cubicBezTo>
                    <a:cubicBezTo>
                      <a:pt x="120249" y="192973"/>
                      <a:pt x="112362" y="195599"/>
                      <a:pt x="107104" y="199537"/>
                    </a:cubicBezTo>
                    <a:cubicBezTo>
                      <a:pt x="107104" y="199537"/>
                      <a:pt x="107104" y="199537"/>
                      <a:pt x="70297" y="189035"/>
                    </a:cubicBezTo>
                    <a:cubicBezTo>
                      <a:pt x="61095" y="187722"/>
                      <a:pt x="53208" y="187722"/>
                      <a:pt x="45321" y="191661"/>
                    </a:cubicBezTo>
                    <a:lnTo>
                      <a:pt x="29546" y="199537"/>
                    </a:lnTo>
                    <a:cubicBezTo>
                      <a:pt x="21659" y="182471"/>
                      <a:pt x="19030" y="164093"/>
                      <a:pt x="19030" y="145714"/>
                    </a:cubicBezTo>
                    <a:cubicBezTo>
                      <a:pt x="19030" y="69575"/>
                      <a:pt x="76870" y="7876"/>
                      <a:pt x="1504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3259455" y="2926715"/>
            <a:ext cx="2352040" cy="877570"/>
            <a:chOff x="4965" y="5183"/>
            <a:chExt cx="3704" cy="1382"/>
          </a:xfrm>
        </p:grpSpPr>
        <p:grpSp>
          <p:nvGrpSpPr>
            <p:cNvPr id="2" name="组合 1"/>
            <p:cNvGrpSpPr/>
            <p:nvPr/>
          </p:nvGrpSpPr>
          <p:grpSpPr>
            <a:xfrm rot="0">
              <a:off x="4965" y="5673"/>
              <a:ext cx="2050" cy="776"/>
              <a:chOff x="1518803" y="3430058"/>
              <a:chExt cx="2457329" cy="897321"/>
            </a:xfrm>
          </p:grpSpPr>
          <p:sp>
            <p:nvSpPr>
              <p:cNvPr id="7" name="文本框 9"/>
              <p:cNvSpPr txBox="1"/>
              <p:nvPr/>
            </p:nvSpPr>
            <p:spPr>
              <a:xfrm>
                <a:off x="1518803" y="3737823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914400">
                  <a:lnSpc>
                    <a:spcPct val="120000"/>
                  </a:lnSpc>
                  <a:defRPr/>
                </a:pPr>
                <a:endParaRPr lang="zh-CN" altLang="en-US" sz="1050" dirty="0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518803" y="3430058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r" defTabSz="914400">
                  <a:defRPr/>
                </a:pPr>
                <a:r>
                  <a:rPr lang="en-US" altLang="zh-CN" sz="3600" b="1">
                    <a:solidFill>
                      <a:srgbClr val="0070C0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1.</a:t>
                </a:r>
                <a:r>
                  <a:rPr lang="zh-CN" altLang="en-US" sz="3600" b="1">
                    <a:solidFill>
                      <a:srgbClr val="0070C0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探究一种教育理念</a:t>
                </a:r>
                <a:endParaRPr lang="zh-CN" altLang="en-US" sz="3600" b="1">
                  <a:solidFill>
                    <a:srgbClr val="0070C0"/>
                  </a:solidFill>
                  <a:latin typeface="方正少儿简体" panose="03000509000000000000" charset="-122"/>
                  <a:ea typeface="方正少儿简体" panose="03000509000000000000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rot="0">
              <a:off x="7323" y="5183"/>
              <a:ext cx="1347" cy="1383"/>
              <a:chOff x="3021720" y="1028700"/>
              <a:chExt cx="1210952" cy="1200150"/>
            </a:xfrm>
          </p:grpSpPr>
          <p:sp>
            <p:nvSpPr>
              <p:cNvPr id="34" name="箭头: V 形 25"/>
              <p:cNvSpPr/>
              <p:nvPr/>
            </p:nvSpPr>
            <p:spPr>
              <a:xfrm>
                <a:off x="3032522" y="1028700"/>
                <a:ext cx="1200150" cy="1200150"/>
              </a:xfrm>
              <a:prstGeom prst="chevron">
                <a:avLst/>
              </a:prstGeom>
              <a:solidFill>
                <a:srgbClr val="0070C0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35" name="任意多边形: 形状 10"/>
              <p:cNvSpPr/>
              <p:nvPr/>
            </p:nvSpPr>
            <p:spPr bwMode="auto">
              <a:xfrm>
                <a:off x="3021720" y="1497252"/>
                <a:ext cx="348415" cy="299777"/>
              </a:xfrm>
              <a:custGeom>
                <a:avLst/>
                <a:gdLst>
                  <a:gd name="connsiteX0" fmla="*/ 181524 w 337647"/>
                  <a:gd name="connsiteY0" fmla="*/ 231775 h 290513"/>
                  <a:gd name="connsiteX1" fmla="*/ 190749 w 337647"/>
                  <a:gd name="connsiteY1" fmla="*/ 236996 h 290513"/>
                  <a:gd name="connsiteX2" fmla="*/ 205246 w 337647"/>
                  <a:gd name="connsiteY2" fmla="*/ 239607 h 290513"/>
                  <a:gd name="connsiteX3" fmla="*/ 222379 w 337647"/>
                  <a:gd name="connsiteY3" fmla="*/ 235691 h 290513"/>
                  <a:gd name="connsiteX4" fmla="*/ 243466 w 337647"/>
                  <a:gd name="connsiteY4" fmla="*/ 247439 h 290513"/>
                  <a:gd name="connsiteX5" fmla="*/ 261917 w 337647"/>
                  <a:gd name="connsiteY5" fmla="*/ 252660 h 290513"/>
                  <a:gd name="connsiteX6" fmla="*/ 163073 w 337647"/>
                  <a:gd name="connsiteY6" fmla="*/ 290513 h 290513"/>
                  <a:gd name="connsiteX7" fmla="*/ 52367 w 337647"/>
                  <a:gd name="connsiteY7" fmla="*/ 239607 h 290513"/>
                  <a:gd name="connsiteX8" fmla="*/ 60275 w 337647"/>
                  <a:gd name="connsiteY8" fmla="*/ 234386 h 290513"/>
                  <a:gd name="connsiteX9" fmla="*/ 91905 w 337647"/>
                  <a:gd name="connsiteY9" fmla="*/ 243523 h 290513"/>
                  <a:gd name="connsiteX10" fmla="*/ 93223 w 337647"/>
                  <a:gd name="connsiteY10" fmla="*/ 247439 h 290513"/>
                  <a:gd name="connsiteX11" fmla="*/ 114309 w 337647"/>
                  <a:gd name="connsiteY11" fmla="*/ 267018 h 290513"/>
                  <a:gd name="connsiteX12" fmla="*/ 127489 w 337647"/>
                  <a:gd name="connsiteY12" fmla="*/ 269629 h 290513"/>
                  <a:gd name="connsiteX13" fmla="*/ 164391 w 337647"/>
                  <a:gd name="connsiteY13" fmla="*/ 244828 h 290513"/>
                  <a:gd name="connsiteX14" fmla="*/ 165708 w 337647"/>
                  <a:gd name="connsiteY14" fmla="*/ 239607 h 290513"/>
                  <a:gd name="connsiteX15" fmla="*/ 181524 w 337647"/>
                  <a:gd name="connsiteY15" fmla="*/ 231775 h 290513"/>
                  <a:gd name="connsiteX16" fmla="*/ 127774 w 337647"/>
                  <a:gd name="connsiteY16" fmla="*/ 220663 h 290513"/>
                  <a:gd name="connsiteX17" fmla="*/ 118745 w 337647"/>
                  <a:gd name="connsiteY17" fmla="*/ 227200 h 290513"/>
                  <a:gd name="connsiteX18" fmla="*/ 118745 w 337647"/>
                  <a:gd name="connsiteY18" fmla="*/ 235044 h 290513"/>
                  <a:gd name="connsiteX19" fmla="*/ 125194 w 337647"/>
                  <a:gd name="connsiteY19" fmla="*/ 240273 h 290513"/>
                  <a:gd name="connsiteX20" fmla="*/ 136803 w 337647"/>
                  <a:gd name="connsiteY20" fmla="*/ 235044 h 290513"/>
                  <a:gd name="connsiteX21" fmla="*/ 136803 w 337647"/>
                  <a:gd name="connsiteY21" fmla="*/ 227200 h 290513"/>
                  <a:gd name="connsiteX22" fmla="*/ 131644 w 337647"/>
                  <a:gd name="connsiteY22" fmla="*/ 221970 h 290513"/>
                  <a:gd name="connsiteX23" fmla="*/ 127774 w 337647"/>
                  <a:gd name="connsiteY23" fmla="*/ 220663 h 290513"/>
                  <a:gd name="connsiteX24" fmla="*/ 206249 w 337647"/>
                  <a:gd name="connsiteY24" fmla="*/ 190500 h 290513"/>
                  <a:gd name="connsiteX25" fmla="*/ 195242 w 337647"/>
                  <a:gd name="connsiteY25" fmla="*/ 196950 h 290513"/>
                  <a:gd name="connsiteX26" fmla="*/ 196618 w 337647"/>
                  <a:gd name="connsiteY26" fmla="*/ 204689 h 290513"/>
                  <a:gd name="connsiteX27" fmla="*/ 202121 w 337647"/>
                  <a:gd name="connsiteY27" fmla="*/ 209848 h 290513"/>
                  <a:gd name="connsiteX28" fmla="*/ 215880 w 337647"/>
                  <a:gd name="connsiteY28" fmla="*/ 204689 h 290513"/>
                  <a:gd name="connsiteX29" fmla="*/ 214504 w 337647"/>
                  <a:gd name="connsiteY29" fmla="*/ 196950 h 290513"/>
                  <a:gd name="connsiteX30" fmla="*/ 209001 w 337647"/>
                  <a:gd name="connsiteY30" fmla="*/ 191790 h 290513"/>
                  <a:gd name="connsiteX31" fmla="*/ 206249 w 337647"/>
                  <a:gd name="connsiteY31" fmla="*/ 190500 h 290513"/>
                  <a:gd name="connsiteX32" fmla="*/ 201791 w 337647"/>
                  <a:gd name="connsiteY32" fmla="*/ 175311 h 290513"/>
                  <a:gd name="connsiteX33" fmla="*/ 215351 w 337647"/>
                  <a:gd name="connsiteY33" fmla="*/ 176934 h 290513"/>
                  <a:gd name="connsiteX34" fmla="*/ 227257 w 337647"/>
                  <a:gd name="connsiteY34" fmla="*/ 184728 h 290513"/>
                  <a:gd name="connsiteX35" fmla="*/ 229903 w 337647"/>
                  <a:gd name="connsiteY35" fmla="*/ 191222 h 290513"/>
                  <a:gd name="connsiteX36" fmla="*/ 232549 w 337647"/>
                  <a:gd name="connsiteY36" fmla="*/ 201613 h 290513"/>
                  <a:gd name="connsiteX37" fmla="*/ 261653 w 337647"/>
                  <a:gd name="connsiteY37" fmla="*/ 218498 h 290513"/>
                  <a:gd name="connsiteX38" fmla="*/ 319861 w 337647"/>
                  <a:gd name="connsiteY38" fmla="*/ 184728 h 290513"/>
                  <a:gd name="connsiteX39" fmla="*/ 335736 w 337647"/>
                  <a:gd name="connsiteY39" fmla="*/ 188624 h 290513"/>
                  <a:gd name="connsiteX40" fmla="*/ 331768 w 337647"/>
                  <a:gd name="connsiteY40" fmla="*/ 204211 h 290513"/>
                  <a:gd name="connsiteX41" fmla="*/ 274882 w 337647"/>
                  <a:gd name="connsiteY41" fmla="*/ 237981 h 290513"/>
                  <a:gd name="connsiteX42" fmla="*/ 251069 w 337647"/>
                  <a:gd name="connsiteY42" fmla="*/ 237981 h 290513"/>
                  <a:gd name="connsiteX43" fmla="*/ 223288 w 337647"/>
                  <a:gd name="connsiteY43" fmla="*/ 222395 h 290513"/>
                  <a:gd name="connsiteX44" fmla="*/ 210059 w 337647"/>
                  <a:gd name="connsiteY44" fmla="*/ 227590 h 290513"/>
                  <a:gd name="connsiteX45" fmla="*/ 206090 w 337647"/>
                  <a:gd name="connsiteY45" fmla="*/ 227590 h 290513"/>
                  <a:gd name="connsiteX46" fmla="*/ 195507 w 337647"/>
                  <a:gd name="connsiteY46" fmla="*/ 226292 h 290513"/>
                  <a:gd name="connsiteX47" fmla="*/ 184924 w 337647"/>
                  <a:gd name="connsiteY47" fmla="*/ 218498 h 290513"/>
                  <a:gd name="connsiteX48" fmla="*/ 166403 w 337647"/>
                  <a:gd name="connsiteY48" fmla="*/ 226292 h 290513"/>
                  <a:gd name="connsiteX49" fmla="*/ 155819 w 337647"/>
                  <a:gd name="connsiteY49" fmla="*/ 231487 h 290513"/>
                  <a:gd name="connsiteX50" fmla="*/ 153173 w 337647"/>
                  <a:gd name="connsiteY50" fmla="*/ 240579 h 290513"/>
                  <a:gd name="connsiteX51" fmla="*/ 128038 w 337647"/>
                  <a:gd name="connsiteY51" fmla="*/ 258763 h 290513"/>
                  <a:gd name="connsiteX52" fmla="*/ 118778 w 337647"/>
                  <a:gd name="connsiteY52" fmla="*/ 256165 h 290513"/>
                  <a:gd name="connsiteX53" fmla="*/ 102903 w 337647"/>
                  <a:gd name="connsiteY53" fmla="*/ 241878 h 290513"/>
                  <a:gd name="connsiteX54" fmla="*/ 101580 w 337647"/>
                  <a:gd name="connsiteY54" fmla="*/ 234085 h 290513"/>
                  <a:gd name="connsiteX55" fmla="*/ 89673 w 337647"/>
                  <a:gd name="connsiteY55" fmla="*/ 230188 h 290513"/>
                  <a:gd name="connsiteX56" fmla="*/ 60569 w 337647"/>
                  <a:gd name="connsiteY56" fmla="*/ 222395 h 290513"/>
                  <a:gd name="connsiteX57" fmla="*/ 15590 w 337647"/>
                  <a:gd name="connsiteY57" fmla="*/ 243177 h 290513"/>
                  <a:gd name="connsiteX58" fmla="*/ 11621 w 337647"/>
                  <a:gd name="connsiteY58" fmla="*/ 244476 h 290513"/>
                  <a:gd name="connsiteX59" fmla="*/ 1038 w 337647"/>
                  <a:gd name="connsiteY59" fmla="*/ 237981 h 290513"/>
                  <a:gd name="connsiteX60" fmla="*/ 6330 w 337647"/>
                  <a:gd name="connsiteY60" fmla="*/ 223694 h 290513"/>
                  <a:gd name="connsiteX61" fmla="*/ 49986 w 337647"/>
                  <a:gd name="connsiteY61" fmla="*/ 202912 h 290513"/>
                  <a:gd name="connsiteX62" fmla="*/ 65861 w 337647"/>
                  <a:gd name="connsiteY62" fmla="*/ 201613 h 290513"/>
                  <a:gd name="connsiteX63" fmla="*/ 97611 w 337647"/>
                  <a:gd name="connsiteY63" fmla="*/ 209406 h 290513"/>
                  <a:gd name="connsiteX64" fmla="*/ 109517 w 337647"/>
                  <a:gd name="connsiteY64" fmla="*/ 213303 h 290513"/>
                  <a:gd name="connsiteX65" fmla="*/ 138621 w 337647"/>
                  <a:gd name="connsiteY65" fmla="*/ 206809 h 290513"/>
                  <a:gd name="connsiteX66" fmla="*/ 145236 w 337647"/>
                  <a:gd name="connsiteY66" fmla="*/ 210705 h 290513"/>
                  <a:gd name="connsiteX67" fmla="*/ 157142 w 337647"/>
                  <a:gd name="connsiteY67" fmla="*/ 206809 h 290513"/>
                  <a:gd name="connsiteX68" fmla="*/ 178309 w 337647"/>
                  <a:gd name="connsiteY68" fmla="*/ 196418 h 290513"/>
                  <a:gd name="connsiteX69" fmla="*/ 179632 w 337647"/>
                  <a:gd name="connsiteY69" fmla="*/ 192521 h 290513"/>
                  <a:gd name="connsiteX70" fmla="*/ 190215 w 337647"/>
                  <a:gd name="connsiteY70" fmla="*/ 179532 h 290513"/>
                  <a:gd name="connsiteX71" fmla="*/ 201791 w 337647"/>
                  <a:gd name="connsiteY71" fmla="*/ 175311 h 290513"/>
                  <a:gd name="connsiteX72" fmla="*/ 197837 w 337647"/>
                  <a:gd name="connsiteY72" fmla="*/ 12700 h 290513"/>
                  <a:gd name="connsiteX73" fmla="*/ 295255 w 337647"/>
                  <a:gd name="connsiteY73" fmla="*/ 111680 h 290513"/>
                  <a:gd name="connsiteX74" fmla="*/ 292622 w 337647"/>
                  <a:gd name="connsiteY74" fmla="*/ 118279 h 290513"/>
                  <a:gd name="connsiteX75" fmla="*/ 286040 w 337647"/>
                  <a:gd name="connsiteY75" fmla="*/ 122238 h 290513"/>
                  <a:gd name="connsiteX76" fmla="*/ 196520 w 337647"/>
                  <a:gd name="connsiteY76" fmla="*/ 122238 h 290513"/>
                  <a:gd name="connsiteX77" fmla="*/ 187305 w 337647"/>
                  <a:gd name="connsiteY77" fmla="*/ 113000 h 290513"/>
                  <a:gd name="connsiteX78" fmla="*/ 187305 w 337647"/>
                  <a:gd name="connsiteY78" fmla="*/ 21938 h 290513"/>
                  <a:gd name="connsiteX79" fmla="*/ 189938 w 337647"/>
                  <a:gd name="connsiteY79" fmla="*/ 15339 h 290513"/>
                  <a:gd name="connsiteX80" fmla="*/ 197837 w 337647"/>
                  <a:gd name="connsiteY80" fmla="*/ 12700 h 290513"/>
                  <a:gd name="connsiteX81" fmla="*/ 150484 w 337647"/>
                  <a:gd name="connsiteY81" fmla="*/ 0 h 290513"/>
                  <a:gd name="connsiteX82" fmla="*/ 159686 w 337647"/>
                  <a:gd name="connsiteY82" fmla="*/ 3938 h 290513"/>
                  <a:gd name="connsiteX83" fmla="*/ 163629 w 337647"/>
                  <a:gd name="connsiteY83" fmla="*/ 13127 h 290513"/>
                  <a:gd name="connsiteX84" fmla="*/ 163629 w 337647"/>
                  <a:gd name="connsiteY84" fmla="*/ 132587 h 290513"/>
                  <a:gd name="connsiteX85" fmla="*/ 176775 w 337647"/>
                  <a:gd name="connsiteY85" fmla="*/ 145714 h 290513"/>
                  <a:gd name="connsiteX86" fmla="*/ 296398 w 337647"/>
                  <a:gd name="connsiteY86" fmla="*/ 145714 h 290513"/>
                  <a:gd name="connsiteX87" fmla="*/ 305599 w 337647"/>
                  <a:gd name="connsiteY87" fmla="*/ 149653 h 290513"/>
                  <a:gd name="connsiteX88" fmla="*/ 308228 w 337647"/>
                  <a:gd name="connsiteY88" fmla="*/ 158842 h 290513"/>
                  <a:gd name="connsiteX89" fmla="*/ 305599 w 337647"/>
                  <a:gd name="connsiteY89" fmla="*/ 178533 h 290513"/>
                  <a:gd name="connsiteX90" fmla="*/ 262220 w 337647"/>
                  <a:gd name="connsiteY90" fmla="*/ 204788 h 290513"/>
                  <a:gd name="connsiteX91" fmla="*/ 242502 w 337647"/>
                  <a:gd name="connsiteY91" fmla="*/ 194286 h 290513"/>
                  <a:gd name="connsiteX92" fmla="*/ 218840 w 337647"/>
                  <a:gd name="connsiteY92" fmla="*/ 165406 h 290513"/>
                  <a:gd name="connsiteX93" fmla="*/ 205694 w 337647"/>
                  <a:gd name="connsiteY93" fmla="*/ 162780 h 290513"/>
                  <a:gd name="connsiteX94" fmla="*/ 168887 w 337647"/>
                  <a:gd name="connsiteY94" fmla="*/ 186409 h 290513"/>
                  <a:gd name="connsiteX95" fmla="*/ 168887 w 337647"/>
                  <a:gd name="connsiteY95" fmla="*/ 187722 h 290513"/>
                  <a:gd name="connsiteX96" fmla="*/ 146540 w 337647"/>
                  <a:gd name="connsiteY96" fmla="*/ 196912 h 290513"/>
                  <a:gd name="connsiteX97" fmla="*/ 142597 w 337647"/>
                  <a:gd name="connsiteY97" fmla="*/ 195599 h 290513"/>
                  <a:gd name="connsiteX98" fmla="*/ 128137 w 337647"/>
                  <a:gd name="connsiteY98" fmla="*/ 192973 h 290513"/>
                  <a:gd name="connsiteX99" fmla="*/ 107104 w 337647"/>
                  <a:gd name="connsiteY99" fmla="*/ 199537 h 290513"/>
                  <a:gd name="connsiteX100" fmla="*/ 70297 w 337647"/>
                  <a:gd name="connsiteY100" fmla="*/ 189035 h 290513"/>
                  <a:gd name="connsiteX101" fmla="*/ 45321 w 337647"/>
                  <a:gd name="connsiteY101" fmla="*/ 191661 h 290513"/>
                  <a:gd name="connsiteX102" fmla="*/ 29546 w 337647"/>
                  <a:gd name="connsiteY102" fmla="*/ 199537 h 290513"/>
                  <a:gd name="connsiteX103" fmla="*/ 19030 w 337647"/>
                  <a:gd name="connsiteY103" fmla="*/ 145714 h 290513"/>
                  <a:gd name="connsiteX104" fmla="*/ 150484 w 337647"/>
                  <a:gd name="connsiteY104" fmla="*/ 0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337647" h="290513">
                    <a:moveTo>
                      <a:pt x="181524" y="231775"/>
                    </a:moveTo>
                    <a:cubicBezTo>
                      <a:pt x="184159" y="234386"/>
                      <a:pt x="188113" y="235691"/>
                      <a:pt x="190749" y="236996"/>
                    </a:cubicBezTo>
                    <a:cubicBezTo>
                      <a:pt x="194703" y="238302"/>
                      <a:pt x="199975" y="239607"/>
                      <a:pt x="205246" y="239607"/>
                    </a:cubicBezTo>
                    <a:cubicBezTo>
                      <a:pt x="210518" y="239607"/>
                      <a:pt x="217108" y="238302"/>
                      <a:pt x="222379" y="235691"/>
                    </a:cubicBezTo>
                    <a:lnTo>
                      <a:pt x="243466" y="247439"/>
                    </a:lnTo>
                    <a:cubicBezTo>
                      <a:pt x="248738" y="251354"/>
                      <a:pt x="255327" y="252660"/>
                      <a:pt x="261917" y="252660"/>
                    </a:cubicBezTo>
                    <a:cubicBezTo>
                      <a:pt x="235559" y="276155"/>
                      <a:pt x="201292" y="290513"/>
                      <a:pt x="163073" y="290513"/>
                    </a:cubicBezTo>
                    <a:cubicBezTo>
                      <a:pt x="118263" y="290513"/>
                      <a:pt x="78726" y="270934"/>
                      <a:pt x="52367" y="239607"/>
                    </a:cubicBezTo>
                    <a:cubicBezTo>
                      <a:pt x="52367" y="239607"/>
                      <a:pt x="52367" y="239607"/>
                      <a:pt x="60275" y="234386"/>
                    </a:cubicBezTo>
                    <a:cubicBezTo>
                      <a:pt x="60275" y="234386"/>
                      <a:pt x="60275" y="234386"/>
                      <a:pt x="91905" y="243523"/>
                    </a:cubicBezTo>
                    <a:cubicBezTo>
                      <a:pt x="91905" y="244828"/>
                      <a:pt x="91905" y="246133"/>
                      <a:pt x="93223" y="247439"/>
                    </a:cubicBezTo>
                    <a:cubicBezTo>
                      <a:pt x="97176" y="256576"/>
                      <a:pt x="105084" y="263102"/>
                      <a:pt x="114309" y="267018"/>
                    </a:cubicBezTo>
                    <a:cubicBezTo>
                      <a:pt x="118263" y="269629"/>
                      <a:pt x="123535" y="269629"/>
                      <a:pt x="127489" y="269629"/>
                    </a:cubicBezTo>
                    <a:cubicBezTo>
                      <a:pt x="143304" y="269629"/>
                      <a:pt x="157801" y="260491"/>
                      <a:pt x="164391" y="244828"/>
                    </a:cubicBezTo>
                    <a:cubicBezTo>
                      <a:pt x="164391" y="243523"/>
                      <a:pt x="164391" y="240912"/>
                      <a:pt x="165708" y="239607"/>
                    </a:cubicBezTo>
                    <a:cubicBezTo>
                      <a:pt x="165708" y="239607"/>
                      <a:pt x="165708" y="239607"/>
                      <a:pt x="181524" y="231775"/>
                    </a:cubicBezTo>
                    <a:close/>
                    <a:moveTo>
                      <a:pt x="127774" y="220663"/>
                    </a:moveTo>
                    <a:cubicBezTo>
                      <a:pt x="123904" y="220663"/>
                      <a:pt x="120035" y="223278"/>
                      <a:pt x="118745" y="227200"/>
                    </a:cubicBezTo>
                    <a:cubicBezTo>
                      <a:pt x="117455" y="229815"/>
                      <a:pt x="118745" y="232429"/>
                      <a:pt x="118745" y="235044"/>
                    </a:cubicBezTo>
                    <a:cubicBezTo>
                      <a:pt x="120035" y="237659"/>
                      <a:pt x="122615" y="238966"/>
                      <a:pt x="125194" y="240273"/>
                    </a:cubicBezTo>
                    <a:cubicBezTo>
                      <a:pt x="129064" y="242888"/>
                      <a:pt x="135513" y="238966"/>
                      <a:pt x="136803" y="235044"/>
                    </a:cubicBezTo>
                    <a:cubicBezTo>
                      <a:pt x="138093" y="232429"/>
                      <a:pt x="138093" y="229815"/>
                      <a:pt x="136803" y="227200"/>
                    </a:cubicBezTo>
                    <a:cubicBezTo>
                      <a:pt x="135513" y="224585"/>
                      <a:pt x="134223" y="223278"/>
                      <a:pt x="131644" y="221970"/>
                    </a:cubicBezTo>
                    <a:cubicBezTo>
                      <a:pt x="130354" y="221970"/>
                      <a:pt x="129064" y="220663"/>
                      <a:pt x="127774" y="220663"/>
                    </a:cubicBezTo>
                    <a:close/>
                    <a:moveTo>
                      <a:pt x="206249" y="190500"/>
                    </a:moveTo>
                    <a:cubicBezTo>
                      <a:pt x="200745" y="190500"/>
                      <a:pt x="197994" y="193080"/>
                      <a:pt x="195242" y="196950"/>
                    </a:cubicBezTo>
                    <a:cubicBezTo>
                      <a:pt x="195242" y="199529"/>
                      <a:pt x="195242" y="202109"/>
                      <a:pt x="196618" y="204689"/>
                    </a:cubicBezTo>
                    <a:cubicBezTo>
                      <a:pt x="196618" y="207269"/>
                      <a:pt x="199370" y="208558"/>
                      <a:pt x="202121" y="209848"/>
                    </a:cubicBezTo>
                    <a:cubicBezTo>
                      <a:pt x="207625" y="211138"/>
                      <a:pt x="213128" y="208558"/>
                      <a:pt x="215880" y="204689"/>
                    </a:cubicBezTo>
                    <a:cubicBezTo>
                      <a:pt x="215880" y="202109"/>
                      <a:pt x="215880" y="199529"/>
                      <a:pt x="214504" y="196950"/>
                    </a:cubicBezTo>
                    <a:cubicBezTo>
                      <a:pt x="214504" y="194370"/>
                      <a:pt x="211752" y="193080"/>
                      <a:pt x="209001" y="191790"/>
                    </a:cubicBezTo>
                    <a:cubicBezTo>
                      <a:pt x="207625" y="190500"/>
                      <a:pt x="206249" y="190500"/>
                      <a:pt x="206249" y="190500"/>
                    </a:cubicBezTo>
                    <a:close/>
                    <a:moveTo>
                      <a:pt x="201791" y="175311"/>
                    </a:moveTo>
                    <a:cubicBezTo>
                      <a:pt x="206090" y="174661"/>
                      <a:pt x="210720" y="174986"/>
                      <a:pt x="215351" y="176934"/>
                    </a:cubicBezTo>
                    <a:cubicBezTo>
                      <a:pt x="219319" y="178233"/>
                      <a:pt x="223288" y="180831"/>
                      <a:pt x="227257" y="184728"/>
                    </a:cubicBezTo>
                    <a:cubicBezTo>
                      <a:pt x="228580" y="187325"/>
                      <a:pt x="229903" y="188624"/>
                      <a:pt x="229903" y="191222"/>
                    </a:cubicBezTo>
                    <a:cubicBezTo>
                      <a:pt x="231226" y="193820"/>
                      <a:pt x="232549" y="197717"/>
                      <a:pt x="232549" y="201613"/>
                    </a:cubicBezTo>
                    <a:cubicBezTo>
                      <a:pt x="232549" y="201613"/>
                      <a:pt x="232549" y="201613"/>
                      <a:pt x="261653" y="218498"/>
                    </a:cubicBezTo>
                    <a:cubicBezTo>
                      <a:pt x="261653" y="218498"/>
                      <a:pt x="261653" y="218498"/>
                      <a:pt x="319861" y="184728"/>
                    </a:cubicBezTo>
                    <a:cubicBezTo>
                      <a:pt x="325153" y="180831"/>
                      <a:pt x="333090" y="183429"/>
                      <a:pt x="335736" y="188624"/>
                    </a:cubicBezTo>
                    <a:cubicBezTo>
                      <a:pt x="339705" y="193820"/>
                      <a:pt x="337059" y="200314"/>
                      <a:pt x="331768" y="204211"/>
                    </a:cubicBezTo>
                    <a:cubicBezTo>
                      <a:pt x="331768" y="204211"/>
                      <a:pt x="331768" y="204211"/>
                      <a:pt x="274882" y="237981"/>
                    </a:cubicBezTo>
                    <a:cubicBezTo>
                      <a:pt x="266944" y="241878"/>
                      <a:pt x="257684" y="241878"/>
                      <a:pt x="251069" y="237981"/>
                    </a:cubicBezTo>
                    <a:cubicBezTo>
                      <a:pt x="251069" y="237981"/>
                      <a:pt x="251069" y="237981"/>
                      <a:pt x="223288" y="222395"/>
                    </a:cubicBezTo>
                    <a:cubicBezTo>
                      <a:pt x="219319" y="224993"/>
                      <a:pt x="215351" y="226292"/>
                      <a:pt x="210059" y="227590"/>
                    </a:cubicBezTo>
                    <a:cubicBezTo>
                      <a:pt x="208736" y="227590"/>
                      <a:pt x="207413" y="227590"/>
                      <a:pt x="206090" y="227590"/>
                    </a:cubicBezTo>
                    <a:cubicBezTo>
                      <a:pt x="202121" y="227590"/>
                      <a:pt x="199476" y="227590"/>
                      <a:pt x="195507" y="226292"/>
                    </a:cubicBezTo>
                    <a:cubicBezTo>
                      <a:pt x="191538" y="224993"/>
                      <a:pt x="187569" y="222395"/>
                      <a:pt x="184924" y="218498"/>
                    </a:cubicBezTo>
                    <a:cubicBezTo>
                      <a:pt x="184924" y="218498"/>
                      <a:pt x="184924" y="218498"/>
                      <a:pt x="166403" y="226292"/>
                    </a:cubicBezTo>
                    <a:cubicBezTo>
                      <a:pt x="166403" y="226292"/>
                      <a:pt x="166403" y="226292"/>
                      <a:pt x="155819" y="231487"/>
                    </a:cubicBezTo>
                    <a:cubicBezTo>
                      <a:pt x="155819" y="235384"/>
                      <a:pt x="154496" y="237981"/>
                      <a:pt x="153173" y="240579"/>
                    </a:cubicBezTo>
                    <a:cubicBezTo>
                      <a:pt x="149205" y="250970"/>
                      <a:pt x="139944" y="258763"/>
                      <a:pt x="128038" y="258763"/>
                    </a:cubicBezTo>
                    <a:cubicBezTo>
                      <a:pt x="125392" y="258763"/>
                      <a:pt x="121423" y="257464"/>
                      <a:pt x="118778" y="256165"/>
                    </a:cubicBezTo>
                    <a:cubicBezTo>
                      <a:pt x="112163" y="253568"/>
                      <a:pt x="106871" y="248372"/>
                      <a:pt x="102903" y="241878"/>
                    </a:cubicBezTo>
                    <a:cubicBezTo>
                      <a:pt x="102903" y="239280"/>
                      <a:pt x="101580" y="236682"/>
                      <a:pt x="101580" y="234085"/>
                    </a:cubicBezTo>
                    <a:cubicBezTo>
                      <a:pt x="101580" y="234085"/>
                      <a:pt x="101580" y="234085"/>
                      <a:pt x="89673" y="230188"/>
                    </a:cubicBezTo>
                    <a:cubicBezTo>
                      <a:pt x="89673" y="230188"/>
                      <a:pt x="89673" y="230188"/>
                      <a:pt x="60569" y="222395"/>
                    </a:cubicBezTo>
                    <a:cubicBezTo>
                      <a:pt x="60569" y="222395"/>
                      <a:pt x="60569" y="222395"/>
                      <a:pt x="15590" y="243177"/>
                    </a:cubicBezTo>
                    <a:cubicBezTo>
                      <a:pt x="14267" y="244476"/>
                      <a:pt x="12944" y="244476"/>
                      <a:pt x="11621" y="244476"/>
                    </a:cubicBezTo>
                    <a:cubicBezTo>
                      <a:pt x="6330" y="244476"/>
                      <a:pt x="2361" y="241878"/>
                      <a:pt x="1038" y="237981"/>
                    </a:cubicBezTo>
                    <a:cubicBezTo>
                      <a:pt x="-1608" y="232786"/>
                      <a:pt x="1038" y="226292"/>
                      <a:pt x="6330" y="223694"/>
                    </a:cubicBezTo>
                    <a:cubicBezTo>
                      <a:pt x="6330" y="223694"/>
                      <a:pt x="6330" y="223694"/>
                      <a:pt x="49986" y="202912"/>
                    </a:cubicBezTo>
                    <a:cubicBezTo>
                      <a:pt x="55278" y="200314"/>
                      <a:pt x="60569" y="199015"/>
                      <a:pt x="65861" y="201613"/>
                    </a:cubicBezTo>
                    <a:cubicBezTo>
                      <a:pt x="65861" y="201613"/>
                      <a:pt x="65861" y="201613"/>
                      <a:pt x="97611" y="209406"/>
                    </a:cubicBezTo>
                    <a:cubicBezTo>
                      <a:pt x="97611" y="209406"/>
                      <a:pt x="97611" y="209406"/>
                      <a:pt x="109517" y="213303"/>
                    </a:cubicBezTo>
                    <a:cubicBezTo>
                      <a:pt x="116132" y="205510"/>
                      <a:pt x="128038" y="202912"/>
                      <a:pt x="138621" y="206809"/>
                    </a:cubicBezTo>
                    <a:cubicBezTo>
                      <a:pt x="141267" y="208107"/>
                      <a:pt x="143913" y="209406"/>
                      <a:pt x="145236" y="210705"/>
                    </a:cubicBezTo>
                    <a:cubicBezTo>
                      <a:pt x="145236" y="210705"/>
                      <a:pt x="145236" y="210705"/>
                      <a:pt x="157142" y="206809"/>
                    </a:cubicBezTo>
                    <a:cubicBezTo>
                      <a:pt x="157142" y="206809"/>
                      <a:pt x="157142" y="206809"/>
                      <a:pt x="178309" y="196418"/>
                    </a:cubicBezTo>
                    <a:cubicBezTo>
                      <a:pt x="178309" y="195119"/>
                      <a:pt x="179632" y="193820"/>
                      <a:pt x="179632" y="192521"/>
                    </a:cubicBezTo>
                    <a:cubicBezTo>
                      <a:pt x="182278" y="187325"/>
                      <a:pt x="184924" y="183429"/>
                      <a:pt x="190215" y="179532"/>
                    </a:cubicBezTo>
                    <a:cubicBezTo>
                      <a:pt x="193522" y="177584"/>
                      <a:pt x="197491" y="175960"/>
                      <a:pt x="201791" y="175311"/>
                    </a:cubicBezTo>
                    <a:close/>
                    <a:moveTo>
                      <a:pt x="197837" y="12700"/>
                    </a:moveTo>
                    <a:cubicBezTo>
                      <a:pt x="249179" y="17979"/>
                      <a:pt x="291306" y="60210"/>
                      <a:pt x="295255" y="111680"/>
                    </a:cubicBezTo>
                    <a:cubicBezTo>
                      <a:pt x="295255" y="114319"/>
                      <a:pt x="295255" y="116959"/>
                      <a:pt x="292622" y="118279"/>
                    </a:cubicBezTo>
                    <a:cubicBezTo>
                      <a:pt x="291306" y="120918"/>
                      <a:pt x="288673" y="122238"/>
                      <a:pt x="286040" y="122238"/>
                    </a:cubicBezTo>
                    <a:cubicBezTo>
                      <a:pt x="286040" y="122238"/>
                      <a:pt x="286040" y="122238"/>
                      <a:pt x="196520" y="122238"/>
                    </a:cubicBezTo>
                    <a:cubicBezTo>
                      <a:pt x="191254" y="122238"/>
                      <a:pt x="187305" y="118279"/>
                      <a:pt x="187305" y="113000"/>
                    </a:cubicBezTo>
                    <a:cubicBezTo>
                      <a:pt x="187305" y="113000"/>
                      <a:pt x="187305" y="113000"/>
                      <a:pt x="187305" y="21938"/>
                    </a:cubicBezTo>
                    <a:cubicBezTo>
                      <a:pt x="187305" y="19299"/>
                      <a:pt x="188621" y="17979"/>
                      <a:pt x="189938" y="15339"/>
                    </a:cubicBezTo>
                    <a:cubicBezTo>
                      <a:pt x="192571" y="14020"/>
                      <a:pt x="195204" y="12700"/>
                      <a:pt x="197837" y="12700"/>
                    </a:cubicBezTo>
                    <a:close/>
                    <a:moveTo>
                      <a:pt x="150484" y="0"/>
                    </a:moveTo>
                    <a:cubicBezTo>
                      <a:pt x="154427" y="0"/>
                      <a:pt x="157057" y="1313"/>
                      <a:pt x="159686" y="3938"/>
                    </a:cubicBezTo>
                    <a:cubicBezTo>
                      <a:pt x="162315" y="6564"/>
                      <a:pt x="163629" y="9189"/>
                      <a:pt x="163629" y="13127"/>
                    </a:cubicBezTo>
                    <a:cubicBezTo>
                      <a:pt x="163629" y="13127"/>
                      <a:pt x="163629" y="13127"/>
                      <a:pt x="163629" y="132587"/>
                    </a:cubicBezTo>
                    <a:cubicBezTo>
                      <a:pt x="163629" y="139151"/>
                      <a:pt x="168887" y="145714"/>
                      <a:pt x="176775" y="145714"/>
                    </a:cubicBezTo>
                    <a:cubicBezTo>
                      <a:pt x="176775" y="145714"/>
                      <a:pt x="176775" y="145714"/>
                      <a:pt x="296398" y="145714"/>
                    </a:cubicBezTo>
                    <a:cubicBezTo>
                      <a:pt x="300341" y="145714"/>
                      <a:pt x="302970" y="147027"/>
                      <a:pt x="305599" y="149653"/>
                    </a:cubicBezTo>
                    <a:cubicBezTo>
                      <a:pt x="308228" y="152278"/>
                      <a:pt x="309543" y="154904"/>
                      <a:pt x="308228" y="158842"/>
                    </a:cubicBezTo>
                    <a:cubicBezTo>
                      <a:pt x="308228" y="165406"/>
                      <a:pt x="306914" y="171969"/>
                      <a:pt x="305599" y="178533"/>
                    </a:cubicBezTo>
                    <a:cubicBezTo>
                      <a:pt x="305599" y="178533"/>
                      <a:pt x="305599" y="178533"/>
                      <a:pt x="262220" y="204788"/>
                    </a:cubicBezTo>
                    <a:cubicBezTo>
                      <a:pt x="262220" y="204788"/>
                      <a:pt x="262220" y="204788"/>
                      <a:pt x="242502" y="194286"/>
                    </a:cubicBezTo>
                    <a:cubicBezTo>
                      <a:pt x="239872" y="181158"/>
                      <a:pt x="231985" y="169344"/>
                      <a:pt x="218840" y="165406"/>
                    </a:cubicBezTo>
                    <a:cubicBezTo>
                      <a:pt x="214896" y="162780"/>
                      <a:pt x="209638" y="162780"/>
                      <a:pt x="205694" y="162780"/>
                    </a:cubicBezTo>
                    <a:cubicBezTo>
                      <a:pt x="189920" y="162780"/>
                      <a:pt x="175460" y="171969"/>
                      <a:pt x="168887" y="186409"/>
                    </a:cubicBezTo>
                    <a:cubicBezTo>
                      <a:pt x="168887" y="187722"/>
                      <a:pt x="168887" y="187722"/>
                      <a:pt x="168887" y="187722"/>
                    </a:cubicBezTo>
                    <a:cubicBezTo>
                      <a:pt x="168887" y="187722"/>
                      <a:pt x="168887" y="187722"/>
                      <a:pt x="146540" y="196912"/>
                    </a:cubicBezTo>
                    <a:cubicBezTo>
                      <a:pt x="145226" y="196912"/>
                      <a:pt x="143911" y="195599"/>
                      <a:pt x="142597" y="195599"/>
                    </a:cubicBezTo>
                    <a:cubicBezTo>
                      <a:pt x="137338" y="192973"/>
                      <a:pt x="133395" y="192973"/>
                      <a:pt x="128137" y="192973"/>
                    </a:cubicBezTo>
                    <a:cubicBezTo>
                      <a:pt x="120249" y="192973"/>
                      <a:pt x="112362" y="195599"/>
                      <a:pt x="107104" y="199537"/>
                    </a:cubicBezTo>
                    <a:cubicBezTo>
                      <a:pt x="107104" y="199537"/>
                      <a:pt x="107104" y="199537"/>
                      <a:pt x="70297" y="189035"/>
                    </a:cubicBezTo>
                    <a:cubicBezTo>
                      <a:pt x="61095" y="187722"/>
                      <a:pt x="53208" y="187722"/>
                      <a:pt x="45321" y="191661"/>
                    </a:cubicBezTo>
                    <a:lnTo>
                      <a:pt x="29546" y="199537"/>
                    </a:lnTo>
                    <a:cubicBezTo>
                      <a:pt x="21659" y="182471"/>
                      <a:pt x="19030" y="164093"/>
                      <a:pt x="19030" y="145714"/>
                    </a:cubicBezTo>
                    <a:cubicBezTo>
                      <a:pt x="19030" y="69575"/>
                      <a:pt x="76870" y="7876"/>
                      <a:pt x="1504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 rot="0">
            <a:off x="5344160" y="3529965"/>
            <a:ext cx="1015365" cy="1051560"/>
            <a:chOff x="3854080" y="1853293"/>
            <a:chExt cx="1436914" cy="1436915"/>
          </a:xfrm>
        </p:grpSpPr>
        <p:sp>
          <p:nvSpPr>
            <p:cNvPr id="37" name="矩形: 圆角 21"/>
            <p:cNvSpPr/>
            <p:nvPr/>
          </p:nvSpPr>
          <p:spPr>
            <a:xfrm rot="2700000">
              <a:off x="3854079" y="1853293"/>
              <a:ext cx="1436915" cy="14369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u="sng"/>
            </a:p>
          </p:txBody>
        </p:sp>
        <p:sp>
          <p:nvSpPr>
            <p:cNvPr id="38" name="任意多边形: 形状 8"/>
            <p:cNvSpPr/>
            <p:nvPr/>
          </p:nvSpPr>
          <p:spPr bwMode="auto">
            <a:xfrm>
              <a:off x="4201363" y="2228851"/>
              <a:ext cx="741276" cy="685799"/>
            </a:xfrm>
            <a:custGeom>
              <a:avLst/>
              <a:gdLst/>
              <a:ahLst/>
              <a:cxnLst>
                <a:cxn ang="0">
                  <a:pos x="39" y="36"/>
                </a:cxn>
                <a:cxn ang="0">
                  <a:pos x="41" y="44"/>
                </a:cxn>
                <a:cxn ang="0">
                  <a:pos x="35" y="50"/>
                </a:cxn>
                <a:cxn ang="0">
                  <a:pos x="27" y="53"/>
                </a:cxn>
                <a:cxn ang="0">
                  <a:pos x="18" y="53"/>
                </a:cxn>
                <a:cxn ang="0">
                  <a:pos x="11" y="50"/>
                </a:cxn>
                <a:cxn ang="0">
                  <a:pos x="4" y="44"/>
                </a:cxn>
                <a:cxn ang="0">
                  <a:pos x="6" y="36"/>
                </a:cxn>
                <a:cxn ang="0">
                  <a:pos x="0" y="28"/>
                </a:cxn>
                <a:cxn ang="0">
                  <a:pos x="7" y="23"/>
                </a:cxn>
                <a:cxn ang="0">
                  <a:pos x="4" y="18"/>
                </a:cxn>
                <a:cxn ang="0">
                  <a:pos x="15" y="16"/>
                </a:cxn>
                <a:cxn ang="0">
                  <a:pos x="19" y="8"/>
                </a:cxn>
                <a:cxn ang="0">
                  <a:pos x="28" y="15"/>
                </a:cxn>
                <a:cxn ang="0">
                  <a:pos x="35" y="12"/>
                </a:cxn>
                <a:cxn ang="0">
                  <a:pos x="41" y="19"/>
                </a:cxn>
                <a:cxn ang="0">
                  <a:pos x="45" y="27"/>
                </a:cxn>
                <a:cxn ang="0">
                  <a:pos x="23" y="22"/>
                </a:cxn>
                <a:cxn ang="0">
                  <a:pos x="32" y="31"/>
                </a:cxn>
                <a:cxn ang="0">
                  <a:pos x="63" y="16"/>
                </a:cxn>
                <a:cxn ang="0">
                  <a:pos x="64" y="24"/>
                </a:cxn>
                <a:cxn ang="0">
                  <a:pos x="55" y="22"/>
                </a:cxn>
                <a:cxn ang="0">
                  <a:pos x="46" y="24"/>
                </a:cxn>
                <a:cxn ang="0">
                  <a:pos x="46" y="16"/>
                </a:cxn>
                <a:cxn ang="0">
                  <a:pos x="46" y="9"/>
                </a:cxn>
                <a:cxn ang="0">
                  <a:pos x="46" y="2"/>
                </a:cxn>
                <a:cxn ang="0">
                  <a:pos x="55" y="4"/>
                </a:cxn>
                <a:cxn ang="0">
                  <a:pos x="59" y="0"/>
                </a:cxn>
                <a:cxn ang="0">
                  <a:pos x="62" y="7"/>
                </a:cxn>
                <a:cxn ang="0">
                  <a:pos x="68" y="15"/>
                </a:cxn>
                <a:cxn ang="0">
                  <a:pos x="62" y="55"/>
                </a:cxn>
                <a:cxn ang="0">
                  <a:pos x="59" y="63"/>
                </a:cxn>
                <a:cxn ang="0">
                  <a:pos x="54" y="59"/>
                </a:cxn>
                <a:cxn ang="0">
                  <a:pos x="45" y="60"/>
                </a:cxn>
                <a:cxn ang="0">
                  <a:pos x="41" y="52"/>
                </a:cxn>
                <a:cxn ang="0">
                  <a:pos x="47" y="44"/>
                </a:cxn>
                <a:cxn ang="0">
                  <a:pos x="50" y="36"/>
                </a:cxn>
                <a:cxn ang="0">
                  <a:pos x="56" y="40"/>
                </a:cxn>
                <a:cxn ang="0">
                  <a:pos x="64" y="39"/>
                </a:cxn>
                <a:cxn ang="0">
                  <a:pos x="63" y="46"/>
                </a:cxn>
                <a:cxn ang="0">
                  <a:pos x="55" y="8"/>
                </a:cxn>
                <a:cxn ang="0">
                  <a:pos x="59" y="13"/>
                </a:cxn>
                <a:cxn ang="0">
                  <a:pos x="50" y="49"/>
                </a:cxn>
                <a:cxn ang="0">
                  <a:pos x="55" y="45"/>
                </a:cxn>
              </a:cxnLst>
              <a:rect l="0" t="0" r="r" b="b"/>
              <a:pathLst>
                <a:path w="68" h="63">
                  <a:moveTo>
                    <a:pt x="45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8" y="38"/>
                    <a:pt x="38" y="39"/>
                  </a:cubicBezTo>
                  <a:cubicBezTo>
                    <a:pt x="39" y="41"/>
                    <a:pt x="40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6" y="50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7"/>
                    <a:pt x="29" y="47"/>
                    <a:pt x="28" y="48"/>
                  </a:cubicBezTo>
                  <a:cubicBezTo>
                    <a:pt x="28" y="49"/>
                    <a:pt x="27" y="51"/>
                    <a:pt x="27" y="53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4"/>
                    <a:pt x="18" y="53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5" y="4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9" y="50"/>
                  </a:cubicBezTo>
                  <a:cubicBezTo>
                    <a:pt x="8" y="49"/>
                    <a:pt x="4" y="45"/>
                    <a:pt x="4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5" y="42"/>
                    <a:pt x="6" y="41"/>
                    <a:pt x="7" y="39"/>
                  </a:cubicBezTo>
                  <a:cubicBezTo>
                    <a:pt x="7" y="38"/>
                    <a:pt x="6" y="37"/>
                    <a:pt x="6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7" y="24"/>
                    <a:pt x="7" y="23"/>
                  </a:cubicBezTo>
                  <a:cubicBezTo>
                    <a:pt x="6" y="22"/>
                    <a:pt x="5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9" y="12"/>
                    <a:pt x="10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18" y="13"/>
                    <a:pt x="18" y="11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7" y="9"/>
                    <a:pt x="27" y="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0" y="15"/>
                    <a:pt x="31" y="1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7" y="13"/>
                    <a:pt x="41" y="17"/>
                    <a:pt x="41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8" y="24"/>
                    <a:pt x="39" y="25"/>
                    <a:pt x="39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8"/>
                  </a:cubicBezTo>
                  <a:lnTo>
                    <a:pt x="45" y="35"/>
                  </a:lnTo>
                  <a:close/>
                  <a:moveTo>
                    <a:pt x="23" y="22"/>
                  </a:moveTo>
                  <a:cubicBezTo>
                    <a:pt x="18" y="22"/>
                    <a:pt x="13" y="26"/>
                    <a:pt x="13" y="31"/>
                  </a:cubicBezTo>
                  <a:cubicBezTo>
                    <a:pt x="13" y="36"/>
                    <a:pt x="18" y="40"/>
                    <a:pt x="23" y="40"/>
                  </a:cubicBezTo>
                  <a:cubicBezTo>
                    <a:pt x="28" y="40"/>
                    <a:pt x="32" y="36"/>
                    <a:pt x="32" y="31"/>
                  </a:cubicBezTo>
                  <a:cubicBezTo>
                    <a:pt x="32" y="26"/>
                    <a:pt x="28" y="22"/>
                    <a:pt x="23" y="22"/>
                  </a:cubicBezTo>
                  <a:close/>
                  <a:moveTo>
                    <a:pt x="68" y="15"/>
                  </a:moveTo>
                  <a:cubicBezTo>
                    <a:pt x="68" y="16"/>
                    <a:pt x="64" y="16"/>
                    <a:pt x="63" y="16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2" y="19"/>
                    <a:pt x="64" y="23"/>
                    <a:pt x="64" y="23"/>
                  </a:cubicBezTo>
                  <a:cubicBezTo>
                    <a:pt x="64" y="23"/>
                    <a:pt x="64" y="23"/>
                    <a:pt x="64" y="24"/>
                  </a:cubicBezTo>
                  <a:cubicBezTo>
                    <a:pt x="63" y="24"/>
                    <a:pt x="59" y="26"/>
                    <a:pt x="59" y="26"/>
                  </a:cubicBezTo>
                  <a:cubicBezTo>
                    <a:pt x="59" y="26"/>
                    <a:pt x="56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0" y="26"/>
                    <a:pt x="50" y="26"/>
                  </a:cubicBezTo>
                  <a:cubicBezTo>
                    <a:pt x="50" y="26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7" y="19"/>
                    <a:pt x="47" y="18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5" y="16"/>
                    <a:pt x="41" y="16"/>
                    <a:pt x="41" y="1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5" y="9"/>
                    <a:pt x="46" y="9"/>
                  </a:cubicBezTo>
                  <a:cubicBezTo>
                    <a:pt x="46" y="9"/>
                    <a:pt x="47" y="8"/>
                    <a:pt x="47" y="7"/>
                  </a:cubicBezTo>
                  <a:cubicBezTo>
                    <a:pt x="47" y="7"/>
                    <a:pt x="45" y="3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50" y="0"/>
                    <a:pt x="50" y="0"/>
                  </a:cubicBezTo>
                  <a:cubicBezTo>
                    <a:pt x="50" y="0"/>
                    <a:pt x="53" y="3"/>
                    <a:pt x="54" y="4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5" y="4"/>
                    <a:pt x="56" y="4"/>
                  </a:cubicBezTo>
                  <a:cubicBezTo>
                    <a:pt x="57" y="2"/>
                    <a:pt x="58" y="1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3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7"/>
                    <a:pt x="62" y="7"/>
                  </a:cubicBezTo>
                  <a:cubicBezTo>
                    <a:pt x="62" y="8"/>
                    <a:pt x="63" y="9"/>
                    <a:pt x="63" y="9"/>
                  </a:cubicBezTo>
                  <a:cubicBezTo>
                    <a:pt x="64" y="9"/>
                    <a:pt x="68" y="10"/>
                    <a:pt x="68" y="10"/>
                  </a:cubicBezTo>
                  <a:lnTo>
                    <a:pt x="68" y="15"/>
                  </a:lnTo>
                  <a:close/>
                  <a:moveTo>
                    <a:pt x="68" y="52"/>
                  </a:moveTo>
                  <a:cubicBezTo>
                    <a:pt x="68" y="52"/>
                    <a:pt x="64" y="53"/>
                    <a:pt x="63" y="53"/>
                  </a:cubicBezTo>
                  <a:cubicBezTo>
                    <a:pt x="63" y="54"/>
                    <a:pt x="62" y="54"/>
                    <a:pt x="62" y="55"/>
                  </a:cubicBezTo>
                  <a:cubicBezTo>
                    <a:pt x="62" y="56"/>
                    <a:pt x="64" y="59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59" y="63"/>
                    <a:pt x="59" y="63"/>
                  </a:cubicBezTo>
                  <a:cubicBezTo>
                    <a:pt x="59" y="63"/>
                    <a:pt x="56" y="59"/>
                    <a:pt x="56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9"/>
                    <a:pt x="50" y="63"/>
                    <a:pt x="50" y="63"/>
                  </a:cubicBezTo>
                  <a:cubicBezTo>
                    <a:pt x="50" y="63"/>
                    <a:pt x="46" y="60"/>
                    <a:pt x="46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59"/>
                    <a:pt x="47" y="56"/>
                    <a:pt x="47" y="55"/>
                  </a:cubicBezTo>
                  <a:cubicBezTo>
                    <a:pt x="47" y="54"/>
                    <a:pt x="46" y="54"/>
                    <a:pt x="46" y="53"/>
                  </a:cubicBezTo>
                  <a:cubicBezTo>
                    <a:pt x="45" y="53"/>
                    <a:pt x="41" y="52"/>
                    <a:pt x="41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6"/>
                    <a:pt x="45" y="46"/>
                    <a:pt x="46" y="46"/>
                  </a:cubicBezTo>
                  <a:cubicBezTo>
                    <a:pt x="46" y="45"/>
                    <a:pt x="47" y="45"/>
                    <a:pt x="47" y="44"/>
                  </a:cubicBezTo>
                  <a:cubicBezTo>
                    <a:pt x="47" y="43"/>
                    <a:pt x="45" y="40"/>
                    <a:pt x="45" y="39"/>
                  </a:cubicBezTo>
                  <a:cubicBezTo>
                    <a:pt x="45" y="39"/>
                    <a:pt x="45" y="39"/>
                    <a:pt x="46" y="39"/>
                  </a:cubicBezTo>
                  <a:cubicBezTo>
                    <a:pt x="46" y="39"/>
                    <a:pt x="50" y="36"/>
                    <a:pt x="50" y="36"/>
                  </a:cubicBezTo>
                  <a:cubicBezTo>
                    <a:pt x="50" y="36"/>
                    <a:pt x="53" y="40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8" y="38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63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40"/>
                    <a:pt x="62" y="43"/>
                    <a:pt x="62" y="44"/>
                  </a:cubicBezTo>
                  <a:cubicBezTo>
                    <a:pt x="62" y="45"/>
                    <a:pt x="63" y="45"/>
                    <a:pt x="63" y="46"/>
                  </a:cubicBezTo>
                  <a:cubicBezTo>
                    <a:pt x="64" y="46"/>
                    <a:pt x="68" y="46"/>
                    <a:pt x="68" y="47"/>
                  </a:cubicBezTo>
                  <a:lnTo>
                    <a:pt x="68" y="52"/>
                  </a:lnTo>
                  <a:close/>
                  <a:moveTo>
                    <a:pt x="55" y="8"/>
                  </a:moveTo>
                  <a:cubicBezTo>
                    <a:pt x="52" y="8"/>
                    <a:pt x="50" y="10"/>
                    <a:pt x="50" y="13"/>
                  </a:cubicBezTo>
                  <a:cubicBezTo>
                    <a:pt x="50" y="15"/>
                    <a:pt x="52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7" y="8"/>
                    <a:pt x="55" y="8"/>
                  </a:cubicBezTo>
                  <a:close/>
                  <a:moveTo>
                    <a:pt x="55" y="45"/>
                  </a:moveTo>
                  <a:cubicBezTo>
                    <a:pt x="52" y="45"/>
                    <a:pt x="50" y="47"/>
                    <a:pt x="50" y="49"/>
                  </a:cubicBezTo>
                  <a:cubicBezTo>
                    <a:pt x="50" y="52"/>
                    <a:pt x="52" y="54"/>
                    <a:pt x="55" y="54"/>
                  </a:cubicBezTo>
                  <a:cubicBezTo>
                    <a:pt x="57" y="54"/>
                    <a:pt x="59" y="52"/>
                    <a:pt x="59" y="49"/>
                  </a:cubicBezTo>
                  <a:cubicBezTo>
                    <a:pt x="59" y="47"/>
                    <a:pt x="57" y="45"/>
                    <a:pt x="55" y="4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noFill/>
              <a:round/>
            </a:ln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u="sng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259455" y="4307205"/>
            <a:ext cx="2351405" cy="878205"/>
            <a:chOff x="4965" y="7357"/>
            <a:chExt cx="3703" cy="1383"/>
          </a:xfrm>
        </p:grpSpPr>
        <p:grpSp>
          <p:nvGrpSpPr>
            <p:cNvPr id="22" name="组合 21"/>
            <p:cNvGrpSpPr/>
            <p:nvPr/>
          </p:nvGrpSpPr>
          <p:grpSpPr>
            <a:xfrm rot="0">
              <a:off x="4965" y="7964"/>
              <a:ext cx="2050" cy="776"/>
              <a:chOff x="1518803" y="3430058"/>
              <a:chExt cx="2457329" cy="897321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1518803" y="3737823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914400">
                  <a:lnSpc>
                    <a:spcPct val="120000"/>
                  </a:lnSpc>
                  <a:defRPr/>
                </a:pPr>
                <a:endParaRPr lang="zh-CN" altLang="en-US" sz="1050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518803" y="3430058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r" defTabSz="914400">
                  <a:defRPr/>
                </a:pPr>
                <a:r>
                  <a:rPr lang="en-US" altLang="zh-CN" sz="3600" b="1">
                    <a:solidFill>
                      <a:schemeClr val="accent6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2.</a:t>
                </a:r>
                <a:r>
                  <a:rPr lang="zh-CN" altLang="en-US" sz="3600" b="1">
                    <a:solidFill>
                      <a:schemeClr val="accent6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建设一支教师队伍</a:t>
                </a:r>
                <a:endParaRPr lang="zh-CN" altLang="en-US" sz="3600" b="1">
                  <a:solidFill>
                    <a:schemeClr val="accent6"/>
                  </a:solidFill>
                  <a:latin typeface="方正少儿简体" panose="03000509000000000000" charset="-122"/>
                  <a:ea typeface="方正少儿简体" panose="03000509000000000000" charset="-122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 rot="0">
              <a:off x="7334" y="7357"/>
              <a:ext cx="1335" cy="1383"/>
              <a:chOff x="3032522" y="2914650"/>
              <a:chExt cx="1200150" cy="1200150"/>
            </a:xfrm>
          </p:grpSpPr>
          <p:sp>
            <p:nvSpPr>
              <p:cNvPr id="40" name="箭头: V 形 24"/>
              <p:cNvSpPr/>
              <p:nvPr/>
            </p:nvSpPr>
            <p:spPr>
              <a:xfrm rot="16200000">
                <a:off x="3032522" y="2914650"/>
                <a:ext cx="1200150" cy="1200150"/>
              </a:xfrm>
              <a:prstGeom prst="chevron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41" name="任意多边形: 形状 11"/>
              <p:cNvSpPr>
                <a:spLocks noChangeAspect="1"/>
              </p:cNvSpPr>
              <p:nvPr/>
            </p:nvSpPr>
            <p:spPr bwMode="auto">
              <a:xfrm>
                <a:off x="3459274" y="3744589"/>
                <a:ext cx="346646" cy="298256"/>
              </a:xfrm>
              <a:custGeom>
                <a:avLst/>
                <a:gdLst>
                  <a:gd name="connsiteX0" fmla="*/ 181524 w 337647"/>
                  <a:gd name="connsiteY0" fmla="*/ 231775 h 290513"/>
                  <a:gd name="connsiteX1" fmla="*/ 190749 w 337647"/>
                  <a:gd name="connsiteY1" fmla="*/ 236996 h 290513"/>
                  <a:gd name="connsiteX2" fmla="*/ 205246 w 337647"/>
                  <a:gd name="connsiteY2" fmla="*/ 239607 h 290513"/>
                  <a:gd name="connsiteX3" fmla="*/ 222379 w 337647"/>
                  <a:gd name="connsiteY3" fmla="*/ 235691 h 290513"/>
                  <a:gd name="connsiteX4" fmla="*/ 243466 w 337647"/>
                  <a:gd name="connsiteY4" fmla="*/ 247439 h 290513"/>
                  <a:gd name="connsiteX5" fmla="*/ 261917 w 337647"/>
                  <a:gd name="connsiteY5" fmla="*/ 252660 h 290513"/>
                  <a:gd name="connsiteX6" fmla="*/ 163073 w 337647"/>
                  <a:gd name="connsiteY6" fmla="*/ 290513 h 290513"/>
                  <a:gd name="connsiteX7" fmla="*/ 52367 w 337647"/>
                  <a:gd name="connsiteY7" fmla="*/ 239607 h 290513"/>
                  <a:gd name="connsiteX8" fmla="*/ 60275 w 337647"/>
                  <a:gd name="connsiteY8" fmla="*/ 234386 h 290513"/>
                  <a:gd name="connsiteX9" fmla="*/ 91905 w 337647"/>
                  <a:gd name="connsiteY9" fmla="*/ 243523 h 290513"/>
                  <a:gd name="connsiteX10" fmla="*/ 93223 w 337647"/>
                  <a:gd name="connsiteY10" fmla="*/ 247439 h 290513"/>
                  <a:gd name="connsiteX11" fmla="*/ 114309 w 337647"/>
                  <a:gd name="connsiteY11" fmla="*/ 267018 h 290513"/>
                  <a:gd name="connsiteX12" fmla="*/ 127489 w 337647"/>
                  <a:gd name="connsiteY12" fmla="*/ 269629 h 290513"/>
                  <a:gd name="connsiteX13" fmla="*/ 164391 w 337647"/>
                  <a:gd name="connsiteY13" fmla="*/ 244828 h 290513"/>
                  <a:gd name="connsiteX14" fmla="*/ 165708 w 337647"/>
                  <a:gd name="connsiteY14" fmla="*/ 239607 h 290513"/>
                  <a:gd name="connsiteX15" fmla="*/ 181524 w 337647"/>
                  <a:gd name="connsiteY15" fmla="*/ 231775 h 290513"/>
                  <a:gd name="connsiteX16" fmla="*/ 127774 w 337647"/>
                  <a:gd name="connsiteY16" fmla="*/ 220663 h 290513"/>
                  <a:gd name="connsiteX17" fmla="*/ 118745 w 337647"/>
                  <a:gd name="connsiteY17" fmla="*/ 227200 h 290513"/>
                  <a:gd name="connsiteX18" fmla="*/ 118745 w 337647"/>
                  <a:gd name="connsiteY18" fmla="*/ 235044 h 290513"/>
                  <a:gd name="connsiteX19" fmla="*/ 125194 w 337647"/>
                  <a:gd name="connsiteY19" fmla="*/ 240273 h 290513"/>
                  <a:gd name="connsiteX20" fmla="*/ 136803 w 337647"/>
                  <a:gd name="connsiteY20" fmla="*/ 235044 h 290513"/>
                  <a:gd name="connsiteX21" fmla="*/ 136803 w 337647"/>
                  <a:gd name="connsiteY21" fmla="*/ 227200 h 290513"/>
                  <a:gd name="connsiteX22" fmla="*/ 131644 w 337647"/>
                  <a:gd name="connsiteY22" fmla="*/ 221970 h 290513"/>
                  <a:gd name="connsiteX23" fmla="*/ 127774 w 337647"/>
                  <a:gd name="connsiteY23" fmla="*/ 220663 h 290513"/>
                  <a:gd name="connsiteX24" fmla="*/ 206249 w 337647"/>
                  <a:gd name="connsiteY24" fmla="*/ 190500 h 290513"/>
                  <a:gd name="connsiteX25" fmla="*/ 195242 w 337647"/>
                  <a:gd name="connsiteY25" fmla="*/ 196950 h 290513"/>
                  <a:gd name="connsiteX26" fmla="*/ 196618 w 337647"/>
                  <a:gd name="connsiteY26" fmla="*/ 204689 h 290513"/>
                  <a:gd name="connsiteX27" fmla="*/ 202121 w 337647"/>
                  <a:gd name="connsiteY27" fmla="*/ 209848 h 290513"/>
                  <a:gd name="connsiteX28" fmla="*/ 215880 w 337647"/>
                  <a:gd name="connsiteY28" fmla="*/ 204689 h 290513"/>
                  <a:gd name="connsiteX29" fmla="*/ 214504 w 337647"/>
                  <a:gd name="connsiteY29" fmla="*/ 196950 h 290513"/>
                  <a:gd name="connsiteX30" fmla="*/ 209001 w 337647"/>
                  <a:gd name="connsiteY30" fmla="*/ 191790 h 290513"/>
                  <a:gd name="connsiteX31" fmla="*/ 206249 w 337647"/>
                  <a:gd name="connsiteY31" fmla="*/ 190500 h 290513"/>
                  <a:gd name="connsiteX32" fmla="*/ 201791 w 337647"/>
                  <a:gd name="connsiteY32" fmla="*/ 175311 h 290513"/>
                  <a:gd name="connsiteX33" fmla="*/ 215351 w 337647"/>
                  <a:gd name="connsiteY33" fmla="*/ 176934 h 290513"/>
                  <a:gd name="connsiteX34" fmla="*/ 227257 w 337647"/>
                  <a:gd name="connsiteY34" fmla="*/ 184728 h 290513"/>
                  <a:gd name="connsiteX35" fmla="*/ 229903 w 337647"/>
                  <a:gd name="connsiteY35" fmla="*/ 191222 h 290513"/>
                  <a:gd name="connsiteX36" fmla="*/ 232549 w 337647"/>
                  <a:gd name="connsiteY36" fmla="*/ 201613 h 290513"/>
                  <a:gd name="connsiteX37" fmla="*/ 261653 w 337647"/>
                  <a:gd name="connsiteY37" fmla="*/ 218498 h 290513"/>
                  <a:gd name="connsiteX38" fmla="*/ 319861 w 337647"/>
                  <a:gd name="connsiteY38" fmla="*/ 184728 h 290513"/>
                  <a:gd name="connsiteX39" fmla="*/ 335736 w 337647"/>
                  <a:gd name="connsiteY39" fmla="*/ 188624 h 290513"/>
                  <a:gd name="connsiteX40" fmla="*/ 331768 w 337647"/>
                  <a:gd name="connsiteY40" fmla="*/ 204211 h 290513"/>
                  <a:gd name="connsiteX41" fmla="*/ 274882 w 337647"/>
                  <a:gd name="connsiteY41" fmla="*/ 237981 h 290513"/>
                  <a:gd name="connsiteX42" fmla="*/ 251069 w 337647"/>
                  <a:gd name="connsiteY42" fmla="*/ 237981 h 290513"/>
                  <a:gd name="connsiteX43" fmla="*/ 223288 w 337647"/>
                  <a:gd name="connsiteY43" fmla="*/ 222395 h 290513"/>
                  <a:gd name="connsiteX44" fmla="*/ 210059 w 337647"/>
                  <a:gd name="connsiteY44" fmla="*/ 227590 h 290513"/>
                  <a:gd name="connsiteX45" fmla="*/ 206090 w 337647"/>
                  <a:gd name="connsiteY45" fmla="*/ 227590 h 290513"/>
                  <a:gd name="connsiteX46" fmla="*/ 195507 w 337647"/>
                  <a:gd name="connsiteY46" fmla="*/ 226292 h 290513"/>
                  <a:gd name="connsiteX47" fmla="*/ 184924 w 337647"/>
                  <a:gd name="connsiteY47" fmla="*/ 218498 h 290513"/>
                  <a:gd name="connsiteX48" fmla="*/ 166403 w 337647"/>
                  <a:gd name="connsiteY48" fmla="*/ 226292 h 290513"/>
                  <a:gd name="connsiteX49" fmla="*/ 155819 w 337647"/>
                  <a:gd name="connsiteY49" fmla="*/ 231487 h 290513"/>
                  <a:gd name="connsiteX50" fmla="*/ 153173 w 337647"/>
                  <a:gd name="connsiteY50" fmla="*/ 240579 h 290513"/>
                  <a:gd name="connsiteX51" fmla="*/ 128038 w 337647"/>
                  <a:gd name="connsiteY51" fmla="*/ 258763 h 290513"/>
                  <a:gd name="connsiteX52" fmla="*/ 118778 w 337647"/>
                  <a:gd name="connsiteY52" fmla="*/ 256165 h 290513"/>
                  <a:gd name="connsiteX53" fmla="*/ 102903 w 337647"/>
                  <a:gd name="connsiteY53" fmla="*/ 241878 h 290513"/>
                  <a:gd name="connsiteX54" fmla="*/ 101580 w 337647"/>
                  <a:gd name="connsiteY54" fmla="*/ 234085 h 290513"/>
                  <a:gd name="connsiteX55" fmla="*/ 89673 w 337647"/>
                  <a:gd name="connsiteY55" fmla="*/ 230188 h 290513"/>
                  <a:gd name="connsiteX56" fmla="*/ 60569 w 337647"/>
                  <a:gd name="connsiteY56" fmla="*/ 222395 h 290513"/>
                  <a:gd name="connsiteX57" fmla="*/ 15590 w 337647"/>
                  <a:gd name="connsiteY57" fmla="*/ 243177 h 290513"/>
                  <a:gd name="connsiteX58" fmla="*/ 11621 w 337647"/>
                  <a:gd name="connsiteY58" fmla="*/ 244476 h 290513"/>
                  <a:gd name="connsiteX59" fmla="*/ 1038 w 337647"/>
                  <a:gd name="connsiteY59" fmla="*/ 237981 h 290513"/>
                  <a:gd name="connsiteX60" fmla="*/ 6330 w 337647"/>
                  <a:gd name="connsiteY60" fmla="*/ 223694 h 290513"/>
                  <a:gd name="connsiteX61" fmla="*/ 49986 w 337647"/>
                  <a:gd name="connsiteY61" fmla="*/ 202912 h 290513"/>
                  <a:gd name="connsiteX62" fmla="*/ 65861 w 337647"/>
                  <a:gd name="connsiteY62" fmla="*/ 201613 h 290513"/>
                  <a:gd name="connsiteX63" fmla="*/ 97611 w 337647"/>
                  <a:gd name="connsiteY63" fmla="*/ 209406 h 290513"/>
                  <a:gd name="connsiteX64" fmla="*/ 109517 w 337647"/>
                  <a:gd name="connsiteY64" fmla="*/ 213303 h 290513"/>
                  <a:gd name="connsiteX65" fmla="*/ 138621 w 337647"/>
                  <a:gd name="connsiteY65" fmla="*/ 206809 h 290513"/>
                  <a:gd name="connsiteX66" fmla="*/ 145236 w 337647"/>
                  <a:gd name="connsiteY66" fmla="*/ 210705 h 290513"/>
                  <a:gd name="connsiteX67" fmla="*/ 157142 w 337647"/>
                  <a:gd name="connsiteY67" fmla="*/ 206809 h 290513"/>
                  <a:gd name="connsiteX68" fmla="*/ 178309 w 337647"/>
                  <a:gd name="connsiteY68" fmla="*/ 196418 h 290513"/>
                  <a:gd name="connsiteX69" fmla="*/ 179632 w 337647"/>
                  <a:gd name="connsiteY69" fmla="*/ 192521 h 290513"/>
                  <a:gd name="connsiteX70" fmla="*/ 190215 w 337647"/>
                  <a:gd name="connsiteY70" fmla="*/ 179532 h 290513"/>
                  <a:gd name="connsiteX71" fmla="*/ 201791 w 337647"/>
                  <a:gd name="connsiteY71" fmla="*/ 175311 h 290513"/>
                  <a:gd name="connsiteX72" fmla="*/ 197837 w 337647"/>
                  <a:gd name="connsiteY72" fmla="*/ 12700 h 290513"/>
                  <a:gd name="connsiteX73" fmla="*/ 295255 w 337647"/>
                  <a:gd name="connsiteY73" fmla="*/ 111680 h 290513"/>
                  <a:gd name="connsiteX74" fmla="*/ 292622 w 337647"/>
                  <a:gd name="connsiteY74" fmla="*/ 118279 h 290513"/>
                  <a:gd name="connsiteX75" fmla="*/ 286040 w 337647"/>
                  <a:gd name="connsiteY75" fmla="*/ 122238 h 290513"/>
                  <a:gd name="connsiteX76" fmla="*/ 196520 w 337647"/>
                  <a:gd name="connsiteY76" fmla="*/ 122238 h 290513"/>
                  <a:gd name="connsiteX77" fmla="*/ 187305 w 337647"/>
                  <a:gd name="connsiteY77" fmla="*/ 113000 h 290513"/>
                  <a:gd name="connsiteX78" fmla="*/ 187305 w 337647"/>
                  <a:gd name="connsiteY78" fmla="*/ 21938 h 290513"/>
                  <a:gd name="connsiteX79" fmla="*/ 189938 w 337647"/>
                  <a:gd name="connsiteY79" fmla="*/ 15339 h 290513"/>
                  <a:gd name="connsiteX80" fmla="*/ 197837 w 337647"/>
                  <a:gd name="connsiteY80" fmla="*/ 12700 h 290513"/>
                  <a:gd name="connsiteX81" fmla="*/ 150484 w 337647"/>
                  <a:gd name="connsiteY81" fmla="*/ 0 h 290513"/>
                  <a:gd name="connsiteX82" fmla="*/ 159686 w 337647"/>
                  <a:gd name="connsiteY82" fmla="*/ 3938 h 290513"/>
                  <a:gd name="connsiteX83" fmla="*/ 163629 w 337647"/>
                  <a:gd name="connsiteY83" fmla="*/ 13127 h 290513"/>
                  <a:gd name="connsiteX84" fmla="*/ 163629 w 337647"/>
                  <a:gd name="connsiteY84" fmla="*/ 132587 h 290513"/>
                  <a:gd name="connsiteX85" fmla="*/ 176775 w 337647"/>
                  <a:gd name="connsiteY85" fmla="*/ 145714 h 290513"/>
                  <a:gd name="connsiteX86" fmla="*/ 296398 w 337647"/>
                  <a:gd name="connsiteY86" fmla="*/ 145714 h 290513"/>
                  <a:gd name="connsiteX87" fmla="*/ 305599 w 337647"/>
                  <a:gd name="connsiteY87" fmla="*/ 149653 h 290513"/>
                  <a:gd name="connsiteX88" fmla="*/ 308228 w 337647"/>
                  <a:gd name="connsiteY88" fmla="*/ 158842 h 290513"/>
                  <a:gd name="connsiteX89" fmla="*/ 305599 w 337647"/>
                  <a:gd name="connsiteY89" fmla="*/ 178533 h 290513"/>
                  <a:gd name="connsiteX90" fmla="*/ 262220 w 337647"/>
                  <a:gd name="connsiteY90" fmla="*/ 204788 h 290513"/>
                  <a:gd name="connsiteX91" fmla="*/ 242502 w 337647"/>
                  <a:gd name="connsiteY91" fmla="*/ 194286 h 290513"/>
                  <a:gd name="connsiteX92" fmla="*/ 218840 w 337647"/>
                  <a:gd name="connsiteY92" fmla="*/ 165406 h 290513"/>
                  <a:gd name="connsiteX93" fmla="*/ 205694 w 337647"/>
                  <a:gd name="connsiteY93" fmla="*/ 162780 h 290513"/>
                  <a:gd name="connsiteX94" fmla="*/ 168887 w 337647"/>
                  <a:gd name="connsiteY94" fmla="*/ 186409 h 290513"/>
                  <a:gd name="connsiteX95" fmla="*/ 168887 w 337647"/>
                  <a:gd name="connsiteY95" fmla="*/ 187722 h 290513"/>
                  <a:gd name="connsiteX96" fmla="*/ 146540 w 337647"/>
                  <a:gd name="connsiteY96" fmla="*/ 196912 h 290513"/>
                  <a:gd name="connsiteX97" fmla="*/ 142597 w 337647"/>
                  <a:gd name="connsiteY97" fmla="*/ 195599 h 290513"/>
                  <a:gd name="connsiteX98" fmla="*/ 128137 w 337647"/>
                  <a:gd name="connsiteY98" fmla="*/ 192973 h 290513"/>
                  <a:gd name="connsiteX99" fmla="*/ 107104 w 337647"/>
                  <a:gd name="connsiteY99" fmla="*/ 199537 h 290513"/>
                  <a:gd name="connsiteX100" fmla="*/ 70297 w 337647"/>
                  <a:gd name="connsiteY100" fmla="*/ 189035 h 290513"/>
                  <a:gd name="connsiteX101" fmla="*/ 45321 w 337647"/>
                  <a:gd name="connsiteY101" fmla="*/ 191661 h 290513"/>
                  <a:gd name="connsiteX102" fmla="*/ 29546 w 337647"/>
                  <a:gd name="connsiteY102" fmla="*/ 199537 h 290513"/>
                  <a:gd name="connsiteX103" fmla="*/ 19030 w 337647"/>
                  <a:gd name="connsiteY103" fmla="*/ 145714 h 290513"/>
                  <a:gd name="connsiteX104" fmla="*/ 150484 w 337647"/>
                  <a:gd name="connsiteY104" fmla="*/ 0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337647" h="290513">
                    <a:moveTo>
                      <a:pt x="181524" y="231775"/>
                    </a:moveTo>
                    <a:cubicBezTo>
                      <a:pt x="184159" y="234386"/>
                      <a:pt x="188113" y="235691"/>
                      <a:pt x="190749" y="236996"/>
                    </a:cubicBezTo>
                    <a:cubicBezTo>
                      <a:pt x="194703" y="238302"/>
                      <a:pt x="199975" y="239607"/>
                      <a:pt x="205246" y="239607"/>
                    </a:cubicBezTo>
                    <a:cubicBezTo>
                      <a:pt x="210518" y="239607"/>
                      <a:pt x="217108" y="238302"/>
                      <a:pt x="222379" y="235691"/>
                    </a:cubicBezTo>
                    <a:lnTo>
                      <a:pt x="243466" y="247439"/>
                    </a:lnTo>
                    <a:cubicBezTo>
                      <a:pt x="248738" y="251354"/>
                      <a:pt x="255327" y="252660"/>
                      <a:pt x="261917" y="252660"/>
                    </a:cubicBezTo>
                    <a:cubicBezTo>
                      <a:pt x="235559" y="276155"/>
                      <a:pt x="201292" y="290513"/>
                      <a:pt x="163073" y="290513"/>
                    </a:cubicBezTo>
                    <a:cubicBezTo>
                      <a:pt x="118263" y="290513"/>
                      <a:pt x="78726" y="270934"/>
                      <a:pt x="52367" y="239607"/>
                    </a:cubicBezTo>
                    <a:cubicBezTo>
                      <a:pt x="52367" y="239607"/>
                      <a:pt x="52367" y="239607"/>
                      <a:pt x="60275" y="234386"/>
                    </a:cubicBezTo>
                    <a:cubicBezTo>
                      <a:pt x="60275" y="234386"/>
                      <a:pt x="60275" y="234386"/>
                      <a:pt x="91905" y="243523"/>
                    </a:cubicBezTo>
                    <a:cubicBezTo>
                      <a:pt x="91905" y="244828"/>
                      <a:pt x="91905" y="246133"/>
                      <a:pt x="93223" y="247439"/>
                    </a:cubicBezTo>
                    <a:cubicBezTo>
                      <a:pt x="97176" y="256576"/>
                      <a:pt x="105084" y="263102"/>
                      <a:pt x="114309" y="267018"/>
                    </a:cubicBezTo>
                    <a:cubicBezTo>
                      <a:pt x="118263" y="269629"/>
                      <a:pt x="123535" y="269629"/>
                      <a:pt x="127489" y="269629"/>
                    </a:cubicBezTo>
                    <a:cubicBezTo>
                      <a:pt x="143304" y="269629"/>
                      <a:pt x="157801" y="260491"/>
                      <a:pt x="164391" y="244828"/>
                    </a:cubicBezTo>
                    <a:cubicBezTo>
                      <a:pt x="164391" y="243523"/>
                      <a:pt x="164391" y="240912"/>
                      <a:pt x="165708" y="239607"/>
                    </a:cubicBezTo>
                    <a:cubicBezTo>
                      <a:pt x="165708" y="239607"/>
                      <a:pt x="165708" y="239607"/>
                      <a:pt x="181524" y="231775"/>
                    </a:cubicBezTo>
                    <a:close/>
                    <a:moveTo>
                      <a:pt x="127774" y="220663"/>
                    </a:moveTo>
                    <a:cubicBezTo>
                      <a:pt x="123904" y="220663"/>
                      <a:pt x="120035" y="223278"/>
                      <a:pt x="118745" y="227200"/>
                    </a:cubicBezTo>
                    <a:cubicBezTo>
                      <a:pt x="117455" y="229815"/>
                      <a:pt x="118745" y="232429"/>
                      <a:pt x="118745" y="235044"/>
                    </a:cubicBezTo>
                    <a:cubicBezTo>
                      <a:pt x="120035" y="237659"/>
                      <a:pt x="122615" y="238966"/>
                      <a:pt x="125194" y="240273"/>
                    </a:cubicBezTo>
                    <a:cubicBezTo>
                      <a:pt x="129064" y="242888"/>
                      <a:pt x="135513" y="238966"/>
                      <a:pt x="136803" y="235044"/>
                    </a:cubicBezTo>
                    <a:cubicBezTo>
                      <a:pt x="138093" y="232429"/>
                      <a:pt x="138093" y="229815"/>
                      <a:pt x="136803" y="227200"/>
                    </a:cubicBezTo>
                    <a:cubicBezTo>
                      <a:pt x="135513" y="224585"/>
                      <a:pt x="134223" y="223278"/>
                      <a:pt x="131644" y="221970"/>
                    </a:cubicBezTo>
                    <a:cubicBezTo>
                      <a:pt x="130354" y="221970"/>
                      <a:pt x="129064" y="220663"/>
                      <a:pt x="127774" y="220663"/>
                    </a:cubicBezTo>
                    <a:close/>
                    <a:moveTo>
                      <a:pt x="206249" y="190500"/>
                    </a:moveTo>
                    <a:cubicBezTo>
                      <a:pt x="200745" y="190500"/>
                      <a:pt x="197994" y="193080"/>
                      <a:pt x="195242" y="196950"/>
                    </a:cubicBezTo>
                    <a:cubicBezTo>
                      <a:pt x="195242" y="199529"/>
                      <a:pt x="195242" y="202109"/>
                      <a:pt x="196618" y="204689"/>
                    </a:cubicBezTo>
                    <a:cubicBezTo>
                      <a:pt x="196618" y="207269"/>
                      <a:pt x="199370" y="208558"/>
                      <a:pt x="202121" y="209848"/>
                    </a:cubicBezTo>
                    <a:cubicBezTo>
                      <a:pt x="207625" y="211138"/>
                      <a:pt x="213128" y="208558"/>
                      <a:pt x="215880" y="204689"/>
                    </a:cubicBezTo>
                    <a:cubicBezTo>
                      <a:pt x="215880" y="202109"/>
                      <a:pt x="215880" y="199529"/>
                      <a:pt x="214504" y="196950"/>
                    </a:cubicBezTo>
                    <a:cubicBezTo>
                      <a:pt x="214504" y="194370"/>
                      <a:pt x="211752" y="193080"/>
                      <a:pt x="209001" y="191790"/>
                    </a:cubicBezTo>
                    <a:cubicBezTo>
                      <a:pt x="207625" y="190500"/>
                      <a:pt x="206249" y="190500"/>
                      <a:pt x="206249" y="190500"/>
                    </a:cubicBezTo>
                    <a:close/>
                    <a:moveTo>
                      <a:pt x="201791" y="175311"/>
                    </a:moveTo>
                    <a:cubicBezTo>
                      <a:pt x="206090" y="174661"/>
                      <a:pt x="210720" y="174986"/>
                      <a:pt x="215351" y="176934"/>
                    </a:cubicBezTo>
                    <a:cubicBezTo>
                      <a:pt x="219319" y="178233"/>
                      <a:pt x="223288" y="180831"/>
                      <a:pt x="227257" y="184728"/>
                    </a:cubicBezTo>
                    <a:cubicBezTo>
                      <a:pt x="228580" y="187325"/>
                      <a:pt x="229903" y="188624"/>
                      <a:pt x="229903" y="191222"/>
                    </a:cubicBezTo>
                    <a:cubicBezTo>
                      <a:pt x="231226" y="193820"/>
                      <a:pt x="232549" y="197717"/>
                      <a:pt x="232549" y="201613"/>
                    </a:cubicBezTo>
                    <a:cubicBezTo>
                      <a:pt x="232549" y="201613"/>
                      <a:pt x="232549" y="201613"/>
                      <a:pt x="261653" y="218498"/>
                    </a:cubicBezTo>
                    <a:cubicBezTo>
                      <a:pt x="261653" y="218498"/>
                      <a:pt x="261653" y="218498"/>
                      <a:pt x="319861" y="184728"/>
                    </a:cubicBezTo>
                    <a:cubicBezTo>
                      <a:pt x="325153" y="180831"/>
                      <a:pt x="333090" y="183429"/>
                      <a:pt x="335736" y="188624"/>
                    </a:cubicBezTo>
                    <a:cubicBezTo>
                      <a:pt x="339705" y="193820"/>
                      <a:pt x="337059" y="200314"/>
                      <a:pt x="331768" y="204211"/>
                    </a:cubicBezTo>
                    <a:cubicBezTo>
                      <a:pt x="331768" y="204211"/>
                      <a:pt x="331768" y="204211"/>
                      <a:pt x="274882" y="237981"/>
                    </a:cubicBezTo>
                    <a:cubicBezTo>
                      <a:pt x="266944" y="241878"/>
                      <a:pt x="257684" y="241878"/>
                      <a:pt x="251069" y="237981"/>
                    </a:cubicBezTo>
                    <a:cubicBezTo>
                      <a:pt x="251069" y="237981"/>
                      <a:pt x="251069" y="237981"/>
                      <a:pt x="223288" y="222395"/>
                    </a:cubicBezTo>
                    <a:cubicBezTo>
                      <a:pt x="219319" y="224993"/>
                      <a:pt x="215351" y="226292"/>
                      <a:pt x="210059" y="227590"/>
                    </a:cubicBezTo>
                    <a:cubicBezTo>
                      <a:pt x="208736" y="227590"/>
                      <a:pt x="207413" y="227590"/>
                      <a:pt x="206090" y="227590"/>
                    </a:cubicBezTo>
                    <a:cubicBezTo>
                      <a:pt x="202121" y="227590"/>
                      <a:pt x="199476" y="227590"/>
                      <a:pt x="195507" y="226292"/>
                    </a:cubicBezTo>
                    <a:cubicBezTo>
                      <a:pt x="191538" y="224993"/>
                      <a:pt x="187569" y="222395"/>
                      <a:pt x="184924" y="218498"/>
                    </a:cubicBezTo>
                    <a:cubicBezTo>
                      <a:pt x="184924" y="218498"/>
                      <a:pt x="184924" y="218498"/>
                      <a:pt x="166403" y="226292"/>
                    </a:cubicBezTo>
                    <a:cubicBezTo>
                      <a:pt x="166403" y="226292"/>
                      <a:pt x="166403" y="226292"/>
                      <a:pt x="155819" y="231487"/>
                    </a:cubicBezTo>
                    <a:cubicBezTo>
                      <a:pt x="155819" y="235384"/>
                      <a:pt x="154496" y="237981"/>
                      <a:pt x="153173" y="240579"/>
                    </a:cubicBezTo>
                    <a:cubicBezTo>
                      <a:pt x="149205" y="250970"/>
                      <a:pt x="139944" y="258763"/>
                      <a:pt x="128038" y="258763"/>
                    </a:cubicBezTo>
                    <a:cubicBezTo>
                      <a:pt x="125392" y="258763"/>
                      <a:pt x="121423" y="257464"/>
                      <a:pt x="118778" y="256165"/>
                    </a:cubicBezTo>
                    <a:cubicBezTo>
                      <a:pt x="112163" y="253568"/>
                      <a:pt x="106871" y="248372"/>
                      <a:pt x="102903" y="241878"/>
                    </a:cubicBezTo>
                    <a:cubicBezTo>
                      <a:pt x="102903" y="239280"/>
                      <a:pt x="101580" y="236682"/>
                      <a:pt x="101580" y="234085"/>
                    </a:cubicBezTo>
                    <a:cubicBezTo>
                      <a:pt x="101580" y="234085"/>
                      <a:pt x="101580" y="234085"/>
                      <a:pt x="89673" y="230188"/>
                    </a:cubicBezTo>
                    <a:cubicBezTo>
                      <a:pt x="89673" y="230188"/>
                      <a:pt x="89673" y="230188"/>
                      <a:pt x="60569" y="222395"/>
                    </a:cubicBezTo>
                    <a:cubicBezTo>
                      <a:pt x="60569" y="222395"/>
                      <a:pt x="60569" y="222395"/>
                      <a:pt x="15590" y="243177"/>
                    </a:cubicBezTo>
                    <a:cubicBezTo>
                      <a:pt x="14267" y="244476"/>
                      <a:pt x="12944" y="244476"/>
                      <a:pt x="11621" y="244476"/>
                    </a:cubicBezTo>
                    <a:cubicBezTo>
                      <a:pt x="6330" y="244476"/>
                      <a:pt x="2361" y="241878"/>
                      <a:pt x="1038" y="237981"/>
                    </a:cubicBezTo>
                    <a:cubicBezTo>
                      <a:pt x="-1608" y="232786"/>
                      <a:pt x="1038" y="226292"/>
                      <a:pt x="6330" y="223694"/>
                    </a:cubicBezTo>
                    <a:cubicBezTo>
                      <a:pt x="6330" y="223694"/>
                      <a:pt x="6330" y="223694"/>
                      <a:pt x="49986" y="202912"/>
                    </a:cubicBezTo>
                    <a:cubicBezTo>
                      <a:pt x="55278" y="200314"/>
                      <a:pt x="60569" y="199015"/>
                      <a:pt x="65861" y="201613"/>
                    </a:cubicBezTo>
                    <a:cubicBezTo>
                      <a:pt x="65861" y="201613"/>
                      <a:pt x="65861" y="201613"/>
                      <a:pt x="97611" y="209406"/>
                    </a:cubicBezTo>
                    <a:cubicBezTo>
                      <a:pt x="97611" y="209406"/>
                      <a:pt x="97611" y="209406"/>
                      <a:pt x="109517" y="213303"/>
                    </a:cubicBezTo>
                    <a:cubicBezTo>
                      <a:pt x="116132" y="205510"/>
                      <a:pt x="128038" y="202912"/>
                      <a:pt x="138621" y="206809"/>
                    </a:cubicBezTo>
                    <a:cubicBezTo>
                      <a:pt x="141267" y="208107"/>
                      <a:pt x="143913" y="209406"/>
                      <a:pt x="145236" y="210705"/>
                    </a:cubicBezTo>
                    <a:cubicBezTo>
                      <a:pt x="145236" y="210705"/>
                      <a:pt x="145236" y="210705"/>
                      <a:pt x="157142" y="206809"/>
                    </a:cubicBezTo>
                    <a:cubicBezTo>
                      <a:pt x="157142" y="206809"/>
                      <a:pt x="157142" y="206809"/>
                      <a:pt x="178309" y="196418"/>
                    </a:cubicBezTo>
                    <a:cubicBezTo>
                      <a:pt x="178309" y="195119"/>
                      <a:pt x="179632" y="193820"/>
                      <a:pt x="179632" y="192521"/>
                    </a:cubicBezTo>
                    <a:cubicBezTo>
                      <a:pt x="182278" y="187325"/>
                      <a:pt x="184924" y="183429"/>
                      <a:pt x="190215" y="179532"/>
                    </a:cubicBezTo>
                    <a:cubicBezTo>
                      <a:pt x="193522" y="177584"/>
                      <a:pt x="197491" y="175960"/>
                      <a:pt x="201791" y="175311"/>
                    </a:cubicBezTo>
                    <a:close/>
                    <a:moveTo>
                      <a:pt x="197837" y="12700"/>
                    </a:moveTo>
                    <a:cubicBezTo>
                      <a:pt x="249179" y="17979"/>
                      <a:pt x="291306" y="60210"/>
                      <a:pt x="295255" y="111680"/>
                    </a:cubicBezTo>
                    <a:cubicBezTo>
                      <a:pt x="295255" y="114319"/>
                      <a:pt x="295255" y="116959"/>
                      <a:pt x="292622" y="118279"/>
                    </a:cubicBezTo>
                    <a:cubicBezTo>
                      <a:pt x="291306" y="120918"/>
                      <a:pt x="288673" y="122238"/>
                      <a:pt x="286040" y="122238"/>
                    </a:cubicBezTo>
                    <a:cubicBezTo>
                      <a:pt x="286040" y="122238"/>
                      <a:pt x="286040" y="122238"/>
                      <a:pt x="196520" y="122238"/>
                    </a:cubicBezTo>
                    <a:cubicBezTo>
                      <a:pt x="191254" y="122238"/>
                      <a:pt x="187305" y="118279"/>
                      <a:pt x="187305" y="113000"/>
                    </a:cubicBezTo>
                    <a:cubicBezTo>
                      <a:pt x="187305" y="113000"/>
                      <a:pt x="187305" y="113000"/>
                      <a:pt x="187305" y="21938"/>
                    </a:cubicBezTo>
                    <a:cubicBezTo>
                      <a:pt x="187305" y="19299"/>
                      <a:pt x="188621" y="17979"/>
                      <a:pt x="189938" y="15339"/>
                    </a:cubicBezTo>
                    <a:cubicBezTo>
                      <a:pt x="192571" y="14020"/>
                      <a:pt x="195204" y="12700"/>
                      <a:pt x="197837" y="12700"/>
                    </a:cubicBezTo>
                    <a:close/>
                    <a:moveTo>
                      <a:pt x="150484" y="0"/>
                    </a:moveTo>
                    <a:cubicBezTo>
                      <a:pt x="154427" y="0"/>
                      <a:pt x="157057" y="1313"/>
                      <a:pt x="159686" y="3938"/>
                    </a:cubicBezTo>
                    <a:cubicBezTo>
                      <a:pt x="162315" y="6564"/>
                      <a:pt x="163629" y="9189"/>
                      <a:pt x="163629" y="13127"/>
                    </a:cubicBezTo>
                    <a:cubicBezTo>
                      <a:pt x="163629" y="13127"/>
                      <a:pt x="163629" y="13127"/>
                      <a:pt x="163629" y="132587"/>
                    </a:cubicBezTo>
                    <a:cubicBezTo>
                      <a:pt x="163629" y="139151"/>
                      <a:pt x="168887" y="145714"/>
                      <a:pt x="176775" y="145714"/>
                    </a:cubicBezTo>
                    <a:cubicBezTo>
                      <a:pt x="176775" y="145714"/>
                      <a:pt x="176775" y="145714"/>
                      <a:pt x="296398" y="145714"/>
                    </a:cubicBezTo>
                    <a:cubicBezTo>
                      <a:pt x="300341" y="145714"/>
                      <a:pt x="302970" y="147027"/>
                      <a:pt x="305599" y="149653"/>
                    </a:cubicBezTo>
                    <a:cubicBezTo>
                      <a:pt x="308228" y="152278"/>
                      <a:pt x="309543" y="154904"/>
                      <a:pt x="308228" y="158842"/>
                    </a:cubicBezTo>
                    <a:cubicBezTo>
                      <a:pt x="308228" y="165406"/>
                      <a:pt x="306914" y="171969"/>
                      <a:pt x="305599" y="178533"/>
                    </a:cubicBezTo>
                    <a:cubicBezTo>
                      <a:pt x="305599" y="178533"/>
                      <a:pt x="305599" y="178533"/>
                      <a:pt x="262220" y="204788"/>
                    </a:cubicBezTo>
                    <a:cubicBezTo>
                      <a:pt x="262220" y="204788"/>
                      <a:pt x="262220" y="204788"/>
                      <a:pt x="242502" y="194286"/>
                    </a:cubicBezTo>
                    <a:cubicBezTo>
                      <a:pt x="239872" y="181158"/>
                      <a:pt x="231985" y="169344"/>
                      <a:pt x="218840" y="165406"/>
                    </a:cubicBezTo>
                    <a:cubicBezTo>
                      <a:pt x="214896" y="162780"/>
                      <a:pt x="209638" y="162780"/>
                      <a:pt x="205694" y="162780"/>
                    </a:cubicBezTo>
                    <a:cubicBezTo>
                      <a:pt x="189920" y="162780"/>
                      <a:pt x="175460" y="171969"/>
                      <a:pt x="168887" y="186409"/>
                    </a:cubicBezTo>
                    <a:cubicBezTo>
                      <a:pt x="168887" y="187722"/>
                      <a:pt x="168887" y="187722"/>
                      <a:pt x="168887" y="187722"/>
                    </a:cubicBezTo>
                    <a:cubicBezTo>
                      <a:pt x="168887" y="187722"/>
                      <a:pt x="168887" y="187722"/>
                      <a:pt x="146540" y="196912"/>
                    </a:cubicBezTo>
                    <a:cubicBezTo>
                      <a:pt x="145226" y="196912"/>
                      <a:pt x="143911" y="195599"/>
                      <a:pt x="142597" y="195599"/>
                    </a:cubicBezTo>
                    <a:cubicBezTo>
                      <a:pt x="137338" y="192973"/>
                      <a:pt x="133395" y="192973"/>
                      <a:pt x="128137" y="192973"/>
                    </a:cubicBezTo>
                    <a:cubicBezTo>
                      <a:pt x="120249" y="192973"/>
                      <a:pt x="112362" y="195599"/>
                      <a:pt x="107104" y="199537"/>
                    </a:cubicBezTo>
                    <a:cubicBezTo>
                      <a:pt x="107104" y="199537"/>
                      <a:pt x="107104" y="199537"/>
                      <a:pt x="70297" y="189035"/>
                    </a:cubicBezTo>
                    <a:cubicBezTo>
                      <a:pt x="61095" y="187722"/>
                      <a:pt x="53208" y="187722"/>
                      <a:pt x="45321" y="191661"/>
                    </a:cubicBezTo>
                    <a:lnTo>
                      <a:pt x="29546" y="199537"/>
                    </a:lnTo>
                    <a:cubicBezTo>
                      <a:pt x="21659" y="182471"/>
                      <a:pt x="19030" y="164093"/>
                      <a:pt x="19030" y="145714"/>
                    </a:cubicBezTo>
                    <a:cubicBezTo>
                      <a:pt x="19030" y="69575"/>
                      <a:pt x="76870" y="7876"/>
                      <a:pt x="1504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u="sng"/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6089650" y="4307205"/>
            <a:ext cx="2353945" cy="878840"/>
            <a:chOff x="9422" y="7357"/>
            <a:chExt cx="3707" cy="1384"/>
          </a:xfrm>
        </p:grpSpPr>
        <p:grpSp>
          <p:nvGrpSpPr>
            <p:cNvPr id="27" name="组合 26"/>
            <p:cNvGrpSpPr/>
            <p:nvPr/>
          </p:nvGrpSpPr>
          <p:grpSpPr>
            <a:xfrm rot="0">
              <a:off x="11079" y="7965"/>
              <a:ext cx="2050" cy="776"/>
              <a:chOff x="8268607" y="3017352"/>
              <a:chExt cx="2457329" cy="897321"/>
            </a:xfrm>
          </p:grpSpPr>
          <p:sp>
            <p:nvSpPr>
              <p:cNvPr id="28" name="文本框 18"/>
              <p:cNvSpPr txBox="1"/>
              <p:nvPr/>
            </p:nvSpPr>
            <p:spPr>
              <a:xfrm>
                <a:off x="8268607" y="3325117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>
                  <a:lnSpc>
                    <a:spcPct val="120000"/>
                  </a:lnSpc>
                  <a:defRPr/>
                </a:pPr>
                <a:endParaRPr lang="zh-CN" altLang="en-US" sz="1050">
                  <a:solidFill>
                    <a:srgbClr val="F0B500"/>
                  </a:solidFill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8268607" y="3017352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l" defTabSz="914400">
                  <a:defRPr/>
                </a:pPr>
                <a:r>
                  <a:rPr lang="en-US" altLang="zh-CN" sz="3600" b="1">
                    <a:solidFill>
                      <a:srgbClr val="F0B500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3.</a:t>
                </a:r>
                <a:r>
                  <a:rPr lang="zh-CN" altLang="en-US" sz="3600" b="1">
                    <a:solidFill>
                      <a:srgbClr val="F0B500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优化一套运行机制</a:t>
                </a:r>
                <a:endParaRPr lang="zh-CN" altLang="en-US" sz="3600" b="1">
                  <a:solidFill>
                    <a:srgbClr val="F0B500"/>
                  </a:solidFill>
                  <a:latin typeface="方正少儿简体" panose="03000509000000000000" charset="-122"/>
                  <a:ea typeface="方正少儿简体" panose="03000509000000000000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 rot="0">
              <a:off x="9422" y="7357"/>
              <a:ext cx="1335" cy="1383"/>
              <a:chOff x="4909396" y="2914649"/>
              <a:chExt cx="1200150" cy="1200150"/>
            </a:xfrm>
          </p:grpSpPr>
          <p:sp>
            <p:nvSpPr>
              <p:cNvPr id="9" name="箭头: V 形 23"/>
              <p:cNvSpPr/>
              <p:nvPr/>
            </p:nvSpPr>
            <p:spPr>
              <a:xfrm rot="10800000">
                <a:off x="4909396" y="2914649"/>
                <a:ext cx="1200150" cy="1200150"/>
              </a:xfrm>
              <a:prstGeom prst="chevron">
                <a:avLst/>
              </a:pr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11" name="任意多边形: 形状 12"/>
              <p:cNvSpPr/>
              <p:nvPr/>
            </p:nvSpPr>
            <p:spPr bwMode="auto">
              <a:xfrm>
                <a:off x="5772541" y="3374130"/>
                <a:ext cx="326810" cy="281189"/>
              </a:xfrm>
              <a:custGeom>
                <a:avLst/>
                <a:gdLst>
                  <a:gd name="connsiteX0" fmla="*/ 181524 w 337647"/>
                  <a:gd name="connsiteY0" fmla="*/ 231775 h 290513"/>
                  <a:gd name="connsiteX1" fmla="*/ 190749 w 337647"/>
                  <a:gd name="connsiteY1" fmla="*/ 236996 h 290513"/>
                  <a:gd name="connsiteX2" fmla="*/ 205246 w 337647"/>
                  <a:gd name="connsiteY2" fmla="*/ 239607 h 290513"/>
                  <a:gd name="connsiteX3" fmla="*/ 222379 w 337647"/>
                  <a:gd name="connsiteY3" fmla="*/ 235691 h 290513"/>
                  <a:gd name="connsiteX4" fmla="*/ 243466 w 337647"/>
                  <a:gd name="connsiteY4" fmla="*/ 247439 h 290513"/>
                  <a:gd name="connsiteX5" fmla="*/ 261917 w 337647"/>
                  <a:gd name="connsiteY5" fmla="*/ 252660 h 290513"/>
                  <a:gd name="connsiteX6" fmla="*/ 163073 w 337647"/>
                  <a:gd name="connsiteY6" fmla="*/ 290513 h 290513"/>
                  <a:gd name="connsiteX7" fmla="*/ 52367 w 337647"/>
                  <a:gd name="connsiteY7" fmla="*/ 239607 h 290513"/>
                  <a:gd name="connsiteX8" fmla="*/ 60275 w 337647"/>
                  <a:gd name="connsiteY8" fmla="*/ 234386 h 290513"/>
                  <a:gd name="connsiteX9" fmla="*/ 91905 w 337647"/>
                  <a:gd name="connsiteY9" fmla="*/ 243523 h 290513"/>
                  <a:gd name="connsiteX10" fmla="*/ 93223 w 337647"/>
                  <a:gd name="connsiteY10" fmla="*/ 247439 h 290513"/>
                  <a:gd name="connsiteX11" fmla="*/ 114309 w 337647"/>
                  <a:gd name="connsiteY11" fmla="*/ 267018 h 290513"/>
                  <a:gd name="connsiteX12" fmla="*/ 127489 w 337647"/>
                  <a:gd name="connsiteY12" fmla="*/ 269629 h 290513"/>
                  <a:gd name="connsiteX13" fmla="*/ 164391 w 337647"/>
                  <a:gd name="connsiteY13" fmla="*/ 244828 h 290513"/>
                  <a:gd name="connsiteX14" fmla="*/ 165708 w 337647"/>
                  <a:gd name="connsiteY14" fmla="*/ 239607 h 290513"/>
                  <a:gd name="connsiteX15" fmla="*/ 181524 w 337647"/>
                  <a:gd name="connsiteY15" fmla="*/ 231775 h 290513"/>
                  <a:gd name="connsiteX16" fmla="*/ 127774 w 337647"/>
                  <a:gd name="connsiteY16" fmla="*/ 220663 h 290513"/>
                  <a:gd name="connsiteX17" fmla="*/ 118745 w 337647"/>
                  <a:gd name="connsiteY17" fmla="*/ 227200 h 290513"/>
                  <a:gd name="connsiteX18" fmla="*/ 118745 w 337647"/>
                  <a:gd name="connsiteY18" fmla="*/ 235044 h 290513"/>
                  <a:gd name="connsiteX19" fmla="*/ 125194 w 337647"/>
                  <a:gd name="connsiteY19" fmla="*/ 240273 h 290513"/>
                  <a:gd name="connsiteX20" fmla="*/ 136803 w 337647"/>
                  <a:gd name="connsiteY20" fmla="*/ 235044 h 290513"/>
                  <a:gd name="connsiteX21" fmla="*/ 136803 w 337647"/>
                  <a:gd name="connsiteY21" fmla="*/ 227200 h 290513"/>
                  <a:gd name="connsiteX22" fmla="*/ 131644 w 337647"/>
                  <a:gd name="connsiteY22" fmla="*/ 221970 h 290513"/>
                  <a:gd name="connsiteX23" fmla="*/ 127774 w 337647"/>
                  <a:gd name="connsiteY23" fmla="*/ 220663 h 290513"/>
                  <a:gd name="connsiteX24" fmla="*/ 206249 w 337647"/>
                  <a:gd name="connsiteY24" fmla="*/ 190500 h 290513"/>
                  <a:gd name="connsiteX25" fmla="*/ 195242 w 337647"/>
                  <a:gd name="connsiteY25" fmla="*/ 196950 h 290513"/>
                  <a:gd name="connsiteX26" fmla="*/ 196618 w 337647"/>
                  <a:gd name="connsiteY26" fmla="*/ 204689 h 290513"/>
                  <a:gd name="connsiteX27" fmla="*/ 202121 w 337647"/>
                  <a:gd name="connsiteY27" fmla="*/ 209848 h 290513"/>
                  <a:gd name="connsiteX28" fmla="*/ 215880 w 337647"/>
                  <a:gd name="connsiteY28" fmla="*/ 204689 h 290513"/>
                  <a:gd name="connsiteX29" fmla="*/ 214504 w 337647"/>
                  <a:gd name="connsiteY29" fmla="*/ 196950 h 290513"/>
                  <a:gd name="connsiteX30" fmla="*/ 209001 w 337647"/>
                  <a:gd name="connsiteY30" fmla="*/ 191790 h 290513"/>
                  <a:gd name="connsiteX31" fmla="*/ 206249 w 337647"/>
                  <a:gd name="connsiteY31" fmla="*/ 190500 h 290513"/>
                  <a:gd name="connsiteX32" fmla="*/ 201791 w 337647"/>
                  <a:gd name="connsiteY32" fmla="*/ 175311 h 290513"/>
                  <a:gd name="connsiteX33" fmla="*/ 215351 w 337647"/>
                  <a:gd name="connsiteY33" fmla="*/ 176934 h 290513"/>
                  <a:gd name="connsiteX34" fmla="*/ 227257 w 337647"/>
                  <a:gd name="connsiteY34" fmla="*/ 184728 h 290513"/>
                  <a:gd name="connsiteX35" fmla="*/ 229903 w 337647"/>
                  <a:gd name="connsiteY35" fmla="*/ 191222 h 290513"/>
                  <a:gd name="connsiteX36" fmla="*/ 232549 w 337647"/>
                  <a:gd name="connsiteY36" fmla="*/ 201613 h 290513"/>
                  <a:gd name="connsiteX37" fmla="*/ 261653 w 337647"/>
                  <a:gd name="connsiteY37" fmla="*/ 218498 h 290513"/>
                  <a:gd name="connsiteX38" fmla="*/ 319861 w 337647"/>
                  <a:gd name="connsiteY38" fmla="*/ 184728 h 290513"/>
                  <a:gd name="connsiteX39" fmla="*/ 335736 w 337647"/>
                  <a:gd name="connsiteY39" fmla="*/ 188624 h 290513"/>
                  <a:gd name="connsiteX40" fmla="*/ 331768 w 337647"/>
                  <a:gd name="connsiteY40" fmla="*/ 204211 h 290513"/>
                  <a:gd name="connsiteX41" fmla="*/ 274882 w 337647"/>
                  <a:gd name="connsiteY41" fmla="*/ 237981 h 290513"/>
                  <a:gd name="connsiteX42" fmla="*/ 251069 w 337647"/>
                  <a:gd name="connsiteY42" fmla="*/ 237981 h 290513"/>
                  <a:gd name="connsiteX43" fmla="*/ 223288 w 337647"/>
                  <a:gd name="connsiteY43" fmla="*/ 222395 h 290513"/>
                  <a:gd name="connsiteX44" fmla="*/ 210059 w 337647"/>
                  <a:gd name="connsiteY44" fmla="*/ 227590 h 290513"/>
                  <a:gd name="connsiteX45" fmla="*/ 206090 w 337647"/>
                  <a:gd name="connsiteY45" fmla="*/ 227590 h 290513"/>
                  <a:gd name="connsiteX46" fmla="*/ 195507 w 337647"/>
                  <a:gd name="connsiteY46" fmla="*/ 226292 h 290513"/>
                  <a:gd name="connsiteX47" fmla="*/ 184924 w 337647"/>
                  <a:gd name="connsiteY47" fmla="*/ 218498 h 290513"/>
                  <a:gd name="connsiteX48" fmla="*/ 166403 w 337647"/>
                  <a:gd name="connsiteY48" fmla="*/ 226292 h 290513"/>
                  <a:gd name="connsiteX49" fmla="*/ 155819 w 337647"/>
                  <a:gd name="connsiteY49" fmla="*/ 231487 h 290513"/>
                  <a:gd name="connsiteX50" fmla="*/ 153173 w 337647"/>
                  <a:gd name="connsiteY50" fmla="*/ 240579 h 290513"/>
                  <a:gd name="connsiteX51" fmla="*/ 128038 w 337647"/>
                  <a:gd name="connsiteY51" fmla="*/ 258763 h 290513"/>
                  <a:gd name="connsiteX52" fmla="*/ 118778 w 337647"/>
                  <a:gd name="connsiteY52" fmla="*/ 256165 h 290513"/>
                  <a:gd name="connsiteX53" fmla="*/ 102903 w 337647"/>
                  <a:gd name="connsiteY53" fmla="*/ 241878 h 290513"/>
                  <a:gd name="connsiteX54" fmla="*/ 101580 w 337647"/>
                  <a:gd name="connsiteY54" fmla="*/ 234085 h 290513"/>
                  <a:gd name="connsiteX55" fmla="*/ 89673 w 337647"/>
                  <a:gd name="connsiteY55" fmla="*/ 230188 h 290513"/>
                  <a:gd name="connsiteX56" fmla="*/ 60569 w 337647"/>
                  <a:gd name="connsiteY56" fmla="*/ 222395 h 290513"/>
                  <a:gd name="connsiteX57" fmla="*/ 15590 w 337647"/>
                  <a:gd name="connsiteY57" fmla="*/ 243177 h 290513"/>
                  <a:gd name="connsiteX58" fmla="*/ 11621 w 337647"/>
                  <a:gd name="connsiteY58" fmla="*/ 244476 h 290513"/>
                  <a:gd name="connsiteX59" fmla="*/ 1038 w 337647"/>
                  <a:gd name="connsiteY59" fmla="*/ 237981 h 290513"/>
                  <a:gd name="connsiteX60" fmla="*/ 6330 w 337647"/>
                  <a:gd name="connsiteY60" fmla="*/ 223694 h 290513"/>
                  <a:gd name="connsiteX61" fmla="*/ 49986 w 337647"/>
                  <a:gd name="connsiteY61" fmla="*/ 202912 h 290513"/>
                  <a:gd name="connsiteX62" fmla="*/ 65861 w 337647"/>
                  <a:gd name="connsiteY62" fmla="*/ 201613 h 290513"/>
                  <a:gd name="connsiteX63" fmla="*/ 97611 w 337647"/>
                  <a:gd name="connsiteY63" fmla="*/ 209406 h 290513"/>
                  <a:gd name="connsiteX64" fmla="*/ 109517 w 337647"/>
                  <a:gd name="connsiteY64" fmla="*/ 213303 h 290513"/>
                  <a:gd name="connsiteX65" fmla="*/ 138621 w 337647"/>
                  <a:gd name="connsiteY65" fmla="*/ 206809 h 290513"/>
                  <a:gd name="connsiteX66" fmla="*/ 145236 w 337647"/>
                  <a:gd name="connsiteY66" fmla="*/ 210705 h 290513"/>
                  <a:gd name="connsiteX67" fmla="*/ 157142 w 337647"/>
                  <a:gd name="connsiteY67" fmla="*/ 206809 h 290513"/>
                  <a:gd name="connsiteX68" fmla="*/ 178309 w 337647"/>
                  <a:gd name="connsiteY68" fmla="*/ 196418 h 290513"/>
                  <a:gd name="connsiteX69" fmla="*/ 179632 w 337647"/>
                  <a:gd name="connsiteY69" fmla="*/ 192521 h 290513"/>
                  <a:gd name="connsiteX70" fmla="*/ 190215 w 337647"/>
                  <a:gd name="connsiteY70" fmla="*/ 179532 h 290513"/>
                  <a:gd name="connsiteX71" fmla="*/ 201791 w 337647"/>
                  <a:gd name="connsiteY71" fmla="*/ 175311 h 290513"/>
                  <a:gd name="connsiteX72" fmla="*/ 197837 w 337647"/>
                  <a:gd name="connsiteY72" fmla="*/ 12700 h 290513"/>
                  <a:gd name="connsiteX73" fmla="*/ 295255 w 337647"/>
                  <a:gd name="connsiteY73" fmla="*/ 111680 h 290513"/>
                  <a:gd name="connsiteX74" fmla="*/ 292622 w 337647"/>
                  <a:gd name="connsiteY74" fmla="*/ 118279 h 290513"/>
                  <a:gd name="connsiteX75" fmla="*/ 286040 w 337647"/>
                  <a:gd name="connsiteY75" fmla="*/ 122238 h 290513"/>
                  <a:gd name="connsiteX76" fmla="*/ 196520 w 337647"/>
                  <a:gd name="connsiteY76" fmla="*/ 122238 h 290513"/>
                  <a:gd name="connsiteX77" fmla="*/ 187305 w 337647"/>
                  <a:gd name="connsiteY77" fmla="*/ 113000 h 290513"/>
                  <a:gd name="connsiteX78" fmla="*/ 187305 w 337647"/>
                  <a:gd name="connsiteY78" fmla="*/ 21938 h 290513"/>
                  <a:gd name="connsiteX79" fmla="*/ 189938 w 337647"/>
                  <a:gd name="connsiteY79" fmla="*/ 15339 h 290513"/>
                  <a:gd name="connsiteX80" fmla="*/ 197837 w 337647"/>
                  <a:gd name="connsiteY80" fmla="*/ 12700 h 290513"/>
                  <a:gd name="connsiteX81" fmla="*/ 150484 w 337647"/>
                  <a:gd name="connsiteY81" fmla="*/ 0 h 290513"/>
                  <a:gd name="connsiteX82" fmla="*/ 159686 w 337647"/>
                  <a:gd name="connsiteY82" fmla="*/ 3938 h 290513"/>
                  <a:gd name="connsiteX83" fmla="*/ 163629 w 337647"/>
                  <a:gd name="connsiteY83" fmla="*/ 13127 h 290513"/>
                  <a:gd name="connsiteX84" fmla="*/ 163629 w 337647"/>
                  <a:gd name="connsiteY84" fmla="*/ 132587 h 290513"/>
                  <a:gd name="connsiteX85" fmla="*/ 176775 w 337647"/>
                  <a:gd name="connsiteY85" fmla="*/ 145714 h 290513"/>
                  <a:gd name="connsiteX86" fmla="*/ 296398 w 337647"/>
                  <a:gd name="connsiteY86" fmla="*/ 145714 h 290513"/>
                  <a:gd name="connsiteX87" fmla="*/ 305599 w 337647"/>
                  <a:gd name="connsiteY87" fmla="*/ 149653 h 290513"/>
                  <a:gd name="connsiteX88" fmla="*/ 308228 w 337647"/>
                  <a:gd name="connsiteY88" fmla="*/ 158842 h 290513"/>
                  <a:gd name="connsiteX89" fmla="*/ 305599 w 337647"/>
                  <a:gd name="connsiteY89" fmla="*/ 178533 h 290513"/>
                  <a:gd name="connsiteX90" fmla="*/ 262220 w 337647"/>
                  <a:gd name="connsiteY90" fmla="*/ 204788 h 290513"/>
                  <a:gd name="connsiteX91" fmla="*/ 242502 w 337647"/>
                  <a:gd name="connsiteY91" fmla="*/ 194286 h 290513"/>
                  <a:gd name="connsiteX92" fmla="*/ 218840 w 337647"/>
                  <a:gd name="connsiteY92" fmla="*/ 165406 h 290513"/>
                  <a:gd name="connsiteX93" fmla="*/ 205694 w 337647"/>
                  <a:gd name="connsiteY93" fmla="*/ 162780 h 290513"/>
                  <a:gd name="connsiteX94" fmla="*/ 168887 w 337647"/>
                  <a:gd name="connsiteY94" fmla="*/ 186409 h 290513"/>
                  <a:gd name="connsiteX95" fmla="*/ 168887 w 337647"/>
                  <a:gd name="connsiteY95" fmla="*/ 187722 h 290513"/>
                  <a:gd name="connsiteX96" fmla="*/ 146540 w 337647"/>
                  <a:gd name="connsiteY96" fmla="*/ 196912 h 290513"/>
                  <a:gd name="connsiteX97" fmla="*/ 142597 w 337647"/>
                  <a:gd name="connsiteY97" fmla="*/ 195599 h 290513"/>
                  <a:gd name="connsiteX98" fmla="*/ 128137 w 337647"/>
                  <a:gd name="connsiteY98" fmla="*/ 192973 h 290513"/>
                  <a:gd name="connsiteX99" fmla="*/ 107104 w 337647"/>
                  <a:gd name="connsiteY99" fmla="*/ 199537 h 290513"/>
                  <a:gd name="connsiteX100" fmla="*/ 70297 w 337647"/>
                  <a:gd name="connsiteY100" fmla="*/ 189035 h 290513"/>
                  <a:gd name="connsiteX101" fmla="*/ 45321 w 337647"/>
                  <a:gd name="connsiteY101" fmla="*/ 191661 h 290513"/>
                  <a:gd name="connsiteX102" fmla="*/ 29546 w 337647"/>
                  <a:gd name="connsiteY102" fmla="*/ 199537 h 290513"/>
                  <a:gd name="connsiteX103" fmla="*/ 19030 w 337647"/>
                  <a:gd name="connsiteY103" fmla="*/ 145714 h 290513"/>
                  <a:gd name="connsiteX104" fmla="*/ 150484 w 337647"/>
                  <a:gd name="connsiteY104" fmla="*/ 0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337647" h="290513">
                    <a:moveTo>
                      <a:pt x="181524" y="231775"/>
                    </a:moveTo>
                    <a:cubicBezTo>
                      <a:pt x="184159" y="234386"/>
                      <a:pt x="188113" y="235691"/>
                      <a:pt x="190749" y="236996"/>
                    </a:cubicBezTo>
                    <a:cubicBezTo>
                      <a:pt x="194703" y="238302"/>
                      <a:pt x="199975" y="239607"/>
                      <a:pt x="205246" y="239607"/>
                    </a:cubicBezTo>
                    <a:cubicBezTo>
                      <a:pt x="210518" y="239607"/>
                      <a:pt x="217108" y="238302"/>
                      <a:pt x="222379" y="235691"/>
                    </a:cubicBezTo>
                    <a:lnTo>
                      <a:pt x="243466" y="247439"/>
                    </a:lnTo>
                    <a:cubicBezTo>
                      <a:pt x="248738" y="251354"/>
                      <a:pt x="255327" y="252660"/>
                      <a:pt x="261917" y="252660"/>
                    </a:cubicBezTo>
                    <a:cubicBezTo>
                      <a:pt x="235559" y="276155"/>
                      <a:pt x="201292" y="290513"/>
                      <a:pt x="163073" y="290513"/>
                    </a:cubicBezTo>
                    <a:cubicBezTo>
                      <a:pt x="118263" y="290513"/>
                      <a:pt x="78726" y="270934"/>
                      <a:pt x="52367" y="239607"/>
                    </a:cubicBezTo>
                    <a:cubicBezTo>
                      <a:pt x="52367" y="239607"/>
                      <a:pt x="52367" y="239607"/>
                      <a:pt x="60275" y="234386"/>
                    </a:cubicBezTo>
                    <a:cubicBezTo>
                      <a:pt x="60275" y="234386"/>
                      <a:pt x="60275" y="234386"/>
                      <a:pt x="91905" y="243523"/>
                    </a:cubicBezTo>
                    <a:cubicBezTo>
                      <a:pt x="91905" y="244828"/>
                      <a:pt x="91905" y="246133"/>
                      <a:pt x="93223" y="247439"/>
                    </a:cubicBezTo>
                    <a:cubicBezTo>
                      <a:pt x="97176" y="256576"/>
                      <a:pt x="105084" y="263102"/>
                      <a:pt x="114309" y="267018"/>
                    </a:cubicBezTo>
                    <a:cubicBezTo>
                      <a:pt x="118263" y="269629"/>
                      <a:pt x="123535" y="269629"/>
                      <a:pt x="127489" y="269629"/>
                    </a:cubicBezTo>
                    <a:cubicBezTo>
                      <a:pt x="143304" y="269629"/>
                      <a:pt x="157801" y="260491"/>
                      <a:pt x="164391" y="244828"/>
                    </a:cubicBezTo>
                    <a:cubicBezTo>
                      <a:pt x="164391" y="243523"/>
                      <a:pt x="164391" y="240912"/>
                      <a:pt x="165708" y="239607"/>
                    </a:cubicBezTo>
                    <a:cubicBezTo>
                      <a:pt x="165708" y="239607"/>
                      <a:pt x="165708" y="239607"/>
                      <a:pt x="181524" y="231775"/>
                    </a:cubicBezTo>
                    <a:close/>
                    <a:moveTo>
                      <a:pt x="127774" y="220663"/>
                    </a:moveTo>
                    <a:cubicBezTo>
                      <a:pt x="123904" y="220663"/>
                      <a:pt x="120035" y="223278"/>
                      <a:pt x="118745" y="227200"/>
                    </a:cubicBezTo>
                    <a:cubicBezTo>
                      <a:pt x="117455" y="229815"/>
                      <a:pt x="118745" y="232429"/>
                      <a:pt x="118745" y="235044"/>
                    </a:cubicBezTo>
                    <a:cubicBezTo>
                      <a:pt x="120035" y="237659"/>
                      <a:pt x="122615" y="238966"/>
                      <a:pt x="125194" y="240273"/>
                    </a:cubicBezTo>
                    <a:cubicBezTo>
                      <a:pt x="129064" y="242888"/>
                      <a:pt x="135513" y="238966"/>
                      <a:pt x="136803" y="235044"/>
                    </a:cubicBezTo>
                    <a:cubicBezTo>
                      <a:pt x="138093" y="232429"/>
                      <a:pt x="138093" y="229815"/>
                      <a:pt x="136803" y="227200"/>
                    </a:cubicBezTo>
                    <a:cubicBezTo>
                      <a:pt x="135513" y="224585"/>
                      <a:pt x="134223" y="223278"/>
                      <a:pt x="131644" y="221970"/>
                    </a:cubicBezTo>
                    <a:cubicBezTo>
                      <a:pt x="130354" y="221970"/>
                      <a:pt x="129064" y="220663"/>
                      <a:pt x="127774" y="220663"/>
                    </a:cubicBezTo>
                    <a:close/>
                    <a:moveTo>
                      <a:pt x="206249" y="190500"/>
                    </a:moveTo>
                    <a:cubicBezTo>
                      <a:pt x="200745" y="190500"/>
                      <a:pt x="197994" y="193080"/>
                      <a:pt x="195242" y="196950"/>
                    </a:cubicBezTo>
                    <a:cubicBezTo>
                      <a:pt x="195242" y="199529"/>
                      <a:pt x="195242" y="202109"/>
                      <a:pt x="196618" y="204689"/>
                    </a:cubicBezTo>
                    <a:cubicBezTo>
                      <a:pt x="196618" y="207269"/>
                      <a:pt x="199370" y="208558"/>
                      <a:pt x="202121" y="209848"/>
                    </a:cubicBezTo>
                    <a:cubicBezTo>
                      <a:pt x="207625" y="211138"/>
                      <a:pt x="213128" y="208558"/>
                      <a:pt x="215880" y="204689"/>
                    </a:cubicBezTo>
                    <a:cubicBezTo>
                      <a:pt x="215880" y="202109"/>
                      <a:pt x="215880" y="199529"/>
                      <a:pt x="214504" y="196950"/>
                    </a:cubicBezTo>
                    <a:cubicBezTo>
                      <a:pt x="214504" y="194370"/>
                      <a:pt x="211752" y="193080"/>
                      <a:pt x="209001" y="191790"/>
                    </a:cubicBezTo>
                    <a:cubicBezTo>
                      <a:pt x="207625" y="190500"/>
                      <a:pt x="206249" y="190500"/>
                      <a:pt x="206249" y="190500"/>
                    </a:cubicBezTo>
                    <a:close/>
                    <a:moveTo>
                      <a:pt x="201791" y="175311"/>
                    </a:moveTo>
                    <a:cubicBezTo>
                      <a:pt x="206090" y="174661"/>
                      <a:pt x="210720" y="174986"/>
                      <a:pt x="215351" y="176934"/>
                    </a:cubicBezTo>
                    <a:cubicBezTo>
                      <a:pt x="219319" y="178233"/>
                      <a:pt x="223288" y="180831"/>
                      <a:pt x="227257" y="184728"/>
                    </a:cubicBezTo>
                    <a:cubicBezTo>
                      <a:pt x="228580" y="187325"/>
                      <a:pt x="229903" y="188624"/>
                      <a:pt x="229903" y="191222"/>
                    </a:cubicBezTo>
                    <a:cubicBezTo>
                      <a:pt x="231226" y="193820"/>
                      <a:pt x="232549" y="197717"/>
                      <a:pt x="232549" y="201613"/>
                    </a:cubicBezTo>
                    <a:cubicBezTo>
                      <a:pt x="232549" y="201613"/>
                      <a:pt x="232549" y="201613"/>
                      <a:pt x="261653" y="218498"/>
                    </a:cubicBezTo>
                    <a:cubicBezTo>
                      <a:pt x="261653" y="218498"/>
                      <a:pt x="261653" y="218498"/>
                      <a:pt x="319861" y="184728"/>
                    </a:cubicBezTo>
                    <a:cubicBezTo>
                      <a:pt x="325153" y="180831"/>
                      <a:pt x="333090" y="183429"/>
                      <a:pt x="335736" y="188624"/>
                    </a:cubicBezTo>
                    <a:cubicBezTo>
                      <a:pt x="339705" y="193820"/>
                      <a:pt x="337059" y="200314"/>
                      <a:pt x="331768" y="204211"/>
                    </a:cubicBezTo>
                    <a:cubicBezTo>
                      <a:pt x="331768" y="204211"/>
                      <a:pt x="331768" y="204211"/>
                      <a:pt x="274882" y="237981"/>
                    </a:cubicBezTo>
                    <a:cubicBezTo>
                      <a:pt x="266944" y="241878"/>
                      <a:pt x="257684" y="241878"/>
                      <a:pt x="251069" y="237981"/>
                    </a:cubicBezTo>
                    <a:cubicBezTo>
                      <a:pt x="251069" y="237981"/>
                      <a:pt x="251069" y="237981"/>
                      <a:pt x="223288" y="222395"/>
                    </a:cubicBezTo>
                    <a:cubicBezTo>
                      <a:pt x="219319" y="224993"/>
                      <a:pt x="215351" y="226292"/>
                      <a:pt x="210059" y="227590"/>
                    </a:cubicBezTo>
                    <a:cubicBezTo>
                      <a:pt x="208736" y="227590"/>
                      <a:pt x="207413" y="227590"/>
                      <a:pt x="206090" y="227590"/>
                    </a:cubicBezTo>
                    <a:cubicBezTo>
                      <a:pt x="202121" y="227590"/>
                      <a:pt x="199476" y="227590"/>
                      <a:pt x="195507" y="226292"/>
                    </a:cubicBezTo>
                    <a:cubicBezTo>
                      <a:pt x="191538" y="224993"/>
                      <a:pt x="187569" y="222395"/>
                      <a:pt x="184924" y="218498"/>
                    </a:cubicBezTo>
                    <a:cubicBezTo>
                      <a:pt x="184924" y="218498"/>
                      <a:pt x="184924" y="218498"/>
                      <a:pt x="166403" y="226292"/>
                    </a:cubicBezTo>
                    <a:cubicBezTo>
                      <a:pt x="166403" y="226292"/>
                      <a:pt x="166403" y="226292"/>
                      <a:pt x="155819" y="231487"/>
                    </a:cubicBezTo>
                    <a:cubicBezTo>
                      <a:pt x="155819" y="235384"/>
                      <a:pt x="154496" y="237981"/>
                      <a:pt x="153173" y="240579"/>
                    </a:cubicBezTo>
                    <a:cubicBezTo>
                      <a:pt x="149205" y="250970"/>
                      <a:pt x="139944" y="258763"/>
                      <a:pt x="128038" y="258763"/>
                    </a:cubicBezTo>
                    <a:cubicBezTo>
                      <a:pt x="125392" y="258763"/>
                      <a:pt x="121423" y="257464"/>
                      <a:pt x="118778" y="256165"/>
                    </a:cubicBezTo>
                    <a:cubicBezTo>
                      <a:pt x="112163" y="253568"/>
                      <a:pt x="106871" y="248372"/>
                      <a:pt x="102903" y="241878"/>
                    </a:cubicBezTo>
                    <a:cubicBezTo>
                      <a:pt x="102903" y="239280"/>
                      <a:pt x="101580" y="236682"/>
                      <a:pt x="101580" y="234085"/>
                    </a:cubicBezTo>
                    <a:cubicBezTo>
                      <a:pt x="101580" y="234085"/>
                      <a:pt x="101580" y="234085"/>
                      <a:pt x="89673" y="230188"/>
                    </a:cubicBezTo>
                    <a:cubicBezTo>
                      <a:pt x="89673" y="230188"/>
                      <a:pt x="89673" y="230188"/>
                      <a:pt x="60569" y="222395"/>
                    </a:cubicBezTo>
                    <a:cubicBezTo>
                      <a:pt x="60569" y="222395"/>
                      <a:pt x="60569" y="222395"/>
                      <a:pt x="15590" y="243177"/>
                    </a:cubicBezTo>
                    <a:cubicBezTo>
                      <a:pt x="14267" y="244476"/>
                      <a:pt x="12944" y="244476"/>
                      <a:pt x="11621" y="244476"/>
                    </a:cubicBezTo>
                    <a:cubicBezTo>
                      <a:pt x="6330" y="244476"/>
                      <a:pt x="2361" y="241878"/>
                      <a:pt x="1038" y="237981"/>
                    </a:cubicBezTo>
                    <a:cubicBezTo>
                      <a:pt x="-1608" y="232786"/>
                      <a:pt x="1038" y="226292"/>
                      <a:pt x="6330" y="223694"/>
                    </a:cubicBezTo>
                    <a:cubicBezTo>
                      <a:pt x="6330" y="223694"/>
                      <a:pt x="6330" y="223694"/>
                      <a:pt x="49986" y="202912"/>
                    </a:cubicBezTo>
                    <a:cubicBezTo>
                      <a:pt x="55278" y="200314"/>
                      <a:pt x="60569" y="199015"/>
                      <a:pt x="65861" y="201613"/>
                    </a:cubicBezTo>
                    <a:cubicBezTo>
                      <a:pt x="65861" y="201613"/>
                      <a:pt x="65861" y="201613"/>
                      <a:pt x="97611" y="209406"/>
                    </a:cubicBezTo>
                    <a:cubicBezTo>
                      <a:pt x="97611" y="209406"/>
                      <a:pt x="97611" y="209406"/>
                      <a:pt x="109517" y="213303"/>
                    </a:cubicBezTo>
                    <a:cubicBezTo>
                      <a:pt x="116132" y="205510"/>
                      <a:pt x="128038" y="202912"/>
                      <a:pt x="138621" y="206809"/>
                    </a:cubicBezTo>
                    <a:cubicBezTo>
                      <a:pt x="141267" y="208107"/>
                      <a:pt x="143913" y="209406"/>
                      <a:pt x="145236" y="210705"/>
                    </a:cubicBezTo>
                    <a:cubicBezTo>
                      <a:pt x="145236" y="210705"/>
                      <a:pt x="145236" y="210705"/>
                      <a:pt x="157142" y="206809"/>
                    </a:cubicBezTo>
                    <a:cubicBezTo>
                      <a:pt x="157142" y="206809"/>
                      <a:pt x="157142" y="206809"/>
                      <a:pt x="178309" y="196418"/>
                    </a:cubicBezTo>
                    <a:cubicBezTo>
                      <a:pt x="178309" y="195119"/>
                      <a:pt x="179632" y="193820"/>
                      <a:pt x="179632" y="192521"/>
                    </a:cubicBezTo>
                    <a:cubicBezTo>
                      <a:pt x="182278" y="187325"/>
                      <a:pt x="184924" y="183429"/>
                      <a:pt x="190215" y="179532"/>
                    </a:cubicBezTo>
                    <a:cubicBezTo>
                      <a:pt x="193522" y="177584"/>
                      <a:pt x="197491" y="175960"/>
                      <a:pt x="201791" y="175311"/>
                    </a:cubicBezTo>
                    <a:close/>
                    <a:moveTo>
                      <a:pt x="197837" y="12700"/>
                    </a:moveTo>
                    <a:cubicBezTo>
                      <a:pt x="249179" y="17979"/>
                      <a:pt x="291306" y="60210"/>
                      <a:pt x="295255" y="111680"/>
                    </a:cubicBezTo>
                    <a:cubicBezTo>
                      <a:pt x="295255" y="114319"/>
                      <a:pt x="295255" y="116959"/>
                      <a:pt x="292622" y="118279"/>
                    </a:cubicBezTo>
                    <a:cubicBezTo>
                      <a:pt x="291306" y="120918"/>
                      <a:pt x="288673" y="122238"/>
                      <a:pt x="286040" y="122238"/>
                    </a:cubicBezTo>
                    <a:cubicBezTo>
                      <a:pt x="286040" y="122238"/>
                      <a:pt x="286040" y="122238"/>
                      <a:pt x="196520" y="122238"/>
                    </a:cubicBezTo>
                    <a:cubicBezTo>
                      <a:pt x="191254" y="122238"/>
                      <a:pt x="187305" y="118279"/>
                      <a:pt x="187305" y="113000"/>
                    </a:cubicBezTo>
                    <a:cubicBezTo>
                      <a:pt x="187305" y="113000"/>
                      <a:pt x="187305" y="113000"/>
                      <a:pt x="187305" y="21938"/>
                    </a:cubicBezTo>
                    <a:cubicBezTo>
                      <a:pt x="187305" y="19299"/>
                      <a:pt x="188621" y="17979"/>
                      <a:pt x="189938" y="15339"/>
                    </a:cubicBezTo>
                    <a:cubicBezTo>
                      <a:pt x="192571" y="14020"/>
                      <a:pt x="195204" y="12700"/>
                      <a:pt x="197837" y="12700"/>
                    </a:cubicBezTo>
                    <a:close/>
                    <a:moveTo>
                      <a:pt x="150484" y="0"/>
                    </a:moveTo>
                    <a:cubicBezTo>
                      <a:pt x="154427" y="0"/>
                      <a:pt x="157057" y="1313"/>
                      <a:pt x="159686" y="3938"/>
                    </a:cubicBezTo>
                    <a:cubicBezTo>
                      <a:pt x="162315" y="6564"/>
                      <a:pt x="163629" y="9189"/>
                      <a:pt x="163629" y="13127"/>
                    </a:cubicBezTo>
                    <a:cubicBezTo>
                      <a:pt x="163629" y="13127"/>
                      <a:pt x="163629" y="13127"/>
                      <a:pt x="163629" y="132587"/>
                    </a:cubicBezTo>
                    <a:cubicBezTo>
                      <a:pt x="163629" y="139151"/>
                      <a:pt x="168887" y="145714"/>
                      <a:pt x="176775" y="145714"/>
                    </a:cubicBezTo>
                    <a:cubicBezTo>
                      <a:pt x="176775" y="145714"/>
                      <a:pt x="176775" y="145714"/>
                      <a:pt x="296398" y="145714"/>
                    </a:cubicBezTo>
                    <a:cubicBezTo>
                      <a:pt x="300341" y="145714"/>
                      <a:pt x="302970" y="147027"/>
                      <a:pt x="305599" y="149653"/>
                    </a:cubicBezTo>
                    <a:cubicBezTo>
                      <a:pt x="308228" y="152278"/>
                      <a:pt x="309543" y="154904"/>
                      <a:pt x="308228" y="158842"/>
                    </a:cubicBezTo>
                    <a:cubicBezTo>
                      <a:pt x="308228" y="165406"/>
                      <a:pt x="306914" y="171969"/>
                      <a:pt x="305599" y="178533"/>
                    </a:cubicBezTo>
                    <a:cubicBezTo>
                      <a:pt x="305599" y="178533"/>
                      <a:pt x="305599" y="178533"/>
                      <a:pt x="262220" y="204788"/>
                    </a:cubicBezTo>
                    <a:cubicBezTo>
                      <a:pt x="262220" y="204788"/>
                      <a:pt x="262220" y="204788"/>
                      <a:pt x="242502" y="194286"/>
                    </a:cubicBezTo>
                    <a:cubicBezTo>
                      <a:pt x="239872" y="181158"/>
                      <a:pt x="231985" y="169344"/>
                      <a:pt x="218840" y="165406"/>
                    </a:cubicBezTo>
                    <a:cubicBezTo>
                      <a:pt x="214896" y="162780"/>
                      <a:pt x="209638" y="162780"/>
                      <a:pt x="205694" y="162780"/>
                    </a:cubicBezTo>
                    <a:cubicBezTo>
                      <a:pt x="189920" y="162780"/>
                      <a:pt x="175460" y="171969"/>
                      <a:pt x="168887" y="186409"/>
                    </a:cubicBezTo>
                    <a:cubicBezTo>
                      <a:pt x="168887" y="187722"/>
                      <a:pt x="168887" y="187722"/>
                      <a:pt x="168887" y="187722"/>
                    </a:cubicBezTo>
                    <a:cubicBezTo>
                      <a:pt x="168887" y="187722"/>
                      <a:pt x="168887" y="187722"/>
                      <a:pt x="146540" y="196912"/>
                    </a:cubicBezTo>
                    <a:cubicBezTo>
                      <a:pt x="145226" y="196912"/>
                      <a:pt x="143911" y="195599"/>
                      <a:pt x="142597" y="195599"/>
                    </a:cubicBezTo>
                    <a:cubicBezTo>
                      <a:pt x="137338" y="192973"/>
                      <a:pt x="133395" y="192973"/>
                      <a:pt x="128137" y="192973"/>
                    </a:cubicBezTo>
                    <a:cubicBezTo>
                      <a:pt x="120249" y="192973"/>
                      <a:pt x="112362" y="195599"/>
                      <a:pt x="107104" y="199537"/>
                    </a:cubicBezTo>
                    <a:cubicBezTo>
                      <a:pt x="107104" y="199537"/>
                      <a:pt x="107104" y="199537"/>
                      <a:pt x="70297" y="189035"/>
                    </a:cubicBezTo>
                    <a:cubicBezTo>
                      <a:pt x="61095" y="187722"/>
                      <a:pt x="53208" y="187722"/>
                      <a:pt x="45321" y="191661"/>
                    </a:cubicBezTo>
                    <a:lnTo>
                      <a:pt x="29546" y="199537"/>
                    </a:lnTo>
                    <a:cubicBezTo>
                      <a:pt x="21659" y="182471"/>
                      <a:pt x="19030" y="164093"/>
                      <a:pt x="19030" y="145714"/>
                    </a:cubicBezTo>
                    <a:cubicBezTo>
                      <a:pt x="19030" y="69575"/>
                      <a:pt x="76870" y="7876"/>
                      <a:pt x="150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14" name="五边形 13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16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4</a:t>
              </a:r>
              <a:endParaRPr lang="en-US" altLang="zh-CN" sz="4050" dirty="0">
                <a:solidFill>
                  <a:schemeClr val="tx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0" y="0"/>
            <a:ext cx="12197080" cy="6912610"/>
            <a:chOff x="5" y="-24"/>
            <a:chExt cx="19208" cy="10886"/>
          </a:xfrm>
        </p:grpSpPr>
        <p:pic>
          <p:nvPicPr>
            <p:cNvPr id="4" name="图片 3" descr="图片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" y="-24"/>
              <a:ext cx="19209" cy="1088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21360000">
            <a:off x="2714611" y="2320691"/>
            <a:ext cx="6459536" cy="3419608"/>
            <a:chOff x="5932715" y="0"/>
            <a:chExt cx="7162800" cy="3791908"/>
          </a:xfrm>
        </p:grpSpPr>
        <p:grpSp>
          <p:nvGrpSpPr>
            <p:cNvPr id="21" name="组合 20"/>
            <p:cNvGrpSpPr/>
            <p:nvPr/>
          </p:nvGrpSpPr>
          <p:grpSpPr>
            <a:xfrm>
              <a:off x="5932715" y="0"/>
              <a:ext cx="7162800" cy="3791908"/>
              <a:chOff x="5932715" y="0"/>
              <a:chExt cx="7162800" cy="3791908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5932715" y="0"/>
                <a:ext cx="7162800" cy="3791908"/>
              </a:xfrm>
              <a:prstGeom prst="roundRect">
                <a:avLst>
                  <a:gd name="adj" fmla="val 3461"/>
                </a:avLst>
              </a:prstGeom>
              <a:noFill/>
              <a:ln w="1905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6036130" y="82210"/>
                <a:ext cx="6955970" cy="3627489"/>
              </a:xfrm>
              <a:prstGeom prst="roundRect">
                <a:avLst>
                  <a:gd name="adj" fmla="val 3461"/>
                </a:avLst>
              </a:prstGeom>
              <a:solidFill>
                <a:srgbClr val="E5F8FC"/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6132567" y="160375"/>
                <a:ext cx="6763097" cy="3471158"/>
              </a:xfrm>
              <a:prstGeom prst="roundRect">
                <a:avLst>
                  <a:gd name="adj" fmla="val 3461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 cap="rnd" cmpd="sng" algn="ctr">
                <a:solidFill>
                  <a:srgbClr val="9D7447"/>
                </a:solidFill>
                <a:prstDash val="dash"/>
                <a:round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6495494" y="261257"/>
              <a:ext cx="6037243" cy="277903"/>
              <a:chOff x="6526874" y="261257"/>
              <a:chExt cx="6037243" cy="277903"/>
            </a:xfrm>
          </p:grpSpPr>
          <p:sp>
            <p:nvSpPr>
              <p:cNvPr id="23" name="流程图: 联系 22"/>
              <p:cNvSpPr/>
              <p:nvPr/>
            </p:nvSpPr>
            <p:spPr>
              <a:xfrm>
                <a:off x="652687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流程图: 联系 23"/>
              <p:cNvSpPr/>
              <p:nvPr/>
            </p:nvSpPr>
            <p:spPr>
              <a:xfrm>
                <a:off x="748676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流程图: 联系 24"/>
              <p:cNvSpPr/>
              <p:nvPr/>
            </p:nvSpPr>
            <p:spPr>
              <a:xfrm>
                <a:off x="844665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6" name="流程图: 联系 25"/>
              <p:cNvSpPr/>
              <p:nvPr/>
            </p:nvSpPr>
            <p:spPr>
              <a:xfrm>
                <a:off x="940654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流程图: 联系 26"/>
              <p:cNvSpPr/>
              <p:nvPr/>
            </p:nvSpPr>
            <p:spPr>
              <a:xfrm>
                <a:off x="1036643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8" name="流程图: 联系 27"/>
              <p:cNvSpPr/>
              <p:nvPr/>
            </p:nvSpPr>
            <p:spPr>
              <a:xfrm>
                <a:off x="1132632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" name="流程图: 联系 28"/>
              <p:cNvSpPr/>
              <p:nvPr/>
            </p:nvSpPr>
            <p:spPr>
              <a:xfrm>
                <a:off x="1228621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3183255" y="2734310"/>
            <a:ext cx="5521960" cy="286131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914400">
              <a:lnSpc>
                <a:spcPct val="150000"/>
              </a:lnSpc>
            </a:pPr>
            <a:r>
              <a:rPr lang="zh-CN" altLang="en-US" sz="4000" dirty="0">
                <a:ln w="19050">
                  <a:solidFill>
                    <a:srgbClr val="2B6633"/>
                  </a:solidFill>
                </a:ln>
                <a:solidFill>
                  <a:srgbClr val="2B663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保障机制</a:t>
            </a:r>
            <a:endParaRPr lang="zh-CN" altLang="en-US" sz="4000" dirty="0">
              <a:ln w="19050">
                <a:solidFill>
                  <a:srgbClr val="2B6633"/>
                </a:solidFill>
              </a:ln>
              <a:solidFill>
                <a:srgbClr val="2B6633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 defTabSz="914400">
              <a:lnSpc>
                <a:spcPct val="150000"/>
              </a:lnSpc>
            </a:pPr>
            <a:r>
              <a:rPr lang="zh-CN" altLang="en-US" sz="4000" dirty="0">
                <a:ln w="19050">
                  <a:solidFill>
                    <a:srgbClr val="2B6633"/>
                  </a:solidFill>
                </a:ln>
                <a:solidFill>
                  <a:srgbClr val="2B663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与</a:t>
            </a:r>
            <a:endParaRPr lang="zh-CN" altLang="en-US" sz="4000" dirty="0">
              <a:ln w="19050">
                <a:solidFill>
                  <a:srgbClr val="2B6633"/>
                </a:solidFill>
              </a:ln>
              <a:solidFill>
                <a:srgbClr val="2B6633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 defTabSz="914400">
              <a:lnSpc>
                <a:spcPct val="150000"/>
              </a:lnSpc>
            </a:pPr>
            <a:r>
              <a:rPr lang="zh-CN" altLang="en-US" sz="4000" dirty="0">
                <a:ln w="19050">
                  <a:solidFill>
                    <a:srgbClr val="2B6633"/>
                  </a:solidFill>
                </a:ln>
                <a:solidFill>
                  <a:srgbClr val="2B663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时序进度</a:t>
            </a:r>
            <a:endParaRPr lang="zh-CN" altLang="en-US" sz="4000" dirty="0">
              <a:ln w="19050">
                <a:solidFill>
                  <a:srgbClr val="2B6633"/>
                </a:solidFill>
              </a:ln>
              <a:solidFill>
                <a:srgbClr val="2B6633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0" y="0"/>
            <a:ext cx="12197080" cy="6912610"/>
            <a:chOff x="5" y="-24"/>
            <a:chExt cx="19208" cy="10886"/>
          </a:xfrm>
        </p:grpSpPr>
        <p:pic>
          <p:nvPicPr>
            <p:cNvPr id="4" name="图片 3" descr="图片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" y="-24"/>
              <a:ext cx="19209" cy="1088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4965700" y="1111250"/>
            <a:ext cx="2260600" cy="8299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algn="ctr" defTabSz="91440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保障机制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4" name="Group 20"/>
          <p:cNvGrpSpPr/>
          <p:nvPr/>
        </p:nvGrpSpPr>
        <p:grpSpPr>
          <a:xfrm rot="0">
            <a:off x="173990" y="2544445"/>
            <a:ext cx="1903730" cy="4202430"/>
            <a:chOff x="609600" y="1182774"/>
            <a:chExt cx="1350150" cy="2989176"/>
          </a:xfrm>
        </p:grpSpPr>
        <p:sp>
          <p:nvSpPr>
            <p:cNvPr id="85" name="Pentagon 78"/>
            <p:cNvSpPr/>
            <p:nvPr/>
          </p:nvSpPr>
          <p:spPr>
            <a:xfrm rot="5400000">
              <a:off x="-74863" y="1867236"/>
              <a:ext cx="2719075" cy="1350150"/>
            </a:xfrm>
            <a:prstGeom prst="homePlate">
              <a:avLst>
                <a:gd name="adj" fmla="val 31766"/>
              </a:avLst>
            </a:prstGeom>
            <a:solidFill>
              <a:srgbClr val="F4D17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algn="ctr"/>
              <a:endParaRPr 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6" name="Oval 76"/>
            <p:cNvSpPr/>
            <p:nvPr/>
          </p:nvSpPr>
          <p:spPr>
            <a:xfrm>
              <a:off x="609600" y="2821800"/>
              <a:ext cx="1350150" cy="135015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algn="ctr"/>
              <a:endParaRPr 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7" name="TextBox 79"/>
            <p:cNvSpPr txBox="1"/>
            <p:nvPr/>
          </p:nvSpPr>
          <p:spPr>
            <a:xfrm>
              <a:off x="819485" y="3173953"/>
              <a:ext cx="930383" cy="70551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p>
              <a:pPr algn="ctr"/>
              <a:r>
                <a:rPr lang="en-US" altLang="zh-CN" sz="6000" b="1" dirty="0">
                  <a:solidFill>
                    <a:srgbClr val="F0B500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en-US" altLang="zh-CN" sz="6000" b="1" dirty="0">
                <a:solidFill>
                  <a:srgbClr val="F0B5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0" name="矩形 47"/>
            <p:cNvSpPr>
              <a:spLocks noChangeArrowheads="1"/>
            </p:cNvSpPr>
            <p:nvPr/>
          </p:nvSpPr>
          <p:spPr bwMode="auto">
            <a:xfrm>
              <a:off x="609600" y="1257104"/>
              <a:ext cx="1350150" cy="1640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indent="406400" fontAlgn="auto"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加大项目领导力度，成立项目工作领导小组，全面负责研究。组织了相关人员围绕本项目积极开展前期准备工作，包括文献收集学习、调研工作。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</p:txBody>
        </p:sp>
      </p:grpSp>
      <p:grpSp>
        <p:nvGrpSpPr>
          <p:cNvPr id="49" name="Group 20"/>
          <p:cNvGrpSpPr/>
          <p:nvPr/>
        </p:nvGrpSpPr>
        <p:grpSpPr>
          <a:xfrm rot="0">
            <a:off x="2174875" y="2393315"/>
            <a:ext cx="1903730" cy="4202430"/>
            <a:chOff x="609600" y="1182774"/>
            <a:chExt cx="1350150" cy="2989176"/>
          </a:xfrm>
        </p:grpSpPr>
        <p:sp>
          <p:nvSpPr>
            <p:cNvPr id="50" name="Pentagon 78"/>
            <p:cNvSpPr/>
            <p:nvPr/>
          </p:nvSpPr>
          <p:spPr>
            <a:xfrm rot="5400000">
              <a:off x="-74863" y="1867236"/>
              <a:ext cx="2719075" cy="1350150"/>
            </a:xfrm>
            <a:prstGeom prst="homePlate">
              <a:avLst>
                <a:gd name="adj" fmla="val 31766"/>
              </a:avLst>
            </a:prstGeom>
            <a:solidFill>
              <a:srgbClr val="F4D17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algn="ctr"/>
              <a:endParaRPr 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Oval 76"/>
            <p:cNvSpPr/>
            <p:nvPr/>
          </p:nvSpPr>
          <p:spPr>
            <a:xfrm>
              <a:off x="609600" y="2821800"/>
              <a:ext cx="1350150" cy="135015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algn="ctr"/>
              <a:endParaRPr 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TextBox 79"/>
            <p:cNvSpPr txBox="1"/>
            <p:nvPr/>
          </p:nvSpPr>
          <p:spPr>
            <a:xfrm>
              <a:off x="819485" y="3173953"/>
              <a:ext cx="930383" cy="70551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p>
              <a:pPr algn="ctr"/>
              <a:r>
                <a:rPr lang="en-US" altLang="zh-CN" sz="6000" b="1" dirty="0">
                  <a:solidFill>
                    <a:srgbClr val="F0B500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en-US" altLang="zh-CN" sz="6000" b="1" dirty="0">
                <a:solidFill>
                  <a:srgbClr val="F0B5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矩形 47"/>
            <p:cNvSpPr>
              <a:spLocks noChangeArrowheads="1"/>
            </p:cNvSpPr>
            <p:nvPr/>
          </p:nvSpPr>
          <p:spPr bwMode="auto">
            <a:xfrm>
              <a:off x="609600" y="1257104"/>
              <a:ext cx="1350150" cy="143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indent="406400" fontAlgn="auto">
                <a:lnSpc>
                  <a:spcPct val="130000"/>
                </a:lnSpc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充分发挥省、市、区教育专家的学术引领作用。借助专家顾问团的力量进行项目实施过程的理性提升。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</p:txBody>
        </p:sp>
      </p:grpSp>
      <p:grpSp>
        <p:nvGrpSpPr>
          <p:cNvPr id="54" name="Group 20"/>
          <p:cNvGrpSpPr/>
          <p:nvPr/>
        </p:nvGrpSpPr>
        <p:grpSpPr>
          <a:xfrm rot="0">
            <a:off x="4182110" y="2200275"/>
            <a:ext cx="1903730" cy="4202430"/>
            <a:chOff x="609600" y="1182774"/>
            <a:chExt cx="1350150" cy="2989176"/>
          </a:xfrm>
        </p:grpSpPr>
        <p:sp>
          <p:nvSpPr>
            <p:cNvPr id="55" name="Pentagon 78"/>
            <p:cNvSpPr/>
            <p:nvPr/>
          </p:nvSpPr>
          <p:spPr>
            <a:xfrm rot="5400000">
              <a:off x="-74863" y="1867236"/>
              <a:ext cx="2719075" cy="1350150"/>
            </a:xfrm>
            <a:prstGeom prst="homePlate">
              <a:avLst>
                <a:gd name="adj" fmla="val 31766"/>
              </a:avLst>
            </a:prstGeom>
            <a:solidFill>
              <a:srgbClr val="F4D17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algn="ctr"/>
              <a:endParaRPr 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" name="Oval 76"/>
            <p:cNvSpPr/>
            <p:nvPr/>
          </p:nvSpPr>
          <p:spPr>
            <a:xfrm>
              <a:off x="609600" y="2821800"/>
              <a:ext cx="1350150" cy="135015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algn="ctr"/>
              <a:endParaRPr 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TextBox 79"/>
            <p:cNvSpPr txBox="1"/>
            <p:nvPr/>
          </p:nvSpPr>
          <p:spPr>
            <a:xfrm>
              <a:off x="819485" y="3173953"/>
              <a:ext cx="930383" cy="70551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p>
              <a:pPr algn="ctr"/>
              <a:r>
                <a:rPr lang="en-US" altLang="zh-CN" sz="6000" b="1" dirty="0">
                  <a:solidFill>
                    <a:srgbClr val="F0B500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en-US" altLang="zh-CN" sz="6000" b="1" dirty="0">
                <a:solidFill>
                  <a:srgbClr val="F0B5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矩形 47"/>
            <p:cNvSpPr>
              <a:spLocks noChangeArrowheads="1"/>
            </p:cNvSpPr>
            <p:nvPr/>
          </p:nvSpPr>
          <p:spPr bwMode="auto">
            <a:xfrm>
              <a:off x="609600" y="1257104"/>
              <a:ext cx="1350150" cy="111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indent="406400" fontAlgn="auto">
                <a:lnSpc>
                  <a:spcPct val="200000"/>
                </a:lnSpc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强化培训措施，提高项目组教师的综合素质。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</p:txBody>
        </p:sp>
      </p:grpSp>
      <p:grpSp>
        <p:nvGrpSpPr>
          <p:cNvPr id="59" name="Group 20"/>
          <p:cNvGrpSpPr/>
          <p:nvPr/>
        </p:nvGrpSpPr>
        <p:grpSpPr>
          <a:xfrm rot="0">
            <a:off x="6165215" y="2211705"/>
            <a:ext cx="1903730" cy="4202430"/>
            <a:chOff x="609600" y="1182774"/>
            <a:chExt cx="1350150" cy="2989176"/>
          </a:xfrm>
        </p:grpSpPr>
        <p:sp>
          <p:nvSpPr>
            <p:cNvPr id="60" name="Pentagon 78"/>
            <p:cNvSpPr/>
            <p:nvPr/>
          </p:nvSpPr>
          <p:spPr>
            <a:xfrm rot="5400000">
              <a:off x="-74863" y="1867236"/>
              <a:ext cx="2719075" cy="1350150"/>
            </a:xfrm>
            <a:prstGeom prst="homePlate">
              <a:avLst>
                <a:gd name="adj" fmla="val 31766"/>
              </a:avLst>
            </a:prstGeom>
            <a:solidFill>
              <a:srgbClr val="F4D17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algn="ctr"/>
              <a:endParaRPr 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" name="Oval 76"/>
            <p:cNvSpPr/>
            <p:nvPr/>
          </p:nvSpPr>
          <p:spPr>
            <a:xfrm>
              <a:off x="609600" y="2821800"/>
              <a:ext cx="1350150" cy="135015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algn="ctr"/>
              <a:endParaRPr 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TextBox 79"/>
            <p:cNvSpPr txBox="1"/>
            <p:nvPr/>
          </p:nvSpPr>
          <p:spPr>
            <a:xfrm>
              <a:off x="819485" y="3173953"/>
              <a:ext cx="930383" cy="70551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p>
              <a:pPr algn="ctr"/>
              <a:r>
                <a:rPr lang="en-US" altLang="zh-CN" sz="6000" b="1" dirty="0">
                  <a:solidFill>
                    <a:srgbClr val="F0B500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en-US" altLang="zh-CN" sz="6000" b="1" dirty="0">
                <a:solidFill>
                  <a:srgbClr val="F0B5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" name="矩形 47"/>
            <p:cNvSpPr>
              <a:spLocks noChangeArrowheads="1"/>
            </p:cNvSpPr>
            <p:nvPr/>
          </p:nvSpPr>
          <p:spPr bwMode="auto">
            <a:xfrm>
              <a:off x="609600" y="1257104"/>
              <a:ext cx="1350150" cy="1185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indent="406400" fontAlgn="auto">
                <a:lnSpc>
                  <a:spcPct val="160000"/>
                </a:lnSpc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健全工作制度，定时间、定地点、定研究内容，保证研究落实到实处。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</p:txBody>
        </p:sp>
      </p:grpSp>
      <p:grpSp>
        <p:nvGrpSpPr>
          <p:cNvPr id="64" name="Group 20"/>
          <p:cNvGrpSpPr/>
          <p:nvPr/>
        </p:nvGrpSpPr>
        <p:grpSpPr>
          <a:xfrm rot="0">
            <a:off x="8155940" y="2393315"/>
            <a:ext cx="1903730" cy="4202430"/>
            <a:chOff x="609600" y="1182774"/>
            <a:chExt cx="1350150" cy="2989176"/>
          </a:xfrm>
        </p:grpSpPr>
        <p:sp>
          <p:nvSpPr>
            <p:cNvPr id="65" name="Pentagon 78"/>
            <p:cNvSpPr/>
            <p:nvPr/>
          </p:nvSpPr>
          <p:spPr>
            <a:xfrm rot="5400000">
              <a:off x="-74863" y="1867236"/>
              <a:ext cx="2719075" cy="1350150"/>
            </a:xfrm>
            <a:prstGeom prst="homePlate">
              <a:avLst>
                <a:gd name="adj" fmla="val 31766"/>
              </a:avLst>
            </a:prstGeom>
            <a:solidFill>
              <a:srgbClr val="F4D17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algn="ctr"/>
              <a:endParaRPr 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Oval 76"/>
            <p:cNvSpPr/>
            <p:nvPr/>
          </p:nvSpPr>
          <p:spPr>
            <a:xfrm>
              <a:off x="609600" y="2821800"/>
              <a:ext cx="1350150" cy="135015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algn="ctr"/>
              <a:endParaRPr 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7" name="TextBox 79"/>
            <p:cNvSpPr txBox="1"/>
            <p:nvPr/>
          </p:nvSpPr>
          <p:spPr>
            <a:xfrm>
              <a:off x="819485" y="3173953"/>
              <a:ext cx="930383" cy="70551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p>
              <a:pPr algn="ctr"/>
              <a:r>
                <a:rPr lang="en-US" altLang="zh-CN" sz="6000" b="1" dirty="0">
                  <a:solidFill>
                    <a:srgbClr val="F0B500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  <a:endParaRPr lang="en-US" altLang="zh-CN" sz="6000" b="1" dirty="0">
                <a:solidFill>
                  <a:srgbClr val="F0B5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矩形 47"/>
            <p:cNvSpPr>
              <a:spLocks noChangeArrowheads="1"/>
            </p:cNvSpPr>
            <p:nvPr/>
          </p:nvSpPr>
          <p:spPr bwMode="auto">
            <a:xfrm>
              <a:off x="609600" y="1257104"/>
              <a:ext cx="1350150" cy="1185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indent="406400" fontAlgn="auto">
                <a:lnSpc>
                  <a:spcPct val="160000"/>
                </a:lnSpc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设立专项研究资金，保证研究工作的投入，确保项目研究的顺利进行。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</p:txBody>
        </p:sp>
      </p:grpSp>
      <p:grpSp>
        <p:nvGrpSpPr>
          <p:cNvPr id="69" name="Group 20"/>
          <p:cNvGrpSpPr/>
          <p:nvPr/>
        </p:nvGrpSpPr>
        <p:grpSpPr>
          <a:xfrm rot="0">
            <a:off x="10182860" y="2544445"/>
            <a:ext cx="1903730" cy="4202430"/>
            <a:chOff x="609600" y="1182774"/>
            <a:chExt cx="1350150" cy="2989176"/>
          </a:xfrm>
        </p:grpSpPr>
        <p:sp>
          <p:nvSpPr>
            <p:cNvPr id="70" name="Pentagon 78"/>
            <p:cNvSpPr/>
            <p:nvPr/>
          </p:nvSpPr>
          <p:spPr>
            <a:xfrm rot="5400000">
              <a:off x="-74863" y="1867236"/>
              <a:ext cx="2719075" cy="1350150"/>
            </a:xfrm>
            <a:prstGeom prst="homePlate">
              <a:avLst>
                <a:gd name="adj" fmla="val 31766"/>
              </a:avLst>
            </a:prstGeom>
            <a:solidFill>
              <a:srgbClr val="F4D17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algn="ctr"/>
              <a:endParaRPr 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Oval 76"/>
            <p:cNvSpPr/>
            <p:nvPr/>
          </p:nvSpPr>
          <p:spPr>
            <a:xfrm>
              <a:off x="609600" y="2821800"/>
              <a:ext cx="1350150" cy="135015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p>
              <a:pPr algn="ctr"/>
              <a:endParaRPr 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" name="TextBox 79"/>
            <p:cNvSpPr txBox="1"/>
            <p:nvPr/>
          </p:nvSpPr>
          <p:spPr>
            <a:xfrm>
              <a:off x="819485" y="3173953"/>
              <a:ext cx="930383" cy="70551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p>
              <a:pPr algn="ctr"/>
              <a:r>
                <a:rPr lang="en-US" altLang="zh-CN" sz="6000" b="1" dirty="0">
                  <a:solidFill>
                    <a:srgbClr val="F0B500"/>
                  </a:solidFill>
                  <a:latin typeface="微软雅黑" panose="020B0503020204020204" charset="-122"/>
                  <a:ea typeface="微软雅黑" panose="020B0503020204020204" charset="-122"/>
                </a:rPr>
                <a:t>06</a:t>
              </a:r>
              <a:endParaRPr lang="en-US" altLang="zh-CN" sz="6000" b="1" dirty="0">
                <a:solidFill>
                  <a:srgbClr val="F0B5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" name="矩形 47"/>
            <p:cNvSpPr>
              <a:spLocks noChangeArrowheads="1"/>
            </p:cNvSpPr>
            <p:nvPr/>
          </p:nvSpPr>
          <p:spPr bwMode="auto">
            <a:xfrm>
              <a:off x="609600" y="1257104"/>
              <a:ext cx="1350150" cy="1534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indent="406400" fontAlgn="auto">
                <a:lnSpc>
                  <a:spcPct val="140000"/>
                </a:lnSpc>
                <a:extLst>
                  <a:ext uri="{35155182-B16C-46BC-9424-99874614C6A1}">
                    <wpsdc:indentchars xmlns:wpsdc="http://www.wps.cn/officeDocument/2017/drawingmlCustomData" val="200" checksum="1740828767"/>
                  </a:ext>
                </a:extLst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加强与联盟学校的协作沟通，相辅相成，建立合作机制和工作制度，确保项目建设扎根落地。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-7620" y="0"/>
            <a:ext cx="12197080" cy="6912610"/>
            <a:chOff x="5" y="-24"/>
            <a:chExt cx="19208" cy="10886"/>
          </a:xfrm>
        </p:grpSpPr>
        <p:pic>
          <p:nvPicPr>
            <p:cNvPr id="4" name="图片 3" descr="图片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" y="-24"/>
              <a:ext cx="19209" cy="1088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4965700" y="1111250"/>
            <a:ext cx="2260600" cy="8299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algn="ctr" defTabSz="91440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时序进度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6" name="Straight Connector 9"/>
          <p:cNvCxnSpPr/>
          <p:nvPr/>
        </p:nvCxnSpPr>
        <p:spPr>
          <a:xfrm flipV="1">
            <a:off x="2502535" y="2439670"/>
            <a:ext cx="1365250" cy="62357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组合 79"/>
          <p:cNvGrpSpPr/>
          <p:nvPr/>
        </p:nvGrpSpPr>
        <p:grpSpPr>
          <a:xfrm>
            <a:off x="-181610" y="2253615"/>
            <a:ext cx="3806190" cy="4443095"/>
            <a:chOff x="-286" y="3549"/>
            <a:chExt cx="5994" cy="6997"/>
          </a:xfrm>
        </p:grpSpPr>
        <p:sp>
          <p:nvSpPr>
            <p:cNvPr id="13" name="Oval 3"/>
            <p:cNvSpPr/>
            <p:nvPr/>
          </p:nvSpPr>
          <p:spPr>
            <a:xfrm>
              <a:off x="1465" y="3549"/>
              <a:ext cx="2492" cy="2492"/>
            </a:xfrm>
            <a:prstGeom prst="ellipse">
              <a:avLst/>
            </a:prstGeom>
            <a:solidFill>
              <a:srgbClr val="FCCB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研讨准备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endParaRPr>
            </a:p>
          </p:txBody>
        </p:sp>
        <p:cxnSp>
          <p:nvCxnSpPr>
            <p:cNvPr id="14" name="Straight Connector 31"/>
            <p:cNvCxnSpPr>
              <a:stCxn id="13" idx="4"/>
            </p:cNvCxnSpPr>
            <p:nvPr/>
          </p:nvCxnSpPr>
          <p:spPr>
            <a:xfrm>
              <a:off x="2711" y="6041"/>
              <a:ext cx="0" cy="702"/>
            </a:xfrm>
            <a:prstGeom prst="line">
              <a:avLst/>
            </a:prstGeom>
            <a:ln w="12700" cmpd="sng">
              <a:solidFill>
                <a:srgbClr val="FCCB62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/>
            <p:cNvSpPr/>
            <p:nvPr/>
          </p:nvSpPr>
          <p:spPr>
            <a:xfrm>
              <a:off x="-286" y="6769"/>
              <a:ext cx="5994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 defTabSz="1218565">
                <a:lnSpc>
                  <a:spcPct val="120000"/>
                </a:lnSpc>
                <a:defRPr/>
              </a:pPr>
              <a:r>
                <a:rPr lang="zh-CN" sz="20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第一阶段</a:t>
              </a:r>
              <a:endParaRPr lang="zh-CN" sz="20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 defTabSz="1218565">
                <a:lnSpc>
                  <a:spcPct val="120000"/>
                </a:lnSpc>
                <a:defRPr/>
              </a:pPr>
              <a:r>
                <a:rPr lang="en-US" altLang="zh-CN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（2020.9—2020.12）</a:t>
              </a:r>
              <a:endParaRPr lang="en-US" altLang="zh-CN" sz="20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67" y="8076"/>
              <a:ext cx="4492" cy="2470"/>
            </a:xfrm>
            <a:prstGeom prst="rect">
              <a:avLst/>
            </a:prstGeom>
            <a:noFill/>
            <a:ln w="25400" cmpd="thinThick">
              <a:solidFill>
                <a:srgbClr val="FCCB62"/>
              </a:solidFill>
            </a:ln>
          </p:spPr>
          <p:txBody>
            <a:bodyPr wrap="square" rtlCol="0">
              <a:spAutoFit/>
            </a:bodyPr>
            <a:p>
              <a:pPr indent="508000" algn="l" fontAlgn="auto">
                <a:lnSpc>
                  <a:spcPct val="80000"/>
                </a:lnSpc>
                <a:extLst>
                  <a:ext uri="{35155182-B16C-46BC-9424-99874614C6A1}">
                    <wpsdc:indentchars xmlns:wpsdc="http://www.wps.cn/officeDocument/2017/drawingmlCustomData" val="200" checksum="282533468"/>
                  </a:ext>
                </a:extLst>
              </a:pP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完成项目总体设计及第一轮项目论证，对前期点状的内容实施同步进行反思与再深化，形成较为科学的项目的整体架构与申报工作。</a:t>
              </a:r>
              <a:endPara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25" name="Straight Connector 9"/>
          <p:cNvCxnSpPr>
            <a:stCxn id="10" idx="6"/>
            <a:endCxn id="23" idx="2"/>
          </p:cNvCxnSpPr>
          <p:nvPr/>
        </p:nvCxnSpPr>
        <p:spPr>
          <a:xfrm>
            <a:off x="5450205" y="2421255"/>
            <a:ext cx="1559560" cy="62357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组合 80"/>
          <p:cNvGrpSpPr/>
          <p:nvPr/>
        </p:nvGrpSpPr>
        <p:grpSpPr>
          <a:xfrm>
            <a:off x="3150870" y="1630045"/>
            <a:ext cx="3197860" cy="5220970"/>
            <a:chOff x="4962" y="2567"/>
            <a:chExt cx="5036" cy="8222"/>
          </a:xfrm>
        </p:grpSpPr>
        <p:sp>
          <p:nvSpPr>
            <p:cNvPr id="10" name="Oval 6"/>
            <p:cNvSpPr/>
            <p:nvPr/>
          </p:nvSpPr>
          <p:spPr>
            <a:xfrm>
              <a:off x="6091" y="2567"/>
              <a:ext cx="2492" cy="2492"/>
            </a:xfrm>
            <a:prstGeom prst="ellipse">
              <a:avLst/>
            </a:prstGeom>
            <a:solidFill>
              <a:srgbClr val="9BDB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深入研究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endParaRPr>
            </a:p>
          </p:txBody>
        </p:sp>
        <p:cxnSp>
          <p:nvCxnSpPr>
            <p:cNvPr id="11" name="Straight Connector 34"/>
            <p:cNvCxnSpPr/>
            <p:nvPr/>
          </p:nvCxnSpPr>
          <p:spPr>
            <a:xfrm>
              <a:off x="7320" y="5026"/>
              <a:ext cx="0" cy="527"/>
            </a:xfrm>
            <a:prstGeom prst="line">
              <a:avLst/>
            </a:prstGeom>
            <a:ln w="12700" cmpd="sng">
              <a:solidFill>
                <a:srgbClr val="9BDBDB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>
              <a:off x="4962" y="5414"/>
              <a:ext cx="4834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ctr" defTabSz="1218565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sz="2000" b="1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第二阶段</a:t>
              </a:r>
              <a:endParaRPr lang="zh-CN" sz="20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ctr" defTabSz="1218565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sz="2000" b="1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（2021.2—2022.12））</a:t>
              </a:r>
              <a:endParaRPr lang="zh-CN" sz="20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092" y="6769"/>
              <a:ext cx="4906" cy="4021"/>
            </a:xfrm>
            <a:prstGeom prst="rect">
              <a:avLst/>
            </a:prstGeom>
            <a:noFill/>
            <a:ln w="25400" cmpd="thinThick">
              <a:solidFill>
                <a:srgbClr val="9BDBDB"/>
              </a:solidFill>
            </a:ln>
          </p:spPr>
          <p:txBody>
            <a:bodyPr wrap="square" rtlCol="0">
              <a:spAutoFit/>
            </a:bodyPr>
            <a:p>
              <a:pPr indent="508000" algn="l" fontAlgn="auto">
                <a:lnSpc>
                  <a:spcPct val="80000"/>
                </a:lnSpc>
                <a:extLst>
                  <a:ext uri="{35155182-B16C-46BC-9424-99874614C6A1}">
                    <wpsdc:indentchars xmlns:wpsdc="http://www.wps.cn/officeDocument/2017/drawingmlCustomData" val="200" checksum="282533468"/>
                  </a:ext>
                </a:extLst>
              </a:pP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完善各项目形态的课程纲要与计划，形成项目实施总体设计、推进步骤，同时开始各形态项目内容、课堂教学等具体实践。在实施初步行动计划中关注过程积累，总结相关项目实施案例，初步形成项目实施中的策略、模式、评价指标等。</a:t>
              </a:r>
              <a:endPara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7" name="Straight Connector 17"/>
          <p:cNvCxnSpPr>
            <a:stCxn id="23" idx="6"/>
            <a:endCxn id="8" idx="2"/>
          </p:cNvCxnSpPr>
          <p:nvPr/>
        </p:nvCxnSpPr>
        <p:spPr>
          <a:xfrm flipV="1">
            <a:off x="8592185" y="2421255"/>
            <a:ext cx="1417955" cy="62357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组合 81"/>
          <p:cNvGrpSpPr/>
          <p:nvPr/>
        </p:nvGrpSpPr>
        <p:grpSpPr>
          <a:xfrm>
            <a:off x="6504305" y="2253615"/>
            <a:ext cx="2852420" cy="4431665"/>
            <a:chOff x="10243" y="3549"/>
            <a:chExt cx="4492" cy="6979"/>
          </a:xfrm>
        </p:grpSpPr>
        <p:sp>
          <p:nvSpPr>
            <p:cNvPr id="23" name="Oval 6"/>
            <p:cNvSpPr/>
            <p:nvPr/>
          </p:nvSpPr>
          <p:spPr>
            <a:xfrm>
              <a:off x="11039" y="3549"/>
              <a:ext cx="2492" cy="2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整理提升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endParaRPr>
            </a:p>
          </p:txBody>
        </p:sp>
        <p:cxnSp>
          <p:nvCxnSpPr>
            <p:cNvPr id="24" name="Straight Connector 34"/>
            <p:cNvCxnSpPr/>
            <p:nvPr/>
          </p:nvCxnSpPr>
          <p:spPr>
            <a:xfrm>
              <a:off x="12285" y="6041"/>
              <a:ext cx="0" cy="527"/>
            </a:xfrm>
            <a:prstGeom prst="line">
              <a:avLst/>
            </a:prstGeom>
            <a:ln w="12700" cmpd="sng">
              <a:solidFill>
                <a:schemeClr val="accent6">
                  <a:lumMod val="60000"/>
                  <a:lumOff val="40000"/>
                </a:schemeClr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0243" y="6363"/>
              <a:ext cx="4393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ctr" defTabSz="1218565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sz="2000" b="1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第三阶段</a:t>
              </a:r>
              <a:endParaRPr lang="zh-CN" sz="20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ctr" defTabSz="1218565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sz="2000" b="1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（2023.2——2023.8）</a:t>
              </a:r>
              <a:endParaRPr lang="zh-CN" sz="20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0243" y="7670"/>
              <a:ext cx="4492" cy="2858"/>
            </a:xfrm>
            <a:prstGeom prst="rect">
              <a:avLst/>
            </a:prstGeom>
            <a:noFill/>
            <a:ln w="25400" cmpd="thinThick">
              <a:solidFill>
                <a:srgbClr val="92D050"/>
              </a:solidFill>
            </a:ln>
          </p:spPr>
          <p:txBody>
            <a:bodyPr wrap="square" rtlCol="0">
              <a:spAutoFit/>
            </a:bodyPr>
            <a:p>
              <a:pPr indent="508000" algn="l" fontAlgn="auto">
                <a:lnSpc>
                  <a:spcPct val="80000"/>
                </a:lnSpc>
                <a:extLst>
                  <a:ext uri="{35155182-B16C-46BC-9424-99874614C6A1}">
                    <wpsdc:indentchars xmlns:wpsdc="http://www.wps.cn/officeDocument/2017/drawingmlCustomData" val="200" checksum="282533468"/>
                  </a:ext>
                </a:extLst>
              </a:pP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形成对项目建设的系统整理与思考，开展学校总结、反思、梳理工作，制定第三步行动计划，并召开项目研究总结会，细化第三步行动计划。</a:t>
              </a:r>
              <a:endPara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9316085" y="1630045"/>
            <a:ext cx="2821940" cy="3864610"/>
            <a:chOff x="14671" y="2567"/>
            <a:chExt cx="4444" cy="6086"/>
          </a:xfrm>
        </p:grpSpPr>
        <p:sp>
          <p:nvSpPr>
            <p:cNvPr id="8" name="Oval 14"/>
            <p:cNvSpPr/>
            <p:nvPr/>
          </p:nvSpPr>
          <p:spPr>
            <a:xfrm>
              <a:off x="15764" y="2567"/>
              <a:ext cx="2492" cy="2492"/>
            </a:xfrm>
            <a:prstGeom prst="ellipse">
              <a:avLst/>
            </a:prstGeom>
            <a:solidFill>
              <a:srgbClr val="FCCB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总结阶段</a:t>
              </a:r>
              <a:endPara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endParaRPr>
            </a:p>
          </p:txBody>
        </p:sp>
        <p:cxnSp>
          <p:nvCxnSpPr>
            <p:cNvPr id="9" name="Straight Connector 35"/>
            <p:cNvCxnSpPr/>
            <p:nvPr/>
          </p:nvCxnSpPr>
          <p:spPr>
            <a:xfrm>
              <a:off x="17010" y="4824"/>
              <a:ext cx="0" cy="729"/>
            </a:xfrm>
            <a:prstGeom prst="line">
              <a:avLst/>
            </a:prstGeom>
            <a:ln w="12700" cmpd="sng">
              <a:solidFill>
                <a:srgbClr val="FCCB62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/>
          </p:nvSpPr>
          <p:spPr>
            <a:xfrm>
              <a:off x="14671" y="5651"/>
              <a:ext cx="4444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ctr" defTabSz="1218565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sz="2000" b="1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第四阶段</a:t>
              </a:r>
              <a:endParaRPr lang="zh-CN" sz="20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ctr" defTabSz="1218565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sz="2000" b="1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（2023.8—2023.12）</a:t>
              </a:r>
              <a:endParaRPr lang="zh-CN" sz="20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4955" y="6958"/>
              <a:ext cx="3877" cy="1695"/>
            </a:xfrm>
            <a:prstGeom prst="rect">
              <a:avLst/>
            </a:prstGeom>
            <a:noFill/>
            <a:ln w="25400" cmpd="thinThick">
              <a:solidFill>
                <a:srgbClr val="FFB541"/>
              </a:solidFill>
            </a:ln>
          </p:spPr>
          <p:txBody>
            <a:bodyPr wrap="square" rtlCol="0">
              <a:spAutoFit/>
            </a:bodyPr>
            <a:p>
              <a:pPr indent="508000" algn="l" fontAlgn="auto">
                <a:lnSpc>
                  <a:spcPct val="80000"/>
                </a:lnSpc>
                <a:extLst>
                  <a:ext uri="{35155182-B16C-46BC-9424-99874614C6A1}">
                    <wpsdc:indentchars xmlns:wpsdc="http://www.wps.cn/officeDocument/2017/drawingmlCustomData" val="200" checksum="282533468"/>
                  </a:ext>
                </a:extLst>
              </a:pP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开展评估总结，完善和优化项目成果。撰写研究报告，推广辐射研究成果。</a:t>
              </a:r>
              <a:endPara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/>
        </p:nvGrpSpPr>
        <p:grpSpPr>
          <a:xfrm>
            <a:off x="-9525" y="-5080"/>
            <a:ext cx="12222480" cy="6868160"/>
            <a:chOff x="-15" y="-8"/>
            <a:chExt cx="19248" cy="10816"/>
          </a:xfrm>
        </p:grpSpPr>
        <p:pic>
          <p:nvPicPr>
            <p:cNvPr id="4" name="图片 3" descr="图片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15" y="-8"/>
              <a:ext cx="19249" cy="1081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28" name="Text Box 144"/>
          <p:cNvSpPr txBox="1">
            <a:spLocks noChangeArrowheads="1"/>
          </p:cNvSpPr>
          <p:nvPr/>
        </p:nvSpPr>
        <p:spPr bwMode="ltGray">
          <a:xfrm>
            <a:off x="231458" y="2326640"/>
            <a:ext cx="11550015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  <a:scene3d>
              <a:camera prst="orthographicFront"/>
              <a:lightRig rig="threePt" dir="t"/>
            </a:scene3d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11500" b="1" baseline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828282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谢谢聆听</a:t>
            </a:r>
            <a:endParaRPr lang="zh-CN" altLang="en-US" sz="11500" b="1" baseline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828282"/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0" y="0"/>
            <a:ext cx="12197080" cy="6912610"/>
            <a:chOff x="5" y="-24"/>
            <a:chExt cx="19208" cy="10886"/>
          </a:xfrm>
        </p:grpSpPr>
        <p:pic>
          <p:nvPicPr>
            <p:cNvPr id="4" name="图片 3" descr="图片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" y="-24"/>
              <a:ext cx="19209" cy="1088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128260" y="4880610"/>
            <a:ext cx="5253990" cy="715010"/>
            <a:chOff x="6846" y="6021"/>
            <a:chExt cx="8274" cy="1126"/>
          </a:xfrm>
        </p:grpSpPr>
        <p:sp>
          <p:nvSpPr>
            <p:cNvPr id="237" name="矩形 236"/>
            <p:cNvSpPr/>
            <p:nvPr/>
          </p:nvSpPr>
          <p:spPr>
            <a:xfrm>
              <a:off x="6846" y="6032"/>
              <a:ext cx="8275" cy="1082"/>
            </a:xfrm>
            <a:prstGeom prst="rect">
              <a:avLst/>
            </a:prstGeom>
            <a:solidFill>
              <a:srgbClr val="A876D6"/>
            </a:solidFill>
            <a:ln>
              <a:noFill/>
            </a:ln>
            <a:effectLst>
              <a:outerShdw blurRad="266700" dist="114300" dir="16200000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01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grpSp>
          <p:nvGrpSpPr>
            <p:cNvPr id="238" name="组合 237"/>
            <p:cNvGrpSpPr/>
            <p:nvPr/>
          </p:nvGrpSpPr>
          <p:grpSpPr>
            <a:xfrm>
              <a:off x="7729" y="6032"/>
              <a:ext cx="1888" cy="1082"/>
              <a:chOff x="3328416" y="4926867"/>
              <a:chExt cx="1883664" cy="1080000"/>
            </a:xfrm>
          </p:grpSpPr>
          <p:sp>
            <p:nvSpPr>
              <p:cNvPr id="239" name="五边形 238"/>
              <p:cNvSpPr/>
              <p:nvPr/>
            </p:nvSpPr>
            <p:spPr>
              <a:xfrm>
                <a:off x="3328416" y="4926867"/>
                <a:ext cx="1883664" cy="1080000"/>
              </a:xfrm>
              <a:prstGeom prst="homePlate">
                <a:avLst>
                  <a:gd name="adj" fmla="val 28363"/>
                </a:avLst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165100" dist="190500" dir="10800000" algn="r" rotWithShape="0">
                  <a:prstClr val="black">
                    <a:alpha val="14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5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240" name="直接连接符 239"/>
              <p:cNvCxnSpPr/>
              <p:nvPr/>
            </p:nvCxnSpPr>
            <p:spPr>
              <a:xfrm>
                <a:off x="3555223" y="5086169"/>
                <a:ext cx="0" cy="76139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>
                <a:innerShdw blurRad="63500" dist="266700" dir="135000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256" name="文本框 18"/>
            <p:cNvSpPr txBox="1"/>
            <p:nvPr/>
          </p:nvSpPr>
          <p:spPr>
            <a:xfrm>
              <a:off x="8106" y="6021"/>
              <a:ext cx="1109" cy="112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rgbClr val="A876D6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04</a:t>
              </a:r>
              <a:endParaRPr lang="en-US" altLang="zh-CN" sz="4050" dirty="0">
                <a:solidFill>
                  <a:srgbClr val="A876D6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64" name="文本框 35"/>
            <p:cNvSpPr txBox="1"/>
            <p:nvPr/>
          </p:nvSpPr>
          <p:spPr>
            <a:xfrm>
              <a:off x="10275" y="6236"/>
              <a:ext cx="394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lvl="0" algn="dist" defTabSz="913765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zh-CN" sz="2400" b="1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预期成果</a:t>
              </a:r>
              <a:endParaRPr lang="zh-CN" altLang="zh-CN" sz="2400" b="1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37620" y="2202611"/>
            <a:ext cx="5254321" cy="715581"/>
            <a:chOff x="5197" y="2468"/>
            <a:chExt cx="8275" cy="1127"/>
          </a:xfrm>
        </p:grpSpPr>
        <p:sp>
          <p:nvSpPr>
            <p:cNvPr id="9" name="矩形 8"/>
            <p:cNvSpPr/>
            <p:nvPr/>
          </p:nvSpPr>
          <p:spPr>
            <a:xfrm>
              <a:off x="5197" y="2479"/>
              <a:ext cx="8275" cy="1082"/>
            </a:xfrm>
            <a:prstGeom prst="rect">
              <a:avLst/>
            </a:prstGeom>
            <a:solidFill>
              <a:srgbClr val="75B24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01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027" y="2479"/>
              <a:ext cx="1888" cy="1082"/>
              <a:chOff x="2542032" y="1707412"/>
              <a:chExt cx="1883664" cy="1080000"/>
            </a:xfrm>
          </p:grpSpPr>
          <p:sp>
            <p:nvSpPr>
              <p:cNvPr id="11" name="五边形 10"/>
              <p:cNvSpPr/>
              <p:nvPr/>
            </p:nvSpPr>
            <p:spPr>
              <a:xfrm>
                <a:off x="2542032" y="1707412"/>
                <a:ext cx="1883664" cy="1080000"/>
              </a:xfrm>
              <a:prstGeom prst="homePlate">
                <a:avLst>
                  <a:gd name="adj" fmla="val 28363"/>
                </a:avLst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165100" dist="190500" dir="10800000" algn="r" rotWithShape="0">
                  <a:prstClr val="black">
                    <a:alpha val="14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5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2798064" y="1866714"/>
                <a:ext cx="0" cy="76139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>
                <a:innerShdw blurRad="63500" dist="266700" dir="135000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14" name="文本框 9"/>
            <p:cNvSpPr txBox="1"/>
            <p:nvPr/>
          </p:nvSpPr>
          <p:spPr>
            <a:xfrm>
              <a:off x="6404" y="2468"/>
              <a:ext cx="1109" cy="112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rgbClr val="75B248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01</a:t>
              </a:r>
              <a:endParaRPr lang="en-US" altLang="zh-CN" sz="4050" dirty="0">
                <a:solidFill>
                  <a:srgbClr val="75B248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15" name="文本框 32"/>
            <p:cNvSpPr txBox="1"/>
            <p:nvPr/>
          </p:nvSpPr>
          <p:spPr>
            <a:xfrm>
              <a:off x="8516" y="2664"/>
              <a:ext cx="403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marL="0" marR="0" lvl="0" indent="0" algn="dist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价值追求</a:t>
              </a:r>
              <a:endParaRPr kumimoji="0" lang="zh-CN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137785" y="3088640"/>
            <a:ext cx="5254625" cy="715645"/>
            <a:chOff x="3685" y="3675"/>
            <a:chExt cx="8275" cy="1127"/>
          </a:xfrm>
        </p:grpSpPr>
        <p:sp>
          <p:nvSpPr>
            <p:cNvPr id="17" name="矩形 16"/>
            <p:cNvSpPr/>
            <p:nvPr/>
          </p:nvSpPr>
          <p:spPr>
            <a:xfrm>
              <a:off x="3685" y="3686"/>
              <a:ext cx="8275" cy="1082"/>
            </a:xfrm>
            <a:prstGeom prst="rect">
              <a:avLst/>
            </a:prstGeom>
            <a:solidFill>
              <a:srgbClr val="FFB541"/>
            </a:solidFill>
            <a:ln>
              <a:noFill/>
            </a:ln>
            <a:effectLst>
              <a:outerShdw blurRad="266700" dist="114300" dir="16200000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01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4535" y="3686"/>
              <a:ext cx="1888" cy="1082"/>
              <a:chOff x="2816352" y="2793908"/>
              <a:chExt cx="1883664" cy="1080000"/>
            </a:xfrm>
          </p:grpSpPr>
          <p:sp>
            <p:nvSpPr>
              <p:cNvPr id="19" name="五边形 18"/>
              <p:cNvSpPr/>
              <p:nvPr/>
            </p:nvSpPr>
            <p:spPr>
              <a:xfrm>
                <a:off x="2816352" y="2793908"/>
                <a:ext cx="1883664" cy="1080000"/>
              </a:xfrm>
              <a:prstGeom prst="homePlate">
                <a:avLst>
                  <a:gd name="adj" fmla="val 28363"/>
                </a:avLst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165100" dist="190500" dir="10800000" algn="r" rotWithShape="0">
                  <a:prstClr val="black">
                    <a:alpha val="14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5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>
                <a:off x="3072384" y="2953210"/>
                <a:ext cx="0" cy="76139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>
                <a:innerShdw blurRad="63500" dist="266700" dir="135000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21" name="文本框 12"/>
            <p:cNvSpPr txBox="1"/>
            <p:nvPr/>
          </p:nvSpPr>
          <p:spPr>
            <a:xfrm>
              <a:off x="4912" y="3675"/>
              <a:ext cx="1109" cy="112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rgbClr val="FB9E0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02</a:t>
              </a:r>
              <a:endParaRPr lang="zh-CN" altLang="en-US" sz="4050" dirty="0">
                <a:solidFill>
                  <a:srgbClr val="FB9E0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2" name="文本框 33"/>
            <p:cNvSpPr txBox="1"/>
            <p:nvPr/>
          </p:nvSpPr>
          <p:spPr>
            <a:xfrm>
              <a:off x="7005" y="3890"/>
              <a:ext cx="40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lvl="0" algn="dist" defTabSz="913765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zh-CN" sz="2400" b="1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目标任务</a:t>
              </a:r>
              <a:endParaRPr lang="zh-CN" altLang="zh-CN" sz="2400" b="1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137785" y="3975735"/>
            <a:ext cx="5254625" cy="715645"/>
            <a:chOff x="5264" y="4848"/>
            <a:chExt cx="8275" cy="1127"/>
          </a:xfrm>
        </p:grpSpPr>
        <p:sp>
          <p:nvSpPr>
            <p:cNvPr id="24" name="矩形 23"/>
            <p:cNvSpPr/>
            <p:nvPr/>
          </p:nvSpPr>
          <p:spPr>
            <a:xfrm>
              <a:off x="5264" y="4859"/>
              <a:ext cx="8275" cy="1082"/>
            </a:xfrm>
            <a:prstGeom prst="rect">
              <a:avLst/>
            </a:prstGeom>
            <a:solidFill>
              <a:srgbClr val="1DA2FF"/>
            </a:solidFill>
            <a:ln>
              <a:noFill/>
            </a:ln>
            <a:effectLst>
              <a:outerShdw blurRad="266700" dist="114300" dir="16200000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01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6131" y="4859"/>
              <a:ext cx="1888" cy="1082"/>
              <a:chOff x="3072384" y="3846623"/>
              <a:chExt cx="1883664" cy="1080000"/>
            </a:xfrm>
          </p:grpSpPr>
          <p:sp>
            <p:nvSpPr>
              <p:cNvPr id="26" name="五边形 25"/>
              <p:cNvSpPr/>
              <p:nvPr/>
            </p:nvSpPr>
            <p:spPr>
              <a:xfrm>
                <a:off x="3072384" y="3846623"/>
                <a:ext cx="1883664" cy="1080000"/>
              </a:xfrm>
              <a:prstGeom prst="homePlate">
                <a:avLst>
                  <a:gd name="adj" fmla="val 28363"/>
                </a:avLst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165100" dist="190500" dir="10800000" algn="r" rotWithShape="0">
                  <a:prstClr val="black">
                    <a:alpha val="14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5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26"/>
              <p:cNvCxnSpPr/>
              <p:nvPr/>
            </p:nvCxnSpPr>
            <p:spPr>
              <a:xfrm>
                <a:off x="3328416" y="4005925"/>
                <a:ext cx="0" cy="76139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>
                <a:innerShdw blurRad="63500" dist="266700" dir="135000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28" name="文本框 15"/>
            <p:cNvSpPr txBox="1"/>
            <p:nvPr/>
          </p:nvSpPr>
          <p:spPr>
            <a:xfrm>
              <a:off x="6507" y="4848"/>
              <a:ext cx="1109" cy="112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rgbClr val="1DA2FF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03</a:t>
              </a:r>
              <a:endParaRPr lang="en-US" altLang="zh-CN" sz="4050" dirty="0">
                <a:solidFill>
                  <a:srgbClr val="1DA2FF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9" name="文本框 34"/>
            <p:cNvSpPr txBox="1"/>
            <p:nvPr/>
          </p:nvSpPr>
          <p:spPr>
            <a:xfrm>
              <a:off x="8585" y="5063"/>
              <a:ext cx="405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lvl="0" algn="dist" defTabSz="913765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zh-CN" sz="2400" b="1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内容路径</a:t>
              </a:r>
              <a:endParaRPr lang="zh-CN" altLang="zh-CN" sz="2400" b="1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137785" y="4880610"/>
            <a:ext cx="5254625" cy="715645"/>
            <a:chOff x="6846" y="6021"/>
            <a:chExt cx="8275" cy="1127"/>
          </a:xfrm>
        </p:grpSpPr>
        <p:sp>
          <p:nvSpPr>
            <p:cNvPr id="31" name="矩形 30"/>
            <p:cNvSpPr/>
            <p:nvPr/>
          </p:nvSpPr>
          <p:spPr>
            <a:xfrm>
              <a:off x="6846" y="6032"/>
              <a:ext cx="8275" cy="1082"/>
            </a:xfrm>
            <a:prstGeom prst="rect">
              <a:avLst/>
            </a:prstGeom>
            <a:solidFill>
              <a:srgbClr val="A876D6"/>
            </a:solidFill>
            <a:ln>
              <a:noFill/>
            </a:ln>
            <a:effectLst>
              <a:outerShdw blurRad="266700" dist="114300" dir="16200000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01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7729" y="6032"/>
              <a:ext cx="1888" cy="1082"/>
              <a:chOff x="3328416" y="4926867"/>
              <a:chExt cx="1883664" cy="1080000"/>
            </a:xfrm>
          </p:grpSpPr>
          <p:sp>
            <p:nvSpPr>
              <p:cNvPr id="33" name="五边形 32"/>
              <p:cNvSpPr/>
              <p:nvPr/>
            </p:nvSpPr>
            <p:spPr>
              <a:xfrm>
                <a:off x="3328416" y="4926867"/>
                <a:ext cx="1883664" cy="1080000"/>
              </a:xfrm>
              <a:prstGeom prst="homePlate">
                <a:avLst>
                  <a:gd name="adj" fmla="val 28363"/>
                </a:avLst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165100" dist="190500" dir="10800000" algn="r" rotWithShape="0">
                  <a:prstClr val="black">
                    <a:alpha val="14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5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3555223" y="5086169"/>
                <a:ext cx="0" cy="76139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>
                <a:innerShdw blurRad="63500" dist="266700" dir="135000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35" name="文本框 18"/>
            <p:cNvSpPr txBox="1"/>
            <p:nvPr/>
          </p:nvSpPr>
          <p:spPr>
            <a:xfrm>
              <a:off x="8106" y="6021"/>
              <a:ext cx="1109" cy="112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rgbClr val="A876D6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04</a:t>
              </a:r>
              <a:endParaRPr lang="en-US" altLang="zh-CN" sz="4050" dirty="0">
                <a:solidFill>
                  <a:srgbClr val="A876D6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0167" y="6236"/>
              <a:ext cx="40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lvl="0" algn="dist" defTabSz="913765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zh-CN" sz="2400" b="1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预期成果</a:t>
              </a:r>
              <a:endParaRPr lang="zh-CN" altLang="zh-CN" sz="2400" b="1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26318" y="2085839"/>
            <a:ext cx="4191770" cy="3076590"/>
          </a:xfrm>
          <a:prstGeom prst="rect">
            <a:avLst/>
          </a:prstGeom>
        </p:spPr>
      </p:pic>
      <p:sp>
        <p:nvSpPr>
          <p:cNvPr id="39" name="文本框 7"/>
          <p:cNvSpPr txBox="1"/>
          <p:nvPr/>
        </p:nvSpPr>
        <p:spPr>
          <a:xfrm>
            <a:off x="1991507" y="3121151"/>
            <a:ext cx="1653001" cy="8345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dist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目录</a:t>
            </a:r>
            <a:endParaRPr lang="zh-CN" altLang="en-US" sz="4800" b="1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0" y="0"/>
            <a:ext cx="12197080" cy="6912610"/>
            <a:chOff x="5" y="-24"/>
            <a:chExt cx="19208" cy="10886"/>
          </a:xfrm>
        </p:grpSpPr>
        <p:pic>
          <p:nvPicPr>
            <p:cNvPr id="4" name="图片 3" descr="图片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" y="-24"/>
              <a:ext cx="19209" cy="1088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价值追求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为什么做？</a:t>
            </a:r>
            <a:endParaRPr lang="zh-CN" altLang="en-US" sz="2800" b="1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2946400" y="3006725"/>
            <a:ext cx="2504440" cy="558800"/>
            <a:chOff x="3237789" y="1193772"/>
            <a:chExt cx="3636000" cy="967932"/>
          </a:xfrm>
        </p:grpSpPr>
        <p:grpSp>
          <p:nvGrpSpPr>
            <p:cNvPr id="76" name="组合 58"/>
            <p:cNvGrpSpPr/>
            <p:nvPr/>
          </p:nvGrpSpPr>
          <p:grpSpPr>
            <a:xfrm>
              <a:off x="3237789" y="1193772"/>
              <a:ext cx="3636000" cy="967932"/>
              <a:chOff x="4139952" y="1170041"/>
              <a:chExt cx="3559469" cy="536519"/>
            </a:xfrm>
          </p:grpSpPr>
          <p:sp>
            <p:nvSpPr>
              <p:cNvPr id="77" name="圆角矩形 76"/>
              <p:cNvSpPr/>
              <p:nvPr/>
            </p:nvSpPr>
            <p:spPr>
              <a:xfrm>
                <a:off x="4139952" y="1170041"/>
                <a:ext cx="3559469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78" name="圆角矩形 113"/>
              <p:cNvSpPr/>
              <p:nvPr/>
            </p:nvSpPr>
            <p:spPr>
              <a:xfrm>
                <a:off x="4716017" y="1250029"/>
                <a:ext cx="2819381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1C9494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79" name="TextBox 6"/>
              <p:cNvSpPr txBox="1"/>
              <p:nvPr/>
            </p:nvSpPr>
            <p:spPr>
              <a:xfrm>
                <a:off x="4206466" y="1325082"/>
                <a:ext cx="524893" cy="368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C9494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  <a:endParaRPr kumimoji="0" lang="zh-CN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C9494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0" name="TextBox 3"/>
            <p:cNvSpPr txBox="1"/>
            <p:nvPr/>
          </p:nvSpPr>
          <p:spPr>
            <a:xfrm>
              <a:off x="3869168" y="1370517"/>
              <a:ext cx="2837070" cy="690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baseline="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培育时代新人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 rot="0">
            <a:off x="639445" y="3736340"/>
            <a:ext cx="1480820" cy="1480820"/>
            <a:chOff x="391147" y="2871710"/>
            <a:chExt cx="1645963" cy="1645963"/>
          </a:xfrm>
        </p:grpSpPr>
        <p:grpSp>
          <p:nvGrpSpPr>
            <p:cNvPr id="82" name="组合 64"/>
            <p:cNvGrpSpPr/>
            <p:nvPr/>
          </p:nvGrpSpPr>
          <p:grpSpPr>
            <a:xfrm>
              <a:off x="391147" y="2871710"/>
              <a:ext cx="1645963" cy="164596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3" name="同心圆 8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85" name="TextBox 9"/>
            <p:cNvSpPr txBox="1"/>
            <p:nvPr/>
          </p:nvSpPr>
          <p:spPr>
            <a:xfrm>
              <a:off x="494968" y="3434973"/>
              <a:ext cx="1438320" cy="4100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kern="0" baseline="0" noProof="0" dirty="0" smtClean="0">
                  <a:solidFill>
                    <a:srgbClr val="2B6F7D"/>
                  </a:solidFill>
                  <a:latin typeface="微软雅黑" panose="020B0503020204020204" charset="-122"/>
                  <a:ea typeface="微软雅黑" panose="020B0503020204020204" charset="-122"/>
                </a:rPr>
                <a:t>为什么</a:t>
              </a:r>
              <a:endPara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2B6F7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6" name="Freeform 5"/>
          <p:cNvSpPr/>
          <p:nvPr/>
        </p:nvSpPr>
        <p:spPr bwMode="auto">
          <a:xfrm>
            <a:off x="2201545" y="3293110"/>
            <a:ext cx="430530" cy="2264410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lumMod val="85000"/>
                </a:sysClr>
              </a:gs>
            </a:gsLst>
            <a:lin ang="0" scaled="1"/>
            <a:tileRect/>
          </a:gradFill>
          <a:ln w="12700" cap="flat" cmpd="sng" algn="ctr"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0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5214" tIns="57607" rIns="115214" bIns="57607"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  <p:grpSp>
        <p:nvGrpSpPr>
          <p:cNvPr id="87" name="组合 86"/>
          <p:cNvGrpSpPr/>
          <p:nvPr/>
        </p:nvGrpSpPr>
        <p:grpSpPr>
          <a:xfrm rot="0">
            <a:off x="2908935" y="4178300"/>
            <a:ext cx="2504440" cy="558800"/>
            <a:chOff x="3237789" y="2461817"/>
            <a:chExt cx="3636000" cy="967932"/>
          </a:xfrm>
        </p:grpSpPr>
        <p:grpSp>
          <p:nvGrpSpPr>
            <p:cNvPr id="88" name="组合 70"/>
            <p:cNvGrpSpPr/>
            <p:nvPr/>
          </p:nvGrpSpPr>
          <p:grpSpPr>
            <a:xfrm>
              <a:off x="3237789" y="2461817"/>
              <a:ext cx="3636000" cy="967932"/>
              <a:chOff x="4139952" y="1170041"/>
              <a:chExt cx="3559469" cy="536519"/>
            </a:xfrm>
          </p:grpSpPr>
          <p:sp>
            <p:nvSpPr>
              <p:cNvPr id="89" name="圆角矩形 88"/>
              <p:cNvSpPr/>
              <p:nvPr/>
            </p:nvSpPr>
            <p:spPr>
              <a:xfrm>
                <a:off x="4139952" y="1170041"/>
                <a:ext cx="3559469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90" name="圆角矩形 113"/>
              <p:cNvSpPr/>
              <p:nvPr/>
            </p:nvSpPr>
            <p:spPr>
              <a:xfrm>
                <a:off x="4716016" y="1250029"/>
                <a:ext cx="2819382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F5841C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91" name="TextBox 18"/>
              <p:cNvSpPr txBox="1"/>
              <p:nvPr/>
            </p:nvSpPr>
            <p:spPr>
              <a:xfrm>
                <a:off x="4218133" y="1333759"/>
                <a:ext cx="524893" cy="368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5841C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  <a:endParaRPr kumimoji="0" lang="zh-CN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5841C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2" name="TextBox 15"/>
            <p:cNvSpPr txBox="1"/>
            <p:nvPr/>
          </p:nvSpPr>
          <p:spPr>
            <a:xfrm>
              <a:off x="3813756" y="2653396"/>
              <a:ext cx="2910764" cy="690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000" b="1" kern="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学生自身发展</a:t>
              </a:r>
              <a:endParaRPr lang="zh-CN" altLang="en-US" sz="2000" b="1" kern="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 rot="0">
            <a:off x="2946400" y="5216525"/>
            <a:ext cx="2504440" cy="558978"/>
            <a:chOff x="3237789" y="4997918"/>
            <a:chExt cx="3636000" cy="967932"/>
          </a:xfrm>
        </p:grpSpPr>
        <p:grpSp>
          <p:nvGrpSpPr>
            <p:cNvPr id="94" name="组合 82"/>
            <p:cNvGrpSpPr/>
            <p:nvPr/>
          </p:nvGrpSpPr>
          <p:grpSpPr>
            <a:xfrm>
              <a:off x="3237789" y="4997918"/>
              <a:ext cx="3636000" cy="967932"/>
              <a:chOff x="4139952" y="1170041"/>
              <a:chExt cx="3559469" cy="536519"/>
            </a:xfrm>
          </p:grpSpPr>
          <p:sp>
            <p:nvSpPr>
              <p:cNvPr id="95" name="圆角矩形 94"/>
              <p:cNvSpPr/>
              <p:nvPr/>
            </p:nvSpPr>
            <p:spPr>
              <a:xfrm>
                <a:off x="4139952" y="1170041"/>
                <a:ext cx="3559469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96" name="圆角矩形 113"/>
              <p:cNvSpPr/>
              <p:nvPr/>
            </p:nvSpPr>
            <p:spPr>
              <a:xfrm>
                <a:off x="4716016" y="1250029"/>
                <a:ext cx="2819381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639541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7CB55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97" name="TextBox 30"/>
              <p:cNvSpPr txBox="1"/>
              <p:nvPr/>
            </p:nvSpPr>
            <p:spPr>
              <a:xfrm>
                <a:off x="4208759" y="1336809"/>
                <a:ext cx="524891" cy="368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900" b="1" kern="0" baseline="0" dirty="0" smtClean="0">
                    <a:solidFill>
                      <a:srgbClr val="7CB554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charset="-122"/>
                    <a:ea typeface="微软雅黑" panose="020B0503020204020204" charset="-122"/>
                  </a:rPr>
                  <a:t>3</a:t>
                </a:r>
                <a:endParaRPr kumimoji="0" lang="zh-CN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CB554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8" name="TextBox 27"/>
            <p:cNvSpPr txBox="1"/>
            <p:nvPr/>
          </p:nvSpPr>
          <p:spPr>
            <a:xfrm>
              <a:off x="3875324" y="5200949"/>
              <a:ext cx="2621811" cy="690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000" b="1" kern="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解决当下问题</a:t>
              </a:r>
              <a:endParaRPr lang="zh-CN" altLang="en-US" sz="2000" b="1" kern="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04" name="圆角矩形 3"/>
          <p:cNvSpPr>
            <a:spLocks noChangeArrowheads="1"/>
          </p:cNvSpPr>
          <p:nvPr/>
        </p:nvSpPr>
        <p:spPr bwMode="auto">
          <a:xfrm>
            <a:off x="6459220" y="3274060"/>
            <a:ext cx="1652905" cy="401320"/>
          </a:xfrm>
          <a:prstGeom prst="roundRect">
            <a:avLst>
              <a:gd name="adj" fmla="val 50000"/>
            </a:avLst>
          </a:prstGeom>
          <a:solidFill>
            <a:srgbClr val="FFA9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r>
              <a:rPr lang="zh-CN" altLang="en-US" sz="2000" b="1" kern="0" baseline="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特定时空</a:t>
            </a:r>
            <a:endParaRPr lang="zh-CN" altLang="en-US" sz="2000" b="1" kern="0" baseline="0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5" name="圆角矩形 4"/>
          <p:cNvSpPr>
            <a:spLocks noChangeArrowheads="1"/>
          </p:cNvSpPr>
          <p:nvPr/>
        </p:nvSpPr>
        <p:spPr bwMode="auto">
          <a:xfrm>
            <a:off x="6532245" y="4076065"/>
            <a:ext cx="609600" cy="2076450"/>
          </a:xfrm>
          <a:prstGeom prst="roundRect">
            <a:avLst>
              <a:gd name="adj" fmla="val 12852"/>
            </a:avLst>
          </a:prstGeom>
          <a:noFill/>
          <a:ln w="76200">
            <a:solidFill>
              <a:srgbClr val="FFA90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p>
            <a:pPr algn="ctr"/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触及心灵深处</a:t>
            </a:r>
            <a:endParaRPr lang="zh-CN" altLang="en-US" sz="2000" b="1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6" name="圆角矩形 4"/>
          <p:cNvSpPr>
            <a:spLocks noChangeArrowheads="1"/>
          </p:cNvSpPr>
          <p:nvPr/>
        </p:nvSpPr>
        <p:spPr bwMode="auto">
          <a:xfrm flipH="1">
            <a:off x="7446645" y="4083685"/>
            <a:ext cx="609600" cy="2068195"/>
          </a:xfrm>
          <a:prstGeom prst="roundRect">
            <a:avLst>
              <a:gd name="adj" fmla="val 12852"/>
            </a:avLst>
          </a:prstGeom>
          <a:noFill/>
          <a:ln w="76200">
            <a:solidFill>
              <a:srgbClr val="FFA90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p>
            <a:pPr algn="ctr"/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深入知识内涵</a:t>
            </a:r>
            <a:endParaRPr lang="zh-CN" altLang="en-US" sz="2000" b="1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圆角矩形 3"/>
          <p:cNvSpPr>
            <a:spLocks noChangeArrowheads="1"/>
          </p:cNvSpPr>
          <p:nvPr/>
        </p:nvSpPr>
        <p:spPr bwMode="auto">
          <a:xfrm>
            <a:off x="8669020" y="3263900"/>
            <a:ext cx="1652905" cy="40132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/>
            <a:r>
              <a:rPr lang="zh-CN" altLang="en-US" sz="2000" b="1" kern="0" baseline="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深度学习</a:t>
            </a:r>
            <a:endParaRPr lang="zh-CN" altLang="en-US" sz="2000" b="1" kern="0" baseline="0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圆角矩形 4"/>
          <p:cNvSpPr>
            <a:spLocks noChangeArrowheads="1"/>
          </p:cNvSpPr>
          <p:nvPr/>
        </p:nvSpPr>
        <p:spPr bwMode="auto">
          <a:xfrm>
            <a:off x="8721725" y="4076065"/>
            <a:ext cx="609600" cy="2067560"/>
          </a:xfrm>
          <a:prstGeom prst="roundRect">
            <a:avLst>
              <a:gd name="adj" fmla="val 12852"/>
            </a:avLst>
          </a:prstGeom>
          <a:noFill/>
          <a:ln w="76200">
            <a:solidFill>
              <a:srgbClr val="92D05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p>
            <a:pPr algn="ctr"/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展开问题解决</a:t>
            </a:r>
            <a:endParaRPr lang="zh-CN" altLang="en-US" sz="2000" b="1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9" name="圆角矩形 4"/>
          <p:cNvSpPr>
            <a:spLocks noChangeArrowheads="1"/>
          </p:cNvSpPr>
          <p:nvPr/>
        </p:nvSpPr>
        <p:spPr bwMode="auto">
          <a:xfrm flipH="1">
            <a:off x="9712325" y="4076065"/>
            <a:ext cx="609600" cy="2067560"/>
          </a:xfrm>
          <a:prstGeom prst="roundRect">
            <a:avLst>
              <a:gd name="adj" fmla="val 12852"/>
            </a:avLst>
          </a:prstGeom>
          <a:noFill/>
          <a:ln w="76200">
            <a:solidFill>
              <a:srgbClr val="92D05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p>
            <a:pPr algn="ctr"/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提升思维品质</a:t>
            </a:r>
            <a:endParaRPr lang="zh-CN" altLang="en-US" sz="2000" b="1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0" name="组合 119"/>
          <p:cNvGrpSpPr/>
          <p:nvPr/>
        </p:nvGrpSpPr>
        <p:grpSpPr>
          <a:xfrm>
            <a:off x="7285355" y="2637790"/>
            <a:ext cx="2209800" cy="609600"/>
            <a:chOff x="10251" y="4529"/>
            <a:chExt cx="3480" cy="960"/>
          </a:xfrm>
        </p:grpSpPr>
        <p:cxnSp>
          <p:nvCxnSpPr>
            <p:cNvPr id="102" name="直接连接符 101"/>
            <p:cNvCxnSpPr/>
            <p:nvPr/>
          </p:nvCxnSpPr>
          <p:spPr bwMode="auto">
            <a:xfrm>
              <a:off x="10251" y="5009"/>
              <a:ext cx="348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0" name="直接连接符 109"/>
            <p:cNvCxnSpPr/>
            <p:nvPr/>
          </p:nvCxnSpPr>
          <p:spPr bwMode="auto">
            <a:xfrm flipV="1">
              <a:off x="12051" y="4529"/>
              <a:ext cx="0" cy="4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1" name="直接连接符 110"/>
            <p:cNvCxnSpPr/>
            <p:nvPr/>
          </p:nvCxnSpPr>
          <p:spPr bwMode="auto">
            <a:xfrm flipV="1">
              <a:off x="10251" y="5009"/>
              <a:ext cx="0" cy="4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2" name="直接连接符 111"/>
            <p:cNvCxnSpPr/>
            <p:nvPr/>
          </p:nvCxnSpPr>
          <p:spPr bwMode="auto">
            <a:xfrm flipV="1">
              <a:off x="13731" y="5009"/>
              <a:ext cx="0" cy="4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119" name="组合 118"/>
          <p:cNvGrpSpPr/>
          <p:nvPr/>
        </p:nvGrpSpPr>
        <p:grpSpPr>
          <a:xfrm>
            <a:off x="7294880" y="2028190"/>
            <a:ext cx="2132330" cy="558800"/>
            <a:chOff x="10288" y="3660"/>
            <a:chExt cx="3358" cy="880"/>
          </a:xfrm>
        </p:grpSpPr>
        <p:sp>
          <p:nvSpPr>
            <p:cNvPr id="175" name="圆角矩形 174"/>
            <p:cNvSpPr/>
            <p:nvPr/>
          </p:nvSpPr>
          <p:spPr>
            <a:xfrm>
              <a:off x="10288" y="3660"/>
              <a:ext cx="3358" cy="88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6350" cap="flat" cmpd="sng" algn="ctr">
              <a:gradFill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17400000" scaled="0"/>
              </a:gradFill>
              <a:prstDash val="solid"/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8" name="圆角矩形 113"/>
            <p:cNvSpPr/>
            <p:nvPr/>
          </p:nvSpPr>
          <p:spPr>
            <a:xfrm>
              <a:off x="10528" y="3820"/>
              <a:ext cx="2970" cy="599"/>
            </a:xfrm>
            <a:prstGeom prst="roundRect">
              <a:avLst/>
            </a:prstGeom>
            <a:solidFill>
              <a:srgbClr val="1C9494"/>
            </a:soli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10527" y="3821"/>
              <a:ext cx="2964" cy="691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baseline="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是什么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113" name="五边形 112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114" name="直接连接符 113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115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1</a:t>
              </a:r>
              <a:endParaRPr lang="en-US" altLang="zh-CN" sz="4050" dirty="0">
                <a:solidFill>
                  <a:schemeClr val="tx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86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-1270" y="-13970"/>
            <a:ext cx="12194540" cy="6885940"/>
            <a:chOff x="-2" y="-22"/>
            <a:chExt cx="19204" cy="10844"/>
          </a:xfrm>
        </p:grpSpPr>
        <p:pic>
          <p:nvPicPr>
            <p:cNvPr id="4" name="图片 3" descr="图片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" y="-22"/>
              <a:ext cx="19204" cy="10844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25" y="871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目标任务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做什么？</a:t>
            </a:r>
            <a:endParaRPr lang="zh-CN" altLang="en-US" sz="2800" b="1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Freeform 8"/>
          <p:cNvSpPr>
            <a:spLocks noChangeArrowheads="1"/>
          </p:cNvSpPr>
          <p:nvPr/>
        </p:nvSpPr>
        <p:spPr bwMode="auto">
          <a:xfrm>
            <a:off x="4861560" y="3848100"/>
            <a:ext cx="1743075" cy="1737360"/>
          </a:xfrm>
          <a:custGeom>
            <a:avLst/>
            <a:gdLst>
              <a:gd name="T0" fmla="*/ 1049 w 2098"/>
              <a:gd name="T1" fmla="*/ 0 h 2093"/>
              <a:gd name="T2" fmla="*/ 1165 w 2098"/>
              <a:gd name="T3" fmla="*/ 125 h 2093"/>
              <a:gd name="T4" fmla="*/ 1314 w 2098"/>
              <a:gd name="T5" fmla="*/ 31 h 2093"/>
              <a:gd name="T6" fmla="*/ 1391 w 2098"/>
              <a:gd name="T7" fmla="*/ 185 h 2093"/>
              <a:gd name="T8" fmla="*/ 1554 w 2098"/>
              <a:gd name="T9" fmla="*/ 130 h 2093"/>
              <a:gd name="T10" fmla="*/ 1597 w 2098"/>
              <a:gd name="T11" fmla="*/ 296 h 2093"/>
              <a:gd name="T12" fmla="*/ 1767 w 2098"/>
              <a:gd name="T13" fmla="*/ 284 h 2093"/>
              <a:gd name="T14" fmla="*/ 1767 w 2098"/>
              <a:gd name="T15" fmla="*/ 459 h 2093"/>
              <a:gd name="T16" fmla="*/ 1935 w 2098"/>
              <a:gd name="T17" fmla="*/ 489 h 2093"/>
              <a:gd name="T18" fmla="*/ 1892 w 2098"/>
              <a:gd name="T19" fmla="*/ 652 h 2093"/>
              <a:gd name="T20" fmla="*/ 2050 w 2098"/>
              <a:gd name="T21" fmla="*/ 728 h 2093"/>
              <a:gd name="T22" fmla="*/ 1965 w 2098"/>
              <a:gd name="T23" fmla="*/ 874 h 2093"/>
              <a:gd name="T24" fmla="*/ 2098 w 2098"/>
              <a:gd name="T25" fmla="*/ 985 h 2093"/>
              <a:gd name="T26" fmla="*/ 1977 w 2098"/>
              <a:gd name="T27" fmla="*/ 1106 h 2093"/>
              <a:gd name="T28" fmla="*/ 2081 w 2098"/>
              <a:gd name="T29" fmla="*/ 1250 h 2093"/>
              <a:gd name="T30" fmla="*/ 1935 w 2098"/>
              <a:gd name="T31" fmla="*/ 1340 h 2093"/>
              <a:gd name="T32" fmla="*/ 1999 w 2098"/>
              <a:gd name="T33" fmla="*/ 1496 h 2093"/>
              <a:gd name="T34" fmla="*/ 1836 w 2098"/>
              <a:gd name="T35" fmla="*/ 1550 h 2093"/>
              <a:gd name="T36" fmla="*/ 1862 w 2098"/>
              <a:gd name="T37" fmla="*/ 1718 h 2093"/>
              <a:gd name="T38" fmla="*/ 1687 w 2098"/>
              <a:gd name="T39" fmla="*/ 1729 h 2093"/>
              <a:gd name="T40" fmla="*/ 1665 w 2098"/>
              <a:gd name="T41" fmla="*/ 1897 h 2093"/>
              <a:gd name="T42" fmla="*/ 1498 w 2098"/>
              <a:gd name="T43" fmla="*/ 1866 h 2093"/>
              <a:gd name="T44" fmla="*/ 1434 w 2098"/>
              <a:gd name="T45" fmla="*/ 2029 h 2093"/>
              <a:gd name="T46" fmla="*/ 1280 w 2098"/>
              <a:gd name="T47" fmla="*/ 1949 h 2093"/>
              <a:gd name="T48" fmla="*/ 1181 w 2098"/>
              <a:gd name="T49" fmla="*/ 2093 h 2093"/>
              <a:gd name="T50" fmla="*/ 1049 w 2098"/>
              <a:gd name="T51" fmla="*/ 1982 h 2093"/>
              <a:gd name="T52" fmla="*/ 917 w 2098"/>
              <a:gd name="T53" fmla="*/ 2093 h 2093"/>
              <a:gd name="T54" fmla="*/ 817 w 2098"/>
              <a:gd name="T55" fmla="*/ 1949 h 2093"/>
              <a:gd name="T56" fmla="*/ 664 w 2098"/>
              <a:gd name="T57" fmla="*/ 2029 h 2093"/>
              <a:gd name="T58" fmla="*/ 600 w 2098"/>
              <a:gd name="T59" fmla="*/ 1866 h 2093"/>
              <a:gd name="T60" fmla="*/ 432 w 2098"/>
              <a:gd name="T61" fmla="*/ 1897 h 2093"/>
              <a:gd name="T62" fmla="*/ 411 w 2098"/>
              <a:gd name="T63" fmla="*/ 1729 h 2093"/>
              <a:gd name="T64" fmla="*/ 236 w 2098"/>
              <a:gd name="T65" fmla="*/ 1718 h 2093"/>
              <a:gd name="T66" fmla="*/ 262 w 2098"/>
              <a:gd name="T67" fmla="*/ 1550 h 2093"/>
              <a:gd name="T68" fmla="*/ 99 w 2098"/>
              <a:gd name="T69" fmla="*/ 1496 h 2093"/>
              <a:gd name="T70" fmla="*/ 163 w 2098"/>
              <a:gd name="T71" fmla="*/ 1340 h 2093"/>
              <a:gd name="T72" fmla="*/ 17 w 2098"/>
              <a:gd name="T73" fmla="*/ 1250 h 2093"/>
              <a:gd name="T74" fmla="*/ 121 w 2098"/>
              <a:gd name="T75" fmla="*/ 1106 h 2093"/>
              <a:gd name="T76" fmla="*/ 0 w 2098"/>
              <a:gd name="T77" fmla="*/ 985 h 2093"/>
              <a:gd name="T78" fmla="*/ 132 w 2098"/>
              <a:gd name="T79" fmla="*/ 874 h 2093"/>
              <a:gd name="T80" fmla="*/ 47 w 2098"/>
              <a:gd name="T81" fmla="*/ 728 h 2093"/>
              <a:gd name="T82" fmla="*/ 206 w 2098"/>
              <a:gd name="T83" fmla="*/ 652 h 2093"/>
              <a:gd name="T84" fmla="*/ 163 w 2098"/>
              <a:gd name="T85" fmla="*/ 489 h 2093"/>
              <a:gd name="T86" fmla="*/ 331 w 2098"/>
              <a:gd name="T87" fmla="*/ 459 h 2093"/>
              <a:gd name="T88" fmla="*/ 331 w 2098"/>
              <a:gd name="T89" fmla="*/ 284 h 2093"/>
              <a:gd name="T90" fmla="*/ 501 w 2098"/>
              <a:gd name="T91" fmla="*/ 296 h 2093"/>
              <a:gd name="T92" fmla="*/ 543 w 2098"/>
              <a:gd name="T93" fmla="*/ 130 h 2093"/>
              <a:gd name="T94" fmla="*/ 706 w 2098"/>
              <a:gd name="T95" fmla="*/ 185 h 2093"/>
              <a:gd name="T96" fmla="*/ 784 w 2098"/>
              <a:gd name="T97" fmla="*/ 31 h 2093"/>
              <a:gd name="T98" fmla="*/ 933 w 2098"/>
              <a:gd name="T99" fmla="*/ 125 h 2093"/>
              <a:gd name="T100" fmla="*/ 1049 w 2098"/>
              <a:gd name="T101" fmla="*/ 0 h 209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98"/>
              <a:gd name="T154" fmla="*/ 0 h 2093"/>
              <a:gd name="T155" fmla="*/ 2098 w 2098"/>
              <a:gd name="T156" fmla="*/ 2093 h 209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98" h="2093">
                <a:moveTo>
                  <a:pt x="1049" y="0"/>
                </a:moveTo>
                <a:lnTo>
                  <a:pt x="1165" y="125"/>
                </a:lnTo>
                <a:lnTo>
                  <a:pt x="1314" y="31"/>
                </a:lnTo>
                <a:lnTo>
                  <a:pt x="1391" y="185"/>
                </a:lnTo>
                <a:lnTo>
                  <a:pt x="1554" y="130"/>
                </a:lnTo>
                <a:lnTo>
                  <a:pt x="1597" y="296"/>
                </a:lnTo>
                <a:lnTo>
                  <a:pt x="1767" y="284"/>
                </a:lnTo>
                <a:lnTo>
                  <a:pt x="1767" y="459"/>
                </a:lnTo>
                <a:lnTo>
                  <a:pt x="1935" y="489"/>
                </a:lnTo>
                <a:lnTo>
                  <a:pt x="1892" y="652"/>
                </a:lnTo>
                <a:lnTo>
                  <a:pt x="2050" y="728"/>
                </a:lnTo>
                <a:lnTo>
                  <a:pt x="1965" y="874"/>
                </a:lnTo>
                <a:lnTo>
                  <a:pt x="2098" y="985"/>
                </a:lnTo>
                <a:lnTo>
                  <a:pt x="1977" y="1106"/>
                </a:lnTo>
                <a:lnTo>
                  <a:pt x="2081" y="1250"/>
                </a:lnTo>
                <a:lnTo>
                  <a:pt x="1935" y="1340"/>
                </a:lnTo>
                <a:lnTo>
                  <a:pt x="1999" y="1496"/>
                </a:lnTo>
                <a:lnTo>
                  <a:pt x="1836" y="1550"/>
                </a:lnTo>
                <a:lnTo>
                  <a:pt x="1862" y="1718"/>
                </a:lnTo>
                <a:lnTo>
                  <a:pt x="1687" y="1729"/>
                </a:lnTo>
                <a:lnTo>
                  <a:pt x="1665" y="1897"/>
                </a:lnTo>
                <a:lnTo>
                  <a:pt x="1498" y="1866"/>
                </a:lnTo>
                <a:lnTo>
                  <a:pt x="1434" y="2029"/>
                </a:lnTo>
                <a:lnTo>
                  <a:pt x="1280" y="1949"/>
                </a:lnTo>
                <a:lnTo>
                  <a:pt x="1181" y="2093"/>
                </a:lnTo>
                <a:lnTo>
                  <a:pt x="1049" y="1982"/>
                </a:lnTo>
                <a:lnTo>
                  <a:pt x="917" y="2093"/>
                </a:lnTo>
                <a:lnTo>
                  <a:pt x="817" y="1949"/>
                </a:lnTo>
                <a:lnTo>
                  <a:pt x="664" y="2029"/>
                </a:lnTo>
                <a:lnTo>
                  <a:pt x="600" y="1866"/>
                </a:lnTo>
                <a:lnTo>
                  <a:pt x="432" y="1897"/>
                </a:lnTo>
                <a:lnTo>
                  <a:pt x="411" y="1729"/>
                </a:lnTo>
                <a:lnTo>
                  <a:pt x="236" y="1718"/>
                </a:lnTo>
                <a:lnTo>
                  <a:pt x="262" y="1550"/>
                </a:lnTo>
                <a:lnTo>
                  <a:pt x="99" y="1496"/>
                </a:lnTo>
                <a:lnTo>
                  <a:pt x="163" y="1340"/>
                </a:lnTo>
                <a:lnTo>
                  <a:pt x="17" y="1250"/>
                </a:lnTo>
                <a:lnTo>
                  <a:pt x="121" y="1106"/>
                </a:lnTo>
                <a:lnTo>
                  <a:pt x="0" y="985"/>
                </a:lnTo>
                <a:lnTo>
                  <a:pt x="132" y="874"/>
                </a:lnTo>
                <a:lnTo>
                  <a:pt x="47" y="728"/>
                </a:lnTo>
                <a:lnTo>
                  <a:pt x="206" y="652"/>
                </a:lnTo>
                <a:lnTo>
                  <a:pt x="163" y="489"/>
                </a:lnTo>
                <a:lnTo>
                  <a:pt x="331" y="459"/>
                </a:lnTo>
                <a:lnTo>
                  <a:pt x="331" y="284"/>
                </a:lnTo>
                <a:lnTo>
                  <a:pt x="501" y="296"/>
                </a:lnTo>
                <a:lnTo>
                  <a:pt x="543" y="130"/>
                </a:lnTo>
                <a:lnTo>
                  <a:pt x="706" y="185"/>
                </a:lnTo>
                <a:lnTo>
                  <a:pt x="784" y="31"/>
                </a:lnTo>
                <a:lnTo>
                  <a:pt x="933" y="125"/>
                </a:lnTo>
                <a:lnTo>
                  <a:pt x="1049" y="0"/>
                </a:lnTo>
                <a:close/>
              </a:path>
            </a:pathLst>
          </a:custGeom>
          <a:solidFill>
            <a:srgbClr val="9ABC4D"/>
          </a:solidFill>
          <a:ln>
            <a:noFill/>
          </a:ln>
        </p:spPr>
        <p:txBody>
          <a:bodyPr/>
          <a:p>
            <a:endParaRPr lang="zh-CN" altLang="zh-CN" sz="200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62" name="Freeform 59"/>
          <p:cNvSpPr>
            <a:spLocks noEditPoints="1" noChangeArrowheads="1"/>
          </p:cNvSpPr>
          <p:nvPr/>
        </p:nvSpPr>
        <p:spPr bwMode="auto">
          <a:xfrm>
            <a:off x="5088890" y="4027805"/>
            <a:ext cx="1319530" cy="1579880"/>
          </a:xfrm>
          <a:custGeom>
            <a:avLst/>
            <a:gdLst>
              <a:gd name="T0" fmla="*/ 336 w 672"/>
              <a:gd name="T1" fmla="*/ 0 h 806"/>
              <a:gd name="T2" fmla="*/ 0 w 672"/>
              <a:gd name="T3" fmla="*/ 322 h 806"/>
              <a:gd name="T4" fmla="*/ 11 w 672"/>
              <a:gd name="T5" fmla="*/ 395 h 806"/>
              <a:gd name="T6" fmla="*/ 44 w 672"/>
              <a:gd name="T7" fmla="*/ 483 h 806"/>
              <a:gd name="T8" fmla="*/ 210 w 672"/>
              <a:gd name="T9" fmla="*/ 806 h 806"/>
              <a:gd name="T10" fmla="*/ 315 w 672"/>
              <a:gd name="T11" fmla="*/ 806 h 806"/>
              <a:gd name="T12" fmla="*/ 322 w 672"/>
              <a:gd name="T13" fmla="*/ 806 h 806"/>
              <a:gd name="T14" fmla="*/ 448 w 672"/>
              <a:gd name="T15" fmla="*/ 806 h 806"/>
              <a:gd name="T16" fmla="*/ 495 w 672"/>
              <a:gd name="T17" fmla="*/ 633 h 806"/>
              <a:gd name="T18" fmla="*/ 582 w 672"/>
              <a:gd name="T19" fmla="*/ 541 h 806"/>
              <a:gd name="T20" fmla="*/ 672 w 672"/>
              <a:gd name="T21" fmla="*/ 322 h 806"/>
              <a:gd name="T22" fmla="*/ 336 w 672"/>
              <a:gd name="T23" fmla="*/ 0 h 806"/>
              <a:gd name="T24" fmla="*/ 542 w 672"/>
              <a:gd name="T25" fmla="*/ 515 h 806"/>
              <a:gd name="T26" fmla="*/ 454 w 672"/>
              <a:gd name="T27" fmla="*/ 610 h 806"/>
              <a:gd name="T28" fmla="*/ 395 w 672"/>
              <a:gd name="T29" fmla="*/ 759 h 806"/>
              <a:gd name="T30" fmla="*/ 340 w 672"/>
              <a:gd name="T31" fmla="*/ 759 h 806"/>
              <a:gd name="T32" fmla="*/ 340 w 672"/>
              <a:gd name="T33" fmla="*/ 759 h 806"/>
              <a:gd name="T34" fmla="*/ 306 w 672"/>
              <a:gd name="T35" fmla="*/ 759 h 806"/>
              <a:gd name="T36" fmla="*/ 306 w 672"/>
              <a:gd name="T37" fmla="*/ 759 h 806"/>
              <a:gd name="T38" fmla="*/ 263 w 672"/>
              <a:gd name="T39" fmla="*/ 759 h 806"/>
              <a:gd name="T40" fmla="*/ 131 w 672"/>
              <a:gd name="T41" fmla="*/ 519 h 806"/>
              <a:gd name="T42" fmla="*/ 69 w 672"/>
              <a:gd name="T43" fmla="*/ 427 h 806"/>
              <a:gd name="T44" fmla="*/ 48 w 672"/>
              <a:gd name="T45" fmla="*/ 322 h 806"/>
              <a:gd name="T46" fmla="*/ 336 w 672"/>
              <a:gd name="T47" fmla="*/ 46 h 806"/>
              <a:gd name="T48" fmla="*/ 624 w 672"/>
              <a:gd name="T49" fmla="*/ 322 h 806"/>
              <a:gd name="T50" fmla="*/ 542 w 672"/>
              <a:gd name="T51" fmla="*/ 515 h 80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72"/>
              <a:gd name="T79" fmla="*/ 0 h 806"/>
              <a:gd name="T80" fmla="*/ 672 w 672"/>
              <a:gd name="T81" fmla="*/ 806 h 80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72" h="806">
                <a:moveTo>
                  <a:pt x="336" y="0"/>
                </a:moveTo>
                <a:cubicBezTo>
                  <a:pt x="150" y="0"/>
                  <a:pt x="0" y="144"/>
                  <a:pt x="0" y="322"/>
                </a:cubicBezTo>
                <a:cubicBezTo>
                  <a:pt x="0" y="343"/>
                  <a:pt x="5" y="371"/>
                  <a:pt x="11" y="395"/>
                </a:cubicBezTo>
                <a:cubicBezTo>
                  <a:pt x="17" y="421"/>
                  <a:pt x="31" y="465"/>
                  <a:pt x="44" y="483"/>
                </a:cubicBezTo>
                <a:cubicBezTo>
                  <a:pt x="104" y="564"/>
                  <a:pt x="245" y="686"/>
                  <a:pt x="210" y="806"/>
                </a:cubicBezTo>
                <a:cubicBezTo>
                  <a:pt x="315" y="806"/>
                  <a:pt x="315" y="806"/>
                  <a:pt x="315" y="806"/>
                </a:cubicBezTo>
                <a:cubicBezTo>
                  <a:pt x="322" y="806"/>
                  <a:pt x="322" y="806"/>
                  <a:pt x="322" y="806"/>
                </a:cubicBezTo>
                <a:cubicBezTo>
                  <a:pt x="448" y="806"/>
                  <a:pt x="448" y="806"/>
                  <a:pt x="448" y="806"/>
                </a:cubicBezTo>
                <a:cubicBezTo>
                  <a:pt x="431" y="747"/>
                  <a:pt x="457" y="688"/>
                  <a:pt x="495" y="633"/>
                </a:cubicBezTo>
                <a:cubicBezTo>
                  <a:pt x="508" y="615"/>
                  <a:pt x="568" y="555"/>
                  <a:pt x="582" y="541"/>
                </a:cubicBezTo>
                <a:cubicBezTo>
                  <a:pt x="638" y="483"/>
                  <a:pt x="672" y="407"/>
                  <a:pt x="672" y="322"/>
                </a:cubicBezTo>
                <a:cubicBezTo>
                  <a:pt x="672" y="144"/>
                  <a:pt x="521" y="0"/>
                  <a:pt x="336" y="0"/>
                </a:cubicBezTo>
                <a:close/>
                <a:moveTo>
                  <a:pt x="542" y="515"/>
                </a:moveTo>
                <a:cubicBezTo>
                  <a:pt x="531" y="525"/>
                  <a:pt x="468" y="590"/>
                  <a:pt x="454" y="610"/>
                </a:cubicBezTo>
                <a:cubicBezTo>
                  <a:pt x="422" y="656"/>
                  <a:pt x="397" y="707"/>
                  <a:pt x="395" y="759"/>
                </a:cubicBezTo>
                <a:cubicBezTo>
                  <a:pt x="340" y="759"/>
                  <a:pt x="340" y="759"/>
                  <a:pt x="340" y="759"/>
                </a:cubicBezTo>
                <a:cubicBezTo>
                  <a:pt x="340" y="759"/>
                  <a:pt x="340" y="759"/>
                  <a:pt x="340" y="759"/>
                </a:cubicBezTo>
                <a:cubicBezTo>
                  <a:pt x="306" y="759"/>
                  <a:pt x="306" y="759"/>
                  <a:pt x="306" y="759"/>
                </a:cubicBezTo>
                <a:cubicBezTo>
                  <a:pt x="306" y="759"/>
                  <a:pt x="306" y="759"/>
                  <a:pt x="306" y="759"/>
                </a:cubicBezTo>
                <a:cubicBezTo>
                  <a:pt x="263" y="759"/>
                  <a:pt x="263" y="759"/>
                  <a:pt x="263" y="759"/>
                </a:cubicBezTo>
                <a:cubicBezTo>
                  <a:pt x="260" y="669"/>
                  <a:pt x="190" y="587"/>
                  <a:pt x="131" y="519"/>
                </a:cubicBezTo>
                <a:cubicBezTo>
                  <a:pt x="86" y="475"/>
                  <a:pt x="69" y="427"/>
                  <a:pt x="69" y="427"/>
                </a:cubicBezTo>
                <a:cubicBezTo>
                  <a:pt x="55" y="393"/>
                  <a:pt x="48" y="358"/>
                  <a:pt x="48" y="322"/>
                </a:cubicBezTo>
                <a:cubicBezTo>
                  <a:pt x="48" y="170"/>
                  <a:pt x="177" y="46"/>
                  <a:pt x="336" y="46"/>
                </a:cubicBezTo>
                <a:cubicBezTo>
                  <a:pt x="495" y="46"/>
                  <a:pt x="624" y="170"/>
                  <a:pt x="624" y="322"/>
                </a:cubicBezTo>
                <a:cubicBezTo>
                  <a:pt x="624" y="395"/>
                  <a:pt x="594" y="464"/>
                  <a:pt x="542" y="515"/>
                </a:cubicBezTo>
                <a:close/>
              </a:path>
            </a:pathLst>
          </a:custGeom>
          <a:solidFill>
            <a:srgbClr val="EFB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p>
            <a:endParaRPr lang="zh-CN" altLang="zh-CN" sz="200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19650" y="5575300"/>
            <a:ext cx="1784350" cy="1268095"/>
            <a:chOff x="7355" y="8825"/>
            <a:chExt cx="3412" cy="2738"/>
          </a:xfrm>
        </p:grpSpPr>
        <p:sp>
          <p:nvSpPr>
            <p:cNvPr id="53" name="Freeform 45"/>
            <p:cNvSpPr>
              <a:spLocks noChangeArrowheads="1"/>
            </p:cNvSpPr>
            <p:nvPr/>
          </p:nvSpPr>
          <p:spPr bwMode="auto">
            <a:xfrm>
              <a:off x="8004" y="10248"/>
              <a:ext cx="534" cy="59"/>
            </a:xfrm>
            <a:custGeom>
              <a:avLst/>
              <a:gdLst>
                <a:gd name="T0" fmla="*/ 40 w 408"/>
                <a:gd name="T1" fmla="*/ 40 h 45"/>
                <a:gd name="T2" fmla="*/ 408 w 408"/>
                <a:gd name="T3" fmla="*/ 45 h 45"/>
                <a:gd name="T4" fmla="*/ 373 w 408"/>
                <a:gd name="T5" fmla="*/ 17 h 45"/>
                <a:gd name="T6" fmla="*/ 14 w 408"/>
                <a:gd name="T7" fmla="*/ 7 h 45"/>
                <a:gd name="T8" fmla="*/ 0 w 408"/>
                <a:gd name="T9" fmla="*/ 0 h 45"/>
                <a:gd name="T10" fmla="*/ 40 w 408"/>
                <a:gd name="T11" fmla="*/ 4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8"/>
                <a:gd name="T19" fmla="*/ 0 h 45"/>
                <a:gd name="T20" fmla="*/ 408 w 40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8" h="45">
                  <a:moveTo>
                    <a:pt x="40" y="40"/>
                  </a:moveTo>
                  <a:lnTo>
                    <a:pt x="408" y="45"/>
                  </a:lnTo>
                  <a:lnTo>
                    <a:pt x="373" y="17"/>
                  </a:lnTo>
                  <a:lnTo>
                    <a:pt x="14" y="7"/>
                  </a:lnTo>
                  <a:lnTo>
                    <a:pt x="0" y="0"/>
                  </a:lnTo>
                  <a:lnTo>
                    <a:pt x="40" y="40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4" name="Freeform 47"/>
            <p:cNvSpPr>
              <a:spLocks noChangeArrowheads="1"/>
            </p:cNvSpPr>
            <p:nvPr/>
          </p:nvSpPr>
          <p:spPr bwMode="auto">
            <a:xfrm>
              <a:off x="8105" y="9721"/>
              <a:ext cx="459" cy="345"/>
            </a:xfrm>
            <a:custGeom>
              <a:avLst/>
              <a:gdLst>
                <a:gd name="T0" fmla="*/ 352 w 352"/>
                <a:gd name="T1" fmla="*/ 185 h 265"/>
                <a:gd name="T2" fmla="*/ 0 w 352"/>
                <a:gd name="T3" fmla="*/ 0 h 265"/>
                <a:gd name="T4" fmla="*/ 333 w 352"/>
                <a:gd name="T5" fmla="*/ 265 h 265"/>
                <a:gd name="T6" fmla="*/ 352 w 352"/>
                <a:gd name="T7" fmla="*/ 185 h 2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2"/>
                <a:gd name="T13" fmla="*/ 0 h 265"/>
                <a:gd name="T14" fmla="*/ 352 w 352"/>
                <a:gd name="T15" fmla="*/ 265 h 2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2" h="265">
                  <a:moveTo>
                    <a:pt x="352" y="185"/>
                  </a:moveTo>
                  <a:lnTo>
                    <a:pt x="0" y="0"/>
                  </a:lnTo>
                  <a:lnTo>
                    <a:pt x="333" y="265"/>
                  </a:lnTo>
                  <a:lnTo>
                    <a:pt x="352" y="185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5" name="Freeform 49"/>
            <p:cNvSpPr>
              <a:spLocks noChangeArrowheads="1"/>
            </p:cNvSpPr>
            <p:nvPr/>
          </p:nvSpPr>
          <p:spPr bwMode="auto">
            <a:xfrm>
              <a:off x="8720" y="10541"/>
              <a:ext cx="29" cy="140"/>
            </a:xfrm>
            <a:custGeom>
              <a:avLst/>
              <a:gdLst>
                <a:gd name="T0" fmla="*/ 8 w 10"/>
                <a:gd name="T1" fmla="*/ 0 h 45"/>
                <a:gd name="T2" fmla="*/ 10 w 10"/>
                <a:gd name="T3" fmla="*/ 2 h 45"/>
                <a:gd name="T4" fmla="*/ 4 w 10"/>
                <a:gd name="T5" fmla="*/ 42 h 45"/>
                <a:gd name="T6" fmla="*/ 2 w 10"/>
                <a:gd name="T7" fmla="*/ 44 h 45"/>
                <a:gd name="T8" fmla="*/ 2 w 10"/>
                <a:gd name="T9" fmla="*/ 44 h 45"/>
                <a:gd name="T10" fmla="*/ 0 w 10"/>
                <a:gd name="T11" fmla="*/ 42 h 45"/>
                <a:gd name="T12" fmla="*/ 5 w 10"/>
                <a:gd name="T13" fmla="*/ 2 h 45"/>
                <a:gd name="T14" fmla="*/ 8 w 10"/>
                <a:gd name="T15" fmla="*/ 0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45"/>
                <a:gd name="T26" fmla="*/ 10 w 10"/>
                <a:gd name="T27" fmla="*/ 45 h 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45">
                  <a:moveTo>
                    <a:pt x="8" y="0"/>
                  </a:moveTo>
                  <a:cubicBezTo>
                    <a:pt x="9" y="0"/>
                    <a:pt x="10" y="1"/>
                    <a:pt x="10" y="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4"/>
                    <a:pt x="3" y="45"/>
                    <a:pt x="2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7" y="0"/>
                    <a:pt x="8" y="0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6" name="Freeform 50"/>
            <p:cNvSpPr>
              <a:spLocks noChangeArrowheads="1"/>
            </p:cNvSpPr>
            <p:nvPr/>
          </p:nvSpPr>
          <p:spPr bwMode="auto">
            <a:xfrm>
              <a:off x="8760" y="10580"/>
              <a:ext cx="23" cy="72"/>
            </a:xfrm>
            <a:custGeom>
              <a:avLst/>
              <a:gdLst>
                <a:gd name="T0" fmla="*/ 5 w 7"/>
                <a:gd name="T1" fmla="*/ 0 h 24"/>
                <a:gd name="T2" fmla="*/ 7 w 7"/>
                <a:gd name="T3" fmla="*/ 2 h 24"/>
                <a:gd name="T4" fmla="*/ 4 w 7"/>
                <a:gd name="T5" fmla="*/ 22 h 24"/>
                <a:gd name="T6" fmla="*/ 2 w 7"/>
                <a:gd name="T7" fmla="*/ 23 h 24"/>
                <a:gd name="T8" fmla="*/ 2 w 7"/>
                <a:gd name="T9" fmla="*/ 23 h 24"/>
                <a:gd name="T10" fmla="*/ 0 w 7"/>
                <a:gd name="T11" fmla="*/ 21 h 24"/>
                <a:gd name="T12" fmla="*/ 3 w 7"/>
                <a:gd name="T13" fmla="*/ 1 h 24"/>
                <a:gd name="T14" fmla="*/ 5 w 7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24"/>
                <a:gd name="T26" fmla="*/ 7 w 7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24">
                  <a:moveTo>
                    <a:pt x="5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3" y="24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3"/>
                    <a:pt x="0" y="22"/>
                    <a:pt x="0" y="2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7" name="Freeform 51"/>
            <p:cNvSpPr>
              <a:spLocks noChangeArrowheads="1"/>
            </p:cNvSpPr>
            <p:nvPr/>
          </p:nvSpPr>
          <p:spPr bwMode="auto">
            <a:xfrm>
              <a:off x="8795" y="10216"/>
              <a:ext cx="59" cy="134"/>
            </a:xfrm>
            <a:custGeom>
              <a:avLst/>
              <a:gdLst>
                <a:gd name="T0" fmla="*/ 17 w 19"/>
                <a:gd name="T1" fmla="*/ 1 h 44"/>
                <a:gd name="T2" fmla="*/ 19 w 19"/>
                <a:gd name="T3" fmla="*/ 4 h 44"/>
                <a:gd name="T4" fmla="*/ 5 w 19"/>
                <a:gd name="T5" fmla="*/ 42 h 44"/>
                <a:gd name="T6" fmla="*/ 2 w 19"/>
                <a:gd name="T7" fmla="*/ 43 h 44"/>
                <a:gd name="T8" fmla="*/ 2 w 19"/>
                <a:gd name="T9" fmla="*/ 43 h 44"/>
                <a:gd name="T10" fmla="*/ 1 w 19"/>
                <a:gd name="T11" fmla="*/ 40 h 44"/>
                <a:gd name="T12" fmla="*/ 14 w 19"/>
                <a:gd name="T13" fmla="*/ 2 h 44"/>
                <a:gd name="T14" fmla="*/ 17 w 19"/>
                <a:gd name="T15" fmla="*/ 1 h 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44"/>
                <a:gd name="T26" fmla="*/ 19 w 19"/>
                <a:gd name="T27" fmla="*/ 44 h 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44">
                  <a:moveTo>
                    <a:pt x="17" y="1"/>
                  </a:moveTo>
                  <a:cubicBezTo>
                    <a:pt x="19" y="1"/>
                    <a:pt x="19" y="2"/>
                    <a:pt x="19" y="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3"/>
                    <a:pt x="3" y="44"/>
                    <a:pt x="2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" y="43"/>
                    <a:pt x="0" y="41"/>
                    <a:pt x="1" y="4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6" y="0"/>
                    <a:pt x="17" y="1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8" name="Freeform 52"/>
            <p:cNvSpPr>
              <a:spLocks noChangeArrowheads="1"/>
            </p:cNvSpPr>
            <p:nvPr/>
          </p:nvSpPr>
          <p:spPr bwMode="auto">
            <a:xfrm>
              <a:off x="7356" y="9903"/>
              <a:ext cx="130" cy="166"/>
            </a:xfrm>
            <a:custGeom>
              <a:avLst/>
              <a:gdLst>
                <a:gd name="T0" fmla="*/ 43 w 43"/>
                <a:gd name="T1" fmla="*/ 45 h 54"/>
                <a:gd name="T2" fmla="*/ 17 w 43"/>
                <a:gd name="T3" fmla="*/ 4 h 54"/>
                <a:gd name="T4" fmla="*/ 0 w 43"/>
                <a:gd name="T5" fmla="*/ 2 h 54"/>
                <a:gd name="T6" fmla="*/ 29 w 43"/>
                <a:gd name="T7" fmla="*/ 54 h 54"/>
                <a:gd name="T8" fmla="*/ 43 w 43"/>
                <a:gd name="T9" fmla="*/ 45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54"/>
                <a:gd name="T17" fmla="*/ 43 w 43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54">
                  <a:moveTo>
                    <a:pt x="43" y="45"/>
                  </a:moveTo>
                  <a:cubicBezTo>
                    <a:pt x="43" y="45"/>
                    <a:pt x="34" y="14"/>
                    <a:pt x="17" y="4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29" y="54"/>
                    <a:pt x="29" y="54"/>
                    <a:pt x="29" y="54"/>
                  </a:cubicBezTo>
                  <a:lnTo>
                    <a:pt x="43" y="45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9" name="Freeform 53"/>
            <p:cNvSpPr>
              <a:spLocks noChangeArrowheads="1"/>
            </p:cNvSpPr>
            <p:nvPr/>
          </p:nvSpPr>
          <p:spPr bwMode="auto">
            <a:xfrm>
              <a:off x="7529" y="9255"/>
              <a:ext cx="120" cy="173"/>
            </a:xfrm>
            <a:custGeom>
              <a:avLst/>
              <a:gdLst>
                <a:gd name="T0" fmla="*/ 39 w 39"/>
                <a:gd name="T1" fmla="*/ 45 h 56"/>
                <a:gd name="T2" fmla="*/ 13 w 39"/>
                <a:gd name="T3" fmla="*/ 4 h 56"/>
                <a:gd name="T4" fmla="*/ 0 w 39"/>
                <a:gd name="T5" fmla="*/ 1 h 56"/>
                <a:gd name="T6" fmla="*/ 21 w 39"/>
                <a:gd name="T7" fmla="*/ 56 h 56"/>
                <a:gd name="T8" fmla="*/ 39 w 39"/>
                <a:gd name="T9" fmla="*/ 45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56"/>
                <a:gd name="T17" fmla="*/ 39 w 3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56">
                  <a:moveTo>
                    <a:pt x="39" y="45"/>
                  </a:moveTo>
                  <a:cubicBezTo>
                    <a:pt x="39" y="45"/>
                    <a:pt x="31" y="13"/>
                    <a:pt x="13" y="4"/>
                  </a:cubicBezTo>
                  <a:cubicBezTo>
                    <a:pt x="8" y="1"/>
                    <a:pt x="4" y="0"/>
                    <a:pt x="0" y="1"/>
                  </a:cubicBezTo>
                  <a:cubicBezTo>
                    <a:pt x="21" y="56"/>
                    <a:pt x="21" y="56"/>
                    <a:pt x="21" y="56"/>
                  </a:cubicBezTo>
                  <a:lnTo>
                    <a:pt x="39" y="45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0" name="Freeform 54"/>
            <p:cNvSpPr>
              <a:spLocks noChangeArrowheads="1"/>
            </p:cNvSpPr>
            <p:nvPr/>
          </p:nvSpPr>
          <p:spPr bwMode="auto">
            <a:xfrm>
              <a:off x="8424" y="8825"/>
              <a:ext cx="156" cy="150"/>
            </a:xfrm>
            <a:custGeom>
              <a:avLst/>
              <a:gdLst>
                <a:gd name="T0" fmla="*/ 8 w 51"/>
                <a:gd name="T1" fmla="*/ 49 h 49"/>
                <a:gd name="T2" fmla="*/ 47 w 51"/>
                <a:gd name="T3" fmla="*/ 19 h 49"/>
                <a:gd name="T4" fmla="*/ 45 w 51"/>
                <a:gd name="T5" fmla="*/ 0 h 49"/>
                <a:gd name="T6" fmla="*/ 0 w 51"/>
                <a:gd name="T7" fmla="*/ 40 h 49"/>
                <a:gd name="T8" fmla="*/ 8 w 51"/>
                <a:gd name="T9" fmla="*/ 49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49"/>
                <a:gd name="T17" fmla="*/ 51 w 51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49">
                  <a:moveTo>
                    <a:pt x="8" y="49"/>
                  </a:moveTo>
                  <a:cubicBezTo>
                    <a:pt x="8" y="49"/>
                    <a:pt x="39" y="37"/>
                    <a:pt x="47" y="19"/>
                  </a:cubicBezTo>
                  <a:cubicBezTo>
                    <a:pt x="51" y="9"/>
                    <a:pt x="48" y="3"/>
                    <a:pt x="45" y="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8" y="49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1" name="Freeform 57"/>
            <p:cNvSpPr>
              <a:spLocks noChangeArrowheads="1"/>
            </p:cNvSpPr>
            <p:nvPr/>
          </p:nvSpPr>
          <p:spPr bwMode="auto">
            <a:xfrm>
              <a:off x="8646" y="8893"/>
              <a:ext cx="811" cy="381"/>
            </a:xfrm>
            <a:custGeom>
              <a:avLst/>
              <a:gdLst>
                <a:gd name="T0" fmla="*/ 314 w 621"/>
                <a:gd name="T1" fmla="*/ 0 h 293"/>
                <a:gd name="T2" fmla="*/ 309 w 621"/>
                <a:gd name="T3" fmla="*/ 0 h 293"/>
                <a:gd name="T4" fmla="*/ 0 w 621"/>
                <a:gd name="T5" fmla="*/ 0 h 293"/>
                <a:gd name="T6" fmla="*/ 59 w 621"/>
                <a:gd name="T7" fmla="*/ 293 h 293"/>
                <a:gd name="T8" fmla="*/ 309 w 621"/>
                <a:gd name="T9" fmla="*/ 293 h 293"/>
                <a:gd name="T10" fmla="*/ 314 w 621"/>
                <a:gd name="T11" fmla="*/ 293 h 293"/>
                <a:gd name="T12" fmla="*/ 565 w 621"/>
                <a:gd name="T13" fmla="*/ 293 h 293"/>
                <a:gd name="T14" fmla="*/ 621 w 621"/>
                <a:gd name="T15" fmla="*/ 0 h 293"/>
                <a:gd name="T16" fmla="*/ 314 w 621"/>
                <a:gd name="T17" fmla="*/ 0 h 2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21"/>
                <a:gd name="T28" fmla="*/ 0 h 293"/>
                <a:gd name="T29" fmla="*/ 621 w 621"/>
                <a:gd name="T30" fmla="*/ 293 h 2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21" h="293">
                  <a:moveTo>
                    <a:pt x="314" y="0"/>
                  </a:moveTo>
                  <a:lnTo>
                    <a:pt x="309" y="0"/>
                  </a:lnTo>
                  <a:lnTo>
                    <a:pt x="0" y="0"/>
                  </a:lnTo>
                  <a:lnTo>
                    <a:pt x="59" y="293"/>
                  </a:lnTo>
                  <a:lnTo>
                    <a:pt x="309" y="293"/>
                  </a:lnTo>
                  <a:lnTo>
                    <a:pt x="314" y="293"/>
                  </a:lnTo>
                  <a:lnTo>
                    <a:pt x="565" y="293"/>
                  </a:lnTo>
                  <a:lnTo>
                    <a:pt x="621" y="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653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8" name="Freeform 43"/>
            <p:cNvSpPr>
              <a:spLocks noChangeArrowheads="1"/>
            </p:cNvSpPr>
            <p:nvPr/>
          </p:nvSpPr>
          <p:spPr bwMode="auto">
            <a:xfrm>
              <a:off x="7846" y="10212"/>
              <a:ext cx="2657" cy="1208"/>
            </a:xfrm>
            <a:custGeom>
              <a:avLst/>
              <a:gdLst>
                <a:gd name="T0" fmla="*/ 730 w 860"/>
                <a:gd name="T1" fmla="*/ 369 h 391"/>
                <a:gd name="T2" fmla="*/ 585 w 860"/>
                <a:gd name="T3" fmla="*/ 346 h 391"/>
                <a:gd name="T4" fmla="*/ 346 w 860"/>
                <a:gd name="T5" fmla="*/ 232 h 391"/>
                <a:gd name="T6" fmla="*/ 167 w 860"/>
                <a:gd name="T7" fmla="*/ 286 h 391"/>
                <a:gd name="T8" fmla="*/ 59 w 860"/>
                <a:gd name="T9" fmla="*/ 249 h 391"/>
                <a:gd name="T10" fmla="*/ 0 w 860"/>
                <a:gd name="T11" fmla="*/ 169 h 391"/>
                <a:gd name="T12" fmla="*/ 56 w 860"/>
                <a:gd name="T13" fmla="*/ 167 h 391"/>
                <a:gd name="T14" fmla="*/ 103 w 860"/>
                <a:gd name="T15" fmla="*/ 194 h 391"/>
                <a:gd name="T16" fmla="*/ 164 w 860"/>
                <a:gd name="T17" fmla="*/ 197 h 391"/>
                <a:gd name="T18" fmla="*/ 261 w 860"/>
                <a:gd name="T19" fmla="*/ 145 h 391"/>
                <a:gd name="T20" fmla="*/ 548 w 860"/>
                <a:gd name="T21" fmla="*/ 0 h 391"/>
                <a:gd name="T22" fmla="*/ 860 w 860"/>
                <a:gd name="T23" fmla="*/ 236 h 391"/>
                <a:gd name="T24" fmla="*/ 730 w 860"/>
                <a:gd name="T25" fmla="*/ 369 h 3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0"/>
                <a:gd name="T40" fmla="*/ 0 h 391"/>
                <a:gd name="T41" fmla="*/ 860 w 860"/>
                <a:gd name="T42" fmla="*/ 391 h 3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0" h="391">
                  <a:moveTo>
                    <a:pt x="730" y="369"/>
                  </a:moveTo>
                  <a:cubicBezTo>
                    <a:pt x="671" y="391"/>
                    <a:pt x="585" y="346"/>
                    <a:pt x="585" y="346"/>
                  </a:cubicBezTo>
                  <a:cubicBezTo>
                    <a:pt x="346" y="232"/>
                    <a:pt x="346" y="232"/>
                    <a:pt x="346" y="232"/>
                  </a:cubicBezTo>
                  <a:cubicBezTo>
                    <a:pt x="167" y="286"/>
                    <a:pt x="167" y="286"/>
                    <a:pt x="167" y="286"/>
                  </a:cubicBezTo>
                  <a:cubicBezTo>
                    <a:pt x="59" y="249"/>
                    <a:pt x="59" y="249"/>
                    <a:pt x="59" y="24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69"/>
                    <a:pt x="21" y="149"/>
                    <a:pt x="56" y="167"/>
                  </a:cubicBezTo>
                  <a:cubicBezTo>
                    <a:pt x="91" y="186"/>
                    <a:pt x="103" y="194"/>
                    <a:pt x="103" y="194"/>
                  </a:cubicBezTo>
                  <a:cubicBezTo>
                    <a:pt x="164" y="197"/>
                    <a:pt x="164" y="197"/>
                    <a:pt x="164" y="197"/>
                  </a:cubicBezTo>
                  <a:cubicBezTo>
                    <a:pt x="261" y="145"/>
                    <a:pt x="261" y="145"/>
                    <a:pt x="261" y="145"/>
                  </a:cubicBezTo>
                  <a:cubicBezTo>
                    <a:pt x="548" y="0"/>
                    <a:pt x="548" y="0"/>
                    <a:pt x="548" y="0"/>
                  </a:cubicBezTo>
                  <a:cubicBezTo>
                    <a:pt x="860" y="236"/>
                    <a:pt x="860" y="236"/>
                    <a:pt x="860" y="236"/>
                  </a:cubicBezTo>
                  <a:cubicBezTo>
                    <a:pt x="860" y="236"/>
                    <a:pt x="776" y="353"/>
                    <a:pt x="730" y="369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9" name="Freeform 44"/>
            <p:cNvSpPr>
              <a:spLocks noChangeArrowheads="1"/>
            </p:cNvSpPr>
            <p:nvPr/>
          </p:nvSpPr>
          <p:spPr bwMode="auto">
            <a:xfrm>
              <a:off x="7355" y="9792"/>
              <a:ext cx="3130" cy="1423"/>
            </a:xfrm>
            <a:custGeom>
              <a:avLst/>
              <a:gdLst>
                <a:gd name="T0" fmla="*/ 910 w 1014"/>
                <a:gd name="T1" fmla="*/ 461 h 461"/>
                <a:gd name="T2" fmla="*/ 434 w 1014"/>
                <a:gd name="T3" fmla="*/ 299 h 461"/>
                <a:gd name="T4" fmla="*/ 172 w 1014"/>
                <a:gd name="T5" fmla="*/ 253 h 461"/>
                <a:gd name="T6" fmla="*/ 65 w 1014"/>
                <a:gd name="T7" fmla="*/ 146 h 461"/>
                <a:gd name="T8" fmla="*/ 0 w 1014"/>
                <a:gd name="T9" fmla="*/ 30 h 461"/>
                <a:gd name="T10" fmla="*/ 58 w 1014"/>
                <a:gd name="T11" fmla="*/ 20 h 461"/>
                <a:gd name="T12" fmla="*/ 141 w 1014"/>
                <a:gd name="T13" fmla="*/ 105 h 461"/>
                <a:gd name="T14" fmla="*/ 221 w 1014"/>
                <a:gd name="T15" fmla="*/ 151 h 461"/>
                <a:gd name="T16" fmla="*/ 379 w 1014"/>
                <a:gd name="T17" fmla="*/ 155 h 461"/>
                <a:gd name="T18" fmla="*/ 1014 w 1014"/>
                <a:gd name="T19" fmla="*/ 349 h 461"/>
                <a:gd name="T20" fmla="*/ 910 w 1014"/>
                <a:gd name="T21" fmla="*/ 461 h 4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14"/>
                <a:gd name="T34" fmla="*/ 0 h 461"/>
                <a:gd name="T35" fmla="*/ 1014 w 1014"/>
                <a:gd name="T36" fmla="*/ 461 h 4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14" h="461">
                  <a:moveTo>
                    <a:pt x="910" y="461"/>
                  </a:moveTo>
                  <a:cubicBezTo>
                    <a:pt x="434" y="299"/>
                    <a:pt x="434" y="299"/>
                    <a:pt x="434" y="299"/>
                  </a:cubicBezTo>
                  <a:cubicBezTo>
                    <a:pt x="172" y="253"/>
                    <a:pt x="172" y="253"/>
                    <a:pt x="172" y="253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18" y="0"/>
                    <a:pt x="58" y="20"/>
                  </a:cubicBezTo>
                  <a:cubicBezTo>
                    <a:pt x="126" y="53"/>
                    <a:pt x="141" y="105"/>
                    <a:pt x="141" y="105"/>
                  </a:cubicBezTo>
                  <a:cubicBezTo>
                    <a:pt x="221" y="151"/>
                    <a:pt x="221" y="151"/>
                    <a:pt x="221" y="151"/>
                  </a:cubicBezTo>
                  <a:cubicBezTo>
                    <a:pt x="379" y="155"/>
                    <a:pt x="379" y="155"/>
                    <a:pt x="379" y="155"/>
                  </a:cubicBezTo>
                  <a:cubicBezTo>
                    <a:pt x="1014" y="349"/>
                    <a:pt x="1014" y="349"/>
                    <a:pt x="1014" y="349"/>
                  </a:cubicBezTo>
                  <a:lnTo>
                    <a:pt x="910" y="461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0" name="Freeform 55"/>
            <p:cNvSpPr>
              <a:spLocks noChangeArrowheads="1"/>
            </p:cNvSpPr>
            <p:nvPr/>
          </p:nvSpPr>
          <p:spPr bwMode="auto">
            <a:xfrm>
              <a:off x="9439" y="10721"/>
              <a:ext cx="1329" cy="843"/>
            </a:xfrm>
            <a:custGeom>
              <a:avLst/>
              <a:gdLst>
                <a:gd name="T0" fmla="*/ 1016 w 1016"/>
                <a:gd name="T1" fmla="*/ 645 h 645"/>
                <a:gd name="T2" fmla="*/ 879 w 1016"/>
                <a:gd name="T3" fmla="*/ 0 h 645"/>
                <a:gd name="T4" fmla="*/ 59 w 1016"/>
                <a:gd name="T5" fmla="*/ 411 h 645"/>
                <a:gd name="T6" fmla="*/ 0 w 1016"/>
                <a:gd name="T7" fmla="*/ 645 h 645"/>
                <a:gd name="T8" fmla="*/ 1016 w 1016"/>
                <a:gd name="T9" fmla="*/ 645 h 6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6"/>
                <a:gd name="T16" fmla="*/ 0 h 645"/>
                <a:gd name="T17" fmla="*/ 1016 w 1016"/>
                <a:gd name="T18" fmla="*/ 645 h 6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6" h="645">
                  <a:moveTo>
                    <a:pt x="1016" y="645"/>
                  </a:moveTo>
                  <a:lnTo>
                    <a:pt x="879" y="0"/>
                  </a:lnTo>
                  <a:lnTo>
                    <a:pt x="59" y="411"/>
                  </a:lnTo>
                  <a:lnTo>
                    <a:pt x="0" y="645"/>
                  </a:lnTo>
                  <a:lnTo>
                    <a:pt x="1016" y="645"/>
                  </a:lnTo>
                  <a:close/>
                </a:path>
              </a:pathLst>
            </a:custGeom>
            <a:solidFill>
              <a:srgbClr val="646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8" name="Freeform 46"/>
            <p:cNvSpPr>
              <a:spLocks noChangeArrowheads="1"/>
            </p:cNvSpPr>
            <p:nvPr/>
          </p:nvSpPr>
          <p:spPr bwMode="auto">
            <a:xfrm>
              <a:off x="7534" y="9260"/>
              <a:ext cx="1179" cy="1244"/>
            </a:xfrm>
            <a:custGeom>
              <a:avLst/>
              <a:gdLst>
                <a:gd name="T0" fmla="*/ 357 w 381"/>
                <a:gd name="T1" fmla="*/ 402 h 402"/>
                <a:gd name="T2" fmla="*/ 89 w 381"/>
                <a:gd name="T3" fmla="*/ 254 h 402"/>
                <a:gd name="T4" fmla="*/ 0 w 381"/>
                <a:gd name="T5" fmla="*/ 20 h 402"/>
                <a:gd name="T6" fmla="*/ 67 w 381"/>
                <a:gd name="T7" fmla="*/ 24 h 402"/>
                <a:gd name="T8" fmla="*/ 117 w 381"/>
                <a:gd name="T9" fmla="*/ 101 h 402"/>
                <a:gd name="T10" fmla="*/ 159 w 381"/>
                <a:gd name="T11" fmla="*/ 162 h 402"/>
                <a:gd name="T12" fmla="*/ 381 w 381"/>
                <a:gd name="T13" fmla="*/ 279 h 402"/>
                <a:gd name="T14" fmla="*/ 357 w 381"/>
                <a:gd name="T15" fmla="*/ 402 h 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1"/>
                <a:gd name="T25" fmla="*/ 0 h 402"/>
                <a:gd name="T26" fmla="*/ 381 w 381"/>
                <a:gd name="T27" fmla="*/ 402 h 40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1" h="402">
                  <a:moveTo>
                    <a:pt x="357" y="402"/>
                  </a:moveTo>
                  <a:cubicBezTo>
                    <a:pt x="89" y="254"/>
                    <a:pt x="89" y="254"/>
                    <a:pt x="89" y="25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33" y="0"/>
                    <a:pt x="67" y="24"/>
                  </a:cubicBezTo>
                  <a:cubicBezTo>
                    <a:pt x="105" y="50"/>
                    <a:pt x="117" y="101"/>
                    <a:pt x="117" y="101"/>
                  </a:cubicBezTo>
                  <a:cubicBezTo>
                    <a:pt x="159" y="162"/>
                    <a:pt x="159" y="162"/>
                    <a:pt x="159" y="162"/>
                  </a:cubicBezTo>
                  <a:cubicBezTo>
                    <a:pt x="381" y="279"/>
                    <a:pt x="381" y="279"/>
                    <a:pt x="381" y="279"/>
                  </a:cubicBezTo>
                  <a:lnTo>
                    <a:pt x="357" y="402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9" name="Freeform 48"/>
            <p:cNvSpPr>
              <a:spLocks noChangeArrowheads="1"/>
            </p:cNvSpPr>
            <p:nvPr/>
          </p:nvSpPr>
          <p:spPr bwMode="auto">
            <a:xfrm>
              <a:off x="8260" y="8895"/>
              <a:ext cx="2335" cy="2413"/>
            </a:xfrm>
            <a:custGeom>
              <a:avLst/>
              <a:gdLst>
                <a:gd name="T0" fmla="*/ 391 w 756"/>
                <a:gd name="T1" fmla="*/ 52 h 781"/>
                <a:gd name="T2" fmla="*/ 405 w 756"/>
                <a:gd name="T3" fmla="*/ 226 h 781"/>
                <a:gd name="T4" fmla="*/ 406 w 756"/>
                <a:gd name="T5" fmla="*/ 270 h 781"/>
                <a:gd name="T6" fmla="*/ 316 w 756"/>
                <a:gd name="T7" fmla="*/ 322 h 781"/>
                <a:gd name="T8" fmla="*/ 174 w 756"/>
                <a:gd name="T9" fmla="*/ 267 h 781"/>
                <a:gd name="T10" fmla="*/ 103 w 756"/>
                <a:gd name="T11" fmla="*/ 152 h 781"/>
                <a:gd name="T12" fmla="*/ 108 w 756"/>
                <a:gd name="T13" fmla="*/ 103 h 781"/>
                <a:gd name="T14" fmla="*/ 122 w 756"/>
                <a:gd name="T15" fmla="*/ 38 h 781"/>
                <a:gd name="T16" fmla="*/ 103 w 756"/>
                <a:gd name="T17" fmla="*/ 5 h 781"/>
                <a:gd name="T18" fmla="*/ 49 w 756"/>
                <a:gd name="T19" fmla="*/ 53 h 781"/>
                <a:gd name="T20" fmla="*/ 0 w 756"/>
                <a:gd name="T21" fmla="*/ 178 h 781"/>
                <a:gd name="T22" fmla="*/ 118 w 756"/>
                <a:gd name="T23" fmla="*/ 440 h 781"/>
                <a:gd name="T24" fmla="*/ 94 w 756"/>
                <a:gd name="T25" fmla="*/ 572 h 781"/>
                <a:gd name="T26" fmla="*/ 265 w 756"/>
                <a:gd name="T27" fmla="*/ 621 h 781"/>
                <a:gd name="T28" fmla="*/ 287 w 756"/>
                <a:gd name="T29" fmla="*/ 563 h 781"/>
                <a:gd name="T30" fmla="*/ 379 w 756"/>
                <a:gd name="T31" fmla="*/ 591 h 781"/>
                <a:gd name="T32" fmla="*/ 620 w 756"/>
                <a:gd name="T33" fmla="*/ 781 h 781"/>
                <a:gd name="T34" fmla="*/ 750 w 756"/>
                <a:gd name="T35" fmla="*/ 680 h 781"/>
                <a:gd name="T36" fmla="*/ 681 w 756"/>
                <a:gd name="T37" fmla="*/ 486 h 781"/>
                <a:gd name="T38" fmla="*/ 595 w 756"/>
                <a:gd name="T39" fmla="*/ 289 h 781"/>
                <a:gd name="T40" fmla="*/ 473 w 756"/>
                <a:gd name="T41" fmla="*/ 117 h 781"/>
                <a:gd name="T42" fmla="*/ 438 w 756"/>
                <a:gd name="T43" fmla="*/ 0 h 781"/>
                <a:gd name="T44" fmla="*/ 391 w 756"/>
                <a:gd name="T45" fmla="*/ 52 h 7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56"/>
                <a:gd name="T70" fmla="*/ 0 h 781"/>
                <a:gd name="T71" fmla="*/ 756 w 756"/>
                <a:gd name="T72" fmla="*/ 781 h 7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56" h="781">
                  <a:moveTo>
                    <a:pt x="391" y="52"/>
                  </a:moveTo>
                  <a:cubicBezTo>
                    <a:pt x="360" y="129"/>
                    <a:pt x="405" y="226"/>
                    <a:pt x="405" y="226"/>
                  </a:cubicBezTo>
                  <a:cubicBezTo>
                    <a:pt x="405" y="226"/>
                    <a:pt x="413" y="254"/>
                    <a:pt x="406" y="270"/>
                  </a:cubicBezTo>
                  <a:cubicBezTo>
                    <a:pt x="396" y="292"/>
                    <a:pt x="381" y="319"/>
                    <a:pt x="316" y="322"/>
                  </a:cubicBezTo>
                  <a:cubicBezTo>
                    <a:pt x="227" y="326"/>
                    <a:pt x="174" y="267"/>
                    <a:pt x="174" y="267"/>
                  </a:cubicBezTo>
                  <a:cubicBezTo>
                    <a:pt x="103" y="152"/>
                    <a:pt x="103" y="152"/>
                    <a:pt x="103" y="152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8" y="103"/>
                    <a:pt x="124" y="70"/>
                    <a:pt x="122" y="38"/>
                  </a:cubicBezTo>
                  <a:cubicBezTo>
                    <a:pt x="120" y="7"/>
                    <a:pt x="103" y="5"/>
                    <a:pt x="103" y="5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18" y="440"/>
                    <a:pt x="118" y="440"/>
                    <a:pt x="118" y="440"/>
                  </a:cubicBezTo>
                  <a:cubicBezTo>
                    <a:pt x="94" y="572"/>
                    <a:pt x="94" y="572"/>
                    <a:pt x="94" y="572"/>
                  </a:cubicBezTo>
                  <a:cubicBezTo>
                    <a:pt x="265" y="621"/>
                    <a:pt x="265" y="621"/>
                    <a:pt x="265" y="621"/>
                  </a:cubicBezTo>
                  <a:cubicBezTo>
                    <a:pt x="287" y="563"/>
                    <a:pt x="287" y="563"/>
                    <a:pt x="287" y="563"/>
                  </a:cubicBezTo>
                  <a:cubicBezTo>
                    <a:pt x="379" y="591"/>
                    <a:pt x="379" y="591"/>
                    <a:pt x="379" y="591"/>
                  </a:cubicBezTo>
                  <a:cubicBezTo>
                    <a:pt x="620" y="781"/>
                    <a:pt x="620" y="781"/>
                    <a:pt x="620" y="781"/>
                  </a:cubicBezTo>
                  <a:cubicBezTo>
                    <a:pt x="620" y="781"/>
                    <a:pt x="740" y="760"/>
                    <a:pt x="750" y="680"/>
                  </a:cubicBezTo>
                  <a:cubicBezTo>
                    <a:pt x="756" y="632"/>
                    <a:pt x="692" y="506"/>
                    <a:pt x="681" y="486"/>
                  </a:cubicBezTo>
                  <a:cubicBezTo>
                    <a:pt x="670" y="466"/>
                    <a:pt x="595" y="289"/>
                    <a:pt x="595" y="289"/>
                  </a:cubicBezTo>
                  <a:cubicBezTo>
                    <a:pt x="473" y="117"/>
                    <a:pt x="473" y="117"/>
                    <a:pt x="473" y="117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38" y="0"/>
                    <a:pt x="401" y="27"/>
                    <a:pt x="391" y="52"/>
                  </a:cubicBez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1" name="Freeform 58"/>
            <p:cNvSpPr>
              <a:spLocks noChangeArrowheads="1"/>
            </p:cNvSpPr>
            <p:nvPr/>
          </p:nvSpPr>
          <p:spPr bwMode="auto">
            <a:xfrm>
              <a:off x="8621" y="8905"/>
              <a:ext cx="892" cy="570"/>
            </a:xfrm>
            <a:custGeom>
              <a:avLst/>
              <a:gdLst>
                <a:gd name="T0" fmla="*/ 259 w 288"/>
                <a:gd name="T1" fmla="*/ 46 h 184"/>
                <a:gd name="T2" fmla="*/ 288 w 288"/>
                <a:gd name="T3" fmla="*/ 23 h 184"/>
                <a:gd name="T4" fmla="*/ 259 w 288"/>
                <a:gd name="T5" fmla="*/ 0 h 184"/>
                <a:gd name="T6" fmla="*/ 29 w 288"/>
                <a:gd name="T7" fmla="*/ 0 h 184"/>
                <a:gd name="T8" fmla="*/ 0 w 288"/>
                <a:gd name="T9" fmla="*/ 23 h 184"/>
                <a:gd name="T10" fmla="*/ 25 w 288"/>
                <a:gd name="T11" fmla="*/ 46 h 184"/>
                <a:gd name="T12" fmla="*/ 24 w 288"/>
                <a:gd name="T13" fmla="*/ 46 h 184"/>
                <a:gd name="T14" fmla="*/ 60 w 288"/>
                <a:gd name="T15" fmla="*/ 69 h 184"/>
                <a:gd name="T16" fmla="*/ 29 w 288"/>
                <a:gd name="T17" fmla="*/ 69 h 184"/>
                <a:gd name="T18" fmla="*/ 0 w 288"/>
                <a:gd name="T19" fmla="*/ 92 h 184"/>
                <a:gd name="T20" fmla="*/ 29 w 288"/>
                <a:gd name="T21" fmla="*/ 115 h 184"/>
                <a:gd name="T22" fmla="*/ 48 w 288"/>
                <a:gd name="T23" fmla="*/ 115 h 184"/>
                <a:gd name="T24" fmla="*/ 84 w 288"/>
                <a:gd name="T25" fmla="*/ 138 h 184"/>
                <a:gd name="T26" fmla="*/ 48 w 288"/>
                <a:gd name="T27" fmla="*/ 138 h 184"/>
                <a:gd name="T28" fmla="*/ 24 w 288"/>
                <a:gd name="T29" fmla="*/ 161 h 184"/>
                <a:gd name="T30" fmla="*/ 48 w 288"/>
                <a:gd name="T31" fmla="*/ 184 h 184"/>
                <a:gd name="T32" fmla="*/ 240 w 288"/>
                <a:gd name="T33" fmla="*/ 184 h 184"/>
                <a:gd name="T34" fmla="*/ 264 w 288"/>
                <a:gd name="T35" fmla="*/ 161 h 184"/>
                <a:gd name="T36" fmla="*/ 240 w 288"/>
                <a:gd name="T37" fmla="*/ 138 h 184"/>
                <a:gd name="T38" fmla="*/ 144 w 288"/>
                <a:gd name="T39" fmla="*/ 138 h 184"/>
                <a:gd name="T40" fmla="*/ 120 w 288"/>
                <a:gd name="T41" fmla="*/ 115 h 184"/>
                <a:gd name="T42" fmla="*/ 259 w 288"/>
                <a:gd name="T43" fmla="*/ 115 h 184"/>
                <a:gd name="T44" fmla="*/ 288 w 288"/>
                <a:gd name="T45" fmla="*/ 92 h 184"/>
                <a:gd name="T46" fmla="*/ 259 w 288"/>
                <a:gd name="T47" fmla="*/ 69 h 184"/>
                <a:gd name="T48" fmla="*/ 120 w 288"/>
                <a:gd name="T49" fmla="*/ 69 h 184"/>
                <a:gd name="T50" fmla="*/ 96 w 288"/>
                <a:gd name="T51" fmla="*/ 46 h 184"/>
                <a:gd name="T52" fmla="*/ 259 w 288"/>
                <a:gd name="T53" fmla="*/ 46 h 18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88"/>
                <a:gd name="T82" fmla="*/ 0 h 184"/>
                <a:gd name="T83" fmla="*/ 288 w 288"/>
                <a:gd name="T84" fmla="*/ 184 h 18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88" h="184">
                  <a:moveTo>
                    <a:pt x="259" y="46"/>
                  </a:moveTo>
                  <a:cubicBezTo>
                    <a:pt x="275" y="46"/>
                    <a:pt x="288" y="36"/>
                    <a:pt x="288" y="23"/>
                  </a:cubicBezTo>
                  <a:cubicBezTo>
                    <a:pt x="288" y="10"/>
                    <a:pt x="275" y="0"/>
                    <a:pt x="25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0"/>
                    <a:pt x="0" y="23"/>
                  </a:cubicBezTo>
                  <a:cubicBezTo>
                    <a:pt x="0" y="35"/>
                    <a:pt x="11" y="44"/>
                    <a:pt x="25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13" y="69"/>
                    <a:pt x="0" y="79"/>
                    <a:pt x="0" y="92"/>
                  </a:cubicBezTo>
                  <a:cubicBezTo>
                    <a:pt x="0" y="105"/>
                    <a:pt x="13" y="115"/>
                    <a:pt x="29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84" y="138"/>
                    <a:pt x="84" y="138"/>
                    <a:pt x="84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34" y="138"/>
                    <a:pt x="24" y="148"/>
                    <a:pt x="24" y="161"/>
                  </a:cubicBezTo>
                  <a:cubicBezTo>
                    <a:pt x="24" y="174"/>
                    <a:pt x="34" y="184"/>
                    <a:pt x="48" y="184"/>
                  </a:cubicBezTo>
                  <a:cubicBezTo>
                    <a:pt x="240" y="184"/>
                    <a:pt x="240" y="184"/>
                    <a:pt x="240" y="184"/>
                  </a:cubicBezTo>
                  <a:cubicBezTo>
                    <a:pt x="253" y="184"/>
                    <a:pt x="264" y="174"/>
                    <a:pt x="264" y="161"/>
                  </a:cubicBezTo>
                  <a:cubicBezTo>
                    <a:pt x="264" y="148"/>
                    <a:pt x="253" y="138"/>
                    <a:pt x="240" y="138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259" y="115"/>
                    <a:pt x="259" y="115"/>
                    <a:pt x="259" y="115"/>
                  </a:cubicBezTo>
                  <a:cubicBezTo>
                    <a:pt x="275" y="115"/>
                    <a:pt x="288" y="105"/>
                    <a:pt x="288" y="92"/>
                  </a:cubicBezTo>
                  <a:cubicBezTo>
                    <a:pt x="288" y="79"/>
                    <a:pt x="275" y="69"/>
                    <a:pt x="259" y="69"/>
                  </a:cubicBezTo>
                  <a:cubicBezTo>
                    <a:pt x="120" y="69"/>
                    <a:pt x="120" y="69"/>
                    <a:pt x="120" y="69"/>
                  </a:cubicBezTo>
                  <a:cubicBezTo>
                    <a:pt x="96" y="46"/>
                    <a:pt x="96" y="46"/>
                    <a:pt x="96" y="46"/>
                  </a:cubicBezTo>
                  <a:lnTo>
                    <a:pt x="259" y="46"/>
                  </a:lnTo>
                  <a:close/>
                </a:path>
              </a:pathLst>
            </a:custGeom>
            <a:solidFill>
              <a:srgbClr val="50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419860" y="3247390"/>
            <a:ext cx="3502660" cy="970280"/>
            <a:chOff x="2236" y="5114"/>
            <a:chExt cx="5516" cy="1528"/>
          </a:xfrm>
        </p:grpSpPr>
        <p:sp>
          <p:nvSpPr>
            <p:cNvPr id="64" name="直接连接符 48"/>
            <p:cNvSpPr>
              <a:spLocks noChangeShapeType="1"/>
            </p:cNvSpPr>
            <p:nvPr/>
          </p:nvSpPr>
          <p:spPr bwMode="auto">
            <a:xfrm>
              <a:off x="2363" y="5982"/>
              <a:ext cx="4208" cy="3"/>
            </a:xfrm>
            <a:prstGeom prst="line">
              <a:avLst/>
            </a:prstGeom>
            <a:noFill/>
            <a:ln w="6350" cap="flat" cmpd="sng">
              <a:solidFill>
                <a:srgbClr val="169D83"/>
              </a:solidFill>
              <a:prstDash val="sysDot"/>
              <a:miter lim="800000"/>
              <a:head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32"/>
            <p:cNvSpPr>
              <a:spLocks noChangeArrowheads="1"/>
            </p:cNvSpPr>
            <p:nvPr/>
          </p:nvSpPr>
          <p:spPr bwMode="auto">
            <a:xfrm>
              <a:off x="6638" y="5476"/>
              <a:ext cx="1114" cy="1166"/>
            </a:xfrm>
            <a:custGeom>
              <a:avLst/>
              <a:gdLst>
                <a:gd name="T0" fmla="*/ 0 w 542623"/>
                <a:gd name="T1" fmla="*/ 0 h 568558"/>
                <a:gd name="T2" fmla="*/ 542623 w 542623"/>
                <a:gd name="T3" fmla="*/ 568558 h 568558"/>
              </a:gdLst>
              <a:ahLst/>
              <a:cxnLst/>
              <a:rect l="T0" t="T1" r="T2" b="T3"/>
              <a:pathLst>
                <a:path w="542623" h="568558">
                  <a:moveTo>
                    <a:pt x="200292" y="0"/>
                  </a:moveTo>
                  <a:cubicBezTo>
                    <a:pt x="272954" y="0"/>
                    <a:pt x="345616" y="27494"/>
                    <a:pt x="400584" y="82482"/>
                  </a:cubicBezTo>
                  <a:cubicBezTo>
                    <a:pt x="502176" y="184112"/>
                    <a:pt x="511154" y="342083"/>
                    <a:pt x="426560" y="452953"/>
                  </a:cubicBezTo>
                  <a:lnTo>
                    <a:pt x="542623" y="568558"/>
                  </a:lnTo>
                  <a:lnTo>
                    <a:pt x="354644" y="521682"/>
                  </a:lnTo>
                  <a:cubicBezTo>
                    <a:pt x="245142" y="592861"/>
                    <a:pt x="95733" y="580490"/>
                    <a:pt x="0" y="484721"/>
                  </a:cubicBezTo>
                  <a:cubicBezTo>
                    <a:pt x="-111441" y="373239"/>
                    <a:pt x="-111441" y="193964"/>
                    <a:pt x="0" y="82482"/>
                  </a:cubicBezTo>
                  <a:cubicBezTo>
                    <a:pt x="54967" y="27494"/>
                    <a:pt x="127629" y="0"/>
                    <a:pt x="200292" y="0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3" name="Freeform 61"/>
            <p:cNvSpPr>
              <a:spLocks noEditPoints="1" noChangeArrowheads="1"/>
            </p:cNvSpPr>
            <p:nvPr/>
          </p:nvSpPr>
          <p:spPr bwMode="auto">
            <a:xfrm>
              <a:off x="6718" y="5648"/>
              <a:ext cx="687" cy="782"/>
            </a:xfrm>
            <a:custGeom>
              <a:avLst/>
              <a:gdLst>
                <a:gd name="T0" fmla="*/ 94 w 222"/>
                <a:gd name="T1" fmla="*/ 16 h 253"/>
                <a:gd name="T2" fmla="*/ 110 w 222"/>
                <a:gd name="T3" fmla="*/ 0 h 253"/>
                <a:gd name="T4" fmla="*/ 126 w 222"/>
                <a:gd name="T5" fmla="*/ 16 h 253"/>
                <a:gd name="T6" fmla="*/ 127 w 222"/>
                <a:gd name="T7" fmla="*/ 110 h 253"/>
                <a:gd name="T8" fmla="*/ 111 w 222"/>
                <a:gd name="T9" fmla="*/ 126 h 253"/>
                <a:gd name="T10" fmla="*/ 95 w 222"/>
                <a:gd name="T11" fmla="*/ 111 h 253"/>
                <a:gd name="T12" fmla="*/ 94 w 222"/>
                <a:gd name="T13" fmla="*/ 16 h 253"/>
                <a:gd name="T14" fmla="*/ 112 w 222"/>
                <a:gd name="T15" fmla="*/ 252 h 253"/>
                <a:gd name="T16" fmla="*/ 1 w 222"/>
                <a:gd name="T17" fmla="*/ 143 h 253"/>
                <a:gd name="T18" fmla="*/ 79 w 222"/>
                <a:gd name="T19" fmla="*/ 37 h 253"/>
                <a:gd name="T20" fmla="*/ 79 w 222"/>
                <a:gd name="T21" fmla="*/ 70 h 253"/>
                <a:gd name="T22" fmla="*/ 32 w 222"/>
                <a:gd name="T23" fmla="*/ 143 h 253"/>
                <a:gd name="T24" fmla="*/ 112 w 222"/>
                <a:gd name="T25" fmla="*/ 221 h 253"/>
                <a:gd name="T26" fmla="*/ 190 w 222"/>
                <a:gd name="T27" fmla="*/ 141 h 253"/>
                <a:gd name="T28" fmla="*/ 142 w 222"/>
                <a:gd name="T29" fmla="*/ 70 h 253"/>
                <a:gd name="T30" fmla="*/ 142 w 222"/>
                <a:gd name="T31" fmla="*/ 36 h 253"/>
                <a:gd name="T32" fmla="*/ 222 w 222"/>
                <a:gd name="T33" fmla="*/ 141 h 253"/>
                <a:gd name="T34" fmla="*/ 112 w 222"/>
                <a:gd name="T35" fmla="*/ 252 h 2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2"/>
                <a:gd name="T55" fmla="*/ 0 h 253"/>
                <a:gd name="T56" fmla="*/ 222 w 222"/>
                <a:gd name="T57" fmla="*/ 253 h 25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2" h="253">
                  <a:moveTo>
                    <a:pt x="94" y="16"/>
                  </a:moveTo>
                  <a:cubicBezTo>
                    <a:pt x="94" y="7"/>
                    <a:pt x="101" y="0"/>
                    <a:pt x="110" y="0"/>
                  </a:cubicBezTo>
                  <a:cubicBezTo>
                    <a:pt x="119" y="0"/>
                    <a:pt x="126" y="7"/>
                    <a:pt x="126" y="16"/>
                  </a:cubicBezTo>
                  <a:cubicBezTo>
                    <a:pt x="127" y="110"/>
                    <a:pt x="127" y="110"/>
                    <a:pt x="127" y="110"/>
                  </a:cubicBezTo>
                  <a:cubicBezTo>
                    <a:pt x="127" y="119"/>
                    <a:pt x="120" y="126"/>
                    <a:pt x="111" y="126"/>
                  </a:cubicBezTo>
                  <a:cubicBezTo>
                    <a:pt x="102" y="126"/>
                    <a:pt x="95" y="119"/>
                    <a:pt x="95" y="111"/>
                  </a:cubicBezTo>
                  <a:lnTo>
                    <a:pt x="94" y="16"/>
                  </a:lnTo>
                  <a:close/>
                  <a:moveTo>
                    <a:pt x="112" y="252"/>
                  </a:moveTo>
                  <a:cubicBezTo>
                    <a:pt x="51" y="253"/>
                    <a:pt x="1" y="204"/>
                    <a:pt x="1" y="143"/>
                  </a:cubicBezTo>
                  <a:cubicBezTo>
                    <a:pt x="0" y="93"/>
                    <a:pt x="33" y="51"/>
                    <a:pt x="79" y="37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51" y="83"/>
                    <a:pt x="32" y="110"/>
                    <a:pt x="32" y="143"/>
                  </a:cubicBezTo>
                  <a:cubicBezTo>
                    <a:pt x="33" y="186"/>
                    <a:pt x="68" y="221"/>
                    <a:pt x="112" y="221"/>
                  </a:cubicBezTo>
                  <a:cubicBezTo>
                    <a:pt x="155" y="220"/>
                    <a:pt x="190" y="185"/>
                    <a:pt x="190" y="141"/>
                  </a:cubicBezTo>
                  <a:cubicBezTo>
                    <a:pt x="190" y="109"/>
                    <a:pt x="170" y="82"/>
                    <a:pt x="142" y="70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87" y="49"/>
                    <a:pt x="221" y="91"/>
                    <a:pt x="222" y="141"/>
                  </a:cubicBezTo>
                  <a:cubicBezTo>
                    <a:pt x="222" y="202"/>
                    <a:pt x="173" y="252"/>
                    <a:pt x="112" y="252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7" name="文本框 58"/>
            <p:cNvSpPr txBox="1"/>
            <p:nvPr/>
          </p:nvSpPr>
          <p:spPr>
            <a:xfrm>
              <a:off x="2236" y="5114"/>
              <a:ext cx="416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2.</a:t>
              </a:r>
              <a:r>
                <a:rPr lang="zh-CN" altLang="en-US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完成要素分析</a:t>
              </a:r>
              <a:endParaRPr lang="zh-CN" altLang="en-US" sz="2800" b="1" dirty="0">
                <a:solidFill>
                  <a:schemeClr val="bg1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57605" y="4545965"/>
            <a:ext cx="3667760" cy="1029970"/>
            <a:chOff x="1823" y="7159"/>
            <a:chExt cx="5776" cy="1622"/>
          </a:xfrm>
        </p:grpSpPr>
        <p:sp>
          <p:nvSpPr>
            <p:cNvPr id="51" name="Freeform 39"/>
            <p:cNvSpPr>
              <a:spLocks noEditPoints="1" noChangeArrowheads="1"/>
            </p:cNvSpPr>
            <p:nvPr/>
          </p:nvSpPr>
          <p:spPr bwMode="auto">
            <a:xfrm>
              <a:off x="6265" y="7728"/>
              <a:ext cx="817" cy="814"/>
            </a:xfrm>
            <a:custGeom>
              <a:avLst/>
              <a:gdLst>
                <a:gd name="T0" fmla="*/ 242 w 264"/>
                <a:gd name="T1" fmla="*/ 145 h 264"/>
                <a:gd name="T2" fmla="*/ 239 w 264"/>
                <a:gd name="T3" fmla="*/ 104 h 264"/>
                <a:gd name="T4" fmla="*/ 262 w 264"/>
                <a:gd name="T5" fmla="*/ 84 h 264"/>
                <a:gd name="T6" fmla="*/ 240 w 264"/>
                <a:gd name="T7" fmla="*/ 51 h 264"/>
                <a:gd name="T8" fmla="*/ 213 w 264"/>
                <a:gd name="T9" fmla="*/ 56 h 264"/>
                <a:gd name="T10" fmla="*/ 178 w 264"/>
                <a:gd name="T11" fmla="*/ 33 h 264"/>
                <a:gd name="T12" fmla="*/ 177 w 264"/>
                <a:gd name="T13" fmla="*/ 4 h 264"/>
                <a:gd name="T14" fmla="*/ 137 w 264"/>
                <a:gd name="T15" fmla="*/ 0 h 264"/>
                <a:gd name="T16" fmla="*/ 124 w 264"/>
                <a:gd name="T17" fmla="*/ 24 h 264"/>
                <a:gd name="T18" fmla="*/ 85 w 264"/>
                <a:gd name="T19" fmla="*/ 36 h 264"/>
                <a:gd name="T20" fmla="*/ 60 w 264"/>
                <a:gd name="T21" fmla="*/ 19 h 264"/>
                <a:gd name="T22" fmla="*/ 32 w 264"/>
                <a:gd name="T23" fmla="*/ 48 h 264"/>
                <a:gd name="T24" fmla="*/ 44 w 264"/>
                <a:gd name="T25" fmla="*/ 72 h 264"/>
                <a:gd name="T26" fmla="*/ 29 w 264"/>
                <a:gd name="T27" fmla="*/ 111 h 264"/>
                <a:gd name="T28" fmla="*/ 0 w 264"/>
                <a:gd name="T29" fmla="*/ 119 h 264"/>
                <a:gd name="T30" fmla="*/ 5 w 264"/>
                <a:gd name="T31" fmla="*/ 158 h 264"/>
                <a:gd name="T32" fmla="*/ 32 w 264"/>
                <a:gd name="T33" fmla="*/ 165 h 264"/>
                <a:gd name="T34" fmla="*/ 53 w 264"/>
                <a:gd name="T35" fmla="*/ 201 h 264"/>
                <a:gd name="T36" fmla="*/ 41 w 264"/>
                <a:gd name="T37" fmla="*/ 228 h 264"/>
                <a:gd name="T38" fmla="*/ 75 w 264"/>
                <a:gd name="T39" fmla="*/ 249 h 264"/>
                <a:gd name="T40" fmla="*/ 97 w 264"/>
                <a:gd name="T41" fmla="*/ 232 h 264"/>
                <a:gd name="T42" fmla="*/ 138 w 264"/>
                <a:gd name="T43" fmla="*/ 238 h 264"/>
                <a:gd name="T44" fmla="*/ 153 w 264"/>
                <a:gd name="T45" fmla="*/ 264 h 264"/>
                <a:gd name="T46" fmla="*/ 191 w 264"/>
                <a:gd name="T47" fmla="*/ 251 h 264"/>
                <a:gd name="T48" fmla="*/ 191 w 264"/>
                <a:gd name="T49" fmla="*/ 223 h 264"/>
                <a:gd name="T50" fmla="*/ 221 w 264"/>
                <a:gd name="T51" fmla="*/ 195 h 264"/>
                <a:gd name="T52" fmla="*/ 251 w 264"/>
                <a:gd name="T53" fmla="*/ 200 h 264"/>
                <a:gd name="T54" fmla="*/ 264 w 264"/>
                <a:gd name="T55" fmla="*/ 162 h 264"/>
                <a:gd name="T56" fmla="*/ 242 w 264"/>
                <a:gd name="T57" fmla="*/ 145 h 264"/>
                <a:gd name="T58" fmla="*/ 132 w 264"/>
                <a:gd name="T59" fmla="*/ 217 h 264"/>
                <a:gd name="T60" fmla="*/ 46 w 264"/>
                <a:gd name="T61" fmla="*/ 132 h 264"/>
                <a:gd name="T62" fmla="*/ 132 w 264"/>
                <a:gd name="T63" fmla="*/ 46 h 264"/>
                <a:gd name="T64" fmla="*/ 217 w 264"/>
                <a:gd name="T65" fmla="*/ 132 h 264"/>
                <a:gd name="T66" fmla="*/ 132 w 264"/>
                <a:gd name="T67" fmla="*/ 217 h 2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64"/>
                <a:gd name="T103" fmla="*/ 0 h 264"/>
                <a:gd name="T104" fmla="*/ 264 w 264"/>
                <a:gd name="T105" fmla="*/ 264 h 2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64" h="264">
                  <a:moveTo>
                    <a:pt x="242" y="145"/>
                  </a:moveTo>
                  <a:cubicBezTo>
                    <a:pt x="239" y="104"/>
                    <a:pt x="239" y="104"/>
                    <a:pt x="239" y="104"/>
                  </a:cubicBezTo>
                  <a:cubicBezTo>
                    <a:pt x="262" y="84"/>
                    <a:pt x="262" y="84"/>
                    <a:pt x="262" y="84"/>
                  </a:cubicBezTo>
                  <a:cubicBezTo>
                    <a:pt x="240" y="51"/>
                    <a:pt x="240" y="51"/>
                    <a:pt x="240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178" y="33"/>
                    <a:pt x="178" y="33"/>
                    <a:pt x="178" y="33"/>
                  </a:cubicBezTo>
                  <a:cubicBezTo>
                    <a:pt x="177" y="4"/>
                    <a:pt x="177" y="4"/>
                    <a:pt x="177" y="4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5" y="158"/>
                    <a:pt x="5" y="158"/>
                    <a:pt x="5" y="158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53" y="201"/>
                    <a:pt x="53" y="201"/>
                    <a:pt x="53" y="201"/>
                  </a:cubicBezTo>
                  <a:cubicBezTo>
                    <a:pt x="41" y="228"/>
                    <a:pt x="41" y="228"/>
                    <a:pt x="41" y="22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97" y="232"/>
                    <a:pt x="97" y="232"/>
                    <a:pt x="97" y="232"/>
                  </a:cubicBezTo>
                  <a:cubicBezTo>
                    <a:pt x="138" y="238"/>
                    <a:pt x="138" y="238"/>
                    <a:pt x="138" y="238"/>
                  </a:cubicBezTo>
                  <a:cubicBezTo>
                    <a:pt x="153" y="264"/>
                    <a:pt x="153" y="264"/>
                    <a:pt x="153" y="264"/>
                  </a:cubicBezTo>
                  <a:cubicBezTo>
                    <a:pt x="191" y="251"/>
                    <a:pt x="191" y="251"/>
                    <a:pt x="191" y="251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221" y="195"/>
                    <a:pt x="221" y="195"/>
                    <a:pt x="221" y="195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64" y="162"/>
                    <a:pt x="264" y="162"/>
                    <a:pt x="264" y="162"/>
                  </a:cubicBezTo>
                  <a:lnTo>
                    <a:pt x="242" y="145"/>
                  </a:lnTo>
                  <a:close/>
                  <a:moveTo>
                    <a:pt x="132" y="217"/>
                  </a:moveTo>
                  <a:cubicBezTo>
                    <a:pt x="85" y="217"/>
                    <a:pt x="46" y="179"/>
                    <a:pt x="46" y="132"/>
                  </a:cubicBezTo>
                  <a:cubicBezTo>
                    <a:pt x="46" y="85"/>
                    <a:pt x="85" y="46"/>
                    <a:pt x="132" y="46"/>
                  </a:cubicBezTo>
                  <a:cubicBezTo>
                    <a:pt x="179" y="46"/>
                    <a:pt x="217" y="85"/>
                    <a:pt x="217" y="132"/>
                  </a:cubicBezTo>
                  <a:cubicBezTo>
                    <a:pt x="217" y="179"/>
                    <a:pt x="179" y="217"/>
                    <a:pt x="132" y="217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3" name="直接连接符 42"/>
            <p:cNvSpPr>
              <a:spLocks noChangeShapeType="1"/>
            </p:cNvSpPr>
            <p:nvPr/>
          </p:nvSpPr>
          <p:spPr bwMode="auto">
            <a:xfrm>
              <a:off x="2363" y="8154"/>
              <a:ext cx="3765" cy="3"/>
            </a:xfrm>
            <a:prstGeom prst="line">
              <a:avLst/>
            </a:prstGeom>
            <a:noFill/>
            <a:ln w="6350" cap="flat" cmpd="sng">
              <a:solidFill>
                <a:srgbClr val="B93C28"/>
              </a:solidFill>
              <a:prstDash val="sysDot"/>
              <a:miter lim="800000"/>
              <a:head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Oval 28"/>
            <p:cNvSpPr>
              <a:spLocks noChangeArrowheads="1"/>
            </p:cNvSpPr>
            <p:nvPr/>
          </p:nvSpPr>
          <p:spPr bwMode="auto">
            <a:xfrm>
              <a:off x="6107" y="7615"/>
              <a:ext cx="1492" cy="1166"/>
            </a:xfrm>
            <a:custGeom>
              <a:avLst/>
              <a:gdLst>
                <a:gd name="T0" fmla="*/ 0 w 728651"/>
                <a:gd name="T1" fmla="*/ 0 h 568004"/>
                <a:gd name="T2" fmla="*/ 728651 w 728651"/>
                <a:gd name="T3" fmla="*/ 568004 h 568004"/>
              </a:gdLst>
              <a:ahLst/>
              <a:cxnLst/>
              <a:rect l="T0" t="T1" r="T2" b="T3"/>
              <a:pathLst>
                <a:path w="728651" h="568004">
                  <a:moveTo>
                    <a:pt x="283683" y="0"/>
                  </a:moveTo>
                  <a:cubicBezTo>
                    <a:pt x="426790" y="0"/>
                    <a:pt x="545147" y="106084"/>
                    <a:pt x="563354" y="244158"/>
                  </a:cubicBezTo>
                  <a:lnTo>
                    <a:pt x="728651" y="244158"/>
                  </a:lnTo>
                  <a:lnTo>
                    <a:pt x="560075" y="346167"/>
                  </a:lnTo>
                  <a:cubicBezTo>
                    <a:pt x="532174" y="473167"/>
                    <a:pt x="418991" y="568004"/>
                    <a:pt x="283683" y="568004"/>
                  </a:cubicBezTo>
                  <a:cubicBezTo>
                    <a:pt x="127009" y="568004"/>
                    <a:pt x="0" y="440852"/>
                    <a:pt x="0" y="284002"/>
                  </a:cubicBezTo>
                  <a:cubicBezTo>
                    <a:pt x="0" y="127152"/>
                    <a:pt x="127009" y="0"/>
                    <a:pt x="283683" y="0"/>
                  </a:cubicBezTo>
                  <a:close/>
                </a:path>
              </a:pathLst>
            </a:custGeom>
            <a:solidFill>
              <a:srgbClr val="B93C28"/>
            </a:solidFill>
            <a:ln>
              <a:noFill/>
            </a:ln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7" name="Freeform 40"/>
            <p:cNvSpPr>
              <a:spLocks noEditPoints="1" noChangeArrowheads="1"/>
            </p:cNvSpPr>
            <p:nvPr/>
          </p:nvSpPr>
          <p:spPr bwMode="auto">
            <a:xfrm>
              <a:off x="6381" y="7852"/>
              <a:ext cx="640" cy="640"/>
            </a:xfrm>
            <a:custGeom>
              <a:avLst/>
              <a:gdLst>
                <a:gd name="T0" fmla="*/ 70 w 140"/>
                <a:gd name="T1" fmla="*/ 0 h 140"/>
                <a:gd name="T2" fmla="*/ 0 w 140"/>
                <a:gd name="T3" fmla="*/ 70 h 140"/>
                <a:gd name="T4" fmla="*/ 70 w 140"/>
                <a:gd name="T5" fmla="*/ 140 h 140"/>
                <a:gd name="T6" fmla="*/ 140 w 140"/>
                <a:gd name="T7" fmla="*/ 70 h 140"/>
                <a:gd name="T8" fmla="*/ 70 w 140"/>
                <a:gd name="T9" fmla="*/ 0 h 140"/>
                <a:gd name="T10" fmla="*/ 70 w 140"/>
                <a:gd name="T11" fmla="*/ 118 h 140"/>
                <a:gd name="T12" fmla="*/ 57 w 140"/>
                <a:gd name="T13" fmla="*/ 102 h 140"/>
                <a:gd name="T14" fmla="*/ 83 w 140"/>
                <a:gd name="T15" fmla="*/ 102 h 140"/>
                <a:gd name="T16" fmla="*/ 70 w 140"/>
                <a:gd name="T17" fmla="*/ 118 h 140"/>
                <a:gd name="T18" fmla="*/ 52 w 140"/>
                <a:gd name="T19" fmla="*/ 93 h 140"/>
                <a:gd name="T20" fmla="*/ 47 w 140"/>
                <a:gd name="T21" fmla="*/ 74 h 140"/>
                <a:gd name="T22" fmla="*/ 93 w 140"/>
                <a:gd name="T23" fmla="*/ 74 h 140"/>
                <a:gd name="T24" fmla="*/ 88 w 140"/>
                <a:gd name="T25" fmla="*/ 93 h 140"/>
                <a:gd name="T26" fmla="*/ 52 w 140"/>
                <a:gd name="T27" fmla="*/ 93 h 140"/>
                <a:gd name="T28" fmla="*/ 122 w 140"/>
                <a:gd name="T29" fmla="*/ 65 h 140"/>
                <a:gd name="T30" fmla="*/ 102 w 140"/>
                <a:gd name="T31" fmla="*/ 65 h 140"/>
                <a:gd name="T32" fmla="*/ 100 w 140"/>
                <a:gd name="T33" fmla="*/ 46 h 140"/>
                <a:gd name="T34" fmla="*/ 117 w 140"/>
                <a:gd name="T35" fmla="*/ 46 h 140"/>
                <a:gd name="T36" fmla="*/ 122 w 140"/>
                <a:gd name="T37" fmla="*/ 65 h 140"/>
                <a:gd name="T38" fmla="*/ 93 w 140"/>
                <a:gd name="T39" fmla="*/ 65 h 140"/>
                <a:gd name="T40" fmla="*/ 47 w 140"/>
                <a:gd name="T41" fmla="*/ 65 h 140"/>
                <a:gd name="T42" fmla="*/ 49 w 140"/>
                <a:gd name="T43" fmla="*/ 46 h 140"/>
                <a:gd name="T44" fmla="*/ 91 w 140"/>
                <a:gd name="T45" fmla="*/ 46 h 140"/>
                <a:gd name="T46" fmla="*/ 93 w 140"/>
                <a:gd name="T47" fmla="*/ 65 h 140"/>
                <a:gd name="T48" fmla="*/ 37 w 140"/>
                <a:gd name="T49" fmla="*/ 65 h 140"/>
                <a:gd name="T50" fmla="*/ 18 w 140"/>
                <a:gd name="T51" fmla="*/ 65 h 140"/>
                <a:gd name="T52" fmla="*/ 23 w 140"/>
                <a:gd name="T53" fmla="*/ 46 h 140"/>
                <a:gd name="T54" fmla="*/ 39 w 140"/>
                <a:gd name="T55" fmla="*/ 46 h 140"/>
                <a:gd name="T56" fmla="*/ 37 w 140"/>
                <a:gd name="T57" fmla="*/ 65 h 140"/>
                <a:gd name="T58" fmla="*/ 38 w 140"/>
                <a:gd name="T59" fmla="*/ 74 h 140"/>
                <a:gd name="T60" fmla="*/ 42 w 140"/>
                <a:gd name="T61" fmla="*/ 93 h 140"/>
                <a:gd name="T62" fmla="*/ 23 w 140"/>
                <a:gd name="T63" fmla="*/ 93 h 140"/>
                <a:gd name="T64" fmla="*/ 18 w 140"/>
                <a:gd name="T65" fmla="*/ 74 h 140"/>
                <a:gd name="T66" fmla="*/ 38 w 140"/>
                <a:gd name="T67" fmla="*/ 74 h 140"/>
                <a:gd name="T68" fmla="*/ 102 w 140"/>
                <a:gd name="T69" fmla="*/ 74 h 140"/>
                <a:gd name="T70" fmla="*/ 122 w 140"/>
                <a:gd name="T71" fmla="*/ 74 h 140"/>
                <a:gd name="T72" fmla="*/ 117 w 140"/>
                <a:gd name="T73" fmla="*/ 93 h 140"/>
                <a:gd name="T74" fmla="*/ 98 w 140"/>
                <a:gd name="T75" fmla="*/ 93 h 140"/>
                <a:gd name="T76" fmla="*/ 102 w 140"/>
                <a:gd name="T77" fmla="*/ 74 h 140"/>
                <a:gd name="T78" fmla="*/ 111 w 140"/>
                <a:gd name="T79" fmla="*/ 37 h 140"/>
                <a:gd name="T80" fmla="*/ 98 w 140"/>
                <a:gd name="T81" fmla="*/ 37 h 140"/>
                <a:gd name="T82" fmla="*/ 90 w 140"/>
                <a:gd name="T83" fmla="*/ 21 h 140"/>
                <a:gd name="T84" fmla="*/ 111 w 140"/>
                <a:gd name="T85" fmla="*/ 37 h 140"/>
                <a:gd name="T86" fmla="*/ 75 w 140"/>
                <a:gd name="T87" fmla="*/ 18 h 140"/>
                <a:gd name="T88" fmla="*/ 88 w 140"/>
                <a:gd name="T89" fmla="*/ 37 h 140"/>
                <a:gd name="T90" fmla="*/ 52 w 140"/>
                <a:gd name="T91" fmla="*/ 37 h 140"/>
                <a:gd name="T92" fmla="*/ 64 w 140"/>
                <a:gd name="T93" fmla="*/ 18 h 140"/>
                <a:gd name="T94" fmla="*/ 70 w 140"/>
                <a:gd name="T95" fmla="*/ 17 h 140"/>
                <a:gd name="T96" fmla="*/ 75 w 140"/>
                <a:gd name="T97" fmla="*/ 18 h 140"/>
                <a:gd name="T98" fmla="*/ 50 w 140"/>
                <a:gd name="T99" fmla="*/ 21 h 140"/>
                <a:gd name="T100" fmla="*/ 42 w 140"/>
                <a:gd name="T101" fmla="*/ 37 h 140"/>
                <a:gd name="T102" fmla="*/ 29 w 140"/>
                <a:gd name="T103" fmla="*/ 37 h 140"/>
                <a:gd name="T104" fmla="*/ 50 w 140"/>
                <a:gd name="T105" fmla="*/ 21 h 140"/>
                <a:gd name="T106" fmla="*/ 29 w 140"/>
                <a:gd name="T107" fmla="*/ 102 h 140"/>
                <a:gd name="T108" fmla="*/ 46 w 140"/>
                <a:gd name="T109" fmla="*/ 102 h 140"/>
                <a:gd name="T110" fmla="*/ 60 w 140"/>
                <a:gd name="T111" fmla="*/ 121 h 140"/>
                <a:gd name="T112" fmla="*/ 29 w 140"/>
                <a:gd name="T113" fmla="*/ 102 h 140"/>
                <a:gd name="T114" fmla="*/ 80 w 140"/>
                <a:gd name="T115" fmla="*/ 121 h 140"/>
                <a:gd name="T116" fmla="*/ 94 w 140"/>
                <a:gd name="T117" fmla="*/ 102 h 140"/>
                <a:gd name="T118" fmla="*/ 111 w 140"/>
                <a:gd name="T119" fmla="*/ 102 h 140"/>
                <a:gd name="T120" fmla="*/ 80 w 140"/>
                <a:gd name="T121" fmla="*/ 121 h 1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0"/>
                <a:gd name="T184" fmla="*/ 0 h 140"/>
                <a:gd name="T185" fmla="*/ 140 w 140"/>
                <a:gd name="T186" fmla="*/ 140 h 14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0" h="140">
                  <a:moveTo>
                    <a:pt x="70" y="0"/>
                  </a:moveTo>
                  <a:cubicBezTo>
                    <a:pt x="31" y="0"/>
                    <a:pt x="0" y="31"/>
                    <a:pt x="0" y="70"/>
                  </a:cubicBezTo>
                  <a:cubicBezTo>
                    <a:pt x="0" y="108"/>
                    <a:pt x="31" y="140"/>
                    <a:pt x="70" y="140"/>
                  </a:cubicBezTo>
                  <a:cubicBezTo>
                    <a:pt x="108" y="140"/>
                    <a:pt x="140" y="108"/>
                    <a:pt x="140" y="70"/>
                  </a:cubicBezTo>
                  <a:cubicBezTo>
                    <a:pt x="140" y="31"/>
                    <a:pt x="108" y="0"/>
                    <a:pt x="70" y="0"/>
                  </a:cubicBezTo>
                  <a:close/>
                  <a:moveTo>
                    <a:pt x="70" y="118"/>
                  </a:moveTo>
                  <a:cubicBezTo>
                    <a:pt x="65" y="114"/>
                    <a:pt x="60" y="108"/>
                    <a:pt x="57" y="102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79" y="108"/>
                    <a:pt x="75" y="114"/>
                    <a:pt x="70" y="118"/>
                  </a:cubicBezTo>
                  <a:close/>
                  <a:moveTo>
                    <a:pt x="52" y="93"/>
                  </a:moveTo>
                  <a:cubicBezTo>
                    <a:pt x="50" y="87"/>
                    <a:pt x="48" y="81"/>
                    <a:pt x="47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2" y="81"/>
                    <a:pt x="90" y="87"/>
                    <a:pt x="88" y="93"/>
                  </a:cubicBezTo>
                  <a:lnTo>
                    <a:pt x="52" y="93"/>
                  </a:lnTo>
                  <a:close/>
                  <a:moveTo>
                    <a:pt x="122" y="65"/>
                  </a:moveTo>
                  <a:cubicBezTo>
                    <a:pt x="102" y="65"/>
                    <a:pt x="102" y="65"/>
                    <a:pt x="102" y="65"/>
                  </a:cubicBezTo>
                  <a:cubicBezTo>
                    <a:pt x="102" y="59"/>
                    <a:pt x="102" y="52"/>
                    <a:pt x="100" y="46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20" y="52"/>
                    <a:pt x="121" y="59"/>
                    <a:pt x="122" y="65"/>
                  </a:cubicBezTo>
                  <a:close/>
                  <a:moveTo>
                    <a:pt x="93" y="65"/>
                  </a:moveTo>
                  <a:cubicBezTo>
                    <a:pt x="47" y="65"/>
                    <a:pt x="47" y="65"/>
                    <a:pt x="47" y="65"/>
                  </a:cubicBezTo>
                  <a:cubicBezTo>
                    <a:pt x="47" y="59"/>
                    <a:pt x="47" y="52"/>
                    <a:pt x="49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2" y="52"/>
                    <a:pt x="93" y="59"/>
                    <a:pt x="93" y="65"/>
                  </a:cubicBezTo>
                  <a:close/>
                  <a:moveTo>
                    <a:pt x="37" y="65"/>
                  </a:moveTo>
                  <a:cubicBezTo>
                    <a:pt x="18" y="65"/>
                    <a:pt x="18" y="65"/>
                    <a:pt x="18" y="65"/>
                  </a:cubicBezTo>
                  <a:cubicBezTo>
                    <a:pt x="18" y="59"/>
                    <a:pt x="20" y="52"/>
                    <a:pt x="23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8" y="52"/>
                    <a:pt x="37" y="59"/>
                    <a:pt x="37" y="65"/>
                  </a:cubicBezTo>
                  <a:close/>
                  <a:moveTo>
                    <a:pt x="38" y="74"/>
                  </a:moveTo>
                  <a:cubicBezTo>
                    <a:pt x="38" y="81"/>
                    <a:pt x="40" y="87"/>
                    <a:pt x="42" y="93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0" y="87"/>
                    <a:pt x="18" y="81"/>
                    <a:pt x="18" y="74"/>
                  </a:cubicBezTo>
                  <a:lnTo>
                    <a:pt x="38" y="74"/>
                  </a:lnTo>
                  <a:close/>
                  <a:moveTo>
                    <a:pt x="102" y="74"/>
                  </a:moveTo>
                  <a:cubicBezTo>
                    <a:pt x="122" y="74"/>
                    <a:pt x="122" y="74"/>
                    <a:pt x="122" y="74"/>
                  </a:cubicBezTo>
                  <a:cubicBezTo>
                    <a:pt x="121" y="81"/>
                    <a:pt x="120" y="87"/>
                    <a:pt x="117" y="93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0" y="87"/>
                    <a:pt x="101" y="81"/>
                    <a:pt x="102" y="74"/>
                  </a:cubicBezTo>
                  <a:close/>
                  <a:moveTo>
                    <a:pt x="111" y="37"/>
                  </a:moveTo>
                  <a:cubicBezTo>
                    <a:pt x="98" y="37"/>
                    <a:pt x="98" y="37"/>
                    <a:pt x="98" y="37"/>
                  </a:cubicBezTo>
                  <a:cubicBezTo>
                    <a:pt x="96" y="31"/>
                    <a:pt x="93" y="26"/>
                    <a:pt x="90" y="21"/>
                  </a:cubicBezTo>
                  <a:cubicBezTo>
                    <a:pt x="98" y="25"/>
                    <a:pt x="105" y="30"/>
                    <a:pt x="111" y="37"/>
                  </a:cubicBezTo>
                  <a:close/>
                  <a:moveTo>
                    <a:pt x="75" y="18"/>
                  </a:moveTo>
                  <a:cubicBezTo>
                    <a:pt x="80" y="23"/>
                    <a:pt x="85" y="30"/>
                    <a:pt x="88" y="37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5" y="30"/>
                    <a:pt x="59" y="23"/>
                    <a:pt x="64" y="18"/>
                  </a:cubicBezTo>
                  <a:cubicBezTo>
                    <a:pt x="66" y="17"/>
                    <a:pt x="68" y="17"/>
                    <a:pt x="70" y="17"/>
                  </a:cubicBezTo>
                  <a:cubicBezTo>
                    <a:pt x="72" y="17"/>
                    <a:pt x="74" y="17"/>
                    <a:pt x="75" y="18"/>
                  </a:cubicBezTo>
                  <a:close/>
                  <a:moveTo>
                    <a:pt x="50" y="21"/>
                  </a:moveTo>
                  <a:cubicBezTo>
                    <a:pt x="47" y="26"/>
                    <a:pt x="44" y="31"/>
                    <a:pt x="42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0"/>
                    <a:pt x="42" y="25"/>
                    <a:pt x="50" y="21"/>
                  </a:cubicBezTo>
                  <a:close/>
                  <a:moveTo>
                    <a:pt x="29" y="102"/>
                  </a:moveTo>
                  <a:cubicBezTo>
                    <a:pt x="46" y="102"/>
                    <a:pt x="46" y="102"/>
                    <a:pt x="46" y="102"/>
                  </a:cubicBezTo>
                  <a:cubicBezTo>
                    <a:pt x="50" y="110"/>
                    <a:pt x="54" y="116"/>
                    <a:pt x="60" y="121"/>
                  </a:cubicBezTo>
                  <a:cubicBezTo>
                    <a:pt x="47" y="119"/>
                    <a:pt x="36" y="112"/>
                    <a:pt x="29" y="102"/>
                  </a:cubicBezTo>
                  <a:close/>
                  <a:moveTo>
                    <a:pt x="80" y="121"/>
                  </a:moveTo>
                  <a:cubicBezTo>
                    <a:pt x="85" y="116"/>
                    <a:pt x="90" y="110"/>
                    <a:pt x="94" y="102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03" y="112"/>
                    <a:pt x="92" y="119"/>
                    <a:pt x="80" y="12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8" name="文本框 154"/>
            <p:cNvSpPr txBox="1"/>
            <p:nvPr/>
          </p:nvSpPr>
          <p:spPr>
            <a:xfrm>
              <a:off x="1823" y="7159"/>
              <a:ext cx="487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1.</a:t>
              </a:r>
              <a:r>
                <a:rPr lang="zh-CN" altLang="zh-CN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厘清价值内涵</a:t>
              </a:r>
              <a:endParaRPr lang="zh-CN" altLang="en-US" sz="2800" b="1" dirty="0">
                <a:solidFill>
                  <a:schemeClr val="bg1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682105" y="4631055"/>
            <a:ext cx="3507740" cy="944880"/>
            <a:chOff x="10523" y="7293"/>
            <a:chExt cx="5524" cy="1488"/>
          </a:xfrm>
        </p:grpSpPr>
        <p:sp>
          <p:nvSpPr>
            <p:cNvPr id="66" name="直接连接符 60"/>
            <p:cNvSpPr>
              <a:spLocks noChangeShapeType="1"/>
            </p:cNvSpPr>
            <p:nvPr/>
          </p:nvSpPr>
          <p:spPr bwMode="auto">
            <a:xfrm flipH="1">
              <a:off x="11980" y="8154"/>
              <a:ext cx="3765" cy="3"/>
            </a:xfrm>
            <a:prstGeom prst="line">
              <a:avLst/>
            </a:prstGeom>
            <a:noFill/>
            <a:ln w="6350" cap="flat" cmpd="sng">
              <a:solidFill>
                <a:srgbClr val="9ABC4D"/>
              </a:solidFill>
              <a:prstDash val="sysDot"/>
              <a:miter lim="800000"/>
              <a:head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33"/>
            <p:cNvSpPr>
              <a:spLocks noChangeArrowheads="1"/>
            </p:cNvSpPr>
            <p:nvPr/>
          </p:nvSpPr>
          <p:spPr bwMode="auto">
            <a:xfrm>
              <a:off x="10523" y="7615"/>
              <a:ext cx="1492" cy="1166"/>
            </a:xfrm>
            <a:custGeom>
              <a:avLst/>
              <a:gdLst>
                <a:gd name="T0" fmla="*/ 0 w 727376"/>
                <a:gd name="T1" fmla="*/ 0 h 568004"/>
                <a:gd name="T2" fmla="*/ 727376 w 727376"/>
                <a:gd name="T3" fmla="*/ 568004 h 568004"/>
              </a:gdLst>
              <a:ahLst/>
              <a:cxnLst/>
              <a:rect l="T0" t="T1" r="T2" b="T3"/>
              <a:pathLst>
                <a:path w="727376" h="568004">
                  <a:moveTo>
                    <a:pt x="443693" y="0"/>
                  </a:moveTo>
                  <a:cubicBezTo>
                    <a:pt x="600367" y="0"/>
                    <a:pt x="727376" y="127152"/>
                    <a:pt x="727376" y="284002"/>
                  </a:cubicBezTo>
                  <a:cubicBezTo>
                    <a:pt x="727376" y="440852"/>
                    <a:pt x="600367" y="568004"/>
                    <a:pt x="443693" y="568004"/>
                  </a:cubicBezTo>
                  <a:cubicBezTo>
                    <a:pt x="308041" y="568004"/>
                    <a:pt x="194627" y="472684"/>
                    <a:pt x="167007" y="345217"/>
                  </a:cubicBezTo>
                  <a:lnTo>
                    <a:pt x="0" y="244158"/>
                  </a:lnTo>
                  <a:lnTo>
                    <a:pt x="164022" y="244158"/>
                  </a:lnTo>
                  <a:cubicBezTo>
                    <a:pt x="182229" y="106084"/>
                    <a:pt x="300586" y="0"/>
                    <a:pt x="443693" y="0"/>
                  </a:cubicBezTo>
                  <a:close/>
                </a:path>
              </a:pathLst>
            </a:custGeom>
            <a:solidFill>
              <a:srgbClr val="9ABC4D"/>
            </a:solidFill>
            <a:ln>
              <a:noFill/>
            </a:ln>
          </p:spPr>
          <p:txBody>
            <a:bodyPr anchor="ctr"/>
            <a:p>
              <a:pPr algn="ctr"/>
              <a:endParaRPr lang="zh-CN" altLang="zh-CN" sz="2000">
                <a:solidFill>
                  <a:srgbClr val="BEA58B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84" name="Rectangle 62"/>
            <p:cNvSpPr>
              <a:spLocks noChangeArrowheads="1"/>
            </p:cNvSpPr>
            <p:nvPr/>
          </p:nvSpPr>
          <p:spPr bwMode="auto">
            <a:xfrm>
              <a:off x="11337" y="7872"/>
              <a:ext cx="215" cy="668"/>
            </a:xfrm>
            <a:prstGeom prst="rect">
              <a:avLst/>
            </a:pr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5" name="Rectangle 63"/>
            <p:cNvSpPr>
              <a:spLocks noChangeArrowheads="1"/>
            </p:cNvSpPr>
            <p:nvPr/>
          </p:nvSpPr>
          <p:spPr bwMode="auto">
            <a:xfrm>
              <a:off x="11113" y="8100"/>
              <a:ext cx="664" cy="212"/>
            </a:xfrm>
            <a:prstGeom prst="rect">
              <a:avLst/>
            </a:pr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90" name="文本框 58"/>
            <p:cNvSpPr txBox="1"/>
            <p:nvPr/>
          </p:nvSpPr>
          <p:spPr>
            <a:xfrm>
              <a:off x="11757" y="7293"/>
              <a:ext cx="42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5.</a:t>
              </a:r>
              <a:r>
                <a:rPr lang="zh-CN" altLang="en-US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形成评价体系</a:t>
              </a:r>
              <a:endParaRPr lang="zh-CN" altLang="en-US" sz="2800" b="1" dirty="0">
                <a:solidFill>
                  <a:schemeClr val="bg1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98415" y="4010025"/>
            <a:ext cx="1319530" cy="1579880"/>
            <a:chOff x="8029" y="6315"/>
            <a:chExt cx="2078" cy="2488"/>
          </a:xfrm>
        </p:grpSpPr>
        <p:sp>
          <p:nvSpPr>
            <p:cNvPr id="80" name="Freeform 56"/>
            <p:cNvSpPr>
              <a:spLocks noChangeArrowheads="1"/>
            </p:cNvSpPr>
            <p:nvPr/>
          </p:nvSpPr>
          <p:spPr bwMode="auto">
            <a:xfrm>
              <a:off x="8029" y="6315"/>
              <a:ext cx="2078" cy="2488"/>
            </a:xfrm>
            <a:custGeom>
              <a:avLst/>
              <a:gdLst>
                <a:gd name="T0" fmla="*/ 336 w 672"/>
                <a:gd name="T1" fmla="*/ 0 h 806"/>
                <a:gd name="T2" fmla="*/ 0 w 672"/>
                <a:gd name="T3" fmla="*/ 322 h 806"/>
                <a:gd name="T4" fmla="*/ 11 w 672"/>
                <a:gd name="T5" fmla="*/ 395 h 806"/>
                <a:gd name="T6" fmla="*/ 44 w 672"/>
                <a:gd name="T7" fmla="*/ 483 h 806"/>
                <a:gd name="T8" fmla="*/ 210 w 672"/>
                <a:gd name="T9" fmla="*/ 806 h 806"/>
                <a:gd name="T10" fmla="*/ 315 w 672"/>
                <a:gd name="T11" fmla="*/ 806 h 806"/>
                <a:gd name="T12" fmla="*/ 322 w 672"/>
                <a:gd name="T13" fmla="*/ 806 h 806"/>
                <a:gd name="T14" fmla="*/ 448 w 672"/>
                <a:gd name="T15" fmla="*/ 806 h 806"/>
                <a:gd name="T16" fmla="*/ 495 w 672"/>
                <a:gd name="T17" fmla="*/ 633 h 806"/>
                <a:gd name="T18" fmla="*/ 582 w 672"/>
                <a:gd name="T19" fmla="*/ 541 h 806"/>
                <a:gd name="T20" fmla="*/ 672 w 672"/>
                <a:gd name="T21" fmla="*/ 322 h 806"/>
                <a:gd name="T22" fmla="*/ 336 w 672"/>
                <a:gd name="T23" fmla="*/ 0 h 8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72"/>
                <a:gd name="T37" fmla="*/ 0 h 806"/>
                <a:gd name="T38" fmla="*/ 672 w 672"/>
                <a:gd name="T39" fmla="*/ 806 h 8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72" h="806">
                  <a:moveTo>
                    <a:pt x="336" y="0"/>
                  </a:moveTo>
                  <a:cubicBezTo>
                    <a:pt x="150" y="0"/>
                    <a:pt x="0" y="144"/>
                    <a:pt x="0" y="322"/>
                  </a:cubicBezTo>
                  <a:cubicBezTo>
                    <a:pt x="0" y="343"/>
                    <a:pt x="5" y="371"/>
                    <a:pt x="11" y="395"/>
                  </a:cubicBezTo>
                  <a:cubicBezTo>
                    <a:pt x="17" y="421"/>
                    <a:pt x="31" y="465"/>
                    <a:pt x="44" y="483"/>
                  </a:cubicBezTo>
                  <a:cubicBezTo>
                    <a:pt x="104" y="564"/>
                    <a:pt x="245" y="686"/>
                    <a:pt x="210" y="806"/>
                  </a:cubicBezTo>
                  <a:cubicBezTo>
                    <a:pt x="315" y="806"/>
                    <a:pt x="315" y="806"/>
                    <a:pt x="315" y="806"/>
                  </a:cubicBezTo>
                  <a:cubicBezTo>
                    <a:pt x="322" y="806"/>
                    <a:pt x="322" y="806"/>
                    <a:pt x="322" y="806"/>
                  </a:cubicBezTo>
                  <a:cubicBezTo>
                    <a:pt x="448" y="806"/>
                    <a:pt x="448" y="806"/>
                    <a:pt x="448" y="806"/>
                  </a:cubicBezTo>
                  <a:cubicBezTo>
                    <a:pt x="431" y="747"/>
                    <a:pt x="457" y="688"/>
                    <a:pt x="495" y="633"/>
                  </a:cubicBezTo>
                  <a:cubicBezTo>
                    <a:pt x="508" y="615"/>
                    <a:pt x="568" y="555"/>
                    <a:pt x="582" y="541"/>
                  </a:cubicBezTo>
                  <a:cubicBezTo>
                    <a:pt x="638" y="483"/>
                    <a:pt x="672" y="407"/>
                    <a:pt x="672" y="322"/>
                  </a:cubicBezTo>
                  <a:cubicBezTo>
                    <a:pt x="672" y="144"/>
                    <a:pt x="521" y="0"/>
                    <a:pt x="336" y="0"/>
                  </a:cubicBezTo>
                  <a:close/>
                </a:path>
              </a:pathLst>
            </a:custGeom>
            <a:solidFill>
              <a:srgbClr val="FFD44A">
                <a:alpha val="8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94" name="文本框 58"/>
            <p:cNvSpPr txBox="1"/>
            <p:nvPr/>
          </p:nvSpPr>
          <p:spPr>
            <a:xfrm>
              <a:off x="8427" y="6488"/>
              <a:ext cx="1259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做什么</a:t>
              </a:r>
              <a:endParaRPr lang="zh-CN" altLang="en-US" sz="2800" b="1" dirty="0">
                <a:solidFill>
                  <a:schemeClr val="bg1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513830" y="3247390"/>
            <a:ext cx="3663950" cy="957580"/>
            <a:chOff x="10258" y="5114"/>
            <a:chExt cx="5770" cy="1508"/>
          </a:xfrm>
        </p:grpSpPr>
        <p:sp>
          <p:nvSpPr>
            <p:cNvPr id="65" name="直接连接符 56"/>
            <p:cNvSpPr>
              <a:spLocks noChangeShapeType="1"/>
            </p:cNvSpPr>
            <p:nvPr/>
          </p:nvSpPr>
          <p:spPr bwMode="auto">
            <a:xfrm flipH="1">
              <a:off x="11537" y="5982"/>
              <a:ext cx="4208" cy="3"/>
            </a:xfrm>
            <a:prstGeom prst="line">
              <a:avLst/>
            </a:prstGeom>
            <a:noFill/>
            <a:ln w="6350" cap="flat" cmpd="sng">
              <a:solidFill>
                <a:srgbClr val="257FBA"/>
              </a:solidFill>
              <a:prstDash val="sysDot"/>
              <a:miter lim="800000"/>
              <a:head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35"/>
            <p:cNvSpPr>
              <a:spLocks noChangeArrowheads="1"/>
            </p:cNvSpPr>
            <p:nvPr/>
          </p:nvSpPr>
          <p:spPr bwMode="auto">
            <a:xfrm>
              <a:off x="10258" y="5456"/>
              <a:ext cx="1114" cy="1166"/>
            </a:xfrm>
            <a:custGeom>
              <a:avLst/>
              <a:gdLst>
                <a:gd name="T0" fmla="*/ 0 w 543564"/>
                <a:gd name="T1" fmla="*/ 0 h 568558"/>
                <a:gd name="T2" fmla="*/ 543564 w 543564"/>
                <a:gd name="T3" fmla="*/ 568558 h 568558"/>
              </a:gdLst>
              <a:ahLst/>
              <a:cxnLst/>
              <a:rect l="T0" t="T1" r="T2" b="T3"/>
              <a:pathLst>
                <a:path w="543564" h="568558">
                  <a:moveTo>
                    <a:pt x="342650" y="0"/>
                  </a:moveTo>
                  <a:cubicBezTo>
                    <a:pt x="415265" y="0"/>
                    <a:pt x="487880" y="27494"/>
                    <a:pt x="543564" y="82481"/>
                  </a:cubicBezTo>
                  <a:cubicBezTo>
                    <a:pt x="653426" y="193963"/>
                    <a:pt x="653426" y="373238"/>
                    <a:pt x="543564" y="484721"/>
                  </a:cubicBezTo>
                  <a:cubicBezTo>
                    <a:pt x="446656" y="580417"/>
                    <a:pt x="298471" y="592842"/>
                    <a:pt x="188359" y="521823"/>
                  </a:cubicBezTo>
                  <a:lnTo>
                    <a:pt x="0" y="568558"/>
                  </a:lnTo>
                  <a:lnTo>
                    <a:pt x="116507" y="453422"/>
                  </a:lnTo>
                  <a:cubicBezTo>
                    <a:pt x="32707" y="342529"/>
                    <a:pt x="41441" y="184255"/>
                    <a:pt x="141737" y="82481"/>
                  </a:cubicBezTo>
                  <a:cubicBezTo>
                    <a:pt x="197421" y="27494"/>
                    <a:pt x="270035" y="0"/>
                    <a:pt x="342650" y="0"/>
                  </a:cubicBezTo>
                  <a:close/>
                </a:path>
              </a:pathLst>
            </a:custGeom>
            <a:solidFill>
              <a:srgbClr val="257FBA"/>
            </a:solidFill>
            <a:ln>
              <a:noFill/>
            </a:ln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9" name="文本框 58"/>
            <p:cNvSpPr txBox="1"/>
            <p:nvPr/>
          </p:nvSpPr>
          <p:spPr>
            <a:xfrm>
              <a:off x="11469" y="5114"/>
              <a:ext cx="455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4.</a:t>
              </a:r>
              <a:r>
                <a:rPr lang="zh-CN" altLang="en-US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构建实践范式</a:t>
              </a:r>
              <a:endParaRPr lang="zh-CN" altLang="en-US" sz="2800" b="1" dirty="0">
                <a:solidFill>
                  <a:schemeClr val="bg1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Freeform 42"/>
            <p:cNvSpPr>
              <a:spLocks noEditPoints="1" noChangeArrowheads="1"/>
            </p:cNvSpPr>
            <p:nvPr/>
          </p:nvSpPr>
          <p:spPr bwMode="auto">
            <a:xfrm>
              <a:off x="10544" y="5741"/>
              <a:ext cx="795" cy="596"/>
            </a:xfrm>
            <a:custGeom>
              <a:avLst/>
              <a:gdLst>
                <a:gd name="T0" fmla="*/ 225 w 257"/>
                <a:gd name="T1" fmla="*/ 0 h 193"/>
                <a:gd name="T2" fmla="*/ 32 w 257"/>
                <a:gd name="T3" fmla="*/ 0 h 193"/>
                <a:gd name="T4" fmla="*/ 0 w 257"/>
                <a:gd name="T5" fmla="*/ 32 h 193"/>
                <a:gd name="T6" fmla="*/ 0 w 257"/>
                <a:gd name="T7" fmla="*/ 160 h 193"/>
                <a:gd name="T8" fmla="*/ 32 w 257"/>
                <a:gd name="T9" fmla="*/ 193 h 193"/>
                <a:gd name="T10" fmla="*/ 225 w 257"/>
                <a:gd name="T11" fmla="*/ 193 h 193"/>
                <a:gd name="T12" fmla="*/ 257 w 257"/>
                <a:gd name="T13" fmla="*/ 160 h 193"/>
                <a:gd name="T14" fmla="*/ 257 w 257"/>
                <a:gd name="T15" fmla="*/ 32 h 193"/>
                <a:gd name="T16" fmla="*/ 225 w 257"/>
                <a:gd name="T17" fmla="*/ 0 h 193"/>
                <a:gd name="T18" fmla="*/ 209 w 257"/>
                <a:gd name="T19" fmla="*/ 16 h 193"/>
                <a:gd name="T20" fmla="*/ 225 w 257"/>
                <a:gd name="T21" fmla="*/ 16 h 193"/>
                <a:gd name="T22" fmla="*/ 225 w 257"/>
                <a:gd name="T23" fmla="*/ 32 h 193"/>
                <a:gd name="T24" fmla="*/ 209 w 257"/>
                <a:gd name="T25" fmla="*/ 32 h 193"/>
                <a:gd name="T26" fmla="*/ 209 w 257"/>
                <a:gd name="T27" fmla="*/ 16 h 193"/>
                <a:gd name="T28" fmla="*/ 176 w 257"/>
                <a:gd name="T29" fmla="*/ 16 h 193"/>
                <a:gd name="T30" fmla="*/ 193 w 257"/>
                <a:gd name="T31" fmla="*/ 16 h 193"/>
                <a:gd name="T32" fmla="*/ 193 w 257"/>
                <a:gd name="T33" fmla="*/ 32 h 193"/>
                <a:gd name="T34" fmla="*/ 176 w 257"/>
                <a:gd name="T35" fmla="*/ 32 h 193"/>
                <a:gd name="T36" fmla="*/ 176 w 257"/>
                <a:gd name="T37" fmla="*/ 16 h 193"/>
                <a:gd name="T38" fmla="*/ 144 w 257"/>
                <a:gd name="T39" fmla="*/ 16 h 193"/>
                <a:gd name="T40" fmla="*/ 160 w 257"/>
                <a:gd name="T41" fmla="*/ 16 h 193"/>
                <a:gd name="T42" fmla="*/ 160 w 257"/>
                <a:gd name="T43" fmla="*/ 32 h 193"/>
                <a:gd name="T44" fmla="*/ 144 w 257"/>
                <a:gd name="T45" fmla="*/ 32 h 193"/>
                <a:gd name="T46" fmla="*/ 144 w 257"/>
                <a:gd name="T47" fmla="*/ 16 h 193"/>
                <a:gd name="T48" fmla="*/ 241 w 257"/>
                <a:gd name="T49" fmla="*/ 176 h 193"/>
                <a:gd name="T50" fmla="*/ 16 w 257"/>
                <a:gd name="T51" fmla="*/ 176 h 193"/>
                <a:gd name="T52" fmla="*/ 16 w 257"/>
                <a:gd name="T53" fmla="*/ 48 h 193"/>
                <a:gd name="T54" fmla="*/ 241 w 257"/>
                <a:gd name="T55" fmla="*/ 48 h 193"/>
                <a:gd name="T56" fmla="*/ 241 w 257"/>
                <a:gd name="T57" fmla="*/ 176 h 19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7"/>
                <a:gd name="T88" fmla="*/ 0 h 193"/>
                <a:gd name="T89" fmla="*/ 257 w 257"/>
                <a:gd name="T90" fmla="*/ 193 h 19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7" h="193">
                  <a:moveTo>
                    <a:pt x="225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78"/>
                    <a:pt x="14" y="193"/>
                    <a:pt x="32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42" y="193"/>
                    <a:pt x="257" y="178"/>
                    <a:pt x="257" y="160"/>
                  </a:cubicBezTo>
                  <a:cubicBezTo>
                    <a:pt x="257" y="32"/>
                    <a:pt x="257" y="32"/>
                    <a:pt x="257" y="32"/>
                  </a:cubicBezTo>
                  <a:cubicBezTo>
                    <a:pt x="257" y="14"/>
                    <a:pt x="242" y="0"/>
                    <a:pt x="225" y="0"/>
                  </a:cubicBezTo>
                  <a:close/>
                  <a:moveTo>
                    <a:pt x="209" y="16"/>
                  </a:moveTo>
                  <a:cubicBezTo>
                    <a:pt x="225" y="16"/>
                    <a:pt x="225" y="16"/>
                    <a:pt x="225" y="16"/>
                  </a:cubicBezTo>
                  <a:cubicBezTo>
                    <a:pt x="225" y="32"/>
                    <a:pt x="225" y="32"/>
                    <a:pt x="225" y="32"/>
                  </a:cubicBezTo>
                  <a:cubicBezTo>
                    <a:pt x="209" y="32"/>
                    <a:pt x="209" y="32"/>
                    <a:pt x="209" y="32"/>
                  </a:cubicBezTo>
                  <a:lnTo>
                    <a:pt x="209" y="16"/>
                  </a:lnTo>
                  <a:close/>
                  <a:moveTo>
                    <a:pt x="176" y="16"/>
                  </a:moveTo>
                  <a:cubicBezTo>
                    <a:pt x="193" y="16"/>
                    <a:pt x="193" y="16"/>
                    <a:pt x="193" y="16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76" y="32"/>
                    <a:pt x="176" y="32"/>
                    <a:pt x="176" y="32"/>
                  </a:cubicBezTo>
                  <a:lnTo>
                    <a:pt x="176" y="16"/>
                  </a:lnTo>
                  <a:close/>
                  <a:moveTo>
                    <a:pt x="144" y="16"/>
                  </a:moveTo>
                  <a:cubicBezTo>
                    <a:pt x="160" y="16"/>
                    <a:pt x="160" y="16"/>
                    <a:pt x="160" y="16"/>
                  </a:cubicBezTo>
                  <a:cubicBezTo>
                    <a:pt x="160" y="32"/>
                    <a:pt x="160" y="32"/>
                    <a:pt x="160" y="32"/>
                  </a:cubicBezTo>
                  <a:cubicBezTo>
                    <a:pt x="144" y="32"/>
                    <a:pt x="144" y="32"/>
                    <a:pt x="144" y="32"/>
                  </a:cubicBezTo>
                  <a:lnTo>
                    <a:pt x="144" y="16"/>
                  </a:lnTo>
                  <a:close/>
                  <a:moveTo>
                    <a:pt x="241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241" y="48"/>
                    <a:pt x="241" y="48"/>
                    <a:pt x="241" y="48"/>
                  </a:cubicBezTo>
                  <a:lnTo>
                    <a:pt x="241" y="176"/>
                  </a:ln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425315" y="2472055"/>
            <a:ext cx="2707640" cy="1423670"/>
            <a:chOff x="6969" y="3893"/>
            <a:chExt cx="4264" cy="2242"/>
          </a:xfrm>
        </p:grpSpPr>
        <p:sp>
          <p:nvSpPr>
            <p:cNvPr id="48" name="îṩlïḋé"/>
            <p:cNvSpPr/>
            <p:nvPr/>
          </p:nvSpPr>
          <p:spPr bwMode="auto">
            <a:xfrm>
              <a:off x="8874" y="4298"/>
              <a:ext cx="435" cy="626"/>
            </a:xfrm>
            <a:custGeom>
              <a:avLst/>
              <a:gdLst>
                <a:gd name="T0" fmla="*/ 149 w 177"/>
                <a:gd name="T1" fmla="*/ 0 h 255"/>
                <a:gd name="T2" fmla="*/ 151 w 177"/>
                <a:gd name="T3" fmla="*/ 2 h 255"/>
                <a:gd name="T4" fmla="*/ 153 w 177"/>
                <a:gd name="T5" fmla="*/ 8 h 255"/>
                <a:gd name="T6" fmla="*/ 157 w 177"/>
                <a:gd name="T7" fmla="*/ 17 h 255"/>
                <a:gd name="T8" fmla="*/ 162 w 177"/>
                <a:gd name="T9" fmla="*/ 30 h 255"/>
                <a:gd name="T10" fmla="*/ 166 w 177"/>
                <a:gd name="T11" fmla="*/ 46 h 255"/>
                <a:gd name="T12" fmla="*/ 170 w 177"/>
                <a:gd name="T13" fmla="*/ 63 h 255"/>
                <a:gd name="T14" fmla="*/ 174 w 177"/>
                <a:gd name="T15" fmla="*/ 82 h 255"/>
                <a:gd name="T16" fmla="*/ 177 w 177"/>
                <a:gd name="T17" fmla="*/ 102 h 255"/>
                <a:gd name="T18" fmla="*/ 177 w 177"/>
                <a:gd name="T19" fmla="*/ 122 h 255"/>
                <a:gd name="T20" fmla="*/ 174 w 177"/>
                <a:gd name="T21" fmla="*/ 143 h 255"/>
                <a:gd name="T22" fmla="*/ 168 w 177"/>
                <a:gd name="T23" fmla="*/ 164 h 255"/>
                <a:gd name="T24" fmla="*/ 159 w 177"/>
                <a:gd name="T25" fmla="*/ 183 h 255"/>
                <a:gd name="T26" fmla="*/ 146 w 177"/>
                <a:gd name="T27" fmla="*/ 203 h 255"/>
                <a:gd name="T28" fmla="*/ 127 w 177"/>
                <a:gd name="T29" fmla="*/ 220 h 255"/>
                <a:gd name="T30" fmla="*/ 105 w 177"/>
                <a:gd name="T31" fmla="*/ 234 h 255"/>
                <a:gd name="T32" fmla="*/ 77 w 177"/>
                <a:gd name="T33" fmla="*/ 246 h 255"/>
                <a:gd name="T34" fmla="*/ 42 w 177"/>
                <a:gd name="T35" fmla="*/ 255 h 255"/>
                <a:gd name="T36" fmla="*/ 44 w 177"/>
                <a:gd name="T37" fmla="*/ 253 h 255"/>
                <a:gd name="T38" fmla="*/ 51 w 177"/>
                <a:gd name="T39" fmla="*/ 250 h 255"/>
                <a:gd name="T40" fmla="*/ 62 w 177"/>
                <a:gd name="T41" fmla="*/ 244 h 255"/>
                <a:gd name="T42" fmla="*/ 75 w 177"/>
                <a:gd name="T43" fmla="*/ 235 h 255"/>
                <a:gd name="T44" fmla="*/ 90 w 177"/>
                <a:gd name="T45" fmla="*/ 222 h 255"/>
                <a:gd name="T46" fmla="*/ 104 w 177"/>
                <a:gd name="T47" fmla="*/ 208 h 255"/>
                <a:gd name="T48" fmla="*/ 116 w 177"/>
                <a:gd name="T49" fmla="*/ 190 h 255"/>
                <a:gd name="T50" fmla="*/ 126 w 177"/>
                <a:gd name="T51" fmla="*/ 169 h 255"/>
                <a:gd name="T52" fmla="*/ 133 w 177"/>
                <a:gd name="T53" fmla="*/ 143 h 255"/>
                <a:gd name="T54" fmla="*/ 131 w 177"/>
                <a:gd name="T55" fmla="*/ 147 h 255"/>
                <a:gd name="T56" fmla="*/ 127 w 177"/>
                <a:gd name="T57" fmla="*/ 155 h 255"/>
                <a:gd name="T58" fmla="*/ 120 w 177"/>
                <a:gd name="T59" fmla="*/ 168 h 255"/>
                <a:gd name="T60" fmla="*/ 109 w 177"/>
                <a:gd name="T61" fmla="*/ 182 h 255"/>
                <a:gd name="T62" fmla="*/ 96 w 177"/>
                <a:gd name="T63" fmla="*/ 198 h 255"/>
                <a:gd name="T64" fmla="*/ 81 w 177"/>
                <a:gd name="T65" fmla="*/ 213 h 255"/>
                <a:gd name="T66" fmla="*/ 62 w 177"/>
                <a:gd name="T67" fmla="*/ 227 h 255"/>
                <a:gd name="T68" fmla="*/ 42 w 177"/>
                <a:gd name="T69" fmla="*/ 239 h 255"/>
                <a:gd name="T70" fmla="*/ 18 w 177"/>
                <a:gd name="T71" fmla="*/ 246 h 255"/>
                <a:gd name="T72" fmla="*/ 18 w 177"/>
                <a:gd name="T73" fmla="*/ 243 h 255"/>
                <a:gd name="T74" fmla="*/ 16 w 177"/>
                <a:gd name="T75" fmla="*/ 238 h 255"/>
                <a:gd name="T76" fmla="*/ 12 w 177"/>
                <a:gd name="T77" fmla="*/ 229 h 255"/>
                <a:gd name="T78" fmla="*/ 8 w 177"/>
                <a:gd name="T79" fmla="*/ 216 h 255"/>
                <a:gd name="T80" fmla="*/ 4 w 177"/>
                <a:gd name="T81" fmla="*/ 201 h 255"/>
                <a:gd name="T82" fmla="*/ 1 w 177"/>
                <a:gd name="T83" fmla="*/ 185 h 255"/>
                <a:gd name="T84" fmla="*/ 0 w 177"/>
                <a:gd name="T85" fmla="*/ 166 h 255"/>
                <a:gd name="T86" fmla="*/ 0 w 177"/>
                <a:gd name="T87" fmla="*/ 147 h 255"/>
                <a:gd name="T88" fmla="*/ 3 w 177"/>
                <a:gd name="T89" fmla="*/ 126 h 255"/>
                <a:gd name="T90" fmla="*/ 9 w 177"/>
                <a:gd name="T91" fmla="*/ 105 h 255"/>
                <a:gd name="T92" fmla="*/ 19 w 177"/>
                <a:gd name="T93" fmla="*/ 86 h 255"/>
                <a:gd name="T94" fmla="*/ 34 w 177"/>
                <a:gd name="T95" fmla="*/ 65 h 255"/>
                <a:gd name="T96" fmla="*/ 55 w 177"/>
                <a:gd name="T97" fmla="*/ 47 h 255"/>
                <a:gd name="T98" fmla="*/ 79 w 177"/>
                <a:gd name="T99" fmla="*/ 29 h 255"/>
                <a:gd name="T100" fmla="*/ 110 w 177"/>
                <a:gd name="T101" fmla="*/ 13 h 255"/>
                <a:gd name="T102" fmla="*/ 149 w 177"/>
                <a:gd name="T10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5">
                  <a:moveTo>
                    <a:pt x="149" y="0"/>
                  </a:moveTo>
                  <a:lnTo>
                    <a:pt x="151" y="2"/>
                  </a:lnTo>
                  <a:lnTo>
                    <a:pt x="153" y="8"/>
                  </a:lnTo>
                  <a:lnTo>
                    <a:pt x="157" y="17"/>
                  </a:lnTo>
                  <a:lnTo>
                    <a:pt x="162" y="30"/>
                  </a:lnTo>
                  <a:lnTo>
                    <a:pt x="166" y="46"/>
                  </a:lnTo>
                  <a:lnTo>
                    <a:pt x="170" y="63"/>
                  </a:lnTo>
                  <a:lnTo>
                    <a:pt x="174" y="82"/>
                  </a:lnTo>
                  <a:lnTo>
                    <a:pt x="177" y="102"/>
                  </a:lnTo>
                  <a:lnTo>
                    <a:pt x="177" y="122"/>
                  </a:lnTo>
                  <a:lnTo>
                    <a:pt x="174" y="143"/>
                  </a:lnTo>
                  <a:lnTo>
                    <a:pt x="168" y="164"/>
                  </a:lnTo>
                  <a:lnTo>
                    <a:pt x="159" y="183"/>
                  </a:lnTo>
                  <a:lnTo>
                    <a:pt x="146" y="203"/>
                  </a:lnTo>
                  <a:lnTo>
                    <a:pt x="127" y="220"/>
                  </a:lnTo>
                  <a:lnTo>
                    <a:pt x="105" y="234"/>
                  </a:lnTo>
                  <a:lnTo>
                    <a:pt x="77" y="246"/>
                  </a:lnTo>
                  <a:lnTo>
                    <a:pt x="42" y="255"/>
                  </a:lnTo>
                  <a:lnTo>
                    <a:pt x="44" y="253"/>
                  </a:lnTo>
                  <a:lnTo>
                    <a:pt x="51" y="250"/>
                  </a:lnTo>
                  <a:lnTo>
                    <a:pt x="62" y="244"/>
                  </a:lnTo>
                  <a:lnTo>
                    <a:pt x="75" y="235"/>
                  </a:lnTo>
                  <a:lnTo>
                    <a:pt x="90" y="222"/>
                  </a:lnTo>
                  <a:lnTo>
                    <a:pt x="104" y="208"/>
                  </a:lnTo>
                  <a:lnTo>
                    <a:pt x="116" y="190"/>
                  </a:lnTo>
                  <a:lnTo>
                    <a:pt x="126" y="169"/>
                  </a:lnTo>
                  <a:lnTo>
                    <a:pt x="133" y="143"/>
                  </a:lnTo>
                  <a:lnTo>
                    <a:pt x="131" y="147"/>
                  </a:lnTo>
                  <a:lnTo>
                    <a:pt x="127" y="155"/>
                  </a:lnTo>
                  <a:lnTo>
                    <a:pt x="120" y="168"/>
                  </a:lnTo>
                  <a:lnTo>
                    <a:pt x="109" y="182"/>
                  </a:lnTo>
                  <a:lnTo>
                    <a:pt x="96" y="198"/>
                  </a:lnTo>
                  <a:lnTo>
                    <a:pt x="81" y="213"/>
                  </a:lnTo>
                  <a:lnTo>
                    <a:pt x="62" y="227"/>
                  </a:lnTo>
                  <a:lnTo>
                    <a:pt x="42" y="239"/>
                  </a:lnTo>
                  <a:lnTo>
                    <a:pt x="18" y="246"/>
                  </a:lnTo>
                  <a:lnTo>
                    <a:pt x="18" y="243"/>
                  </a:lnTo>
                  <a:lnTo>
                    <a:pt x="16" y="238"/>
                  </a:lnTo>
                  <a:lnTo>
                    <a:pt x="12" y="229"/>
                  </a:lnTo>
                  <a:lnTo>
                    <a:pt x="8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6"/>
                  </a:lnTo>
                  <a:lnTo>
                    <a:pt x="0" y="147"/>
                  </a:lnTo>
                  <a:lnTo>
                    <a:pt x="3" y="126"/>
                  </a:lnTo>
                  <a:lnTo>
                    <a:pt x="9" y="105"/>
                  </a:lnTo>
                  <a:lnTo>
                    <a:pt x="19" y="86"/>
                  </a:lnTo>
                  <a:lnTo>
                    <a:pt x="34" y="65"/>
                  </a:lnTo>
                  <a:lnTo>
                    <a:pt x="55" y="47"/>
                  </a:lnTo>
                  <a:lnTo>
                    <a:pt x="79" y="29"/>
                  </a:lnTo>
                  <a:lnTo>
                    <a:pt x="110" y="1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wrap="square" lIns="91440" tIns="45720" rIns="91440" bIns="45720" anchor="ctr">
              <a:normAutofit/>
            </a:bodyPr>
            <a:p>
              <a:pPr algn="ctr"/>
            </a:p>
          </p:txBody>
        </p:sp>
        <p:sp>
          <p:nvSpPr>
            <p:cNvPr id="50" name="Freeform 38"/>
            <p:cNvSpPr>
              <a:spLocks noEditPoints="1" noChangeArrowheads="1"/>
            </p:cNvSpPr>
            <p:nvPr/>
          </p:nvSpPr>
          <p:spPr bwMode="auto">
            <a:xfrm>
              <a:off x="8913" y="4982"/>
              <a:ext cx="518" cy="563"/>
            </a:xfrm>
            <a:custGeom>
              <a:avLst/>
              <a:gdLst>
                <a:gd name="T0" fmla="*/ 137 w 167"/>
                <a:gd name="T1" fmla="*/ 0 h 182"/>
                <a:gd name="T2" fmla="*/ 30 w 167"/>
                <a:gd name="T3" fmla="*/ 0 h 182"/>
                <a:gd name="T4" fmla="*/ 0 w 167"/>
                <a:gd name="T5" fmla="*/ 30 h 182"/>
                <a:gd name="T6" fmla="*/ 0 w 167"/>
                <a:gd name="T7" fmla="*/ 106 h 182"/>
                <a:gd name="T8" fmla="*/ 30 w 167"/>
                <a:gd name="T9" fmla="*/ 136 h 182"/>
                <a:gd name="T10" fmla="*/ 61 w 167"/>
                <a:gd name="T11" fmla="*/ 136 h 182"/>
                <a:gd name="T12" fmla="*/ 61 w 167"/>
                <a:gd name="T13" fmla="*/ 182 h 182"/>
                <a:gd name="T14" fmla="*/ 106 w 167"/>
                <a:gd name="T15" fmla="*/ 136 h 182"/>
                <a:gd name="T16" fmla="*/ 137 w 167"/>
                <a:gd name="T17" fmla="*/ 136 h 182"/>
                <a:gd name="T18" fmla="*/ 167 w 167"/>
                <a:gd name="T19" fmla="*/ 106 h 182"/>
                <a:gd name="T20" fmla="*/ 167 w 167"/>
                <a:gd name="T21" fmla="*/ 30 h 182"/>
                <a:gd name="T22" fmla="*/ 137 w 167"/>
                <a:gd name="T23" fmla="*/ 0 h 182"/>
                <a:gd name="T24" fmla="*/ 30 w 167"/>
                <a:gd name="T25" fmla="*/ 106 h 182"/>
                <a:gd name="T26" fmla="*/ 30 w 167"/>
                <a:gd name="T27" fmla="*/ 91 h 182"/>
                <a:gd name="T28" fmla="*/ 91 w 167"/>
                <a:gd name="T29" fmla="*/ 91 h 182"/>
                <a:gd name="T30" fmla="*/ 91 w 167"/>
                <a:gd name="T31" fmla="*/ 106 h 182"/>
                <a:gd name="T32" fmla="*/ 30 w 167"/>
                <a:gd name="T33" fmla="*/ 106 h 182"/>
                <a:gd name="T34" fmla="*/ 137 w 167"/>
                <a:gd name="T35" fmla="*/ 76 h 182"/>
                <a:gd name="T36" fmla="*/ 30 w 167"/>
                <a:gd name="T37" fmla="*/ 76 h 182"/>
                <a:gd name="T38" fmla="*/ 30 w 167"/>
                <a:gd name="T39" fmla="*/ 60 h 182"/>
                <a:gd name="T40" fmla="*/ 137 w 167"/>
                <a:gd name="T41" fmla="*/ 60 h 182"/>
                <a:gd name="T42" fmla="*/ 137 w 167"/>
                <a:gd name="T43" fmla="*/ 76 h 182"/>
                <a:gd name="T44" fmla="*/ 137 w 167"/>
                <a:gd name="T45" fmla="*/ 45 h 182"/>
                <a:gd name="T46" fmla="*/ 30 w 167"/>
                <a:gd name="T47" fmla="*/ 45 h 182"/>
                <a:gd name="T48" fmla="*/ 30 w 167"/>
                <a:gd name="T49" fmla="*/ 30 h 182"/>
                <a:gd name="T50" fmla="*/ 137 w 167"/>
                <a:gd name="T51" fmla="*/ 30 h 182"/>
                <a:gd name="T52" fmla="*/ 137 w 167"/>
                <a:gd name="T53" fmla="*/ 45 h 18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7"/>
                <a:gd name="T82" fmla="*/ 0 h 182"/>
                <a:gd name="T83" fmla="*/ 167 w 167"/>
                <a:gd name="T84" fmla="*/ 182 h 18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7" h="182">
                  <a:moveTo>
                    <a:pt x="137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23"/>
                    <a:pt x="14" y="136"/>
                    <a:pt x="30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82"/>
                    <a:pt x="61" y="182"/>
                    <a:pt x="61" y="182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37" y="136"/>
                    <a:pt x="137" y="136"/>
                    <a:pt x="137" y="136"/>
                  </a:cubicBezTo>
                  <a:cubicBezTo>
                    <a:pt x="154" y="136"/>
                    <a:pt x="167" y="123"/>
                    <a:pt x="167" y="106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67" y="13"/>
                    <a:pt x="154" y="0"/>
                    <a:pt x="137" y="0"/>
                  </a:cubicBezTo>
                  <a:close/>
                  <a:moveTo>
                    <a:pt x="30" y="106"/>
                  </a:moveTo>
                  <a:cubicBezTo>
                    <a:pt x="30" y="91"/>
                    <a:pt x="30" y="91"/>
                    <a:pt x="30" y="91"/>
                  </a:cubicBezTo>
                  <a:cubicBezTo>
                    <a:pt x="91" y="91"/>
                    <a:pt x="91" y="91"/>
                    <a:pt x="91" y="91"/>
                  </a:cubicBezTo>
                  <a:cubicBezTo>
                    <a:pt x="91" y="106"/>
                    <a:pt x="91" y="106"/>
                    <a:pt x="91" y="106"/>
                  </a:cubicBezTo>
                  <a:lnTo>
                    <a:pt x="30" y="106"/>
                  </a:lnTo>
                  <a:close/>
                  <a:moveTo>
                    <a:pt x="137" y="76"/>
                  </a:moveTo>
                  <a:cubicBezTo>
                    <a:pt x="30" y="76"/>
                    <a:pt x="30" y="76"/>
                    <a:pt x="30" y="76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137" y="60"/>
                    <a:pt x="137" y="60"/>
                    <a:pt x="137" y="60"/>
                  </a:cubicBezTo>
                  <a:lnTo>
                    <a:pt x="137" y="76"/>
                  </a:lnTo>
                  <a:close/>
                  <a:moveTo>
                    <a:pt x="137" y="45"/>
                  </a:moveTo>
                  <a:cubicBezTo>
                    <a:pt x="30" y="45"/>
                    <a:pt x="30" y="45"/>
                    <a:pt x="30" y="45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137" y="30"/>
                    <a:pt x="137" y="30"/>
                    <a:pt x="137" y="30"/>
                  </a:cubicBezTo>
                  <a:lnTo>
                    <a:pt x="137" y="45"/>
                  </a:ln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3" name="Oval 30"/>
            <p:cNvSpPr>
              <a:spLocks noChangeArrowheads="1"/>
            </p:cNvSpPr>
            <p:nvPr/>
          </p:nvSpPr>
          <p:spPr bwMode="auto">
            <a:xfrm>
              <a:off x="8488" y="4641"/>
              <a:ext cx="1163" cy="1495"/>
            </a:xfrm>
            <a:custGeom>
              <a:avLst/>
              <a:gdLst>
                <a:gd name="T0" fmla="*/ 0 w 567366"/>
                <a:gd name="T1" fmla="*/ 0 h 728650"/>
                <a:gd name="T2" fmla="*/ 567366 w 567366"/>
                <a:gd name="T3" fmla="*/ 728650 h 728650"/>
              </a:gdLst>
              <a:ahLst/>
              <a:cxnLst/>
              <a:rect l="T0" t="T1" r="T2" b="T3"/>
              <a:pathLst>
                <a:path w="567366" h="728650">
                  <a:moveTo>
                    <a:pt x="283683" y="0"/>
                  </a:moveTo>
                  <a:cubicBezTo>
                    <a:pt x="440357" y="0"/>
                    <a:pt x="567366" y="127009"/>
                    <a:pt x="567366" y="283683"/>
                  </a:cubicBezTo>
                  <a:cubicBezTo>
                    <a:pt x="567366" y="426665"/>
                    <a:pt x="461587" y="544940"/>
                    <a:pt x="323844" y="563318"/>
                  </a:cubicBezTo>
                  <a:lnTo>
                    <a:pt x="323844" y="728650"/>
                  </a:lnTo>
                  <a:lnTo>
                    <a:pt x="223071" y="560535"/>
                  </a:lnTo>
                  <a:cubicBezTo>
                    <a:pt x="95485" y="533072"/>
                    <a:pt x="0" y="419529"/>
                    <a:pt x="0" y="283683"/>
                  </a:cubicBezTo>
                  <a:cubicBezTo>
                    <a:pt x="0" y="127009"/>
                    <a:pt x="127009" y="0"/>
                    <a:pt x="283683" y="0"/>
                  </a:cubicBezTo>
                  <a:close/>
                </a:path>
              </a:pathLst>
            </a:custGeom>
            <a:solidFill>
              <a:srgbClr val="EF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6" name="文本框 58"/>
            <p:cNvSpPr txBox="1"/>
            <p:nvPr/>
          </p:nvSpPr>
          <p:spPr>
            <a:xfrm>
              <a:off x="6969" y="3893"/>
              <a:ext cx="42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3.</a:t>
              </a:r>
              <a:r>
                <a:rPr lang="zh-CN" altLang="en-US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探索实施策略</a:t>
              </a:r>
              <a:endParaRPr lang="zh-CN" altLang="en-US" sz="2800" b="1" dirty="0">
                <a:solidFill>
                  <a:schemeClr val="bg1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92" name="Picture 67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30000" detail="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7" y="4886"/>
              <a:ext cx="743" cy="7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" name="组合 115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113" name="五边形 112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114" name="直接连接符 113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115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2</a:t>
              </a:r>
              <a:endParaRPr lang="en-US" altLang="zh-CN" sz="4050" dirty="0">
                <a:solidFill>
                  <a:schemeClr val="tx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-1270" y="-23495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  <a:endParaRPr lang="zh-CN" altLang="en-US" sz="2800" b="1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479550" y="2534285"/>
            <a:ext cx="2531110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F87A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</a:t>
            </a:r>
            <a:r>
              <a:rPr lang="zh-CN" altLang="en-US" sz="2800" dirty="0" smtClean="0">
                <a:ln w="3175">
                  <a:solidFill>
                    <a:schemeClr val="bg1"/>
                  </a:solidFill>
                </a:ln>
                <a:solidFill>
                  <a:srgbClr val="F87A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建设资源平台</a:t>
            </a:r>
            <a:endParaRPr lang="zh-CN" altLang="en-US" sz="2800" dirty="0" smtClean="0">
              <a:ln w="3175">
                <a:solidFill>
                  <a:schemeClr val="bg1"/>
                </a:solidFill>
              </a:ln>
              <a:solidFill>
                <a:srgbClr val="F87A0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805180" y="4023995"/>
            <a:ext cx="290131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2DB2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lt"/>
              </a:rPr>
              <a:t>5.</a:t>
            </a:r>
            <a:r>
              <a:rPr lang="zh-CN" altLang="en-US" sz="2800" dirty="0" smtClean="0">
                <a:ln w="3175">
                  <a:solidFill>
                    <a:schemeClr val="bg1"/>
                  </a:solidFill>
                </a:ln>
                <a:solidFill>
                  <a:srgbClr val="2DB2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lt"/>
              </a:rPr>
              <a:t>建立评价体系</a:t>
            </a:r>
            <a:endParaRPr lang="zh-CN" altLang="en-US" sz="2800" dirty="0" smtClean="0">
              <a:ln w="3175">
                <a:solidFill>
                  <a:schemeClr val="bg1"/>
                </a:solidFill>
              </a:ln>
              <a:solidFill>
                <a:srgbClr val="2DB2A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lt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05180" y="5582285"/>
            <a:ext cx="3355340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0E647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4.</a:t>
            </a:r>
            <a:r>
              <a:rPr lang="zh-CN" altLang="en-US" sz="2800" dirty="0" smtClean="0">
                <a:ln w="3175">
                  <a:solidFill>
                    <a:schemeClr val="bg1"/>
                  </a:solidFill>
                </a:ln>
                <a:solidFill>
                  <a:srgbClr val="0E647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研究实践范式</a:t>
            </a:r>
            <a:endParaRPr lang="zh-CN" altLang="en-US" sz="2800" dirty="0" smtClean="0">
              <a:ln w="3175">
                <a:solidFill>
                  <a:schemeClr val="bg1"/>
                </a:solidFill>
              </a:ln>
              <a:solidFill>
                <a:srgbClr val="0E647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863840" y="2534285"/>
            <a:ext cx="271335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0E647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1.</a:t>
            </a:r>
            <a:r>
              <a:rPr lang="zh-CN" altLang="en-US" sz="2800" dirty="0" smtClean="0">
                <a:ln w="3175">
                  <a:solidFill>
                    <a:schemeClr val="bg1"/>
                  </a:solidFill>
                </a:ln>
                <a:solidFill>
                  <a:srgbClr val="0E647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厘定概念价值</a:t>
            </a:r>
            <a:endParaRPr lang="zh-CN" altLang="en-US" sz="2800" dirty="0" smtClean="0">
              <a:ln w="3175">
                <a:solidFill>
                  <a:schemeClr val="bg1"/>
                </a:solidFill>
              </a:ln>
              <a:solidFill>
                <a:srgbClr val="0E647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347075" y="4023995"/>
            <a:ext cx="314896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2DB2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2.</a:t>
            </a:r>
            <a:r>
              <a:rPr lang="zh-CN" altLang="en-US" sz="2800" dirty="0" smtClean="0">
                <a:ln w="3175">
                  <a:solidFill>
                    <a:schemeClr val="bg1"/>
                  </a:solidFill>
                </a:ln>
                <a:solidFill>
                  <a:srgbClr val="2DB2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构建要素图谱</a:t>
            </a:r>
            <a:endParaRPr lang="zh-CN" altLang="en-US" sz="2800" dirty="0" smtClean="0">
              <a:ln w="3175">
                <a:solidFill>
                  <a:schemeClr val="bg1"/>
                </a:solidFill>
              </a:ln>
              <a:solidFill>
                <a:srgbClr val="2DB2A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481570" y="5502275"/>
            <a:ext cx="303847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F87A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lt"/>
              </a:rPr>
              <a:t>3.</a:t>
            </a:r>
            <a:r>
              <a:rPr lang="zh-CN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F87A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lt"/>
              </a:rPr>
              <a:t>探寻</a:t>
            </a:r>
            <a:r>
              <a:rPr lang="zh-CN" altLang="en-US" sz="2800" dirty="0" smtClean="0">
                <a:ln w="3175">
                  <a:solidFill>
                    <a:schemeClr val="bg1"/>
                  </a:solidFill>
                </a:ln>
                <a:solidFill>
                  <a:srgbClr val="F87A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lt"/>
              </a:rPr>
              <a:t>逻辑策略</a:t>
            </a:r>
            <a:endParaRPr lang="zh-CN" altLang="en-US" sz="2800" dirty="0" smtClean="0">
              <a:ln w="3175">
                <a:solidFill>
                  <a:schemeClr val="bg1"/>
                </a:solidFill>
              </a:ln>
              <a:solidFill>
                <a:srgbClr val="F87A0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3" name="五边形 2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7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  <a:endParaRPr lang="en-US" altLang="zh-CN" sz="4050" dirty="0">
                <a:solidFill>
                  <a:schemeClr val="tx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96915" y="2426970"/>
            <a:ext cx="1366520" cy="1959610"/>
            <a:chOff x="9129" y="3822"/>
            <a:chExt cx="2152" cy="3086"/>
          </a:xfrm>
        </p:grpSpPr>
        <p:sp>
          <p:nvSpPr>
            <p:cNvPr id="56" name="Freeform 5"/>
            <p:cNvSpPr/>
            <p:nvPr/>
          </p:nvSpPr>
          <p:spPr bwMode="auto">
            <a:xfrm rot="1800000">
              <a:off x="9129" y="3822"/>
              <a:ext cx="2152" cy="3086"/>
            </a:xfrm>
            <a:custGeom>
              <a:avLst/>
              <a:gdLst>
                <a:gd name="T0" fmla="*/ 2366 w 4733"/>
                <a:gd name="T1" fmla="*/ 0 h 6775"/>
                <a:gd name="T2" fmla="*/ 4733 w 4733"/>
                <a:gd name="T3" fmla="*/ 2366 h 6775"/>
                <a:gd name="T4" fmla="*/ 4375 w 4733"/>
                <a:gd name="T5" fmla="*/ 3618 h 6775"/>
                <a:gd name="T6" fmla="*/ 4375 w 4733"/>
                <a:gd name="T7" fmla="*/ 3618 h 6775"/>
                <a:gd name="T8" fmla="*/ 4364 w 4733"/>
                <a:gd name="T9" fmla="*/ 3635 h 6775"/>
                <a:gd name="T10" fmla="*/ 4358 w 4733"/>
                <a:gd name="T11" fmla="*/ 3645 h 6775"/>
                <a:gd name="T12" fmla="*/ 2366 w 4733"/>
                <a:gd name="T13" fmla="*/ 6775 h 6775"/>
                <a:gd name="T14" fmla="*/ 375 w 4733"/>
                <a:gd name="T15" fmla="*/ 3645 h 6775"/>
                <a:gd name="T16" fmla="*/ 369 w 4733"/>
                <a:gd name="T17" fmla="*/ 3635 h 6775"/>
                <a:gd name="T18" fmla="*/ 357 w 4733"/>
                <a:gd name="T19" fmla="*/ 3618 h 6775"/>
                <a:gd name="T20" fmla="*/ 357 w 4733"/>
                <a:gd name="T21" fmla="*/ 3618 h 6775"/>
                <a:gd name="T22" fmla="*/ 0 w 4733"/>
                <a:gd name="T23" fmla="*/ 2366 h 6775"/>
                <a:gd name="T24" fmla="*/ 2366 w 4733"/>
                <a:gd name="T25" fmla="*/ 0 h 6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3" h="6775">
                  <a:moveTo>
                    <a:pt x="2366" y="0"/>
                  </a:moveTo>
                  <a:cubicBezTo>
                    <a:pt x="3673" y="0"/>
                    <a:pt x="4733" y="1060"/>
                    <a:pt x="4733" y="2366"/>
                  </a:cubicBezTo>
                  <a:cubicBezTo>
                    <a:pt x="4733" y="2826"/>
                    <a:pt x="4602" y="3255"/>
                    <a:pt x="4375" y="3618"/>
                  </a:cubicBezTo>
                  <a:lnTo>
                    <a:pt x="4375" y="3618"/>
                  </a:lnTo>
                  <a:lnTo>
                    <a:pt x="4364" y="3635"/>
                  </a:lnTo>
                  <a:lnTo>
                    <a:pt x="4358" y="3645"/>
                  </a:lnTo>
                  <a:lnTo>
                    <a:pt x="2366" y="6775"/>
                  </a:lnTo>
                  <a:lnTo>
                    <a:pt x="375" y="3645"/>
                  </a:lnTo>
                  <a:lnTo>
                    <a:pt x="369" y="3635"/>
                  </a:lnTo>
                  <a:lnTo>
                    <a:pt x="357" y="3618"/>
                  </a:lnTo>
                  <a:lnTo>
                    <a:pt x="357" y="3618"/>
                  </a:lnTo>
                  <a:cubicBezTo>
                    <a:pt x="131" y="3255"/>
                    <a:pt x="0" y="2826"/>
                    <a:pt x="0" y="2366"/>
                  </a:cubicBezTo>
                  <a:cubicBezTo>
                    <a:pt x="0" y="1060"/>
                    <a:pt x="1060" y="0"/>
                    <a:pt x="2366" y="0"/>
                  </a:cubicBezTo>
                  <a:close/>
                </a:path>
              </a:pathLst>
            </a:custGeom>
            <a:solidFill>
              <a:srgbClr val="0E647C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326" y="5893"/>
              <a:ext cx="745" cy="571"/>
            </a:xfrm>
            <a:prstGeom prst="rect">
              <a:avLst/>
            </a:prstGeom>
            <a:noFill/>
          </p:spPr>
          <p:txBody>
            <a:bodyPr wrap="none" lIns="115214" tIns="57607" rIns="115214" bIns="57607" rtlCol="0">
              <a:spAutoFit/>
            </a:bodyPr>
            <a:p>
              <a:pPr algn="ctr"/>
              <a:r>
                <a:rPr lang="en-US" altLang="zh-CN" sz="1600" dirty="0">
                  <a:solidFill>
                    <a:srgbClr val="0E647C">
                      <a:lumMod val="60000"/>
                      <a:lumOff val="4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1600" dirty="0">
                <a:solidFill>
                  <a:srgbClr val="0E647C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9" name="KSO_Shape"/>
            <p:cNvSpPr/>
            <p:nvPr/>
          </p:nvSpPr>
          <p:spPr bwMode="auto">
            <a:xfrm>
              <a:off x="9795" y="4479"/>
              <a:ext cx="1305" cy="896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lIns="115214" tIns="57607" rIns="115214" bIns="57607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640580" y="4429760"/>
            <a:ext cx="1366520" cy="1959610"/>
            <a:chOff x="7308" y="6976"/>
            <a:chExt cx="2152" cy="3086"/>
          </a:xfrm>
        </p:grpSpPr>
        <p:sp>
          <p:nvSpPr>
            <p:cNvPr id="57" name="Freeform 6"/>
            <p:cNvSpPr/>
            <p:nvPr/>
          </p:nvSpPr>
          <p:spPr bwMode="auto">
            <a:xfrm rot="1800000">
              <a:off x="7308" y="6976"/>
              <a:ext cx="2152" cy="3086"/>
            </a:xfrm>
            <a:custGeom>
              <a:avLst/>
              <a:gdLst>
                <a:gd name="T0" fmla="*/ 2366 w 4733"/>
                <a:gd name="T1" fmla="*/ 6776 h 6776"/>
                <a:gd name="T2" fmla="*/ 4733 w 4733"/>
                <a:gd name="T3" fmla="*/ 4409 h 6776"/>
                <a:gd name="T4" fmla="*/ 4375 w 4733"/>
                <a:gd name="T5" fmla="*/ 3158 h 6776"/>
                <a:gd name="T6" fmla="*/ 4375 w 4733"/>
                <a:gd name="T7" fmla="*/ 3158 h 6776"/>
                <a:gd name="T8" fmla="*/ 4364 w 4733"/>
                <a:gd name="T9" fmla="*/ 3140 h 6776"/>
                <a:gd name="T10" fmla="*/ 4358 w 4733"/>
                <a:gd name="T11" fmla="*/ 3130 h 6776"/>
                <a:gd name="T12" fmla="*/ 2366 w 4733"/>
                <a:gd name="T13" fmla="*/ 0 h 6776"/>
                <a:gd name="T14" fmla="*/ 375 w 4733"/>
                <a:gd name="T15" fmla="*/ 3130 h 6776"/>
                <a:gd name="T16" fmla="*/ 369 w 4733"/>
                <a:gd name="T17" fmla="*/ 3140 h 6776"/>
                <a:gd name="T18" fmla="*/ 357 w 4733"/>
                <a:gd name="T19" fmla="*/ 3158 h 6776"/>
                <a:gd name="T20" fmla="*/ 357 w 4733"/>
                <a:gd name="T21" fmla="*/ 3158 h 6776"/>
                <a:gd name="T22" fmla="*/ 0 w 4733"/>
                <a:gd name="T23" fmla="*/ 4409 h 6776"/>
                <a:gd name="T24" fmla="*/ 2366 w 4733"/>
                <a:gd name="T25" fmla="*/ 6776 h 6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3" h="6776">
                  <a:moveTo>
                    <a:pt x="2366" y="6776"/>
                  </a:moveTo>
                  <a:cubicBezTo>
                    <a:pt x="3673" y="6776"/>
                    <a:pt x="4733" y="5716"/>
                    <a:pt x="4733" y="4409"/>
                  </a:cubicBezTo>
                  <a:cubicBezTo>
                    <a:pt x="4733" y="3950"/>
                    <a:pt x="4602" y="3521"/>
                    <a:pt x="4375" y="3158"/>
                  </a:cubicBezTo>
                  <a:lnTo>
                    <a:pt x="4375" y="3158"/>
                  </a:lnTo>
                  <a:lnTo>
                    <a:pt x="4364" y="3140"/>
                  </a:lnTo>
                  <a:lnTo>
                    <a:pt x="4358" y="3130"/>
                  </a:lnTo>
                  <a:lnTo>
                    <a:pt x="2366" y="0"/>
                  </a:lnTo>
                  <a:lnTo>
                    <a:pt x="375" y="3130"/>
                  </a:lnTo>
                  <a:lnTo>
                    <a:pt x="369" y="3140"/>
                  </a:lnTo>
                  <a:lnTo>
                    <a:pt x="357" y="3158"/>
                  </a:lnTo>
                  <a:lnTo>
                    <a:pt x="357" y="3158"/>
                  </a:lnTo>
                  <a:cubicBezTo>
                    <a:pt x="131" y="3521"/>
                    <a:pt x="0" y="3950"/>
                    <a:pt x="0" y="4409"/>
                  </a:cubicBezTo>
                  <a:cubicBezTo>
                    <a:pt x="0" y="5716"/>
                    <a:pt x="1060" y="6776"/>
                    <a:pt x="2366" y="6776"/>
                  </a:cubicBezTo>
                  <a:close/>
                </a:path>
              </a:pathLst>
            </a:custGeom>
            <a:solidFill>
              <a:srgbClr val="0E647C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486" y="7356"/>
              <a:ext cx="745" cy="571"/>
            </a:xfrm>
            <a:prstGeom prst="rect">
              <a:avLst/>
            </a:prstGeom>
            <a:noFill/>
          </p:spPr>
          <p:txBody>
            <a:bodyPr wrap="none" lIns="115214" tIns="57607" rIns="115214" bIns="57607" rtlCol="0">
              <a:spAutoFit/>
            </a:bodyPr>
            <a:p>
              <a:pPr algn="ctr"/>
              <a:r>
                <a:rPr lang="en-US" altLang="zh-CN" sz="1600" dirty="0">
                  <a:solidFill>
                    <a:srgbClr val="0E647C">
                      <a:lumMod val="60000"/>
                      <a:lumOff val="4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zh-CN" altLang="en-US" sz="1600" dirty="0">
                <a:solidFill>
                  <a:srgbClr val="0E647C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0" name="KSO_Shape"/>
            <p:cNvSpPr/>
            <p:nvPr/>
          </p:nvSpPr>
          <p:spPr bwMode="auto">
            <a:xfrm>
              <a:off x="7742" y="8208"/>
              <a:ext cx="1215" cy="1203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lIns="115214" tIns="57607" rIns="115214" bIns="57607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401820" y="2455545"/>
            <a:ext cx="1880870" cy="1684655"/>
            <a:chOff x="6932" y="3867"/>
            <a:chExt cx="2962" cy="2653"/>
          </a:xfrm>
        </p:grpSpPr>
        <p:sp>
          <p:nvSpPr>
            <p:cNvPr id="59" name="Freeform 7"/>
            <p:cNvSpPr/>
            <p:nvPr/>
          </p:nvSpPr>
          <p:spPr bwMode="auto">
            <a:xfrm rot="1800000">
              <a:off x="6932" y="3867"/>
              <a:ext cx="2963" cy="2314"/>
            </a:xfrm>
            <a:custGeom>
              <a:avLst/>
              <a:gdLst>
                <a:gd name="T0" fmla="*/ 655 w 6517"/>
                <a:gd name="T1" fmla="*/ 1516 h 5082"/>
                <a:gd name="T2" fmla="*/ 3889 w 6517"/>
                <a:gd name="T3" fmla="*/ 655 h 5082"/>
                <a:gd name="T4" fmla="*/ 4792 w 6517"/>
                <a:gd name="T5" fmla="*/ 1592 h 5082"/>
                <a:gd name="T6" fmla="*/ 4792 w 6517"/>
                <a:gd name="T7" fmla="*/ 1592 h 5082"/>
                <a:gd name="T8" fmla="*/ 4802 w 6517"/>
                <a:gd name="T9" fmla="*/ 1610 h 5082"/>
                <a:gd name="T10" fmla="*/ 4808 w 6517"/>
                <a:gd name="T11" fmla="*/ 1621 h 5082"/>
                <a:gd name="T12" fmla="*/ 6517 w 6517"/>
                <a:gd name="T13" fmla="*/ 4913 h 5082"/>
                <a:gd name="T14" fmla="*/ 2811 w 6517"/>
                <a:gd name="T15" fmla="*/ 5067 h 5082"/>
                <a:gd name="T16" fmla="*/ 2799 w 6517"/>
                <a:gd name="T17" fmla="*/ 5067 h 5082"/>
                <a:gd name="T18" fmla="*/ 2778 w 6517"/>
                <a:gd name="T19" fmla="*/ 5068 h 5082"/>
                <a:gd name="T20" fmla="*/ 2778 w 6517"/>
                <a:gd name="T21" fmla="*/ 5068 h 5082"/>
                <a:gd name="T22" fmla="*/ 1516 w 6517"/>
                <a:gd name="T23" fmla="*/ 4750 h 5082"/>
                <a:gd name="T24" fmla="*/ 655 w 6517"/>
                <a:gd name="T25" fmla="*/ 1516 h 5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17" h="5082">
                  <a:moveTo>
                    <a:pt x="655" y="1516"/>
                  </a:moveTo>
                  <a:cubicBezTo>
                    <a:pt x="1310" y="385"/>
                    <a:pt x="2759" y="0"/>
                    <a:pt x="3889" y="655"/>
                  </a:cubicBezTo>
                  <a:cubicBezTo>
                    <a:pt x="4287" y="885"/>
                    <a:pt x="4592" y="1214"/>
                    <a:pt x="4792" y="1592"/>
                  </a:cubicBezTo>
                  <a:lnTo>
                    <a:pt x="4792" y="1592"/>
                  </a:lnTo>
                  <a:lnTo>
                    <a:pt x="4802" y="1610"/>
                  </a:lnTo>
                  <a:lnTo>
                    <a:pt x="4808" y="1621"/>
                  </a:lnTo>
                  <a:lnTo>
                    <a:pt x="6517" y="4913"/>
                  </a:lnTo>
                  <a:lnTo>
                    <a:pt x="2811" y="5067"/>
                  </a:lnTo>
                  <a:lnTo>
                    <a:pt x="2799" y="5067"/>
                  </a:lnTo>
                  <a:lnTo>
                    <a:pt x="2778" y="5068"/>
                  </a:lnTo>
                  <a:lnTo>
                    <a:pt x="2778" y="5068"/>
                  </a:lnTo>
                  <a:cubicBezTo>
                    <a:pt x="2350" y="5082"/>
                    <a:pt x="1913" y="4980"/>
                    <a:pt x="1516" y="4750"/>
                  </a:cubicBezTo>
                  <a:cubicBezTo>
                    <a:pt x="385" y="4095"/>
                    <a:pt x="0" y="2647"/>
                    <a:pt x="655" y="1516"/>
                  </a:cubicBezTo>
                  <a:close/>
                </a:path>
              </a:pathLst>
            </a:custGeom>
            <a:solidFill>
              <a:srgbClr val="F87A08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464" y="5950"/>
              <a:ext cx="745" cy="571"/>
            </a:xfrm>
            <a:prstGeom prst="rect">
              <a:avLst/>
            </a:prstGeom>
            <a:noFill/>
          </p:spPr>
          <p:txBody>
            <a:bodyPr wrap="none" lIns="115214" tIns="57607" rIns="115214" bIns="57607" rtlCol="0">
              <a:spAutoFit/>
            </a:bodyPr>
            <a:p>
              <a:pPr algn="ctr"/>
              <a:r>
                <a:rPr lang="en-US" altLang="zh-CN" sz="1600" dirty="0">
                  <a:solidFill>
                    <a:srgbClr val="F87A08">
                      <a:lumMod val="60000"/>
                      <a:lumOff val="4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06</a:t>
              </a:r>
              <a:endParaRPr lang="zh-CN" altLang="en-US" sz="1600" dirty="0">
                <a:solidFill>
                  <a:srgbClr val="F87A08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KSO_Shape"/>
            <p:cNvSpPr/>
            <p:nvPr/>
          </p:nvSpPr>
          <p:spPr bwMode="auto">
            <a:xfrm>
              <a:off x="7636" y="4400"/>
              <a:ext cx="1098" cy="933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lIns="115214" tIns="57607" rIns="115214" bIns="57607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626485" y="3795395"/>
            <a:ext cx="1979930" cy="1469390"/>
            <a:chOff x="5711" y="5977"/>
            <a:chExt cx="3118" cy="2314"/>
          </a:xfrm>
        </p:grpSpPr>
        <p:sp>
          <p:nvSpPr>
            <p:cNvPr id="61" name="Freeform 9"/>
            <p:cNvSpPr/>
            <p:nvPr/>
          </p:nvSpPr>
          <p:spPr bwMode="auto">
            <a:xfrm rot="1800000">
              <a:off x="5711" y="5977"/>
              <a:ext cx="2966" cy="2314"/>
            </a:xfrm>
            <a:custGeom>
              <a:avLst/>
              <a:gdLst>
                <a:gd name="T0" fmla="*/ 653 w 6523"/>
                <a:gd name="T1" fmla="*/ 3563 h 5083"/>
                <a:gd name="T2" fmla="*/ 1521 w 6523"/>
                <a:gd name="T3" fmla="*/ 331 h 5083"/>
                <a:gd name="T4" fmla="*/ 2783 w 6523"/>
                <a:gd name="T5" fmla="*/ 15 h 5083"/>
                <a:gd name="T6" fmla="*/ 2783 w 6523"/>
                <a:gd name="T7" fmla="*/ 15 h 5083"/>
                <a:gd name="T8" fmla="*/ 2805 w 6523"/>
                <a:gd name="T9" fmla="*/ 16 h 5083"/>
                <a:gd name="T10" fmla="*/ 2816 w 6523"/>
                <a:gd name="T11" fmla="*/ 17 h 5083"/>
                <a:gd name="T12" fmla="*/ 6523 w 6523"/>
                <a:gd name="T13" fmla="*/ 178 h 5083"/>
                <a:gd name="T14" fmla="*/ 4806 w 6523"/>
                <a:gd name="T15" fmla="*/ 3467 h 5083"/>
                <a:gd name="T16" fmla="*/ 4800 w 6523"/>
                <a:gd name="T17" fmla="*/ 3477 h 5083"/>
                <a:gd name="T18" fmla="*/ 4791 w 6523"/>
                <a:gd name="T19" fmla="*/ 3496 h 5083"/>
                <a:gd name="T20" fmla="*/ 4790 w 6523"/>
                <a:gd name="T21" fmla="*/ 3496 h 5083"/>
                <a:gd name="T22" fmla="*/ 3885 w 6523"/>
                <a:gd name="T23" fmla="*/ 4431 h 5083"/>
                <a:gd name="T24" fmla="*/ 653 w 6523"/>
                <a:gd name="T25" fmla="*/ 3563 h 5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23" h="5083">
                  <a:moveTo>
                    <a:pt x="653" y="3563"/>
                  </a:moveTo>
                  <a:cubicBezTo>
                    <a:pt x="0" y="2431"/>
                    <a:pt x="389" y="983"/>
                    <a:pt x="1521" y="331"/>
                  </a:cubicBezTo>
                  <a:cubicBezTo>
                    <a:pt x="1919" y="101"/>
                    <a:pt x="2356" y="0"/>
                    <a:pt x="2783" y="15"/>
                  </a:cubicBezTo>
                  <a:lnTo>
                    <a:pt x="2783" y="15"/>
                  </a:lnTo>
                  <a:lnTo>
                    <a:pt x="2805" y="16"/>
                  </a:lnTo>
                  <a:lnTo>
                    <a:pt x="2816" y="17"/>
                  </a:lnTo>
                  <a:lnTo>
                    <a:pt x="6523" y="178"/>
                  </a:lnTo>
                  <a:lnTo>
                    <a:pt x="4806" y="3467"/>
                  </a:lnTo>
                  <a:lnTo>
                    <a:pt x="4800" y="3477"/>
                  </a:lnTo>
                  <a:lnTo>
                    <a:pt x="4791" y="3496"/>
                  </a:lnTo>
                  <a:lnTo>
                    <a:pt x="4790" y="3496"/>
                  </a:lnTo>
                  <a:cubicBezTo>
                    <a:pt x="4589" y="3874"/>
                    <a:pt x="4283" y="4201"/>
                    <a:pt x="3885" y="4431"/>
                  </a:cubicBezTo>
                  <a:cubicBezTo>
                    <a:pt x="2753" y="5083"/>
                    <a:pt x="1306" y="4695"/>
                    <a:pt x="653" y="3563"/>
                  </a:cubicBezTo>
                  <a:close/>
                </a:path>
              </a:pathLst>
            </a:custGeom>
            <a:solidFill>
              <a:srgbClr val="2DB2A4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085" y="6605"/>
              <a:ext cx="745" cy="571"/>
            </a:xfrm>
            <a:prstGeom prst="rect">
              <a:avLst/>
            </a:prstGeom>
            <a:noFill/>
          </p:spPr>
          <p:txBody>
            <a:bodyPr wrap="none" lIns="115214" tIns="57607" rIns="115214" bIns="57607" rtlCol="0">
              <a:spAutoFit/>
            </a:bodyPr>
            <a:p>
              <a:pPr algn="ctr"/>
              <a:r>
                <a:rPr lang="en-US" altLang="zh-CN" sz="1600" dirty="0">
                  <a:solidFill>
                    <a:srgbClr val="2DB2A4">
                      <a:lumMod val="60000"/>
                      <a:lumOff val="4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  <a:endParaRPr lang="zh-CN" altLang="en-US" sz="1600" dirty="0">
                <a:solidFill>
                  <a:srgbClr val="2DB2A4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3" name="KSO_Shape"/>
            <p:cNvSpPr/>
            <p:nvPr/>
          </p:nvSpPr>
          <p:spPr>
            <a:xfrm>
              <a:off x="6495" y="6401"/>
              <a:ext cx="1065" cy="1065"/>
            </a:xfrm>
            <a:custGeom>
              <a:avLst/>
              <a:gdLst>
                <a:gd name="connsiteX0" fmla="*/ 1063385 w 1944000"/>
                <a:gd name="connsiteY0" fmla="*/ 1082014 h 1944000"/>
                <a:gd name="connsiteX1" fmla="*/ 1093900 w 1944000"/>
                <a:gd name="connsiteY1" fmla="*/ 1089952 h 1944000"/>
                <a:gd name="connsiteX2" fmla="*/ 1121871 w 1944000"/>
                <a:gd name="connsiteY2" fmla="*/ 1097572 h 1944000"/>
                <a:gd name="connsiteX3" fmla="*/ 1146982 w 1944000"/>
                <a:gd name="connsiteY3" fmla="*/ 1104557 h 1944000"/>
                <a:gd name="connsiteX4" fmla="*/ 1169550 w 1944000"/>
                <a:gd name="connsiteY4" fmla="*/ 1111542 h 1944000"/>
                <a:gd name="connsiteX5" fmla="*/ 1188940 w 1944000"/>
                <a:gd name="connsiteY5" fmla="*/ 1118209 h 1944000"/>
                <a:gd name="connsiteX6" fmla="*/ 1205469 w 1944000"/>
                <a:gd name="connsiteY6" fmla="*/ 1124559 h 1944000"/>
                <a:gd name="connsiteX7" fmla="*/ 1212779 w 1944000"/>
                <a:gd name="connsiteY7" fmla="*/ 1127734 h 1944000"/>
                <a:gd name="connsiteX8" fmla="*/ 1219137 w 1944000"/>
                <a:gd name="connsiteY8" fmla="*/ 1130592 h 1944000"/>
                <a:gd name="connsiteX9" fmla="*/ 1225176 w 1944000"/>
                <a:gd name="connsiteY9" fmla="*/ 1133449 h 1944000"/>
                <a:gd name="connsiteX10" fmla="*/ 1230262 w 1944000"/>
                <a:gd name="connsiteY10" fmla="*/ 1136307 h 1944000"/>
                <a:gd name="connsiteX11" fmla="*/ 1238526 w 1944000"/>
                <a:gd name="connsiteY11" fmla="*/ 1141704 h 1944000"/>
                <a:gd name="connsiteX12" fmla="*/ 1245837 w 1944000"/>
                <a:gd name="connsiteY12" fmla="*/ 1146784 h 1944000"/>
                <a:gd name="connsiteX13" fmla="*/ 1253148 w 1944000"/>
                <a:gd name="connsiteY13" fmla="*/ 1152499 h 1944000"/>
                <a:gd name="connsiteX14" fmla="*/ 1259823 w 1944000"/>
                <a:gd name="connsiteY14" fmla="*/ 1158532 h 1944000"/>
                <a:gd name="connsiteX15" fmla="*/ 1265862 w 1944000"/>
                <a:gd name="connsiteY15" fmla="*/ 1164564 h 1944000"/>
                <a:gd name="connsiteX16" fmla="*/ 1271266 w 1944000"/>
                <a:gd name="connsiteY16" fmla="*/ 1170914 h 1944000"/>
                <a:gd name="connsiteX17" fmla="*/ 1276351 w 1944000"/>
                <a:gd name="connsiteY17" fmla="*/ 1177582 h 1944000"/>
                <a:gd name="connsiteX18" fmla="*/ 1280801 w 1944000"/>
                <a:gd name="connsiteY18" fmla="*/ 1184567 h 1944000"/>
                <a:gd name="connsiteX19" fmla="*/ 1284934 w 1944000"/>
                <a:gd name="connsiteY19" fmla="*/ 1191234 h 1944000"/>
                <a:gd name="connsiteX20" fmla="*/ 1288112 w 1944000"/>
                <a:gd name="connsiteY20" fmla="*/ 1198537 h 1944000"/>
                <a:gd name="connsiteX21" fmla="*/ 1291291 w 1944000"/>
                <a:gd name="connsiteY21" fmla="*/ 1206157 h 1944000"/>
                <a:gd name="connsiteX22" fmla="*/ 1293516 w 1944000"/>
                <a:gd name="connsiteY22" fmla="*/ 1214094 h 1944000"/>
                <a:gd name="connsiteX23" fmla="*/ 1295423 w 1944000"/>
                <a:gd name="connsiteY23" fmla="*/ 1222032 h 1944000"/>
                <a:gd name="connsiteX24" fmla="*/ 1296694 w 1944000"/>
                <a:gd name="connsiteY24" fmla="*/ 1230287 h 1944000"/>
                <a:gd name="connsiteX25" fmla="*/ 1297330 w 1944000"/>
                <a:gd name="connsiteY25" fmla="*/ 1238859 h 1944000"/>
                <a:gd name="connsiteX26" fmla="*/ 1297648 w 1944000"/>
                <a:gd name="connsiteY26" fmla="*/ 1247432 h 1944000"/>
                <a:gd name="connsiteX27" fmla="*/ 1297330 w 1944000"/>
                <a:gd name="connsiteY27" fmla="*/ 1257275 h 1944000"/>
                <a:gd name="connsiteX28" fmla="*/ 1296377 w 1944000"/>
                <a:gd name="connsiteY28" fmla="*/ 1266800 h 1944000"/>
                <a:gd name="connsiteX29" fmla="*/ 1295105 w 1944000"/>
                <a:gd name="connsiteY29" fmla="*/ 1276007 h 1944000"/>
                <a:gd name="connsiteX30" fmla="*/ 1292880 w 1944000"/>
                <a:gd name="connsiteY30" fmla="*/ 1285215 h 1944000"/>
                <a:gd name="connsiteX31" fmla="*/ 1290019 w 1944000"/>
                <a:gd name="connsiteY31" fmla="*/ 1294422 h 1944000"/>
                <a:gd name="connsiteX32" fmla="*/ 1286841 w 1944000"/>
                <a:gd name="connsiteY32" fmla="*/ 1303312 h 1944000"/>
                <a:gd name="connsiteX33" fmla="*/ 1283344 w 1944000"/>
                <a:gd name="connsiteY33" fmla="*/ 1312202 h 1944000"/>
                <a:gd name="connsiteX34" fmla="*/ 1278576 w 1944000"/>
                <a:gd name="connsiteY34" fmla="*/ 1320775 h 1944000"/>
                <a:gd name="connsiteX35" fmla="*/ 1273808 w 1944000"/>
                <a:gd name="connsiteY35" fmla="*/ 1329347 h 1944000"/>
                <a:gd name="connsiteX36" fmla="*/ 1267769 w 1944000"/>
                <a:gd name="connsiteY36" fmla="*/ 1337602 h 1944000"/>
                <a:gd name="connsiteX37" fmla="*/ 1261412 w 1944000"/>
                <a:gd name="connsiteY37" fmla="*/ 1345857 h 1944000"/>
                <a:gd name="connsiteX38" fmla="*/ 1254737 w 1944000"/>
                <a:gd name="connsiteY38" fmla="*/ 1353795 h 1944000"/>
                <a:gd name="connsiteX39" fmla="*/ 1247426 w 1944000"/>
                <a:gd name="connsiteY39" fmla="*/ 1361732 h 1944000"/>
                <a:gd name="connsiteX40" fmla="*/ 1239162 w 1944000"/>
                <a:gd name="connsiteY40" fmla="*/ 1369670 h 1944000"/>
                <a:gd name="connsiteX41" fmla="*/ 1230580 w 1944000"/>
                <a:gd name="connsiteY41" fmla="*/ 1376655 h 1944000"/>
                <a:gd name="connsiteX42" fmla="*/ 1221362 w 1944000"/>
                <a:gd name="connsiteY42" fmla="*/ 1384275 h 1944000"/>
                <a:gd name="connsiteX43" fmla="*/ 1214051 w 1944000"/>
                <a:gd name="connsiteY43" fmla="*/ 1389672 h 1944000"/>
                <a:gd name="connsiteX44" fmla="*/ 1206422 w 1944000"/>
                <a:gd name="connsiteY44" fmla="*/ 1394435 h 1944000"/>
                <a:gd name="connsiteX45" fmla="*/ 1198476 w 1944000"/>
                <a:gd name="connsiteY45" fmla="*/ 1399515 h 1944000"/>
                <a:gd name="connsiteX46" fmla="*/ 1190211 w 1944000"/>
                <a:gd name="connsiteY46" fmla="*/ 1403960 h 1944000"/>
                <a:gd name="connsiteX47" fmla="*/ 1181311 w 1944000"/>
                <a:gd name="connsiteY47" fmla="*/ 1408087 h 1944000"/>
                <a:gd name="connsiteX48" fmla="*/ 1172411 w 1944000"/>
                <a:gd name="connsiteY48" fmla="*/ 1411897 h 1944000"/>
                <a:gd name="connsiteX49" fmla="*/ 1163193 w 1944000"/>
                <a:gd name="connsiteY49" fmla="*/ 1416025 h 1944000"/>
                <a:gd name="connsiteX50" fmla="*/ 1153340 w 1944000"/>
                <a:gd name="connsiteY50" fmla="*/ 1419517 h 1944000"/>
                <a:gd name="connsiteX51" fmla="*/ 1143486 w 1944000"/>
                <a:gd name="connsiteY51" fmla="*/ 1422692 h 1944000"/>
                <a:gd name="connsiteX52" fmla="*/ 1132997 w 1944000"/>
                <a:gd name="connsiteY52" fmla="*/ 1425867 h 1944000"/>
                <a:gd name="connsiteX53" fmla="*/ 1122189 w 1944000"/>
                <a:gd name="connsiteY53" fmla="*/ 1428407 h 1944000"/>
                <a:gd name="connsiteX54" fmla="*/ 1111064 w 1944000"/>
                <a:gd name="connsiteY54" fmla="*/ 1431265 h 1944000"/>
                <a:gd name="connsiteX55" fmla="*/ 1099621 w 1944000"/>
                <a:gd name="connsiteY55" fmla="*/ 1433487 h 1944000"/>
                <a:gd name="connsiteX56" fmla="*/ 1087860 w 1944000"/>
                <a:gd name="connsiteY56" fmla="*/ 1435392 h 1944000"/>
                <a:gd name="connsiteX57" fmla="*/ 1075782 w 1944000"/>
                <a:gd name="connsiteY57" fmla="*/ 1436980 h 1944000"/>
                <a:gd name="connsiteX58" fmla="*/ 1063385 w 1944000"/>
                <a:gd name="connsiteY58" fmla="*/ 1438567 h 1944000"/>
                <a:gd name="connsiteX59" fmla="*/ 880616 w 1944000"/>
                <a:gd name="connsiteY59" fmla="*/ 505752 h 1944000"/>
                <a:gd name="connsiteX60" fmla="*/ 880616 w 1944000"/>
                <a:gd name="connsiteY60" fmla="*/ 814362 h 1944000"/>
                <a:gd name="connsiteX61" fmla="*/ 847241 w 1944000"/>
                <a:gd name="connsiteY61" fmla="*/ 805789 h 1944000"/>
                <a:gd name="connsiteX62" fmla="*/ 820223 w 1944000"/>
                <a:gd name="connsiteY62" fmla="*/ 798804 h 1944000"/>
                <a:gd name="connsiteX63" fmla="*/ 799879 w 1944000"/>
                <a:gd name="connsiteY63" fmla="*/ 793089 h 1944000"/>
                <a:gd name="connsiteX64" fmla="*/ 785894 w 1944000"/>
                <a:gd name="connsiteY64" fmla="*/ 788327 h 1944000"/>
                <a:gd name="connsiteX65" fmla="*/ 771590 w 1944000"/>
                <a:gd name="connsiteY65" fmla="*/ 782929 h 1944000"/>
                <a:gd name="connsiteX66" fmla="*/ 757922 w 1944000"/>
                <a:gd name="connsiteY66" fmla="*/ 776897 h 1944000"/>
                <a:gd name="connsiteX67" fmla="*/ 745843 w 1944000"/>
                <a:gd name="connsiteY67" fmla="*/ 770229 h 1944000"/>
                <a:gd name="connsiteX68" fmla="*/ 739804 w 1944000"/>
                <a:gd name="connsiteY68" fmla="*/ 767054 h 1944000"/>
                <a:gd name="connsiteX69" fmla="*/ 734400 w 1944000"/>
                <a:gd name="connsiteY69" fmla="*/ 763879 h 1944000"/>
                <a:gd name="connsiteX70" fmla="*/ 728679 w 1944000"/>
                <a:gd name="connsiteY70" fmla="*/ 760069 h 1944000"/>
                <a:gd name="connsiteX71" fmla="*/ 723593 w 1944000"/>
                <a:gd name="connsiteY71" fmla="*/ 756577 h 1944000"/>
                <a:gd name="connsiteX72" fmla="*/ 718825 w 1944000"/>
                <a:gd name="connsiteY72" fmla="*/ 752767 h 1944000"/>
                <a:gd name="connsiteX73" fmla="*/ 714057 w 1944000"/>
                <a:gd name="connsiteY73" fmla="*/ 749274 h 1944000"/>
                <a:gd name="connsiteX74" fmla="*/ 709925 w 1944000"/>
                <a:gd name="connsiteY74" fmla="*/ 745464 h 1944000"/>
                <a:gd name="connsiteX75" fmla="*/ 705475 w 1944000"/>
                <a:gd name="connsiteY75" fmla="*/ 741337 h 1944000"/>
                <a:gd name="connsiteX76" fmla="*/ 701979 w 1944000"/>
                <a:gd name="connsiteY76" fmla="*/ 737209 h 1944000"/>
                <a:gd name="connsiteX77" fmla="*/ 698164 w 1944000"/>
                <a:gd name="connsiteY77" fmla="*/ 733082 h 1944000"/>
                <a:gd name="connsiteX78" fmla="*/ 694668 w 1944000"/>
                <a:gd name="connsiteY78" fmla="*/ 728954 h 1944000"/>
                <a:gd name="connsiteX79" fmla="*/ 691807 w 1944000"/>
                <a:gd name="connsiteY79" fmla="*/ 724827 h 1944000"/>
                <a:gd name="connsiteX80" fmla="*/ 688629 w 1944000"/>
                <a:gd name="connsiteY80" fmla="*/ 720699 h 1944000"/>
                <a:gd name="connsiteX81" fmla="*/ 686086 w 1944000"/>
                <a:gd name="connsiteY81" fmla="*/ 716254 h 1944000"/>
                <a:gd name="connsiteX82" fmla="*/ 683543 w 1944000"/>
                <a:gd name="connsiteY82" fmla="*/ 712127 h 1944000"/>
                <a:gd name="connsiteX83" fmla="*/ 681000 w 1944000"/>
                <a:gd name="connsiteY83" fmla="*/ 707682 h 1944000"/>
                <a:gd name="connsiteX84" fmla="*/ 679093 w 1944000"/>
                <a:gd name="connsiteY84" fmla="*/ 703237 h 1944000"/>
                <a:gd name="connsiteX85" fmla="*/ 677186 w 1944000"/>
                <a:gd name="connsiteY85" fmla="*/ 698474 h 1944000"/>
                <a:gd name="connsiteX86" fmla="*/ 675596 w 1944000"/>
                <a:gd name="connsiteY86" fmla="*/ 694347 h 1944000"/>
                <a:gd name="connsiteX87" fmla="*/ 674325 w 1944000"/>
                <a:gd name="connsiteY87" fmla="*/ 689584 h 1944000"/>
                <a:gd name="connsiteX88" fmla="*/ 673053 w 1944000"/>
                <a:gd name="connsiteY88" fmla="*/ 684822 h 1944000"/>
                <a:gd name="connsiteX89" fmla="*/ 671782 w 1944000"/>
                <a:gd name="connsiteY89" fmla="*/ 680059 h 1944000"/>
                <a:gd name="connsiteX90" fmla="*/ 671146 w 1944000"/>
                <a:gd name="connsiteY90" fmla="*/ 675297 h 1944000"/>
                <a:gd name="connsiteX91" fmla="*/ 670511 w 1944000"/>
                <a:gd name="connsiteY91" fmla="*/ 670217 h 1944000"/>
                <a:gd name="connsiteX92" fmla="*/ 670193 w 1944000"/>
                <a:gd name="connsiteY92" fmla="*/ 665137 h 1944000"/>
                <a:gd name="connsiteX93" fmla="*/ 670193 w 1944000"/>
                <a:gd name="connsiteY93" fmla="*/ 660374 h 1944000"/>
                <a:gd name="connsiteX94" fmla="*/ 670511 w 1944000"/>
                <a:gd name="connsiteY94" fmla="*/ 652437 h 1944000"/>
                <a:gd name="connsiteX95" fmla="*/ 671146 w 1944000"/>
                <a:gd name="connsiteY95" fmla="*/ 644499 h 1944000"/>
                <a:gd name="connsiteX96" fmla="*/ 672736 w 1944000"/>
                <a:gd name="connsiteY96" fmla="*/ 636879 h 1944000"/>
                <a:gd name="connsiteX97" fmla="*/ 674643 w 1944000"/>
                <a:gd name="connsiteY97" fmla="*/ 629259 h 1944000"/>
                <a:gd name="connsiteX98" fmla="*/ 676868 w 1944000"/>
                <a:gd name="connsiteY98" fmla="*/ 622274 h 1944000"/>
                <a:gd name="connsiteX99" fmla="*/ 679728 w 1944000"/>
                <a:gd name="connsiteY99" fmla="*/ 614972 h 1944000"/>
                <a:gd name="connsiteX100" fmla="*/ 683225 w 1944000"/>
                <a:gd name="connsiteY100" fmla="*/ 607669 h 1944000"/>
                <a:gd name="connsiteX101" fmla="*/ 687039 w 1944000"/>
                <a:gd name="connsiteY101" fmla="*/ 600684 h 1944000"/>
                <a:gd name="connsiteX102" fmla="*/ 691807 w 1944000"/>
                <a:gd name="connsiteY102" fmla="*/ 593699 h 1944000"/>
                <a:gd name="connsiteX103" fmla="*/ 696575 w 1944000"/>
                <a:gd name="connsiteY103" fmla="*/ 587349 h 1944000"/>
                <a:gd name="connsiteX104" fmla="*/ 702297 w 1944000"/>
                <a:gd name="connsiteY104" fmla="*/ 580682 h 1944000"/>
                <a:gd name="connsiteX105" fmla="*/ 708336 w 1944000"/>
                <a:gd name="connsiteY105" fmla="*/ 574014 h 1944000"/>
                <a:gd name="connsiteX106" fmla="*/ 714693 w 1944000"/>
                <a:gd name="connsiteY106" fmla="*/ 567664 h 1944000"/>
                <a:gd name="connsiteX107" fmla="*/ 722004 w 1944000"/>
                <a:gd name="connsiteY107" fmla="*/ 561632 h 1944000"/>
                <a:gd name="connsiteX108" fmla="*/ 729632 w 1944000"/>
                <a:gd name="connsiteY108" fmla="*/ 555282 h 1944000"/>
                <a:gd name="connsiteX109" fmla="*/ 737897 w 1944000"/>
                <a:gd name="connsiteY109" fmla="*/ 549249 h 1944000"/>
                <a:gd name="connsiteX110" fmla="*/ 743936 w 1944000"/>
                <a:gd name="connsiteY110" fmla="*/ 545122 h 1944000"/>
                <a:gd name="connsiteX111" fmla="*/ 750293 w 1944000"/>
                <a:gd name="connsiteY111" fmla="*/ 540994 h 1944000"/>
                <a:gd name="connsiteX112" fmla="*/ 757286 w 1944000"/>
                <a:gd name="connsiteY112" fmla="*/ 537502 h 1944000"/>
                <a:gd name="connsiteX113" fmla="*/ 764597 w 1944000"/>
                <a:gd name="connsiteY113" fmla="*/ 533692 h 1944000"/>
                <a:gd name="connsiteX114" fmla="*/ 772544 w 1944000"/>
                <a:gd name="connsiteY114" fmla="*/ 530517 h 1944000"/>
                <a:gd name="connsiteX115" fmla="*/ 780490 w 1944000"/>
                <a:gd name="connsiteY115" fmla="*/ 527342 h 1944000"/>
                <a:gd name="connsiteX116" fmla="*/ 789072 w 1944000"/>
                <a:gd name="connsiteY116" fmla="*/ 524167 h 1944000"/>
                <a:gd name="connsiteX117" fmla="*/ 797654 w 1944000"/>
                <a:gd name="connsiteY117" fmla="*/ 521627 h 1944000"/>
                <a:gd name="connsiteX118" fmla="*/ 806872 w 1944000"/>
                <a:gd name="connsiteY118" fmla="*/ 519087 h 1944000"/>
                <a:gd name="connsiteX119" fmla="*/ 816408 w 1944000"/>
                <a:gd name="connsiteY119" fmla="*/ 516229 h 1944000"/>
                <a:gd name="connsiteX120" fmla="*/ 825944 w 1944000"/>
                <a:gd name="connsiteY120" fmla="*/ 514324 h 1944000"/>
                <a:gd name="connsiteX121" fmla="*/ 836116 w 1944000"/>
                <a:gd name="connsiteY121" fmla="*/ 512102 h 1944000"/>
                <a:gd name="connsiteX122" fmla="*/ 846923 w 1944000"/>
                <a:gd name="connsiteY122" fmla="*/ 510514 h 1944000"/>
                <a:gd name="connsiteX123" fmla="*/ 858048 w 1944000"/>
                <a:gd name="connsiteY123" fmla="*/ 508927 h 1944000"/>
                <a:gd name="connsiteX124" fmla="*/ 869173 w 1944000"/>
                <a:gd name="connsiteY124" fmla="*/ 507022 h 1944000"/>
                <a:gd name="connsiteX125" fmla="*/ 880616 w 1944000"/>
                <a:gd name="connsiteY125" fmla="*/ 217144 h 1944000"/>
                <a:gd name="connsiteX126" fmla="*/ 880616 w 1944000"/>
                <a:gd name="connsiteY126" fmla="*/ 333984 h 1944000"/>
                <a:gd name="connsiteX127" fmla="*/ 863451 w 1944000"/>
                <a:gd name="connsiteY127" fmla="*/ 335254 h 1944000"/>
                <a:gd name="connsiteX128" fmla="*/ 846287 w 1944000"/>
                <a:gd name="connsiteY128" fmla="*/ 337159 h 1944000"/>
                <a:gd name="connsiteX129" fmla="*/ 829440 w 1944000"/>
                <a:gd name="connsiteY129" fmla="*/ 339382 h 1944000"/>
                <a:gd name="connsiteX130" fmla="*/ 812912 w 1944000"/>
                <a:gd name="connsiteY130" fmla="*/ 341922 h 1944000"/>
                <a:gd name="connsiteX131" fmla="*/ 796701 w 1944000"/>
                <a:gd name="connsiteY131" fmla="*/ 344779 h 1944000"/>
                <a:gd name="connsiteX132" fmla="*/ 780490 w 1944000"/>
                <a:gd name="connsiteY132" fmla="*/ 347954 h 1944000"/>
                <a:gd name="connsiteX133" fmla="*/ 764279 w 1944000"/>
                <a:gd name="connsiteY133" fmla="*/ 351764 h 1944000"/>
                <a:gd name="connsiteX134" fmla="*/ 748386 w 1944000"/>
                <a:gd name="connsiteY134" fmla="*/ 355892 h 1944000"/>
                <a:gd name="connsiteX135" fmla="*/ 726136 w 1944000"/>
                <a:gd name="connsiteY135" fmla="*/ 362242 h 1944000"/>
                <a:gd name="connsiteX136" fmla="*/ 704839 w 1944000"/>
                <a:gd name="connsiteY136" fmla="*/ 368909 h 1944000"/>
                <a:gd name="connsiteX137" fmla="*/ 684814 w 1944000"/>
                <a:gd name="connsiteY137" fmla="*/ 375894 h 1944000"/>
                <a:gd name="connsiteX138" fmla="*/ 666061 w 1944000"/>
                <a:gd name="connsiteY138" fmla="*/ 383197 h 1944000"/>
                <a:gd name="connsiteX139" fmla="*/ 657160 w 1944000"/>
                <a:gd name="connsiteY139" fmla="*/ 387324 h 1944000"/>
                <a:gd name="connsiteX140" fmla="*/ 648260 w 1944000"/>
                <a:gd name="connsiteY140" fmla="*/ 391134 h 1944000"/>
                <a:gd name="connsiteX141" fmla="*/ 639996 w 1944000"/>
                <a:gd name="connsiteY141" fmla="*/ 395262 h 1944000"/>
                <a:gd name="connsiteX142" fmla="*/ 632050 w 1944000"/>
                <a:gd name="connsiteY142" fmla="*/ 399072 h 1944000"/>
                <a:gd name="connsiteX143" fmla="*/ 624103 w 1944000"/>
                <a:gd name="connsiteY143" fmla="*/ 403517 h 1944000"/>
                <a:gd name="connsiteX144" fmla="*/ 616792 w 1944000"/>
                <a:gd name="connsiteY144" fmla="*/ 407644 h 1944000"/>
                <a:gd name="connsiteX145" fmla="*/ 609481 w 1944000"/>
                <a:gd name="connsiteY145" fmla="*/ 412089 h 1944000"/>
                <a:gd name="connsiteX146" fmla="*/ 602806 w 1944000"/>
                <a:gd name="connsiteY146" fmla="*/ 416534 h 1944000"/>
                <a:gd name="connsiteX147" fmla="*/ 593906 w 1944000"/>
                <a:gd name="connsiteY147" fmla="*/ 422567 h 1944000"/>
                <a:gd name="connsiteX148" fmla="*/ 585642 w 1944000"/>
                <a:gd name="connsiteY148" fmla="*/ 428282 h 1944000"/>
                <a:gd name="connsiteX149" fmla="*/ 577060 w 1944000"/>
                <a:gd name="connsiteY149" fmla="*/ 434632 h 1944000"/>
                <a:gd name="connsiteX150" fmla="*/ 569113 w 1944000"/>
                <a:gd name="connsiteY150" fmla="*/ 440982 h 1944000"/>
                <a:gd name="connsiteX151" fmla="*/ 561167 w 1944000"/>
                <a:gd name="connsiteY151" fmla="*/ 447967 h 1944000"/>
                <a:gd name="connsiteX152" fmla="*/ 553538 w 1944000"/>
                <a:gd name="connsiteY152" fmla="*/ 454317 h 1944000"/>
                <a:gd name="connsiteX153" fmla="*/ 545910 w 1944000"/>
                <a:gd name="connsiteY153" fmla="*/ 461302 h 1944000"/>
                <a:gd name="connsiteX154" fmla="*/ 538917 w 1944000"/>
                <a:gd name="connsiteY154" fmla="*/ 468604 h 1944000"/>
                <a:gd name="connsiteX155" fmla="*/ 532241 w 1944000"/>
                <a:gd name="connsiteY155" fmla="*/ 475907 h 1944000"/>
                <a:gd name="connsiteX156" fmla="*/ 525249 w 1944000"/>
                <a:gd name="connsiteY156" fmla="*/ 483527 h 1944000"/>
                <a:gd name="connsiteX157" fmla="*/ 518891 w 1944000"/>
                <a:gd name="connsiteY157" fmla="*/ 491464 h 1944000"/>
                <a:gd name="connsiteX158" fmla="*/ 512534 w 1944000"/>
                <a:gd name="connsiteY158" fmla="*/ 499402 h 1944000"/>
                <a:gd name="connsiteX159" fmla="*/ 506813 w 1944000"/>
                <a:gd name="connsiteY159" fmla="*/ 507022 h 1944000"/>
                <a:gd name="connsiteX160" fmla="*/ 501091 w 1944000"/>
                <a:gd name="connsiteY160" fmla="*/ 515277 h 1944000"/>
                <a:gd name="connsiteX161" fmla="*/ 495370 w 1944000"/>
                <a:gd name="connsiteY161" fmla="*/ 523849 h 1944000"/>
                <a:gd name="connsiteX162" fmla="*/ 490284 w 1944000"/>
                <a:gd name="connsiteY162" fmla="*/ 532422 h 1944000"/>
                <a:gd name="connsiteX163" fmla="*/ 485198 w 1944000"/>
                <a:gd name="connsiteY163" fmla="*/ 541312 h 1944000"/>
                <a:gd name="connsiteX164" fmla="*/ 480430 w 1944000"/>
                <a:gd name="connsiteY164" fmla="*/ 550202 h 1944000"/>
                <a:gd name="connsiteX165" fmla="*/ 475980 w 1944000"/>
                <a:gd name="connsiteY165" fmla="*/ 559092 h 1944000"/>
                <a:gd name="connsiteX166" fmla="*/ 472166 w 1944000"/>
                <a:gd name="connsiteY166" fmla="*/ 568299 h 1944000"/>
                <a:gd name="connsiteX167" fmla="*/ 468352 w 1944000"/>
                <a:gd name="connsiteY167" fmla="*/ 577507 h 1944000"/>
                <a:gd name="connsiteX168" fmla="*/ 464855 w 1944000"/>
                <a:gd name="connsiteY168" fmla="*/ 586714 h 1944000"/>
                <a:gd name="connsiteX169" fmla="*/ 461994 w 1944000"/>
                <a:gd name="connsiteY169" fmla="*/ 596239 h 1944000"/>
                <a:gd name="connsiteX170" fmla="*/ 459134 w 1944000"/>
                <a:gd name="connsiteY170" fmla="*/ 605764 h 1944000"/>
                <a:gd name="connsiteX171" fmla="*/ 456591 w 1944000"/>
                <a:gd name="connsiteY171" fmla="*/ 615289 h 1944000"/>
                <a:gd name="connsiteX172" fmla="*/ 454684 w 1944000"/>
                <a:gd name="connsiteY172" fmla="*/ 624814 h 1944000"/>
                <a:gd name="connsiteX173" fmla="*/ 453094 w 1944000"/>
                <a:gd name="connsiteY173" fmla="*/ 634657 h 1944000"/>
                <a:gd name="connsiteX174" fmla="*/ 451187 w 1944000"/>
                <a:gd name="connsiteY174" fmla="*/ 644182 h 1944000"/>
                <a:gd name="connsiteX175" fmla="*/ 450234 w 1944000"/>
                <a:gd name="connsiteY175" fmla="*/ 654024 h 1944000"/>
                <a:gd name="connsiteX176" fmla="*/ 449280 w 1944000"/>
                <a:gd name="connsiteY176" fmla="*/ 664184 h 1944000"/>
                <a:gd name="connsiteX177" fmla="*/ 448962 w 1944000"/>
                <a:gd name="connsiteY177" fmla="*/ 674344 h 1944000"/>
                <a:gd name="connsiteX178" fmla="*/ 448644 w 1944000"/>
                <a:gd name="connsiteY178" fmla="*/ 684822 h 1944000"/>
                <a:gd name="connsiteX179" fmla="*/ 448962 w 1944000"/>
                <a:gd name="connsiteY179" fmla="*/ 695934 h 1944000"/>
                <a:gd name="connsiteX180" fmla="*/ 449598 w 1944000"/>
                <a:gd name="connsiteY180" fmla="*/ 706729 h 1944000"/>
                <a:gd name="connsiteX181" fmla="*/ 450552 w 1944000"/>
                <a:gd name="connsiteY181" fmla="*/ 717842 h 1944000"/>
                <a:gd name="connsiteX182" fmla="*/ 452141 w 1944000"/>
                <a:gd name="connsiteY182" fmla="*/ 728637 h 1944000"/>
                <a:gd name="connsiteX183" fmla="*/ 453730 w 1944000"/>
                <a:gd name="connsiteY183" fmla="*/ 739432 h 1944000"/>
                <a:gd name="connsiteX184" fmla="*/ 455955 w 1944000"/>
                <a:gd name="connsiteY184" fmla="*/ 749909 h 1944000"/>
                <a:gd name="connsiteX185" fmla="*/ 458180 w 1944000"/>
                <a:gd name="connsiteY185" fmla="*/ 760387 h 1944000"/>
                <a:gd name="connsiteX186" fmla="*/ 461359 w 1944000"/>
                <a:gd name="connsiteY186" fmla="*/ 770547 h 1944000"/>
                <a:gd name="connsiteX187" fmla="*/ 464537 w 1944000"/>
                <a:gd name="connsiteY187" fmla="*/ 781024 h 1944000"/>
                <a:gd name="connsiteX188" fmla="*/ 468352 w 1944000"/>
                <a:gd name="connsiteY188" fmla="*/ 791184 h 1944000"/>
                <a:gd name="connsiteX189" fmla="*/ 472484 w 1944000"/>
                <a:gd name="connsiteY189" fmla="*/ 801027 h 1944000"/>
                <a:gd name="connsiteX190" fmla="*/ 476934 w 1944000"/>
                <a:gd name="connsiteY190" fmla="*/ 810869 h 1944000"/>
                <a:gd name="connsiteX191" fmla="*/ 482020 w 1944000"/>
                <a:gd name="connsiteY191" fmla="*/ 820712 h 1944000"/>
                <a:gd name="connsiteX192" fmla="*/ 487423 w 1944000"/>
                <a:gd name="connsiteY192" fmla="*/ 830237 h 1944000"/>
                <a:gd name="connsiteX193" fmla="*/ 492827 w 1944000"/>
                <a:gd name="connsiteY193" fmla="*/ 839762 h 1944000"/>
                <a:gd name="connsiteX194" fmla="*/ 498866 w 1944000"/>
                <a:gd name="connsiteY194" fmla="*/ 848969 h 1944000"/>
                <a:gd name="connsiteX195" fmla="*/ 505541 w 1944000"/>
                <a:gd name="connsiteY195" fmla="*/ 858177 h 1944000"/>
                <a:gd name="connsiteX196" fmla="*/ 512216 w 1944000"/>
                <a:gd name="connsiteY196" fmla="*/ 867067 h 1944000"/>
                <a:gd name="connsiteX197" fmla="*/ 519527 w 1944000"/>
                <a:gd name="connsiteY197" fmla="*/ 875957 h 1944000"/>
                <a:gd name="connsiteX198" fmla="*/ 527156 w 1944000"/>
                <a:gd name="connsiteY198" fmla="*/ 884212 h 1944000"/>
                <a:gd name="connsiteX199" fmla="*/ 535102 w 1944000"/>
                <a:gd name="connsiteY199" fmla="*/ 892467 h 1944000"/>
                <a:gd name="connsiteX200" fmla="*/ 543367 w 1944000"/>
                <a:gd name="connsiteY200" fmla="*/ 900404 h 1944000"/>
                <a:gd name="connsiteX201" fmla="*/ 551949 w 1944000"/>
                <a:gd name="connsiteY201" fmla="*/ 908024 h 1944000"/>
                <a:gd name="connsiteX202" fmla="*/ 561167 w 1944000"/>
                <a:gd name="connsiteY202" fmla="*/ 915644 h 1944000"/>
                <a:gd name="connsiteX203" fmla="*/ 570385 w 1944000"/>
                <a:gd name="connsiteY203" fmla="*/ 922947 h 1944000"/>
                <a:gd name="connsiteX204" fmla="*/ 580238 w 1944000"/>
                <a:gd name="connsiteY204" fmla="*/ 929932 h 1944000"/>
                <a:gd name="connsiteX205" fmla="*/ 590410 w 1944000"/>
                <a:gd name="connsiteY205" fmla="*/ 936282 h 1944000"/>
                <a:gd name="connsiteX206" fmla="*/ 600899 w 1944000"/>
                <a:gd name="connsiteY206" fmla="*/ 942632 h 1944000"/>
                <a:gd name="connsiteX207" fmla="*/ 611706 w 1944000"/>
                <a:gd name="connsiteY207" fmla="*/ 948982 h 1944000"/>
                <a:gd name="connsiteX208" fmla="*/ 623149 w 1944000"/>
                <a:gd name="connsiteY208" fmla="*/ 954697 h 1944000"/>
                <a:gd name="connsiteX209" fmla="*/ 634592 w 1944000"/>
                <a:gd name="connsiteY209" fmla="*/ 960412 h 1944000"/>
                <a:gd name="connsiteX210" fmla="*/ 646671 w 1944000"/>
                <a:gd name="connsiteY210" fmla="*/ 966127 h 1944000"/>
                <a:gd name="connsiteX211" fmla="*/ 666378 w 1944000"/>
                <a:gd name="connsiteY211" fmla="*/ 974064 h 1944000"/>
                <a:gd name="connsiteX212" fmla="*/ 688629 w 1944000"/>
                <a:gd name="connsiteY212" fmla="*/ 982637 h 1944000"/>
                <a:gd name="connsiteX213" fmla="*/ 713739 w 1944000"/>
                <a:gd name="connsiteY213" fmla="*/ 991209 h 1944000"/>
                <a:gd name="connsiteX214" fmla="*/ 741711 w 1944000"/>
                <a:gd name="connsiteY214" fmla="*/ 1000099 h 1944000"/>
                <a:gd name="connsiteX215" fmla="*/ 772544 w 1944000"/>
                <a:gd name="connsiteY215" fmla="*/ 1009307 h 1944000"/>
                <a:gd name="connsiteX216" fmla="*/ 805919 w 1944000"/>
                <a:gd name="connsiteY216" fmla="*/ 1018514 h 1944000"/>
                <a:gd name="connsiteX217" fmla="*/ 841837 w 1944000"/>
                <a:gd name="connsiteY217" fmla="*/ 1028357 h 1944000"/>
                <a:gd name="connsiteX218" fmla="*/ 880616 w 1944000"/>
                <a:gd name="connsiteY218" fmla="*/ 1038199 h 1944000"/>
                <a:gd name="connsiteX219" fmla="*/ 880616 w 1944000"/>
                <a:gd name="connsiteY219" fmla="*/ 1433487 h 1944000"/>
                <a:gd name="connsiteX220" fmla="*/ 870444 w 1944000"/>
                <a:gd name="connsiteY220" fmla="*/ 1431582 h 1944000"/>
                <a:gd name="connsiteX221" fmla="*/ 860591 w 1944000"/>
                <a:gd name="connsiteY221" fmla="*/ 1429042 h 1944000"/>
                <a:gd name="connsiteX222" fmla="*/ 850737 w 1944000"/>
                <a:gd name="connsiteY222" fmla="*/ 1426820 h 1944000"/>
                <a:gd name="connsiteX223" fmla="*/ 841519 w 1944000"/>
                <a:gd name="connsiteY223" fmla="*/ 1424280 h 1944000"/>
                <a:gd name="connsiteX224" fmla="*/ 831983 w 1944000"/>
                <a:gd name="connsiteY224" fmla="*/ 1421422 h 1944000"/>
                <a:gd name="connsiteX225" fmla="*/ 823083 w 1944000"/>
                <a:gd name="connsiteY225" fmla="*/ 1418247 h 1944000"/>
                <a:gd name="connsiteX226" fmla="*/ 814183 w 1944000"/>
                <a:gd name="connsiteY226" fmla="*/ 1415072 h 1944000"/>
                <a:gd name="connsiteX227" fmla="*/ 805283 w 1944000"/>
                <a:gd name="connsiteY227" fmla="*/ 1411580 h 1944000"/>
                <a:gd name="connsiteX228" fmla="*/ 796701 w 1944000"/>
                <a:gd name="connsiteY228" fmla="*/ 1408087 h 1944000"/>
                <a:gd name="connsiteX229" fmla="*/ 788437 w 1944000"/>
                <a:gd name="connsiteY229" fmla="*/ 1404277 h 1944000"/>
                <a:gd name="connsiteX230" fmla="*/ 780490 w 1944000"/>
                <a:gd name="connsiteY230" fmla="*/ 1400150 h 1944000"/>
                <a:gd name="connsiteX231" fmla="*/ 772544 w 1944000"/>
                <a:gd name="connsiteY231" fmla="*/ 1396022 h 1944000"/>
                <a:gd name="connsiteX232" fmla="*/ 764915 w 1944000"/>
                <a:gd name="connsiteY232" fmla="*/ 1391260 h 1944000"/>
                <a:gd name="connsiteX233" fmla="*/ 757604 w 1944000"/>
                <a:gd name="connsiteY233" fmla="*/ 1386815 h 1944000"/>
                <a:gd name="connsiteX234" fmla="*/ 750293 w 1944000"/>
                <a:gd name="connsiteY234" fmla="*/ 1381735 h 1944000"/>
                <a:gd name="connsiteX235" fmla="*/ 743618 w 1944000"/>
                <a:gd name="connsiteY235" fmla="*/ 1376655 h 1944000"/>
                <a:gd name="connsiteX236" fmla="*/ 732811 w 1944000"/>
                <a:gd name="connsiteY236" fmla="*/ 1368082 h 1944000"/>
                <a:gd name="connsiteX237" fmla="*/ 722640 w 1944000"/>
                <a:gd name="connsiteY237" fmla="*/ 1359192 h 1944000"/>
                <a:gd name="connsiteX238" fmla="*/ 713104 w 1944000"/>
                <a:gd name="connsiteY238" fmla="*/ 1349985 h 1944000"/>
                <a:gd name="connsiteX239" fmla="*/ 704204 w 1944000"/>
                <a:gd name="connsiteY239" fmla="*/ 1340142 h 1944000"/>
                <a:gd name="connsiteX240" fmla="*/ 695621 w 1944000"/>
                <a:gd name="connsiteY240" fmla="*/ 1329982 h 1944000"/>
                <a:gd name="connsiteX241" fmla="*/ 687675 w 1944000"/>
                <a:gd name="connsiteY241" fmla="*/ 1319187 h 1944000"/>
                <a:gd name="connsiteX242" fmla="*/ 680046 w 1944000"/>
                <a:gd name="connsiteY242" fmla="*/ 1308075 h 1944000"/>
                <a:gd name="connsiteX243" fmla="*/ 673371 w 1944000"/>
                <a:gd name="connsiteY243" fmla="*/ 1296327 h 1944000"/>
                <a:gd name="connsiteX244" fmla="*/ 667014 w 1944000"/>
                <a:gd name="connsiteY244" fmla="*/ 1284262 h 1944000"/>
                <a:gd name="connsiteX245" fmla="*/ 660975 w 1944000"/>
                <a:gd name="connsiteY245" fmla="*/ 1271562 h 1944000"/>
                <a:gd name="connsiteX246" fmla="*/ 655889 w 1944000"/>
                <a:gd name="connsiteY246" fmla="*/ 1258862 h 1944000"/>
                <a:gd name="connsiteX247" fmla="*/ 651121 w 1944000"/>
                <a:gd name="connsiteY247" fmla="*/ 1245209 h 1944000"/>
                <a:gd name="connsiteX248" fmla="*/ 646989 w 1944000"/>
                <a:gd name="connsiteY248" fmla="*/ 1231557 h 1944000"/>
                <a:gd name="connsiteX249" fmla="*/ 642857 w 1944000"/>
                <a:gd name="connsiteY249" fmla="*/ 1217269 h 1944000"/>
                <a:gd name="connsiteX250" fmla="*/ 639996 w 1944000"/>
                <a:gd name="connsiteY250" fmla="*/ 1202664 h 1944000"/>
                <a:gd name="connsiteX251" fmla="*/ 637453 w 1944000"/>
                <a:gd name="connsiteY251" fmla="*/ 1187424 h 1944000"/>
                <a:gd name="connsiteX252" fmla="*/ 410819 w 1944000"/>
                <a:gd name="connsiteY252" fmla="*/ 1219492 h 1944000"/>
                <a:gd name="connsiteX253" fmla="*/ 413044 w 1944000"/>
                <a:gd name="connsiteY253" fmla="*/ 1231557 h 1944000"/>
                <a:gd name="connsiteX254" fmla="*/ 415587 w 1944000"/>
                <a:gd name="connsiteY254" fmla="*/ 1243304 h 1944000"/>
                <a:gd name="connsiteX255" fmla="*/ 418766 w 1944000"/>
                <a:gd name="connsiteY255" fmla="*/ 1255370 h 1944000"/>
                <a:gd name="connsiteX256" fmla="*/ 421626 w 1944000"/>
                <a:gd name="connsiteY256" fmla="*/ 1266800 h 1944000"/>
                <a:gd name="connsiteX257" fmla="*/ 424805 w 1944000"/>
                <a:gd name="connsiteY257" fmla="*/ 1278230 h 1944000"/>
                <a:gd name="connsiteX258" fmla="*/ 428619 w 1944000"/>
                <a:gd name="connsiteY258" fmla="*/ 1289660 h 1944000"/>
                <a:gd name="connsiteX259" fmla="*/ 432116 w 1944000"/>
                <a:gd name="connsiteY259" fmla="*/ 1300455 h 1944000"/>
                <a:gd name="connsiteX260" fmla="*/ 435930 w 1944000"/>
                <a:gd name="connsiteY260" fmla="*/ 1311250 h 1944000"/>
                <a:gd name="connsiteX261" fmla="*/ 440062 w 1944000"/>
                <a:gd name="connsiteY261" fmla="*/ 1321727 h 1944000"/>
                <a:gd name="connsiteX262" fmla="*/ 444512 w 1944000"/>
                <a:gd name="connsiteY262" fmla="*/ 1332205 h 1944000"/>
                <a:gd name="connsiteX263" fmla="*/ 448644 w 1944000"/>
                <a:gd name="connsiteY263" fmla="*/ 1342682 h 1944000"/>
                <a:gd name="connsiteX264" fmla="*/ 453412 w 1944000"/>
                <a:gd name="connsiteY264" fmla="*/ 1352525 h 1944000"/>
                <a:gd name="connsiteX265" fmla="*/ 458180 w 1944000"/>
                <a:gd name="connsiteY265" fmla="*/ 1362367 h 1944000"/>
                <a:gd name="connsiteX266" fmla="*/ 463266 w 1944000"/>
                <a:gd name="connsiteY266" fmla="*/ 1372210 h 1944000"/>
                <a:gd name="connsiteX267" fmla="*/ 468352 w 1944000"/>
                <a:gd name="connsiteY267" fmla="*/ 1381735 h 1944000"/>
                <a:gd name="connsiteX268" fmla="*/ 473755 w 1944000"/>
                <a:gd name="connsiteY268" fmla="*/ 1390942 h 1944000"/>
                <a:gd name="connsiteX269" fmla="*/ 479477 w 1944000"/>
                <a:gd name="connsiteY269" fmla="*/ 1399832 h 1944000"/>
                <a:gd name="connsiteX270" fmla="*/ 485198 w 1944000"/>
                <a:gd name="connsiteY270" fmla="*/ 1409040 h 1944000"/>
                <a:gd name="connsiteX271" fmla="*/ 491238 w 1944000"/>
                <a:gd name="connsiteY271" fmla="*/ 1417612 h 1944000"/>
                <a:gd name="connsiteX272" fmla="*/ 497595 w 1944000"/>
                <a:gd name="connsiteY272" fmla="*/ 1426185 h 1944000"/>
                <a:gd name="connsiteX273" fmla="*/ 503634 w 1944000"/>
                <a:gd name="connsiteY273" fmla="*/ 1434757 h 1944000"/>
                <a:gd name="connsiteX274" fmla="*/ 510309 w 1944000"/>
                <a:gd name="connsiteY274" fmla="*/ 1442695 h 1944000"/>
                <a:gd name="connsiteX275" fmla="*/ 517302 w 1944000"/>
                <a:gd name="connsiteY275" fmla="*/ 1450950 h 1944000"/>
                <a:gd name="connsiteX276" fmla="*/ 524295 w 1944000"/>
                <a:gd name="connsiteY276" fmla="*/ 1458570 h 1944000"/>
                <a:gd name="connsiteX277" fmla="*/ 531288 w 1944000"/>
                <a:gd name="connsiteY277" fmla="*/ 1466190 h 1944000"/>
                <a:gd name="connsiteX278" fmla="*/ 538599 w 1944000"/>
                <a:gd name="connsiteY278" fmla="*/ 1473492 h 1944000"/>
                <a:gd name="connsiteX279" fmla="*/ 546227 w 1944000"/>
                <a:gd name="connsiteY279" fmla="*/ 1480795 h 1944000"/>
                <a:gd name="connsiteX280" fmla="*/ 553856 w 1944000"/>
                <a:gd name="connsiteY280" fmla="*/ 1487780 h 1944000"/>
                <a:gd name="connsiteX281" fmla="*/ 561802 w 1944000"/>
                <a:gd name="connsiteY281" fmla="*/ 1494765 h 1944000"/>
                <a:gd name="connsiteX282" fmla="*/ 570067 w 1944000"/>
                <a:gd name="connsiteY282" fmla="*/ 1501750 h 1944000"/>
                <a:gd name="connsiteX283" fmla="*/ 578331 w 1944000"/>
                <a:gd name="connsiteY283" fmla="*/ 1507782 h 1944000"/>
                <a:gd name="connsiteX284" fmla="*/ 586913 w 1944000"/>
                <a:gd name="connsiteY284" fmla="*/ 1514132 h 1944000"/>
                <a:gd name="connsiteX285" fmla="*/ 600581 w 1944000"/>
                <a:gd name="connsiteY285" fmla="*/ 1523657 h 1944000"/>
                <a:gd name="connsiteX286" fmla="*/ 615203 w 1944000"/>
                <a:gd name="connsiteY286" fmla="*/ 1532865 h 1944000"/>
                <a:gd name="connsiteX287" fmla="*/ 630142 w 1944000"/>
                <a:gd name="connsiteY287" fmla="*/ 1541437 h 1944000"/>
                <a:gd name="connsiteX288" fmla="*/ 645717 w 1944000"/>
                <a:gd name="connsiteY288" fmla="*/ 1549375 h 1944000"/>
                <a:gd name="connsiteX289" fmla="*/ 661928 w 1944000"/>
                <a:gd name="connsiteY289" fmla="*/ 1556995 h 1944000"/>
                <a:gd name="connsiteX290" fmla="*/ 678775 w 1944000"/>
                <a:gd name="connsiteY290" fmla="*/ 1563980 h 1944000"/>
                <a:gd name="connsiteX291" fmla="*/ 696257 w 1944000"/>
                <a:gd name="connsiteY291" fmla="*/ 1570647 h 1944000"/>
                <a:gd name="connsiteX292" fmla="*/ 714375 w 1944000"/>
                <a:gd name="connsiteY292" fmla="*/ 1576680 h 1944000"/>
                <a:gd name="connsiteX293" fmla="*/ 733129 w 1944000"/>
                <a:gd name="connsiteY293" fmla="*/ 1582395 h 1944000"/>
                <a:gd name="connsiteX294" fmla="*/ 752518 w 1944000"/>
                <a:gd name="connsiteY294" fmla="*/ 1587475 h 1944000"/>
                <a:gd name="connsiteX295" fmla="*/ 772544 w 1944000"/>
                <a:gd name="connsiteY295" fmla="*/ 1592237 h 1944000"/>
                <a:gd name="connsiteX296" fmla="*/ 792887 w 1944000"/>
                <a:gd name="connsiteY296" fmla="*/ 1596365 h 1944000"/>
                <a:gd name="connsiteX297" fmla="*/ 814183 w 1944000"/>
                <a:gd name="connsiteY297" fmla="*/ 1600175 h 1944000"/>
                <a:gd name="connsiteX298" fmla="*/ 835480 w 1944000"/>
                <a:gd name="connsiteY298" fmla="*/ 1603350 h 1944000"/>
                <a:gd name="connsiteX299" fmla="*/ 858048 w 1944000"/>
                <a:gd name="connsiteY299" fmla="*/ 1606525 h 1944000"/>
                <a:gd name="connsiteX300" fmla="*/ 880616 w 1944000"/>
                <a:gd name="connsiteY300" fmla="*/ 1608747 h 1944000"/>
                <a:gd name="connsiteX301" fmla="*/ 880616 w 1944000"/>
                <a:gd name="connsiteY301" fmla="*/ 1726857 h 1944000"/>
                <a:gd name="connsiteX302" fmla="*/ 1063385 w 1944000"/>
                <a:gd name="connsiteY302" fmla="*/ 1726857 h 1944000"/>
                <a:gd name="connsiteX303" fmla="*/ 1063385 w 1944000"/>
                <a:gd name="connsiteY303" fmla="*/ 1610652 h 1944000"/>
                <a:gd name="connsiteX304" fmla="*/ 1077371 w 1944000"/>
                <a:gd name="connsiteY304" fmla="*/ 1609382 h 1944000"/>
                <a:gd name="connsiteX305" fmla="*/ 1091675 w 1944000"/>
                <a:gd name="connsiteY305" fmla="*/ 1607795 h 1944000"/>
                <a:gd name="connsiteX306" fmla="*/ 1105661 w 1944000"/>
                <a:gd name="connsiteY306" fmla="*/ 1606207 h 1944000"/>
                <a:gd name="connsiteX307" fmla="*/ 1119329 w 1944000"/>
                <a:gd name="connsiteY307" fmla="*/ 1603985 h 1944000"/>
                <a:gd name="connsiteX308" fmla="*/ 1133314 w 1944000"/>
                <a:gd name="connsiteY308" fmla="*/ 1602080 h 1944000"/>
                <a:gd name="connsiteX309" fmla="*/ 1146665 w 1944000"/>
                <a:gd name="connsiteY309" fmla="*/ 1599857 h 1944000"/>
                <a:gd name="connsiteX310" fmla="*/ 1160015 w 1944000"/>
                <a:gd name="connsiteY310" fmla="*/ 1597317 h 1944000"/>
                <a:gd name="connsiteX311" fmla="*/ 1173047 w 1944000"/>
                <a:gd name="connsiteY311" fmla="*/ 1594142 h 1944000"/>
                <a:gd name="connsiteX312" fmla="*/ 1186397 w 1944000"/>
                <a:gd name="connsiteY312" fmla="*/ 1591285 h 1944000"/>
                <a:gd name="connsiteX313" fmla="*/ 1199111 w 1944000"/>
                <a:gd name="connsiteY313" fmla="*/ 1587792 h 1944000"/>
                <a:gd name="connsiteX314" fmla="*/ 1212144 w 1944000"/>
                <a:gd name="connsiteY314" fmla="*/ 1584300 h 1944000"/>
                <a:gd name="connsiteX315" fmla="*/ 1224540 w 1944000"/>
                <a:gd name="connsiteY315" fmla="*/ 1580807 h 1944000"/>
                <a:gd name="connsiteX316" fmla="*/ 1236937 w 1944000"/>
                <a:gd name="connsiteY316" fmla="*/ 1576680 h 1944000"/>
                <a:gd name="connsiteX317" fmla="*/ 1249333 w 1944000"/>
                <a:gd name="connsiteY317" fmla="*/ 1572552 h 1944000"/>
                <a:gd name="connsiteX318" fmla="*/ 1261412 w 1944000"/>
                <a:gd name="connsiteY318" fmla="*/ 1567790 h 1944000"/>
                <a:gd name="connsiteX319" fmla="*/ 1273491 w 1944000"/>
                <a:gd name="connsiteY319" fmla="*/ 1563345 h 1944000"/>
                <a:gd name="connsiteX320" fmla="*/ 1288748 w 1944000"/>
                <a:gd name="connsiteY320" fmla="*/ 1556995 h 1944000"/>
                <a:gd name="connsiteX321" fmla="*/ 1304005 w 1944000"/>
                <a:gd name="connsiteY321" fmla="*/ 1550010 h 1944000"/>
                <a:gd name="connsiteX322" fmla="*/ 1318627 w 1944000"/>
                <a:gd name="connsiteY322" fmla="*/ 1543025 h 1944000"/>
                <a:gd name="connsiteX323" fmla="*/ 1332613 w 1944000"/>
                <a:gd name="connsiteY323" fmla="*/ 1535722 h 1944000"/>
                <a:gd name="connsiteX324" fmla="*/ 1346598 w 1944000"/>
                <a:gd name="connsiteY324" fmla="*/ 1528102 h 1944000"/>
                <a:gd name="connsiteX325" fmla="*/ 1359631 w 1944000"/>
                <a:gd name="connsiteY325" fmla="*/ 1519847 h 1944000"/>
                <a:gd name="connsiteX326" fmla="*/ 1372345 w 1944000"/>
                <a:gd name="connsiteY326" fmla="*/ 1511592 h 1944000"/>
                <a:gd name="connsiteX327" fmla="*/ 1384742 w 1944000"/>
                <a:gd name="connsiteY327" fmla="*/ 1502702 h 1944000"/>
                <a:gd name="connsiteX328" fmla="*/ 1396185 w 1944000"/>
                <a:gd name="connsiteY328" fmla="*/ 1493812 h 1944000"/>
                <a:gd name="connsiteX329" fmla="*/ 1407945 w 1944000"/>
                <a:gd name="connsiteY329" fmla="*/ 1484287 h 1944000"/>
                <a:gd name="connsiteX330" fmla="*/ 1418753 w 1944000"/>
                <a:gd name="connsiteY330" fmla="*/ 1474762 h 1944000"/>
                <a:gd name="connsiteX331" fmla="*/ 1429242 w 1944000"/>
                <a:gd name="connsiteY331" fmla="*/ 1464602 h 1944000"/>
                <a:gd name="connsiteX332" fmla="*/ 1439096 w 1944000"/>
                <a:gd name="connsiteY332" fmla="*/ 1454125 h 1944000"/>
                <a:gd name="connsiteX333" fmla="*/ 1448631 w 1944000"/>
                <a:gd name="connsiteY333" fmla="*/ 1443647 h 1944000"/>
                <a:gd name="connsiteX334" fmla="*/ 1457531 w 1944000"/>
                <a:gd name="connsiteY334" fmla="*/ 1432535 h 1944000"/>
                <a:gd name="connsiteX335" fmla="*/ 1466114 w 1944000"/>
                <a:gd name="connsiteY335" fmla="*/ 1421422 h 1944000"/>
                <a:gd name="connsiteX336" fmla="*/ 1474378 w 1944000"/>
                <a:gd name="connsiteY336" fmla="*/ 1409675 h 1944000"/>
                <a:gd name="connsiteX337" fmla="*/ 1482007 w 1944000"/>
                <a:gd name="connsiteY337" fmla="*/ 1398245 h 1944000"/>
                <a:gd name="connsiteX338" fmla="*/ 1489000 w 1944000"/>
                <a:gd name="connsiteY338" fmla="*/ 1386497 h 1944000"/>
                <a:gd name="connsiteX339" fmla="*/ 1495675 w 1944000"/>
                <a:gd name="connsiteY339" fmla="*/ 1374432 h 1944000"/>
                <a:gd name="connsiteX340" fmla="*/ 1501396 w 1944000"/>
                <a:gd name="connsiteY340" fmla="*/ 1362685 h 1944000"/>
                <a:gd name="connsiteX341" fmla="*/ 1507118 w 1944000"/>
                <a:gd name="connsiteY341" fmla="*/ 1350620 h 1944000"/>
                <a:gd name="connsiteX342" fmla="*/ 1512203 w 1944000"/>
                <a:gd name="connsiteY342" fmla="*/ 1338555 h 1944000"/>
                <a:gd name="connsiteX343" fmla="*/ 1516335 w 1944000"/>
                <a:gd name="connsiteY343" fmla="*/ 1326490 h 1944000"/>
                <a:gd name="connsiteX344" fmla="*/ 1520468 w 1944000"/>
                <a:gd name="connsiteY344" fmla="*/ 1314107 h 1944000"/>
                <a:gd name="connsiteX345" fmla="*/ 1523964 w 1944000"/>
                <a:gd name="connsiteY345" fmla="*/ 1301725 h 1944000"/>
                <a:gd name="connsiteX346" fmla="*/ 1526507 w 1944000"/>
                <a:gd name="connsiteY346" fmla="*/ 1289025 h 1944000"/>
                <a:gd name="connsiteX347" fmla="*/ 1528732 w 1944000"/>
                <a:gd name="connsiteY347" fmla="*/ 1276642 h 1944000"/>
                <a:gd name="connsiteX348" fmla="*/ 1530957 w 1944000"/>
                <a:gd name="connsiteY348" fmla="*/ 1263942 h 1944000"/>
                <a:gd name="connsiteX349" fmla="*/ 1532228 w 1944000"/>
                <a:gd name="connsiteY349" fmla="*/ 1251242 h 1944000"/>
                <a:gd name="connsiteX350" fmla="*/ 1532864 w 1944000"/>
                <a:gd name="connsiteY350" fmla="*/ 1238542 h 1944000"/>
                <a:gd name="connsiteX351" fmla="*/ 1533182 w 1944000"/>
                <a:gd name="connsiteY351" fmla="*/ 1225207 h 1944000"/>
                <a:gd name="connsiteX352" fmla="*/ 1533182 w 1944000"/>
                <a:gd name="connsiteY352" fmla="*/ 1212189 h 1944000"/>
                <a:gd name="connsiteX353" fmla="*/ 1532546 w 1944000"/>
                <a:gd name="connsiteY353" fmla="*/ 1199172 h 1944000"/>
                <a:gd name="connsiteX354" fmla="*/ 1531275 w 1944000"/>
                <a:gd name="connsiteY354" fmla="*/ 1186789 h 1944000"/>
                <a:gd name="connsiteX355" fmla="*/ 1530003 w 1944000"/>
                <a:gd name="connsiteY355" fmla="*/ 1174407 h 1944000"/>
                <a:gd name="connsiteX356" fmla="*/ 1527778 w 1944000"/>
                <a:gd name="connsiteY356" fmla="*/ 1162342 h 1944000"/>
                <a:gd name="connsiteX357" fmla="*/ 1525553 w 1944000"/>
                <a:gd name="connsiteY357" fmla="*/ 1150594 h 1944000"/>
                <a:gd name="connsiteX358" fmla="*/ 1522693 w 1944000"/>
                <a:gd name="connsiteY358" fmla="*/ 1138847 h 1944000"/>
                <a:gd name="connsiteX359" fmla="*/ 1519514 w 1944000"/>
                <a:gd name="connsiteY359" fmla="*/ 1127734 h 1944000"/>
                <a:gd name="connsiteX360" fmla="*/ 1516018 w 1944000"/>
                <a:gd name="connsiteY360" fmla="*/ 1116939 h 1944000"/>
                <a:gd name="connsiteX361" fmla="*/ 1511885 w 1944000"/>
                <a:gd name="connsiteY361" fmla="*/ 1106144 h 1944000"/>
                <a:gd name="connsiteX362" fmla="*/ 1507435 w 1944000"/>
                <a:gd name="connsiteY362" fmla="*/ 1095349 h 1944000"/>
                <a:gd name="connsiteX363" fmla="*/ 1502350 w 1944000"/>
                <a:gd name="connsiteY363" fmla="*/ 1085189 h 1944000"/>
                <a:gd name="connsiteX364" fmla="*/ 1496946 w 1944000"/>
                <a:gd name="connsiteY364" fmla="*/ 1075347 h 1944000"/>
                <a:gd name="connsiteX365" fmla="*/ 1491225 w 1944000"/>
                <a:gd name="connsiteY365" fmla="*/ 1065822 h 1944000"/>
                <a:gd name="connsiteX366" fmla="*/ 1485185 w 1944000"/>
                <a:gd name="connsiteY366" fmla="*/ 1056614 h 1944000"/>
                <a:gd name="connsiteX367" fmla="*/ 1478510 w 1944000"/>
                <a:gd name="connsiteY367" fmla="*/ 1047407 h 1944000"/>
                <a:gd name="connsiteX368" fmla="*/ 1471517 w 1944000"/>
                <a:gd name="connsiteY368" fmla="*/ 1038517 h 1944000"/>
                <a:gd name="connsiteX369" fmla="*/ 1463889 w 1944000"/>
                <a:gd name="connsiteY369" fmla="*/ 1029944 h 1944000"/>
                <a:gd name="connsiteX370" fmla="*/ 1456260 w 1944000"/>
                <a:gd name="connsiteY370" fmla="*/ 1021689 h 1944000"/>
                <a:gd name="connsiteX371" fmla="*/ 1448314 w 1944000"/>
                <a:gd name="connsiteY371" fmla="*/ 1013752 h 1944000"/>
                <a:gd name="connsiteX372" fmla="*/ 1440049 w 1944000"/>
                <a:gd name="connsiteY372" fmla="*/ 1005814 h 1944000"/>
                <a:gd name="connsiteX373" fmla="*/ 1431467 w 1944000"/>
                <a:gd name="connsiteY373" fmla="*/ 998512 h 1944000"/>
                <a:gd name="connsiteX374" fmla="*/ 1422567 w 1944000"/>
                <a:gd name="connsiteY374" fmla="*/ 991527 h 1944000"/>
                <a:gd name="connsiteX375" fmla="*/ 1413349 w 1944000"/>
                <a:gd name="connsiteY375" fmla="*/ 984542 h 1944000"/>
                <a:gd name="connsiteX376" fmla="*/ 1403813 w 1944000"/>
                <a:gd name="connsiteY376" fmla="*/ 977557 h 1944000"/>
                <a:gd name="connsiteX377" fmla="*/ 1393959 w 1944000"/>
                <a:gd name="connsiteY377" fmla="*/ 971207 h 1944000"/>
                <a:gd name="connsiteX378" fmla="*/ 1383788 w 1944000"/>
                <a:gd name="connsiteY378" fmla="*/ 965174 h 1944000"/>
                <a:gd name="connsiteX379" fmla="*/ 1373299 w 1944000"/>
                <a:gd name="connsiteY379" fmla="*/ 959142 h 1944000"/>
                <a:gd name="connsiteX380" fmla="*/ 1362491 w 1944000"/>
                <a:gd name="connsiteY380" fmla="*/ 953427 h 1944000"/>
                <a:gd name="connsiteX381" fmla="*/ 1351048 w 1944000"/>
                <a:gd name="connsiteY381" fmla="*/ 948347 h 1944000"/>
                <a:gd name="connsiteX382" fmla="*/ 1339605 w 1944000"/>
                <a:gd name="connsiteY382" fmla="*/ 942949 h 1944000"/>
                <a:gd name="connsiteX383" fmla="*/ 1327845 w 1944000"/>
                <a:gd name="connsiteY383" fmla="*/ 937869 h 1944000"/>
                <a:gd name="connsiteX384" fmla="*/ 1305912 w 1944000"/>
                <a:gd name="connsiteY384" fmla="*/ 930249 h 1944000"/>
                <a:gd name="connsiteX385" fmla="*/ 1280801 w 1944000"/>
                <a:gd name="connsiteY385" fmla="*/ 921677 h 1944000"/>
                <a:gd name="connsiteX386" fmla="*/ 1252512 w 1944000"/>
                <a:gd name="connsiteY386" fmla="*/ 912469 h 1944000"/>
                <a:gd name="connsiteX387" fmla="*/ 1221362 w 1944000"/>
                <a:gd name="connsiteY387" fmla="*/ 902627 h 1944000"/>
                <a:gd name="connsiteX388" fmla="*/ 1186397 w 1944000"/>
                <a:gd name="connsiteY388" fmla="*/ 892784 h 1944000"/>
                <a:gd name="connsiteX389" fmla="*/ 1148572 w 1944000"/>
                <a:gd name="connsiteY389" fmla="*/ 882307 h 1944000"/>
                <a:gd name="connsiteX390" fmla="*/ 1107568 w 1944000"/>
                <a:gd name="connsiteY390" fmla="*/ 871512 h 1944000"/>
                <a:gd name="connsiteX391" fmla="*/ 1063385 w 1944000"/>
                <a:gd name="connsiteY391" fmla="*/ 860399 h 1944000"/>
                <a:gd name="connsiteX392" fmla="*/ 1063385 w 1944000"/>
                <a:gd name="connsiteY392" fmla="*/ 511149 h 1944000"/>
                <a:gd name="connsiteX393" fmla="*/ 1078960 w 1944000"/>
                <a:gd name="connsiteY393" fmla="*/ 514642 h 1944000"/>
                <a:gd name="connsiteX394" fmla="*/ 1093582 w 1944000"/>
                <a:gd name="connsiteY394" fmla="*/ 518769 h 1944000"/>
                <a:gd name="connsiteX395" fmla="*/ 1108204 w 1944000"/>
                <a:gd name="connsiteY395" fmla="*/ 523214 h 1944000"/>
                <a:gd name="connsiteX396" fmla="*/ 1121554 w 1944000"/>
                <a:gd name="connsiteY396" fmla="*/ 528612 h 1944000"/>
                <a:gd name="connsiteX397" fmla="*/ 1128229 w 1944000"/>
                <a:gd name="connsiteY397" fmla="*/ 531469 h 1944000"/>
                <a:gd name="connsiteX398" fmla="*/ 1134904 w 1944000"/>
                <a:gd name="connsiteY398" fmla="*/ 534644 h 1944000"/>
                <a:gd name="connsiteX399" fmla="*/ 1141261 w 1944000"/>
                <a:gd name="connsiteY399" fmla="*/ 537502 h 1944000"/>
                <a:gd name="connsiteX400" fmla="*/ 1146982 w 1944000"/>
                <a:gd name="connsiteY400" fmla="*/ 540677 h 1944000"/>
                <a:gd name="connsiteX401" fmla="*/ 1153022 w 1944000"/>
                <a:gd name="connsiteY401" fmla="*/ 544169 h 1944000"/>
                <a:gd name="connsiteX402" fmla="*/ 1159061 w 1944000"/>
                <a:gd name="connsiteY402" fmla="*/ 547662 h 1944000"/>
                <a:gd name="connsiteX403" fmla="*/ 1164465 w 1944000"/>
                <a:gd name="connsiteY403" fmla="*/ 551154 h 1944000"/>
                <a:gd name="connsiteX404" fmla="*/ 1169868 w 1944000"/>
                <a:gd name="connsiteY404" fmla="*/ 555282 h 1944000"/>
                <a:gd name="connsiteX405" fmla="*/ 1178768 w 1944000"/>
                <a:gd name="connsiteY405" fmla="*/ 561949 h 1944000"/>
                <a:gd name="connsiteX406" fmla="*/ 1187351 w 1944000"/>
                <a:gd name="connsiteY406" fmla="*/ 568934 h 1944000"/>
                <a:gd name="connsiteX407" fmla="*/ 1195297 w 1944000"/>
                <a:gd name="connsiteY407" fmla="*/ 576554 h 1944000"/>
                <a:gd name="connsiteX408" fmla="*/ 1202926 w 1944000"/>
                <a:gd name="connsiteY408" fmla="*/ 584174 h 1944000"/>
                <a:gd name="connsiteX409" fmla="*/ 1209919 w 1944000"/>
                <a:gd name="connsiteY409" fmla="*/ 592429 h 1944000"/>
                <a:gd name="connsiteX410" fmla="*/ 1216594 w 1944000"/>
                <a:gd name="connsiteY410" fmla="*/ 601002 h 1944000"/>
                <a:gd name="connsiteX411" fmla="*/ 1222633 w 1944000"/>
                <a:gd name="connsiteY411" fmla="*/ 609574 h 1944000"/>
                <a:gd name="connsiteX412" fmla="*/ 1228355 w 1944000"/>
                <a:gd name="connsiteY412" fmla="*/ 618782 h 1944000"/>
                <a:gd name="connsiteX413" fmla="*/ 1233758 w 1944000"/>
                <a:gd name="connsiteY413" fmla="*/ 627989 h 1944000"/>
                <a:gd name="connsiteX414" fmla="*/ 1238844 w 1944000"/>
                <a:gd name="connsiteY414" fmla="*/ 637832 h 1944000"/>
                <a:gd name="connsiteX415" fmla="*/ 1242976 w 1944000"/>
                <a:gd name="connsiteY415" fmla="*/ 647674 h 1944000"/>
                <a:gd name="connsiteX416" fmla="*/ 1247108 w 1944000"/>
                <a:gd name="connsiteY416" fmla="*/ 658469 h 1944000"/>
                <a:gd name="connsiteX417" fmla="*/ 1250287 w 1944000"/>
                <a:gd name="connsiteY417" fmla="*/ 668947 h 1944000"/>
                <a:gd name="connsiteX418" fmla="*/ 1253465 w 1944000"/>
                <a:gd name="connsiteY418" fmla="*/ 680059 h 1944000"/>
                <a:gd name="connsiteX419" fmla="*/ 1256326 w 1944000"/>
                <a:gd name="connsiteY419" fmla="*/ 691172 h 1944000"/>
                <a:gd name="connsiteX420" fmla="*/ 1258233 w 1944000"/>
                <a:gd name="connsiteY420" fmla="*/ 702919 h 1944000"/>
                <a:gd name="connsiteX421" fmla="*/ 1482324 w 1944000"/>
                <a:gd name="connsiteY421" fmla="*/ 675297 h 1944000"/>
                <a:gd name="connsiteX422" fmla="*/ 1479464 w 1944000"/>
                <a:gd name="connsiteY422" fmla="*/ 660692 h 1944000"/>
                <a:gd name="connsiteX423" fmla="*/ 1475967 w 1944000"/>
                <a:gd name="connsiteY423" fmla="*/ 646087 h 1944000"/>
                <a:gd name="connsiteX424" fmla="*/ 1472789 w 1944000"/>
                <a:gd name="connsiteY424" fmla="*/ 632434 h 1944000"/>
                <a:gd name="connsiteX425" fmla="*/ 1469292 w 1944000"/>
                <a:gd name="connsiteY425" fmla="*/ 618782 h 1944000"/>
                <a:gd name="connsiteX426" fmla="*/ 1465160 w 1944000"/>
                <a:gd name="connsiteY426" fmla="*/ 605764 h 1944000"/>
                <a:gd name="connsiteX427" fmla="*/ 1461028 w 1944000"/>
                <a:gd name="connsiteY427" fmla="*/ 592747 h 1944000"/>
                <a:gd name="connsiteX428" fmla="*/ 1456260 w 1944000"/>
                <a:gd name="connsiteY428" fmla="*/ 580364 h 1944000"/>
                <a:gd name="connsiteX429" fmla="*/ 1451810 w 1944000"/>
                <a:gd name="connsiteY429" fmla="*/ 568299 h 1944000"/>
                <a:gd name="connsiteX430" fmla="*/ 1446406 w 1944000"/>
                <a:gd name="connsiteY430" fmla="*/ 556552 h 1944000"/>
                <a:gd name="connsiteX431" fmla="*/ 1441321 w 1944000"/>
                <a:gd name="connsiteY431" fmla="*/ 545439 h 1944000"/>
                <a:gd name="connsiteX432" fmla="*/ 1435599 w 1944000"/>
                <a:gd name="connsiteY432" fmla="*/ 534644 h 1944000"/>
                <a:gd name="connsiteX433" fmla="*/ 1429560 w 1944000"/>
                <a:gd name="connsiteY433" fmla="*/ 523532 h 1944000"/>
                <a:gd name="connsiteX434" fmla="*/ 1423838 w 1944000"/>
                <a:gd name="connsiteY434" fmla="*/ 513689 h 1944000"/>
                <a:gd name="connsiteX435" fmla="*/ 1417163 w 1944000"/>
                <a:gd name="connsiteY435" fmla="*/ 503847 h 1944000"/>
                <a:gd name="connsiteX436" fmla="*/ 1410488 w 1944000"/>
                <a:gd name="connsiteY436" fmla="*/ 494322 h 1944000"/>
                <a:gd name="connsiteX437" fmla="*/ 1403177 w 1944000"/>
                <a:gd name="connsiteY437" fmla="*/ 485432 h 1944000"/>
                <a:gd name="connsiteX438" fmla="*/ 1395867 w 1944000"/>
                <a:gd name="connsiteY438" fmla="*/ 476542 h 1944000"/>
                <a:gd name="connsiteX439" fmla="*/ 1388238 w 1944000"/>
                <a:gd name="connsiteY439" fmla="*/ 467969 h 1944000"/>
                <a:gd name="connsiteX440" fmla="*/ 1379974 w 1944000"/>
                <a:gd name="connsiteY440" fmla="*/ 459714 h 1944000"/>
                <a:gd name="connsiteX441" fmla="*/ 1371074 w 1944000"/>
                <a:gd name="connsiteY441" fmla="*/ 451459 h 1944000"/>
                <a:gd name="connsiteX442" fmla="*/ 1361538 w 1944000"/>
                <a:gd name="connsiteY442" fmla="*/ 443522 h 1944000"/>
                <a:gd name="connsiteX443" fmla="*/ 1351366 w 1944000"/>
                <a:gd name="connsiteY443" fmla="*/ 435902 h 1944000"/>
                <a:gd name="connsiteX444" fmla="*/ 1341195 w 1944000"/>
                <a:gd name="connsiteY444" fmla="*/ 428599 h 1944000"/>
                <a:gd name="connsiteX445" fmla="*/ 1330388 w 1944000"/>
                <a:gd name="connsiteY445" fmla="*/ 421614 h 1944000"/>
                <a:gd name="connsiteX446" fmla="*/ 1319262 w 1944000"/>
                <a:gd name="connsiteY446" fmla="*/ 414629 h 1944000"/>
                <a:gd name="connsiteX447" fmla="*/ 1307184 w 1944000"/>
                <a:gd name="connsiteY447" fmla="*/ 407962 h 1944000"/>
                <a:gd name="connsiteX448" fmla="*/ 1294787 w 1944000"/>
                <a:gd name="connsiteY448" fmla="*/ 401294 h 1944000"/>
                <a:gd name="connsiteX449" fmla="*/ 1282073 w 1944000"/>
                <a:gd name="connsiteY449" fmla="*/ 395262 h 1944000"/>
                <a:gd name="connsiteX450" fmla="*/ 1268723 w 1944000"/>
                <a:gd name="connsiteY450" fmla="*/ 389229 h 1944000"/>
                <a:gd name="connsiteX451" fmla="*/ 1254737 w 1944000"/>
                <a:gd name="connsiteY451" fmla="*/ 383197 h 1944000"/>
                <a:gd name="connsiteX452" fmla="*/ 1240751 w 1944000"/>
                <a:gd name="connsiteY452" fmla="*/ 378117 h 1944000"/>
                <a:gd name="connsiteX453" fmla="*/ 1225812 w 1944000"/>
                <a:gd name="connsiteY453" fmla="*/ 372402 h 1944000"/>
                <a:gd name="connsiteX454" fmla="*/ 1207058 w 1944000"/>
                <a:gd name="connsiteY454" fmla="*/ 366369 h 1944000"/>
                <a:gd name="connsiteX455" fmla="*/ 1187986 w 1944000"/>
                <a:gd name="connsiteY455" fmla="*/ 360972 h 1944000"/>
                <a:gd name="connsiteX456" fmla="*/ 1168279 w 1944000"/>
                <a:gd name="connsiteY456" fmla="*/ 355574 h 1944000"/>
                <a:gd name="connsiteX457" fmla="*/ 1147936 w 1944000"/>
                <a:gd name="connsiteY457" fmla="*/ 351129 h 1944000"/>
                <a:gd name="connsiteX458" fmla="*/ 1127593 w 1944000"/>
                <a:gd name="connsiteY458" fmla="*/ 346684 h 1944000"/>
                <a:gd name="connsiteX459" fmla="*/ 1106614 w 1944000"/>
                <a:gd name="connsiteY459" fmla="*/ 343192 h 1944000"/>
                <a:gd name="connsiteX460" fmla="*/ 1085000 w 1944000"/>
                <a:gd name="connsiteY460" fmla="*/ 339699 h 1944000"/>
                <a:gd name="connsiteX461" fmla="*/ 1063385 w 1944000"/>
                <a:gd name="connsiteY461" fmla="*/ 337159 h 1944000"/>
                <a:gd name="connsiteX462" fmla="*/ 1063385 w 1944000"/>
                <a:gd name="connsiteY462" fmla="*/ 217144 h 1944000"/>
                <a:gd name="connsiteX463" fmla="*/ 972000 w 1944000"/>
                <a:gd name="connsiteY463" fmla="*/ 0 h 1944000"/>
                <a:gd name="connsiteX464" fmla="*/ 1944000 w 1944000"/>
                <a:gd name="connsiteY464" fmla="*/ 972000 h 1944000"/>
                <a:gd name="connsiteX465" fmla="*/ 972000 w 1944000"/>
                <a:gd name="connsiteY465" fmla="*/ 1944000 h 1944000"/>
                <a:gd name="connsiteX466" fmla="*/ 0 w 1944000"/>
                <a:gd name="connsiteY466" fmla="*/ 972000 h 1944000"/>
                <a:gd name="connsiteX467" fmla="*/ 972000 w 1944000"/>
                <a:gd name="connsiteY467" fmla="*/ 0 h 19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</a:cxnLst>
              <a:rect l="l" t="t" r="r" b="b"/>
              <a:pathLst>
                <a:path w="1944000" h="1944000">
                  <a:moveTo>
                    <a:pt x="1063385" y="1082014"/>
                  </a:moveTo>
                  <a:lnTo>
                    <a:pt x="1093900" y="1089952"/>
                  </a:lnTo>
                  <a:lnTo>
                    <a:pt x="1121871" y="1097572"/>
                  </a:lnTo>
                  <a:lnTo>
                    <a:pt x="1146982" y="1104557"/>
                  </a:lnTo>
                  <a:lnTo>
                    <a:pt x="1169550" y="1111542"/>
                  </a:lnTo>
                  <a:lnTo>
                    <a:pt x="1188940" y="1118209"/>
                  </a:lnTo>
                  <a:lnTo>
                    <a:pt x="1205469" y="1124559"/>
                  </a:lnTo>
                  <a:lnTo>
                    <a:pt x="1212779" y="1127734"/>
                  </a:lnTo>
                  <a:lnTo>
                    <a:pt x="1219137" y="1130592"/>
                  </a:lnTo>
                  <a:lnTo>
                    <a:pt x="1225176" y="1133449"/>
                  </a:lnTo>
                  <a:lnTo>
                    <a:pt x="1230262" y="1136307"/>
                  </a:lnTo>
                  <a:lnTo>
                    <a:pt x="1238526" y="1141704"/>
                  </a:lnTo>
                  <a:lnTo>
                    <a:pt x="1245837" y="1146784"/>
                  </a:lnTo>
                  <a:lnTo>
                    <a:pt x="1253148" y="1152499"/>
                  </a:lnTo>
                  <a:lnTo>
                    <a:pt x="1259823" y="1158532"/>
                  </a:lnTo>
                  <a:lnTo>
                    <a:pt x="1265862" y="1164564"/>
                  </a:lnTo>
                  <a:lnTo>
                    <a:pt x="1271266" y="1170914"/>
                  </a:lnTo>
                  <a:lnTo>
                    <a:pt x="1276351" y="1177582"/>
                  </a:lnTo>
                  <a:lnTo>
                    <a:pt x="1280801" y="1184567"/>
                  </a:lnTo>
                  <a:lnTo>
                    <a:pt x="1284934" y="1191234"/>
                  </a:lnTo>
                  <a:lnTo>
                    <a:pt x="1288112" y="1198537"/>
                  </a:lnTo>
                  <a:lnTo>
                    <a:pt x="1291291" y="1206157"/>
                  </a:lnTo>
                  <a:lnTo>
                    <a:pt x="1293516" y="1214094"/>
                  </a:lnTo>
                  <a:lnTo>
                    <a:pt x="1295423" y="1222032"/>
                  </a:lnTo>
                  <a:lnTo>
                    <a:pt x="1296694" y="1230287"/>
                  </a:lnTo>
                  <a:lnTo>
                    <a:pt x="1297330" y="1238859"/>
                  </a:lnTo>
                  <a:lnTo>
                    <a:pt x="1297648" y="1247432"/>
                  </a:lnTo>
                  <a:lnTo>
                    <a:pt x="1297330" y="1257275"/>
                  </a:lnTo>
                  <a:lnTo>
                    <a:pt x="1296377" y="1266800"/>
                  </a:lnTo>
                  <a:lnTo>
                    <a:pt x="1295105" y="1276007"/>
                  </a:lnTo>
                  <a:lnTo>
                    <a:pt x="1292880" y="1285215"/>
                  </a:lnTo>
                  <a:lnTo>
                    <a:pt x="1290019" y="1294422"/>
                  </a:lnTo>
                  <a:lnTo>
                    <a:pt x="1286841" y="1303312"/>
                  </a:lnTo>
                  <a:lnTo>
                    <a:pt x="1283344" y="1312202"/>
                  </a:lnTo>
                  <a:lnTo>
                    <a:pt x="1278576" y="1320775"/>
                  </a:lnTo>
                  <a:lnTo>
                    <a:pt x="1273808" y="1329347"/>
                  </a:lnTo>
                  <a:lnTo>
                    <a:pt x="1267769" y="1337602"/>
                  </a:lnTo>
                  <a:lnTo>
                    <a:pt x="1261412" y="1345857"/>
                  </a:lnTo>
                  <a:lnTo>
                    <a:pt x="1254737" y="1353795"/>
                  </a:lnTo>
                  <a:lnTo>
                    <a:pt x="1247426" y="1361732"/>
                  </a:lnTo>
                  <a:lnTo>
                    <a:pt x="1239162" y="1369670"/>
                  </a:lnTo>
                  <a:lnTo>
                    <a:pt x="1230580" y="1376655"/>
                  </a:lnTo>
                  <a:lnTo>
                    <a:pt x="1221362" y="1384275"/>
                  </a:lnTo>
                  <a:lnTo>
                    <a:pt x="1214051" y="1389672"/>
                  </a:lnTo>
                  <a:lnTo>
                    <a:pt x="1206422" y="1394435"/>
                  </a:lnTo>
                  <a:lnTo>
                    <a:pt x="1198476" y="1399515"/>
                  </a:lnTo>
                  <a:lnTo>
                    <a:pt x="1190211" y="1403960"/>
                  </a:lnTo>
                  <a:lnTo>
                    <a:pt x="1181311" y="1408087"/>
                  </a:lnTo>
                  <a:lnTo>
                    <a:pt x="1172411" y="1411897"/>
                  </a:lnTo>
                  <a:lnTo>
                    <a:pt x="1163193" y="1416025"/>
                  </a:lnTo>
                  <a:lnTo>
                    <a:pt x="1153340" y="1419517"/>
                  </a:lnTo>
                  <a:lnTo>
                    <a:pt x="1143486" y="1422692"/>
                  </a:lnTo>
                  <a:lnTo>
                    <a:pt x="1132997" y="1425867"/>
                  </a:lnTo>
                  <a:lnTo>
                    <a:pt x="1122189" y="1428407"/>
                  </a:lnTo>
                  <a:lnTo>
                    <a:pt x="1111064" y="1431265"/>
                  </a:lnTo>
                  <a:lnTo>
                    <a:pt x="1099621" y="1433487"/>
                  </a:lnTo>
                  <a:lnTo>
                    <a:pt x="1087860" y="1435392"/>
                  </a:lnTo>
                  <a:lnTo>
                    <a:pt x="1075782" y="1436980"/>
                  </a:lnTo>
                  <a:lnTo>
                    <a:pt x="1063385" y="1438567"/>
                  </a:lnTo>
                  <a:close/>
                  <a:moveTo>
                    <a:pt x="880616" y="505752"/>
                  </a:moveTo>
                  <a:lnTo>
                    <a:pt x="880616" y="814362"/>
                  </a:lnTo>
                  <a:lnTo>
                    <a:pt x="847241" y="805789"/>
                  </a:lnTo>
                  <a:lnTo>
                    <a:pt x="820223" y="798804"/>
                  </a:lnTo>
                  <a:lnTo>
                    <a:pt x="799879" y="793089"/>
                  </a:lnTo>
                  <a:lnTo>
                    <a:pt x="785894" y="788327"/>
                  </a:lnTo>
                  <a:lnTo>
                    <a:pt x="771590" y="782929"/>
                  </a:lnTo>
                  <a:lnTo>
                    <a:pt x="757922" y="776897"/>
                  </a:lnTo>
                  <a:lnTo>
                    <a:pt x="745843" y="770229"/>
                  </a:lnTo>
                  <a:lnTo>
                    <a:pt x="739804" y="767054"/>
                  </a:lnTo>
                  <a:lnTo>
                    <a:pt x="734400" y="763879"/>
                  </a:lnTo>
                  <a:lnTo>
                    <a:pt x="728679" y="760069"/>
                  </a:lnTo>
                  <a:lnTo>
                    <a:pt x="723593" y="756577"/>
                  </a:lnTo>
                  <a:lnTo>
                    <a:pt x="718825" y="752767"/>
                  </a:lnTo>
                  <a:lnTo>
                    <a:pt x="714057" y="749274"/>
                  </a:lnTo>
                  <a:lnTo>
                    <a:pt x="709925" y="745464"/>
                  </a:lnTo>
                  <a:lnTo>
                    <a:pt x="705475" y="741337"/>
                  </a:lnTo>
                  <a:lnTo>
                    <a:pt x="701979" y="737209"/>
                  </a:lnTo>
                  <a:lnTo>
                    <a:pt x="698164" y="733082"/>
                  </a:lnTo>
                  <a:lnTo>
                    <a:pt x="694668" y="728954"/>
                  </a:lnTo>
                  <a:lnTo>
                    <a:pt x="691807" y="724827"/>
                  </a:lnTo>
                  <a:lnTo>
                    <a:pt x="688629" y="720699"/>
                  </a:lnTo>
                  <a:lnTo>
                    <a:pt x="686086" y="716254"/>
                  </a:lnTo>
                  <a:lnTo>
                    <a:pt x="683543" y="712127"/>
                  </a:lnTo>
                  <a:lnTo>
                    <a:pt x="681000" y="707682"/>
                  </a:lnTo>
                  <a:lnTo>
                    <a:pt x="679093" y="703237"/>
                  </a:lnTo>
                  <a:lnTo>
                    <a:pt x="677186" y="698474"/>
                  </a:lnTo>
                  <a:lnTo>
                    <a:pt x="675596" y="694347"/>
                  </a:lnTo>
                  <a:lnTo>
                    <a:pt x="674325" y="689584"/>
                  </a:lnTo>
                  <a:lnTo>
                    <a:pt x="673053" y="684822"/>
                  </a:lnTo>
                  <a:lnTo>
                    <a:pt x="671782" y="680059"/>
                  </a:lnTo>
                  <a:lnTo>
                    <a:pt x="671146" y="675297"/>
                  </a:lnTo>
                  <a:lnTo>
                    <a:pt x="670511" y="670217"/>
                  </a:lnTo>
                  <a:lnTo>
                    <a:pt x="670193" y="665137"/>
                  </a:lnTo>
                  <a:lnTo>
                    <a:pt x="670193" y="660374"/>
                  </a:lnTo>
                  <a:lnTo>
                    <a:pt x="670511" y="652437"/>
                  </a:lnTo>
                  <a:lnTo>
                    <a:pt x="671146" y="644499"/>
                  </a:lnTo>
                  <a:lnTo>
                    <a:pt x="672736" y="636879"/>
                  </a:lnTo>
                  <a:lnTo>
                    <a:pt x="674643" y="629259"/>
                  </a:lnTo>
                  <a:lnTo>
                    <a:pt x="676868" y="622274"/>
                  </a:lnTo>
                  <a:lnTo>
                    <a:pt x="679728" y="614972"/>
                  </a:lnTo>
                  <a:lnTo>
                    <a:pt x="683225" y="607669"/>
                  </a:lnTo>
                  <a:lnTo>
                    <a:pt x="687039" y="600684"/>
                  </a:lnTo>
                  <a:lnTo>
                    <a:pt x="691807" y="593699"/>
                  </a:lnTo>
                  <a:lnTo>
                    <a:pt x="696575" y="587349"/>
                  </a:lnTo>
                  <a:lnTo>
                    <a:pt x="702297" y="580682"/>
                  </a:lnTo>
                  <a:lnTo>
                    <a:pt x="708336" y="574014"/>
                  </a:lnTo>
                  <a:lnTo>
                    <a:pt x="714693" y="567664"/>
                  </a:lnTo>
                  <a:lnTo>
                    <a:pt x="722004" y="561632"/>
                  </a:lnTo>
                  <a:lnTo>
                    <a:pt x="729632" y="555282"/>
                  </a:lnTo>
                  <a:lnTo>
                    <a:pt x="737897" y="549249"/>
                  </a:lnTo>
                  <a:lnTo>
                    <a:pt x="743936" y="545122"/>
                  </a:lnTo>
                  <a:lnTo>
                    <a:pt x="750293" y="540994"/>
                  </a:lnTo>
                  <a:lnTo>
                    <a:pt x="757286" y="537502"/>
                  </a:lnTo>
                  <a:lnTo>
                    <a:pt x="764597" y="533692"/>
                  </a:lnTo>
                  <a:lnTo>
                    <a:pt x="772544" y="530517"/>
                  </a:lnTo>
                  <a:lnTo>
                    <a:pt x="780490" y="527342"/>
                  </a:lnTo>
                  <a:lnTo>
                    <a:pt x="789072" y="524167"/>
                  </a:lnTo>
                  <a:lnTo>
                    <a:pt x="797654" y="521627"/>
                  </a:lnTo>
                  <a:lnTo>
                    <a:pt x="806872" y="519087"/>
                  </a:lnTo>
                  <a:lnTo>
                    <a:pt x="816408" y="516229"/>
                  </a:lnTo>
                  <a:lnTo>
                    <a:pt x="825944" y="514324"/>
                  </a:lnTo>
                  <a:lnTo>
                    <a:pt x="836116" y="512102"/>
                  </a:lnTo>
                  <a:lnTo>
                    <a:pt x="846923" y="510514"/>
                  </a:lnTo>
                  <a:lnTo>
                    <a:pt x="858048" y="508927"/>
                  </a:lnTo>
                  <a:lnTo>
                    <a:pt x="869173" y="507022"/>
                  </a:lnTo>
                  <a:close/>
                  <a:moveTo>
                    <a:pt x="880616" y="217144"/>
                  </a:moveTo>
                  <a:lnTo>
                    <a:pt x="880616" y="333984"/>
                  </a:lnTo>
                  <a:lnTo>
                    <a:pt x="863451" y="335254"/>
                  </a:lnTo>
                  <a:lnTo>
                    <a:pt x="846287" y="337159"/>
                  </a:lnTo>
                  <a:lnTo>
                    <a:pt x="829440" y="339382"/>
                  </a:lnTo>
                  <a:lnTo>
                    <a:pt x="812912" y="341922"/>
                  </a:lnTo>
                  <a:lnTo>
                    <a:pt x="796701" y="344779"/>
                  </a:lnTo>
                  <a:lnTo>
                    <a:pt x="780490" y="347954"/>
                  </a:lnTo>
                  <a:lnTo>
                    <a:pt x="764279" y="351764"/>
                  </a:lnTo>
                  <a:lnTo>
                    <a:pt x="748386" y="355892"/>
                  </a:lnTo>
                  <a:lnTo>
                    <a:pt x="726136" y="362242"/>
                  </a:lnTo>
                  <a:lnTo>
                    <a:pt x="704839" y="368909"/>
                  </a:lnTo>
                  <a:lnTo>
                    <a:pt x="684814" y="375894"/>
                  </a:lnTo>
                  <a:lnTo>
                    <a:pt x="666061" y="383197"/>
                  </a:lnTo>
                  <a:lnTo>
                    <a:pt x="657160" y="387324"/>
                  </a:lnTo>
                  <a:lnTo>
                    <a:pt x="648260" y="391134"/>
                  </a:lnTo>
                  <a:lnTo>
                    <a:pt x="639996" y="395262"/>
                  </a:lnTo>
                  <a:lnTo>
                    <a:pt x="632050" y="399072"/>
                  </a:lnTo>
                  <a:lnTo>
                    <a:pt x="624103" y="403517"/>
                  </a:lnTo>
                  <a:lnTo>
                    <a:pt x="616792" y="407644"/>
                  </a:lnTo>
                  <a:lnTo>
                    <a:pt x="609481" y="412089"/>
                  </a:lnTo>
                  <a:lnTo>
                    <a:pt x="602806" y="416534"/>
                  </a:lnTo>
                  <a:lnTo>
                    <a:pt x="593906" y="422567"/>
                  </a:lnTo>
                  <a:lnTo>
                    <a:pt x="585642" y="428282"/>
                  </a:lnTo>
                  <a:lnTo>
                    <a:pt x="577060" y="434632"/>
                  </a:lnTo>
                  <a:lnTo>
                    <a:pt x="569113" y="440982"/>
                  </a:lnTo>
                  <a:lnTo>
                    <a:pt x="561167" y="447967"/>
                  </a:lnTo>
                  <a:lnTo>
                    <a:pt x="553538" y="454317"/>
                  </a:lnTo>
                  <a:lnTo>
                    <a:pt x="545910" y="461302"/>
                  </a:lnTo>
                  <a:lnTo>
                    <a:pt x="538917" y="468604"/>
                  </a:lnTo>
                  <a:lnTo>
                    <a:pt x="532241" y="475907"/>
                  </a:lnTo>
                  <a:lnTo>
                    <a:pt x="525249" y="483527"/>
                  </a:lnTo>
                  <a:lnTo>
                    <a:pt x="518891" y="491464"/>
                  </a:lnTo>
                  <a:lnTo>
                    <a:pt x="512534" y="499402"/>
                  </a:lnTo>
                  <a:lnTo>
                    <a:pt x="506813" y="507022"/>
                  </a:lnTo>
                  <a:lnTo>
                    <a:pt x="501091" y="515277"/>
                  </a:lnTo>
                  <a:lnTo>
                    <a:pt x="495370" y="523849"/>
                  </a:lnTo>
                  <a:lnTo>
                    <a:pt x="490284" y="532422"/>
                  </a:lnTo>
                  <a:lnTo>
                    <a:pt x="485198" y="541312"/>
                  </a:lnTo>
                  <a:lnTo>
                    <a:pt x="480430" y="550202"/>
                  </a:lnTo>
                  <a:lnTo>
                    <a:pt x="475980" y="559092"/>
                  </a:lnTo>
                  <a:lnTo>
                    <a:pt x="472166" y="568299"/>
                  </a:lnTo>
                  <a:lnTo>
                    <a:pt x="468352" y="577507"/>
                  </a:lnTo>
                  <a:lnTo>
                    <a:pt x="464855" y="586714"/>
                  </a:lnTo>
                  <a:lnTo>
                    <a:pt x="461994" y="596239"/>
                  </a:lnTo>
                  <a:lnTo>
                    <a:pt x="459134" y="605764"/>
                  </a:lnTo>
                  <a:lnTo>
                    <a:pt x="456591" y="615289"/>
                  </a:lnTo>
                  <a:lnTo>
                    <a:pt x="454684" y="624814"/>
                  </a:lnTo>
                  <a:lnTo>
                    <a:pt x="453094" y="634657"/>
                  </a:lnTo>
                  <a:lnTo>
                    <a:pt x="451187" y="644182"/>
                  </a:lnTo>
                  <a:lnTo>
                    <a:pt x="450234" y="654024"/>
                  </a:lnTo>
                  <a:lnTo>
                    <a:pt x="449280" y="664184"/>
                  </a:lnTo>
                  <a:lnTo>
                    <a:pt x="448962" y="674344"/>
                  </a:lnTo>
                  <a:lnTo>
                    <a:pt x="448644" y="684822"/>
                  </a:lnTo>
                  <a:lnTo>
                    <a:pt x="448962" y="695934"/>
                  </a:lnTo>
                  <a:lnTo>
                    <a:pt x="449598" y="706729"/>
                  </a:lnTo>
                  <a:lnTo>
                    <a:pt x="450552" y="717842"/>
                  </a:lnTo>
                  <a:lnTo>
                    <a:pt x="452141" y="728637"/>
                  </a:lnTo>
                  <a:lnTo>
                    <a:pt x="453730" y="739432"/>
                  </a:lnTo>
                  <a:lnTo>
                    <a:pt x="455955" y="749909"/>
                  </a:lnTo>
                  <a:lnTo>
                    <a:pt x="458180" y="760387"/>
                  </a:lnTo>
                  <a:lnTo>
                    <a:pt x="461359" y="770547"/>
                  </a:lnTo>
                  <a:lnTo>
                    <a:pt x="464537" y="781024"/>
                  </a:lnTo>
                  <a:lnTo>
                    <a:pt x="468352" y="791184"/>
                  </a:lnTo>
                  <a:lnTo>
                    <a:pt x="472484" y="801027"/>
                  </a:lnTo>
                  <a:lnTo>
                    <a:pt x="476934" y="810869"/>
                  </a:lnTo>
                  <a:lnTo>
                    <a:pt x="482020" y="820712"/>
                  </a:lnTo>
                  <a:lnTo>
                    <a:pt x="487423" y="830237"/>
                  </a:lnTo>
                  <a:lnTo>
                    <a:pt x="492827" y="839762"/>
                  </a:lnTo>
                  <a:lnTo>
                    <a:pt x="498866" y="848969"/>
                  </a:lnTo>
                  <a:lnTo>
                    <a:pt x="505541" y="858177"/>
                  </a:lnTo>
                  <a:lnTo>
                    <a:pt x="512216" y="867067"/>
                  </a:lnTo>
                  <a:lnTo>
                    <a:pt x="519527" y="875957"/>
                  </a:lnTo>
                  <a:lnTo>
                    <a:pt x="527156" y="884212"/>
                  </a:lnTo>
                  <a:lnTo>
                    <a:pt x="535102" y="892467"/>
                  </a:lnTo>
                  <a:lnTo>
                    <a:pt x="543367" y="900404"/>
                  </a:lnTo>
                  <a:lnTo>
                    <a:pt x="551949" y="908024"/>
                  </a:lnTo>
                  <a:lnTo>
                    <a:pt x="561167" y="915644"/>
                  </a:lnTo>
                  <a:lnTo>
                    <a:pt x="570385" y="922947"/>
                  </a:lnTo>
                  <a:lnTo>
                    <a:pt x="580238" y="929932"/>
                  </a:lnTo>
                  <a:lnTo>
                    <a:pt x="590410" y="936282"/>
                  </a:lnTo>
                  <a:lnTo>
                    <a:pt x="600899" y="942632"/>
                  </a:lnTo>
                  <a:lnTo>
                    <a:pt x="611706" y="948982"/>
                  </a:lnTo>
                  <a:lnTo>
                    <a:pt x="623149" y="954697"/>
                  </a:lnTo>
                  <a:lnTo>
                    <a:pt x="634592" y="960412"/>
                  </a:lnTo>
                  <a:lnTo>
                    <a:pt x="646671" y="966127"/>
                  </a:lnTo>
                  <a:lnTo>
                    <a:pt x="666378" y="974064"/>
                  </a:lnTo>
                  <a:lnTo>
                    <a:pt x="688629" y="982637"/>
                  </a:lnTo>
                  <a:lnTo>
                    <a:pt x="713739" y="991209"/>
                  </a:lnTo>
                  <a:lnTo>
                    <a:pt x="741711" y="1000099"/>
                  </a:lnTo>
                  <a:lnTo>
                    <a:pt x="772544" y="1009307"/>
                  </a:lnTo>
                  <a:lnTo>
                    <a:pt x="805919" y="1018514"/>
                  </a:lnTo>
                  <a:lnTo>
                    <a:pt x="841837" y="1028357"/>
                  </a:lnTo>
                  <a:lnTo>
                    <a:pt x="880616" y="1038199"/>
                  </a:lnTo>
                  <a:lnTo>
                    <a:pt x="880616" y="1433487"/>
                  </a:lnTo>
                  <a:lnTo>
                    <a:pt x="870444" y="1431582"/>
                  </a:lnTo>
                  <a:lnTo>
                    <a:pt x="860591" y="1429042"/>
                  </a:lnTo>
                  <a:lnTo>
                    <a:pt x="850737" y="1426820"/>
                  </a:lnTo>
                  <a:lnTo>
                    <a:pt x="841519" y="1424280"/>
                  </a:lnTo>
                  <a:lnTo>
                    <a:pt x="831983" y="1421422"/>
                  </a:lnTo>
                  <a:lnTo>
                    <a:pt x="823083" y="1418247"/>
                  </a:lnTo>
                  <a:lnTo>
                    <a:pt x="814183" y="1415072"/>
                  </a:lnTo>
                  <a:lnTo>
                    <a:pt x="805283" y="1411580"/>
                  </a:lnTo>
                  <a:lnTo>
                    <a:pt x="796701" y="1408087"/>
                  </a:lnTo>
                  <a:lnTo>
                    <a:pt x="788437" y="1404277"/>
                  </a:lnTo>
                  <a:lnTo>
                    <a:pt x="780490" y="1400150"/>
                  </a:lnTo>
                  <a:lnTo>
                    <a:pt x="772544" y="1396022"/>
                  </a:lnTo>
                  <a:lnTo>
                    <a:pt x="764915" y="1391260"/>
                  </a:lnTo>
                  <a:lnTo>
                    <a:pt x="757604" y="1386815"/>
                  </a:lnTo>
                  <a:lnTo>
                    <a:pt x="750293" y="1381735"/>
                  </a:lnTo>
                  <a:lnTo>
                    <a:pt x="743618" y="1376655"/>
                  </a:lnTo>
                  <a:lnTo>
                    <a:pt x="732811" y="1368082"/>
                  </a:lnTo>
                  <a:lnTo>
                    <a:pt x="722640" y="1359192"/>
                  </a:lnTo>
                  <a:lnTo>
                    <a:pt x="713104" y="1349985"/>
                  </a:lnTo>
                  <a:lnTo>
                    <a:pt x="704204" y="1340142"/>
                  </a:lnTo>
                  <a:lnTo>
                    <a:pt x="695621" y="1329982"/>
                  </a:lnTo>
                  <a:lnTo>
                    <a:pt x="687675" y="1319187"/>
                  </a:lnTo>
                  <a:lnTo>
                    <a:pt x="680046" y="1308075"/>
                  </a:lnTo>
                  <a:lnTo>
                    <a:pt x="673371" y="1296327"/>
                  </a:lnTo>
                  <a:lnTo>
                    <a:pt x="667014" y="1284262"/>
                  </a:lnTo>
                  <a:lnTo>
                    <a:pt x="660975" y="1271562"/>
                  </a:lnTo>
                  <a:lnTo>
                    <a:pt x="655889" y="1258862"/>
                  </a:lnTo>
                  <a:lnTo>
                    <a:pt x="651121" y="1245209"/>
                  </a:lnTo>
                  <a:lnTo>
                    <a:pt x="646989" y="1231557"/>
                  </a:lnTo>
                  <a:lnTo>
                    <a:pt x="642857" y="1217269"/>
                  </a:lnTo>
                  <a:lnTo>
                    <a:pt x="639996" y="1202664"/>
                  </a:lnTo>
                  <a:lnTo>
                    <a:pt x="637453" y="1187424"/>
                  </a:lnTo>
                  <a:lnTo>
                    <a:pt x="410819" y="1219492"/>
                  </a:lnTo>
                  <a:lnTo>
                    <a:pt x="413044" y="1231557"/>
                  </a:lnTo>
                  <a:lnTo>
                    <a:pt x="415587" y="1243304"/>
                  </a:lnTo>
                  <a:lnTo>
                    <a:pt x="418766" y="1255370"/>
                  </a:lnTo>
                  <a:lnTo>
                    <a:pt x="421626" y="1266800"/>
                  </a:lnTo>
                  <a:lnTo>
                    <a:pt x="424805" y="1278230"/>
                  </a:lnTo>
                  <a:lnTo>
                    <a:pt x="428619" y="1289660"/>
                  </a:lnTo>
                  <a:lnTo>
                    <a:pt x="432116" y="1300455"/>
                  </a:lnTo>
                  <a:lnTo>
                    <a:pt x="435930" y="1311250"/>
                  </a:lnTo>
                  <a:lnTo>
                    <a:pt x="440062" y="1321727"/>
                  </a:lnTo>
                  <a:lnTo>
                    <a:pt x="444512" y="1332205"/>
                  </a:lnTo>
                  <a:lnTo>
                    <a:pt x="448644" y="1342682"/>
                  </a:lnTo>
                  <a:lnTo>
                    <a:pt x="453412" y="1352525"/>
                  </a:lnTo>
                  <a:lnTo>
                    <a:pt x="458180" y="1362367"/>
                  </a:lnTo>
                  <a:lnTo>
                    <a:pt x="463266" y="1372210"/>
                  </a:lnTo>
                  <a:lnTo>
                    <a:pt x="468352" y="1381735"/>
                  </a:lnTo>
                  <a:lnTo>
                    <a:pt x="473755" y="1390942"/>
                  </a:lnTo>
                  <a:lnTo>
                    <a:pt x="479477" y="1399832"/>
                  </a:lnTo>
                  <a:lnTo>
                    <a:pt x="485198" y="1409040"/>
                  </a:lnTo>
                  <a:lnTo>
                    <a:pt x="491238" y="1417612"/>
                  </a:lnTo>
                  <a:lnTo>
                    <a:pt x="497595" y="1426185"/>
                  </a:lnTo>
                  <a:lnTo>
                    <a:pt x="503634" y="1434757"/>
                  </a:lnTo>
                  <a:lnTo>
                    <a:pt x="510309" y="1442695"/>
                  </a:lnTo>
                  <a:lnTo>
                    <a:pt x="517302" y="1450950"/>
                  </a:lnTo>
                  <a:lnTo>
                    <a:pt x="524295" y="1458570"/>
                  </a:lnTo>
                  <a:lnTo>
                    <a:pt x="531288" y="1466190"/>
                  </a:lnTo>
                  <a:lnTo>
                    <a:pt x="538599" y="1473492"/>
                  </a:lnTo>
                  <a:lnTo>
                    <a:pt x="546227" y="1480795"/>
                  </a:lnTo>
                  <a:lnTo>
                    <a:pt x="553856" y="1487780"/>
                  </a:lnTo>
                  <a:lnTo>
                    <a:pt x="561802" y="1494765"/>
                  </a:lnTo>
                  <a:lnTo>
                    <a:pt x="570067" y="1501750"/>
                  </a:lnTo>
                  <a:lnTo>
                    <a:pt x="578331" y="1507782"/>
                  </a:lnTo>
                  <a:lnTo>
                    <a:pt x="586913" y="1514132"/>
                  </a:lnTo>
                  <a:lnTo>
                    <a:pt x="600581" y="1523657"/>
                  </a:lnTo>
                  <a:lnTo>
                    <a:pt x="615203" y="1532865"/>
                  </a:lnTo>
                  <a:lnTo>
                    <a:pt x="630142" y="1541437"/>
                  </a:lnTo>
                  <a:lnTo>
                    <a:pt x="645717" y="1549375"/>
                  </a:lnTo>
                  <a:lnTo>
                    <a:pt x="661928" y="1556995"/>
                  </a:lnTo>
                  <a:lnTo>
                    <a:pt x="678775" y="1563980"/>
                  </a:lnTo>
                  <a:lnTo>
                    <a:pt x="696257" y="1570647"/>
                  </a:lnTo>
                  <a:lnTo>
                    <a:pt x="714375" y="1576680"/>
                  </a:lnTo>
                  <a:lnTo>
                    <a:pt x="733129" y="1582395"/>
                  </a:lnTo>
                  <a:lnTo>
                    <a:pt x="752518" y="1587475"/>
                  </a:lnTo>
                  <a:lnTo>
                    <a:pt x="772544" y="1592237"/>
                  </a:lnTo>
                  <a:lnTo>
                    <a:pt x="792887" y="1596365"/>
                  </a:lnTo>
                  <a:lnTo>
                    <a:pt x="814183" y="1600175"/>
                  </a:lnTo>
                  <a:lnTo>
                    <a:pt x="835480" y="1603350"/>
                  </a:lnTo>
                  <a:lnTo>
                    <a:pt x="858048" y="1606525"/>
                  </a:lnTo>
                  <a:lnTo>
                    <a:pt x="880616" y="1608747"/>
                  </a:lnTo>
                  <a:lnTo>
                    <a:pt x="880616" y="1726857"/>
                  </a:lnTo>
                  <a:lnTo>
                    <a:pt x="1063385" y="1726857"/>
                  </a:lnTo>
                  <a:lnTo>
                    <a:pt x="1063385" y="1610652"/>
                  </a:lnTo>
                  <a:lnTo>
                    <a:pt x="1077371" y="1609382"/>
                  </a:lnTo>
                  <a:lnTo>
                    <a:pt x="1091675" y="1607795"/>
                  </a:lnTo>
                  <a:lnTo>
                    <a:pt x="1105661" y="1606207"/>
                  </a:lnTo>
                  <a:lnTo>
                    <a:pt x="1119329" y="1603985"/>
                  </a:lnTo>
                  <a:lnTo>
                    <a:pt x="1133314" y="1602080"/>
                  </a:lnTo>
                  <a:lnTo>
                    <a:pt x="1146665" y="1599857"/>
                  </a:lnTo>
                  <a:lnTo>
                    <a:pt x="1160015" y="1597317"/>
                  </a:lnTo>
                  <a:lnTo>
                    <a:pt x="1173047" y="1594142"/>
                  </a:lnTo>
                  <a:lnTo>
                    <a:pt x="1186397" y="1591285"/>
                  </a:lnTo>
                  <a:lnTo>
                    <a:pt x="1199111" y="1587792"/>
                  </a:lnTo>
                  <a:lnTo>
                    <a:pt x="1212144" y="1584300"/>
                  </a:lnTo>
                  <a:lnTo>
                    <a:pt x="1224540" y="1580807"/>
                  </a:lnTo>
                  <a:lnTo>
                    <a:pt x="1236937" y="1576680"/>
                  </a:lnTo>
                  <a:lnTo>
                    <a:pt x="1249333" y="1572552"/>
                  </a:lnTo>
                  <a:lnTo>
                    <a:pt x="1261412" y="1567790"/>
                  </a:lnTo>
                  <a:lnTo>
                    <a:pt x="1273491" y="1563345"/>
                  </a:lnTo>
                  <a:lnTo>
                    <a:pt x="1288748" y="1556995"/>
                  </a:lnTo>
                  <a:lnTo>
                    <a:pt x="1304005" y="1550010"/>
                  </a:lnTo>
                  <a:lnTo>
                    <a:pt x="1318627" y="1543025"/>
                  </a:lnTo>
                  <a:lnTo>
                    <a:pt x="1332613" y="1535722"/>
                  </a:lnTo>
                  <a:lnTo>
                    <a:pt x="1346598" y="1528102"/>
                  </a:lnTo>
                  <a:lnTo>
                    <a:pt x="1359631" y="1519847"/>
                  </a:lnTo>
                  <a:lnTo>
                    <a:pt x="1372345" y="1511592"/>
                  </a:lnTo>
                  <a:lnTo>
                    <a:pt x="1384742" y="1502702"/>
                  </a:lnTo>
                  <a:lnTo>
                    <a:pt x="1396185" y="1493812"/>
                  </a:lnTo>
                  <a:lnTo>
                    <a:pt x="1407945" y="1484287"/>
                  </a:lnTo>
                  <a:lnTo>
                    <a:pt x="1418753" y="1474762"/>
                  </a:lnTo>
                  <a:lnTo>
                    <a:pt x="1429242" y="1464602"/>
                  </a:lnTo>
                  <a:lnTo>
                    <a:pt x="1439096" y="1454125"/>
                  </a:lnTo>
                  <a:lnTo>
                    <a:pt x="1448631" y="1443647"/>
                  </a:lnTo>
                  <a:lnTo>
                    <a:pt x="1457531" y="1432535"/>
                  </a:lnTo>
                  <a:lnTo>
                    <a:pt x="1466114" y="1421422"/>
                  </a:lnTo>
                  <a:lnTo>
                    <a:pt x="1474378" y="1409675"/>
                  </a:lnTo>
                  <a:lnTo>
                    <a:pt x="1482007" y="1398245"/>
                  </a:lnTo>
                  <a:lnTo>
                    <a:pt x="1489000" y="1386497"/>
                  </a:lnTo>
                  <a:lnTo>
                    <a:pt x="1495675" y="1374432"/>
                  </a:lnTo>
                  <a:lnTo>
                    <a:pt x="1501396" y="1362685"/>
                  </a:lnTo>
                  <a:lnTo>
                    <a:pt x="1507118" y="1350620"/>
                  </a:lnTo>
                  <a:lnTo>
                    <a:pt x="1512203" y="1338555"/>
                  </a:lnTo>
                  <a:lnTo>
                    <a:pt x="1516335" y="1326490"/>
                  </a:lnTo>
                  <a:lnTo>
                    <a:pt x="1520468" y="1314107"/>
                  </a:lnTo>
                  <a:lnTo>
                    <a:pt x="1523964" y="1301725"/>
                  </a:lnTo>
                  <a:lnTo>
                    <a:pt x="1526507" y="1289025"/>
                  </a:lnTo>
                  <a:lnTo>
                    <a:pt x="1528732" y="1276642"/>
                  </a:lnTo>
                  <a:lnTo>
                    <a:pt x="1530957" y="1263942"/>
                  </a:lnTo>
                  <a:lnTo>
                    <a:pt x="1532228" y="1251242"/>
                  </a:lnTo>
                  <a:lnTo>
                    <a:pt x="1532864" y="1238542"/>
                  </a:lnTo>
                  <a:lnTo>
                    <a:pt x="1533182" y="1225207"/>
                  </a:lnTo>
                  <a:lnTo>
                    <a:pt x="1533182" y="1212189"/>
                  </a:lnTo>
                  <a:lnTo>
                    <a:pt x="1532546" y="1199172"/>
                  </a:lnTo>
                  <a:lnTo>
                    <a:pt x="1531275" y="1186789"/>
                  </a:lnTo>
                  <a:lnTo>
                    <a:pt x="1530003" y="1174407"/>
                  </a:lnTo>
                  <a:lnTo>
                    <a:pt x="1527778" y="1162342"/>
                  </a:lnTo>
                  <a:lnTo>
                    <a:pt x="1525553" y="1150594"/>
                  </a:lnTo>
                  <a:lnTo>
                    <a:pt x="1522693" y="1138847"/>
                  </a:lnTo>
                  <a:lnTo>
                    <a:pt x="1519514" y="1127734"/>
                  </a:lnTo>
                  <a:lnTo>
                    <a:pt x="1516018" y="1116939"/>
                  </a:lnTo>
                  <a:lnTo>
                    <a:pt x="1511885" y="1106144"/>
                  </a:lnTo>
                  <a:lnTo>
                    <a:pt x="1507435" y="1095349"/>
                  </a:lnTo>
                  <a:lnTo>
                    <a:pt x="1502350" y="1085189"/>
                  </a:lnTo>
                  <a:lnTo>
                    <a:pt x="1496946" y="1075347"/>
                  </a:lnTo>
                  <a:lnTo>
                    <a:pt x="1491225" y="1065822"/>
                  </a:lnTo>
                  <a:lnTo>
                    <a:pt x="1485185" y="1056614"/>
                  </a:lnTo>
                  <a:lnTo>
                    <a:pt x="1478510" y="1047407"/>
                  </a:lnTo>
                  <a:lnTo>
                    <a:pt x="1471517" y="1038517"/>
                  </a:lnTo>
                  <a:lnTo>
                    <a:pt x="1463889" y="1029944"/>
                  </a:lnTo>
                  <a:lnTo>
                    <a:pt x="1456260" y="1021689"/>
                  </a:lnTo>
                  <a:lnTo>
                    <a:pt x="1448314" y="1013752"/>
                  </a:lnTo>
                  <a:lnTo>
                    <a:pt x="1440049" y="1005814"/>
                  </a:lnTo>
                  <a:lnTo>
                    <a:pt x="1431467" y="998512"/>
                  </a:lnTo>
                  <a:lnTo>
                    <a:pt x="1422567" y="991527"/>
                  </a:lnTo>
                  <a:lnTo>
                    <a:pt x="1413349" y="984542"/>
                  </a:lnTo>
                  <a:lnTo>
                    <a:pt x="1403813" y="977557"/>
                  </a:lnTo>
                  <a:lnTo>
                    <a:pt x="1393959" y="971207"/>
                  </a:lnTo>
                  <a:lnTo>
                    <a:pt x="1383788" y="965174"/>
                  </a:lnTo>
                  <a:lnTo>
                    <a:pt x="1373299" y="959142"/>
                  </a:lnTo>
                  <a:lnTo>
                    <a:pt x="1362491" y="953427"/>
                  </a:lnTo>
                  <a:lnTo>
                    <a:pt x="1351048" y="948347"/>
                  </a:lnTo>
                  <a:lnTo>
                    <a:pt x="1339605" y="942949"/>
                  </a:lnTo>
                  <a:lnTo>
                    <a:pt x="1327845" y="937869"/>
                  </a:lnTo>
                  <a:lnTo>
                    <a:pt x="1305912" y="930249"/>
                  </a:lnTo>
                  <a:lnTo>
                    <a:pt x="1280801" y="921677"/>
                  </a:lnTo>
                  <a:lnTo>
                    <a:pt x="1252512" y="912469"/>
                  </a:lnTo>
                  <a:lnTo>
                    <a:pt x="1221362" y="902627"/>
                  </a:lnTo>
                  <a:lnTo>
                    <a:pt x="1186397" y="892784"/>
                  </a:lnTo>
                  <a:lnTo>
                    <a:pt x="1148572" y="882307"/>
                  </a:lnTo>
                  <a:lnTo>
                    <a:pt x="1107568" y="871512"/>
                  </a:lnTo>
                  <a:lnTo>
                    <a:pt x="1063385" y="860399"/>
                  </a:lnTo>
                  <a:lnTo>
                    <a:pt x="1063385" y="511149"/>
                  </a:lnTo>
                  <a:lnTo>
                    <a:pt x="1078960" y="514642"/>
                  </a:lnTo>
                  <a:lnTo>
                    <a:pt x="1093582" y="518769"/>
                  </a:lnTo>
                  <a:lnTo>
                    <a:pt x="1108204" y="523214"/>
                  </a:lnTo>
                  <a:lnTo>
                    <a:pt x="1121554" y="528612"/>
                  </a:lnTo>
                  <a:lnTo>
                    <a:pt x="1128229" y="531469"/>
                  </a:lnTo>
                  <a:lnTo>
                    <a:pt x="1134904" y="534644"/>
                  </a:lnTo>
                  <a:lnTo>
                    <a:pt x="1141261" y="537502"/>
                  </a:lnTo>
                  <a:lnTo>
                    <a:pt x="1146982" y="540677"/>
                  </a:lnTo>
                  <a:lnTo>
                    <a:pt x="1153022" y="544169"/>
                  </a:lnTo>
                  <a:lnTo>
                    <a:pt x="1159061" y="547662"/>
                  </a:lnTo>
                  <a:lnTo>
                    <a:pt x="1164465" y="551154"/>
                  </a:lnTo>
                  <a:lnTo>
                    <a:pt x="1169868" y="555282"/>
                  </a:lnTo>
                  <a:lnTo>
                    <a:pt x="1178768" y="561949"/>
                  </a:lnTo>
                  <a:lnTo>
                    <a:pt x="1187351" y="568934"/>
                  </a:lnTo>
                  <a:lnTo>
                    <a:pt x="1195297" y="576554"/>
                  </a:lnTo>
                  <a:lnTo>
                    <a:pt x="1202926" y="584174"/>
                  </a:lnTo>
                  <a:lnTo>
                    <a:pt x="1209919" y="592429"/>
                  </a:lnTo>
                  <a:lnTo>
                    <a:pt x="1216594" y="601002"/>
                  </a:lnTo>
                  <a:lnTo>
                    <a:pt x="1222633" y="609574"/>
                  </a:lnTo>
                  <a:lnTo>
                    <a:pt x="1228355" y="618782"/>
                  </a:lnTo>
                  <a:lnTo>
                    <a:pt x="1233758" y="627989"/>
                  </a:lnTo>
                  <a:lnTo>
                    <a:pt x="1238844" y="637832"/>
                  </a:lnTo>
                  <a:lnTo>
                    <a:pt x="1242976" y="647674"/>
                  </a:lnTo>
                  <a:lnTo>
                    <a:pt x="1247108" y="658469"/>
                  </a:lnTo>
                  <a:lnTo>
                    <a:pt x="1250287" y="668947"/>
                  </a:lnTo>
                  <a:lnTo>
                    <a:pt x="1253465" y="680059"/>
                  </a:lnTo>
                  <a:lnTo>
                    <a:pt x="1256326" y="691172"/>
                  </a:lnTo>
                  <a:lnTo>
                    <a:pt x="1258233" y="702919"/>
                  </a:lnTo>
                  <a:lnTo>
                    <a:pt x="1482324" y="675297"/>
                  </a:lnTo>
                  <a:lnTo>
                    <a:pt x="1479464" y="660692"/>
                  </a:lnTo>
                  <a:lnTo>
                    <a:pt x="1475967" y="646087"/>
                  </a:lnTo>
                  <a:lnTo>
                    <a:pt x="1472789" y="632434"/>
                  </a:lnTo>
                  <a:lnTo>
                    <a:pt x="1469292" y="618782"/>
                  </a:lnTo>
                  <a:lnTo>
                    <a:pt x="1465160" y="605764"/>
                  </a:lnTo>
                  <a:lnTo>
                    <a:pt x="1461028" y="592747"/>
                  </a:lnTo>
                  <a:lnTo>
                    <a:pt x="1456260" y="580364"/>
                  </a:lnTo>
                  <a:lnTo>
                    <a:pt x="1451810" y="568299"/>
                  </a:lnTo>
                  <a:lnTo>
                    <a:pt x="1446406" y="556552"/>
                  </a:lnTo>
                  <a:lnTo>
                    <a:pt x="1441321" y="545439"/>
                  </a:lnTo>
                  <a:lnTo>
                    <a:pt x="1435599" y="534644"/>
                  </a:lnTo>
                  <a:lnTo>
                    <a:pt x="1429560" y="523532"/>
                  </a:lnTo>
                  <a:lnTo>
                    <a:pt x="1423838" y="513689"/>
                  </a:lnTo>
                  <a:lnTo>
                    <a:pt x="1417163" y="503847"/>
                  </a:lnTo>
                  <a:lnTo>
                    <a:pt x="1410488" y="494322"/>
                  </a:lnTo>
                  <a:lnTo>
                    <a:pt x="1403177" y="485432"/>
                  </a:lnTo>
                  <a:lnTo>
                    <a:pt x="1395867" y="476542"/>
                  </a:lnTo>
                  <a:lnTo>
                    <a:pt x="1388238" y="467969"/>
                  </a:lnTo>
                  <a:lnTo>
                    <a:pt x="1379974" y="459714"/>
                  </a:lnTo>
                  <a:lnTo>
                    <a:pt x="1371074" y="451459"/>
                  </a:lnTo>
                  <a:lnTo>
                    <a:pt x="1361538" y="443522"/>
                  </a:lnTo>
                  <a:lnTo>
                    <a:pt x="1351366" y="435902"/>
                  </a:lnTo>
                  <a:lnTo>
                    <a:pt x="1341195" y="428599"/>
                  </a:lnTo>
                  <a:lnTo>
                    <a:pt x="1330388" y="421614"/>
                  </a:lnTo>
                  <a:lnTo>
                    <a:pt x="1319262" y="414629"/>
                  </a:lnTo>
                  <a:lnTo>
                    <a:pt x="1307184" y="407962"/>
                  </a:lnTo>
                  <a:lnTo>
                    <a:pt x="1294787" y="401294"/>
                  </a:lnTo>
                  <a:lnTo>
                    <a:pt x="1282073" y="395262"/>
                  </a:lnTo>
                  <a:lnTo>
                    <a:pt x="1268723" y="389229"/>
                  </a:lnTo>
                  <a:lnTo>
                    <a:pt x="1254737" y="383197"/>
                  </a:lnTo>
                  <a:lnTo>
                    <a:pt x="1240751" y="378117"/>
                  </a:lnTo>
                  <a:lnTo>
                    <a:pt x="1225812" y="372402"/>
                  </a:lnTo>
                  <a:lnTo>
                    <a:pt x="1207058" y="366369"/>
                  </a:lnTo>
                  <a:lnTo>
                    <a:pt x="1187986" y="360972"/>
                  </a:lnTo>
                  <a:lnTo>
                    <a:pt x="1168279" y="355574"/>
                  </a:lnTo>
                  <a:lnTo>
                    <a:pt x="1147936" y="351129"/>
                  </a:lnTo>
                  <a:lnTo>
                    <a:pt x="1127593" y="346684"/>
                  </a:lnTo>
                  <a:lnTo>
                    <a:pt x="1106614" y="343192"/>
                  </a:lnTo>
                  <a:lnTo>
                    <a:pt x="1085000" y="339699"/>
                  </a:lnTo>
                  <a:lnTo>
                    <a:pt x="1063385" y="337159"/>
                  </a:lnTo>
                  <a:lnTo>
                    <a:pt x="1063385" y="217144"/>
                  </a:lnTo>
                  <a:close/>
                  <a:moveTo>
                    <a:pt x="972000" y="0"/>
                  </a:moveTo>
                  <a:cubicBezTo>
                    <a:pt x="1508821" y="0"/>
                    <a:pt x="1944000" y="435179"/>
                    <a:pt x="1944000" y="972000"/>
                  </a:cubicBezTo>
                  <a:cubicBezTo>
                    <a:pt x="1944000" y="1508821"/>
                    <a:pt x="1508821" y="1944000"/>
                    <a:pt x="972000" y="1944000"/>
                  </a:cubicBezTo>
                  <a:cubicBezTo>
                    <a:pt x="435179" y="1944000"/>
                    <a:pt x="0" y="1508821"/>
                    <a:pt x="0" y="972000"/>
                  </a:cubicBezTo>
                  <a:cubicBezTo>
                    <a:pt x="0" y="435179"/>
                    <a:pt x="435179" y="0"/>
                    <a:pt x="97200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115214" tIns="57607" rIns="115214" bIns="57607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165215" y="3552825"/>
            <a:ext cx="2012315" cy="1469390"/>
            <a:chOff x="9709" y="5595"/>
            <a:chExt cx="3169" cy="2314"/>
          </a:xfrm>
        </p:grpSpPr>
        <p:sp>
          <p:nvSpPr>
            <p:cNvPr id="62" name="Freeform 10"/>
            <p:cNvSpPr/>
            <p:nvPr/>
          </p:nvSpPr>
          <p:spPr bwMode="auto">
            <a:xfrm rot="1800000">
              <a:off x="9912" y="5595"/>
              <a:ext cx="2966" cy="2314"/>
            </a:xfrm>
            <a:custGeom>
              <a:avLst/>
              <a:gdLst>
                <a:gd name="T0" fmla="*/ 5870 w 6522"/>
                <a:gd name="T1" fmla="*/ 1521 h 5083"/>
                <a:gd name="T2" fmla="*/ 2637 w 6522"/>
                <a:gd name="T3" fmla="*/ 653 h 5083"/>
                <a:gd name="T4" fmla="*/ 1732 w 6522"/>
                <a:gd name="T5" fmla="*/ 1588 h 5083"/>
                <a:gd name="T6" fmla="*/ 1732 w 6522"/>
                <a:gd name="T7" fmla="*/ 1588 h 5083"/>
                <a:gd name="T8" fmla="*/ 1722 w 6522"/>
                <a:gd name="T9" fmla="*/ 1606 h 5083"/>
                <a:gd name="T10" fmla="*/ 1717 w 6522"/>
                <a:gd name="T11" fmla="*/ 1617 h 5083"/>
                <a:gd name="T12" fmla="*/ 0 w 6522"/>
                <a:gd name="T13" fmla="*/ 4905 h 5083"/>
                <a:gd name="T14" fmla="*/ 3706 w 6522"/>
                <a:gd name="T15" fmla="*/ 5067 h 5083"/>
                <a:gd name="T16" fmla="*/ 3718 w 6522"/>
                <a:gd name="T17" fmla="*/ 5068 h 5083"/>
                <a:gd name="T18" fmla="*/ 3739 w 6522"/>
                <a:gd name="T19" fmla="*/ 5068 h 5083"/>
                <a:gd name="T20" fmla="*/ 3739 w 6522"/>
                <a:gd name="T21" fmla="*/ 5068 h 5083"/>
                <a:gd name="T22" fmla="*/ 5002 w 6522"/>
                <a:gd name="T23" fmla="*/ 4753 h 5083"/>
                <a:gd name="T24" fmla="*/ 5870 w 6522"/>
                <a:gd name="T25" fmla="*/ 1521 h 5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22" h="5083">
                  <a:moveTo>
                    <a:pt x="5870" y="1521"/>
                  </a:moveTo>
                  <a:cubicBezTo>
                    <a:pt x="5217" y="389"/>
                    <a:pt x="3769" y="0"/>
                    <a:pt x="2637" y="653"/>
                  </a:cubicBezTo>
                  <a:cubicBezTo>
                    <a:pt x="2239" y="882"/>
                    <a:pt x="1934" y="1210"/>
                    <a:pt x="1732" y="1588"/>
                  </a:cubicBezTo>
                  <a:lnTo>
                    <a:pt x="1732" y="1588"/>
                  </a:lnTo>
                  <a:lnTo>
                    <a:pt x="1722" y="1606"/>
                  </a:lnTo>
                  <a:lnTo>
                    <a:pt x="1717" y="1617"/>
                  </a:lnTo>
                  <a:lnTo>
                    <a:pt x="0" y="4905"/>
                  </a:lnTo>
                  <a:lnTo>
                    <a:pt x="3706" y="5067"/>
                  </a:lnTo>
                  <a:lnTo>
                    <a:pt x="3718" y="5068"/>
                  </a:lnTo>
                  <a:lnTo>
                    <a:pt x="3739" y="5068"/>
                  </a:lnTo>
                  <a:lnTo>
                    <a:pt x="3739" y="5068"/>
                  </a:lnTo>
                  <a:cubicBezTo>
                    <a:pt x="4167" y="5083"/>
                    <a:pt x="4604" y="4983"/>
                    <a:pt x="5002" y="4753"/>
                  </a:cubicBezTo>
                  <a:cubicBezTo>
                    <a:pt x="6134" y="4100"/>
                    <a:pt x="6522" y="2653"/>
                    <a:pt x="5870" y="1521"/>
                  </a:cubicBezTo>
                  <a:close/>
                </a:path>
              </a:pathLst>
            </a:custGeom>
            <a:solidFill>
              <a:srgbClr val="2DB2A4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709" y="6681"/>
              <a:ext cx="745" cy="571"/>
            </a:xfrm>
            <a:prstGeom prst="rect">
              <a:avLst/>
            </a:prstGeom>
            <a:noFill/>
          </p:spPr>
          <p:txBody>
            <a:bodyPr wrap="none" lIns="115214" tIns="57607" rIns="115214" bIns="57607" rtlCol="0">
              <a:spAutoFit/>
            </a:bodyPr>
            <a:p>
              <a:pPr algn="ctr"/>
              <a:r>
                <a:rPr lang="en-US" altLang="zh-CN" sz="1600" dirty="0">
                  <a:solidFill>
                    <a:srgbClr val="2DB2A4">
                      <a:lumMod val="60000"/>
                      <a:lumOff val="4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1600" dirty="0">
                <a:solidFill>
                  <a:srgbClr val="2DB2A4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7" name="Freeform 13"/>
            <p:cNvSpPr>
              <a:spLocks noEditPoints="1"/>
            </p:cNvSpPr>
            <p:nvPr/>
          </p:nvSpPr>
          <p:spPr bwMode="auto">
            <a:xfrm>
              <a:off x="11082" y="6523"/>
              <a:ext cx="965" cy="953"/>
            </a:xfrm>
            <a:custGeom>
              <a:avLst/>
              <a:gdLst>
                <a:gd name="T0" fmla="*/ 553690 w 1006"/>
                <a:gd name="T1" fmla="*/ 521559 h 995"/>
                <a:gd name="T2" fmla="*/ 490342 w 1006"/>
                <a:gd name="T3" fmla="*/ 521559 h 995"/>
                <a:gd name="T4" fmla="*/ 590238 w 1006"/>
                <a:gd name="T5" fmla="*/ 58964 h 995"/>
                <a:gd name="T6" fmla="*/ 508006 w 1006"/>
                <a:gd name="T7" fmla="*/ 0 h 995"/>
                <a:gd name="T8" fmla="*/ 287505 w 1006"/>
                <a:gd name="T9" fmla="*/ 196344 h 995"/>
                <a:gd name="T10" fmla="*/ 256440 w 1006"/>
                <a:gd name="T11" fmla="*/ 241327 h 995"/>
                <a:gd name="T12" fmla="*/ 229029 w 1006"/>
                <a:gd name="T13" fmla="*/ 254701 h 995"/>
                <a:gd name="T14" fmla="*/ 232075 w 1006"/>
                <a:gd name="T15" fmla="*/ 337980 h 995"/>
                <a:gd name="T16" fmla="*/ 54212 w 1006"/>
                <a:gd name="T17" fmla="*/ 492381 h 995"/>
                <a:gd name="T18" fmla="*/ 34720 w 1006"/>
                <a:gd name="T19" fmla="*/ 604838 h 995"/>
                <a:gd name="T20" fmla="*/ 126697 w 1006"/>
                <a:gd name="T21" fmla="*/ 513049 h 995"/>
                <a:gd name="T22" fmla="*/ 271059 w 1006"/>
                <a:gd name="T23" fmla="*/ 377492 h 995"/>
                <a:gd name="T24" fmla="*/ 352072 w 1006"/>
                <a:gd name="T25" fmla="*/ 377492 h 995"/>
                <a:gd name="T26" fmla="*/ 375218 w 1006"/>
                <a:gd name="T27" fmla="*/ 326430 h 995"/>
                <a:gd name="T28" fmla="*/ 410547 w 1006"/>
                <a:gd name="T29" fmla="*/ 319136 h 995"/>
                <a:gd name="T30" fmla="*/ 590238 w 1006"/>
                <a:gd name="T31" fmla="*/ 58964 h 995"/>
                <a:gd name="T32" fmla="*/ 238775 w 1006"/>
                <a:gd name="T33" fmla="*/ 197560 h 995"/>
                <a:gd name="T34" fmla="*/ 246085 w 1006"/>
                <a:gd name="T35" fmla="*/ 189658 h 995"/>
                <a:gd name="T36" fmla="*/ 265576 w 1006"/>
                <a:gd name="T37" fmla="*/ 170814 h 995"/>
                <a:gd name="T38" fmla="*/ 130961 w 1006"/>
                <a:gd name="T39" fmla="*/ 608 h 995"/>
                <a:gd name="T40" fmla="*/ 170554 w 1006"/>
                <a:gd name="T41" fmla="*/ 97260 h 995"/>
                <a:gd name="T42" fmla="*/ 12792 w 1006"/>
                <a:gd name="T43" fmla="*/ 118536 h 995"/>
                <a:gd name="T44" fmla="*/ 141316 w 1006"/>
                <a:gd name="T45" fmla="*/ 271721 h 995"/>
                <a:gd name="T46" fmla="*/ 184563 w 1006"/>
                <a:gd name="T47" fmla="*/ 263211 h 995"/>
                <a:gd name="T48" fmla="*/ 221111 w 1006"/>
                <a:gd name="T49" fmla="*/ 215189 h 995"/>
                <a:gd name="T50" fmla="*/ 409329 w 1006"/>
                <a:gd name="T51" fmla="*/ 368374 h 995"/>
                <a:gd name="T52" fmla="*/ 375827 w 1006"/>
                <a:gd name="T53" fmla="*/ 401199 h 995"/>
                <a:gd name="T54" fmla="*/ 451358 w 1006"/>
                <a:gd name="T55" fmla="*/ 529461 h 995"/>
                <a:gd name="T56" fmla="*/ 529326 w 1006"/>
                <a:gd name="T57" fmla="*/ 604838 h 995"/>
                <a:gd name="T58" fmla="*/ 596938 w 1006"/>
                <a:gd name="T59" fmla="*/ 501499 h 995"/>
                <a:gd name="T60" fmla="*/ 427602 w 1006"/>
                <a:gd name="T61" fmla="*/ 350137 h 995"/>
                <a:gd name="T62" fmla="*/ 400801 w 1006"/>
                <a:gd name="T63" fmla="*/ 351961 h 9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06" h="995">
                  <a:moveTo>
                    <a:pt x="857" y="806"/>
                  </a:moveTo>
                  <a:cubicBezTo>
                    <a:pt x="886" y="806"/>
                    <a:pt x="909" y="829"/>
                    <a:pt x="909" y="858"/>
                  </a:cubicBezTo>
                  <a:cubicBezTo>
                    <a:pt x="909" y="887"/>
                    <a:pt x="886" y="910"/>
                    <a:pt x="857" y="910"/>
                  </a:cubicBezTo>
                  <a:cubicBezTo>
                    <a:pt x="828" y="910"/>
                    <a:pt x="805" y="887"/>
                    <a:pt x="805" y="858"/>
                  </a:cubicBezTo>
                  <a:cubicBezTo>
                    <a:pt x="805" y="829"/>
                    <a:pt x="828" y="806"/>
                    <a:pt x="857" y="806"/>
                  </a:cubicBezTo>
                  <a:close/>
                  <a:moveTo>
                    <a:pt x="969" y="97"/>
                  </a:moveTo>
                  <a:lnTo>
                    <a:pt x="900" y="28"/>
                  </a:lnTo>
                  <a:cubicBezTo>
                    <a:pt x="882" y="9"/>
                    <a:pt x="858" y="0"/>
                    <a:pt x="834" y="0"/>
                  </a:cubicBezTo>
                  <a:cubicBezTo>
                    <a:pt x="810" y="0"/>
                    <a:pt x="786" y="9"/>
                    <a:pt x="767" y="28"/>
                  </a:cubicBezTo>
                  <a:lnTo>
                    <a:pt x="472" y="323"/>
                  </a:lnTo>
                  <a:cubicBezTo>
                    <a:pt x="481" y="340"/>
                    <a:pt x="475" y="367"/>
                    <a:pt x="460" y="381"/>
                  </a:cubicBezTo>
                  <a:cubicBezTo>
                    <a:pt x="451" y="391"/>
                    <a:pt x="435" y="397"/>
                    <a:pt x="421" y="397"/>
                  </a:cubicBezTo>
                  <a:cubicBezTo>
                    <a:pt x="414" y="397"/>
                    <a:pt x="408" y="396"/>
                    <a:pt x="402" y="393"/>
                  </a:cubicBezTo>
                  <a:lnTo>
                    <a:pt x="376" y="419"/>
                  </a:lnTo>
                  <a:cubicBezTo>
                    <a:pt x="340" y="455"/>
                    <a:pt x="340" y="515"/>
                    <a:pt x="376" y="552"/>
                  </a:cubicBezTo>
                  <a:lnTo>
                    <a:pt x="381" y="556"/>
                  </a:lnTo>
                  <a:lnTo>
                    <a:pt x="151" y="787"/>
                  </a:lnTo>
                  <a:lnTo>
                    <a:pt x="89" y="810"/>
                  </a:lnTo>
                  <a:lnTo>
                    <a:pt x="0" y="938"/>
                  </a:lnTo>
                  <a:lnTo>
                    <a:pt x="57" y="995"/>
                  </a:lnTo>
                  <a:lnTo>
                    <a:pt x="185" y="906"/>
                  </a:lnTo>
                  <a:lnTo>
                    <a:pt x="208" y="844"/>
                  </a:lnTo>
                  <a:lnTo>
                    <a:pt x="439" y="614"/>
                  </a:lnTo>
                  <a:lnTo>
                    <a:pt x="445" y="621"/>
                  </a:lnTo>
                  <a:cubicBezTo>
                    <a:pt x="464" y="639"/>
                    <a:pt x="488" y="648"/>
                    <a:pt x="512" y="648"/>
                  </a:cubicBezTo>
                  <a:cubicBezTo>
                    <a:pt x="536" y="648"/>
                    <a:pt x="560" y="639"/>
                    <a:pt x="578" y="621"/>
                  </a:cubicBezTo>
                  <a:lnTo>
                    <a:pt x="604" y="595"/>
                  </a:lnTo>
                  <a:cubicBezTo>
                    <a:pt x="596" y="577"/>
                    <a:pt x="602" y="551"/>
                    <a:pt x="616" y="537"/>
                  </a:cubicBezTo>
                  <a:cubicBezTo>
                    <a:pt x="626" y="527"/>
                    <a:pt x="642" y="521"/>
                    <a:pt x="656" y="521"/>
                  </a:cubicBezTo>
                  <a:cubicBezTo>
                    <a:pt x="662" y="521"/>
                    <a:pt x="669" y="522"/>
                    <a:pt x="674" y="525"/>
                  </a:cubicBezTo>
                  <a:lnTo>
                    <a:pt x="969" y="230"/>
                  </a:lnTo>
                  <a:cubicBezTo>
                    <a:pt x="1006" y="193"/>
                    <a:pt x="1006" y="133"/>
                    <a:pt x="969" y="97"/>
                  </a:cubicBezTo>
                  <a:close/>
                  <a:moveTo>
                    <a:pt x="363" y="354"/>
                  </a:moveTo>
                  <a:lnTo>
                    <a:pt x="392" y="325"/>
                  </a:lnTo>
                  <a:lnTo>
                    <a:pt x="418" y="338"/>
                  </a:lnTo>
                  <a:lnTo>
                    <a:pt x="404" y="312"/>
                  </a:lnTo>
                  <a:lnTo>
                    <a:pt x="433" y="284"/>
                  </a:lnTo>
                  <a:lnTo>
                    <a:pt x="436" y="281"/>
                  </a:lnTo>
                  <a:cubicBezTo>
                    <a:pt x="442" y="264"/>
                    <a:pt x="446" y="248"/>
                    <a:pt x="446" y="233"/>
                  </a:cubicBezTo>
                  <a:cubicBezTo>
                    <a:pt x="446" y="115"/>
                    <a:pt x="333" y="0"/>
                    <a:pt x="215" y="1"/>
                  </a:cubicBezTo>
                  <a:cubicBezTo>
                    <a:pt x="214" y="1"/>
                    <a:pt x="201" y="15"/>
                    <a:pt x="193" y="22"/>
                  </a:cubicBezTo>
                  <a:cubicBezTo>
                    <a:pt x="288" y="117"/>
                    <a:pt x="280" y="102"/>
                    <a:pt x="280" y="160"/>
                  </a:cubicBezTo>
                  <a:cubicBezTo>
                    <a:pt x="280" y="207"/>
                    <a:pt x="205" y="282"/>
                    <a:pt x="159" y="282"/>
                  </a:cubicBezTo>
                  <a:cubicBezTo>
                    <a:pt x="99" y="282"/>
                    <a:pt x="118" y="291"/>
                    <a:pt x="21" y="195"/>
                  </a:cubicBezTo>
                  <a:cubicBezTo>
                    <a:pt x="14" y="202"/>
                    <a:pt x="0" y="215"/>
                    <a:pt x="0" y="216"/>
                  </a:cubicBezTo>
                  <a:cubicBezTo>
                    <a:pt x="2" y="334"/>
                    <a:pt x="113" y="447"/>
                    <a:pt x="232" y="447"/>
                  </a:cubicBezTo>
                  <a:cubicBezTo>
                    <a:pt x="253" y="447"/>
                    <a:pt x="276" y="440"/>
                    <a:pt x="299" y="429"/>
                  </a:cubicBezTo>
                  <a:lnTo>
                    <a:pt x="303" y="433"/>
                  </a:lnTo>
                  <a:cubicBezTo>
                    <a:pt x="310" y="414"/>
                    <a:pt x="322" y="395"/>
                    <a:pt x="337" y="380"/>
                  </a:cubicBezTo>
                  <a:lnTo>
                    <a:pt x="363" y="354"/>
                  </a:lnTo>
                  <a:close/>
                  <a:moveTo>
                    <a:pt x="658" y="579"/>
                  </a:moveTo>
                  <a:lnTo>
                    <a:pt x="672" y="606"/>
                  </a:lnTo>
                  <a:lnTo>
                    <a:pt x="644" y="634"/>
                  </a:lnTo>
                  <a:lnTo>
                    <a:pt x="617" y="660"/>
                  </a:lnTo>
                  <a:cubicBezTo>
                    <a:pt x="602" y="675"/>
                    <a:pt x="584" y="687"/>
                    <a:pt x="564" y="694"/>
                  </a:cubicBezTo>
                  <a:lnTo>
                    <a:pt x="741" y="871"/>
                  </a:lnTo>
                  <a:lnTo>
                    <a:pt x="824" y="983"/>
                  </a:lnTo>
                  <a:lnTo>
                    <a:pt x="869" y="995"/>
                  </a:lnTo>
                  <a:lnTo>
                    <a:pt x="992" y="871"/>
                  </a:lnTo>
                  <a:lnTo>
                    <a:pt x="980" y="825"/>
                  </a:lnTo>
                  <a:lnTo>
                    <a:pt x="869" y="743"/>
                  </a:lnTo>
                  <a:lnTo>
                    <a:pt x="702" y="576"/>
                  </a:lnTo>
                  <a:lnTo>
                    <a:pt x="685" y="592"/>
                  </a:lnTo>
                  <a:lnTo>
                    <a:pt x="658" y="5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294A5A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521325" y="4669790"/>
            <a:ext cx="1880870" cy="1690370"/>
            <a:chOff x="8695" y="7354"/>
            <a:chExt cx="2962" cy="2662"/>
          </a:xfrm>
        </p:grpSpPr>
        <p:sp>
          <p:nvSpPr>
            <p:cNvPr id="60" name="Freeform 8"/>
            <p:cNvSpPr/>
            <p:nvPr/>
          </p:nvSpPr>
          <p:spPr bwMode="auto">
            <a:xfrm rot="1800000">
              <a:off x="8695" y="7702"/>
              <a:ext cx="2963" cy="2314"/>
            </a:xfrm>
            <a:custGeom>
              <a:avLst/>
              <a:gdLst>
                <a:gd name="T0" fmla="*/ 5863 w 6518"/>
                <a:gd name="T1" fmla="*/ 3566 h 5082"/>
                <a:gd name="T2" fmla="*/ 5002 w 6518"/>
                <a:gd name="T3" fmla="*/ 332 h 5082"/>
                <a:gd name="T4" fmla="*/ 3740 w 6518"/>
                <a:gd name="T5" fmla="*/ 14 h 5082"/>
                <a:gd name="T6" fmla="*/ 3740 w 6518"/>
                <a:gd name="T7" fmla="*/ 14 h 5082"/>
                <a:gd name="T8" fmla="*/ 3719 w 6518"/>
                <a:gd name="T9" fmla="*/ 14 h 5082"/>
                <a:gd name="T10" fmla="*/ 3707 w 6518"/>
                <a:gd name="T11" fmla="*/ 15 h 5082"/>
                <a:gd name="T12" fmla="*/ 0 w 6518"/>
                <a:gd name="T13" fmla="*/ 168 h 5082"/>
                <a:gd name="T14" fmla="*/ 1710 w 6518"/>
                <a:gd name="T15" fmla="*/ 3461 h 5082"/>
                <a:gd name="T16" fmla="*/ 1715 w 6518"/>
                <a:gd name="T17" fmla="*/ 3471 h 5082"/>
                <a:gd name="T18" fmla="*/ 1725 w 6518"/>
                <a:gd name="T19" fmla="*/ 3490 h 5082"/>
                <a:gd name="T20" fmla="*/ 1725 w 6518"/>
                <a:gd name="T21" fmla="*/ 3490 h 5082"/>
                <a:gd name="T22" fmla="*/ 2628 w 6518"/>
                <a:gd name="T23" fmla="*/ 4427 h 5082"/>
                <a:gd name="T24" fmla="*/ 5863 w 6518"/>
                <a:gd name="T25" fmla="*/ 3566 h 5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18" h="5082">
                  <a:moveTo>
                    <a:pt x="5863" y="3566"/>
                  </a:moveTo>
                  <a:cubicBezTo>
                    <a:pt x="6518" y="2435"/>
                    <a:pt x="6132" y="987"/>
                    <a:pt x="5002" y="332"/>
                  </a:cubicBezTo>
                  <a:cubicBezTo>
                    <a:pt x="4604" y="101"/>
                    <a:pt x="4168" y="0"/>
                    <a:pt x="3740" y="14"/>
                  </a:cubicBezTo>
                  <a:lnTo>
                    <a:pt x="3740" y="14"/>
                  </a:lnTo>
                  <a:lnTo>
                    <a:pt x="3719" y="14"/>
                  </a:lnTo>
                  <a:lnTo>
                    <a:pt x="3707" y="15"/>
                  </a:lnTo>
                  <a:lnTo>
                    <a:pt x="0" y="168"/>
                  </a:lnTo>
                  <a:lnTo>
                    <a:pt x="1710" y="3461"/>
                  </a:lnTo>
                  <a:lnTo>
                    <a:pt x="1715" y="3471"/>
                  </a:lnTo>
                  <a:lnTo>
                    <a:pt x="1725" y="3490"/>
                  </a:lnTo>
                  <a:lnTo>
                    <a:pt x="1725" y="3490"/>
                  </a:lnTo>
                  <a:cubicBezTo>
                    <a:pt x="1926" y="3868"/>
                    <a:pt x="2231" y="4196"/>
                    <a:pt x="2628" y="4427"/>
                  </a:cubicBezTo>
                  <a:cubicBezTo>
                    <a:pt x="3759" y="5082"/>
                    <a:pt x="5207" y="4696"/>
                    <a:pt x="5863" y="3566"/>
                  </a:cubicBezTo>
                  <a:close/>
                </a:path>
              </a:pathLst>
            </a:custGeom>
            <a:solidFill>
              <a:srgbClr val="F87A08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321" y="7354"/>
              <a:ext cx="745" cy="571"/>
            </a:xfrm>
            <a:prstGeom prst="rect">
              <a:avLst/>
            </a:prstGeom>
            <a:noFill/>
          </p:spPr>
          <p:txBody>
            <a:bodyPr wrap="none" lIns="115214" tIns="57607" rIns="115214" bIns="57607" rtlCol="0">
              <a:spAutoFit/>
            </a:bodyPr>
            <a:p>
              <a:pPr algn="ctr"/>
              <a:r>
                <a:rPr lang="en-US" altLang="zh-CN" sz="1600" dirty="0">
                  <a:solidFill>
                    <a:srgbClr val="F87A08">
                      <a:lumMod val="60000"/>
                      <a:lumOff val="4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1600" dirty="0">
                <a:solidFill>
                  <a:srgbClr val="F87A08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8" name="Freeform 14"/>
            <p:cNvSpPr>
              <a:spLocks noEditPoints="1"/>
            </p:cNvSpPr>
            <p:nvPr/>
          </p:nvSpPr>
          <p:spPr bwMode="auto">
            <a:xfrm>
              <a:off x="10084" y="8310"/>
              <a:ext cx="692" cy="945"/>
            </a:xfrm>
            <a:custGeom>
              <a:avLst/>
              <a:gdLst>
                <a:gd name="T0" fmla="*/ 57780 w 723"/>
                <a:gd name="T1" fmla="*/ 97375 h 986"/>
                <a:gd name="T2" fmla="*/ 48657 w 723"/>
                <a:gd name="T3" fmla="*/ 600075 h 986"/>
                <a:gd name="T4" fmla="*/ 439737 w 723"/>
                <a:gd name="T5" fmla="*/ 147280 h 986"/>
                <a:gd name="T6" fmla="*/ 406285 w 723"/>
                <a:gd name="T7" fmla="*/ 158235 h 986"/>
                <a:gd name="T8" fmla="*/ 50482 w 723"/>
                <a:gd name="T9" fmla="*/ 565385 h 986"/>
                <a:gd name="T10" fmla="*/ 190370 w 723"/>
                <a:gd name="T11" fmla="*/ 63903 h 986"/>
                <a:gd name="T12" fmla="*/ 249367 w 723"/>
                <a:gd name="T13" fmla="*/ 63903 h 986"/>
                <a:gd name="T14" fmla="*/ 218956 w 723"/>
                <a:gd name="T15" fmla="*/ 95549 h 986"/>
                <a:gd name="T16" fmla="*/ 153878 w 723"/>
                <a:gd name="T17" fmla="*/ 65120 h 986"/>
                <a:gd name="T18" fmla="*/ 80892 w 723"/>
                <a:gd name="T19" fmla="*/ 152149 h 986"/>
                <a:gd name="T20" fmla="*/ 358845 w 723"/>
                <a:gd name="T21" fmla="*/ 152149 h 986"/>
                <a:gd name="T22" fmla="*/ 285859 w 723"/>
                <a:gd name="T23" fmla="*/ 65120 h 986"/>
                <a:gd name="T24" fmla="*/ 153878 w 723"/>
                <a:gd name="T25" fmla="*/ 65120 h 986"/>
                <a:gd name="T26" fmla="*/ 155094 w 723"/>
                <a:gd name="T27" fmla="*/ 455838 h 986"/>
                <a:gd name="T28" fmla="*/ 106437 w 723"/>
                <a:gd name="T29" fmla="*/ 469227 h 986"/>
                <a:gd name="T30" fmla="*/ 96097 w 723"/>
                <a:gd name="T31" fmla="*/ 480182 h 986"/>
                <a:gd name="T32" fmla="*/ 155094 w 723"/>
                <a:gd name="T33" fmla="*/ 484442 h 986"/>
                <a:gd name="T34" fmla="*/ 93056 w 723"/>
                <a:gd name="T35" fmla="*/ 514872 h 986"/>
                <a:gd name="T36" fmla="*/ 170299 w 723"/>
                <a:gd name="T37" fmla="*/ 477139 h 986"/>
                <a:gd name="T38" fmla="*/ 170299 w 723"/>
                <a:gd name="T39" fmla="*/ 452795 h 986"/>
                <a:gd name="T40" fmla="*/ 77851 w 723"/>
                <a:gd name="T41" fmla="*/ 457055 h 986"/>
                <a:gd name="T42" fmla="*/ 150836 w 723"/>
                <a:gd name="T43" fmla="*/ 534955 h 986"/>
                <a:gd name="T44" fmla="*/ 150836 w 723"/>
                <a:gd name="T45" fmla="*/ 235526 h 986"/>
                <a:gd name="T46" fmla="*/ 106437 w 723"/>
                <a:gd name="T47" fmla="*/ 248915 h 986"/>
                <a:gd name="T48" fmla="*/ 121642 w 723"/>
                <a:gd name="T49" fmla="*/ 288474 h 986"/>
                <a:gd name="T50" fmla="*/ 93056 w 723"/>
                <a:gd name="T51" fmla="*/ 299429 h 986"/>
                <a:gd name="T52" fmla="*/ 150836 w 723"/>
                <a:gd name="T53" fmla="*/ 220312 h 986"/>
                <a:gd name="T54" fmla="*/ 77851 w 723"/>
                <a:gd name="T55" fmla="*/ 297603 h 986"/>
                <a:gd name="T56" fmla="*/ 169691 w 723"/>
                <a:gd name="T57" fmla="*/ 253176 h 986"/>
                <a:gd name="T58" fmla="*/ 169083 w 723"/>
                <a:gd name="T59" fmla="*/ 232483 h 986"/>
                <a:gd name="T60" fmla="*/ 155094 w 723"/>
                <a:gd name="T61" fmla="*/ 354202 h 986"/>
                <a:gd name="T62" fmla="*/ 96097 w 723"/>
                <a:gd name="T63" fmla="*/ 369417 h 986"/>
                <a:gd name="T64" fmla="*/ 155094 w 723"/>
                <a:gd name="T65" fmla="*/ 408976 h 986"/>
                <a:gd name="T66" fmla="*/ 170299 w 723"/>
                <a:gd name="T67" fmla="*/ 342639 h 986"/>
                <a:gd name="T68" fmla="*/ 77851 w 723"/>
                <a:gd name="T69" fmla="*/ 346291 h 986"/>
                <a:gd name="T70" fmla="*/ 155094 w 723"/>
                <a:gd name="T71" fmla="*/ 423582 h 986"/>
                <a:gd name="T72" fmla="*/ 203143 w 723"/>
                <a:gd name="T73" fmla="*/ 327424 h 986"/>
                <a:gd name="T74" fmla="*/ 229904 w 723"/>
                <a:gd name="T75" fmla="*/ 508786 h 986"/>
                <a:gd name="T76" fmla="*/ 352763 w 723"/>
                <a:gd name="T77" fmla="*/ 471053 h 986"/>
                <a:gd name="T78" fmla="*/ 225038 w 723"/>
                <a:gd name="T79" fmla="*/ 504526 h 986"/>
                <a:gd name="T80" fmla="*/ 352763 w 723"/>
                <a:gd name="T81" fmla="*/ 357245 h 986"/>
                <a:gd name="T82" fmla="*/ 225038 w 723"/>
                <a:gd name="T83" fmla="*/ 288474 h 986"/>
                <a:gd name="T84" fmla="*/ 225038 w 723"/>
                <a:gd name="T85" fmla="*/ 247698 h 9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23" h="986">
                  <a:moveTo>
                    <a:pt x="55" y="260"/>
                  </a:moveTo>
                  <a:cubicBezTo>
                    <a:pt x="55" y="232"/>
                    <a:pt x="68" y="218"/>
                    <a:pt x="95" y="217"/>
                  </a:cubicBezTo>
                  <a:lnTo>
                    <a:pt x="95" y="160"/>
                  </a:lnTo>
                  <a:cubicBezTo>
                    <a:pt x="45" y="161"/>
                    <a:pt x="0" y="193"/>
                    <a:pt x="0" y="242"/>
                  </a:cubicBezTo>
                  <a:lnTo>
                    <a:pt x="0" y="906"/>
                  </a:lnTo>
                  <a:cubicBezTo>
                    <a:pt x="0" y="947"/>
                    <a:pt x="40" y="986"/>
                    <a:pt x="80" y="986"/>
                  </a:cubicBezTo>
                  <a:lnTo>
                    <a:pt x="643" y="986"/>
                  </a:lnTo>
                  <a:cubicBezTo>
                    <a:pt x="683" y="986"/>
                    <a:pt x="723" y="947"/>
                    <a:pt x="723" y="906"/>
                  </a:cubicBezTo>
                  <a:lnTo>
                    <a:pt x="723" y="242"/>
                  </a:lnTo>
                  <a:cubicBezTo>
                    <a:pt x="723" y="193"/>
                    <a:pt x="678" y="161"/>
                    <a:pt x="628" y="160"/>
                  </a:cubicBezTo>
                  <a:lnTo>
                    <a:pt x="628" y="217"/>
                  </a:lnTo>
                  <a:cubicBezTo>
                    <a:pt x="655" y="218"/>
                    <a:pt x="668" y="232"/>
                    <a:pt x="668" y="260"/>
                  </a:cubicBezTo>
                  <a:lnTo>
                    <a:pt x="668" y="889"/>
                  </a:lnTo>
                  <a:cubicBezTo>
                    <a:pt x="668" y="908"/>
                    <a:pt x="659" y="929"/>
                    <a:pt x="640" y="929"/>
                  </a:cubicBezTo>
                  <a:lnTo>
                    <a:pt x="83" y="929"/>
                  </a:lnTo>
                  <a:cubicBezTo>
                    <a:pt x="61" y="929"/>
                    <a:pt x="55" y="906"/>
                    <a:pt x="55" y="884"/>
                  </a:cubicBezTo>
                  <a:lnTo>
                    <a:pt x="55" y="260"/>
                  </a:lnTo>
                  <a:close/>
                  <a:moveTo>
                    <a:pt x="313" y="105"/>
                  </a:moveTo>
                  <a:cubicBezTo>
                    <a:pt x="313" y="82"/>
                    <a:pt x="335" y="60"/>
                    <a:pt x="358" y="60"/>
                  </a:cubicBezTo>
                  <a:lnTo>
                    <a:pt x="365" y="60"/>
                  </a:lnTo>
                  <a:cubicBezTo>
                    <a:pt x="388" y="60"/>
                    <a:pt x="410" y="82"/>
                    <a:pt x="410" y="105"/>
                  </a:cubicBezTo>
                  <a:lnTo>
                    <a:pt x="410" y="110"/>
                  </a:lnTo>
                  <a:cubicBezTo>
                    <a:pt x="410" y="135"/>
                    <a:pt x="388" y="157"/>
                    <a:pt x="363" y="157"/>
                  </a:cubicBezTo>
                  <a:lnTo>
                    <a:pt x="360" y="157"/>
                  </a:lnTo>
                  <a:cubicBezTo>
                    <a:pt x="335" y="157"/>
                    <a:pt x="313" y="135"/>
                    <a:pt x="313" y="110"/>
                  </a:cubicBezTo>
                  <a:lnTo>
                    <a:pt x="313" y="105"/>
                  </a:lnTo>
                  <a:close/>
                  <a:moveTo>
                    <a:pt x="253" y="107"/>
                  </a:moveTo>
                  <a:lnTo>
                    <a:pt x="173" y="107"/>
                  </a:lnTo>
                  <a:cubicBezTo>
                    <a:pt x="145" y="107"/>
                    <a:pt x="133" y="120"/>
                    <a:pt x="133" y="147"/>
                  </a:cubicBezTo>
                  <a:lnTo>
                    <a:pt x="133" y="250"/>
                  </a:lnTo>
                  <a:cubicBezTo>
                    <a:pt x="133" y="267"/>
                    <a:pt x="144" y="285"/>
                    <a:pt x="160" y="285"/>
                  </a:cubicBezTo>
                  <a:lnTo>
                    <a:pt x="563" y="285"/>
                  </a:lnTo>
                  <a:cubicBezTo>
                    <a:pt x="579" y="285"/>
                    <a:pt x="590" y="267"/>
                    <a:pt x="590" y="250"/>
                  </a:cubicBezTo>
                  <a:lnTo>
                    <a:pt x="590" y="147"/>
                  </a:lnTo>
                  <a:cubicBezTo>
                    <a:pt x="590" y="120"/>
                    <a:pt x="578" y="107"/>
                    <a:pt x="550" y="107"/>
                  </a:cubicBezTo>
                  <a:lnTo>
                    <a:pt x="470" y="107"/>
                  </a:lnTo>
                  <a:cubicBezTo>
                    <a:pt x="470" y="52"/>
                    <a:pt x="423" y="0"/>
                    <a:pt x="370" y="0"/>
                  </a:cubicBezTo>
                  <a:lnTo>
                    <a:pt x="353" y="0"/>
                  </a:lnTo>
                  <a:cubicBezTo>
                    <a:pt x="300" y="0"/>
                    <a:pt x="253" y="52"/>
                    <a:pt x="253" y="107"/>
                  </a:cubicBezTo>
                  <a:close/>
                  <a:moveTo>
                    <a:pt x="153" y="756"/>
                  </a:moveTo>
                  <a:cubicBezTo>
                    <a:pt x="153" y="751"/>
                    <a:pt x="154" y="749"/>
                    <a:pt x="160" y="749"/>
                  </a:cubicBezTo>
                  <a:lnTo>
                    <a:pt x="255" y="749"/>
                  </a:lnTo>
                  <a:lnTo>
                    <a:pt x="255" y="756"/>
                  </a:lnTo>
                  <a:cubicBezTo>
                    <a:pt x="255" y="764"/>
                    <a:pt x="216" y="787"/>
                    <a:pt x="208" y="791"/>
                  </a:cubicBezTo>
                  <a:cubicBezTo>
                    <a:pt x="201" y="786"/>
                    <a:pt x="186" y="771"/>
                    <a:pt x="175" y="771"/>
                  </a:cubicBezTo>
                  <a:lnTo>
                    <a:pt x="173" y="771"/>
                  </a:lnTo>
                  <a:cubicBezTo>
                    <a:pt x="167" y="771"/>
                    <a:pt x="158" y="780"/>
                    <a:pt x="158" y="786"/>
                  </a:cubicBezTo>
                  <a:lnTo>
                    <a:pt x="158" y="789"/>
                  </a:lnTo>
                  <a:cubicBezTo>
                    <a:pt x="158" y="795"/>
                    <a:pt x="193" y="834"/>
                    <a:pt x="200" y="834"/>
                  </a:cubicBezTo>
                  <a:lnTo>
                    <a:pt x="203" y="834"/>
                  </a:lnTo>
                  <a:cubicBezTo>
                    <a:pt x="208" y="834"/>
                    <a:pt x="247" y="802"/>
                    <a:pt x="255" y="796"/>
                  </a:cubicBezTo>
                  <a:cubicBezTo>
                    <a:pt x="255" y="810"/>
                    <a:pt x="261" y="854"/>
                    <a:pt x="248" y="854"/>
                  </a:cubicBezTo>
                  <a:lnTo>
                    <a:pt x="160" y="854"/>
                  </a:lnTo>
                  <a:cubicBezTo>
                    <a:pt x="154" y="854"/>
                    <a:pt x="153" y="852"/>
                    <a:pt x="153" y="846"/>
                  </a:cubicBezTo>
                  <a:lnTo>
                    <a:pt x="153" y="756"/>
                  </a:lnTo>
                  <a:close/>
                  <a:moveTo>
                    <a:pt x="248" y="879"/>
                  </a:moveTo>
                  <a:cubicBezTo>
                    <a:pt x="295" y="879"/>
                    <a:pt x="277" y="827"/>
                    <a:pt x="280" y="784"/>
                  </a:cubicBezTo>
                  <a:cubicBezTo>
                    <a:pt x="282" y="762"/>
                    <a:pt x="337" y="742"/>
                    <a:pt x="343" y="721"/>
                  </a:cubicBezTo>
                  <a:lnTo>
                    <a:pt x="335" y="721"/>
                  </a:lnTo>
                  <a:cubicBezTo>
                    <a:pt x="318" y="721"/>
                    <a:pt x="293" y="737"/>
                    <a:pt x="280" y="744"/>
                  </a:cubicBezTo>
                  <a:cubicBezTo>
                    <a:pt x="274" y="735"/>
                    <a:pt x="268" y="724"/>
                    <a:pt x="253" y="724"/>
                  </a:cubicBezTo>
                  <a:lnTo>
                    <a:pt x="155" y="724"/>
                  </a:lnTo>
                  <a:cubicBezTo>
                    <a:pt x="141" y="724"/>
                    <a:pt x="128" y="737"/>
                    <a:pt x="128" y="751"/>
                  </a:cubicBezTo>
                  <a:lnTo>
                    <a:pt x="128" y="851"/>
                  </a:lnTo>
                  <a:cubicBezTo>
                    <a:pt x="128" y="868"/>
                    <a:pt x="143" y="879"/>
                    <a:pt x="160" y="879"/>
                  </a:cubicBezTo>
                  <a:lnTo>
                    <a:pt x="248" y="879"/>
                  </a:lnTo>
                  <a:close/>
                  <a:moveTo>
                    <a:pt x="153" y="394"/>
                  </a:moveTo>
                  <a:cubicBezTo>
                    <a:pt x="153" y="389"/>
                    <a:pt x="154" y="387"/>
                    <a:pt x="160" y="387"/>
                  </a:cubicBezTo>
                  <a:lnTo>
                    <a:pt x="248" y="387"/>
                  </a:lnTo>
                  <a:cubicBezTo>
                    <a:pt x="253" y="387"/>
                    <a:pt x="255" y="389"/>
                    <a:pt x="255" y="394"/>
                  </a:cubicBezTo>
                  <a:cubicBezTo>
                    <a:pt x="255" y="401"/>
                    <a:pt x="213" y="429"/>
                    <a:pt x="208" y="429"/>
                  </a:cubicBezTo>
                  <a:cubicBezTo>
                    <a:pt x="203" y="429"/>
                    <a:pt x="190" y="409"/>
                    <a:pt x="175" y="409"/>
                  </a:cubicBezTo>
                  <a:cubicBezTo>
                    <a:pt x="168" y="409"/>
                    <a:pt x="158" y="417"/>
                    <a:pt x="158" y="424"/>
                  </a:cubicBezTo>
                  <a:lnTo>
                    <a:pt x="158" y="427"/>
                  </a:lnTo>
                  <a:cubicBezTo>
                    <a:pt x="158" y="437"/>
                    <a:pt x="192" y="470"/>
                    <a:pt x="200" y="474"/>
                  </a:cubicBezTo>
                  <a:lnTo>
                    <a:pt x="255" y="434"/>
                  </a:lnTo>
                  <a:lnTo>
                    <a:pt x="255" y="492"/>
                  </a:lnTo>
                  <a:lnTo>
                    <a:pt x="153" y="492"/>
                  </a:lnTo>
                  <a:lnTo>
                    <a:pt x="153" y="394"/>
                  </a:lnTo>
                  <a:close/>
                  <a:moveTo>
                    <a:pt x="278" y="382"/>
                  </a:moveTo>
                  <a:cubicBezTo>
                    <a:pt x="275" y="369"/>
                    <a:pt x="264" y="362"/>
                    <a:pt x="248" y="362"/>
                  </a:cubicBezTo>
                  <a:lnTo>
                    <a:pt x="160" y="362"/>
                  </a:lnTo>
                  <a:cubicBezTo>
                    <a:pt x="143" y="362"/>
                    <a:pt x="128" y="373"/>
                    <a:pt x="128" y="390"/>
                  </a:cubicBezTo>
                  <a:lnTo>
                    <a:pt x="128" y="489"/>
                  </a:lnTo>
                  <a:cubicBezTo>
                    <a:pt x="128" y="504"/>
                    <a:pt x="141" y="517"/>
                    <a:pt x="155" y="517"/>
                  </a:cubicBezTo>
                  <a:lnTo>
                    <a:pt x="253" y="517"/>
                  </a:lnTo>
                  <a:cubicBezTo>
                    <a:pt x="292" y="517"/>
                    <a:pt x="280" y="455"/>
                    <a:pt x="279" y="416"/>
                  </a:cubicBezTo>
                  <a:lnTo>
                    <a:pt x="343" y="362"/>
                  </a:lnTo>
                  <a:cubicBezTo>
                    <a:pt x="343" y="362"/>
                    <a:pt x="338" y="360"/>
                    <a:pt x="338" y="360"/>
                  </a:cubicBezTo>
                  <a:cubicBezTo>
                    <a:pt x="313" y="360"/>
                    <a:pt x="293" y="381"/>
                    <a:pt x="278" y="382"/>
                  </a:cubicBezTo>
                  <a:close/>
                  <a:moveTo>
                    <a:pt x="153" y="569"/>
                  </a:moveTo>
                  <a:lnTo>
                    <a:pt x="255" y="569"/>
                  </a:lnTo>
                  <a:lnTo>
                    <a:pt x="255" y="582"/>
                  </a:lnTo>
                  <a:lnTo>
                    <a:pt x="208" y="612"/>
                  </a:lnTo>
                  <a:lnTo>
                    <a:pt x="176" y="588"/>
                  </a:lnTo>
                  <a:cubicBezTo>
                    <a:pt x="168" y="593"/>
                    <a:pt x="158" y="595"/>
                    <a:pt x="158" y="607"/>
                  </a:cubicBezTo>
                  <a:cubicBezTo>
                    <a:pt x="158" y="614"/>
                    <a:pt x="193" y="654"/>
                    <a:pt x="200" y="654"/>
                  </a:cubicBezTo>
                  <a:cubicBezTo>
                    <a:pt x="212" y="654"/>
                    <a:pt x="242" y="620"/>
                    <a:pt x="255" y="617"/>
                  </a:cubicBezTo>
                  <a:lnTo>
                    <a:pt x="255" y="672"/>
                  </a:lnTo>
                  <a:lnTo>
                    <a:pt x="153" y="672"/>
                  </a:lnTo>
                  <a:lnTo>
                    <a:pt x="153" y="569"/>
                  </a:lnTo>
                  <a:close/>
                  <a:moveTo>
                    <a:pt x="280" y="563"/>
                  </a:moveTo>
                  <a:cubicBezTo>
                    <a:pt x="275" y="555"/>
                    <a:pt x="269" y="544"/>
                    <a:pt x="255" y="544"/>
                  </a:cubicBezTo>
                  <a:lnTo>
                    <a:pt x="153" y="544"/>
                  </a:lnTo>
                  <a:cubicBezTo>
                    <a:pt x="140" y="544"/>
                    <a:pt x="128" y="557"/>
                    <a:pt x="128" y="569"/>
                  </a:cubicBezTo>
                  <a:lnTo>
                    <a:pt x="128" y="672"/>
                  </a:lnTo>
                  <a:cubicBezTo>
                    <a:pt x="128" y="684"/>
                    <a:pt x="140" y="696"/>
                    <a:pt x="153" y="696"/>
                  </a:cubicBezTo>
                  <a:lnTo>
                    <a:pt x="255" y="696"/>
                  </a:lnTo>
                  <a:cubicBezTo>
                    <a:pt x="291" y="696"/>
                    <a:pt x="280" y="632"/>
                    <a:pt x="279" y="596"/>
                  </a:cubicBezTo>
                  <a:lnTo>
                    <a:pt x="343" y="542"/>
                  </a:lnTo>
                  <a:lnTo>
                    <a:pt x="334" y="538"/>
                  </a:lnTo>
                  <a:lnTo>
                    <a:pt x="280" y="563"/>
                  </a:lnTo>
                  <a:close/>
                  <a:moveTo>
                    <a:pt x="370" y="829"/>
                  </a:moveTo>
                  <a:cubicBezTo>
                    <a:pt x="370" y="834"/>
                    <a:pt x="372" y="836"/>
                    <a:pt x="378" y="836"/>
                  </a:cubicBezTo>
                  <a:lnTo>
                    <a:pt x="573" y="836"/>
                  </a:lnTo>
                  <a:cubicBezTo>
                    <a:pt x="579" y="836"/>
                    <a:pt x="580" y="834"/>
                    <a:pt x="580" y="829"/>
                  </a:cubicBezTo>
                  <a:lnTo>
                    <a:pt x="580" y="774"/>
                  </a:lnTo>
                  <a:cubicBezTo>
                    <a:pt x="580" y="768"/>
                    <a:pt x="579" y="766"/>
                    <a:pt x="573" y="766"/>
                  </a:cubicBezTo>
                  <a:lnTo>
                    <a:pt x="370" y="766"/>
                  </a:lnTo>
                  <a:lnTo>
                    <a:pt x="370" y="829"/>
                  </a:lnTo>
                  <a:close/>
                  <a:moveTo>
                    <a:pt x="370" y="654"/>
                  </a:moveTo>
                  <a:lnTo>
                    <a:pt x="580" y="654"/>
                  </a:lnTo>
                  <a:lnTo>
                    <a:pt x="580" y="587"/>
                  </a:lnTo>
                  <a:lnTo>
                    <a:pt x="370" y="587"/>
                  </a:lnTo>
                  <a:lnTo>
                    <a:pt x="370" y="654"/>
                  </a:lnTo>
                  <a:close/>
                  <a:moveTo>
                    <a:pt x="370" y="474"/>
                  </a:moveTo>
                  <a:lnTo>
                    <a:pt x="523" y="474"/>
                  </a:lnTo>
                  <a:lnTo>
                    <a:pt x="523" y="407"/>
                  </a:lnTo>
                  <a:lnTo>
                    <a:pt x="370" y="407"/>
                  </a:lnTo>
                  <a:lnTo>
                    <a:pt x="370" y="4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294A5A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11" grpId="0"/>
      <p:bldP spid="112" grpId="0"/>
      <p:bldP spid="113" grpId="0"/>
      <p:bldP spid="108" grpId="0"/>
      <p:bldP spid="109" grpId="0"/>
      <p:bldP spid="1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-1270" y="-23495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  <a:endParaRPr lang="zh-CN" altLang="en-US" sz="2800" b="1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Text Box 44"/>
          <p:cNvSpPr txBox="1">
            <a:spLocks noChangeArrowheads="1"/>
          </p:cNvSpPr>
          <p:nvPr/>
        </p:nvSpPr>
        <p:spPr bwMode="auto">
          <a:xfrm>
            <a:off x="1203325" y="2202180"/>
            <a:ext cx="8813800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1.1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深度学习理论及“深度时刻”概念、价值的厘定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26" name="图片 1" descr="I5IT[[KAF4@4~PVY0CIN4T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7675" y="3061335"/>
            <a:ext cx="8155940" cy="327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3" name="五边形 2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7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  <a:endParaRPr lang="en-US" altLang="zh-CN" sz="4050" dirty="0">
                <a:solidFill>
                  <a:schemeClr val="tx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-1270" y="-23495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  <a:endParaRPr lang="zh-CN" altLang="en-US" sz="2800" b="1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Text Box 44"/>
          <p:cNvSpPr txBox="1">
            <a:spLocks noChangeArrowheads="1"/>
          </p:cNvSpPr>
          <p:nvPr/>
        </p:nvSpPr>
        <p:spPr bwMode="auto">
          <a:xfrm>
            <a:off x="1628775" y="2263775"/>
            <a:ext cx="7568565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1.2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课堂“深度时刻”要素图谱的构建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71" name="Group 3"/>
          <p:cNvGrpSpPr/>
          <p:nvPr/>
        </p:nvGrpSpPr>
        <p:grpSpPr bwMode="auto">
          <a:xfrm rot="0">
            <a:off x="3657600" y="5855335"/>
            <a:ext cx="3782695" cy="688340"/>
            <a:chOff x="0" y="0"/>
            <a:chExt cx="2790" cy="858"/>
          </a:xfrm>
        </p:grpSpPr>
        <p:sp>
          <p:nvSpPr>
            <p:cNvPr id="117" name="Rectangle 4"/>
            <p:cNvSpPr>
              <a:spLocks noChangeArrowheads="1"/>
            </p:cNvSpPr>
            <p:nvPr/>
          </p:nvSpPr>
          <p:spPr bwMode="auto">
            <a:xfrm rot="10800000">
              <a:off x="0" y="137"/>
              <a:ext cx="2790" cy="72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AutoShape 5"/>
            <p:cNvSpPr>
              <a:spLocks noChangeArrowheads="1"/>
            </p:cNvSpPr>
            <p:nvPr/>
          </p:nvSpPr>
          <p:spPr bwMode="auto">
            <a:xfrm rot="10800000">
              <a:off x="0" y="0"/>
              <a:ext cx="2790" cy="132"/>
            </a:xfrm>
            <a:custGeom>
              <a:avLst/>
              <a:gdLst>
                <a:gd name="T0" fmla="*/ 2721 w 21600"/>
                <a:gd name="T1" fmla="*/ 66 h 21600"/>
                <a:gd name="T2" fmla="*/ 1395 w 21600"/>
                <a:gd name="T3" fmla="*/ 132 h 21600"/>
                <a:gd name="T4" fmla="*/ 69 w 21600"/>
                <a:gd name="T5" fmla="*/ 66 h 21600"/>
                <a:gd name="T6" fmla="*/ 139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8 w 21600"/>
                <a:gd name="T13" fmla="*/ 2291 h 21600"/>
                <a:gd name="T14" fmla="*/ 19262 w 21600"/>
                <a:gd name="T15" fmla="*/ 193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Rectangle 6"/>
            <p:cNvSpPr>
              <a:spLocks noChangeArrowheads="1"/>
            </p:cNvSpPr>
            <p:nvPr/>
          </p:nvSpPr>
          <p:spPr bwMode="auto">
            <a:xfrm>
              <a:off x="1" y="158"/>
              <a:ext cx="2767" cy="59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baseline="0" dirty="0" smtClean="0">
                  <a:solidFill>
                    <a:sysClr val="windowText" lastClr="000000"/>
                  </a:solidFill>
                </a:rPr>
                <a:t>学习评价与反思建构</a:t>
              </a:r>
              <a:endParaRPr lang="zh-CN" altLang="en-US" sz="2000" b="1" kern="0" baseline="0" dirty="0" smtClean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75" name="AutoShape 15"/>
          <p:cNvCxnSpPr>
            <a:cxnSpLocks noChangeShapeType="1"/>
          </p:cNvCxnSpPr>
          <p:nvPr/>
        </p:nvCxnSpPr>
        <p:spPr bwMode="auto">
          <a:xfrm flipV="1">
            <a:off x="2041525" y="3123565"/>
            <a:ext cx="1566545" cy="1153795"/>
          </a:xfrm>
          <a:prstGeom prst="bentConnector3">
            <a:avLst>
              <a:gd name="adj1" fmla="val -851"/>
            </a:avLst>
          </a:prstGeom>
          <a:noFill/>
          <a:ln w="38100">
            <a:solidFill>
              <a:srgbClr val="FF66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AutoShape 16"/>
          <p:cNvCxnSpPr>
            <a:cxnSpLocks noChangeShapeType="1"/>
          </p:cNvCxnSpPr>
          <p:nvPr/>
        </p:nvCxnSpPr>
        <p:spPr bwMode="auto">
          <a:xfrm rot="5400000" flipV="1">
            <a:off x="2487930" y="5048250"/>
            <a:ext cx="775335" cy="1566545"/>
          </a:xfrm>
          <a:prstGeom prst="bentConnector2">
            <a:avLst/>
          </a:prstGeom>
          <a:noFill/>
          <a:ln w="38100">
            <a:solidFill>
              <a:srgbClr val="FF66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组合 7"/>
          <p:cNvGrpSpPr/>
          <p:nvPr/>
        </p:nvGrpSpPr>
        <p:grpSpPr>
          <a:xfrm>
            <a:off x="782955" y="4101465"/>
            <a:ext cx="2618740" cy="1341755"/>
            <a:chOff x="435" y="6459"/>
            <a:chExt cx="4124" cy="2113"/>
          </a:xfrm>
        </p:grpSpPr>
        <p:sp>
          <p:nvSpPr>
            <p:cNvPr id="127" name="Rectangle 12"/>
            <p:cNvSpPr>
              <a:spLocks noChangeArrowheads="1"/>
            </p:cNvSpPr>
            <p:nvPr/>
          </p:nvSpPr>
          <p:spPr bwMode="auto">
            <a:xfrm rot="10800000">
              <a:off x="435" y="6750"/>
              <a:ext cx="4125" cy="1823"/>
            </a:xfrm>
            <a:prstGeom prst="rect">
              <a:avLst/>
            </a:prstGeom>
            <a:gradFill rotWithShape="1">
              <a:gsLst>
                <a:gs pos="0">
                  <a:srgbClr val="0095B8"/>
                </a:gs>
                <a:gs pos="100000">
                  <a:srgbClr val="00B4D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AutoShape 13"/>
            <p:cNvSpPr>
              <a:spLocks noChangeArrowheads="1"/>
            </p:cNvSpPr>
            <p:nvPr/>
          </p:nvSpPr>
          <p:spPr bwMode="auto">
            <a:xfrm rot="10800000">
              <a:off x="435" y="6459"/>
              <a:ext cx="4125" cy="280"/>
            </a:xfrm>
            <a:custGeom>
              <a:avLst/>
              <a:gdLst>
                <a:gd name="T0" fmla="*/ 1267 w 21600"/>
                <a:gd name="T1" fmla="*/ 76 h 21600"/>
                <a:gd name="T2" fmla="*/ 726 w 21600"/>
                <a:gd name="T3" fmla="*/ 151 h 21600"/>
                <a:gd name="T4" fmla="*/ 185 w 21600"/>
                <a:gd name="T5" fmla="*/ 76 h 21600"/>
                <a:gd name="T6" fmla="*/ 72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52 w 21600"/>
                <a:gd name="T13" fmla="*/ 4577 h 21600"/>
                <a:gd name="T14" fmla="*/ 17048 w 21600"/>
                <a:gd name="T15" fmla="*/ 1702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89" y="21600"/>
                  </a:lnTo>
                  <a:lnTo>
                    <a:pt x="161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B4DE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矩形 129"/>
            <p:cNvSpPr/>
            <p:nvPr/>
          </p:nvSpPr>
          <p:spPr>
            <a:xfrm>
              <a:off x="551" y="7180"/>
              <a:ext cx="3926" cy="8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2800" b="1" cap="none" spc="0" dirty="0" smtClean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深度时刻要素</a:t>
              </a:r>
              <a:endParaRPr lang="zh-CN" altLang="en-US" sz="2800" b="1" cap="none" spc="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 rot="0">
            <a:off x="3659505" y="2830830"/>
            <a:ext cx="3782695" cy="643255"/>
            <a:chOff x="3278869" y="1658144"/>
            <a:chExt cx="2893386" cy="567117"/>
          </a:xfrm>
        </p:grpSpPr>
        <p:grpSp>
          <p:nvGrpSpPr>
            <p:cNvPr id="72" name="Group 7"/>
            <p:cNvGrpSpPr/>
            <p:nvPr/>
          </p:nvGrpSpPr>
          <p:grpSpPr bwMode="auto">
            <a:xfrm>
              <a:off x="3278869" y="1658144"/>
              <a:ext cx="2893386" cy="567117"/>
              <a:chOff x="0" y="0"/>
              <a:chExt cx="2790" cy="678"/>
            </a:xfrm>
          </p:grpSpPr>
          <p:sp>
            <p:nvSpPr>
              <p:cNvPr id="92" name="AutoShape 8"/>
              <p:cNvSpPr>
                <a:spLocks noChangeArrowheads="1"/>
              </p:cNvSpPr>
              <p:nvPr/>
            </p:nvSpPr>
            <p:spPr bwMode="auto">
              <a:xfrm rot="10800000">
                <a:off x="0" y="91"/>
                <a:ext cx="2790" cy="587"/>
              </a:xfrm>
              <a:prstGeom prst="upArrowCallout">
                <a:avLst>
                  <a:gd name="adj1" fmla="val 82868"/>
                  <a:gd name="adj2" fmla="val 41434"/>
                  <a:gd name="adj3" fmla="val 17995"/>
                  <a:gd name="adj4" fmla="val 81949"/>
                </a:avLst>
              </a:prstGeom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AutoShape 9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2790" cy="132"/>
              </a:xfrm>
              <a:custGeom>
                <a:avLst/>
                <a:gdLst>
                  <a:gd name="T0" fmla="*/ 2721 w 21600"/>
                  <a:gd name="T1" fmla="*/ 66 h 21600"/>
                  <a:gd name="T2" fmla="*/ 1395 w 21600"/>
                  <a:gd name="T3" fmla="*/ 132 h 21600"/>
                  <a:gd name="T4" fmla="*/ 69 w 21600"/>
                  <a:gd name="T5" fmla="*/ 66 h 21600"/>
                  <a:gd name="T6" fmla="*/ 1395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38 w 21600"/>
                  <a:gd name="T13" fmla="*/ 2291 h 21600"/>
                  <a:gd name="T14" fmla="*/ 19262 w 21600"/>
                  <a:gd name="T15" fmla="*/ 1930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72" y="21600"/>
                    </a:lnTo>
                    <a:lnTo>
                      <a:pt x="2052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3" name="矩形 132"/>
            <p:cNvSpPr/>
            <p:nvPr/>
          </p:nvSpPr>
          <p:spPr>
            <a:xfrm>
              <a:off x="3353594" y="1810544"/>
              <a:ext cx="2667000" cy="35157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baseline="0" dirty="0" smtClean="0">
                  <a:solidFill>
                    <a:sysClr val="windowText" lastClr="000000"/>
                  </a:solidFill>
                </a:rPr>
                <a:t>问题设计与预先评估</a:t>
              </a:r>
              <a:endParaRPr lang="zh-CN" altLang="en-US" sz="2000" b="1" kern="0" baseline="0" dirty="0" smtClea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5" name="组合 134"/>
          <p:cNvGrpSpPr/>
          <p:nvPr/>
        </p:nvGrpSpPr>
        <p:grpSpPr>
          <a:xfrm rot="0">
            <a:off x="3657600" y="3550285"/>
            <a:ext cx="3782695" cy="643022"/>
            <a:chOff x="3278869" y="1658144"/>
            <a:chExt cx="2893386" cy="567117"/>
          </a:xfrm>
        </p:grpSpPr>
        <p:grpSp>
          <p:nvGrpSpPr>
            <p:cNvPr id="136" name="Group 7"/>
            <p:cNvGrpSpPr/>
            <p:nvPr/>
          </p:nvGrpSpPr>
          <p:grpSpPr bwMode="auto">
            <a:xfrm>
              <a:off x="3278869" y="1658144"/>
              <a:ext cx="2893386" cy="567117"/>
              <a:chOff x="0" y="0"/>
              <a:chExt cx="2790" cy="678"/>
            </a:xfrm>
          </p:grpSpPr>
          <p:sp>
            <p:nvSpPr>
              <p:cNvPr id="138" name="AutoShape 8"/>
              <p:cNvSpPr>
                <a:spLocks noChangeArrowheads="1"/>
              </p:cNvSpPr>
              <p:nvPr/>
            </p:nvSpPr>
            <p:spPr bwMode="auto">
              <a:xfrm rot="10800000">
                <a:off x="0" y="91"/>
                <a:ext cx="2790" cy="587"/>
              </a:xfrm>
              <a:prstGeom prst="upArrowCallout">
                <a:avLst>
                  <a:gd name="adj1" fmla="val 82868"/>
                  <a:gd name="adj2" fmla="val 41434"/>
                  <a:gd name="adj3" fmla="val 17995"/>
                  <a:gd name="adj4" fmla="val 81949"/>
                </a:avLst>
              </a:prstGeom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AutoShape 9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2790" cy="132"/>
              </a:xfrm>
              <a:custGeom>
                <a:avLst/>
                <a:gdLst>
                  <a:gd name="T0" fmla="*/ 2721 w 21600"/>
                  <a:gd name="T1" fmla="*/ 66 h 21600"/>
                  <a:gd name="T2" fmla="*/ 1395 w 21600"/>
                  <a:gd name="T3" fmla="*/ 132 h 21600"/>
                  <a:gd name="T4" fmla="*/ 69 w 21600"/>
                  <a:gd name="T5" fmla="*/ 66 h 21600"/>
                  <a:gd name="T6" fmla="*/ 1395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38 w 21600"/>
                  <a:gd name="T13" fmla="*/ 2291 h 21600"/>
                  <a:gd name="T14" fmla="*/ 19262 w 21600"/>
                  <a:gd name="T15" fmla="*/ 1930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72" y="21600"/>
                    </a:lnTo>
                    <a:lnTo>
                      <a:pt x="2052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7" name="矩形 136"/>
            <p:cNvSpPr/>
            <p:nvPr/>
          </p:nvSpPr>
          <p:spPr>
            <a:xfrm>
              <a:off x="3353594" y="1810545"/>
              <a:ext cx="2667000" cy="35170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baseline="0" dirty="0" smtClean="0">
                  <a:solidFill>
                    <a:sysClr val="windowText" lastClr="000000"/>
                  </a:solidFill>
                </a:rPr>
                <a:t>知识预备与方式激活</a:t>
              </a:r>
              <a:endParaRPr lang="zh-CN" altLang="en-US" sz="2000" b="1" kern="0" baseline="0" dirty="0" smtClea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0">
            <a:off x="3657600" y="4328160"/>
            <a:ext cx="3782695" cy="643022"/>
            <a:chOff x="3278869" y="1658144"/>
            <a:chExt cx="2893386" cy="567117"/>
          </a:xfrm>
        </p:grpSpPr>
        <p:grpSp>
          <p:nvGrpSpPr>
            <p:cNvPr id="142" name="Group 7"/>
            <p:cNvGrpSpPr/>
            <p:nvPr/>
          </p:nvGrpSpPr>
          <p:grpSpPr bwMode="auto">
            <a:xfrm>
              <a:off x="3278869" y="1658144"/>
              <a:ext cx="2893386" cy="567117"/>
              <a:chOff x="0" y="0"/>
              <a:chExt cx="2790" cy="678"/>
            </a:xfrm>
          </p:grpSpPr>
          <p:sp>
            <p:nvSpPr>
              <p:cNvPr id="144" name="AutoShape 8"/>
              <p:cNvSpPr>
                <a:spLocks noChangeArrowheads="1"/>
              </p:cNvSpPr>
              <p:nvPr/>
            </p:nvSpPr>
            <p:spPr bwMode="auto">
              <a:xfrm rot="10800000">
                <a:off x="0" y="91"/>
                <a:ext cx="2790" cy="587"/>
              </a:xfrm>
              <a:prstGeom prst="upArrowCallout">
                <a:avLst>
                  <a:gd name="adj1" fmla="val 82868"/>
                  <a:gd name="adj2" fmla="val 41434"/>
                  <a:gd name="adj3" fmla="val 17995"/>
                  <a:gd name="adj4" fmla="val 81949"/>
                </a:avLst>
              </a:prstGeom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AutoShape 9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2790" cy="132"/>
              </a:xfrm>
              <a:custGeom>
                <a:avLst/>
                <a:gdLst>
                  <a:gd name="T0" fmla="*/ 2721 w 21600"/>
                  <a:gd name="T1" fmla="*/ 66 h 21600"/>
                  <a:gd name="T2" fmla="*/ 1395 w 21600"/>
                  <a:gd name="T3" fmla="*/ 132 h 21600"/>
                  <a:gd name="T4" fmla="*/ 69 w 21600"/>
                  <a:gd name="T5" fmla="*/ 66 h 21600"/>
                  <a:gd name="T6" fmla="*/ 1395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38 w 21600"/>
                  <a:gd name="T13" fmla="*/ 2291 h 21600"/>
                  <a:gd name="T14" fmla="*/ 19262 w 21600"/>
                  <a:gd name="T15" fmla="*/ 1930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72" y="21600"/>
                    </a:lnTo>
                    <a:lnTo>
                      <a:pt x="2052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3" name="矩形 142"/>
            <p:cNvSpPr/>
            <p:nvPr/>
          </p:nvSpPr>
          <p:spPr>
            <a:xfrm>
              <a:off x="3353594" y="1810545"/>
              <a:ext cx="2667000" cy="35170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baseline="0" dirty="0" smtClean="0">
                  <a:solidFill>
                    <a:sysClr val="windowText" lastClr="000000"/>
                  </a:solidFill>
                </a:rPr>
                <a:t>教师介入与重组推进</a:t>
              </a:r>
              <a:endParaRPr lang="zh-CN" altLang="en-US" sz="2000" b="1" kern="0" baseline="0" dirty="0" smtClea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 rot="0">
            <a:off x="3657600" y="5163820"/>
            <a:ext cx="3782695" cy="643022"/>
            <a:chOff x="3278869" y="1658144"/>
            <a:chExt cx="2893386" cy="567117"/>
          </a:xfrm>
        </p:grpSpPr>
        <p:grpSp>
          <p:nvGrpSpPr>
            <p:cNvPr id="147" name="Group 7"/>
            <p:cNvGrpSpPr/>
            <p:nvPr/>
          </p:nvGrpSpPr>
          <p:grpSpPr bwMode="auto">
            <a:xfrm>
              <a:off x="3278869" y="1658144"/>
              <a:ext cx="2893386" cy="567117"/>
              <a:chOff x="0" y="0"/>
              <a:chExt cx="2790" cy="678"/>
            </a:xfrm>
          </p:grpSpPr>
          <p:sp>
            <p:nvSpPr>
              <p:cNvPr id="149" name="AutoShape 8"/>
              <p:cNvSpPr>
                <a:spLocks noChangeArrowheads="1"/>
              </p:cNvSpPr>
              <p:nvPr/>
            </p:nvSpPr>
            <p:spPr bwMode="auto">
              <a:xfrm rot="10800000">
                <a:off x="0" y="91"/>
                <a:ext cx="2790" cy="587"/>
              </a:xfrm>
              <a:prstGeom prst="upArrowCallout">
                <a:avLst>
                  <a:gd name="adj1" fmla="val 82868"/>
                  <a:gd name="adj2" fmla="val 41434"/>
                  <a:gd name="adj3" fmla="val 17995"/>
                  <a:gd name="adj4" fmla="val 81949"/>
                </a:avLst>
              </a:prstGeom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AutoShape 9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2790" cy="132"/>
              </a:xfrm>
              <a:custGeom>
                <a:avLst/>
                <a:gdLst>
                  <a:gd name="T0" fmla="*/ 2721 w 21600"/>
                  <a:gd name="T1" fmla="*/ 66 h 21600"/>
                  <a:gd name="T2" fmla="*/ 1395 w 21600"/>
                  <a:gd name="T3" fmla="*/ 132 h 21600"/>
                  <a:gd name="T4" fmla="*/ 69 w 21600"/>
                  <a:gd name="T5" fmla="*/ 66 h 21600"/>
                  <a:gd name="T6" fmla="*/ 1395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38 w 21600"/>
                  <a:gd name="T13" fmla="*/ 2291 h 21600"/>
                  <a:gd name="T14" fmla="*/ 19262 w 21600"/>
                  <a:gd name="T15" fmla="*/ 1930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72" y="21600"/>
                    </a:lnTo>
                    <a:lnTo>
                      <a:pt x="2052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8" name="矩形 147"/>
            <p:cNvSpPr/>
            <p:nvPr/>
          </p:nvSpPr>
          <p:spPr>
            <a:xfrm>
              <a:off x="3353594" y="1810545"/>
              <a:ext cx="2667000" cy="35170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baseline="0" dirty="0" smtClean="0">
                  <a:solidFill>
                    <a:sysClr val="windowText" lastClr="000000"/>
                  </a:solidFill>
                </a:rPr>
                <a:t>知识获取与深度加工</a:t>
              </a:r>
              <a:endParaRPr lang="zh-CN" altLang="en-US" sz="2000" b="1" kern="0" baseline="0" dirty="0" smtClea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 rot="0">
            <a:off x="8239760" y="3323590"/>
            <a:ext cx="2191385" cy="630564"/>
            <a:chOff x="6782594" y="1886744"/>
            <a:chExt cx="1676400" cy="556088"/>
          </a:xfrm>
        </p:grpSpPr>
        <p:grpSp>
          <p:nvGrpSpPr>
            <p:cNvPr id="81" name="Group 25"/>
            <p:cNvGrpSpPr/>
            <p:nvPr/>
          </p:nvGrpSpPr>
          <p:grpSpPr bwMode="auto">
            <a:xfrm>
              <a:off x="6782594" y="1886744"/>
              <a:ext cx="1635766" cy="556088"/>
              <a:chOff x="0" y="0"/>
              <a:chExt cx="1452" cy="1139"/>
            </a:xfrm>
          </p:grpSpPr>
          <p:sp>
            <p:nvSpPr>
              <p:cNvPr id="86" name="Rectangle 26"/>
              <p:cNvSpPr>
                <a:spLocks noChangeArrowheads="1"/>
              </p:cNvSpPr>
              <p:nvPr/>
            </p:nvSpPr>
            <p:spPr bwMode="auto">
              <a:xfrm rot="10800000">
                <a:off x="0" y="157"/>
                <a:ext cx="1452" cy="982"/>
              </a:xfrm>
              <a:prstGeom prst="rect">
                <a:avLst/>
              </a:prstGeom>
              <a:gradFill rotWithShape="1">
                <a:gsLst>
                  <a:gs pos="0">
                    <a:srgbClr val="0095B8"/>
                  </a:gs>
                  <a:gs pos="100000">
                    <a:srgbClr val="00B4D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AutoShape 27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1452" cy="151"/>
              </a:xfrm>
              <a:custGeom>
                <a:avLst/>
                <a:gdLst>
                  <a:gd name="T0" fmla="*/ 1267 w 21600"/>
                  <a:gd name="T1" fmla="*/ 76 h 21600"/>
                  <a:gd name="T2" fmla="*/ 726 w 21600"/>
                  <a:gd name="T3" fmla="*/ 151 h 21600"/>
                  <a:gd name="T4" fmla="*/ 185 w 21600"/>
                  <a:gd name="T5" fmla="*/ 76 h 21600"/>
                  <a:gd name="T6" fmla="*/ 72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52 w 21600"/>
                  <a:gd name="T13" fmla="*/ 4577 h 21600"/>
                  <a:gd name="T14" fmla="*/ 17048 w 21600"/>
                  <a:gd name="T15" fmla="*/ 1702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89" y="21600"/>
                    </a:lnTo>
                    <a:lnTo>
                      <a:pt x="16111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B4DE">
                      <a:alpha val="5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53" name="矩形 152"/>
            <p:cNvSpPr/>
            <p:nvPr/>
          </p:nvSpPr>
          <p:spPr>
            <a:xfrm>
              <a:off x="6782594" y="1962944"/>
              <a:ext cx="1676400" cy="406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 dirty="0" smtClean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触及心灵深处</a:t>
              </a:r>
              <a:endParaRPr lang="zh-CN" altLang="en-US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 rot="0">
            <a:off x="8239760" y="4015105"/>
            <a:ext cx="2191385" cy="630564"/>
            <a:chOff x="6782594" y="1886744"/>
            <a:chExt cx="1676400" cy="556088"/>
          </a:xfrm>
        </p:grpSpPr>
        <p:grpSp>
          <p:nvGrpSpPr>
            <p:cNvPr id="156" name="Group 25"/>
            <p:cNvGrpSpPr/>
            <p:nvPr/>
          </p:nvGrpSpPr>
          <p:grpSpPr bwMode="auto">
            <a:xfrm>
              <a:off x="6782594" y="1886744"/>
              <a:ext cx="1635766" cy="556088"/>
              <a:chOff x="0" y="0"/>
              <a:chExt cx="1452" cy="1139"/>
            </a:xfrm>
          </p:grpSpPr>
          <p:sp>
            <p:nvSpPr>
              <p:cNvPr id="158" name="Rectangle 26"/>
              <p:cNvSpPr>
                <a:spLocks noChangeArrowheads="1"/>
              </p:cNvSpPr>
              <p:nvPr/>
            </p:nvSpPr>
            <p:spPr bwMode="auto">
              <a:xfrm rot="10800000">
                <a:off x="0" y="157"/>
                <a:ext cx="1452" cy="982"/>
              </a:xfrm>
              <a:prstGeom prst="rect">
                <a:avLst/>
              </a:prstGeom>
              <a:gradFill rotWithShape="1">
                <a:gsLst>
                  <a:gs pos="0">
                    <a:srgbClr val="0095B8"/>
                  </a:gs>
                  <a:gs pos="100000">
                    <a:srgbClr val="00B4D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AutoShape 27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1452" cy="151"/>
              </a:xfrm>
              <a:custGeom>
                <a:avLst/>
                <a:gdLst>
                  <a:gd name="T0" fmla="*/ 1267 w 21600"/>
                  <a:gd name="T1" fmla="*/ 76 h 21600"/>
                  <a:gd name="T2" fmla="*/ 726 w 21600"/>
                  <a:gd name="T3" fmla="*/ 151 h 21600"/>
                  <a:gd name="T4" fmla="*/ 185 w 21600"/>
                  <a:gd name="T5" fmla="*/ 76 h 21600"/>
                  <a:gd name="T6" fmla="*/ 72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52 w 21600"/>
                  <a:gd name="T13" fmla="*/ 4577 h 21600"/>
                  <a:gd name="T14" fmla="*/ 17048 w 21600"/>
                  <a:gd name="T15" fmla="*/ 1702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89" y="21600"/>
                    </a:lnTo>
                    <a:lnTo>
                      <a:pt x="16111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B4DE">
                      <a:alpha val="5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57" name="矩形 156"/>
            <p:cNvSpPr/>
            <p:nvPr/>
          </p:nvSpPr>
          <p:spPr>
            <a:xfrm>
              <a:off x="6782594" y="1962944"/>
              <a:ext cx="1676400" cy="406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 dirty="0" smtClean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深入知识内核</a:t>
              </a:r>
              <a:endParaRPr lang="zh-CN" altLang="en-US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 rot="0">
            <a:off x="8239760" y="4705985"/>
            <a:ext cx="2191385" cy="630564"/>
            <a:chOff x="6782594" y="1886744"/>
            <a:chExt cx="1676400" cy="556088"/>
          </a:xfrm>
        </p:grpSpPr>
        <p:grpSp>
          <p:nvGrpSpPr>
            <p:cNvPr id="161" name="Group 25"/>
            <p:cNvGrpSpPr/>
            <p:nvPr/>
          </p:nvGrpSpPr>
          <p:grpSpPr bwMode="auto">
            <a:xfrm>
              <a:off x="6782594" y="1886744"/>
              <a:ext cx="1635766" cy="556088"/>
              <a:chOff x="0" y="0"/>
              <a:chExt cx="1452" cy="1139"/>
            </a:xfrm>
          </p:grpSpPr>
          <p:sp>
            <p:nvSpPr>
              <p:cNvPr id="163" name="Rectangle 26"/>
              <p:cNvSpPr>
                <a:spLocks noChangeArrowheads="1"/>
              </p:cNvSpPr>
              <p:nvPr/>
            </p:nvSpPr>
            <p:spPr bwMode="auto">
              <a:xfrm rot="10800000">
                <a:off x="0" y="157"/>
                <a:ext cx="1452" cy="982"/>
              </a:xfrm>
              <a:prstGeom prst="rect">
                <a:avLst/>
              </a:prstGeom>
              <a:gradFill rotWithShape="1">
                <a:gsLst>
                  <a:gs pos="0">
                    <a:srgbClr val="0095B8"/>
                  </a:gs>
                  <a:gs pos="100000">
                    <a:srgbClr val="00B4D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AutoShape 27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1452" cy="151"/>
              </a:xfrm>
              <a:custGeom>
                <a:avLst/>
                <a:gdLst>
                  <a:gd name="T0" fmla="*/ 1267 w 21600"/>
                  <a:gd name="T1" fmla="*/ 76 h 21600"/>
                  <a:gd name="T2" fmla="*/ 726 w 21600"/>
                  <a:gd name="T3" fmla="*/ 151 h 21600"/>
                  <a:gd name="T4" fmla="*/ 185 w 21600"/>
                  <a:gd name="T5" fmla="*/ 76 h 21600"/>
                  <a:gd name="T6" fmla="*/ 72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52 w 21600"/>
                  <a:gd name="T13" fmla="*/ 4577 h 21600"/>
                  <a:gd name="T14" fmla="*/ 17048 w 21600"/>
                  <a:gd name="T15" fmla="*/ 1702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89" y="21600"/>
                    </a:lnTo>
                    <a:lnTo>
                      <a:pt x="16111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B4DE">
                      <a:alpha val="5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2" name="矩形 161"/>
            <p:cNvSpPr/>
            <p:nvPr/>
          </p:nvSpPr>
          <p:spPr>
            <a:xfrm>
              <a:off x="6782594" y="1962944"/>
              <a:ext cx="1676400" cy="406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 dirty="0" smtClean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展开问题解决</a:t>
              </a:r>
              <a:endParaRPr lang="zh-CN" altLang="en-US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5" name="组合 164"/>
          <p:cNvGrpSpPr/>
          <p:nvPr/>
        </p:nvGrpSpPr>
        <p:grpSpPr>
          <a:xfrm rot="0">
            <a:off x="8239760" y="5397500"/>
            <a:ext cx="2191385" cy="630564"/>
            <a:chOff x="6782594" y="1886744"/>
            <a:chExt cx="1676400" cy="556088"/>
          </a:xfrm>
        </p:grpSpPr>
        <p:grpSp>
          <p:nvGrpSpPr>
            <p:cNvPr id="166" name="Group 25"/>
            <p:cNvGrpSpPr/>
            <p:nvPr/>
          </p:nvGrpSpPr>
          <p:grpSpPr bwMode="auto">
            <a:xfrm>
              <a:off x="6782594" y="1886744"/>
              <a:ext cx="1635766" cy="556088"/>
              <a:chOff x="0" y="0"/>
              <a:chExt cx="1452" cy="1139"/>
            </a:xfrm>
          </p:grpSpPr>
          <p:sp>
            <p:nvSpPr>
              <p:cNvPr id="168" name="Rectangle 26"/>
              <p:cNvSpPr>
                <a:spLocks noChangeArrowheads="1"/>
              </p:cNvSpPr>
              <p:nvPr/>
            </p:nvSpPr>
            <p:spPr bwMode="auto">
              <a:xfrm rot="10800000">
                <a:off x="0" y="157"/>
                <a:ext cx="1452" cy="982"/>
              </a:xfrm>
              <a:prstGeom prst="rect">
                <a:avLst/>
              </a:prstGeom>
              <a:gradFill rotWithShape="1">
                <a:gsLst>
                  <a:gs pos="0">
                    <a:srgbClr val="0095B8"/>
                  </a:gs>
                  <a:gs pos="100000">
                    <a:srgbClr val="00B4D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AutoShape 27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1452" cy="151"/>
              </a:xfrm>
              <a:custGeom>
                <a:avLst/>
                <a:gdLst>
                  <a:gd name="T0" fmla="*/ 1267 w 21600"/>
                  <a:gd name="T1" fmla="*/ 76 h 21600"/>
                  <a:gd name="T2" fmla="*/ 726 w 21600"/>
                  <a:gd name="T3" fmla="*/ 151 h 21600"/>
                  <a:gd name="T4" fmla="*/ 185 w 21600"/>
                  <a:gd name="T5" fmla="*/ 76 h 21600"/>
                  <a:gd name="T6" fmla="*/ 72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52 w 21600"/>
                  <a:gd name="T13" fmla="*/ 4577 h 21600"/>
                  <a:gd name="T14" fmla="*/ 17048 w 21600"/>
                  <a:gd name="T15" fmla="*/ 1702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89" y="21600"/>
                    </a:lnTo>
                    <a:lnTo>
                      <a:pt x="16111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B4DE">
                      <a:alpha val="5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7" name="矩形 166"/>
            <p:cNvSpPr/>
            <p:nvPr/>
          </p:nvSpPr>
          <p:spPr>
            <a:xfrm>
              <a:off x="6782594" y="1962944"/>
              <a:ext cx="1676400" cy="406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 dirty="0" smtClean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提升思维品质</a:t>
              </a:r>
              <a:endParaRPr lang="zh-CN" altLang="en-US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cxnSp>
        <p:nvCxnSpPr>
          <p:cNvPr id="170" name="AutoShape 15"/>
          <p:cNvCxnSpPr>
            <a:cxnSpLocks noChangeShapeType="1"/>
          </p:cNvCxnSpPr>
          <p:nvPr/>
        </p:nvCxnSpPr>
        <p:spPr bwMode="auto">
          <a:xfrm rot="10800000">
            <a:off x="7442835" y="3089910"/>
            <a:ext cx="1991995" cy="259080"/>
          </a:xfrm>
          <a:prstGeom prst="bentConnector3">
            <a:avLst>
              <a:gd name="adj1" fmla="val -649"/>
            </a:avLst>
          </a:prstGeom>
          <a:noFill/>
          <a:ln w="38100">
            <a:solidFill>
              <a:srgbClr val="FF66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8" name="AutoShape 16"/>
          <p:cNvCxnSpPr>
            <a:cxnSpLocks noChangeShapeType="1"/>
          </p:cNvCxnSpPr>
          <p:nvPr/>
        </p:nvCxnSpPr>
        <p:spPr bwMode="auto">
          <a:xfrm rot="10800000" flipV="1">
            <a:off x="7442835" y="6029960"/>
            <a:ext cx="2072005" cy="343535"/>
          </a:xfrm>
          <a:prstGeom prst="bentConnector3">
            <a:avLst>
              <a:gd name="adj1" fmla="val 553"/>
            </a:avLst>
          </a:prstGeom>
          <a:noFill/>
          <a:ln w="38100">
            <a:solidFill>
              <a:srgbClr val="FF66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组合 1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3" name="五边形 2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7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  <a:endParaRPr lang="en-US" altLang="zh-CN" sz="4050" dirty="0">
                <a:solidFill>
                  <a:schemeClr val="tx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-6985" y="-11430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  <a:endPara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  <a:endParaRPr lang="zh-CN" altLang="en-US" sz="2800" b="1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Text Box 44"/>
          <p:cNvSpPr txBox="1">
            <a:spLocks noChangeArrowheads="1"/>
          </p:cNvSpPr>
          <p:nvPr/>
        </p:nvSpPr>
        <p:spPr bwMode="auto">
          <a:xfrm>
            <a:off x="1372235" y="2129790"/>
            <a:ext cx="8063230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1.3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课堂“深度时刻”的展开逻辑与推进策略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4" name="Rounded Rectangle 32"/>
          <p:cNvSpPr/>
          <p:nvPr/>
        </p:nvSpPr>
        <p:spPr>
          <a:xfrm flipH="1">
            <a:off x="4577080" y="3974465"/>
            <a:ext cx="2406650" cy="4267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5650" y="3563620"/>
            <a:ext cx="2341880" cy="2341245"/>
            <a:chOff x="1361" y="5425"/>
            <a:chExt cx="3688" cy="3687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85" name="椭圆 184"/>
            <p:cNvSpPr/>
            <p:nvPr/>
          </p:nvSpPr>
          <p:spPr>
            <a:xfrm>
              <a:off x="1361" y="5425"/>
              <a:ext cx="3688" cy="3687"/>
            </a:xfrm>
            <a:prstGeom prst="ellipse">
              <a:avLst/>
            </a:prstGeom>
            <a:solidFill>
              <a:srgbClr val="F4D174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2" name="Text Box 27"/>
            <p:cNvSpPr txBox="1"/>
            <p:nvPr/>
          </p:nvSpPr>
          <p:spPr bwMode="auto">
            <a:xfrm>
              <a:off x="1786" y="5958"/>
              <a:ext cx="2862" cy="2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eaLnBrk="1">
                <a:defRPr/>
              </a:pPr>
              <a:r>
                <a:rPr lang="zh-CN" altLang="en-US" sz="3200" b="1" dirty="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展开逻辑</a:t>
              </a:r>
              <a:endParaRPr lang="en-US" altLang="zh-CN" sz="3200" b="1" dirty="0" smtClean="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>
                <a:defRPr/>
              </a:pPr>
              <a:r>
                <a:rPr lang="zh-CN" altLang="en-US" sz="3200" b="1" dirty="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与</a:t>
              </a:r>
              <a:endParaRPr lang="en-US" altLang="zh-CN" sz="3200" b="1" dirty="0" smtClean="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>
                <a:defRPr/>
              </a:pPr>
              <a:r>
                <a:rPr lang="zh-CN" altLang="en-US" sz="3200" b="1" dirty="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推进策略</a:t>
              </a:r>
              <a:endParaRPr lang="zh-CN" altLang="en-US" sz="3200" b="1" dirty="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 rot="0">
            <a:off x="3194050" y="3067432"/>
            <a:ext cx="2406650" cy="426117"/>
            <a:chOff x="2539532" y="1658215"/>
            <a:chExt cx="2061218" cy="35204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4" name="Rounded Rectangle 32"/>
            <p:cNvSpPr/>
            <p:nvPr/>
          </p:nvSpPr>
          <p:spPr>
            <a:xfrm flipH="1">
              <a:off x="2539532" y="1658215"/>
              <a:ext cx="2061217" cy="35204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0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85" name="文本框 81"/>
            <p:cNvSpPr txBox="1"/>
            <p:nvPr/>
          </p:nvSpPr>
          <p:spPr>
            <a:xfrm>
              <a:off x="2539533" y="1658425"/>
              <a:ext cx="2061217" cy="32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深度时刻的发生</a:t>
              </a:r>
              <a:endPara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21" name="文本框 81"/>
          <p:cNvSpPr txBox="1"/>
          <p:nvPr/>
        </p:nvSpPr>
        <p:spPr>
          <a:xfrm>
            <a:off x="4577080" y="3955415"/>
            <a:ext cx="23063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2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深度时刻的维持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83" name="组合 182"/>
          <p:cNvGrpSpPr/>
          <p:nvPr/>
        </p:nvGrpSpPr>
        <p:grpSpPr>
          <a:xfrm rot="0">
            <a:off x="3188971" y="5033904"/>
            <a:ext cx="2508249" cy="425826"/>
            <a:chOff x="3200712" y="3563144"/>
            <a:chExt cx="1905482" cy="299293"/>
          </a:xfrm>
        </p:grpSpPr>
        <p:sp>
          <p:nvSpPr>
            <p:cNvPr id="89" name="Rounded Rectangle 32"/>
            <p:cNvSpPr/>
            <p:nvPr/>
          </p:nvSpPr>
          <p:spPr>
            <a:xfrm flipH="1">
              <a:off x="3201194" y="3563144"/>
              <a:ext cx="1905000" cy="29929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2" name="文本框 81"/>
            <p:cNvSpPr txBox="1"/>
            <p:nvPr/>
          </p:nvSpPr>
          <p:spPr>
            <a:xfrm>
              <a:off x="3200712" y="3566083"/>
              <a:ext cx="1752600" cy="280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深度时刻的促进</a:t>
              </a:r>
              <a:endPara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24" name="Rounded Rectangle 32"/>
          <p:cNvSpPr/>
          <p:nvPr/>
        </p:nvSpPr>
        <p:spPr>
          <a:xfrm flipH="1">
            <a:off x="4547235" y="6194425"/>
            <a:ext cx="2507615" cy="426720"/>
          </a:xfrm>
          <a:prstGeom prst="roundRect">
            <a:avLst/>
          </a:prstGeom>
          <a:solidFill>
            <a:srgbClr val="00B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3" name="文本框 81"/>
          <p:cNvSpPr txBox="1"/>
          <p:nvPr/>
        </p:nvSpPr>
        <p:spPr>
          <a:xfrm>
            <a:off x="4637405" y="6195695"/>
            <a:ext cx="23063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2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深度时刻的支持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34" name="组合 133"/>
          <p:cNvGrpSpPr/>
          <p:nvPr/>
        </p:nvGrpSpPr>
        <p:grpSpPr>
          <a:xfrm rot="0">
            <a:off x="5594350" y="2753360"/>
            <a:ext cx="1885315" cy="1043305"/>
            <a:chOff x="5029995" y="1505744"/>
            <a:chExt cx="1596193" cy="883202"/>
          </a:xfrm>
        </p:grpSpPr>
        <p:grpSp>
          <p:nvGrpSpPr>
            <p:cNvPr id="66" name="组合 65"/>
            <p:cNvGrpSpPr/>
            <p:nvPr/>
          </p:nvGrpSpPr>
          <p:grpSpPr>
            <a:xfrm>
              <a:off x="5029995" y="1734345"/>
              <a:ext cx="762000" cy="457199"/>
              <a:chOff x="5233676" y="3556000"/>
              <a:chExt cx="1553203" cy="957948"/>
            </a:xfrm>
          </p:grpSpPr>
          <p:sp>
            <p:nvSpPr>
              <p:cNvPr id="68" name="Arc 21"/>
              <p:cNvSpPr/>
              <p:nvPr/>
            </p:nvSpPr>
            <p:spPr>
              <a:xfrm flipH="1">
                <a:off x="5841998" y="3556000"/>
                <a:ext cx="944881" cy="957948"/>
              </a:xfrm>
              <a:prstGeom prst="arc">
                <a:avLst>
                  <a:gd name="adj1" fmla="val 16339432"/>
                  <a:gd name="adj2" fmla="val 5426856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86423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cxnSp>
            <p:nvCxnSpPr>
              <p:cNvPr id="69" name="Straight Connector 25"/>
              <p:cNvCxnSpPr/>
              <p:nvPr/>
            </p:nvCxnSpPr>
            <p:spPr>
              <a:xfrm flipH="1">
                <a:off x="5233676" y="3972560"/>
                <a:ext cx="588004" cy="7118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Rounded Rectangle 32"/>
            <p:cNvSpPr/>
            <p:nvPr/>
          </p:nvSpPr>
          <p:spPr>
            <a:xfrm flipH="1">
              <a:off x="5574173" y="1536942"/>
              <a:ext cx="1041231" cy="34980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5" name="文本框 97"/>
            <p:cNvSpPr txBox="1"/>
            <p:nvPr/>
          </p:nvSpPr>
          <p:spPr>
            <a:xfrm>
              <a:off x="5563394" y="1505744"/>
              <a:ext cx="1062794" cy="3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情境诱发</a:t>
              </a:r>
              <a:endPara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6" name="Rounded Rectangle 32"/>
            <p:cNvSpPr/>
            <p:nvPr/>
          </p:nvSpPr>
          <p:spPr>
            <a:xfrm flipH="1">
              <a:off x="5563394" y="2039144"/>
              <a:ext cx="1041231" cy="34980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1" name="文本框 97"/>
            <p:cNvSpPr txBox="1"/>
            <p:nvPr/>
          </p:nvSpPr>
          <p:spPr>
            <a:xfrm>
              <a:off x="5563394" y="2039144"/>
              <a:ext cx="1062794" cy="3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问题驱动</a:t>
              </a:r>
              <a:endPara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35" name="组合 134"/>
          <p:cNvGrpSpPr/>
          <p:nvPr/>
        </p:nvGrpSpPr>
        <p:grpSpPr>
          <a:xfrm rot="0">
            <a:off x="6977380" y="3667760"/>
            <a:ext cx="1885315" cy="1043305"/>
            <a:chOff x="5029995" y="1505744"/>
            <a:chExt cx="1596193" cy="883202"/>
          </a:xfrm>
        </p:grpSpPr>
        <p:grpSp>
          <p:nvGrpSpPr>
            <p:cNvPr id="136" name="组合 65"/>
            <p:cNvGrpSpPr/>
            <p:nvPr/>
          </p:nvGrpSpPr>
          <p:grpSpPr>
            <a:xfrm>
              <a:off x="5029995" y="1734345"/>
              <a:ext cx="762000" cy="457199"/>
              <a:chOff x="5233676" y="3556000"/>
              <a:chExt cx="1553203" cy="957948"/>
            </a:xfrm>
          </p:grpSpPr>
          <p:sp>
            <p:nvSpPr>
              <p:cNvPr id="147" name="Arc 21"/>
              <p:cNvSpPr/>
              <p:nvPr/>
            </p:nvSpPr>
            <p:spPr>
              <a:xfrm flipH="1">
                <a:off x="5841998" y="3556000"/>
                <a:ext cx="944881" cy="957948"/>
              </a:xfrm>
              <a:prstGeom prst="arc">
                <a:avLst>
                  <a:gd name="adj1" fmla="val 16339432"/>
                  <a:gd name="adj2" fmla="val 5426856"/>
                </a:avLst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86423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cxnSp>
            <p:nvCxnSpPr>
              <p:cNvPr id="151" name="Straight Connector 25"/>
              <p:cNvCxnSpPr/>
              <p:nvPr/>
            </p:nvCxnSpPr>
            <p:spPr>
              <a:xfrm flipH="1">
                <a:off x="5233676" y="3972560"/>
                <a:ext cx="588004" cy="7118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Rounded Rectangle 32"/>
            <p:cNvSpPr/>
            <p:nvPr/>
          </p:nvSpPr>
          <p:spPr>
            <a:xfrm flipH="1">
              <a:off x="5574173" y="1536942"/>
              <a:ext cx="1041231" cy="34980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1" name="文本框 97"/>
            <p:cNvSpPr txBox="1"/>
            <p:nvPr/>
          </p:nvSpPr>
          <p:spPr>
            <a:xfrm>
              <a:off x="5563394" y="1505744"/>
              <a:ext cx="1062794" cy="3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切身体验</a:t>
              </a:r>
              <a:endPara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2" name="Rounded Rectangle 32"/>
            <p:cNvSpPr/>
            <p:nvPr/>
          </p:nvSpPr>
          <p:spPr>
            <a:xfrm flipH="1">
              <a:off x="5563394" y="2039144"/>
              <a:ext cx="1041231" cy="34980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6" name="文本框 97"/>
            <p:cNvSpPr txBox="1"/>
            <p:nvPr/>
          </p:nvSpPr>
          <p:spPr>
            <a:xfrm>
              <a:off x="5563394" y="2039144"/>
              <a:ext cx="1062794" cy="3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高阶思维</a:t>
              </a:r>
              <a:endPara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 rot="0">
            <a:off x="5589905" y="4747895"/>
            <a:ext cx="1885315" cy="1043305"/>
            <a:chOff x="5029995" y="1505744"/>
            <a:chExt cx="1596193" cy="883202"/>
          </a:xfrm>
        </p:grpSpPr>
        <p:grpSp>
          <p:nvGrpSpPr>
            <p:cNvPr id="154" name="组合 65"/>
            <p:cNvGrpSpPr/>
            <p:nvPr/>
          </p:nvGrpSpPr>
          <p:grpSpPr>
            <a:xfrm>
              <a:off x="5029995" y="1734345"/>
              <a:ext cx="762000" cy="457199"/>
              <a:chOff x="5233676" y="3556000"/>
              <a:chExt cx="1553203" cy="957948"/>
            </a:xfrm>
          </p:grpSpPr>
          <p:sp>
            <p:nvSpPr>
              <p:cNvPr id="165" name="Arc 21"/>
              <p:cNvSpPr/>
              <p:nvPr/>
            </p:nvSpPr>
            <p:spPr>
              <a:xfrm flipH="1">
                <a:off x="5841998" y="3556000"/>
                <a:ext cx="944881" cy="957948"/>
              </a:xfrm>
              <a:prstGeom prst="arc">
                <a:avLst>
                  <a:gd name="adj1" fmla="val 16339432"/>
                  <a:gd name="adj2" fmla="val 5426856"/>
                </a:avLst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86423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cxnSp>
            <p:nvCxnSpPr>
              <p:cNvPr id="166" name="Straight Connector 25"/>
              <p:cNvCxnSpPr/>
              <p:nvPr/>
            </p:nvCxnSpPr>
            <p:spPr>
              <a:xfrm flipH="1">
                <a:off x="5233676" y="3972560"/>
                <a:ext cx="588004" cy="7118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5" name="Rounded Rectangle 32"/>
            <p:cNvSpPr/>
            <p:nvPr/>
          </p:nvSpPr>
          <p:spPr>
            <a:xfrm flipH="1">
              <a:off x="5574173" y="1536942"/>
              <a:ext cx="1041231" cy="34980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6" name="文本框 97"/>
            <p:cNvSpPr txBox="1"/>
            <p:nvPr/>
          </p:nvSpPr>
          <p:spPr>
            <a:xfrm>
              <a:off x="5563394" y="1505744"/>
              <a:ext cx="1062794" cy="3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实践参与</a:t>
              </a:r>
              <a:endPara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0" name="Rounded Rectangle 32"/>
            <p:cNvSpPr/>
            <p:nvPr/>
          </p:nvSpPr>
          <p:spPr>
            <a:xfrm flipH="1">
              <a:off x="5563394" y="2039144"/>
              <a:ext cx="1041231" cy="34980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1" name="文本框 97"/>
            <p:cNvSpPr txBox="1"/>
            <p:nvPr/>
          </p:nvSpPr>
          <p:spPr>
            <a:xfrm>
              <a:off x="5563394" y="2039144"/>
              <a:ext cx="1062794" cy="3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问题解决</a:t>
              </a:r>
              <a:endPara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037705" y="5891530"/>
            <a:ext cx="1885315" cy="944245"/>
            <a:chOff x="9677" y="9278"/>
            <a:chExt cx="2969" cy="1487"/>
          </a:xfrm>
        </p:grpSpPr>
        <p:grpSp>
          <p:nvGrpSpPr>
            <p:cNvPr id="172" name="组合 65"/>
            <p:cNvGrpSpPr/>
            <p:nvPr/>
          </p:nvGrpSpPr>
          <p:grpSpPr>
            <a:xfrm rot="0">
              <a:off x="9677" y="9645"/>
              <a:ext cx="1417" cy="851"/>
              <a:chOff x="5233676" y="3556000"/>
              <a:chExt cx="1553203" cy="957948"/>
            </a:xfrm>
          </p:grpSpPr>
          <p:sp>
            <p:nvSpPr>
              <p:cNvPr id="177" name="Arc 21"/>
              <p:cNvSpPr/>
              <p:nvPr/>
            </p:nvSpPr>
            <p:spPr>
              <a:xfrm flipH="1">
                <a:off x="5841998" y="3556000"/>
                <a:ext cx="944881" cy="957948"/>
              </a:xfrm>
              <a:prstGeom prst="arc">
                <a:avLst>
                  <a:gd name="adj1" fmla="val 16339432"/>
                  <a:gd name="adj2" fmla="val 5426856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86423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cxnSp>
            <p:nvCxnSpPr>
              <p:cNvPr id="179" name="Straight Connector 25"/>
              <p:cNvCxnSpPr/>
              <p:nvPr/>
            </p:nvCxnSpPr>
            <p:spPr>
              <a:xfrm flipH="1">
                <a:off x="5233676" y="3972560"/>
                <a:ext cx="588004" cy="7118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3" name="Rounded Rectangle 32"/>
            <p:cNvSpPr/>
            <p:nvPr/>
          </p:nvSpPr>
          <p:spPr>
            <a:xfrm flipH="1">
              <a:off x="10689" y="9278"/>
              <a:ext cx="1937" cy="65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4" name="文本框 97"/>
            <p:cNvSpPr txBox="1"/>
            <p:nvPr/>
          </p:nvSpPr>
          <p:spPr>
            <a:xfrm>
              <a:off x="10605" y="9278"/>
              <a:ext cx="197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课堂学习</a:t>
              </a:r>
              <a:endPara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5" name="Rounded Rectangle 32"/>
            <p:cNvSpPr/>
            <p:nvPr/>
          </p:nvSpPr>
          <p:spPr>
            <a:xfrm flipH="1">
              <a:off x="10669" y="10114"/>
              <a:ext cx="1937" cy="65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6" name="文本框 97"/>
            <p:cNvSpPr txBox="1"/>
            <p:nvPr/>
          </p:nvSpPr>
          <p:spPr>
            <a:xfrm>
              <a:off x="10669" y="10086"/>
              <a:ext cx="197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课后拓展</a:t>
              </a:r>
              <a:endPara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3" name="五边形 2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7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  <a:endParaRPr lang="en-US" altLang="zh-CN" sz="4050" dirty="0">
                <a:solidFill>
                  <a:schemeClr val="tx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  <p:bldP spid="74" grpId="0" bldLvl="0" animBg="1"/>
      <p:bldP spid="121" grpId="0"/>
      <p:bldP spid="124" grpId="0" bldLvl="0" animBg="1"/>
      <p:bldP spid="1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1430"/>
            <a:ext cx="12205970" cy="6880860"/>
          </a:xfrm>
          <a:prstGeom prst="rect">
            <a:avLst/>
          </a:prstGeom>
        </p:spPr>
      </p:pic>
      <p:sp>
        <p:nvSpPr>
          <p:cNvPr id="57" name="弧形 56"/>
          <p:cNvSpPr/>
          <p:nvPr>
            <p:custDataLst>
              <p:tags r:id="rId2"/>
            </p:custDataLst>
          </p:nvPr>
        </p:nvSpPr>
        <p:spPr>
          <a:xfrm>
            <a:off x="7833995" y="4389120"/>
            <a:ext cx="1711325" cy="1711325"/>
          </a:xfrm>
          <a:prstGeom prst="arc">
            <a:avLst>
              <a:gd name="adj1" fmla="val 16200000"/>
              <a:gd name="adj2" fmla="val 5400000"/>
            </a:avLst>
          </a:prstGeom>
          <a:ln w="38100">
            <a:solidFill>
              <a:srgbClr val="2DB2A4"/>
            </a:solidFill>
            <a:tailEnd type="stealth" w="lg" len="lg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711960" y="586105"/>
            <a:ext cx="447294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常州市新北区薛家实验小学</a:t>
            </a:r>
            <a:endParaRPr lang="zh-CN" altLang="zh-CN" sz="28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  <a:endParaRPr lang="zh-CN" altLang="en-US" sz="2800" b="1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Text Box 44"/>
          <p:cNvSpPr txBox="1">
            <a:spLocks noChangeArrowheads="1"/>
          </p:cNvSpPr>
          <p:nvPr/>
        </p:nvSpPr>
        <p:spPr bwMode="auto">
          <a:xfrm>
            <a:off x="1089025" y="2054860"/>
            <a:ext cx="10013950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1.4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课堂“深度时刻”的实践范式的研究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6" name="五边形 5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8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  <a:endParaRPr lang="en-US" altLang="zh-CN" sz="4050" dirty="0">
                <a:solidFill>
                  <a:schemeClr val="tx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 rot="2700000">
            <a:off x="5011420" y="3528060"/>
            <a:ext cx="1373505" cy="1449070"/>
            <a:chOff x="1033564" y="2088571"/>
            <a:chExt cx="1785903" cy="1884439"/>
          </a:xfrm>
        </p:grpSpPr>
        <p:sp>
          <p:nvSpPr>
            <p:cNvPr id="37" name="Freeform 15"/>
            <p:cNvSpPr/>
            <p:nvPr/>
          </p:nvSpPr>
          <p:spPr bwMode="auto">
            <a:xfrm>
              <a:off x="1033564" y="2176665"/>
              <a:ext cx="1785903" cy="1789530"/>
            </a:xfrm>
            <a:custGeom>
              <a:avLst/>
              <a:gdLst>
                <a:gd name="T0" fmla="*/ 2320 w 2320"/>
                <a:gd name="T1" fmla="*/ 700 h 2320"/>
                <a:gd name="T2" fmla="*/ 1620 w 2320"/>
                <a:gd name="T3" fmla="*/ 0 h 2320"/>
                <a:gd name="T4" fmla="*/ 0 w 2320"/>
                <a:gd name="T5" fmla="*/ 0 h 2320"/>
                <a:gd name="T6" fmla="*/ 0 w 2320"/>
                <a:gd name="T7" fmla="*/ 1620 h 2320"/>
                <a:gd name="T8" fmla="*/ 700 w 2320"/>
                <a:gd name="T9" fmla="*/ 2320 h 2320"/>
                <a:gd name="T10" fmla="*/ 2320 w 2320"/>
                <a:gd name="T11" fmla="*/ 2320 h 2320"/>
                <a:gd name="T12" fmla="*/ 2320 w 2320"/>
                <a:gd name="T13" fmla="*/ 70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20">
                  <a:moveTo>
                    <a:pt x="2320" y="700"/>
                  </a:moveTo>
                  <a:cubicBezTo>
                    <a:pt x="2320" y="315"/>
                    <a:pt x="2005" y="0"/>
                    <a:pt x="1620" y="0"/>
                  </a:cubicBezTo>
                  <a:cubicBezTo>
                    <a:pt x="1080" y="0"/>
                    <a:pt x="540" y="0"/>
                    <a:pt x="0" y="0"/>
                  </a:cubicBezTo>
                  <a:cubicBezTo>
                    <a:pt x="0" y="540"/>
                    <a:pt x="0" y="1080"/>
                    <a:pt x="0" y="1620"/>
                  </a:cubicBezTo>
                  <a:cubicBezTo>
                    <a:pt x="0" y="2005"/>
                    <a:pt x="315" y="2320"/>
                    <a:pt x="700" y="2320"/>
                  </a:cubicBezTo>
                  <a:cubicBezTo>
                    <a:pt x="1240" y="2320"/>
                    <a:pt x="1780" y="2320"/>
                    <a:pt x="2320" y="2320"/>
                  </a:cubicBezTo>
                  <a:lnTo>
                    <a:pt x="2320" y="700"/>
                  </a:lnTo>
                  <a:close/>
                </a:path>
              </a:pathLst>
            </a:custGeom>
            <a:solidFill>
              <a:srgbClr val="0E647C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" name="Freeform 16"/>
            <p:cNvSpPr/>
            <p:nvPr/>
          </p:nvSpPr>
          <p:spPr bwMode="auto">
            <a:xfrm>
              <a:off x="2390538" y="3533431"/>
              <a:ext cx="428929" cy="432764"/>
            </a:xfrm>
            <a:custGeom>
              <a:avLst/>
              <a:gdLst>
                <a:gd name="T0" fmla="*/ 560 w 560"/>
                <a:gd name="T1" fmla="*/ 559 h 559"/>
                <a:gd name="T2" fmla="*/ 0 w 560"/>
                <a:gd name="T3" fmla="*/ 559 h 559"/>
                <a:gd name="T4" fmla="*/ 560 w 560"/>
                <a:gd name="T5" fmla="*/ 0 h 559"/>
                <a:gd name="T6" fmla="*/ 560 w 560"/>
                <a:gd name="T7" fmla="*/ 559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0" h="559">
                  <a:moveTo>
                    <a:pt x="560" y="559"/>
                  </a:moveTo>
                  <a:lnTo>
                    <a:pt x="0" y="559"/>
                  </a:lnTo>
                  <a:cubicBezTo>
                    <a:pt x="0" y="250"/>
                    <a:pt x="251" y="0"/>
                    <a:pt x="560" y="0"/>
                  </a:cubicBezTo>
                  <a:lnTo>
                    <a:pt x="560" y="559"/>
                  </a:lnTo>
                  <a:close/>
                </a:path>
              </a:pathLst>
            </a:custGeom>
            <a:solidFill>
              <a:srgbClr val="0E647C">
                <a:lumMod val="75000"/>
              </a:srgbClr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593651" y="3650281"/>
              <a:ext cx="148175" cy="2799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p>
              <a:pPr algn="r"/>
              <a:r>
                <a:rPr lang="en-US" altLang="zh-CN" sz="1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sz="1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TextBox 46"/>
            <p:cNvSpPr txBox="1"/>
            <p:nvPr/>
          </p:nvSpPr>
          <p:spPr>
            <a:xfrm rot="18840000">
              <a:off x="1026405" y="2753754"/>
              <a:ext cx="1884439" cy="554073"/>
            </a:xfrm>
            <a:prstGeom prst="rect">
              <a:avLst/>
            </a:prstGeom>
            <a:noFill/>
          </p:spPr>
          <p:txBody>
            <a:bodyPr wrap="square" lIns="0" tIns="57607" rIns="0" bIns="0" rtlCol="0">
              <a:spAutoFit/>
            </a:bodyPr>
            <a:p>
              <a:pPr algn="ctr"/>
              <a:r>
                <a:rPr lang="zh-CN" altLang="zh-CN" sz="24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目标导向</a:t>
              </a:r>
              <a:endParaRPr lang="zh-CN" altLang="zh-CN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 rot="2700000">
            <a:off x="6013450" y="4639310"/>
            <a:ext cx="1430655" cy="1376045"/>
            <a:chOff x="2931728" y="2176665"/>
            <a:chExt cx="1860030" cy="1789530"/>
          </a:xfrm>
        </p:grpSpPr>
        <p:sp>
          <p:nvSpPr>
            <p:cNvPr id="36" name="Freeform 14"/>
            <p:cNvSpPr/>
            <p:nvPr/>
          </p:nvSpPr>
          <p:spPr bwMode="auto">
            <a:xfrm>
              <a:off x="2931729" y="2176665"/>
              <a:ext cx="1785903" cy="1789530"/>
            </a:xfrm>
            <a:custGeom>
              <a:avLst/>
              <a:gdLst>
                <a:gd name="T0" fmla="*/ 0 w 2320"/>
                <a:gd name="T1" fmla="*/ 700 h 2320"/>
                <a:gd name="T2" fmla="*/ 700 w 2320"/>
                <a:gd name="T3" fmla="*/ 0 h 2320"/>
                <a:gd name="T4" fmla="*/ 2320 w 2320"/>
                <a:gd name="T5" fmla="*/ 0 h 2320"/>
                <a:gd name="T6" fmla="*/ 2320 w 2320"/>
                <a:gd name="T7" fmla="*/ 1620 h 2320"/>
                <a:gd name="T8" fmla="*/ 1620 w 2320"/>
                <a:gd name="T9" fmla="*/ 2320 h 2320"/>
                <a:gd name="T10" fmla="*/ 0 w 2320"/>
                <a:gd name="T11" fmla="*/ 2320 h 2320"/>
                <a:gd name="T12" fmla="*/ 0 w 2320"/>
                <a:gd name="T13" fmla="*/ 70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20">
                  <a:moveTo>
                    <a:pt x="0" y="700"/>
                  </a:moveTo>
                  <a:cubicBezTo>
                    <a:pt x="0" y="315"/>
                    <a:pt x="315" y="0"/>
                    <a:pt x="700" y="0"/>
                  </a:cubicBezTo>
                  <a:cubicBezTo>
                    <a:pt x="1240" y="0"/>
                    <a:pt x="1780" y="0"/>
                    <a:pt x="2320" y="0"/>
                  </a:cubicBezTo>
                  <a:cubicBezTo>
                    <a:pt x="2320" y="540"/>
                    <a:pt x="2320" y="1080"/>
                    <a:pt x="2320" y="1620"/>
                  </a:cubicBezTo>
                  <a:cubicBezTo>
                    <a:pt x="2320" y="2005"/>
                    <a:pt x="2005" y="2320"/>
                    <a:pt x="1620" y="2320"/>
                  </a:cubicBezTo>
                  <a:cubicBezTo>
                    <a:pt x="1080" y="2320"/>
                    <a:pt x="540" y="2320"/>
                    <a:pt x="0" y="2320"/>
                  </a:cubicBezTo>
                  <a:lnTo>
                    <a:pt x="0" y="700"/>
                  </a:lnTo>
                  <a:close/>
                </a:path>
              </a:pathLst>
            </a:custGeom>
            <a:solidFill>
              <a:srgbClr val="2DB2A4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9" name="Freeform 17"/>
            <p:cNvSpPr/>
            <p:nvPr/>
          </p:nvSpPr>
          <p:spPr bwMode="auto">
            <a:xfrm>
              <a:off x="2931728" y="3533431"/>
              <a:ext cx="428929" cy="432764"/>
            </a:xfrm>
            <a:custGeom>
              <a:avLst/>
              <a:gdLst>
                <a:gd name="T0" fmla="*/ 0 w 559"/>
                <a:gd name="T1" fmla="*/ 559 h 559"/>
                <a:gd name="T2" fmla="*/ 559 w 559"/>
                <a:gd name="T3" fmla="*/ 559 h 559"/>
                <a:gd name="T4" fmla="*/ 0 w 559"/>
                <a:gd name="T5" fmla="*/ 0 h 559"/>
                <a:gd name="T6" fmla="*/ 0 w 559"/>
                <a:gd name="T7" fmla="*/ 559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" h="559">
                  <a:moveTo>
                    <a:pt x="0" y="559"/>
                  </a:moveTo>
                  <a:lnTo>
                    <a:pt x="559" y="559"/>
                  </a:lnTo>
                  <a:cubicBezTo>
                    <a:pt x="559" y="250"/>
                    <a:pt x="309" y="0"/>
                    <a:pt x="0" y="0"/>
                  </a:cubicBezTo>
                  <a:lnTo>
                    <a:pt x="0" y="559"/>
                  </a:lnTo>
                  <a:close/>
                </a:path>
              </a:pathLst>
            </a:custGeom>
            <a:solidFill>
              <a:srgbClr val="2DB2A4">
                <a:lumMod val="75000"/>
              </a:srgbClr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998621" y="3650281"/>
              <a:ext cx="148175" cy="2799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p>
              <a:pPr algn="r"/>
              <a:r>
                <a:rPr lang="en-US" altLang="zh-CN" sz="1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sz="1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8900000">
              <a:off x="2932187" y="2672381"/>
              <a:ext cx="1859571" cy="554101"/>
            </a:xfrm>
            <a:prstGeom prst="rect">
              <a:avLst/>
            </a:prstGeom>
            <a:noFill/>
          </p:spPr>
          <p:txBody>
            <a:bodyPr wrap="square" lIns="0" tIns="57607" rIns="0" bIns="0" rtlCol="0">
              <a:spAutoFit/>
            </a:bodyPr>
            <a:p>
              <a:pPr algn="ctr"/>
              <a:r>
                <a:rPr lang="zh-CN" altLang="en-US" sz="24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深度学习</a:t>
              </a:r>
              <a:endParaRPr lang="zh-CN" altLang="en-US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 rot="2700000">
            <a:off x="3883660" y="4588510"/>
            <a:ext cx="1458595" cy="1379220"/>
            <a:chOff x="922341" y="4074930"/>
            <a:chExt cx="1897126" cy="1793427"/>
          </a:xfrm>
        </p:grpSpPr>
        <p:sp>
          <p:nvSpPr>
            <p:cNvPr id="35" name="Freeform 13"/>
            <p:cNvSpPr/>
            <p:nvPr/>
          </p:nvSpPr>
          <p:spPr bwMode="auto">
            <a:xfrm>
              <a:off x="1033564" y="4074930"/>
              <a:ext cx="1785903" cy="1793427"/>
            </a:xfrm>
            <a:custGeom>
              <a:avLst/>
              <a:gdLst>
                <a:gd name="T0" fmla="*/ 2320 w 2320"/>
                <a:gd name="T1" fmla="*/ 1620 h 2320"/>
                <a:gd name="T2" fmla="*/ 1620 w 2320"/>
                <a:gd name="T3" fmla="*/ 2320 h 2320"/>
                <a:gd name="T4" fmla="*/ 0 w 2320"/>
                <a:gd name="T5" fmla="*/ 2320 h 2320"/>
                <a:gd name="T6" fmla="*/ 0 w 2320"/>
                <a:gd name="T7" fmla="*/ 700 h 2320"/>
                <a:gd name="T8" fmla="*/ 700 w 2320"/>
                <a:gd name="T9" fmla="*/ 0 h 2320"/>
                <a:gd name="T10" fmla="*/ 2320 w 2320"/>
                <a:gd name="T11" fmla="*/ 0 h 2320"/>
                <a:gd name="T12" fmla="*/ 2320 w 2320"/>
                <a:gd name="T13" fmla="*/ 162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20">
                  <a:moveTo>
                    <a:pt x="2320" y="1620"/>
                  </a:moveTo>
                  <a:cubicBezTo>
                    <a:pt x="2320" y="2005"/>
                    <a:pt x="2005" y="2320"/>
                    <a:pt x="1620" y="2320"/>
                  </a:cubicBezTo>
                  <a:cubicBezTo>
                    <a:pt x="1080" y="2320"/>
                    <a:pt x="540" y="2320"/>
                    <a:pt x="0" y="2320"/>
                  </a:cubicBezTo>
                  <a:cubicBezTo>
                    <a:pt x="0" y="1780"/>
                    <a:pt x="0" y="1240"/>
                    <a:pt x="0" y="700"/>
                  </a:cubicBezTo>
                  <a:cubicBezTo>
                    <a:pt x="0" y="315"/>
                    <a:pt x="315" y="0"/>
                    <a:pt x="700" y="0"/>
                  </a:cubicBezTo>
                  <a:cubicBezTo>
                    <a:pt x="1240" y="0"/>
                    <a:pt x="1780" y="0"/>
                    <a:pt x="2320" y="0"/>
                  </a:cubicBezTo>
                  <a:lnTo>
                    <a:pt x="2320" y="1620"/>
                  </a:lnTo>
                  <a:close/>
                </a:path>
              </a:pathLst>
            </a:custGeom>
            <a:solidFill>
              <a:srgbClr val="74AF47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0" name="Freeform 18"/>
            <p:cNvSpPr/>
            <p:nvPr/>
          </p:nvSpPr>
          <p:spPr bwMode="auto">
            <a:xfrm>
              <a:off x="2390538" y="4074931"/>
              <a:ext cx="428929" cy="432764"/>
            </a:xfrm>
            <a:custGeom>
              <a:avLst/>
              <a:gdLst>
                <a:gd name="T0" fmla="*/ 560 w 560"/>
                <a:gd name="T1" fmla="*/ 0 h 560"/>
                <a:gd name="T2" fmla="*/ 0 w 560"/>
                <a:gd name="T3" fmla="*/ 0 h 560"/>
                <a:gd name="T4" fmla="*/ 560 w 560"/>
                <a:gd name="T5" fmla="*/ 560 h 560"/>
                <a:gd name="T6" fmla="*/ 560 w 560"/>
                <a:gd name="T7" fmla="*/ 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0" h="560">
                  <a:moveTo>
                    <a:pt x="560" y="0"/>
                  </a:moveTo>
                  <a:lnTo>
                    <a:pt x="0" y="0"/>
                  </a:lnTo>
                  <a:cubicBezTo>
                    <a:pt x="0" y="309"/>
                    <a:pt x="251" y="560"/>
                    <a:pt x="560" y="560"/>
                  </a:cubicBezTo>
                  <a:lnTo>
                    <a:pt x="560" y="0"/>
                  </a:lnTo>
                  <a:close/>
                </a:path>
              </a:pathLst>
            </a:custGeom>
            <a:solidFill>
              <a:srgbClr val="74AF47">
                <a:lumMod val="75000"/>
              </a:srgbClr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2593649" y="4096645"/>
              <a:ext cx="148177" cy="2799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p>
              <a:pPr algn="r"/>
              <a:r>
                <a:rPr lang="en-US" altLang="zh-CN" sz="1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sz="1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18900000">
              <a:off x="922341" y="4667484"/>
              <a:ext cx="1825716" cy="554101"/>
            </a:xfrm>
            <a:prstGeom prst="rect">
              <a:avLst/>
            </a:prstGeom>
            <a:noFill/>
          </p:spPr>
          <p:txBody>
            <a:bodyPr wrap="square" lIns="0" tIns="57607" rIns="0" bIns="0" rtlCol="0">
              <a:spAutoFit/>
            </a:bodyPr>
            <a:p>
              <a:pPr algn="ctr"/>
              <a:r>
                <a:rPr lang="zh-CN" altLang="en-US" sz="24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深度分析</a:t>
              </a:r>
              <a:endParaRPr lang="zh-CN" altLang="en-US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3442335" y="6138545"/>
            <a:ext cx="446786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课堂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深度时刻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实践范式研究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2" name="任意多边形 71"/>
          <p:cNvSpPr/>
          <p:nvPr/>
        </p:nvSpPr>
        <p:spPr>
          <a:xfrm rot="10800000" flipV="1">
            <a:off x="3020696" y="3340418"/>
            <a:ext cx="2715684" cy="431800"/>
          </a:xfrm>
          <a:custGeom>
            <a:avLst/>
            <a:gdLst>
              <a:gd name="connsiteX0" fmla="*/ 0 w 1651819"/>
              <a:gd name="connsiteY0" fmla="*/ 501445 h 501445"/>
              <a:gd name="connsiteX1" fmla="*/ 373626 w 1651819"/>
              <a:gd name="connsiteY1" fmla="*/ 0 h 501445"/>
              <a:gd name="connsiteX2" fmla="*/ 1651819 w 1651819"/>
              <a:gd name="connsiteY2" fmla="*/ 0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819" h="501445">
                <a:moveTo>
                  <a:pt x="0" y="501445"/>
                </a:moveTo>
                <a:lnTo>
                  <a:pt x="373626" y="0"/>
                </a:lnTo>
                <a:lnTo>
                  <a:pt x="1651819" y="0"/>
                </a:lnTo>
              </a:path>
            </a:pathLst>
          </a:custGeom>
          <a:ln w="25400">
            <a:solidFill>
              <a:srgbClr val="0E647C"/>
            </a:solidFill>
            <a:headEnd type="diamond" w="med" len="med"/>
            <a:tailEnd type="diamond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3442335" y="2907030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目标明确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786630" y="3065145"/>
            <a:ext cx="1789430" cy="562610"/>
            <a:chOff x="7918" y="5150"/>
            <a:chExt cx="2818" cy="886"/>
          </a:xfrm>
        </p:grpSpPr>
        <p:cxnSp>
          <p:nvCxnSpPr>
            <p:cNvPr id="25" name="直接连接符 24"/>
            <p:cNvCxnSpPr/>
            <p:nvPr/>
          </p:nvCxnSpPr>
          <p:spPr>
            <a:xfrm flipV="1">
              <a:off x="9325" y="5150"/>
              <a:ext cx="0" cy="887"/>
            </a:xfrm>
            <a:prstGeom prst="line">
              <a:avLst/>
            </a:prstGeom>
            <a:ln w="25400">
              <a:solidFill>
                <a:srgbClr val="0E64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7918" y="5170"/>
              <a:ext cx="2819" cy="0"/>
            </a:xfrm>
            <a:prstGeom prst="line">
              <a:avLst/>
            </a:prstGeom>
            <a:ln w="25400">
              <a:solidFill>
                <a:srgbClr val="0E64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5139055" y="2633980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策略清楚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任意多边形 28"/>
          <p:cNvSpPr/>
          <p:nvPr/>
        </p:nvSpPr>
        <p:spPr>
          <a:xfrm rot="10800000" flipH="1" flipV="1">
            <a:off x="5717541" y="3315018"/>
            <a:ext cx="2715684" cy="431800"/>
          </a:xfrm>
          <a:custGeom>
            <a:avLst/>
            <a:gdLst>
              <a:gd name="connsiteX0" fmla="*/ 0 w 1651819"/>
              <a:gd name="connsiteY0" fmla="*/ 501445 h 501445"/>
              <a:gd name="connsiteX1" fmla="*/ 373626 w 1651819"/>
              <a:gd name="connsiteY1" fmla="*/ 0 h 501445"/>
              <a:gd name="connsiteX2" fmla="*/ 1651819 w 1651819"/>
              <a:gd name="connsiteY2" fmla="*/ 0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819" h="501445">
                <a:moveTo>
                  <a:pt x="0" y="501445"/>
                </a:moveTo>
                <a:lnTo>
                  <a:pt x="373626" y="0"/>
                </a:lnTo>
                <a:lnTo>
                  <a:pt x="1651819" y="0"/>
                </a:lnTo>
              </a:path>
            </a:pathLst>
          </a:custGeom>
          <a:ln w="25400">
            <a:solidFill>
              <a:srgbClr val="0E647C"/>
            </a:solidFill>
            <a:headEnd type="diamond" w="med" len="med"/>
            <a:tailEnd type="diamond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6997065" y="2907030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方法适切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弧形 31"/>
          <p:cNvSpPr/>
          <p:nvPr>
            <p:custDataLst>
              <p:tags r:id="rId3"/>
            </p:custDataLst>
          </p:nvPr>
        </p:nvSpPr>
        <p:spPr>
          <a:xfrm flipH="1">
            <a:off x="7516495" y="4406265"/>
            <a:ext cx="1711325" cy="1711325"/>
          </a:xfrm>
          <a:prstGeom prst="arc">
            <a:avLst>
              <a:gd name="adj1" fmla="val 16200000"/>
              <a:gd name="adj2" fmla="val 5400000"/>
            </a:avLst>
          </a:prstGeom>
          <a:ln w="38100">
            <a:solidFill>
              <a:srgbClr val="2DB2A4"/>
            </a:solidFill>
            <a:tailEnd type="stealth" w="lg" len="lg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椭圆 52"/>
          <p:cNvSpPr/>
          <p:nvPr>
            <p:custDataLst>
              <p:tags r:id="rId4"/>
            </p:custDataLst>
          </p:nvPr>
        </p:nvSpPr>
        <p:spPr>
          <a:xfrm flipH="1">
            <a:off x="7898130" y="4154805"/>
            <a:ext cx="1270000" cy="619125"/>
          </a:xfrm>
          <a:prstGeom prst="ellipse">
            <a:avLst/>
          </a:prstGeom>
          <a:solidFill>
            <a:srgbClr val="1F74AD"/>
          </a:solidFill>
          <a:ln w="381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r>
              <a:rPr lang="zh-CN" altLang="zh-CN" sz="1400" b="1">
                <a:latin typeface="微软雅黑" panose="020B0503020204020204" charset="-122"/>
                <a:ea typeface="微软雅黑" panose="020B0503020204020204" charset="-122"/>
              </a:rPr>
              <a:t>开放问题情境</a:t>
            </a:r>
            <a:endParaRPr lang="zh-CN" altLang="zh-CN" sz="1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椭圆 54"/>
          <p:cNvSpPr/>
          <p:nvPr>
            <p:custDataLst>
              <p:tags r:id="rId5"/>
            </p:custDataLst>
          </p:nvPr>
        </p:nvSpPr>
        <p:spPr>
          <a:xfrm flipH="1">
            <a:off x="7849870" y="4970145"/>
            <a:ext cx="1270000" cy="619125"/>
          </a:xfrm>
          <a:prstGeom prst="ellipse">
            <a:avLst/>
          </a:prstGeom>
          <a:solidFill>
            <a:srgbClr val="3498DB"/>
          </a:solidFill>
          <a:ln w="381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r>
              <a:rPr lang="zh-CN" altLang="zh-CN" sz="1400" b="1">
                <a:latin typeface="微软雅黑" panose="020B0503020204020204" charset="-122"/>
                <a:ea typeface="微软雅黑" panose="020B0503020204020204" charset="-122"/>
              </a:rPr>
              <a:t>动态过程推进</a:t>
            </a:r>
            <a:endParaRPr lang="zh-CN" altLang="zh-CN" sz="1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椭圆 55"/>
          <p:cNvSpPr/>
          <p:nvPr>
            <p:custDataLst>
              <p:tags r:id="rId6"/>
            </p:custDataLst>
          </p:nvPr>
        </p:nvSpPr>
        <p:spPr>
          <a:xfrm flipH="1">
            <a:off x="7849870" y="5748655"/>
            <a:ext cx="1270000" cy="619125"/>
          </a:xfrm>
          <a:prstGeom prst="ellipse">
            <a:avLst/>
          </a:prstGeom>
          <a:solidFill>
            <a:srgbClr val="1AA3AA"/>
          </a:solidFill>
          <a:ln w="381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30000"/>
              </a:lnSpc>
            </a:pPr>
            <a:r>
              <a:rPr lang="zh-CN" altLang="zh-CN" sz="1400" b="1">
                <a:latin typeface="微软雅黑" panose="020B0503020204020204" charset="-122"/>
                <a:ea typeface="微软雅黑" panose="020B0503020204020204" charset="-122"/>
              </a:rPr>
              <a:t>有效课后延伸</a:t>
            </a:r>
            <a:endParaRPr lang="zh-CN" altLang="zh-CN" sz="1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8" name="直接连接符 57"/>
          <p:cNvCxnSpPr/>
          <p:nvPr/>
        </p:nvCxnSpPr>
        <p:spPr>
          <a:xfrm flipH="1">
            <a:off x="7516495" y="5238750"/>
            <a:ext cx="402590" cy="14605"/>
          </a:xfrm>
          <a:prstGeom prst="line">
            <a:avLst/>
          </a:prstGeom>
          <a:ln w="25400">
            <a:solidFill>
              <a:srgbClr val="2DB2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虚尾箭头 58"/>
          <p:cNvSpPr/>
          <p:nvPr/>
        </p:nvSpPr>
        <p:spPr>
          <a:xfrm>
            <a:off x="9218930" y="5133975"/>
            <a:ext cx="413385" cy="224790"/>
          </a:xfrm>
          <a:prstGeom prst="stripedRightArrow">
            <a:avLst/>
          </a:prstGeom>
          <a:solidFill>
            <a:srgbClr val="2DB2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10842444" y="679914"/>
            <a:ext cx="103423" cy="103423"/>
          </a:xfrm>
          <a:prstGeom prst="ellipse">
            <a:avLst/>
          </a:prstGeom>
          <a:solidFill>
            <a:srgbClr val="805E3E"/>
          </a:solidFill>
          <a:ln>
            <a:solidFill>
              <a:srgbClr val="805E3E"/>
            </a:solidFill>
          </a:ln>
          <a:effectLst>
            <a:outerShdw blurRad="279400" dist="38100" dir="2700000" sx="101000" sy="101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11038047" y="679914"/>
            <a:ext cx="103423" cy="103423"/>
          </a:xfrm>
          <a:prstGeom prst="ellipse">
            <a:avLst/>
          </a:prstGeom>
          <a:solidFill>
            <a:srgbClr val="805E3E"/>
          </a:solidFill>
          <a:ln>
            <a:solidFill>
              <a:srgbClr val="805E3E"/>
            </a:solidFill>
          </a:ln>
          <a:effectLst>
            <a:outerShdw blurRad="279400" dist="38100" dir="2700000" sx="101000" sy="101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11233650" y="679914"/>
            <a:ext cx="103423" cy="103423"/>
          </a:xfrm>
          <a:prstGeom prst="ellipse">
            <a:avLst/>
          </a:prstGeom>
          <a:solidFill>
            <a:srgbClr val="805E3E"/>
          </a:solidFill>
          <a:ln>
            <a:solidFill>
              <a:srgbClr val="805E3E"/>
            </a:solidFill>
          </a:ln>
          <a:effectLst>
            <a:outerShdw blurRad="279400" dist="38100" dir="2700000" sx="101000" sy="101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9645650" y="5501640"/>
            <a:ext cx="2164715" cy="3371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知识获取与深度加工</a:t>
            </a:r>
            <a:endParaRPr lang="zh-CN" altLang="en-US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9633585" y="5937250"/>
            <a:ext cx="2177415" cy="337185"/>
          </a:xfrm>
          <a:prstGeom prst="rect">
            <a:avLst/>
          </a:prstGeom>
          <a:solidFill>
            <a:srgbClr val="C2A0E3"/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学习评价与反思建构</a:t>
            </a:r>
            <a:endParaRPr lang="zh-CN" altLang="en-US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9610725" y="4158615"/>
            <a:ext cx="2210435" cy="312420"/>
          </a:xfrm>
          <a:prstGeom prst="rect">
            <a:avLst/>
          </a:prstGeom>
          <a:solidFill>
            <a:srgbClr val="2DB2A4"/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0" marR="0" lvl="0" indent="0" algn="ctr" defTabSz="2222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问题设计与预先评估</a:t>
            </a:r>
            <a:endParaRPr lang="zh-CN" altLang="en-US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9610725" y="4589145"/>
            <a:ext cx="2199640" cy="3371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知识预备与方式激活</a:t>
            </a:r>
            <a:endParaRPr lang="zh-CN" altLang="en-US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9636125" y="5067935"/>
            <a:ext cx="2185035" cy="3124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0" marR="0" lvl="0" indent="0" algn="ctr" defTabSz="2222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教师介入与重组推进</a:t>
            </a:r>
            <a:endParaRPr lang="zh-CN" altLang="en-US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2" name="五边形 20"/>
          <p:cNvSpPr/>
          <p:nvPr/>
        </p:nvSpPr>
        <p:spPr>
          <a:xfrm flipH="1">
            <a:off x="2983230" y="5748655"/>
            <a:ext cx="1447165" cy="293370"/>
          </a:xfrm>
          <a:prstGeom prst="roundRect">
            <a:avLst/>
          </a:prstGeom>
          <a:solidFill>
            <a:srgbClr val="74AF47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学习对象</a:t>
            </a:r>
            <a:endParaRPr kumimoji="0" lang="zh-CN" altLang="en-US" sz="16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3" name="任意多边形 92"/>
          <p:cNvSpPr/>
          <p:nvPr/>
        </p:nvSpPr>
        <p:spPr>
          <a:xfrm rot="10800000" flipV="1">
            <a:off x="1979295" y="4199890"/>
            <a:ext cx="1690370" cy="431800"/>
          </a:xfrm>
          <a:custGeom>
            <a:avLst/>
            <a:gdLst>
              <a:gd name="connsiteX0" fmla="*/ 0 w 1651819"/>
              <a:gd name="connsiteY0" fmla="*/ 501445 h 501445"/>
              <a:gd name="connsiteX1" fmla="*/ 373626 w 1651819"/>
              <a:gd name="connsiteY1" fmla="*/ 0 h 501445"/>
              <a:gd name="connsiteX2" fmla="*/ 1651819 w 1651819"/>
              <a:gd name="connsiteY2" fmla="*/ 0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819" h="501445">
                <a:moveTo>
                  <a:pt x="0" y="501445"/>
                </a:moveTo>
                <a:lnTo>
                  <a:pt x="373626" y="0"/>
                </a:lnTo>
                <a:lnTo>
                  <a:pt x="1651819" y="0"/>
                </a:ln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4" name="文本框 93"/>
          <p:cNvSpPr txBox="1"/>
          <p:nvPr/>
        </p:nvSpPr>
        <p:spPr>
          <a:xfrm>
            <a:off x="2058670" y="3831590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育人价值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5" name="任意多边形 94"/>
          <p:cNvSpPr/>
          <p:nvPr/>
        </p:nvSpPr>
        <p:spPr>
          <a:xfrm rot="10800000">
            <a:off x="1301750" y="4657090"/>
            <a:ext cx="1776730" cy="165735"/>
          </a:xfrm>
          <a:custGeom>
            <a:avLst/>
            <a:gdLst>
              <a:gd name="connsiteX0" fmla="*/ 0 w 1651819"/>
              <a:gd name="connsiteY0" fmla="*/ 501445 h 501445"/>
              <a:gd name="connsiteX1" fmla="*/ 373626 w 1651819"/>
              <a:gd name="connsiteY1" fmla="*/ 0 h 501445"/>
              <a:gd name="connsiteX2" fmla="*/ 1651819 w 1651819"/>
              <a:gd name="connsiteY2" fmla="*/ 0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819" h="501445">
                <a:moveTo>
                  <a:pt x="0" y="501445"/>
                </a:moveTo>
                <a:lnTo>
                  <a:pt x="373626" y="0"/>
                </a:lnTo>
                <a:lnTo>
                  <a:pt x="1651819" y="0"/>
                </a:ln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6" name="文本框 95"/>
          <p:cNvSpPr txBox="1"/>
          <p:nvPr/>
        </p:nvSpPr>
        <p:spPr>
          <a:xfrm>
            <a:off x="1470660" y="4406265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即时价值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7" name="五边形 20"/>
          <p:cNvSpPr/>
          <p:nvPr/>
        </p:nvSpPr>
        <p:spPr>
          <a:xfrm flipH="1">
            <a:off x="2983230" y="4631690"/>
            <a:ext cx="1447165" cy="293370"/>
          </a:xfrm>
          <a:prstGeom prst="roundRect">
            <a:avLst/>
          </a:prstGeom>
          <a:solidFill>
            <a:srgbClr val="74AF47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学习内容</a:t>
            </a:r>
            <a:endParaRPr kumimoji="0" lang="zh-CN" altLang="en-US" sz="16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04" name="组合 103"/>
          <p:cNvGrpSpPr/>
          <p:nvPr/>
        </p:nvGrpSpPr>
        <p:grpSpPr>
          <a:xfrm>
            <a:off x="201930" y="5425440"/>
            <a:ext cx="2781935" cy="887095"/>
            <a:chOff x="831" y="8873"/>
            <a:chExt cx="4247" cy="1397"/>
          </a:xfrm>
        </p:grpSpPr>
        <p:cxnSp>
          <p:nvCxnSpPr>
            <p:cNvPr id="98" name="直接连接符 97"/>
            <p:cNvCxnSpPr/>
            <p:nvPr/>
          </p:nvCxnSpPr>
          <p:spPr>
            <a:xfrm flipH="1">
              <a:off x="866" y="9567"/>
              <a:ext cx="4212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任意多边形 99"/>
            <p:cNvSpPr/>
            <p:nvPr/>
          </p:nvSpPr>
          <p:spPr>
            <a:xfrm rot="10800000">
              <a:off x="831" y="9590"/>
              <a:ext cx="2187" cy="680"/>
            </a:xfrm>
            <a:custGeom>
              <a:avLst/>
              <a:gdLst>
                <a:gd name="connsiteX0" fmla="*/ 0 w 1651819"/>
                <a:gd name="connsiteY0" fmla="*/ 501445 h 501445"/>
                <a:gd name="connsiteX1" fmla="*/ 373626 w 1651819"/>
                <a:gd name="connsiteY1" fmla="*/ 0 h 501445"/>
                <a:gd name="connsiteX2" fmla="*/ 1651819 w 1651819"/>
                <a:gd name="connsiteY2" fmla="*/ 0 h 5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819" h="501445">
                  <a:moveTo>
                    <a:pt x="0" y="501445"/>
                  </a:moveTo>
                  <a:lnTo>
                    <a:pt x="373626" y="0"/>
                  </a:lnTo>
                  <a:lnTo>
                    <a:pt x="1651819" y="0"/>
                  </a:lnTo>
                </a:path>
              </a:pathLst>
            </a:custGeom>
            <a:ln w="25400">
              <a:solidFill>
                <a:schemeClr val="accent6">
                  <a:lumMod val="75000"/>
                </a:schemeClr>
              </a:solidFill>
              <a:headEnd type="diamond" w="med" len="med"/>
              <a:tailEnd type="diamond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3" name="任意多边形 102"/>
            <p:cNvSpPr/>
            <p:nvPr/>
          </p:nvSpPr>
          <p:spPr>
            <a:xfrm rot="10800000" flipV="1">
              <a:off x="831" y="8873"/>
              <a:ext cx="2187" cy="680"/>
            </a:xfrm>
            <a:custGeom>
              <a:avLst/>
              <a:gdLst>
                <a:gd name="connsiteX0" fmla="*/ 0 w 1651819"/>
                <a:gd name="connsiteY0" fmla="*/ 501445 h 501445"/>
                <a:gd name="connsiteX1" fmla="*/ 373626 w 1651819"/>
                <a:gd name="connsiteY1" fmla="*/ 0 h 501445"/>
                <a:gd name="connsiteX2" fmla="*/ 1651819 w 1651819"/>
                <a:gd name="connsiteY2" fmla="*/ 0 h 5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819" h="501445">
                  <a:moveTo>
                    <a:pt x="0" y="501445"/>
                  </a:moveTo>
                  <a:lnTo>
                    <a:pt x="373626" y="0"/>
                  </a:lnTo>
                  <a:lnTo>
                    <a:pt x="1651819" y="0"/>
                  </a:lnTo>
                </a:path>
              </a:pathLst>
            </a:custGeom>
            <a:ln w="25400">
              <a:solidFill>
                <a:schemeClr val="accent6">
                  <a:lumMod val="75000"/>
                </a:schemeClr>
              </a:solidFill>
              <a:headEnd type="diamond" w="med" len="med"/>
              <a:tailEnd type="diamond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201930" y="5032375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有什么</a:t>
            </a:r>
            <a:endParaRPr lang="zh-CN" altLang="zh-CN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365760" y="5497830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缺什么</a:t>
            </a:r>
            <a:endParaRPr lang="zh-CN" altLang="zh-CN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224790" y="5963285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能什么</a:t>
            </a:r>
            <a:endParaRPr lang="zh-CN" altLang="zh-CN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ll dir="lu"/>
      </p:transition>
    </mc:Choice>
    <mc:Fallback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3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  <p:bldP spid="79" grpId="1"/>
      <p:bldP spid="80" grpId="1"/>
      <p:bldP spid="81" grpId="1"/>
      <p:bldP spid="82" grpId="1"/>
      <p:bldP spid="83" grpId="1"/>
      <p:bldP spid="22" grpId="0"/>
      <p:bldP spid="147" grpId="0" animBg="1"/>
      <p:bldP spid="92" grpId="0" animBg="1"/>
      <p:bldP spid="93" grpId="0" animBg="1"/>
      <p:bldP spid="94" grpId="0"/>
      <p:bldP spid="95" grpId="0" animBg="1"/>
      <p:bldP spid="96" grpId="0"/>
      <p:bldP spid="105" grpId="0"/>
      <p:bldP spid="107" grpId="0"/>
      <p:bldP spid="108" grpId="0"/>
      <p:bldP spid="23" grpId="0"/>
      <p:bldP spid="72" grpId="0" animBg="1"/>
      <p:bldP spid="28" grpId="0"/>
      <p:bldP spid="29" grpId="0" animBg="1"/>
      <p:bldP spid="30" grpId="0"/>
      <p:bldP spid="32" grpId="0" animBg="1"/>
      <p:bldP spid="53" grpId="0" animBg="1"/>
      <p:bldP spid="55" grpId="0" animBg="1"/>
      <p:bldP spid="56" grpId="0" animBg="1"/>
      <p:bldP spid="59" grpId="0" animBg="1"/>
      <p:bldP spid="57" grpId="0" animBg="1"/>
      <p:bldP spid="79" grpId="2" animBg="1"/>
      <p:bldP spid="80" grpId="2" animBg="1"/>
      <p:bldP spid="81" grpId="2" animBg="1"/>
      <p:bldP spid="82" grpId="2" bldLvl="0" animBg="1"/>
      <p:bldP spid="83" grpId="2" bldLvl="0" animBg="1"/>
    </p:bldLst>
  </p:timing>
</p:sld>
</file>

<file path=ppt/tags/tag1.xml><?xml version="1.0" encoding="utf-8"?>
<p:tagLst xmlns:p="http://schemas.openxmlformats.org/presentationml/2006/main">
  <p:tag name="KSO_WM_TEMPLATE_CATEGORY" val="diagram"/>
  <p:tag name="KSO_WM_TEMPLATE_INDEX" val="20188089"/>
  <p:tag name="KSO_WM_UNIT_ID" val="diagram20188089_2*n_i*1_1"/>
  <p:tag name="KSO_WM_UNIT_LAYERLEVEL" val="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1"/>
  <p:tag name="KSO_WM_UNIT_LINE_FORE_SCHEMECOLOR_INDEX" val="13"/>
  <p:tag name="KSO_WM_UNIT_LINE_FILL_TYPE" val="2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TEMPLATE_CATEGORY" val="diagram"/>
  <p:tag name="KSO_WM_TEMPLATE_INDEX" val="20188089"/>
  <p:tag name="KSO_WM_UNIT_ID" val="diagram20188089_2*n_i*1_1"/>
  <p:tag name="KSO_WM_UNIT_LAYERLEVEL" val="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1"/>
  <p:tag name="KSO_WM_UNIT_LINE_FORE_SCHEMECOLOR_INDEX" val="13"/>
  <p:tag name="KSO_WM_UNIT_LINE_FILL_TYPE" val="2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TEMPLATE_CATEGORY" val="diagram"/>
  <p:tag name="KSO_WM_TEMPLATE_INDEX" val="20188089"/>
  <p:tag name="KSO_WM_UNIT_ID" val="diagram20188089_2*n_h_h_i*1_2_1_2"/>
  <p:tag name="KSO_WM_UNIT_LAYERLEVEL" val="1_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4.xml><?xml version="1.0" encoding="utf-8"?>
<p:tagLst xmlns:p="http://schemas.openxmlformats.org/presentationml/2006/main">
  <p:tag name="KSO_WM_TEMPLATE_CATEGORY" val="diagram"/>
  <p:tag name="KSO_WM_TEMPLATE_INDEX" val="20188089"/>
  <p:tag name="KSO_WM_UNIT_ID" val="diagram20188089_2*n_h_h_i*1_2_1_2"/>
  <p:tag name="KSO_WM_UNIT_LAYERLEVEL" val="1_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5.xml><?xml version="1.0" encoding="utf-8"?>
<p:tagLst xmlns:p="http://schemas.openxmlformats.org/presentationml/2006/main">
  <p:tag name="KSO_WM_TEMPLATE_CATEGORY" val="diagram"/>
  <p:tag name="KSO_WM_TEMPLATE_INDEX" val="20188089"/>
  <p:tag name="KSO_WM_UNIT_ID" val="diagram20188089_2*n_h_h_i*1_2_1_2"/>
  <p:tag name="KSO_WM_UNIT_LAYERLEVEL" val="1_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UNIT_TABLE_BEAUTIFY" val="smartTable{11e9690c-8c9e-462a-ba90-640aa14187b1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2201</Words>
  <Application>WPS 演示</Application>
  <PresentationFormat>宽屏</PresentationFormat>
  <Paragraphs>421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宋体</vt:lpstr>
      <vt:lpstr>Wingdings</vt:lpstr>
      <vt:lpstr>隶书</vt:lpstr>
      <vt:lpstr>微软雅黑</vt:lpstr>
      <vt:lpstr>楷体</vt:lpstr>
      <vt:lpstr>Calibri</vt:lpstr>
      <vt:lpstr>迷你简粗倩</vt:lpstr>
      <vt:lpstr>时尚中黑简体</vt:lpstr>
      <vt:lpstr>Arial</vt:lpstr>
      <vt:lpstr>Times New Roman</vt:lpstr>
      <vt:lpstr>Calibri</vt:lpstr>
      <vt:lpstr>Century Gothic</vt:lpstr>
      <vt:lpstr>Impact</vt:lpstr>
      <vt:lpstr>方正少儿简体</vt:lpstr>
      <vt:lpstr>Arial Unicode MS</vt:lpstr>
      <vt:lpstr>Segoe UI</vt:lpstr>
      <vt:lpstr>Arial Unicode MS</vt:lpstr>
      <vt:lpstr>Calibri Light</vt:lpstr>
      <vt:lpstr>Segoe Print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小陈</cp:lastModifiedBy>
  <cp:revision>12</cp:revision>
  <dcterms:created xsi:type="dcterms:W3CDTF">2020-11-20T04:07:00Z</dcterms:created>
  <dcterms:modified xsi:type="dcterms:W3CDTF">2020-11-23T04:41:50Z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