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64" r:id="rId3"/>
    <p:sldId id="299" r:id="rId4"/>
    <p:sldId id="300" r:id="rId5"/>
    <p:sldId id="301" r:id="rId6"/>
    <p:sldId id="310" r:id="rId7"/>
    <p:sldId id="293" r:id="rId8"/>
    <p:sldId id="294" r:id="rId9"/>
    <p:sldId id="308" r:id="rId10"/>
    <p:sldId id="309" r:id="rId11"/>
    <p:sldId id="266" r:id="rId12"/>
    <p:sldId id="287" r:id="rId13"/>
    <p:sldId id="311" r:id="rId14"/>
    <p:sldId id="295" r:id="rId15"/>
    <p:sldId id="286" r:id="rId16"/>
    <p:sldId id="285" r:id="rId17"/>
    <p:sldId id="306" r:id="rId18"/>
    <p:sldId id="296" r:id="rId19"/>
    <p:sldId id="298" r:id="rId20"/>
    <p:sldId id="283" r:id="rId21"/>
    <p:sldId id="307" r:id="rId22"/>
    <p:sldId id="312" r:id="rId23"/>
    <p:sldId id="29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699034"/>
    <a:srgbClr val="00FFCC"/>
    <a:srgbClr val="33CCFF"/>
    <a:srgbClr val="B3D487"/>
    <a:srgbClr val="A0D3CC"/>
    <a:srgbClr val="F7F3EE"/>
    <a:srgbClr val="D1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45CF-994B-453F-B62C-94C340D1A6FC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D1EE5-BDC7-420E-AAAB-81BE73294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644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569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684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569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569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682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6829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682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18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65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6.jpeg"/><Relationship Id="rId7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4AB2B51-395D-41EC-BA3E-974E28608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69"/>
            <a:ext cx="6858001" cy="1217253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44B294-8CCB-437D-AB5D-A6AB6EF2974B}"/>
              </a:ext>
            </a:extLst>
          </p:cNvPr>
          <p:cNvSpPr txBox="1"/>
          <p:nvPr/>
        </p:nvSpPr>
        <p:spPr>
          <a:xfrm>
            <a:off x="1787236" y="2545925"/>
            <a:ext cx="9282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6600" b="1" dirty="0">
                <a:solidFill>
                  <a:srgbClr val="699034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师生在校一日活动指南</a:t>
            </a: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7E9CC5C5-2158-4CC5-9035-2D0C2A4B2C66}"/>
              </a:ext>
            </a:extLst>
          </p:cNvPr>
          <p:cNvSpPr txBox="1"/>
          <p:nvPr/>
        </p:nvSpPr>
        <p:spPr>
          <a:xfrm>
            <a:off x="9254605" y="4379218"/>
            <a:ext cx="1127345" cy="102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rPr>
              <a:t>防疫特辑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F6C6195C-638F-45B4-8022-27258515D1FD}"/>
              </a:ext>
            </a:extLst>
          </p:cNvPr>
          <p:cNvGrpSpPr/>
          <p:nvPr/>
        </p:nvGrpSpPr>
        <p:grpSpPr>
          <a:xfrm>
            <a:off x="9132566" y="4142509"/>
            <a:ext cx="1452308" cy="1566669"/>
            <a:chOff x="6182099" y="5538095"/>
            <a:chExt cx="1621760" cy="1670385"/>
          </a:xfrm>
        </p:grpSpPr>
        <p:pic>
          <p:nvPicPr>
            <p:cNvPr id="10" name="Picture 2" descr="http://img.hb.aicdn.com/abdfbcaeedb85dbf45185b6c0c52f5633f3cfe2e60c0-CoRSc5">
              <a:extLst>
                <a:ext uri="{FF2B5EF4-FFF2-40B4-BE49-F238E27FC236}">
                  <a16:creationId xmlns:a16="http://schemas.microsoft.com/office/drawing/2014/main" xmlns="" id="{52EA4DC8-FF17-46A7-8DD8-CB569BABB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099" y="5538095"/>
              <a:ext cx="1621760" cy="167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22">
              <a:extLst>
                <a:ext uri="{FF2B5EF4-FFF2-40B4-BE49-F238E27FC236}">
                  <a16:creationId xmlns:a16="http://schemas.microsoft.com/office/drawing/2014/main" xmlns="" id="{7E9CC5C5-2158-4CC5-9035-2D0C2A4B2C66}"/>
                </a:ext>
              </a:extLst>
            </p:cNvPr>
            <p:cNvSpPr txBox="1"/>
            <p:nvPr/>
          </p:nvSpPr>
          <p:spPr>
            <a:xfrm>
              <a:off x="6318377" y="5790475"/>
              <a:ext cx="1258881" cy="1090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防疫特辑</a:t>
              </a:r>
            </a:p>
          </p:txBody>
        </p:sp>
      </p:grpSp>
      <p:pic>
        <p:nvPicPr>
          <p:cNvPr id="1026" name="Picture 2" descr="校标设计 副本"/>
          <p:cNvPicPr>
            <a:picLocks noChangeAspect="1" noChangeArrowheads="1"/>
          </p:cNvPicPr>
          <p:nvPr/>
        </p:nvPicPr>
        <p:blipFill>
          <a:blip r:embed="rId5" cstate="print"/>
          <a:srcRect l="4956" t="7500" r="5370" b="21117"/>
          <a:stretch>
            <a:fillRect/>
          </a:stretch>
        </p:blipFill>
        <p:spPr bwMode="auto">
          <a:xfrm>
            <a:off x="0" y="0"/>
            <a:ext cx="1428976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0975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C146F28-8643-4FFC-BC8F-C5BBC7B625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D25FFFD1-5F95-43F1-B67B-3B87A1B2ABAD}"/>
              </a:ext>
            </a:extLst>
          </p:cNvPr>
          <p:cNvSpPr txBox="1"/>
          <p:nvPr/>
        </p:nvSpPr>
        <p:spPr>
          <a:xfrm>
            <a:off x="8512951" y="209676"/>
            <a:ext cx="2780862" cy="707886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入校园</a:t>
            </a:r>
          </a:p>
        </p:txBody>
      </p:sp>
      <p:pic>
        <p:nvPicPr>
          <p:cNvPr id="31747" name="Picture 3" descr="C:\Users\Administrator\AppData\Roaming\Tencent\Users\249861221\QQ\WinTemp\RichOle\CINHYI$L4NC{J~WWAVIFL0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2314" y="53197"/>
            <a:ext cx="6683829" cy="6804803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0" y="38139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错峰上、放学安排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73471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C146F28-8643-4FFC-BC8F-C5BBC7B625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D25FFFD1-5F95-43F1-B67B-3B87A1B2ABAD}"/>
              </a:ext>
            </a:extLst>
          </p:cNvPr>
          <p:cNvSpPr txBox="1"/>
          <p:nvPr/>
        </p:nvSpPr>
        <p:spPr>
          <a:xfrm>
            <a:off x="8512951" y="209676"/>
            <a:ext cx="2780862" cy="707886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入校园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16C535B-EA66-423C-9938-2007ADD2EB82}"/>
              </a:ext>
            </a:extLst>
          </p:cNvPr>
          <p:cNvSpPr txBox="1"/>
          <p:nvPr/>
        </p:nvSpPr>
        <p:spPr>
          <a:xfrm>
            <a:off x="0" y="807167"/>
            <a:ext cx="10215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学</a:t>
            </a:r>
            <a:r>
              <a:rPr lang="zh-CN" altLang="en-US" sz="2800" dirty="0">
                <a:latin typeface="+mn-ea"/>
              </a:rPr>
              <a:t>生一律按</a:t>
            </a:r>
            <a:r>
              <a:rPr lang="zh-CN" altLang="en-US" sz="2800" dirty="0" smtClean="0">
                <a:latin typeface="+mn-ea"/>
              </a:rPr>
              <a:t>各班级错</a:t>
            </a:r>
            <a:r>
              <a:rPr lang="zh-CN" altLang="en-US" sz="2800" dirty="0">
                <a:latin typeface="+mn-ea"/>
              </a:rPr>
              <a:t>峰上学的时</a:t>
            </a:r>
            <a:r>
              <a:rPr lang="zh-CN" altLang="en-US" sz="2800" dirty="0" smtClean="0">
                <a:latin typeface="+mn-ea"/>
              </a:rPr>
              <a:t>段走红外线测温通道进</a:t>
            </a:r>
            <a:r>
              <a:rPr lang="zh-CN" altLang="en-US" sz="2800" dirty="0">
                <a:latin typeface="+mn-ea"/>
              </a:rPr>
              <a:t>入校园。</a:t>
            </a:r>
          </a:p>
        </p:txBody>
      </p:sp>
      <p:sp>
        <p:nvSpPr>
          <p:cNvPr id="7" name="椭圆 6"/>
          <p:cNvSpPr/>
          <p:nvPr/>
        </p:nvSpPr>
        <p:spPr>
          <a:xfrm>
            <a:off x="8273144" y="2841172"/>
            <a:ext cx="3918856" cy="31568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    如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果学生进门时红外线测温仪发现体温异常，则安排人工二次检测，使用水银体温计复测，超过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37.3℃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，有呼吸道症状，则启动疫情防控应急预案。</a:t>
            </a:r>
          </a:p>
        </p:txBody>
      </p:sp>
      <p:pic>
        <p:nvPicPr>
          <p:cNvPr id="14338" name="Picture 2" descr="D:\用户目录\我的文档\Tencent Files\249861221\Image\Group2\MW\B2\MWB20{]_3RB{R0)0}L)G4V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73828"/>
            <a:ext cx="4136571" cy="3145972"/>
          </a:xfrm>
          <a:prstGeom prst="rect">
            <a:avLst/>
          </a:prstGeom>
          <a:noFill/>
        </p:spPr>
      </p:pic>
      <p:pic>
        <p:nvPicPr>
          <p:cNvPr id="14340" name="Picture 4" descr="D:\用户目录\我的文档\Tencent Files\249861221\Image\Group2\53\6O\536OK~B)LN4W9NJ_VAO)D8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8860" y="2884713"/>
            <a:ext cx="4194628" cy="3145971"/>
          </a:xfrm>
          <a:prstGeom prst="rect">
            <a:avLst/>
          </a:prstGeom>
          <a:noFill/>
        </p:spPr>
      </p:pic>
      <p:sp>
        <p:nvSpPr>
          <p:cNvPr id="14" name="矩形标注 13"/>
          <p:cNvSpPr/>
          <p:nvPr/>
        </p:nvSpPr>
        <p:spPr>
          <a:xfrm flipH="1">
            <a:off x="566058" y="3102429"/>
            <a:ext cx="1578430" cy="1251858"/>
          </a:xfrm>
          <a:prstGeom prst="wedgeRect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红外线测温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通道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2264229" y="3113314"/>
            <a:ext cx="1534885" cy="1262744"/>
          </a:xfrm>
          <a:prstGeom prst="wedgeRect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红外线测温通道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椭圆形标注 15"/>
          <p:cNvSpPr/>
          <p:nvPr/>
        </p:nvSpPr>
        <p:spPr>
          <a:xfrm>
            <a:off x="4332514" y="2329543"/>
            <a:ext cx="3951515" cy="1578429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00CC"/>
                </a:solidFill>
              </a:rPr>
              <a:t>请教育学生按地上</a:t>
            </a:r>
            <a:endParaRPr lang="en-US" altLang="zh-CN" sz="2400" b="1" dirty="0" smtClean="0">
              <a:solidFill>
                <a:srgbClr val="0000CC"/>
              </a:solidFill>
            </a:endParaRPr>
          </a:p>
          <a:p>
            <a:pPr algn="ctr"/>
            <a:r>
              <a:rPr lang="zh-CN" altLang="en-US" sz="2800" b="1" u="sng" dirty="0" smtClean="0">
                <a:solidFill>
                  <a:srgbClr val="FF0000"/>
                </a:solidFill>
              </a:rPr>
              <a:t>红点</a:t>
            </a:r>
            <a:r>
              <a:rPr lang="zh-CN" altLang="en-US" sz="2400" b="1" dirty="0" smtClean="0">
                <a:solidFill>
                  <a:srgbClr val="0000CC"/>
                </a:solidFill>
              </a:rPr>
              <a:t>间隔排队测温</a:t>
            </a:r>
            <a:endParaRPr lang="zh-CN" altLang="en-US" sz="2400" b="1" dirty="0">
              <a:solidFill>
                <a:srgbClr val="0000CC"/>
              </a:solidFill>
            </a:endParaRPr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xmlns="" id="{316C535B-EA66-423C-9938-2007ADD2EB82}"/>
              </a:ext>
            </a:extLst>
          </p:cNvPr>
          <p:cNvSpPr txBox="1"/>
          <p:nvPr/>
        </p:nvSpPr>
        <p:spPr>
          <a:xfrm>
            <a:off x="0" y="1405882"/>
            <a:ext cx="1021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具体见错峰上、放学安排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471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9637" y="285103"/>
            <a:ext cx="3511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晨午检</a:t>
            </a:r>
          </a:p>
        </p:txBody>
      </p:sp>
      <p:pic>
        <p:nvPicPr>
          <p:cNvPr id="8" name="图片 7" descr="C:\Users\HP\Desktop\3月11\IMG_20200311_1302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2" y="32267"/>
            <a:ext cx="5531447" cy="339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C:\Users\HP\Desktop\3月11\IMG_20200311_1303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3003" y="1014971"/>
            <a:ext cx="5752267" cy="310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737522"/>
            <a:ext cx="89231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学生</a:t>
            </a: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每天早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晨（一进班）、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午（饭后半小时），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正副班主任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进班用额温枪给学生量体温，一个测量、一个记录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有的副班需要在校门口值日，晨检时请班主任找同级组老师帮助记录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】 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教职员工</a:t>
            </a:r>
          </a:p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教师由办公室主任负责测量、记录。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配发额温枪一只。</a:t>
            </a:r>
            <a:endParaRPr lang="zh-CN" altLang="en-US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食堂工作人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员和保洁人员由徐燕负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责测量、记录。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配发额温枪一只。</a:t>
            </a: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保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安由管玉国负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责测量、记录。使用门卫的额温枪。</a:t>
            </a: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 至真楼办公人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员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由刘刚负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责测量、记录。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配发额温枪一只。 </a:t>
            </a: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要求各负责人分别在上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午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8:30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和下午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1:00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前做好数据登记汇总，校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医丁虹做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好师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生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员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工因病缺课、缺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岗汇总和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追踪工作，分析研判后上报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2583D6E5-3B8F-4492-8B21-7B2164F6F384}"/>
              </a:ext>
            </a:extLst>
          </p:cNvPr>
          <p:cNvSpPr/>
          <p:nvPr/>
        </p:nvSpPr>
        <p:spPr>
          <a:xfrm>
            <a:off x="8523514" y="4125684"/>
            <a:ext cx="3668486" cy="27323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    如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果师生员工发现体温异常，则安排人工二次检测，使用水银体温计复测，超过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37.3℃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，有呼吸道症状，则启动疫情防控应急预案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286" y="0"/>
            <a:ext cx="10515600" cy="132556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00CC"/>
                </a:solidFill>
              </a:rPr>
              <a:t>告诉家长：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4028" y="3360394"/>
            <a:ext cx="10853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u="sng" dirty="0" smtClean="0">
                <a:solidFill>
                  <a:srgbClr val="FF0000"/>
                </a:solidFill>
              </a:rPr>
              <a:t>相互信任第一。</a:t>
            </a:r>
            <a:r>
              <a:rPr lang="zh-CN" altLang="en-US" sz="2400" dirty="0" smtClean="0"/>
              <a:t>春季是各种传染病多发季节，请务必要密切关注孩子的身体健康，如有发热、咳嗽和其他呼吸道感染症状时，不要恐慌，第一时间到就近定点医院发热门诊就医。如在校发生，我们会及时采取有效措施并与您联系。如遇班级个别孩子咳嗽发烧呕吐，请教育孩子保持良好的心态，学会自护，及时报备老师，</a:t>
            </a:r>
            <a:r>
              <a:rPr lang="zh-CN" altLang="en-US" sz="2400" b="1" u="sng" dirty="0" smtClean="0">
                <a:solidFill>
                  <a:srgbClr val="FF0000"/>
                </a:solidFill>
              </a:rPr>
              <a:t>不惊慌不舆论，不信谣不传谣</a:t>
            </a:r>
            <a:r>
              <a:rPr lang="zh-CN" altLang="en-US" sz="2400" u="sng" dirty="0" smtClean="0">
                <a:solidFill>
                  <a:srgbClr val="FF0000"/>
                </a:solidFill>
              </a:rPr>
              <a:t>。</a:t>
            </a:r>
            <a:endParaRPr lang="zh-CN" altLang="en-US" sz="2400" u="sng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597" y="1133679"/>
            <a:ext cx="10842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u="sng" dirty="0" smtClean="0">
                <a:solidFill>
                  <a:srgbClr val="FF0000"/>
                </a:solidFill>
              </a:rPr>
              <a:t>加强家庭防护。</a:t>
            </a:r>
            <a:r>
              <a:rPr lang="zh-CN" altLang="en-US" sz="2400" dirty="0" smtClean="0"/>
              <a:t>做好家庭</a:t>
            </a:r>
            <a:r>
              <a:rPr lang="zh-CN" altLang="en-US" sz="2400" b="1" dirty="0" smtClean="0"/>
              <a:t>淸洁通风</a:t>
            </a:r>
            <a:r>
              <a:rPr lang="zh-CN" altLang="en-US" sz="2400" dirty="0" smtClean="0"/>
              <a:t>，定期对重点区域、物体表面</a:t>
            </a:r>
            <a:r>
              <a:rPr lang="zh-CN" altLang="en-US" sz="2400" b="1" dirty="0" smtClean="0"/>
              <a:t>消毒</a:t>
            </a:r>
            <a:r>
              <a:rPr lang="zh-CN" altLang="en-US" sz="2400" dirty="0" smtClean="0"/>
              <a:t>。保持稳定家庭生活节奏，保证健康饮食和合理睡眠，养成良好卫生习惯，确保孩子身体健康，外出加强自我防护，请自觉佩戴口罩，</a:t>
            </a:r>
            <a:r>
              <a:rPr lang="zh-CN" altLang="en-US" sz="2400" b="1" u="sng" dirty="0" smtClean="0">
                <a:solidFill>
                  <a:srgbClr val="FF0000"/>
                </a:solidFill>
              </a:rPr>
              <a:t>不串门、不聚集、不聚餐</a:t>
            </a:r>
            <a:r>
              <a:rPr lang="zh-CN" altLang="en-US" sz="2400" dirty="0" smtClean="0"/>
              <a:t>，避免接触境外回常人员。</a:t>
            </a:r>
            <a:endParaRPr lang="zh-CN" altLang="en-US" sz="2400" i="1" dirty="0"/>
          </a:p>
        </p:txBody>
      </p:sp>
      <p:sp>
        <p:nvSpPr>
          <p:cNvPr id="6" name="圆角矩形 5"/>
          <p:cNvSpPr/>
          <p:nvPr/>
        </p:nvSpPr>
        <p:spPr>
          <a:xfrm>
            <a:off x="76198" y="6193971"/>
            <a:ext cx="12039600" cy="6313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严明纪律：每个老师一定不得在任何公开场合（包括网络朋友圈）随意发布未经查实的信息，有情况点对点联系。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4AB2B51-395D-41EC-BA3E-974E28608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69"/>
            <a:ext cx="6858001" cy="12172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0"/>
            <a:ext cx="1219200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    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课前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dirty="0"/>
          </a:p>
          <a:p>
            <a:r>
              <a:rPr lang="en-US" sz="2400" dirty="0">
                <a:latin typeface="+mn-ea"/>
              </a:rPr>
              <a:t>1. </a:t>
            </a:r>
            <a:r>
              <a:rPr lang="zh-CN" altLang="en-US" sz="2400" dirty="0">
                <a:latin typeface="+mn-ea"/>
              </a:rPr>
              <a:t>教</a:t>
            </a:r>
            <a:r>
              <a:rPr lang="zh-CN" altLang="en-US" sz="2400" dirty="0" smtClean="0">
                <a:latin typeface="+mn-ea"/>
              </a:rPr>
              <a:t>师提前</a:t>
            </a:r>
            <a:r>
              <a:rPr lang="en-US" sz="2400" dirty="0" smtClean="0">
                <a:latin typeface="+mn-ea"/>
              </a:rPr>
              <a:t>5</a:t>
            </a:r>
            <a:r>
              <a:rPr lang="zh-CN" altLang="en-US" sz="2400" dirty="0" smtClean="0">
                <a:latin typeface="+mn-ea"/>
              </a:rPr>
              <a:t>分</a:t>
            </a:r>
            <a:r>
              <a:rPr lang="zh-CN" altLang="en-US" sz="2400" dirty="0">
                <a:latin typeface="+mn-ea"/>
              </a:rPr>
              <a:t>钟候课，课间做到无缝对接，避免学生处于无人管理状态。</a:t>
            </a:r>
          </a:p>
          <a:p>
            <a:r>
              <a:rPr lang="en-US" sz="2400" dirty="0">
                <a:latin typeface="+mn-ea"/>
              </a:rPr>
              <a:t> </a:t>
            </a:r>
            <a:r>
              <a:rPr lang="en-US" sz="2400" dirty="0" smtClean="0">
                <a:latin typeface="+mn-ea"/>
              </a:rPr>
              <a:t>2</a:t>
            </a:r>
            <a:r>
              <a:rPr lang="en-US" sz="2400" dirty="0">
                <a:latin typeface="+mn-ea"/>
              </a:rPr>
              <a:t>. </a:t>
            </a:r>
            <a:r>
              <a:rPr lang="zh-CN" altLang="en-US" sz="2400" dirty="0">
                <a:latin typeface="+mn-ea"/>
              </a:rPr>
              <a:t>教师上课必须佩戴口罩，与学生保持一定距离，减少与学生近距离接触的频</a:t>
            </a:r>
            <a:r>
              <a:rPr lang="zh-CN" altLang="en-US" sz="2400" dirty="0" smtClean="0">
                <a:latin typeface="+mn-ea"/>
              </a:rPr>
              <a:t>率。</a:t>
            </a:r>
            <a:endParaRPr lang="zh-CN" altLang="en-US" sz="2400" dirty="0">
              <a:latin typeface="+mn-ea"/>
            </a:endParaRPr>
          </a:p>
          <a:p>
            <a:r>
              <a:rPr lang="en-US" sz="2400" dirty="0">
                <a:latin typeface="+mn-ea"/>
              </a:rPr>
              <a:t> </a:t>
            </a:r>
            <a:r>
              <a:rPr lang="en-US" sz="2400" dirty="0" smtClean="0">
                <a:latin typeface="+mn-ea"/>
              </a:rPr>
              <a:t>3</a:t>
            </a:r>
            <a:r>
              <a:rPr lang="en-US" sz="2400" dirty="0">
                <a:latin typeface="+mn-ea"/>
              </a:rPr>
              <a:t>. </a:t>
            </a:r>
            <a:r>
              <a:rPr lang="zh-CN" altLang="en-US" sz="2400" dirty="0">
                <a:latin typeface="+mn-ea"/>
              </a:rPr>
              <a:t>对教学用</a:t>
            </a:r>
            <a:r>
              <a:rPr lang="zh-CN" altLang="en-US" sz="2400" dirty="0" smtClean="0">
                <a:latin typeface="+mn-ea"/>
              </a:rPr>
              <a:t>品等</a:t>
            </a:r>
            <a:r>
              <a:rPr lang="zh-CN" altLang="en-US" sz="2400" dirty="0">
                <a:latin typeface="+mn-ea"/>
              </a:rPr>
              <a:t>设备，上课前后可用</a:t>
            </a:r>
            <a:r>
              <a:rPr lang="en-US" altLang="zh-CN" sz="2400" dirty="0">
                <a:latin typeface="+mn-ea"/>
              </a:rPr>
              <a:t>75%</a:t>
            </a:r>
            <a:r>
              <a:rPr lang="zh-CN" altLang="en-US" sz="2400" dirty="0">
                <a:latin typeface="+mn-ea"/>
              </a:rPr>
              <a:t>的酒精擦拭消</a:t>
            </a:r>
            <a:r>
              <a:rPr lang="zh-CN" altLang="en-US" sz="2400" dirty="0" smtClean="0">
                <a:latin typeface="+mn-ea"/>
              </a:rPr>
              <a:t>毒（尽量不用随身扩音器）。</a:t>
            </a:r>
            <a:endParaRPr lang="zh-CN" altLang="en-US" sz="2400" dirty="0">
              <a:latin typeface="+mn-ea"/>
            </a:endParaRPr>
          </a:p>
          <a:p>
            <a:r>
              <a:rPr lang="en-US" altLang="zh-CN" sz="2400" dirty="0" smtClean="0">
                <a:latin typeface="+mn-ea"/>
              </a:rPr>
              <a:t>4</a:t>
            </a:r>
            <a:r>
              <a:rPr lang="en-US" altLang="zh-CN" sz="2400" dirty="0">
                <a:latin typeface="+mn-ea"/>
              </a:rPr>
              <a:t>.</a:t>
            </a:r>
            <a:r>
              <a:rPr lang="zh-CN" altLang="en-US" sz="2400" dirty="0">
                <a:latin typeface="+mn-ea"/>
              </a:rPr>
              <a:t>教师批阅学生作业，分发学生作业、器材、资料及其他用品前后均需洗手、消毒。</a:t>
            </a:r>
          </a:p>
          <a:p>
            <a:r>
              <a:rPr lang="en-US" sz="2400" dirty="0">
                <a:latin typeface="+mn-ea"/>
              </a:rPr>
              <a:t> </a:t>
            </a:r>
            <a:r>
              <a:rPr lang="en-US" sz="2400" dirty="0" smtClean="0">
                <a:latin typeface="+mn-ea"/>
              </a:rPr>
              <a:t>5</a:t>
            </a:r>
            <a:r>
              <a:rPr lang="en-US" sz="2400" dirty="0">
                <a:latin typeface="+mn-ea"/>
              </a:rPr>
              <a:t>. </a:t>
            </a:r>
            <a:r>
              <a:rPr lang="zh-CN" altLang="en-US" sz="2400" dirty="0">
                <a:latin typeface="+mn-ea"/>
              </a:rPr>
              <a:t>批阅及分发过程中，都需要佩戴口罩，逐个分发，注意避免学生聚集扎堆。</a:t>
            </a:r>
          </a:p>
          <a:p>
            <a:endParaRPr lang="en-US" altLang="zh-CN" sz="2400" dirty="0" smtClean="0">
              <a:latin typeface="+mn-ea"/>
            </a:endParaRPr>
          </a:p>
          <a:p>
            <a:endParaRPr lang="en-US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      </a:t>
            </a:r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课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中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 marL="457200" indent="-457200">
              <a:buAutoNum type="arabicPeriod"/>
            </a:pPr>
            <a:endParaRPr lang="en-US" altLang="zh-CN" sz="2400" b="1" dirty="0" smtClean="0">
              <a:latin typeface="+mn-ea"/>
            </a:endParaRPr>
          </a:p>
          <a:p>
            <a:pPr marL="457200" indent="-457200">
              <a:buAutoNum type="arabicPeriod"/>
            </a:pPr>
            <a:r>
              <a:rPr lang="zh-CN" altLang="en-US" sz="2400" b="1" dirty="0" smtClean="0">
                <a:latin typeface="+mn-ea"/>
              </a:rPr>
              <a:t>上课</a:t>
            </a:r>
            <a:r>
              <a:rPr lang="zh-CN" altLang="en-US" sz="2400" b="1" dirty="0">
                <a:latin typeface="+mn-ea"/>
              </a:rPr>
              <a:t>互动：</a:t>
            </a:r>
            <a:r>
              <a:rPr lang="zh-CN" altLang="en-US" sz="2400" dirty="0">
                <a:latin typeface="+mn-ea"/>
              </a:rPr>
              <a:t>上课期间师生都要佩戴口罩。教学活动时尽量</a:t>
            </a:r>
            <a:r>
              <a:rPr lang="zh-CN" altLang="en-US" sz="2400" b="1" u="sng" dirty="0">
                <a:solidFill>
                  <a:srgbClr val="FF0000"/>
                </a:solidFill>
                <a:latin typeface="+mn-ea"/>
              </a:rPr>
              <a:t>不组织小组讨论活动</a:t>
            </a:r>
            <a:r>
              <a:rPr lang="zh-CN" altLang="en-US" sz="2400" dirty="0" smtClean="0">
                <a:latin typeface="+mn-ea"/>
              </a:rPr>
              <a:t>，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+mn-ea"/>
              </a:rPr>
              <a:t>少读多看多做</a:t>
            </a:r>
            <a:r>
              <a:rPr lang="zh-CN" altLang="en-US" sz="2400" dirty="0" smtClean="0">
                <a:latin typeface="+mn-ea"/>
              </a:rPr>
              <a:t>，学</a:t>
            </a:r>
            <a:r>
              <a:rPr lang="zh-CN" altLang="en-US" sz="2400" dirty="0">
                <a:latin typeface="+mn-ea"/>
              </a:rPr>
              <a:t>生之间不近距离交流、互动，减少师生、生生之间的近距离接触。</a:t>
            </a:r>
          </a:p>
          <a:p>
            <a:r>
              <a:rPr lang="en-US" sz="2400" dirty="0">
                <a:latin typeface="+mn-ea"/>
              </a:rPr>
              <a:t> </a:t>
            </a:r>
            <a:r>
              <a:rPr lang="en-US" altLang="zh-CN" sz="2400" dirty="0" smtClean="0">
                <a:latin typeface="+mn-ea"/>
              </a:rPr>
              <a:t>2</a:t>
            </a:r>
            <a:r>
              <a:rPr lang="en-US" altLang="zh-CN" sz="2400" dirty="0">
                <a:latin typeface="+mn-ea"/>
              </a:rPr>
              <a:t>. </a:t>
            </a:r>
            <a:r>
              <a:rPr lang="zh-CN" altLang="en-US" sz="2400" dirty="0">
                <a:latin typeface="+mn-ea"/>
              </a:rPr>
              <a:t>专用教室暂停使用，所</a:t>
            </a:r>
            <a:r>
              <a:rPr lang="zh-CN" altLang="en-US" sz="2400" dirty="0" smtClean="0">
                <a:latin typeface="+mn-ea"/>
              </a:rPr>
              <a:t>有课程都在</a:t>
            </a:r>
            <a:r>
              <a:rPr lang="zh-CN" altLang="en-US" sz="2400" dirty="0">
                <a:latin typeface="+mn-ea"/>
              </a:rPr>
              <a:t>本班教室上课</a:t>
            </a:r>
            <a:r>
              <a:rPr lang="zh-CN" altLang="en-US" sz="2400" dirty="0" smtClean="0">
                <a:latin typeface="+mn-ea"/>
              </a:rPr>
              <a:t>。户</a:t>
            </a:r>
            <a:r>
              <a:rPr lang="zh-CN" altLang="en-US" sz="2400" dirty="0">
                <a:latin typeface="+mn-ea"/>
              </a:rPr>
              <a:t>外活动均按指定区域进行活动，避免交叉</a:t>
            </a:r>
            <a:r>
              <a:rPr lang="zh-CN" altLang="en-US" sz="2400" dirty="0" smtClean="0">
                <a:latin typeface="+mn-ea"/>
              </a:rPr>
              <a:t>。</a:t>
            </a:r>
            <a:endParaRPr lang="en-US" altLang="zh-CN" sz="2400" dirty="0" smtClean="0">
              <a:latin typeface="+mn-ea"/>
            </a:endParaRPr>
          </a:p>
          <a:p>
            <a:r>
              <a:rPr lang="en-US" altLang="zh-CN" sz="2400" dirty="0" smtClean="0">
                <a:latin typeface="+mn-ea"/>
              </a:rPr>
              <a:t>3.</a:t>
            </a:r>
            <a:r>
              <a:rPr lang="zh-CN" altLang="en-US" sz="2400" dirty="0" smtClean="0">
                <a:latin typeface="+mn-ea"/>
              </a:rPr>
              <a:t>开学第一天，按年级组统一设计内容，</a:t>
            </a:r>
            <a:r>
              <a:rPr lang="zh-CN" altLang="zh-CN" sz="2400" dirty="0" smtClean="0"/>
              <a:t>认真上好以“认识疫情、敬畏生命、做好防护”为主题的开学第一课</a:t>
            </a:r>
            <a:r>
              <a:rPr lang="zh-CN" altLang="en-US" sz="2400" dirty="0" smtClean="0"/>
              <a:t>。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0" y="0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0" y="3469576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05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4AB2B51-395D-41EC-BA3E-974E28608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69"/>
            <a:ext cx="6858001" cy="121725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0"/>
            <a:ext cx="120282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学生</a:t>
            </a:r>
            <a:endParaRPr lang="en-US" altLang="zh-CN" b="1" dirty="0"/>
          </a:p>
          <a:p>
            <a:r>
              <a:rPr lang="zh-CN" altLang="en-US" sz="2400" dirty="0"/>
              <a:t>        教室每天安排专人负责课间的开窗通</a:t>
            </a:r>
            <a:r>
              <a:rPr lang="zh-CN" altLang="en-US" sz="2400" dirty="0" smtClean="0"/>
              <a:t>风（天气暖和，教室全天候开窗通风）。</a:t>
            </a:r>
            <a:r>
              <a:rPr lang="zh-CN" altLang="en-US" sz="2400" dirty="0"/>
              <a:t>学生在本班教室、走廊、就近的厕所等相对固定的区</a:t>
            </a:r>
            <a:r>
              <a:rPr lang="zh-CN" altLang="en-US" sz="2400" dirty="0" smtClean="0"/>
              <a:t>域（</a:t>
            </a:r>
            <a:r>
              <a:rPr lang="zh-CN" altLang="en-US" sz="2400" u="sng" dirty="0" smtClean="0">
                <a:solidFill>
                  <a:srgbClr val="0000CC"/>
                </a:solidFill>
              </a:rPr>
              <a:t>具体见错峰如厕安排表</a:t>
            </a:r>
            <a:r>
              <a:rPr lang="zh-CN" altLang="en-US" sz="2400" dirty="0" smtClean="0"/>
              <a:t>），</a:t>
            </a:r>
            <a:r>
              <a:rPr lang="zh-CN" altLang="en-US" sz="2400" dirty="0"/>
              <a:t>开展适当、适度、必要的活动。</a:t>
            </a:r>
            <a:r>
              <a:rPr lang="zh-CN" altLang="en-US" sz="2400" b="1" dirty="0">
                <a:solidFill>
                  <a:srgbClr val="FF0000"/>
                </a:solidFill>
              </a:rPr>
              <a:t>同学之间不扎推、不近距离接触</a:t>
            </a:r>
            <a:r>
              <a:rPr lang="zh-CN" altLang="en-US" sz="2400" dirty="0"/>
              <a:t>。不到其他班串门，不在公共场所吐痰，上厕所后必须按七步洗手法洗手。为了避免课间学生上厕所扎堆，离下课前十分钟，学生进行作业或练习时，如果有学生举手要上厕所，教师可以准许，但必须一个一个去。可以按以下四个步骤对学生进行如厕教育：</a:t>
            </a:r>
            <a:r>
              <a:rPr lang="en-US" sz="2400" dirty="0"/>
              <a:t> </a:t>
            </a:r>
            <a:endParaRPr lang="zh-CN" altLang="en-US" sz="2400" dirty="0"/>
          </a:p>
          <a:p>
            <a:r>
              <a:rPr lang="en-US" sz="2400" dirty="0"/>
              <a:t> 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10025466" y="3005756"/>
            <a:ext cx="1422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latin typeface="黑体" pitchFamily="49" charset="-122"/>
                <a:ea typeface="黑体" pitchFamily="49" charset="-122"/>
              </a:rPr>
              <a:t>如厕</a:t>
            </a:r>
          </a:p>
        </p:txBody>
      </p:sp>
      <p:sp>
        <p:nvSpPr>
          <p:cNvPr id="15" name="矩形 14"/>
          <p:cNvSpPr/>
          <p:nvPr/>
        </p:nvSpPr>
        <p:spPr>
          <a:xfrm>
            <a:off x="10044546" y="3006436"/>
            <a:ext cx="1468581" cy="886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0" y="0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06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0"/>
            <a:ext cx="133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课间</a:t>
            </a:r>
          </a:p>
        </p:txBody>
      </p:sp>
      <p:pic>
        <p:nvPicPr>
          <p:cNvPr id="9" name="图片 8" descr="C:\Users\Administrator\AppData\Roaming\Tencent\Users\249861221\QQ\WinTemp\RichOle\CJU1PDSQN%$E5%9]`W%(AN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15" y="3450771"/>
            <a:ext cx="9198428" cy="3222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201336"/>
            <a:ext cx="1921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黑体" pitchFamily="49" charset="-122"/>
                <a:ea typeface="黑体" pitchFamily="49" charset="-122"/>
              </a:rPr>
              <a:t>休息</a:t>
            </a:r>
          </a:p>
        </p:txBody>
      </p:sp>
      <p:pic>
        <p:nvPicPr>
          <p:cNvPr id="5" name="图片 4" descr="C:\Users\HP\Desktop\3月11\IMG_20200311_1313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52" y="1316146"/>
            <a:ext cx="5274310" cy="39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9831502" y="165575"/>
            <a:ext cx="1422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latin typeface="黑体" pitchFamily="49" charset="-122"/>
                <a:ea typeface="黑体" pitchFamily="49" charset="-122"/>
              </a:rPr>
              <a:t>接水</a:t>
            </a:r>
          </a:p>
        </p:txBody>
      </p:sp>
      <p:pic>
        <p:nvPicPr>
          <p:cNvPr id="9" name="图片 8" descr="C:\Users\HP\Desktop\3月11\IMG_20200311_1319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0826" y="1266575"/>
            <a:ext cx="5274310" cy="39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64029" y="5380672"/>
            <a:ext cx="5399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课间学生在自己座位活动，如阅读、折纸、绘画、完成作业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b="1" u="sng" dirty="0" smtClean="0">
                <a:solidFill>
                  <a:srgbClr val="FF0000"/>
                </a:solidFill>
              </a:rPr>
              <a:t>为防止物品交叉接触，各楼层的悦读书吧和班级图书角都将暂时不开放，提醒每位学生准备课外书以及独处可以玩的物品。</a:t>
            </a:r>
            <a:endParaRPr lang="zh-CN" altLang="en-US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1875" y="5348373"/>
            <a:ext cx="508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课间接水需经过老师同意，排队取水，保持</a:t>
            </a:r>
            <a:r>
              <a:rPr lang="en-US" altLang="zh-CN" dirty="0"/>
              <a:t>1.5</a:t>
            </a:r>
            <a:r>
              <a:rPr lang="zh-CN" altLang="en-US" dirty="0"/>
              <a:t>米距离，建</a:t>
            </a:r>
            <a:r>
              <a:rPr lang="zh-CN" altLang="en-US" dirty="0" smtClean="0"/>
              <a:t>议每天上</a:t>
            </a:r>
            <a:r>
              <a:rPr lang="zh-CN" altLang="en-US" dirty="0"/>
              <a:t>学前自带一杯饮用水。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4AB2B51-395D-41EC-BA3E-974E28608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69"/>
            <a:ext cx="6858001" cy="121725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2028237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教师办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公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dirty="0" smtClean="0"/>
              <a:t>1</a:t>
            </a:r>
            <a:r>
              <a:rPr lang="en-US" altLang="zh-CN" sz="3200" dirty="0"/>
              <a:t>. </a:t>
            </a:r>
            <a:r>
              <a:rPr lang="zh-CN" altLang="zh-CN" sz="3200" b="1" u="sng" dirty="0">
                <a:solidFill>
                  <a:srgbClr val="FF0000"/>
                </a:solidFill>
              </a:rPr>
              <a:t>佩戴口罩</a:t>
            </a:r>
            <a:r>
              <a:rPr lang="zh-CN" altLang="zh-CN" sz="3200" dirty="0"/>
              <a:t>，办公室不开空调。</a:t>
            </a:r>
          </a:p>
          <a:p>
            <a:r>
              <a:rPr lang="en-US" altLang="zh-CN" sz="3200" dirty="0"/>
              <a:t>2. </a:t>
            </a:r>
            <a:r>
              <a:rPr lang="zh-CN" altLang="zh-CN" sz="3200" dirty="0"/>
              <a:t>保持办公室环境清</a:t>
            </a:r>
            <a:r>
              <a:rPr lang="zh-CN" altLang="zh-CN" sz="3200" dirty="0" smtClean="0"/>
              <a:t>洁</a:t>
            </a:r>
            <a:r>
              <a:rPr lang="zh-CN" altLang="en-US" sz="3200" dirty="0"/>
              <a:t>，</a:t>
            </a:r>
            <a:r>
              <a:rPr lang="zh-CN" altLang="zh-CN" sz="3200" dirty="0" smtClean="0"/>
              <a:t>开</a:t>
            </a:r>
            <a:r>
              <a:rPr lang="zh-CN" altLang="zh-CN" sz="3200" dirty="0"/>
              <a:t>窗通</a:t>
            </a:r>
            <a:r>
              <a:rPr lang="zh-CN" altLang="zh-CN" sz="3200" dirty="0" smtClean="0"/>
              <a:t>风</a:t>
            </a:r>
            <a:r>
              <a:rPr lang="zh-CN" altLang="en-US" sz="3200" dirty="0" smtClean="0"/>
              <a:t>（</a:t>
            </a:r>
            <a:r>
              <a:rPr lang="zh-CN" altLang="zh-CN" sz="3200" dirty="0" smtClean="0"/>
              <a:t>每</a:t>
            </a:r>
            <a:r>
              <a:rPr lang="zh-CN" altLang="zh-CN" sz="3200" dirty="0"/>
              <a:t>日至少</a:t>
            </a:r>
            <a:r>
              <a:rPr lang="en-US" altLang="zh-CN" sz="3200" dirty="0"/>
              <a:t>3</a:t>
            </a:r>
            <a:r>
              <a:rPr lang="zh-CN" altLang="zh-CN" sz="3200" dirty="0"/>
              <a:t>次，每次</a:t>
            </a:r>
            <a:r>
              <a:rPr lang="en-US" altLang="zh-CN" sz="3200" dirty="0"/>
              <a:t>30</a:t>
            </a:r>
            <a:r>
              <a:rPr lang="zh-CN" altLang="zh-CN" sz="3200" dirty="0"/>
              <a:t>分</a:t>
            </a:r>
            <a:r>
              <a:rPr lang="zh-CN" altLang="zh-CN" sz="3200" dirty="0" smtClean="0"/>
              <a:t>钟</a:t>
            </a:r>
            <a:r>
              <a:rPr lang="zh-CN" altLang="en-US" sz="3200" dirty="0" smtClean="0"/>
              <a:t>。</a:t>
            </a:r>
            <a:r>
              <a:rPr lang="zh-CN" altLang="en-US" sz="3200" dirty="0" smtClean="0">
                <a:solidFill>
                  <a:srgbClr val="FF0000"/>
                </a:solidFill>
              </a:rPr>
              <a:t>天气暖和，全天候开窗通风</a:t>
            </a:r>
            <a:r>
              <a:rPr lang="zh-CN" altLang="en-US" sz="3200" dirty="0" smtClean="0"/>
              <a:t>）</a:t>
            </a:r>
            <a:endParaRPr lang="zh-CN" altLang="zh-CN" sz="3200" dirty="0"/>
          </a:p>
          <a:p>
            <a:r>
              <a:rPr lang="en-US" altLang="zh-CN" sz="3200" dirty="0"/>
              <a:t>3. </a:t>
            </a:r>
            <a:r>
              <a:rPr lang="zh-CN" altLang="zh-CN" sz="3200" dirty="0"/>
              <a:t>与他人保持足够的安全距离（间距</a:t>
            </a:r>
            <a:r>
              <a:rPr lang="en-US" altLang="zh-CN" sz="3200" dirty="0"/>
              <a:t>1</a:t>
            </a:r>
            <a:r>
              <a:rPr lang="zh-CN" altLang="zh-CN" sz="3200" dirty="0"/>
              <a:t>米以上</a:t>
            </a:r>
            <a:r>
              <a:rPr lang="zh-CN" altLang="zh-CN" sz="3200" dirty="0" smtClean="0"/>
              <a:t>）</a:t>
            </a:r>
            <a:r>
              <a:rPr lang="zh-CN" altLang="en-US" sz="3200" dirty="0" smtClean="0"/>
              <a:t>，不闲聊，不聚集</a:t>
            </a:r>
            <a:r>
              <a:rPr lang="zh-CN" altLang="zh-CN" sz="3200" dirty="0" smtClean="0"/>
              <a:t>。</a:t>
            </a:r>
            <a:endParaRPr lang="zh-CN" altLang="zh-CN" sz="3200" dirty="0"/>
          </a:p>
          <a:p>
            <a:r>
              <a:rPr lang="en-US" altLang="zh-CN" sz="3200" dirty="0"/>
              <a:t>4. </a:t>
            </a:r>
            <a:r>
              <a:rPr lang="zh-CN" altLang="zh-CN" sz="3200" dirty="0"/>
              <a:t>勤洗手、多饮水。</a:t>
            </a:r>
          </a:p>
          <a:p>
            <a:r>
              <a:rPr lang="en-US" altLang="zh-CN" sz="3200" dirty="0"/>
              <a:t>5.</a:t>
            </a:r>
            <a:r>
              <a:rPr lang="zh-CN" altLang="zh-CN" sz="3200" dirty="0"/>
              <a:t>不将学生带至教师办公区域。</a:t>
            </a:r>
          </a:p>
          <a:p>
            <a:r>
              <a:rPr lang="en-US" altLang="zh-CN" sz="3200" dirty="0"/>
              <a:t>6</a:t>
            </a:r>
            <a:r>
              <a:rPr lang="en-US" altLang="zh-CN" sz="3200" dirty="0" smtClean="0"/>
              <a:t>.</a:t>
            </a:r>
            <a:r>
              <a:rPr lang="zh-CN" altLang="zh-CN" sz="3200" dirty="0" smtClean="0"/>
              <a:t>必须</a:t>
            </a:r>
            <a:r>
              <a:rPr lang="zh-CN" altLang="en-US" sz="3200" dirty="0" smtClean="0"/>
              <a:t>在校</a:t>
            </a:r>
            <a:r>
              <a:rPr lang="zh-CN" altLang="zh-CN" sz="3200" dirty="0" smtClean="0"/>
              <a:t>接</a:t>
            </a:r>
            <a:r>
              <a:rPr lang="zh-CN" altLang="zh-CN" sz="3200" dirty="0"/>
              <a:t>待外来人员及家长</a:t>
            </a:r>
            <a:r>
              <a:rPr lang="zh-CN" altLang="zh-CN" sz="3200" dirty="0" smtClean="0"/>
              <a:t>时双</a:t>
            </a:r>
            <a:r>
              <a:rPr lang="zh-CN" altLang="zh-CN" sz="3200" dirty="0"/>
              <a:t>方佩戴口</a:t>
            </a:r>
            <a:r>
              <a:rPr lang="zh-CN" altLang="zh-CN" sz="3200" dirty="0" smtClean="0"/>
              <a:t>罩</a:t>
            </a:r>
            <a:r>
              <a:rPr lang="zh-CN" altLang="en-US" sz="3200" dirty="0" smtClean="0"/>
              <a:t>，</a:t>
            </a:r>
            <a:r>
              <a:rPr lang="zh-CN" altLang="zh-CN" sz="3200" dirty="0" smtClean="0"/>
              <a:t> </a:t>
            </a:r>
            <a:r>
              <a:rPr lang="zh-CN" altLang="zh-CN" sz="3200" dirty="0"/>
              <a:t>并在学校规定的接待室接</a:t>
            </a:r>
            <a:r>
              <a:rPr lang="zh-CN" altLang="zh-CN" sz="3200" dirty="0" smtClean="0"/>
              <a:t>待</a:t>
            </a:r>
            <a:r>
              <a:rPr lang="zh-CN" altLang="en-US" sz="3200" b="1" u="sng" dirty="0" smtClean="0">
                <a:solidFill>
                  <a:srgbClr val="FF0000"/>
                </a:solidFill>
              </a:rPr>
              <a:t>（至真楼二楼小会议室）</a:t>
            </a:r>
            <a:r>
              <a:rPr lang="zh-CN" altLang="zh-CN" sz="3200" dirty="0" smtClean="0"/>
              <a:t>。</a:t>
            </a:r>
            <a:endParaRPr lang="en-US" altLang="zh-CN" sz="3200" dirty="0" smtClean="0"/>
          </a:p>
          <a:p>
            <a:r>
              <a:rPr lang="en-US" altLang="zh-CN" sz="3200" dirty="0" smtClean="0"/>
              <a:t>7.</a:t>
            </a:r>
            <a:r>
              <a:rPr lang="zh-CN" altLang="en-US" sz="3200" dirty="0" smtClean="0"/>
              <a:t>每天下午一点前和傍晚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点前把办公室垃圾扎紧口袋放在办公室门口，清洁工会在这两个时间点来收集。</a:t>
            </a:r>
            <a:endParaRPr lang="zh-CN" altLang="zh-CN" sz="3200" dirty="0"/>
          </a:p>
          <a:p>
            <a:r>
              <a:rPr lang="en-US" sz="4000" dirty="0"/>
              <a:t> </a:t>
            </a:r>
            <a:endParaRPr lang="zh-CN" altLang="en-US" sz="40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0" y="0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06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0"/>
            <a:ext cx="133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课间</a:t>
            </a:r>
          </a:p>
        </p:txBody>
      </p:sp>
    </p:spTree>
    <p:extLst>
      <p:ext uri="{BB962C8B-B14F-4D97-AF65-F5344CB8AC3E}">
        <p14:creationId xmlns:p14="http://schemas.microsoft.com/office/powerpoint/2010/main" xmlns="" val="2745755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38951" y="290310"/>
            <a:ext cx="1761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午餐</a:t>
            </a:r>
          </a:p>
        </p:txBody>
      </p:sp>
      <p:pic>
        <p:nvPicPr>
          <p:cNvPr id="5" name="图片 4" descr="C:\Users\HP\Desktop\3月11\IMG_20200311_1324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39" y="196853"/>
            <a:ext cx="3504780" cy="258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0" y="2862679"/>
            <a:ext cx="432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吃</a:t>
            </a:r>
            <a:r>
              <a:rPr lang="zh-CN" altLang="en-US" b="1" dirty="0"/>
              <a:t>饭</a:t>
            </a:r>
            <a:r>
              <a:rPr lang="zh-CN" altLang="en-US" b="1" dirty="0" smtClean="0"/>
              <a:t>前用免洗手液洗手。</a:t>
            </a:r>
            <a:endParaRPr lang="zh-CN" altLang="en-US" b="1" dirty="0"/>
          </a:p>
        </p:txBody>
      </p:sp>
      <p:sp>
        <p:nvSpPr>
          <p:cNvPr id="22" name="矩形 21"/>
          <p:cNvSpPr/>
          <p:nvPr/>
        </p:nvSpPr>
        <p:spPr>
          <a:xfrm>
            <a:off x="0" y="6010549"/>
            <a:ext cx="4136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教</a:t>
            </a:r>
            <a:r>
              <a:rPr lang="zh-CN" altLang="en-US" b="1" dirty="0"/>
              <a:t>室外排队，保持一定距离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zh-CN" altLang="en-US" b="1" dirty="0" smtClean="0"/>
              <a:t>老师带队下楼取餐，按指定路线来回。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10385" y="1299596"/>
            <a:ext cx="38816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n-ea"/>
              </a:rPr>
              <a:t>   采用分批错峰方式，避免高密度聚集。</a:t>
            </a:r>
            <a:endParaRPr lang="en-US" altLang="zh-CN" sz="2000" dirty="0">
              <a:latin typeface="+mn-ea"/>
            </a:endParaRPr>
          </a:p>
          <a:p>
            <a:endParaRPr lang="en-US" altLang="zh-CN" sz="2000" dirty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  </a:t>
            </a:r>
            <a:r>
              <a:rPr lang="en-US" altLang="zh-CN" sz="2000" dirty="0" smtClean="0">
                <a:latin typeface="+mn-ea"/>
              </a:rPr>
              <a:t> </a:t>
            </a:r>
            <a:r>
              <a:rPr lang="zh-CN" altLang="en-US" sz="2000" dirty="0" smtClean="0">
                <a:latin typeface="+mn-ea"/>
              </a:rPr>
              <a:t>师</a:t>
            </a:r>
            <a:r>
              <a:rPr lang="zh-CN" altLang="en-US" sz="2000" dirty="0">
                <a:latin typeface="+mn-ea"/>
              </a:rPr>
              <a:t>生均采用配餐制</a:t>
            </a:r>
            <a:r>
              <a:rPr lang="zh-CN" altLang="en-US" sz="2000" dirty="0" smtClean="0">
                <a:latin typeface="+mn-ea"/>
              </a:rPr>
              <a:t>，零</a:t>
            </a:r>
            <a:r>
              <a:rPr lang="zh-CN" altLang="en-US" sz="2000" dirty="0">
                <a:latin typeface="+mn-ea"/>
              </a:rPr>
              <a:t>接触取餐。学生排队取餐时要注意与同学保持一臂距离。用餐时保持安静，不交流。</a:t>
            </a:r>
            <a:r>
              <a:rPr lang="zh-CN" altLang="en-US" sz="2000" b="1" u="sng" dirty="0">
                <a:solidFill>
                  <a:srgbClr val="FF0000"/>
                </a:solidFill>
                <a:latin typeface="+mn-ea"/>
              </a:rPr>
              <a:t>口罩要在餐前最后一</a:t>
            </a:r>
            <a:r>
              <a:rPr lang="zh-CN" altLang="en-US" sz="2000" b="1" u="sng" dirty="0" smtClean="0">
                <a:solidFill>
                  <a:srgbClr val="FF0000"/>
                </a:solidFill>
                <a:latin typeface="+mn-ea"/>
              </a:rPr>
              <a:t>刻老师统一下达指令后方</a:t>
            </a:r>
            <a:r>
              <a:rPr lang="zh-CN" altLang="en-US" sz="2000" b="1" u="sng" dirty="0">
                <a:solidFill>
                  <a:srgbClr val="FF0000"/>
                </a:solidFill>
                <a:latin typeface="+mn-ea"/>
              </a:rPr>
              <a:t>可取下。</a:t>
            </a:r>
            <a:endParaRPr lang="en-US" altLang="zh-CN" sz="2000" b="1" u="sng" dirty="0">
              <a:solidFill>
                <a:srgbClr val="FF0000"/>
              </a:solidFill>
              <a:latin typeface="+mn-ea"/>
            </a:endParaRPr>
          </a:p>
          <a:p>
            <a:endParaRPr lang="en-US" altLang="zh-CN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    正副班主任随本班学生一起用餐，其他教职员工在教师餐厅用餐，座位、菜品均与学生要求一致。</a:t>
            </a:r>
          </a:p>
          <a:p>
            <a:r>
              <a:rPr lang="zh-CN" altLang="en-US" sz="2000" dirty="0">
                <a:latin typeface="+mn-ea"/>
              </a:rPr>
              <a:t>   </a:t>
            </a:r>
            <a:endParaRPr lang="en-US" altLang="zh-CN" sz="2000" dirty="0">
              <a:latin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8797636" y="332509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07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3825752" y="758511"/>
          <a:ext cx="4425619" cy="5457227"/>
        </p:xfrm>
        <a:graphic>
          <a:graphicData uri="http://schemas.openxmlformats.org/drawingml/2006/table">
            <a:tbl>
              <a:tblPr/>
              <a:tblGrid>
                <a:gridCol w="536614"/>
                <a:gridCol w="653005"/>
                <a:gridCol w="1088340"/>
                <a:gridCol w="304736"/>
                <a:gridCol w="1131875"/>
                <a:gridCol w="711049"/>
              </a:tblGrid>
              <a:tr h="37903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批次</a:t>
                      </a:r>
                      <a:endParaRPr lang="zh-CN" sz="1050" b="1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时间</a:t>
                      </a:r>
                      <a:endParaRPr lang="zh-CN" sz="1050" b="1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用餐班级</a:t>
                      </a:r>
                      <a:endParaRPr lang="zh-CN" sz="1050" b="1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30607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取餐地点及路线</a:t>
                      </a:r>
                      <a:endParaRPr lang="zh-CN" sz="1050" b="1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负责行政</a:t>
                      </a:r>
                      <a:endParaRPr lang="zh-CN" sz="1050" b="1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51">
                <a:tc rowSpan="6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一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11:05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13</a:t>
                      </a: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→二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12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 smtClean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信</a:t>
                      </a: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知楼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二楼东连廊（东楼梯）</a:t>
                      </a:r>
                      <a:endParaRPr lang="zh-CN" sz="1200" kern="10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刘</a:t>
                      </a:r>
                      <a:r>
                        <a:rPr lang="en-US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  </a:t>
                      </a: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刚</a:t>
                      </a:r>
                      <a:endParaRPr lang="zh-CN" sz="1200" kern="10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9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11</a:t>
                      </a: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→二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10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二楼中间书吧（中楼梯）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朱小昌</a:t>
                      </a:r>
                      <a:endParaRPr lang="zh-CN" sz="1200" kern="10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9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17</a:t>
                      </a: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→二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16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二楼西连廊（西楼梯）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曹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  </a:t>
                      </a: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燕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9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三</a:t>
                      </a:r>
                      <a:r>
                        <a:rPr lang="en-US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16</a:t>
                      </a: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→三</a:t>
                      </a:r>
                      <a:r>
                        <a:rPr lang="en-US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15</a:t>
                      </a:r>
                      <a:endParaRPr lang="zh-CN" sz="1200" kern="10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 smtClean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沛</a:t>
                      </a: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学楼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二楼东连廊（东楼梯）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谢</a:t>
                      </a:r>
                      <a:r>
                        <a:rPr lang="en-US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  </a:t>
                      </a: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丰</a:t>
                      </a:r>
                      <a:endParaRPr lang="zh-CN" sz="1200" kern="10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三</a:t>
                      </a:r>
                      <a:r>
                        <a:rPr lang="en-US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11</a:t>
                      </a: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→三</a:t>
                      </a:r>
                      <a:r>
                        <a:rPr lang="en-US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10</a:t>
                      </a:r>
                      <a:endParaRPr lang="zh-CN" sz="1200" kern="10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二楼中间（中楼梯）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吴春燕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三</a:t>
                      </a:r>
                      <a:r>
                        <a:rPr lang="en-US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7</a:t>
                      </a: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→三</a:t>
                      </a:r>
                      <a:r>
                        <a:rPr lang="en-US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8</a:t>
                      </a:r>
                      <a:endParaRPr lang="zh-CN" sz="1200" kern="10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二楼西连廊（西楼梯）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顾海燕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51">
                <a:tc rowSpan="6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</a:t>
                      </a:r>
                      <a:endParaRPr lang="zh-CN" sz="1200" kern="10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11:25</a:t>
                      </a:r>
                      <a:endParaRPr lang="zh-CN" sz="1200" kern="10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9</a:t>
                      </a: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→二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8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 smtClean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信</a:t>
                      </a: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知楼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二楼东连廊（东楼梯）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刘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  </a:t>
                      </a: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刚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9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14</a:t>
                      </a: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→二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15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二楼中间书吧（中楼梯）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朱小昌</a:t>
                      </a:r>
                      <a:endParaRPr lang="zh-CN" sz="1200" kern="10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9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048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</a:t>
                      </a:r>
                      <a:r>
                        <a:rPr lang="en-US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7</a:t>
                      </a:r>
                      <a:endParaRPr lang="zh-CN" sz="1200" kern="10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二楼西连廊（西楼梯）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Calibri"/>
                          <a:ea typeface="宋体"/>
                          <a:cs typeface="Times New Roman"/>
                        </a:rPr>
                        <a:t>曹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Calibri"/>
                          <a:ea typeface="宋体"/>
                          <a:cs typeface="Times New Roman"/>
                        </a:rPr>
                        <a:t>   </a:t>
                      </a: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Calibri"/>
                          <a:ea typeface="宋体"/>
                          <a:cs typeface="Times New Roman"/>
                        </a:rPr>
                        <a:t>燕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9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三</a:t>
                      </a:r>
                      <a:r>
                        <a:rPr lang="en-US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14</a:t>
                      </a:r>
                      <a:endParaRPr lang="zh-CN" sz="1200" kern="10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latin typeface="Calibri"/>
                          <a:cs typeface="宋体"/>
                        </a:rPr>
                        <a:t>沛学楼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二楼东连廊（东楼梯）</a:t>
                      </a:r>
                      <a:endParaRPr lang="zh-CN" sz="1200" kern="10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谢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  </a:t>
                      </a: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丰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三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12</a:t>
                      </a: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→三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13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二楼中间（中楼梯）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吴春燕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7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048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三</a:t>
                      </a:r>
                      <a:r>
                        <a:rPr lang="en-US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9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二楼西连廊（西楼梯）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rgbClr val="060606"/>
                          </a:solidFill>
                          <a:latin typeface="宋体"/>
                          <a:ea typeface="宋体"/>
                          <a:cs typeface="宋体"/>
                        </a:rPr>
                        <a:t>顾海燕</a:t>
                      </a:r>
                      <a:endParaRPr lang="zh-CN" sz="1200" kern="100" dirty="0">
                        <a:latin typeface="Calibri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D:\用户目录\我的文档\Tencent Files\249861221\Image\C2C\Image1\Y6BCJM6HHBJTA4QN5YQ36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45" y="3331028"/>
            <a:ext cx="3556455" cy="26673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HP\Desktop\3月11\IMG_20200311_1345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473" y="531702"/>
            <a:ext cx="2927757" cy="247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HP\Desktop\3月11\IMG_20200311_1345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83" y="469782"/>
            <a:ext cx="3035617" cy="24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C:\Users\HP\Desktop\3月11\IMG_20200311_1346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6072" y="522515"/>
            <a:ext cx="2842271" cy="248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4703" y="6070155"/>
            <a:ext cx="395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3.</a:t>
            </a:r>
            <a:r>
              <a:rPr lang="zh-CN" altLang="en-US" b="1" dirty="0" smtClean="0"/>
              <a:t> 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34194" y="1040235"/>
            <a:ext cx="1677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正确摘戴口罩方式</a:t>
            </a:r>
          </a:p>
        </p:txBody>
      </p:sp>
      <p:sp>
        <p:nvSpPr>
          <p:cNvPr id="12" name="矩形 11"/>
          <p:cNvSpPr/>
          <p:nvPr/>
        </p:nvSpPr>
        <p:spPr>
          <a:xfrm>
            <a:off x="5780230" y="3038905"/>
            <a:ext cx="5243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用餐结束，拿出自备包装好的新口罩重新戴好。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693307" y="3038905"/>
            <a:ext cx="5530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开始用餐，先取</a:t>
            </a:r>
            <a:r>
              <a:rPr lang="zh-CN" altLang="en-US" b="1" dirty="0"/>
              <a:t>下旧口</a:t>
            </a:r>
            <a:r>
              <a:rPr lang="zh-CN" altLang="en-US" b="1" dirty="0" smtClean="0"/>
              <a:t>罩，</a:t>
            </a:r>
            <a:endParaRPr lang="en-US" altLang="zh-CN" b="1" dirty="0" smtClean="0"/>
          </a:p>
          <a:p>
            <a:r>
              <a:rPr lang="zh-CN" altLang="en-US" b="1" dirty="0" smtClean="0"/>
              <a:t>正副班主任一人走下去用垃圾袋及时回收废弃口罩。</a:t>
            </a:r>
            <a:endParaRPr lang="en-US" altLang="zh-CN" b="1" dirty="0" smtClean="0"/>
          </a:p>
        </p:txBody>
      </p:sp>
      <p:pic>
        <p:nvPicPr>
          <p:cNvPr id="6146" name="Picture 2" descr="D:\用户目录\我的文档\Tencent Files\249861221\Image\C2C\Image1\%{`H3]@6Q41G[AHGZBG~B_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175" y="3701142"/>
            <a:ext cx="3023054" cy="2267291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913038" y="6046112"/>
            <a:ext cx="8579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学生有序排队倾倒剩饭剩菜，餐具按类放好。然后回班清洁消毒手部和桌面。</a:t>
            </a:r>
          </a:p>
        </p:txBody>
      </p:sp>
      <p:pic>
        <p:nvPicPr>
          <p:cNvPr id="15" name="Picture 4" descr="D:\用户目录\我的文档\Tencent Files\249861221\Image\C2C\Image1\M6Q56CWU[IXGJ@~I@M_R2$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1403" y="3722913"/>
            <a:ext cx="3023054" cy="2267291"/>
          </a:xfrm>
          <a:prstGeom prst="rect">
            <a:avLst/>
          </a:prstGeom>
          <a:noFill/>
        </p:spPr>
      </p:pic>
      <p:pic>
        <p:nvPicPr>
          <p:cNvPr id="6150" name="Picture 6" descr="D:\用户目录\我的文档\Tencent Files\249861221\Image\C2C\Image1\F$L{M}R`~~58[J4`LIHZA6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7632" y="3722913"/>
            <a:ext cx="3055711" cy="22206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D4AB2B51-395D-41EC-BA3E-974E28608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70"/>
            <a:ext cx="6858001" cy="1217253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30BABE1-5B51-405D-90EC-94744C98D2DB}"/>
              </a:ext>
            </a:extLst>
          </p:cNvPr>
          <p:cNvSpPr txBox="1"/>
          <p:nvPr/>
        </p:nvSpPr>
        <p:spPr>
          <a:xfrm>
            <a:off x="8799975" y="1486509"/>
            <a:ext cx="657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腾祥范笑歌楷书简" panose="01010104010101010101" pitchFamily="2" charset="-122"/>
                <a:ea typeface="腾祥范笑歌楷书简" panose="01010104010101010101" pitchFamily="2" charset="-122"/>
              </a:rPr>
              <a:t>目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5A180EFB-86A3-4E6A-BFAB-05F155AB4598}"/>
              </a:ext>
            </a:extLst>
          </p:cNvPr>
          <p:cNvSpPr/>
          <p:nvPr/>
        </p:nvSpPr>
        <p:spPr>
          <a:xfrm>
            <a:off x="9035502" y="2185172"/>
            <a:ext cx="14610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腾祥范笑歌楷书简" panose="01010104010101010101" pitchFamily="2" charset="-122"/>
                <a:ea typeface="腾祥范笑歌楷书简" panose="01010104010101010101" pitchFamily="2" charset="-122"/>
              </a:rPr>
              <a:t>录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F6C6195C-638F-45B4-8022-27258515D1FD}"/>
              </a:ext>
            </a:extLst>
          </p:cNvPr>
          <p:cNvGrpSpPr/>
          <p:nvPr/>
        </p:nvGrpSpPr>
        <p:grpSpPr>
          <a:xfrm>
            <a:off x="9132566" y="4142509"/>
            <a:ext cx="1452308" cy="1566669"/>
            <a:chOff x="6182099" y="5538095"/>
            <a:chExt cx="1621760" cy="1670385"/>
          </a:xfrm>
        </p:grpSpPr>
        <p:pic>
          <p:nvPicPr>
            <p:cNvPr id="22" name="Picture 2" descr="http://img.hb.aicdn.com/abdfbcaeedb85dbf45185b6c0c52f5633f3cfe2e60c0-CoRSc5">
              <a:extLst>
                <a:ext uri="{FF2B5EF4-FFF2-40B4-BE49-F238E27FC236}">
                  <a16:creationId xmlns:a16="http://schemas.microsoft.com/office/drawing/2014/main" xmlns="" id="{52EA4DC8-FF17-46A7-8DD8-CB569BABB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099" y="5538095"/>
              <a:ext cx="1621760" cy="167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7E9CC5C5-2158-4CC5-9035-2D0C2A4B2C66}"/>
                </a:ext>
              </a:extLst>
            </p:cNvPr>
            <p:cNvSpPr txBox="1"/>
            <p:nvPr/>
          </p:nvSpPr>
          <p:spPr>
            <a:xfrm>
              <a:off x="6318377" y="5790475"/>
              <a:ext cx="1258881" cy="1090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防疫特辑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98740C75-DEAC-40A1-B121-BB2DB245759C}"/>
              </a:ext>
            </a:extLst>
          </p:cNvPr>
          <p:cNvSpPr txBox="1"/>
          <p:nvPr/>
        </p:nvSpPr>
        <p:spPr>
          <a:xfrm rot="5400000">
            <a:off x="9191543" y="2543713"/>
            <a:ext cx="216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4CAB34A-A7D8-4EA9-B4B9-EA502AF1A0BE}"/>
              </a:ext>
            </a:extLst>
          </p:cNvPr>
          <p:cNvSpPr/>
          <p:nvPr/>
        </p:nvSpPr>
        <p:spPr>
          <a:xfrm>
            <a:off x="2691743" y="971760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D6C6CDC9-0934-4857-962A-994F99ACD2F7}"/>
              </a:ext>
            </a:extLst>
          </p:cNvPr>
          <p:cNvSpPr/>
          <p:nvPr/>
        </p:nvSpPr>
        <p:spPr>
          <a:xfrm>
            <a:off x="2700132" y="2008164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EC0F3430-2B4A-461E-A9EA-0AB0EA16352F}"/>
              </a:ext>
            </a:extLst>
          </p:cNvPr>
          <p:cNvSpPr/>
          <p:nvPr/>
        </p:nvSpPr>
        <p:spPr>
          <a:xfrm>
            <a:off x="2716910" y="3036179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7532BA7C-BF58-4ADB-B9B1-4962CCFE44A8}"/>
              </a:ext>
            </a:extLst>
          </p:cNvPr>
          <p:cNvSpPr/>
          <p:nvPr/>
        </p:nvSpPr>
        <p:spPr>
          <a:xfrm>
            <a:off x="2733688" y="4055804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7532BA7C-BF58-4ADB-B9B1-4962CCFE44A8}"/>
              </a:ext>
            </a:extLst>
          </p:cNvPr>
          <p:cNvSpPr/>
          <p:nvPr/>
        </p:nvSpPr>
        <p:spPr>
          <a:xfrm>
            <a:off x="2743475" y="5013547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05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7532BA7C-BF58-4ADB-B9B1-4962CCFE44A8}"/>
              </a:ext>
            </a:extLst>
          </p:cNvPr>
          <p:cNvSpPr/>
          <p:nvPr/>
        </p:nvSpPr>
        <p:spPr>
          <a:xfrm>
            <a:off x="5528620" y="936498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06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7532BA7C-BF58-4ADB-B9B1-4962CCFE44A8}"/>
              </a:ext>
            </a:extLst>
          </p:cNvPr>
          <p:cNvSpPr/>
          <p:nvPr/>
        </p:nvSpPr>
        <p:spPr>
          <a:xfrm>
            <a:off x="5520231" y="2010289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07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31954" y="1970269"/>
            <a:ext cx="233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入校园</a:t>
            </a:r>
          </a:p>
        </p:txBody>
      </p:sp>
      <p:sp>
        <p:nvSpPr>
          <p:cNvPr id="36" name="矩形 35"/>
          <p:cNvSpPr/>
          <p:nvPr/>
        </p:nvSpPr>
        <p:spPr>
          <a:xfrm>
            <a:off x="6455061" y="2961270"/>
            <a:ext cx="1729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放  学</a:t>
            </a:r>
          </a:p>
        </p:txBody>
      </p:sp>
      <p:sp>
        <p:nvSpPr>
          <p:cNvPr id="37" name="矩形 36"/>
          <p:cNvSpPr/>
          <p:nvPr/>
        </p:nvSpPr>
        <p:spPr>
          <a:xfrm>
            <a:off x="3423838" y="3098037"/>
            <a:ext cx="1728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晨午检</a:t>
            </a:r>
          </a:p>
        </p:txBody>
      </p:sp>
      <p:sp>
        <p:nvSpPr>
          <p:cNvPr id="38" name="矩形 37"/>
          <p:cNvSpPr/>
          <p:nvPr/>
        </p:nvSpPr>
        <p:spPr>
          <a:xfrm>
            <a:off x="3479639" y="4116028"/>
            <a:ext cx="1729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课  前</a:t>
            </a:r>
          </a:p>
        </p:txBody>
      </p:sp>
      <p:sp>
        <p:nvSpPr>
          <p:cNvPr id="39" name="矩形 38"/>
          <p:cNvSpPr/>
          <p:nvPr/>
        </p:nvSpPr>
        <p:spPr>
          <a:xfrm>
            <a:off x="3477097" y="5000176"/>
            <a:ext cx="1729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课  中</a:t>
            </a:r>
          </a:p>
        </p:txBody>
      </p:sp>
      <p:sp>
        <p:nvSpPr>
          <p:cNvPr id="40" name="矩形 39"/>
          <p:cNvSpPr/>
          <p:nvPr/>
        </p:nvSpPr>
        <p:spPr>
          <a:xfrm>
            <a:off x="6350072" y="912195"/>
            <a:ext cx="1729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课  间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7532BA7C-BF58-4ADB-B9B1-4962CCFE44A8}"/>
              </a:ext>
            </a:extLst>
          </p:cNvPr>
          <p:cNvSpPr/>
          <p:nvPr/>
        </p:nvSpPr>
        <p:spPr>
          <a:xfrm>
            <a:off x="5504851" y="3009977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08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383629" y="1977597"/>
            <a:ext cx="1729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午  餐</a:t>
            </a:r>
          </a:p>
        </p:txBody>
      </p:sp>
      <p:sp>
        <p:nvSpPr>
          <p:cNvPr id="46" name="矩形 45"/>
          <p:cNvSpPr/>
          <p:nvPr/>
        </p:nvSpPr>
        <p:spPr>
          <a:xfrm>
            <a:off x="6428115" y="4001123"/>
            <a:ext cx="1729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消  毒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31954" y="917323"/>
            <a:ext cx="209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上学前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7532BA7C-BF58-4ADB-B9B1-4962CCFE44A8}"/>
              </a:ext>
            </a:extLst>
          </p:cNvPr>
          <p:cNvSpPr/>
          <p:nvPr/>
        </p:nvSpPr>
        <p:spPr>
          <a:xfrm>
            <a:off x="5560270" y="4090631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09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663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HP\Desktop\3月11\IMG_20200311_1345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87" y="486562"/>
            <a:ext cx="3095539" cy="236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HP\Desktop\3月11\IMG_20200311_1345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108" y="444615"/>
            <a:ext cx="2927757" cy="247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HP\Desktop\3月11\IMG_20200311_1345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5925" y="469782"/>
            <a:ext cx="2910981" cy="247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C:\Users\HP\Desktop\3月11\IMG_20200311_1345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396" y="3875712"/>
            <a:ext cx="3120707" cy="20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C:\Users\HP\Desktop\3月11\IMG_20200311_1346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386" y="3867324"/>
            <a:ext cx="2827091" cy="209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C:\Users\HP\Desktop\3月11\IMG_20200311_1354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6258" y="3842158"/>
            <a:ext cx="2902593" cy="213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71788" y="3145872"/>
            <a:ext cx="343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</a:t>
            </a:r>
            <a:r>
              <a:rPr lang="zh-CN" altLang="en-US" b="1" dirty="0"/>
              <a:t>、拿出自备包装好的新口罩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4194" y="1040235"/>
            <a:ext cx="1677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正确摘戴口罩方式</a:t>
            </a:r>
          </a:p>
        </p:txBody>
      </p:sp>
      <p:sp>
        <p:nvSpPr>
          <p:cNvPr id="12" name="矩形 11"/>
          <p:cNvSpPr/>
          <p:nvPr/>
        </p:nvSpPr>
        <p:spPr>
          <a:xfrm>
            <a:off x="4332430" y="3093333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</a:t>
            </a:r>
            <a:r>
              <a:rPr lang="zh-CN" altLang="en-US" b="1" dirty="0"/>
              <a:t>、取出新口罩，放置一边</a:t>
            </a:r>
          </a:p>
        </p:txBody>
      </p:sp>
      <p:sp>
        <p:nvSpPr>
          <p:cNvPr id="13" name="矩形 12"/>
          <p:cNvSpPr/>
          <p:nvPr/>
        </p:nvSpPr>
        <p:spPr>
          <a:xfrm>
            <a:off x="7562192" y="3093333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3</a:t>
            </a:r>
            <a:r>
              <a:rPr lang="zh-CN" altLang="en-US" b="1" dirty="0"/>
              <a:t>、取下旧口罩</a:t>
            </a:r>
          </a:p>
        </p:txBody>
      </p:sp>
      <p:sp>
        <p:nvSpPr>
          <p:cNvPr id="14" name="矩形 13"/>
          <p:cNvSpPr/>
          <p:nvPr/>
        </p:nvSpPr>
        <p:spPr>
          <a:xfrm>
            <a:off x="716776" y="6155314"/>
            <a:ext cx="309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4</a:t>
            </a:r>
            <a:r>
              <a:rPr lang="zh-CN" altLang="en-US" b="1" dirty="0"/>
              <a:t>、把旧口罩装进塑料袋中。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256928" y="6211669"/>
            <a:ext cx="6673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5</a:t>
            </a:r>
            <a:r>
              <a:rPr lang="zh-CN" altLang="en-US" b="1" dirty="0"/>
              <a:t>、用餐结束，纸巾擦嘴后放</a:t>
            </a:r>
            <a:endParaRPr lang="en-US" altLang="zh-CN" b="1" dirty="0"/>
          </a:p>
          <a:p>
            <a:r>
              <a:rPr lang="zh-CN" altLang="en-US" b="1" dirty="0"/>
              <a:t>塑料袋中，戴上新口罩。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755138" y="6180481"/>
            <a:ext cx="402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6</a:t>
            </a:r>
            <a:r>
              <a:rPr lang="zh-CN" altLang="en-US" b="1" dirty="0"/>
              <a:t>、有序将废弃物放入指定垃圾桶中。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D4AB2B51-395D-41EC-BA3E-974E28608C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69"/>
            <a:ext cx="6858001" cy="121725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1" y="0"/>
            <a:ext cx="124194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zh-CN" altLang="en-US" dirty="0"/>
          </a:p>
          <a:p>
            <a:r>
              <a:rPr lang="en-US" dirty="0"/>
              <a:t> </a:t>
            </a:r>
            <a:endParaRPr lang="zh-CN" altLang="en-US" dirty="0"/>
          </a:p>
          <a:p>
            <a:pPr lvl="0"/>
            <a:endParaRPr lang="en-US" altLang="zh-CN" b="1" dirty="0"/>
          </a:p>
          <a:p>
            <a:r>
              <a:rPr lang="zh-CN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家长 </a:t>
            </a:r>
          </a:p>
          <a:p>
            <a:r>
              <a:rPr lang="en-US" altLang="zh-CN" sz="2000" dirty="0"/>
              <a:t>        1. </a:t>
            </a:r>
            <a:r>
              <a:rPr lang="zh-CN" altLang="zh-CN" sz="2000" dirty="0"/>
              <a:t>家长戴好口罩，在指定等候区接孩子。</a:t>
            </a:r>
          </a:p>
          <a:p>
            <a:r>
              <a:rPr lang="en-US" altLang="zh-CN" sz="2000" dirty="0"/>
              <a:t>        2. </a:t>
            </a:r>
            <a:r>
              <a:rPr lang="zh-CN" altLang="zh-CN" sz="2000" dirty="0"/>
              <a:t>校门口不扎堆，少交流，间隔</a:t>
            </a:r>
            <a:r>
              <a:rPr lang="en-US" altLang="zh-CN" sz="2000" dirty="0"/>
              <a:t>1</a:t>
            </a:r>
            <a:r>
              <a:rPr lang="zh-CN" altLang="zh-CN" sz="2000" dirty="0"/>
              <a:t>米，不给孩子在路边摊购买三无产品。 </a:t>
            </a:r>
          </a:p>
          <a:p>
            <a:r>
              <a:rPr lang="en-US" altLang="zh-CN" sz="2000" dirty="0"/>
              <a:t>        3. </a:t>
            </a:r>
            <a:r>
              <a:rPr lang="zh-CN" altLang="zh-CN" sz="2000" dirty="0"/>
              <a:t>车</a:t>
            </a:r>
            <a:r>
              <a:rPr lang="zh-CN" altLang="zh-CN" sz="2000" dirty="0" smtClean="0"/>
              <a:t>辆有</a:t>
            </a:r>
            <a:r>
              <a:rPr lang="zh-CN" altLang="zh-CN" sz="2000" dirty="0"/>
              <a:t>序停放。</a:t>
            </a:r>
          </a:p>
          <a:p>
            <a:r>
              <a:rPr lang="en-US" altLang="zh-CN" sz="2000" dirty="0"/>
              <a:t>        4. </a:t>
            </a:r>
            <a:r>
              <a:rPr lang="zh-CN" altLang="zh-CN" sz="2000" dirty="0"/>
              <a:t>一律按</a:t>
            </a:r>
            <a:r>
              <a:rPr lang="zh-CN" altLang="zh-CN" sz="2000" dirty="0" smtClean="0"/>
              <a:t>各</a:t>
            </a:r>
            <a:r>
              <a:rPr lang="zh-CN" altLang="en-US" sz="2000" dirty="0" smtClean="0"/>
              <a:t>班级</a:t>
            </a:r>
            <a:r>
              <a:rPr lang="zh-CN" altLang="zh-CN" sz="2000" dirty="0" smtClean="0"/>
              <a:t>错</a:t>
            </a:r>
            <a:r>
              <a:rPr lang="zh-CN" altLang="zh-CN" sz="2000" dirty="0"/>
              <a:t>峰放学的时段</a:t>
            </a:r>
            <a:r>
              <a:rPr lang="zh-CN" altLang="zh-CN" sz="2000" dirty="0" smtClean="0"/>
              <a:t>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专人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、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准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时</a:t>
            </a:r>
            <a:r>
              <a:rPr lang="zh-CN" altLang="zh-CN" sz="2400" b="1" dirty="0">
                <a:solidFill>
                  <a:srgbClr val="FF0000"/>
                </a:solidFill>
              </a:rPr>
              <a:t>、定点</a:t>
            </a:r>
            <a:r>
              <a:rPr lang="zh-CN" altLang="zh-CN" sz="2000" dirty="0"/>
              <a:t>接送，不逗留。</a:t>
            </a:r>
          </a:p>
          <a:p>
            <a:endParaRPr lang="en-US" altLang="zh-CN" sz="2000" b="1" dirty="0"/>
          </a:p>
          <a:p>
            <a:r>
              <a:rPr lang="zh-CN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学生</a:t>
            </a:r>
          </a:p>
          <a:p>
            <a:r>
              <a:rPr lang="en-US" altLang="zh-CN" sz="2000" dirty="0"/>
              <a:t>        1. </a:t>
            </a:r>
            <a:r>
              <a:rPr lang="zh-CN" altLang="zh-CN" sz="2000" dirty="0"/>
              <a:t>放学期间，整班放学，有序排队出校门，路队前后距离间隔</a:t>
            </a:r>
            <a:r>
              <a:rPr lang="en-US" altLang="zh-CN" sz="2000" dirty="0"/>
              <a:t>1</a:t>
            </a:r>
            <a:r>
              <a:rPr lang="zh-CN" altLang="zh-CN" sz="2000" dirty="0"/>
              <a:t>米左右，从指定通道出校门。</a:t>
            </a:r>
          </a:p>
          <a:p>
            <a:r>
              <a:rPr lang="en-US" altLang="zh-CN" sz="2000" dirty="0"/>
              <a:t>        2. </a:t>
            </a:r>
            <a:r>
              <a:rPr lang="zh-CN" altLang="zh-CN" sz="2000" dirty="0"/>
              <a:t>尽量避免乘坐公共交通工具，建议步行或乘坐私家车回家；如必须乘坐公共交通工具时，务必全程</a:t>
            </a:r>
            <a:endParaRPr lang="en-US" altLang="zh-CN" sz="2000" dirty="0"/>
          </a:p>
          <a:p>
            <a:r>
              <a:rPr lang="zh-CN" altLang="zh-CN" sz="2000" dirty="0"/>
              <a:t>佩戴口罩，途中避免用手触摸公共交通工具车上物品。</a:t>
            </a:r>
          </a:p>
          <a:p>
            <a:r>
              <a:rPr lang="en-US" altLang="zh-CN" sz="2000" dirty="0"/>
              <a:t>        3. </a:t>
            </a:r>
            <a:r>
              <a:rPr lang="zh-CN" altLang="zh-CN" sz="2000" dirty="0"/>
              <a:t>放学后迅速离校回家，不在外逗留。</a:t>
            </a:r>
          </a:p>
          <a:p>
            <a:r>
              <a:rPr lang="en-US" altLang="zh-CN" sz="2000" dirty="0"/>
              <a:t>        4. </a:t>
            </a:r>
            <a:r>
              <a:rPr lang="zh-CN" altLang="zh-CN" sz="2000" dirty="0"/>
              <a:t>回家后做好消毒事宜、进行体温测量，若发现异常，及时就诊并告知班主任。</a:t>
            </a:r>
          </a:p>
          <a:p>
            <a:endParaRPr lang="en-US" altLang="zh-CN" sz="2000" b="1" dirty="0"/>
          </a:p>
          <a:p>
            <a:r>
              <a:rPr lang="zh-CN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教师</a:t>
            </a:r>
          </a:p>
          <a:p>
            <a:r>
              <a:rPr lang="en-US" altLang="zh-CN" sz="2000" dirty="0"/>
              <a:t>        1. </a:t>
            </a:r>
            <a:r>
              <a:rPr lang="zh-CN" altLang="zh-CN" sz="2000" dirty="0"/>
              <a:t>待学生全部离开后，正副班主任对教室桌椅、地面等进行全面消毒。</a:t>
            </a:r>
          </a:p>
          <a:p>
            <a:r>
              <a:rPr lang="en-US" altLang="zh-CN" sz="2000" dirty="0"/>
              <a:t>        2. </a:t>
            </a:r>
            <a:r>
              <a:rPr lang="zh-CN" altLang="zh-CN" sz="2000" dirty="0"/>
              <a:t>办公室由当天值日老师做好消毒工作。</a:t>
            </a:r>
          </a:p>
          <a:p>
            <a:r>
              <a:rPr lang="en-US" dirty="0"/>
              <a:t> 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0" y="0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08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0"/>
            <a:ext cx="1274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放学</a:t>
            </a:r>
          </a:p>
        </p:txBody>
      </p:sp>
      <p:pic>
        <p:nvPicPr>
          <p:cNvPr id="5122" name="Picture 2" descr="D:\用户目录\我的文档\Tencent Files\249861221\Image\Group2\P5\RA\P5RAU_VD61X~UPRBVCWJX_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12630" y="305528"/>
            <a:ext cx="3200400" cy="24003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9046028" y="2090058"/>
            <a:ext cx="232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CC"/>
                </a:solidFill>
              </a:rPr>
              <a:t>       家长等候区</a:t>
            </a:r>
            <a:endParaRPr lang="en-US" altLang="zh-CN" b="1" dirty="0" smtClean="0">
              <a:solidFill>
                <a:srgbClr val="0000CC"/>
              </a:solidFill>
            </a:endParaRPr>
          </a:p>
          <a:p>
            <a:r>
              <a:rPr lang="zh-CN" altLang="en-US" b="1" dirty="0" smtClean="0">
                <a:solidFill>
                  <a:srgbClr val="0000CC"/>
                </a:solidFill>
              </a:rPr>
              <a:t>按红点位置间隔站立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251858" y="6041572"/>
            <a:ext cx="9503228" cy="631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确保学校、家庭两点一线，做好个人防护。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0115" y="185058"/>
            <a:ext cx="383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开学后日常防控流程办法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63137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195943" y="794657"/>
            <a:ext cx="1513114" cy="5878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防控主体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1861456" y="664028"/>
            <a:ext cx="10178144" cy="8599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防控措施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06829" y="1654629"/>
            <a:ext cx="1524000" cy="555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学生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5943" y="2677885"/>
            <a:ext cx="1524000" cy="5551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家长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06830" y="3733801"/>
            <a:ext cx="1524000" cy="5551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教师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17714" y="5867400"/>
            <a:ext cx="1524000" cy="555171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职工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95942" y="4811484"/>
            <a:ext cx="1524000" cy="5551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班主任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46514" y="1654629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在家测量体温配合入校晨检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862457" y="1632858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放学按时回家非必要 不外出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49486" y="1643744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有序如厕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文明就餐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08914" y="1643744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勤洗手 讲卫生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少聚集  多通风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913913" y="1632857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健康饮食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规律作息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79171" y="2710542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在家测量体温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汇报健康状况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895114" y="2688771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做好个人防护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非必要 不外出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82143" y="2699657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出门备齐物品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门卫不放物品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41571" y="2699657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准时接送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快接快送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46570" y="2688770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健康饮食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规律作息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057401" y="3744685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在家测量体温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有恙及时汇报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906002" y="3722914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值日履职到位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200" b="1" dirty="0" smtClean="0">
                <a:solidFill>
                  <a:schemeClr val="tx1"/>
                </a:solidFill>
              </a:rPr>
              <a:t>互相合作主动作为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49487" y="3733800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配合入校晨检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出示健康码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30687" y="3733800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快递不放门卫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200" b="1" dirty="0" smtClean="0">
                <a:solidFill>
                  <a:schemeClr val="tx1"/>
                </a:solidFill>
              </a:rPr>
              <a:t>中途不得随意外出</a:t>
            </a:r>
            <a:endParaRPr lang="en-US" altLang="zh-CN" sz="1200" dirty="0" smtClean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957458" y="3722913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做好线上办公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沟通保持距离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035629" y="4811483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保持信息畅通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每日核查学生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916888" y="4789712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清晰应急流程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注重健康宣教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038601" y="4800598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做好晨午检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因病缺课上报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41573" y="4800598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教室消毒通风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关注卫生习惯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968344" y="4789711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zh-CN" altLang="en-US" sz="1600" dirty="0" smtClean="0">
                <a:solidFill>
                  <a:schemeClr val="tx1"/>
                </a:solidFill>
              </a:rPr>
              <a:t>加强安全教育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重视课间秩序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024744" y="5900056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在家测量体温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做好健康监测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884231" y="5878285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两点一线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安全出行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008916" y="5889171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做好通风消毒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保持卫生习惯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038602" y="5921829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配合入校晨检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出示健康码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001003" y="5900056"/>
            <a:ext cx="1534885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加强培训学习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明责任严要求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4AB2B51-395D-41EC-BA3E-974E28608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57269" y="-2504869"/>
            <a:ext cx="6858001" cy="121725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943" y="880149"/>
            <a:ext cx="118218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dirty="0" smtClean="0">
                <a:solidFill>
                  <a:srgbClr val="FF0000"/>
                </a:solidFill>
              </a:rPr>
              <a:t>看好“三扇门”：</a:t>
            </a:r>
            <a:r>
              <a:rPr lang="zh-CN" altLang="zh-CN" sz="3200" dirty="0" smtClean="0"/>
              <a:t>学生家门、校门、教室门；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zh-CN" sz="3200" b="1" dirty="0" smtClean="0">
                <a:solidFill>
                  <a:srgbClr val="FF0000"/>
                </a:solidFill>
              </a:rPr>
              <a:t>避免接触“三种人”：</a:t>
            </a:r>
            <a:r>
              <a:rPr lang="zh-CN" altLang="zh-CN" sz="3200" dirty="0" smtClean="0"/>
              <a:t>境外回归人员、高风险地区人员、无绿码人员；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zh-CN" sz="3200" b="1" dirty="0" smtClean="0">
                <a:solidFill>
                  <a:srgbClr val="FF0000"/>
                </a:solidFill>
              </a:rPr>
              <a:t>管好“三个场所”：</a:t>
            </a:r>
            <a:r>
              <a:rPr lang="zh-CN" altLang="zh-CN" sz="3200" dirty="0" smtClean="0"/>
              <a:t>教室、办公室、</a:t>
            </a:r>
            <a:r>
              <a:rPr lang="zh-CN" altLang="en-US" sz="3200" dirty="0" smtClean="0"/>
              <a:t>厕所</a:t>
            </a:r>
            <a:r>
              <a:rPr lang="zh-CN" altLang="zh-CN" sz="3200" dirty="0" smtClean="0"/>
              <a:t>。做到绝对安全，确保万无一失</a:t>
            </a:r>
            <a:r>
              <a:rPr lang="zh-CN" altLang="en-US" sz="3200" dirty="0" smtClean="0"/>
              <a:t>；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zh-CN" sz="3200" b="1" dirty="0" smtClean="0">
                <a:solidFill>
                  <a:srgbClr val="FF0000"/>
                </a:solidFill>
              </a:rPr>
              <a:t>做好“六个必须”：</a:t>
            </a:r>
            <a:r>
              <a:rPr lang="zh-CN" altLang="zh-CN" sz="3200" dirty="0" smtClean="0"/>
              <a:t>行动操作必须规范、</a:t>
            </a:r>
            <a:r>
              <a:rPr lang="zh-CN" altLang="en-US" sz="3200" dirty="0" smtClean="0"/>
              <a:t>学生</a:t>
            </a:r>
            <a:r>
              <a:rPr lang="zh-CN" altLang="zh-CN" sz="3200" dirty="0" smtClean="0"/>
              <a:t>信息必须掌握、关键流程必须熟悉、异常情况必须通报、防疫教育必须到位、舆情处理必须及时。</a:t>
            </a:r>
            <a:endParaRPr lang="zh-CN" altLang="en-US" sz="40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15686" y="141514"/>
            <a:ext cx="5236029" cy="69668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rgbClr val="FFFF00"/>
                </a:solidFill>
              </a:rPr>
              <a:t>防疫工作人人有责</a:t>
            </a:r>
            <a:endParaRPr lang="zh-CN" alt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4AB2B51-395D-41EC-BA3E-974E28608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69"/>
            <a:ext cx="6858001" cy="121725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571" y="934569"/>
            <a:ext cx="10595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70C0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3200" dirty="0" smtClean="0">
                <a:solidFill>
                  <a:srgbClr val="0070C0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  <a:cs typeface="Times New Roman" panose="02020603050405020304" pitchFamily="18" charset="0"/>
              </a:rPr>
              <a:t>学</a:t>
            </a:r>
            <a:r>
              <a:rPr lang="zh-CN" altLang="zh-CN" sz="3200" dirty="0">
                <a:solidFill>
                  <a:srgbClr val="0070C0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  <a:cs typeface="Times New Roman" panose="02020603050405020304" pitchFamily="18" charset="0"/>
              </a:rPr>
              <a:t>校的正常复学、疫情的有效防控，离不开</a:t>
            </a:r>
            <a:r>
              <a:rPr lang="zh-CN" altLang="en-US" sz="3200" dirty="0">
                <a:solidFill>
                  <a:srgbClr val="0070C0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  <a:cs typeface="Times New Roman" panose="02020603050405020304" pitchFamily="18" charset="0"/>
              </a:rPr>
              <a:t>我们</a:t>
            </a:r>
            <a:r>
              <a:rPr lang="zh-CN" altLang="zh-CN" sz="3200" dirty="0">
                <a:solidFill>
                  <a:srgbClr val="0070C0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  <a:cs typeface="Times New Roman" panose="02020603050405020304" pitchFamily="18" charset="0"/>
              </a:rPr>
              <a:t>每一位教职员工的辛勤付出，只要大家凝心聚力，众志成城，科学防治，就一定能打赢这场“战疫”！迎</a:t>
            </a:r>
            <a:r>
              <a:rPr lang="zh-CN" altLang="zh-CN" sz="3200" dirty="0" smtClean="0">
                <a:solidFill>
                  <a:srgbClr val="0070C0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  <a:cs typeface="Times New Roman" panose="02020603050405020304" pitchFamily="18" charset="0"/>
              </a:rPr>
              <a:t>接</a:t>
            </a:r>
            <a:r>
              <a:rPr lang="zh-CN" altLang="en-US" sz="3200" dirty="0" smtClean="0">
                <a:solidFill>
                  <a:srgbClr val="0070C0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  <a:cs typeface="Times New Roman" panose="02020603050405020304" pitchFamily="18" charset="0"/>
              </a:rPr>
              <a:t>薛小</a:t>
            </a:r>
            <a:r>
              <a:rPr lang="zh-CN" altLang="zh-CN" sz="3200" dirty="0" smtClean="0">
                <a:solidFill>
                  <a:srgbClr val="0070C0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solidFill>
                  <a:srgbClr val="FFC000"/>
                </a:solidFill>
                <a:latin typeface="华文新魏" pitchFamily="2" charset="-122"/>
                <a:ea typeface="华文新魏" pitchFamily="2" charset="-122"/>
              </a:rPr>
              <a:t>春</a:t>
            </a:r>
            <a:r>
              <a:rPr lang="zh-CN" altLang="en-US" sz="4000" dirty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暖</a:t>
            </a:r>
            <a:r>
              <a:rPr lang="zh-CN" altLang="en-US" sz="40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花</a:t>
            </a:r>
            <a:r>
              <a:rPr lang="zh-CN" altLang="en-US" sz="4000" dirty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开</a:t>
            </a:r>
            <a:r>
              <a:rPr lang="zh-CN" altLang="en-US" sz="40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D3F3C92-7B9C-4B91-BBAF-D69F27EBF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70"/>
            <a:ext cx="6858001" cy="1217253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2349DF3-39F8-49A2-BD95-38EE76094022}"/>
              </a:ext>
            </a:extLst>
          </p:cNvPr>
          <p:cNvSpPr txBox="1"/>
          <p:nvPr/>
        </p:nvSpPr>
        <p:spPr>
          <a:xfrm>
            <a:off x="6864440" y="1391133"/>
            <a:ext cx="485104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1</a:t>
            </a:r>
            <a:r>
              <a:rPr lang="en-US" altLang="zh-CN" sz="2800" dirty="0" smtClean="0">
                <a:latin typeface="+mn-ea"/>
              </a:rPr>
              <a:t>.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+mn-ea"/>
              </a:rPr>
              <a:t>开工前</a:t>
            </a:r>
            <a:r>
              <a:rPr lang="zh-CN" altLang="en-US" sz="2800" b="1" u="sng" dirty="0">
                <a:solidFill>
                  <a:srgbClr val="FF0000"/>
                </a:solidFill>
                <a:latin typeface="+mn-ea"/>
              </a:rPr>
              <a:t>一天</a:t>
            </a:r>
            <a:r>
              <a:rPr lang="zh-CN" altLang="en-US" sz="2800" dirty="0">
                <a:latin typeface="+mn-ea"/>
              </a:rPr>
              <a:t>，全</a:t>
            </a:r>
            <a:r>
              <a:rPr lang="zh-CN" altLang="en-US" sz="2800" dirty="0" smtClean="0">
                <a:latin typeface="+mn-ea"/>
              </a:rPr>
              <a:t>体教师将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当天绿色“健康码”</a:t>
            </a:r>
            <a:r>
              <a:rPr lang="zh-CN" altLang="en-US" sz="2800" dirty="0" smtClean="0">
                <a:latin typeface="+mn-ea"/>
              </a:rPr>
              <a:t> 截</a:t>
            </a:r>
            <a:r>
              <a:rPr lang="zh-CN" altLang="en-US" sz="2800" dirty="0">
                <a:latin typeface="+mn-ea"/>
              </a:rPr>
              <a:t>屏</a:t>
            </a:r>
            <a:r>
              <a:rPr lang="zh-CN" altLang="en-US" sz="2800" dirty="0" smtClean="0">
                <a:latin typeface="+mn-ea"/>
              </a:rPr>
              <a:t>发教研组长，上交“健康状况</a:t>
            </a:r>
            <a:r>
              <a:rPr lang="en-US" altLang="zh-CN" sz="2800" dirty="0" smtClean="0">
                <a:latin typeface="+mn-ea"/>
              </a:rPr>
              <a:t>14</a:t>
            </a:r>
            <a:r>
              <a:rPr lang="zh-CN" altLang="en-US" sz="2800" dirty="0" smtClean="0">
                <a:latin typeface="+mn-ea"/>
              </a:rPr>
              <a:t>天跟踪记录表 ”截屏图片由学科主任负</a:t>
            </a:r>
            <a:r>
              <a:rPr lang="zh-CN" altLang="en-US" sz="2800" dirty="0">
                <a:latin typeface="+mn-ea"/>
              </a:rPr>
              <a:t>责查</a:t>
            </a:r>
            <a:r>
              <a:rPr lang="zh-CN" altLang="en-US" sz="2800" dirty="0" smtClean="0">
                <a:latin typeface="+mn-ea"/>
              </a:rPr>
              <a:t>验（</a:t>
            </a:r>
            <a:r>
              <a:rPr lang="en-US" altLang="zh-CN" sz="2800" dirty="0" smtClean="0">
                <a:solidFill>
                  <a:srgbClr val="0000CC"/>
                </a:solidFill>
                <a:latin typeface="+mn-ea"/>
              </a:rPr>
              <a:t>4</a:t>
            </a:r>
            <a:r>
              <a:rPr lang="zh-CN" altLang="en-US" sz="2800" dirty="0" smtClean="0">
                <a:solidFill>
                  <a:srgbClr val="0000CC"/>
                </a:solidFill>
                <a:latin typeface="+mn-ea"/>
              </a:rPr>
              <a:t>月</a:t>
            </a:r>
            <a:r>
              <a:rPr lang="en-US" altLang="zh-CN" sz="2800" dirty="0" smtClean="0">
                <a:solidFill>
                  <a:srgbClr val="0000CC"/>
                </a:solidFill>
                <a:latin typeface="+mn-ea"/>
              </a:rPr>
              <a:t>13</a:t>
            </a:r>
            <a:r>
              <a:rPr lang="zh-CN" altLang="en-US" sz="2800" dirty="0" smtClean="0">
                <a:solidFill>
                  <a:srgbClr val="0000CC"/>
                </a:solidFill>
                <a:latin typeface="+mn-ea"/>
              </a:rPr>
              <a:t>日</a:t>
            </a:r>
            <a:r>
              <a:rPr lang="en-US" altLang="zh-CN" sz="2800" dirty="0" smtClean="0">
                <a:solidFill>
                  <a:srgbClr val="0000CC"/>
                </a:solidFill>
                <a:latin typeface="+mn-ea"/>
              </a:rPr>
              <a:t>~4</a:t>
            </a:r>
            <a:r>
              <a:rPr lang="zh-CN" altLang="en-US" sz="2800" dirty="0" smtClean="0">
                <a:solidFill>
                  <a:srgbClr val="0000CC"/>
                </a:solidFill>
                <a:latin typeface="+mn-ea"/>
              </a:rPr>
              <a:t>月</a:t>
            </a:r>
            <a:r>
              <a:rPr lang="en-US" altLang="zh-CN" sz="2800" dirty="0" smtClean="0">
                <a:solidFill>
                  <a:srgbClr val="0000CC"/>
                </a:solidFill>
                <a:latin typeface="+mn-ea"/>
              </a:rPr>
              <a:t>19</a:t>
            </a:r>
            <a:r>
              <a:rPr lang="zh-CN" altLang="en-US" sz="2800" dirty="0" smtClean="0">
                <a:solidFill>
                  <a:srgbClr val="0000CC"/>
                </a:solidFill>
                <a:latin typeface="+mn-ea"/>
              </a:rPr>
              <a:t>日）</a:t>
            </a:r>
            <a:r>
              <a:rPr lang="zh-CN" altLang="en-US" sz="2800" dirty="0" smtClean="0">
                <a:latin typeface="+mn-ea"/>
              </a:rPr>
              <a:t>；</a:t>
            </a:r>
            <a:r>
              <a:rPr lang="zh-CN" altLang="en-US" sz="2800" b="1" u="sng" dirty="0">
                <a:solidFill>
                  <a:srgbClr val="FF0000"/>
                </a:solidFill>
                <a:latin typeface="+mn-ea"/>
              </a:rPr>
              <a:t>开工当天</a:t>
            </a:r>
            <a:r>
              <a:rPr lang="zh-CN" altLang="en-US" sz="2800" dirty="0" smtClean="0">
                <a:latin typeface="+mn-ea"/>
              </a:rPr>
              <a:t>，上交“健康状况</a:t>
            </a:r>
            <a:r>
              <a:rPr lang="en-US" altLang="zh-CN" sz="2800" dirty="0" smtClean="0">
                <a:latin typeface="+mn-ea"/>
              </a:rPr>
              <a:t>14</a:t>
            </a:r>
            <a:r>
              <a:rPr lang="zh-CN" altLang="en-US" sz="2800" dirty="0" smtClean="0">
                <a:latin typeface="+mn-ea"/>
              </a:rPr>
              <a:t>天跟踪记录表 ”和“疫情防控教职工承诺书”纸质稿 （办公室主任收齐后交曹燕主任）。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74B7D7D-288F-4500-971C-56AC5EAE059C}"/>
              </a:ext>
            </a:extLst>
          </p:cNvPr>
          <p:cNvSpPr txBox="1"/>
          <p:nvPr/>
        </p:nvSpPr>
        <p:spPr>
          <a:xfrm>
            <a:off x="6736080" y="224556"/>
            <a:ext cx="374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+mj-ea"/>
                <a:ea typeface="+mj-ea"/>
              </a:rPr>
              <a:t>教师：</a:t>
            </a:r>
            <a:endParaRPr lang="zh-CN" altLang="en-US" sz="5400" b="1" dirty="0">
              <a:latin typeface="+mj-ea"/>
              <a:ea typeface="+mj-ea"/>
            </a:endParaRPr>
          </a:p>
        </p:txBody>
      </p:sp>
      <p:pic>
        <p:nvPicPr>
          <p:cNvPr id="22529" name="Picture 1" descr="G:\疫情防控工作\防控疫情开学各项工作\本部校区\本部健康码\本部健康码\刘刚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577" y="0"/>
            <a:ext cx="3078051" cy="5213395"/>
          </a:xfrm>
          <a:prstGeom prst="rect">
            <a:avLst/>
          </a:prstGeom>
          <a:noFill/>
        </p:spPr>
      </p:pic>
      <p:pic>
        <p:nvPicPr>
          <p:cNvPr id="22531" name="Picture 3" descr="C:\Users\Administrator\AppData\Roaming\Tencent\Users\249861221\QQ\WinTemp\RichOle\O4PRHK6S$V)SFH65{$AF7_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71849"/>
            <a:ext cx="6722772" cy="2486151"/>
          </a:xfrm>
          <a:prstGeom prst="rect">
            <a:avLst/>
          </a:prstGeom>
          <a:noFill/>
        </p:spPr>
      </p:pic>
      <p:pic>
        <p:nvPicPr>
          <p:cNvPr id="1025" name="Picture 1" descr="C:\Users\Administrator\AppData\Roaming\Tencent\Users\249861221\QQ\WinTemp\RichOle\}`RV~%8L(Y(8)`4[E8OCQ}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403" y="0"/>
            <a:ext cx="3441369" cy="43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158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D3F3C92-7B9C-4B91-BBAF-D69F27EBF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70"/>
            <a:ext cx="6858001" cy="1217253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2349DF3-39F8-49A2-BD95-38EE76094022}"/>
              </a:ext>
            </a:extLst>
          </p:cNvPr>
          <p:cNvSpPr txBox="1"/>
          <p:nvPr/>
        </p:nvSpPr>
        <p:spPr>
          <a:xfrm>
            <a:off x="7456868" y="1874727"/>
            <a:ext cx="42169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cs typeface="Times New Roman" panose="02020603050405020304" pitchFamily="18" charset="0"/>
              </a:rPr>
              <a:t>教</a:t>
            </a:r>
            <a:r>
              <a:rPr lang="zh-CN" altLang="zh-CN" sz="2800" dirty="0" smtClean="0">
                <a:cs typeface="Times New Roman" panose="02020603050405020304" pitchFamily="18" charset="0"/>
              </a:rPr>
              <a:t>师</a:t>
            </a:r>
            <a:r>
              <a:rPr lang="zh-CN" altLang="en-US" sz="2800" dirty="0" smtClean="0">
                <a:cs typeface="Times New Roman" panose="02020603050405020304" pitchFamily="18" charset="0"/>
              </a:rPr>
              <a:t>开车</a:t>
            </a:r>
            <a:r>
              <a:rPr lang="zh-CN" altLang="zh-CN" sz="2800" dirty="0" smtClean="0">
                <a:cs typeface="Times New Roman" panose="02020603050405020304" pitchFamily="18" charset="0"/>
              </a:rPr>
              <a:t>上</a:t>
            </a:r>
            <a:r>
              <a:rPr lang="zh-CN" altLang="zh-CN" sz="2800" dirty="0">
                <a:cs typeface="Times New Roman" panose="02020603050405020304" pitchFamily="18" charset="0"/>
              </a:rPr>
              <a:t>班凭</a:t>
            </a:r>
            <a:r>
              <a:rPr lang="zh-CN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校</a:t>
            </a:r>
            <a:r>
              <a:rPr lang="zh-CN" altLang="zh-CN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园</a:t>
            </a:r>
            <a:r>
              <a:rPr lang="zh-CN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通行</a:t>
            </a:r>
            <a:r>
              <a:rPr lang="zh-CN" altLang="zh-CN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证</a:t>
            </a:r>
            <a:r>
              <a:rPr lang="zh-CN" altLang="zh-CN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”</a:t>
            </a:r>
            <a:r>
              <a:rPr lang="zh-CN" alt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zh-CN" altLang="zh-CN" sz="2800" dirty="0" smtClean="0">
                <a:cs typeface="Times New Roman" panose="02020603050405020304" pitchFamily="18" charset="0"/>
              </a:rPr>
              <a:t>放置在前挡风玻璃醒目位置</a:t>
            </a:r>
            <a:r>
              <a:rPr lang="zh-CN" alt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zh-CN" altLang="zh-CN" sz="2800" dirty="0" smtClean="0">
                <a:cs typeface="Times New Roman" panose="02020603050405020304" pitchFamily="18" charset="0"/>
              </a:rPr>
              <a:t>，方</a:t>
            </a:r>
            <a:r>
              <a:rPr lang="zh-CN" altLang="zh-CN" sz="2800" dirty="0">
                <a:cs typeface="Times New Roman" panose="02020603050405020304" pitchFamily="18" charset="0"/>
              </a:rPr>
              <a:t>可入校</a:t>
            </a:r>
            <a:r>
              <a:rPr lang="zh-CN" altLang="zh-CN" sz="2800" dirty="0" smtClean="0">
                <a:cs typeface="Times New Roman" panose="02020603050405020304" pitchFamily="18" charset="0"/>
              </a:rPr>
              <a:t>，</a:t>
            </a:r>
            <a:r>
              <a:rPr lang="zh-CN" altLang="en-US" sz="2800" dirty="0" smtClean="0">
                <a:cs typeface="Times New Roman" panose="02020603050405020304" pitchFamily="18" charset="0"/>
              </a:rPr>
              <a:t>所有</a:t>
            </a:r>
            <a:r>
              <a:rPr lang="zh-CN" altLang="zh-CN" sz="2800" dirty="0" smtClean="0">
                <a:cs typeface="Times New Roman" panose="02020603050405020304" pitchFamily="18" charset="0"/>
              </a:rPr>
              <a:t>人员</a:t>
            </a:r>
            <a:r>
              <a:rPr lang="zh-CN" altLang="en-US" sz="2800" dirty="0" smtClean="0">
                <a:cs typeface="Times New Roman" panose="02020603050405020304" pitchFamily="18" charset="0"/>
              </a:rPr>
              <a:t>均需</a:t>
            </a:r>
            <a:r>
              <a:rPr lang="zh-CN" altLang="zh-CN" sz="2800" dirty="0" smtClean="0">
                <a:cs typeface="Times New Roman" panose="02020603050405020304" pitchFamily="18" charset="0"/>
              </a:rPr>
              <a:t>佩</a:t>
            </a:r>
            <a:r>
              <a:rPr lang="zh-CN" altLang="zh-CN" sz="2800" dirty="0">
                <a:cs typeface="Times New Roman" panose="02020603050405020304" pitchFamily="18" charset="0"/>
              </a:rPr>
              <a:t>戴</a:t>
            </a:r>
            <a:r>
              <a:rPr lang="zh-CN" altLang="zh-CN" sz="2800" dirty="0" smtClean="0">
                <a:cs typeface="Times New Roman" panose="02020603050405020304" pitchFamily="18" charset="0"/>
              </a:rPr>
              <a:t>“</a:t>
            </a:r>
            <a:r>
              <a:rPr lang="zh-CN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工作</a:t>
            </a:r>
            <a:r>
              <a:rPr lang="zh-CN" altLang="zh-CN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证</a:t>
            </a:r>
            <a:r>
              <a:rPr lang="zh-CN" altLang="zh-CN" sz="2800" dirty="0">
                <a:cs typeface="Times New Roman" panose="02020603050405020304" pitchFamily="18" charset="0"/>
              </a:rPr>
              <a:t>”胸卡入校。（责任人</a:t>
            </a:r>
            <a:r>
              <a:rPr lang="zh-CN" altLang="zh-CN" sz="2800" dirty="0" smtClean="0">
                <a:cs typeface="Times New Roman" panose="02020603050405020304" pitchFamily="18" charset="0"/>
              </a:rPr>
              <a:t>：</a:t>
            </a:r>
            <a:r>
              <a:rPr lang="zh-CN" altLang="en-US" sz="2800" dirty="0" smtClean="0">
                <a:cs typeface="Times New Roman" panose="02020603050405020304" pitchFamily="18" charset="0"/>
              </a:rPr>
              <a:t>校门口值日行政</a:t>
            </a:r>
            <a:r>
              <a:rPr lang="zh-CN" altLang="zh-CN" sz="2800" dirty="0" smtClean="0">
                <a:cs typeface="Times New Roman" panose="02020603050405020304" pitchFamily="18" charset="0"/>
              </a:rPr>
              <a:t>）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 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A421552-D6A3-4F1D-BC2F-08680E081B50}"/>
              </a:ext>
            </a:extLst>
          </p:cNvPr>
          <p:cNvSpPr txBox="1"/>
          <p:nvPr/>
        </p:nvSpPr>
        <p:spPr>
          <a:xfrm>
            <a:off x="6736080" y="224556"/>
            <a:ext cx="374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+mj-ea"/>
                <a:ea typeface="+mj-ea"/>
              </a:rPr>
              <a:t>教师：</a:t>
            </a:r>
            <a:endParaRPr lang="zh-CN" altLang="en-US" sz="5400" b="1" dirty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192" r="6390" b="1354"/>
          <a:stretch>
            <a:fillRect/>
          </a:stretch>
        </p:blipFill>
        <p:spPr bwMode="auto">
          <a:xfrm rot="16200000">
            <a:off x="802002" y="-802002"/>
            <a:ext cx="3289967" cy="489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 descr="C:\Users\Administrator\AppData\Roaming\Tencent\Users\249861221\QQ\WinTemp\RichOle\[4}N@A0B`73}OW8XBS)P{H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8" y="3317938"/>
            <a:ext cx="4842456" cy="3540062"/>
          </a:xfrm>
          <a:prstGeom prst="rect">
            <a:avLst/>
          </a:prstGeom>
          <a:noFill/>
        </p:spPr>
      </p:pic>
      <p:sp>
        <p:nvSpPr>
          <p:cNvPr id="8" name="线形标注 2 7"/>
          <p:cNvSpPr/>
          <p:nvPr/>
        </p:nvSpPr>
        <p:spPr>
          <a:xfrm>
            <a:off x="5344732" y="3850783"/>
            <a:ext cx="1996226" cy="1275009"/>
          </a:xfrm>
          <a:prstGeom prst="borderCallout2">
            <a:avLst>
              <a:gd name="adj1" fmla="val 49352"/>
              <a:gd name="adj2" fmla="val 6840"/>
              <a:gd name="adj3" fmla="val 49763"/>
              <a:gd name="adj4" fmla="val -18000"/>
              <a:gd name="adj5" fmla="val 169278"/>
              <a:gd name="adj6" fmla="val -2093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   贴好照片，填写好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相关信息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680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2466CE-1AA7-4439-90E7-3BE6C283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xmlns="" id="{281FAEA9-894F-4C4F-B8D2-77E644DFE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09797F1-E065-451A-8C01-962DC3ADB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70"/>
            <a:ext cx="6858001" cy="1217253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1A2D359-4A6A-4BF3-BE3E-496ECE394FD8}"/>
              </a:ext>
            </a:extLst>
          </p:cNvPr>
          <p:cNvSpPr txBox="1"/>
          <p:nvPr/>
        </p:nvSpPr>
        <p:spPr>
          <a:xfrm>
            <a:off x="193184" y="0"/>
            <a:ext cx="4457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+mj-ea"/>
                <a:ea typeface="+mj-ea"/>
              </a:rPr>
              <a:t>学生</a:t>
            </a:r>
            <a:r>
              <a:rPr lang="zh-CN" altLang="en-US" sz="5400" b="1" dirty="0" smtClean="0">
                <a:latin typeface="+mj-ea"/>
                <a:ea typeface="+mj-ea"/>
              </a:rPr>
              <a:t>：</a:t>
            </a:r>
            <a:r>
              <a:rPr lang="zh-CN" altLang="en-US" sz="5400" b="1" dirty="0" smtClean="0">
                <a:solidFill>
                  <a:srgbClr val="FF0000"/>
                </a:solidFill>
                <a:latin typeface="+mn-ea"/>
              </a:rPr>
              <a:t>开学前</a:t>
            </a:r>
            <a:endParaRPr lang="zh-CN" altLang="en-US" sz="5400" b="1" dirty="0">
              <a:latin typeface="+mj-ea"/>
              <a:ea typeface="+mj-ea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85057" y="1144326"/>
            <a:ext cx="1126671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    </a:t>
            </a:r>
            <a:r>
              <a:rPr kumimoji="0" lang="en-US" altLang="zh-CN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1.</a:t>
            </a:r>
            <a:r>
              <a:rPr kumimoji="0" lang="zh-CN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做好健康申报。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根据相关文件要求，学生开学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D92142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前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D92142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14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D92142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天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内没有离常或回常后居家观察期已满，无发热、咳嗽、乏力、干咳及胸闷等不适症状，身体健康并持有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D92142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常州“健康码”绿码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的学生，方可返校。所以，学生返校前必须通过“我的常州”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APP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申领好“常州健康码”，在线填报学生健康相关信息。请务必做到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D92142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不瞒报、不谎报、不漏报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。若孩子身体健康、行程有变化，需要及时更新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APP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内容。正常开学后，每天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D92142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上学前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请给孩子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D92142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检测体温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，如有可疑症状应及时报告班主任，及时就医，病愈后再返校。</a:t>
            </a:r>
            <a:r>
              <a:rPr kumimoji="0" lang="zh-CN" altLang="en-US" sz="28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近期如果家庭成员有从国外入境、或从湖北武汉返回、或有与这两类人员接触情况，也请第一时间向班主任反馈，如有接触必须自觉在家隔离。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44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2466CE-1AA7-4439-90E7-3BE6C283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xmlns="" id="{281FAEA9-894F-4C4F-B8D2-77E644DFE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09797F1-E065-451A-8C01-962DC3ADB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70"/>
            <a:ext cx="6858001" cy="1217253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1A2D359-4A6A-4BF3-BE3E-496ECE394FD8}"/>
              </a:ext>
            </a:extLst>
          </p:cNvPr>
          <p:cNvSpPr txBox="1"/>
          <p:nvPr/>
        </p:nvSpPr>
        <p:spPr>
          <a:xfrm>
            <a:off x="193184" y="0"/>
            <a:ext cx="4457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+mj-ea"/>
                <a:ea typeface="+mj-ea"/>
              </a:rPr>
              <a:t>学生</a:t>
            </a:r>
            <a:r>
              <a:rPr lang="zh-CN" altLang="en-US" sz="5400" b="1" dirty="0" smtClean="0">
                <a:latin typeface="+mj-ea"/>
                <a:ea typeface="+mj-ea"/>
              </a:rPr>
              <a:t>：</a:t>
            </a:r>
            <a:r>
              <a:rPr lang="zh-CN" altLang="en-US" sz="5400" b="1" dirty="0" smtClean="0">
                <a:solidFill>
                  <a:srgbClr val="FF0000"/>
                </a:solidFill>
                <a:latin typeface="+mn-ea"/>
              </a:rPr>
              <a:t>开学前</a:t>
            </a:r>
            <a:endParaRPr lang="zh-CN" altLang="en-US" sz="5400" b="1" dirty="0"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21EC418-E92E-4650-A1EF-24CA705EFFC1}"/>
              </a:ext>
            </a:extLst>
          </p:cNvPr>
          <p:cNvSpPr txBox="1"/>
          <p:nvPr/>
        </p:nvSpPr>
        <p:spPr>
          <a:xfrm>
            <a:off x="271149" y="836242"/>
            <a:ext cx="116922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   </a:t>
            </a:r>
            <a:r>
              <a:rPr lang="zh-CN" altLang="en-US" sz="2800" dirty="0" smtClean="0">
                <a:solidFill>
                  <a:srgbClr val="0000CC"/>
                </a:solidFill>
                <a:latin typeface="+mn-ea"/>
              </a:rPr>
              <a:t> </a:t>
            </a:r>
            <a:r>
              <a:rPr lang="en-US" altLang="zh-CN" sz="2800" b="1" u="sng" dirty="0" smtClean="0">
                <a:solidFill>
                  <a:srgbClr val="0000CC"/>
                </a:solidFill>
                <a:latin typeface="+mn-ea"/>
              </a:rPr>
              <a:t>2.</a:t>
            </a:r>
            <a:r>
              <a:rPr lang="zh-CN" altLang="en-US" sz="2800" b="1" u="sng" dirty="0" smtClean="0">
                <a:solidFill>
                  <a:srgbClr val="0000CC"/>
                </a:solidFill>
                <a:latin typeface="+mn-ea"/>
              </a:rPr>
              <a:t>递交健康档案：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开学前一天</a:t>
            </a:r>
            <a:r>
              <a:rPr lang="zh-CN" altLang="en-US" sz="2800" dirty="0" smtClean="0">
                <a:latin typeface="+mn-ea"/>
              </a:rPr>
              <a:t>，学生</a:t>
            </a:r>
            <a:r>
              <a:rPr lang="zh-CN" altLang="en-US" sz="2800" dirty="0">
                <a:latin typeface="+mn-ea"/>
              </a:rPr>
              <a:t>需</a:t>
            </a:r>
            <a:r>
              <a:rPr lang="zh-CN" altLang="en-US" sz="2800" dirty="0" smtClean="0">
                <a:latin typeface="+mn-ea"/>
              </a:rPr>
              <a:t>将“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+mn-ea"/>
              </a:rPr>
              <a:t>一卡一表一码</a:t>
            </a:r>
            <a:r>
              <a:rPr lang="zh-CN" altLang="en-US" sz="2800" dirty="0" smtClean="0">
                <a:latin typeface="+mn-ea"/>
              </a:rPr>
              <a:t>” （即</a:t>
            </a:r>
            <a:r>
              <a:rPr lang="zh-CN" altLang="en-US" sz="2800" b="1" dirty="0" smtClean="0">
                <a:latin typeface="+mn-ea"/>
              </a:rPr>
              <a:t>“</a:t>
            </a:r>
            <a:r>
              <a:rPr lang="zh-CN" altLang="zh-CN" sz="2800" b="1" dirty="0" smtClean="0">
                <a:cs typeface="Times New Roman" panose="02020603050405020304" pitchFamily="18" charset="0"/>
              </a:rPr>
              <a:t>学生健康状况申报卡</a:t>
            </a:r>
            <a:r>
              <a:rPr lang="zh-CN" altLang="en-US" sz="2800" b="1" dirty="0" smtClean="0">
                <a:latin typeface="+mn-ea"/>
              </a:rPr>
              <a:t>” </a:t>
            </a:r>
            <a:r>
              <a:rPr lang="zh-CN" altLang="en-US" sz="2800" dirty="0" smtClean="0">
                <a:latin typeface="+mn-ea"/>
              </a:rPr>
              <a:t>、“</a:t>
            </a:r>
            <a:r>
              <a:rPr lang="zh-CN" altLang="en-US" sz="2800" b="1" dirty="0" smtClean="0">
                <a:latin typeface="+mn-ea"/>
              </a:rPr>
              <a:t>学</a:t>
            </a:r>
            <a:r>
              <a:rPr lang="zh-CN" altLang="en-US" sz="2800" b="1" dirty="0">
                <a:latin typeface="+mn-ea"/>
              </a:rPr>
              <a:t>生健康状况</a:t>
            </a:r>
            <a:r>
              <a:rPr lang="en-US" altLang="zh-CN" sz="2800" b="1" dirty="0">
                <a:latin typeface="+mn-ea"/>
              </a:rPr>
              <a:t>14</a:t>
            </a:r>
            <a:r>
              <a:rPr lang="zh-CN" altLang="en-US" sz="2800" b="1" dirty="0">
                <a:latin typeface="+mn-ea"/>
              </a:rPr>
              <a:t>天跟踪记录表</a:t>
            </a:r>
            <a:r>
              <a:rPr lang="zh-CN" altLang="en-US" sz="2800" dirty="0" smtClean="0">
                <a:latin typeface="+mn-ea"/>
              </a:rPr>
              <a:t>”</a:t>
            </a:r>
            <a:r>
              <a:rPr lang="zh-CN" altLang="en-US" sz="2800" b="1" dirty="0" smtClean="0">
                <a:latin typeface="+mn-ea"/>
              </a:rPr>
              <a:t>、</a:t>
            </a:r>
            <a:r>
              <a:rPr lang="zh-CN" altLang="en-US" sz="2800" dirty="0" smtClean="0">
                <a:latin typeface="+mn-ea"/>
              </a:rPr>
              <a:t>“</a:t>
            </a:r>
            <a:r>
              <a:rPr lang="zh-CN" altLang="en-US" sz="2800" b="1" dirty="0">
                <a:latin typeface="+mn-ea"/>
              </a:rPr>
              <a:t>健康码</a:t>
            </a:r>
            <a:r>
              <a:rPr lang="zh-CN" altLang="en-US" sz="2800" dirty="0" smtClean="0">
                <a:latin typeface="+mn-ea"/>
              </a:rPr>
              <a:t>” ）以</a:t>
            </a:r>
            <a:r>
              <a:rPr lang="zh-CN" altLang="en-US" sz="3200" b="1" u="sng" dirty="0">
                <a:solidFill>
                  <a:srgbClr val="7030A0"/>
                </a:solidFill>
                <a:latin typeface="+mn-ea"/>
              </a:rPr>
              <a:t>图片形式</a:t>
            </a:r>
            <a:r>
              <a:rPr lang="zh-CN" altLang="en-US" sz="2800" dirty="0">
                <a:latin typeface="+mn-ea"/>
              </a:rPr>
              <a:t>交由班主任查验；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开学当天</a:t>
            </a:r>
            <a:r>
              <a:rPr lang="zh-CN" altLang="en-US" sz="2800" dirty="0">
                <a:latin typeface="+mn-ea"/>
              </a:rPr>
              <a:t>，带</a:t>
            </a:r>
            <a:r>
              <a:rPr lang="zh-CN" altLang="en-US" sz="2800" dirty="0" smtClean="0">
                <a:latin typeface="+mn-ea"/>
              </a:rPr>
              <a:t>齐</a:t>
            </a:r>
            <a:r>
              <a:rPr lang="zh-CN" altLang="en-US" sz="2400" dirty="0" smtClean="0">
                <a:latin typeface="+mn-ea"/>
              </a:rPr>
              <a:t>“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+mn-ea"/>
              </a:rPr>
              <a:t>一卡一表</a:t>
            </a:r>
            <a:r>
              <a:rPr lang="zh-CN" altLang="en-US" sz="2400" dirty="0" smtClean="0">
                <a:latin typeface="+mn-ea"/>
              </a:rPr>
              <a:t>”</a:t>
            </a:r>
            <a:r>
              <a:rPr lang="zh-CN" altLang="en-US" sz="2800" dirty="0" smtClean="0">
                <a:latin typeface="+mn-ea"/>
              </a:rPr>
              <a:t> </a:t>
            </a:r>
            <a:r>
              <a:rPr lang="zh-CN" altLang="en-US" sz="3200" b="1" u="sng" dirty="0" smtClean="0">
                <a:solidFill>
                  <a:srgbClr val="7030A0"/>
                </a:solidFill>
                <a:latin typeface="+mn-ea"/>
              </a:rPr>
              <a:t>纸</a:t>
            </a:r>
            <a:r>
              <a:rPr lang="zh-CN" altLang="en-US" sz="3200" b="1" u="sng" dirty="0">
                <a:solidFill>
                  <a:srgbClr val="7030A0"/>
                </a:solidFill>
                <a:latin typeface="+mn-ea"/>
              </a:rPr>
              <a:t>质</a:t>
            </a:r>
            <a:r>
              <a:rPr lang="zh-CN" altLang="en-US" sz="3200" b="1" u="sng" dirty="0" smtClean="0">
                <a:solidFill>
                  <a:srgbClr val="7030A0"/>
                </a:solidFill>
                <a:latin typeface="+mn-ea"/>
              </a:rPr>
              <a:t>稿</a:t>
            </a:r>
            <a:r>
              <a:rPr lang="zh-CN" altLang="en-US" sz="2800" dirty="0" smtClean="0">
                <a:latin typeface="+mn-ea"/>
              </a:rPr>
              <a:t>（要有手写签名），</a:t>
            </a:r>
            <a:r>
              <a:rPr lang="zh-CN" altLang="en-US" sz="2800" dirty="0">
                <a:latin typeface="+mn-ea"/>
              </a:rPr>
              <a:t>交班主任核对并以年级组为单位收齐</a:t>
            </a:r>
            <a:r>
              <a:rPr lang="zh-CN" altLang="en-US" sz="2800" dirty="0" smtClean="0">
                <a:latin typeface="+mn-ea"/>
              </a:rPr>
              <a:t>交顾海燕留</a:t>
            </a:r>
            <a:r>
              <a:rPr lang="zh-CN" altLang="en-US" sz="2800" dirty="0">
                <a:latin typeface="+mn-ea"/>
              </a:rPr>
              <a:t>存。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007" y="3305908"/>
            <a:ext cx="110142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 smtClean="0">
                <a:solidFill>
                  <a:srgbClr val="0000CC"/>
                </a:solidFill>
              </a:rPr>
              <a:t>3.</a:t>
            </a:r>
            <a:r>
              <a:rPr lang="zh-CN" altLang="en-US" sz="2800" b="1" u="sng" dirty="0" smtClean="0">
                <a:solidFill>
                  <a:srgbClr val="0000CC"/>
                </a:solidFill>
              </a:rPr>
              <a:t>备足防疫必需品：</a:t>
            </a:r>
            <a:endParaRPr lang="en-US" altLang="zh-CN" sz="2800" b="1" u="sng" dirty="0" smtClean="0">
              <a:solidFill>
                <a:srgbClr val="0000CC"/>
              </a:solidFill>
            </a:endParaRPr>
          </a:p>
          <a:p>
            <a:r>
              <a:rPr lang="en-US" altLang="zh-CN" sz="2400" b="1" dirty="0" smtClean="0"/>
              <a:t>1.</a:t>
            </a:r>
            <a:r>
              <a:rPr lang="zh-CN" altLang="en-US" sz="2400" b="1" dirty="0" smtClean="0"/>
              <a:t>给孩子准备适合年龄特点的合格口罩，每天至少</a:t>
            </a:r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个，可用保鲜袋或自封袋装好。</a:t>
            </a:r>
            <a:endParaRPr lang="en-US" altLang="zh-CN" sz="2400" b="1" dirty="0" smtClean="0"/>
          </a:p>
          <a:p>
            <a:r>
              <a:rPr lang="zh-CN" altLang="en-US" sz="2400" b="1" dirty="0" smtClean="0">
                <a:solidFill>
                  <a:srgbClr val="699034"/>
                </a:solidFill>
              </a:rPr>
              <a:t>（家庭实在有困难的，与班主任点对点联系。）</a:t>
            </a:r>
            <a:endParaRPr lang="en-US" altLang="zh-CN" sz="2400" b="1" dirty="0" smtClean="0">
              <a:solidFill>
                <a:srgbClr val="699034"/>
              </a:solidFill>
            </a:endParaRPr>
          </a:p>
          <a:p>
            <a:r>
              <a:rPr lang="en-US" altLang="zh-CN" sz="2400" b="1" dirty="0" smtClean="0"/>
              <a:t>2.</a:t>
            </a:r>
            <a:r>
              <a:rPr lang="zh-CN" altLang="en-US" sz="2400" b="1" dirty="0" smtClean="0"/>
              <a:t>免洗消毒洗手液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3.</a:t>
            </a:r>
            <a:r>
              <a:rPr lang="zh-CN" altLang="en-US" sz="2400" b="1" dirty="0" smtClean="0"/>
              <a:t>消毒湿巾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4.</a:t>
            </a:r>
            <a:r>
              <a:rPr lang="zh-CN" altLang="en-US" sz="2400" b="1" dirty="0" smtClean="0"/>
              <a:t>一个保温杯（每天早晨装满水）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5.</a:t>
            </a:r>
            <a:r>
              <a:rPr lang="zh-CN" altLang="en-US" sz="2400" b="1" dirty="0" smtClean="0"/>
              <a:t>纸巾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6.</a:t>
            </a:r>
            <a:r>
              <a:rPr lang="zh-CN" altLang="en-US" sz="2400" b="1" dirty="0" smtClean="0"/>
              <a:t>塑料袋（垃圾袋）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7.</a:t>
            </a:r>
            <a:r>
              <a:rPr lang="zh-CN" altLang="en-US" sz="2400" b="1" dirty="0" smtClean="0"/>
              <a:t>水银体温计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1944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4AB2B51-395D-41EC-BA3E-974E28608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69"/>
            <a:ext cx="6858001" cy="12172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330" y="1098241"/>
            <a:ext cx="1153235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/>
          </a:p>
          <a:p>
            <a:r>
              <a:rPr lang="zh-CN" altLang="en-US" sz="2800" dirty="0" smtClean="0"/>
              <a:t>        教</a:t>
            </a:r>
            <a:r>
              <a:rPr lang="zh-CN" altLang="en-US" sz="2800" dirty="0"/>
              <a:t>师车辆一律</a:t>
            </a:r>
            <a:r>
              <a:rPr lang="zh-CN" altLang="en-US" sz="2800" dirty="0" smtClean="0"/>
              <a:t>从西南校</a:t>
            </a:r>
            <a:r>
              <a:rPr lang="zh-CN" altLang="en-US" sz="2800" dirty="0"/>
              <a:t>门进</a:t>
            </a:r>
            <a:r>
              <a:rPr lang="zh-CN" altLang="en-US" sz="2800" dirty="0" smtClean="0"/>
              <a:t>入停车场，进门前请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提前准备好健康码并自觉接受测</a:t>
            </a:r>
            <a:r>
              <a:rPr lang="zh-CN" altLang="en-US" sz="3200" b="1" dirty="0">
                <a:solidFill>
                  <a:srgbClr val="FF0000"/>
                </a:solidFill>
              </a:rPr>
              <a:t>温</a:t>
            </a:r>
            <a:r>
              <a:rPr lang="zh-CN" altLang="en-US" sz="2800" dirty="0"/>
              <a:t>，温度正常方可入校</a:t>
            </a:r>
            <a:r>
              <a:rPr lang="zh-CN" altLang="en-US" sz="2800" dirty="0" smtClean="0"/>
              <a:t>；</a:t>
            </a:r>
            <a:endParaRPr lang="en-US" altLang="zh-CN" sz="2800" dirty="0" smtClean="0"/>
          </a:p>
          <a:p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教师步</a:t>
            </a:r>
            <a:r>
              <a:rPr lang="zh-CN" altLang="en-US" sz="2800" dirty="0"/>
              <a:t>行上班的</a:t>
            </a:r>
            <a:r>
              <a:rPr lang="zh-CN" altLang="en-US" sz="2800" dirty="0" smtClean="0"/>
              <a:t>，都从西校门</a:t>
            </a:r>
            <a:r>
              <a:rPr lang="zh-CN" altLang="en-US" sz="2800" dirty="0" smtClean="0"/>
              <a:t>红外线测温通</a:t>
            </a:r>
            <a:r>
              <a:rPr lang="zh-CN" altLang="en-US" sz="2800" dirty="0" smtClean="0"/>
              <a:t>道进</a:t>
            </a:r>
            <a:r>
              <a:rPr lang="zh-CN" altLang="en-US" sz="2800" dirty="0" smtClean="0"/>
              <a:t>入。</a:t>
            </a:r>
            <a:endParaRPr lang="zh-CN" altLang="en-US" sz="2800" dirty="0"/>
          </a:p>
          <a:p>
            <a:r>
              <a:rPr lang="en-US" sz="2800" dirty="0"/>
              <a:t>  </a:t>
            </a:r>
            <a:endParaRPr lang="zh-CN" altLang="en-US" sz="2800" dirty="0"/>
          </a:p>
          <a:p>
            <a:r>
              <a:rPr lang="zh-CN" altLang="en-US" sz="2800" b="1" u="sng" dirty="0"/>
              <a:t>注意：</a:t>
            </a:r>
            <a:endParaRPr lang="zh-CN" altLang="en-US" sz="2800" dirty="0"/>
          </a:p>
          <a:p>
            <a:r>
              <a:rPr lang="en-US" sz="2800" dirty="0"/>
              <a:t> </a:t>
            </a:r>
            <a:endParaRPr lang="zh-CN" altLang="en-US" sz="2800" dirty="0"/>
          </a:p>
          <a:p>
            <a:r>
              <a:rPr lang="zh-CN" altLang="en-US" sz="2800" dirty="0" smtClean="0"/>
              <a:t>        若</a:t>
            </a:r>
            <a:r>
              <a:rPr lang="zh-CN" altLang="en-US" sz="2800" dirty="0"/>
              <a:t>体温超过</a:t>
            </a:r>
            <a:r>
              <a:rPr lang="en-US" altLang="zh-CN" sz="2800" dirty="0"/>
              <a:t>37.3℃</a:t>
            </a:r>
            <a:r>
              <a:rPr lang="zh-CN" altLang="en-US" sz="2800" dirty="0"/>
              <a:t>，则教师自行去第四人民医院的发热门诊诊治，并及时</a:t>
            </a:r>
            <a:r>
              <a:rPr lang="zh-CN" altLang="en-US" sz="2800" dirty="0" smtClean="0"/>
              <a:t>与曹燕主任（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13813585506</a:t>
            </a:r>
            <a:r>
              <a:rPr lang="zh-CN" altLang="en-US" sz="2800" dirty="0" smtClean="0"/>
              <a:t>）汇报确</a:t>
            </a:r>
            <a:r>
              <a:rPr lang="zh-CN" altLang="en-US" sz="2800" dirty="0"/>
              <a:t>诊结果，做好登记。若去就医的还需要提供医院出具的复工证明，经校</a:t>
            </a:r>
            <a:r>
              <a:rPr lang="zh-CN" altLang="en-US" sz="2800" dirty="0" smtClean="0"/>
              <a:t>医丁虹（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13912317572</a:t>
            </a:r>
            <a:r>
              <a:rPr lang="zh-CN" altLang="en-US" sz="2800" dirty="0" smtClean="0"/>
              <a:t>）复</a:t>
            </a:r>
            <a:r>
              <a:rPr lang="zh-CN" altLang="en-US" sz="2800" dirty="0"/>
              <a:t>核</a:t>
            </a:r>
            <a:r>
              <a:rPr lang="zh-CN" altLang="en-US" sz="2800" dirty="0" smtClean="0"/>
              <a:t>、顾海燕主任（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13915847903</a:t>
            </a:r>
            <a:r>
              <a:rPr lang="zh-CN" altLang="en-US" sz="2800" dirty="0" smtClean="0"/>
              <a:t>）查</a:t>
            </a:r>
            <a:r>
              <a:rPr lang="zh-CN" altLang="en-US" sz="2800" dirty="0"/>
              <a:t>验后，方可来校正常上课。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4CAB34A-A7D8-4EA9-B4B9-EA502AF1A0BE}"/>
              </a:ext>
            </a:extLst>
          </p:cNvPr>
          <p:cNvSpPr/>
          <p:nvPr/>
        </p:nvSpPr>
        <p:spPr>
          <a:xfrm>
            <a:off x="11336979" y="251323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F7E9FCD-59F5-4186-84F9-263F3F5D5126}"/>
              </a:ext>
            </a:extLst>
          </p:cNvPr>
          <p:cNvSpPr txBox="1"/>
          <p:nvPr/>
        </p:nvSpPr>
        <p:spPr>
          <a:xfrm>
            <a:off x="249379" y="130126"/>
            <a:ext cx="374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+mj-ea"/>
                <a:ea typeface="+mj-ea"/>
              </a:rPr>
              <a:t>教师：</a:t>
            </a:r>
            <a:endParaRPr lang="zh-CN" altLang="en-US" sz="5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975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4AB2B51-395D-41EC-BA3E-974E28608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70"/>
            <a:ext cx="6858001" cy="121725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784006"/>
            <a:ext cx="82167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 smtClean="0">
                <a:solidFill>
                  <a:srgbClr val="FF0000"/>
                </a:solidFill>
                <a:latin typeface="+mn-ea"/>
              </a:rPr>
              <a:t>1.</a:t>
            </a:r>
            <a:r>
              <a:rPr lang="zh-CN" altLang="en-US" sz="2000" b="1" u="sng" dirty="0" smtClean="0">
                <a:solidFill>
                  <a:srgbClr val="FF0000"/>
                </a:solidFill>
                <a:latin typeface="+mn-ea"/>
              </a:rPr>
              <a:t>在家自测，及时汇报：</a:t>
            </a:r>
            <a:r>
              <a:rPr lang="zh-CN" altLang="en-US" sz="2000" dirty="0" smtClean="0">
                <a:latin typeface="+mn-ea"/>
              </a:rPr>
              <a:t>开</a:t>
            </a:r>
            <a:r>
              <a:rPr lang="zh-CN" altLang="en-US" sz="2000" dirty="0">
                <a:latin typeface="+mn-ea"/>
              </a:rPr>
              <a:t>学后，家长固定一人负责接送孩子，每天</a:t>
            </a:r>
            <a:r>
              <a:rPr lang="zh-CN" altLang="en-US" sz="2000" b="1" u="sng" dirty="0">
                <a:solidFill>
                  <a:srgbClr val="FF0000"/>
                </a:solidFill>
                <a:latin typeface="+mn-ea"/>
              </a:rPr>
              <a:t>出门前</a:t>
            </a:r>
            <a:r>
              <a:rPr lang="zh-CN" altLang="en-US" sz="2000" dirty="0">
                <a:latin typeface="+mn-ea"/>
              </a:rPr>
              <a:t>要测量、记录体温</a:t>
            </a:r>
            <a:r>
              <a:rPr lang="zh-CN" altLang="en-US" sz="2000" dirty="0" smtClean="0">
                <a:latin typeface="+mn-ea"/>
              </a:rPr>
              <a:t>，并及时向班主任报备。（</a:t>
            </a:r>
            <a:r>
              <a:rPr lang="zh-CN" altLang="zh-CN" sz="2000" dirty="0" smtClean="0"/>
              <a:t>如果</a:t>
            </a:r>
            <a:r>
              <a:rPr lang="zh-CN" altLang="zh-CN" sz="2000" b="1" u="sng" dirty="0" smtClean="0"/>
              <a:t>腋下体温等于或大于</a:t>
            </a:r>
            <a:r>
              <a:rPr lang="en-US" altLang="zh-CN" sz="2000" b="1" u="sng" dirty="0" smtClean="0"/>
              <a:t>37.3</a:t>
            </a:r>
            <a:r>
              <a:rPr lang="zh-CN" altLang="zh-CN" sz="2000" b="1" u="sng" dirty="0" smtClean="0"/>
              <a:t>度</a:t>
            </a:r>
            <a:r>
              <a:rPr lang="zh-CN" altLang="zh-CN" sz="2000" dirty="0" smtClean="0"/>
              <a:t>或者有咳嗽、呕吐等不舒服症状，</a:t>
            </a:r>
            <a:r>
              <a:rPr lang="zh-CN" altLang="zh-CN" sz="2000" b="1" u="sng" dirty="0" smtClean="0">
                <a:solidFill>
                  <a:srgbClr val="FF0000"/>
                </a:solidFill>
              </a:rPr>
              <a:t>孩子不舒服就不得到校上课</a:t>
            </a:r>
            <a:r>
              <a:rPr lang="zh-CN" altLang="zh-CN" sz="2000" dirty="0" smtClean="0">
                <a:solidFill>
                  <a:srgbClr val="FF0000"/>
                </a:solidFill>
              </a:rPr>
              <a:t>，</a:t>
            </a:r>
            <a:r>
              <a:rPr lang="zh-CN" altLang="zh-CN" sz="2000" dirty="0" smtClean="0"/>
              <a:t>并要第一时间向班主任汇报具体的体温及症状。</a:t>
            </a:r>
            <a:r>
              <a:rPr lang="zh-CN" altLang="en-US" sz="2000" dirty="0" smtClean="0"/>
              <a:t>如孩子有发热症状，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为了方便走绿色通道就诊，请家长带好学校下发的送诊单，</a:t>
            </a:r>
            <a:r>
              <a:rPr lang="zh-CN" altLang="en-US" sz="2000" dirty="0" smtClean="0"/>
              <a:t>学校会帮助家长联系好与医院的具体对接工作。</a:t>
            </a:r>
            <a:r>
              <a:rPr lang="zh-CN" altLang="zh-CN" sz="2000" dirty="0" smtClean="0"/>
              <a:t>班主任要每天做好因病缺课学生的追踪记录，询问就诊结果等</a:t>
            </a:r>
            <a:r>
              <a:rPr lang="zh-CN" altLang="en-US" sz="2000" dirty="0" smtClean="0"/>
              <a:t>，</a:t>
            </a:r>
            <a:r>
              <a:rPr lang="zh-CN" altLang="zh-CN" sz="2000" dirty="0" smtClean="0"/>
              <a:t>汇总后上报校医，校医及时向校长报告。 </a:t>
            </a:r>
            <a:r>
              <a:rPr lang="zh-CN" altLang="en-US" sz="2000" dirty="0" smtClean="0">
                <a:latin typeface="+mn-ea"/>
              </a:rPr>
              <a:t>）</a:t>
            </a:r>
            <a:endParaRPr lang="en-US" altLang="zh-CN" sz="2000" dirty="0" smtClean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2.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按时上学，专接专送：</a:t>
            </a:r>
            <a:r>
              <a:rPr lang="zh-CN" altLang="en-US" sz="2000" dirty="0" smtClean="0">
                <a:latin typeface="+mn-ea"/>
              </a:rPr>
              <a:t>体</a:t>
            </a:r>
            <a:r>
              <a:rPr lang="zh-CN" altLang="en-US" sz="2000" dirty="0">
                <a:latin typeface="+mn-ea"/>
              </a:rPr>
              <a:t>温正常情况下，戴好口罩</a:t>
            </a:r>
            <a:r>
              <a:rPr lang="zh-CN" altLang="en-US" sz="2000" dirty="0" smtClean="0">
                <a:latin typeface="+mn-ea"/>
              </a:rPr>
              <a:t>、</a:t>
            </a:r>
            <a:r>
              <a:rPr lang="zh-CN" altLang="en-US" sz="2000" u="sng" dirty="0" smtClean="0">
                <a:latin typeface="+mn-ea"/>
              </a:rPr>
              <a:t>学生证</a:t>
            </a:r>
            <a:r>
              <a:rPr lang="zh-CN" altLang="en-US" sz="2000" dirty="0">
                <a:latin typeface="+mn-ea"/>
              </a:rPr>
              <a:t>，按学校规定的</a:t>
            </a:r>
            <a:r>
              <a:rPr lang="zh-CN" altLang="en-US" sz="2000" dirty="0" smtClean="0">
                <a:latin typeface="+mn-ea"/>
              </a:rPr>
              <a:t>各班级错</a:t>
            </a:r>
            <a:r>
              <a:rPr lang="zh-CN" altLang="en-US" sz="2000" dirty="0">
                <a:latin typeface="+mn-ea"/>
              </a:rPr>
              <a:t>峰上学时段将孩子送</a:t>
            </a:r>
            <a:r>
              <a:rPr lang="zh-CN" altLang="en-US" sz="2000" dirty="0" smtClean="0">
                <a:latin typeface="+mn-ea"/>
              </a:rPr>
              <a:t>至指定校</a:t>
            </a:r>
            <a:r>
              <a:rPr lang="zh-CN" altLang="en-US" sz="2000" dirty="0">
                <a:latin typeface="+mn-ea"/>
              </a:rPr>
              <a:t>门</a:t>
            </a:r>
            <a:r>
              <a:rPr lang="zh-CN" altLang="en-US" sz="2000" dirty="0" smtClean="0">
                <a:latin typeface="+mn-ea"/>
              </a:rPr>
              <a:t>口；</a:t>
            </a:r>
            <a:r>
              <a:rPr lang="zh-CN" altLang="en-US" sz="2000" dirty="0">
                <a:latin typeface="+mn-ea"/>
              </a:rPr>
              <a:t>放学后，家长按学校规定的</a:t>
            </a:r>
            <a:r>
              <a:rPr lang="zh-CN" altLang="en-US" sz="2000" dirty="0" smtClean="0">
                <a:latin typeface="+mn-ea"/>
              </a:rPr>
              <a:t>各班级错</a:t>
            </a:r>
            <a:r>
              <a:rPr lang="zh-CN" altLang="en-US" sz="2000" dirty="0">
                <a:latin typeface="+mn-ea"/>
              </a:rPr>
              <a:t>峰放学时</a:t>
            </a:r>
            <a:r>
              <a:rPr lang="zh-CN" altLang="en-US" sz="2000" dirty="0" smtClean="0">
                <a:latin typeface="+mn-ea"/>
              </a:rPr>
              <a:t>段</a:t>
            </a:r>
            <a:r>
              <a:rPr lang="zh-CN" altLang="en-US" sz="2400" u="sng" dirty="0" smtClean="0">
                <a:solidFill>
                  <a:srgbClr val="FF0000"/>
                </a:solidFill>
                <a:latin typeface="+mn-ea"/>
              </a:rPr>
              <a:t>准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+mn-ea"/>
              </a:rPr>
              <a:t>时</a:t>
            </a:r>
            <a:r>
              <a:rPr lang="zh-CN" altLang="en-US" sz="2000" dirty="0" smtClean="0">
                <a:latin typeface="+mn-ea"/>
              </a:rPr>
              <a:t>到指定等候区</a:t>
            </a:r>
            <a:r>
              <a:rPr lang="zh-CN" altLang="en-US" sz="2000" dirty="0">
                <a:latin typeface="+mn-ea"/>
              </a:rPr>
              <a:t>域接孩子，不逗留，第一时间回家。家长接送建议不使用公共交通工</a:t>
            </a:r>
            <a:r>
              <a:rPr lang="zh-CN" altLang="en-US" sz="2000" dirty="0" smtClean="0">
                <a:latin typeface="+mn-ea"/>
              </a:rPr>
              <a:t>具。</a:t>
            </a:r>
            <a:endParaRPr lang="en-US" altLang="zh-CN" sz="2000" dirty="0" smtClean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3.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两点一线，注意防护：</a:t>
            </a:r>
            <a:r>
              <a:rPr lang="zh-CN" altLang="en-US" sz="2000" dirty="0" smtClean="0"/>
              <a:t>一定要保证孩子每天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家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学校</a:t>
            </a:r>
            <a:r>
              <a:rPr lang="zh-CN" altLang="en-US" sz="2000" dirty="0" smtClean="0"/>
              <a:t>两点一线，尤其是双休日，不要随意外出。</a:t>
            </a:r>
            <a:r>
              <a:rPr lang="zh-CN" altLang="zh-CN" sz="2000" dirty="0" smtClean="0"/>
              <a:t>注意饮食卫生，保证睡眠时间。</a:t>
            </a:r>
            <a:endParaRPr lang="zh-CN" altLang="en-US" sz="2000" dirty="0"/>
          </a:p>
        </p:txBody>
      </p:sp>
      <p:pic>
        <p:nvPicPr>
          <p:cNvPr id="5" name="图片 4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4496" y="473145"/>
            <a:ext cx="2975882" cy="320656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CCD9F5E-21D7-45C8-B7F1-77F88690DF88}"/>
              </a:ext>
            </a:extLst>
          </p:cNvPr>
          <p:cNvSpPr txBox="1"/>
          <p:nvPr/>
        </p:nvSpPr>
        <p:spPr>
          <a:xfrm>
            <a:off x="197863" y="-128790"/>
            <a:ext cx="454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+mj-ea"/>
                <a:ea typeface="+mj-ea"/>
              </a:rPr>
              <a:t>学生</a:t>
            </a:r>
            <a:r>
              <a:rPr lang="zh-CN" altLang="en-US" sz="4800" b="1" dirty="0" smtClean="0">
                <a:latin typeface="+mj-ea"/>
                <a:ea typeface="+mj-ea"/>
              </a:rPr>
              <a:t>：</a:t>
            </a:r>
            <a:r>
              <a:rPr lang="zh-CN" altLang="en-US" sz="4800" b="1" dirty="0" smtClean="0">
                <a:solidFill>
                  <a:srgbClr val="FF0000"/>
                </a:solidFill>
                <a:latin typeface="+mj-ea"/>
                <a:ea typeface="+mj-ea"/>
              </a:rPr>
              <a:t>开学后</a:t>
            </a:r>
            <a:endParaRPr lang="zh-CN" altLang="en-US" sz="4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5361" name="Picture 1" descr="C:\Users\Administrator\AppData\Roaming\Tencent\Users\249861221\QQ\WinTemp\RichOle\}AFV3]QF(CT({YTEL9JRR%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7199" y="3858370"/>
            <a:ext cx="1970467" cy="1435767"/>
          </a:xfrm>
          <a:prstGeom prst="rect">
            <a:avLst/>
          </a:prstGeom>
          <a:noFill/>
        </p:spPr>
      </p:pic>
      <p:pic>
        <p:nvPicPr>
          <p:cNvPr id="15362" name="Picture 2" descr="C:\Users\Administrator\AppData\Roaming\Tencent\Users\249861221\QQ\WinTemp\RichOle\B3KJZFT(~]~E[L{[4K_6GZ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92653" y="3812146"/>
            <a:ext cx="1999347" cy="1468192"/>
          </a:xfrm>
          <a:prstGeom prst="rect">
            <a:avLst/>
          </a:prstGeom>
          <a:noFill/>
        </p:spPr>
      </p:pic>
      <p:pic>
        <p:nvPicPr>
          <p:cNvPr id="15363" name="Picture 3" descr="C:\Users\Administrator\AppData\Roaming\Tencent\Users\249861221\QQ\WinTemp\RichOle\Z5%~~0[RALJ6PEJ@PR8FL]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40655" y="5409127"/>
            <a:ext cx="1951345" cy="144887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963696" y="4095481"/>
            <a:ext cx="528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一年级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37193" y="4018205"/>
            <a:ext cx="528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二年级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64672" y="5726192"/>
            <a:ext cx="528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三年级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线形标注 2 14"/>
          <p:cNvSpPr/>
          <p:nvPr/>
        </p:nvSpPr>
        <p:spPr>
          <a:xfrm>
            <a:off x="6825190" y="5582991"/>
            <a:ext cx="1996226" cy="1275009"/>
          </a:xfrm>
          <a:prstGeom prst="borderCallout2">
            <a:avLst>
              <a:gd name="adj1" fmla="val 48498"/>
              <a:gd name="adj2" fmla="val 103361"/>
              <a:gd name="adj3" fmla="val 50617"/>
              <a:gd name="adj4" fmla="val 129780"/>
              <a:gd name="adj5" fmla="val -33067"/>
              <a:gd name="adj6" fmla="val 1723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   贴好照片填写好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相关信息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975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C146F28-8643-4FFC-BC8F-C5BBC7B625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" t="813" r="21104" b="813"/>
          <a:stretch/>
        </p:blipFill>
        <p:spPr>
          <a:xfrm rot="5400000" flipH="1">
            <a:off x="267673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D25FFFD1-5F95-43F1-B67B-3B87A1B2ABAD}"/>
              </a:ext>
            </a:extLst>
          </p:cNvPr>
          <p:cNvSpPr txBox="1"/>
          <p:nvPr/>
        </p:nvSpPr>
        <p:spPr>
          <a:xfrm>
            <a:off x="8512951" y="209676"/>
            <a:ext cx="2780862" cy="707886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入校园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16C535B-EA66-423C-9938-2007ADD2EB82}"/>
              </a:ext>
            </a:extLst>
          </p:cNvPr>
          <p:cNvSpPr txBox="1"/>
          <p:nvPr/>
        </p:nvSpPr>
        <p:spPr>
          <a:xfrm>
            <a:off x="0" y="807167"/>
            <a:ext cx="10215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学</a:t>
            </a:r>
            <a:r>
              <a:rPr lang="zh-CN" altLang="en-US" sz="2800" dirty="0">
                <a:latin typeface="+mn-ea"/>
              </a:rPr>
              <a:t>生一律按</a:t>
            </a:r>
            <a:r>
              <a:rPr lang="zh-CN" altLang="en-US" sz="2800" dirty="0" smtClean="0">
                <a:latin typeface="+mn-ea"/>
              </a:rPr>
              <a:t>各班级错</a:t>
            </a:r>
            <a:r>
              <a:rPr lang="zh-CN" altLang="en-US" sz="2800" dirty="0">
                <a:latin typeface="+mn-ea"/>
              </a:rPr>
              <a:t>峰上学的时</a:t>
            </a:r>
            <a:r>
              <a:rPr lang="zh-CN" altLang="en-US" sz="2800" dirty="0" smtClean="0">
                <a:latin typeface="+mn-ea"/>
              </a:rPr>
              <a:t>段走红外线测温通道进</a:t>
            </a:r>
            <a:r>
              <a:rPr lang="zh-CN" altLang="en-US" sz="2800" dirty="0">
                <a:latin typeface="+mn-ea"/>
              </a:rPr>
              <a:t>入校园。</a:t>
            </a:r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xmlns="" id="{316C535B-EA66-423C-9938-2007ADD2EB82}"/>
              </a:ext>
            </a:extLst>
          </p:cNvPr>
          <p:cNvSpPr txBox="1"/>
          <p:nvPr/>
        </p:nvSpPr>
        <p:spPr>
          <a:xfrm>
            <a:off x="0" y="1405882"/>
            <a:ext cx="1021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具体见错峰上、放学安排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31745" name="Picture 1" descr="C:\Users\Administrator\AppData\Roaming\Tencent\Users\249861221\QQ\WinTemp\RichOle\90F{CI@IL_72G_2SBZ3RP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9171"/>
            <a:ext cx="6185463" cy="4778829"/>
          </a:xfrm>
          <a:prstGeom prst="rect">
            <a:avLst/>
          </a:prstGeom>
          <a:noFill/>
        </p:spPr>
      </p:pic>
      <p:pic>
        <p:nvPicPr>
          <p:cNvPr id="31746" name="Picture 2" descr="C:\Users\Administrator\AppData\Roaming\Tencent\Users\249861221\QQ\WinTemp\RichOle\5MK1L6ZO(E8B3%}5N5GWZW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6791" y="2024743"/>
            <a:ext cx="5965209" cy="4833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3471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3919</Words>
  <Application>Microsoft Office PowerPoint</Application>
  <PresentationFormat>自定义</PresentationFormat>
  <Paragraphs>309</Paragraphs>
  <Slides>23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告诉家长：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HP</dc:creator>
  <cp:lastModifiedBy>Administrator</cp:lastModifiedBy>
  <cp:revision>226</cp:revision>
  <dcterms:created xsi:type="dcterms:W3CDTF">2018-05-23T08:42:45Z</dcterms:created>
  <dcterms:modified xsi:type="dcterms:W3CDTF">2020-04-14T03:05:20Z</dcterms:modified>
</cp:coreProperties>
</file>