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heme/themeOverride3.xml" ContentType="application/vnd.openxmlformats-officedocument.themeOverride+xml"/>
  <Override PartName="/ppt/theme/themeOverride4.xml" ContentType="application/vnd.openxmlformats-officedocument.themeOverrid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66" r:id="rId5"/>
    <p:sldId id="262" r:id="rId6"/>
    <p:sldId id="268" r:id="rId7"/>
    <p:sldId id="264" r:id="rId8"/>
    <p:sldId id="267" r:id="rId9"/>
    <p:sldId id="307" r:id="rId10"/>
    <p:sldId id="273" r:id="rId11"/>
    <p:sldId id="272" r:id="rId12"/>
    <p:sldId id="306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20" autoAdjust="0"/>
  </p:normalViewPr>
  <p:slideViewPr>
    <p:cSldViewPr snapToGrid="0" showGuides="1">
      <p:cViewPr>
        <p:scale>
          <a:sx n="64" d="100"/>
          <a:sy n="64" d="100"/>
        </p:scale>
        <p:origin x="-960" y="-156"/>
      </p:cViewPr>
      <p:guideLst>
        <p:guide orient="horz" pos="2144"/>
        <p:guide pos="38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C3D066-66D2-433E-8FF1-7176933CD9AE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6D91DD-CBF0-405C-91C4-2B95C22F0B3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6D91DD-CBF0-405C-91C4-2B95C22F0B3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81990-4843-48C1-83A4-AB8A639BB4A1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07" t="1807" r="1807" b="1807"/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0A4C8-2D2F-4A66-BD0E-00ADB63B60A6}" type="datetimeFigureOut">
              <a:rPr lang="zh-CN" altLang="en-US" smtClean="0"/>
              <a:pPr/>
              <a:t>2020/10/14 Wednesday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557DF-8456-4DDA-B92A-4AC235C2ED4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file:///C:\Users\Administrator\Desktop\&#28165;&#27700;&#28310;&#19968;%20-%20Bloom%20of%20Youth.mp3" TargetMode="Externa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83091" b="61043"/>
          <a:stretch>
            <a:fillRect/>
          </a:stretch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 r="78125"/>
          <a:stretch>
            <a:fillRect/>
          </a:stretch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25" t="50000"/>
          <a:stretch>
            <a:fillRect/>
          </a:stretch>
        </p:blipFill>
        <p:spPr>
          <a:xfrm>
            <a:off x="10071100" y="2360083"/>
            <a:ext cx="2349500" cy="195791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0" y="2497486"/>
            <a:ext cx="4210050" cy="5955117"/>
          </a:xfrm>
          <a:prstGeom prst="rect">
            <a:avLst/>
          </a:prstGeom>
        </p:spPr>
      </p:pic>
      <p:pic>
        <p:nvPicPr>
          <p:cNvPr id="2" name="图片 1" descr="b506cb732b7894ede25ab2d1ffc8a38c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06015" y="-522605"/>
            <a:ext cx="7380605" cy="738060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 rot="21360000">
            <a:off x="4174141" y="2413919"/>
            <a:ext cx="427291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五（</a:t>
            </a:r>
            <a:r>
              <a:rPr lang="en-US" altLang="zh-CN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）班颜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盛楠</a:t>
            </a:r>
          </a:p>
        </p:txBody>
      </p:sp>
      <p:sp>
        <p:nvSpPr>
          <p:cNvPr id="3" name="文本框 2"/>
          <p:cNvSpPr txBox="1"/>
          <p:nvPr/>
        </p:nvSpPr>
        <p:spPr>
          <a:xfrm rot="21300000">
            <a:off x="3945098" y="3113889"/>
            <a:ext cx="42947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dirty="0">
                <a:ln w="127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E25D54"/>
                </a:solidFill>
                <a:effectLst>
                  <a:innerShdw blurRad="177800">
                    <a:schemeClr val="accent2">
                      <a:lumMod val="50000"/>
                    </a:schemeClr>
                  </a:innerShdw>
                </a:effectLst>
                <a:cs typeface="+mn-ea"/>
                <a:sym typeface="+mn-lt"/>
              </a:rPr>
              <a:t>自我介绍</a:t>
            </a:r>
          </a:p>
        </p:txBody>
      </p:sp>
      <p:pic>
        <p:nvPicPr>
          <p:cNvPr id="12" name="清水準一 - Bloom of Youth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626433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0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61" y="0"/>
            <a:ext cx="6784566" cy="6784566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-128660" y="-171467"/>
            <a:ext cx="3958076" cy="1993432"/>
            <a:chOff x="-128660" y="-171467"/>
            <a:chExt cx="3958076" cy="1993432"/>
          </a:xfrm>
        </p:grpSpPr>
        <p:sp>
          <p:nvSpPr>
            <p:cNvPr id="29" name="îşļiḓê"/>
            <p:cNvSpPr txBox="1"/>
            <p:nvPr/>
          </p:nvSpPr>
          <p:spPr bwMode="auto">
            <a:xfrm>
              <a:off x="1114052" y="61806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我的竞选宣言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5128055" y="1624756"/>
            <a:ext cx="4789303" cy="3269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我自信、我努力、我热爱集体、尊敬师长、团结同学。</a:t>
            </a:r>
            <a:endParaRPr lang="en-US" altLang="zh-CN" sz="2000" b="1" dirty="0" smtClean="0">
              <a:solidFill>
                <a:schemeClr val="tx1">
                  <a:lumMod val="75000"/>
                  <a:lumOff val="25000"/>
                </a:schemeClr>
              </a:solidFill>
              <a:cs typeface="+mn-ea"/>
              <a:sym typeface="+mn-lt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+mn-ea"/>
                <a:sym typeface="+mn-lt"/>
              </a:rPr>
              <a:t>从一年级起我就一直担任班干部，不但认真做好老师交给我的每一项任务，还主动为班级、为同学服务。我参加善真服务社的工作已经两年了，在这期间我主动完成老师交给的任务，帮助同学们共同进步！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cs typeface="+mn-ea"/>
              <a:sym typeface="+mn-lt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72" y="3203712"/>
            <a:ext cx="3283585" cy="3283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5034" t="11565" r="7373" b="23111"/>
          <a:stretch/>
        </p:blipFill>
        <p:spPr>
          <a:xfrm>
            <a:off x="3113713" y="0"/>
            <a:ext cx="7807570" cy="6572967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3877" r="35939"/>
          <a:stretch/>
        </p:blipFill>
        <p:spPr>
          <a:xfrm flipH="1">
            <a:off x="1554508" y="2128926"/>
            <a:ext cx="1997612" cy="5001065"/>
          </a:xfrm>
          <a:prstGeom prst="rect">
            <a:avLst/>
          </a:prstGeom>
        </p:spPr>
      </p:pic>
      <p:sp>
        <p:nvSpPr>
          <p:cNvPr id="73" name="矩形 72">
            <a:extLst>
              <a:ext uri="{FF2B5EF4-FFF2-40B4-BE49-F238E27FC236}">
                <a16:creationId xmlns:a16="http://schemas.microsoft.com/office/drawing/2014/main" xmlns="" id="{B31D38B5-B750-4BAE-A278-CEA8560630A1}"/>
              </a:ext>
            </a:extLst>
          </p:cNvPr>
          <p:cNvSpPr/>
          <p:nvPr/>
        </p:nvSpPr>
        <p:spPr>
          <a:xfrm>
            <a:off x="4362262" y="2324580"/>
            <a:ext cx="53206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颜盛楠同学平时做事认真，仔细，我们相信她能胜任大队委的工作！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B31D38B5-B750-4BAE-A278-CEA8560630A1}"/>
              </a:ext>
            </a:extLst>
          </p:cNvPr>
          <p:cNvSpPr/>
          <p:nvPr/>
        </p:nvSpPr>
        <p:spPr>
          <a:xfrm>
            <a:off x="5808950" y="1213877"/>
            <a:ext cx="297100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3200" dirty="0" smtClean="0">
                <a:solidFill>
                  <a:srgbClr val="F4918A"/>
                </a:solidFill>
                <a:latin typeface="字魂27号-布丁体" panose="00000500000000000000" pitchFamily="2" charset="-122"/>
                <a:ea typeface="字魂27号-布丁体" panose="00000500000000000000" pitchFamily="2" charset="-122"/>
              </a:rPr>
              <a:t>老师寄语</a:t>
            </a:r>
            <a:endParaRPr lang="zh-CN" altLang="en-US" sz="3200" dirty="0">
              <a:solidFill>
                <a:srgbClr val="F4918A"/>
              </a:solidFill>
              <a:latin typeface="字魂27号-布丁体" panose="00000500000000000000" pitchFamily="2" charset="-122"/>
              <a:ea typeface="字魂27号-布丁体" panose="000005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83091" b="61043"/>
          <a:stretch>
            <a:fillRect/>
          </a:stretch>
        </p:blipFill>
        <p:spPr>
          <a:xfrm>
            <a:off x="-1" y="0"/>
            <a:ext cx="3067051" cy="25763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 r="78125"/>
          <a:stretch>
            <a:fillRect/>
          </a:stretch>
        </p:blipFill>
        <p:spPr>
          <a:xfrm>
            <a:off x="0" y="4356100"/>
            <a:ext cx="3200400" cy="2667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8125" t="50000"/>
          <a:stretch>
            <a:fillRect/>
          </a:stretch>
        </p:blipFill>
        <p:spPr>
          <a:xfrm>
            <a:off x="8305800" y="3232150"/>
            <a:ext cx="3886200" cy="32385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97" y="-182262"/>
            <a:ext cx="7144780" cy="738625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 rot="21300000">
            <a:off x="3714326" y="2961014"/>
            <a:ext cx="50321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>
                <a:ln w="127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E25D54"/>
                </a:solidFill>
                <a:effectLst>
                  <a:innerShdw blurRad="177800">
                    <a:schemeClr val="accent2">
                      <a:lumMod val="50000"/>
                    </a:schemeClr>
                  </a:innerShdw>
                </a:effectLst>
                <a:cs typeface="+mn-ea"/>
                <a:sym typeface="+mn-lt"/>
              </a:rPr>
              <a:t>谢</a:t>
            </a:r>
            <a:r>
              <a:rPr lang="zh-CN" altLang="en-US" sz="5400" b="1" dirty="0" smtClean="0">
                <a:ln w="12700">
                  <a:solidFill>
                    <a:schemeClr val="accent2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E25D54"/>
                </a:solidFill>
                <a:effectLst>
                  <a:innerShdw blurRad="177800">
                    <a:schemeClr val="accent2">
                      <a:lumMod val="50000"/>
                    </a:schemeClr>
                  </a:innerShdw>
                </a:effectLst>
                <a:cs typeface="+mn-ea"/>
                <a:sym typeface="+mn-lt"/>
              </a:rPr>
              <a:t>谢大家支持！</a:t>
            </a:r>
            <a:endParaRPr lang="zh-CN" altLang="en-US" sz="5400" b="1" dirty="0">
              <a:ln w="12700">
                <a:solidFill>
                  <a:schemeClr val="accent2">
                    <a:lumMod val="40000"/>
                    <a:lumOff val="60000"/>
                  </a:schemeClr>
                </a:solidFill>
                <a:prstDash val="solid"/>
              </a:ln>
              <a:solidFill>
                <a:srgbClr val="E25D54"/>
              </a:solidFill>
              <a:effectLst>
                <a:innerShdw blurRad="177800">
                  <a:schemeClr val="accent2">
                    <a:lumMod val="50000"/>
                  </a:schemeClr>
                </a:innerShdw>
              </a:effectLst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904872" y="954042"/>
            <a:ext cx="10201281" cy="583565"/>
            <a:chOff x="904872" y="954042"/>
            <a:chExt cx="10201281" cy="583565"/>
          </a:xfrm>
        </p:grpSpPr>
        <p:sp>
          <p:nvSpPr>
            <p:cNvPr id="33" name="文本框 32"/>
            <p:cNvSpPr txBox="1"/>
            <p:nvPr/>
          </p:nvSpPr>
          <p:spPr>
            <a:xfrm>
              <a:off x="5130800" y="954042"/>
              <a:ext cx="1930400" cy="583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dirty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我的简历</a:t>
              </a: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904872" y="1232827"/>
              <a:ext cx="10201281" cy="37596"/>
              <a:chOff x="723894" y="1232827"/>
              <a:chExt cx="10201281" cy="37596"/>
            </a:xfrm>
          </p:grpSpPr>
          <p:cxnSp>
            <p:nvCxnSpPr>
              <p:cNvPr id="36" name="直接连接符 35"/>
              <p:cNvCxnSpPr>
                <a:stCxn id="33" idx="3"/>
              </p:cNvCxnSpPr>
              <p:nvPr/>
            </p:nvCxnSpPr>
            <p:spPr>
              <a:xfrm>
                <a:off x="6880225" y="1245950"/>
                <a:ext cx="4044950" cy="2447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/>
            </p:nvCxnSpPr>
            <p:spPr>
              <a:xfrm>
                <a:off x="723894" y="1232827"/>
                <a:ext cx="4044950" cy="24473"/>
              </a:xfrm>
              <a:prstGeom prst="line">
                <a:avLst/>
              </a:prstGeom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0" name="图片 39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" r="83091" b="61043"/>
          <a:stretch>
            <a:fillRect/>
          </a:stretch>
        </p:blipFill>
        <p:spPr>
          <a:xfrm>
            <a:off x="3551190" y="433752"/>
            <a:ext cx="1930400" cy="1621535"/>
          </a:xfrm>
          <a:prstGeom prst="rect">
            <a:avLst/>
          </a:prstGeom>
        </p:spPr>
      </p:pic>
      <p:pic>
        <p:nvPicPr>
          <p:cNvPr id="5" name="图片 4" descr="183c9ad130c7e9ec59e23cd50e1df2a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5540" y="2124710"/>
            <a:ext cx="3186430" cy="368554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979683" y="2522483"/>
            <a:ext cx="2159875" cy="2569779"/>
          </a:xfrm>
          <a:prstGeom prst="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664709" y="2527300"/>
            <a:ext cx="339788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9144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5"/>
                </a:solidFill>
                <a:cs typeface="+mn-ea"/>
                <a:sym typeface="+mn-lt"/>
              </a:rPr>
              <a:t>姓名：颜盛楠</a:t>
            </a:r>
            <a:endParaRPr lang="en-US" altLang="zh-CN" sz="2800" dirty="0">
              <a:solidFill>
                <a:schemeClr val="accent5"/>
              </a:solidFill>
              <a:cs typeface="+mn-ea"/>
              <a:sym typeface="+mn-lt"/>
            </a:endParaRPr>
          </a:p>
          <a:p>
            <a:pPr marL="457200" indent="-457200" defTabSz="9144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5"/>
                </a:solidFill>
                <a:cs typeface="+mn-ea"/>
                <a:sym typeface="+mn-lt"/>
              </a:rPr>
              <a:t>班级：五（</a:t>
            </a:r>
            <a:r>
              <a:rPr lang="en-US" altLang="zh-CN" sz="2800" dirty="0">
                <a:solidFill>
                  <a:schemeClr val="accent5"/>
                </a:solidFill>
                <a:cs typeface="+mn-ea"/>
                <a:sym typeface="+mn-lt"/>
              </a:rPr>
              <a:t>2</a:t>
            </a:r>
            <a:r>
              <a:rPr lang="zh-CN" altLang="en-US" sz="2800" dirty="0">
                <a:solidFill>
                  <a:schemeClr val="accent5"/>
                </a:solidFill>
                <a:cs typeface="+mn-ea"/>
                <a:sym typeface="+mn-lt"/>
              </a:rPr>
              <a:t>）班</a:t>
            </a:r>
            <a:endParaRPr lang="en-US" altLang="zh-CN" sz="2800" dirty="0">
              <a:solidFill>
                <a:schemeClr val="accent5"/>
              </a:solidFill>
              <a:cs typeface="+mn-ea"/>
              <a:sym typeface="+mn-lt"/>
            </a:endParaRPr>
          </a:p>
          <a:p>
            <a:pPr marL="457200" indent="-457200" defTabSz="914400">
              <a:lnSpc>
                <a:spcPct val="150000"/>
              </a:lnSpc>
              <a:buFont typeface="Wingdings" panose="05000000000000000000" pitchFamily="2" charset="2"/>
              <a:buChar char="u"/>
              <a:defRPr/>
            </a:pPr>
            <a:r>
              <a:rPr lang="zh-CN" altLang="en-US" sz="2800" dirty="0">
                <a:solidFill>
                  <a:schemeClr val="accent5"/>
                </a:solidFill>
                <a:cs typeface="+mn-ea"/>
                <a:sym typeface="+mn-lt"/>
              </a:rPr>
              <a:t>竞选岗位：</a:t>
            </a:r>
          </a:p>
          <a:p>
            <a:pPr indent="0" defTabSz="91440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zh-CN" altLang="en-US" sz="2800" dirty="0">
                <a:solidFill>
                  <a:schemeClr val="accent5"/>
                </a:solidFill>
                <a:cs typeface="+mn-ea"/>
                <a:sym typeface="+mn-lt"/>
              </a:rPr>
              <a:t>     学习部部长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30363" y="-1257299"/>
            <a:ext cx="8858250" cy="9127935"/>
            <a:chOff x="1630363" y="-1257299"/>
            <a:chExt cx="8858250" cy="912793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0363" y="-1257299"/>
              <a:ext cx="8858250" cy="885825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0237" y="2454444"/>
              <a:ext cx="3829050" cy="5416192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3379822" y="2818802"/>
              <a:ext cx="478671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chemeClr val="accent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快来认识一下我吧</a:t>
              </a:r>
              <a:r>
                <a:rPr lang="en-US" altLang="zh-CN" sz="4000" b="1" dirty="0">
                  <a:solidFill>
                    <a:schemeClr val="accent2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~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28660" y="-171467"/>
            <a:ext cx="3958076" cy="1993432"/>
            <a:chOff x="-128660" y="-171467"/>
            <a:chExt cx="3958076" cy="1993432"/>
          </a:xfrm>
        </p:grpSpPr>
        <p:sp>
          <p:nvSpPr>
            <p:cNvPr id="26" name="îşļiḓê"/>
            <p:cNvSpPr txBox="1"/>
            <p:nvPr/>
          </p:nvSpPr>
          <p:spPr bwMode="auto">
            <a:xfrm>
              <a:off x="1114052" y="61806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我的竞选优势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27" name="直接箭头连接符 26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52" name="图片 151" descr="9e58afb6144c4a184c1d32c321472e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270" y="4184650"/>
            <a:ext cx="2700655" cy="1955165"/>
          </a:xfrm>
          <a:prstGeom prst="rect">
            <a:avLst/>
          </a:prstGeom>
        </p:spPr>
      </p:pic>
      <p:pic>
        <p:nvPicPr>
          <p:cNvPr id="150" name="图片 149" descr="9e58afb6144c4a184c1d32c321472e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02270" y="1828800"/>
            <a:ext cx="2700655" cy="1955165"/>
          </a:xfrm>
          <a:prstGeom prst="rect">
            <a:avLst/>
          </a:prstGeom>
        </p:spPr>
      </p:pic>
      <p:pic>
        <p:nvPicPr>
          <p:cNvPr id="149" name="图片 148" descr="9e58afb6144c4a184c1d32c321472e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155" y="4184650"/>
            <a:ext cx="2700655" cy="1955165"/>
          </a:xfrm>
          <a:prstGeom prst="rect">
            <a:avLst/>
          </a:prstGeom>
        </p:spPr>
      </p:pic>
      <p:pic>
        <p:nvPicPr>
          <p:cNvPr id="3" name="图片 2" descr="9e58afb6144c4a184c1d32c321472e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1155" y="1828800"/>
            <a:ext cx="2700655" cy="1955165"/>
          </a:xfrm>
          <a:prstGeom prst="rect">
            <a:avLst/>
          </a:prstGeom>
        </p:spPr>
      </p:pic>
      <p:sp>
        <p:nvSpPr>
          <p:cNvPr id="151" name="文本框 150"/>
          <p:cNvSpPr txBox="1"/>
          <p:nvPr/>
        </p:nvSpPr>
        <p:spPr>
          <a:xfrm>
            <a:off x="2212121" y="2429656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2800" dirty="0" smtClean="0">
                <a:solidFill>
                  <a:schemeClr val="accent1"/>
                </a:solidFill>
                <a:cs typeface="+mn-ea"/>
                <a:sym typeface="+mn-lt"/>
              </a:rPr>
              <a:t>有责任感</a:t>
            </a:r>
            <a:endParaRPr lang="zh-CN" altLang="en-US" sz="2800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54" name="文本框 153"/>
          <p:cNvSpPr txBox="1"/>
          <p:nvPr/>
        </p:nvSpPr>
        <p:spPr>
          <a:xfrm>
            <a:off x="2212121" y="4765288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2800" dirty="0" smtClean="0">
                <a:solidFill>
                  <a:schemeClr val="accent3"/>
                </a:solidFill>
                <a:cs typeface="+mn-ea"/>
                <a:sym typeface="+mn-lt"/>
              </a:rPr>
              <a:t>热爱集体</a:t>
            </a:r>
            <a:endParaRPr lang="zh-CN" altLang="en-US" sz="28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  <p:sp>
        <p:nvSpPr>
          <p:cNvPr id="157" name="文本框 156"/>
          <p:cNvSpPr txBox="1"/>
          <p:nvPr/>
        </p:nvSpPr>
        <p:spPr>
          <a:xfrm>
            <a:off x="8587564" y="2429656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2800" dirty="0" smtClean="0">
                <a:solidFill>
                  <a:schemeClr val="accent2"/>
                </a:solidFill>
                <a:cs typeface="+mn-ea"/>
                <a:sym typeface="+mn-lt"/>
              </a:rPr>
              <a:t>善于沟通</a:t>
            </a:r>
            <a:endParaRPr lang="zh-CN" altLang="en-US" sz="2800" dirty="0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160" name="文本框 159"/>
          <p:cNvSpPr txBox="1"/>
          <p:nvPr/>
        </p:nvSpPr>
        <p:spPr>
          <a:xfrm>
            <a:off x="8587564" y="4765288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2800" dirty="0" smtClean="0">
                <a:solidFill>
                  <a:schemeClr val="accent4"/>
                </a:solidFill>
                <a:cs typeface="+mn-ea"/>
                <a:sym typeface="+mn-lt"/>
              </a:rPr>
              <a:t>成绩优异</a:t>
            </a:r>
            <a:endParaRPr lang="zh-CN" altLang="en-US" sz="2800" dirty="0">
              <a:solidFill>
                <a:schemeClr val="accent4"/>
              </a:solidFill>
              <a:cs typeface="+mn-ea"/>
              <a:sym typeface="+mn-lt"/>
            </a:endParaRPr>
          </a:p>
        </p:txBody>
      </p:sp>
      <p:pic>
        <p:nvPicPr>
          <p:cNvPr id="4" name="图片 3" descr="113b3b01f2f22994e2071f3f9483a87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68679" y="1822582"/>
            <a:ext cx="4371734" cy="4371734"/>
          </a:xfrm>
          <a:prstGeom prst="rect">
            <a:avLst/>
          </a:prstGeom>
        </p:spPr>
      </p:pic>
      <p:pic>
        <p:nvPicPr>
          <p:cNvPr id="15" name="图片 14" descr="9e58afb6144c4a184c1d32c321472e9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5486" y="994760"/>
            <a:ext cx="2700655" cy="1955165"/>
          </a:xfrm>
          <a:prstGeom prst="rect">
            <a:avLst/>
          </a:prstGeom>
        </p:spPr>
      </p:pic>
      <p:sp>
        <p:nvSpPr>
          <p:cNvPr id="16" name="文本框 153"/>
          <p:cNvSpPr txBox="1"/>
          <p:nvPr/>
        </p:nvSpPr>
        <p:spPr>
          <a:xfrm>
            <a:off x="5580687" y="1575398"/>
            <a:ext cx="16209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defTabSz="914400">
              <a:defRPr/>
            </a:pPr>
            <a:r>
              <a:rPr lang="zh-CN" altLang="en-US" sz="2800" dirty="0" smtClean="0">
                <a:solidFill>
                  <a:schemeClr val="accent3"/>
                </a:solidFill>
                <a:cs typeface="+mn-ea"/>
                <a:sym typeface="+mn-lt"/>
              </a:rPr>
              <a:t>做事认真</a:t>
            </a:r>
            <a:endParaRPr lang="zh-CN" altLang="en-US" sz="2800" dirty="0">
              <a:solidFill>
                <a:schemeClr val="accent3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4" grpId="0"/>
      <p:bldP spid="157" grpId="0"/>
      <p:bldP spid="160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-128660" y="-171467"/>
            <a:ext cx="3958076" cy="1993432"/>
            <a:chOff x="-128660" y="-171467"/>
            <a:chExt cx="3958076" cy="1993432"/>
          </a:xfrm>
        </p:grpSpPr>
        <p:sp>
          <p:nvSpPr>
            <p:cNvPr id="31" name="îşļiḓê"/>
            <p:cNvSpPr txBox="1"/>
            <p:nvPr/>
          </p:nvSpPr>
          <p:spPr bwMode="auto">
            <a:xfrm>
              <a:off x="1114052" y="61806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en-US" altLang="zh-CN" sz="2800" b="1" dirty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 </a:t>
              </a:r>
              <a:r>
                <a:rPr lang="zh-CN" sz="2800" b="1" dirty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我的生活</a:t>
              </a:r>
            </a:p>
          </p:txBody>
        </p:sp>
        <p:cxnSp>
          <p:nvCxnSpPr>
            <p:cNvPr id="33" name="直接箭头连接符 32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5" name="图片 24" descr="E:\zx\0447_副本.jpg0447_副本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1146316">
            <a:off x="1623695" y="2018030"/>
            <a:ext cx="3131185" cy="23145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6" name="图片 25" descr="E:\zx\07_副本.jpg07_副本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170909">
            <a:off x="4595363" y="3589633"/>
            <a:ext cx="2755900" cy="21856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7" name="图片 26" descr="E:\zx\微信图片_20201014160447_副本.jpg微信图片_20201014160447_副本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 rot="1027707">
            <a:off x="7778509" y="1572347"/>
            <a:ext cx="2444115" cy="36207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128660" y="-171467"/>
            <a:ext cx="3958076" cy="1993432"/>
            <a:chOff x="-128660" y="-171467"/>
            <a:chExt cx="3958076" cy="1993432"/>
          </a:xfrm>
        </p:grpSpPr>
        <p:sp>
          <p:nvSpPr>
            <p:cNvPr id="29" name="îşļiḓê"/>
            <p:cNvSpPr txBox="1"/>
            <p:nvPr/>
          </p:nvSpPr>
          <p:spPr bwMode="auto">
            <a:xfrm>
              <a:off x="1114052" y="61806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   我的爱好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119" name="图片 118" descr="1235d0053c08a18f345d3525e727cea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61085" y="2280920"/>
            <a:ext cx="2580005" cy="2440940"/>
          </a:xfrm>
          <a:prstGeom prst="rect">
            <a:avLst/>
          </a:prstGeom>
        </p:spPr>
      </p:pic>
      <p:pic>
        <p:nvPicPr>
          <p:cNvPr id="120" name="图片 119" descr="c816347f9705b28a26cf99acc02e25fa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6634" y="2125362"/>
            <a:ext cx="2362311" cy="2362311"/>
          </a:xfrm>
          <a:prstGeom prst="rect">
            <a:avLst/>
          </a:prstGeom>
        </p:spPr>
      </p:pic>
      <p:pic>
        <p:nvPicPr>
          <p:cNvPr id="121" name="图片 120" descr="ec11590c90acbb0e1360e425da3d6a6e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75" y="1729740"/>
            <a:ext cx="2762885" cy="2776220"/>
          </a:xfrm>
          <a:prstGeom prst="rect">
            <a:avLst/>
          </a:prstGeom>
        </p:spPr>
      </p:pic>
      <p:sp>
        <p:nvSpPr>
          <p:cNvPr id="123" name="文本框 122"/>
          <p:cNvSpPr txBox="1"/>
          <p:nvPr/>
        </p:nvSpPr>
        <p:spPr>
          <a:xfrm>
            <a:off x="8883650" y="4721860"/>
            <a:ext cx="1606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FF9409"/>
                </a:solidFill>
                <a:cs typeface="+mn-ea"/>
                <a:sym typeface="+mn-lt"/>
              </a:rPr>
              <a:t>旅行</a:t>
            </a:r>
            <a:endParaRPr lang="zh-CN" altLang="en-US" sz="4400" dirty="0">
              <a:solidFill>
                <a:srgbClr val="FF9409"/>
              </a:solidFill>
              <a:cs typeface="+mn-ea"/>
              <a:sym typeface="+mn-lt"/>
            </a:endParaRPr>
          </a:p>
        </p:txBody>
      </p:sp>
      <p:sp>
        <p:nvSpPr>
          <p:cNvPr id="124" name="文本框 123"/>
          <p:cNvSpPr txBox="1"/>
          <p:nvPr/>
        </p:nvSpPr>
        <p:spPr>
          <a:xfrm>
            <a:off x="1619250" y="4721860"/>
            <a:ext cx="160655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chemeClr val="accent2"/>
                </a:solidFill>
                <a:cs typeface="+mn-ea"/>
                <a:sym typeface="+mn-lt"/>
              </a:rPr>
              <a:t>画画</a:t>
            </a:r>
            <a:endParaRPr lang="zh-CN" altLang="zh-CN" dirty="0">
              <a:cs typeface="+mn-ea"/>
              <a:sym typeface="+mn-lt"/>
            </a:endParaRPr>
          </a:p>
        </p:txBody>
      </p:sp>
      <p:sp>
        <p:nvSpPr>
          <p:cNvPr id="125" name="文本框 124"/>
          <p:cNvSpPr txBox="1"/>
          <p:nvPr/>
        </p:nvSpPr>
        <p:spPr>
          <a:xfrm>
            <a:off x="5476240" y="4721225"/>
            <a:ext cx="14236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solidFill>
                  <a:srgbClr val="E25D54"/>
                </a:solidFill>
                <a:cs typeface="+mn-ea"/>
                <a:sym typeface="+mn-lt"/>
              </a:rPr>
              <a:t>阅读</a:t>
            </a:r>
          </a:p>
        </p:txBody>
      </p:sp>
    </p:spTree>
  </p:cSld>
  <p:clrMapOvr>
    <a:masterClrMapping/>
  </p:clrMapOvr>
  <p:transition spd="slow" advTm="3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 build="allAtOnce"/>
      <p:bldP spid="124" grpId="0" build="allAtOnce"/>
      <p:bldP spid="125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128660" y="-171467"/>
            <a:ext cx="3958076" cy="1993432"/>
            <a:chOff x="-128660" y="-171467"/>
            <a:chExt cx="3958076" cy="1993432"/>
          </a:xfrm>
        </p:grpSpPr>
        <p:sp>
          <p:nvSpPr>
            <p:cNvPr id="13" name="îşļiḓê"/>
            <p:cNvSpPr txBox="1"/>
            <p:nvPr/>
          </p:nvSpPr>
          <p:spPr bwMode="auto">
            <a:xfrm>
              <a:off x="1114052" y="618064"/>
              <a:ext cx="2715364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    我的荣誉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638" y="492376"/>
            <a:ext cx="2476418" cy="1222375"/>
          </a:xfrm>
          <a:prstGeom prst="rect">
            <a:avLst/>
          </a:prstGeom>
        </p:spPr>
      </p:pic>
      <p:sp>
        <p:nvSpPr>
          <p:cNvPr id="28" name="文本框 7"/>
          <p:cNvSpPr txBox="1"/>
          <p:nvPr/>
        </p:nvSpPr>
        <p:spPr>
          <a:xfrm>
            <a:off x="869387" y="1439903"/>
            <a:ext cx="9720353" cy="1047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200" dirty="0" smtClean="0">
                <a:solidFill>
                  <a:schemeClr val="accent5"/>
                </a:solidFill>
                <a:cs typeface="+mn-ea"/>
                <a:sym typeface="+mn-lt"/>
              </a:rPr>
              <a:t>我从一年级起每学期都被评为“三好学生”，今年还得了“新北好少年”的荣</a:t>
            </a:r>
            <a:endParaRPr lang="en-US" altLang="zh-CN" sz="2200" dirty="0" smtClean="0">
              <a:solidFill>
                <a:schemeClr val="accent5"/>
              </a:solidFill>
              <a:cs typeface="+mn-ea"/>
              <a:sym typeface="+mn-lt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zh-CN" altLang="en-US" sz="2200" dirty="0" smtClean="0">
                <a:solidFill>
                  <a:schemeClr val="accent5"/>
                </a:solidFill>
                <a:cs typeface="+mn-ea"/>
                <a:sym typeface="+mn-lt"/>
              </a:rPr>
              <a:t>誉。还在建筑模型竞赛中获得</a:t>
            </a:r>
            <a:r>
              <a:rPr lang="en-US" altLang="zh-CN" sz="2200" dirty="0" smtClean="0">
                <a:solidFill>
                  <a:schemeClr val="accent5"/>
                </a:solidFill>
                <a:cs typeface="+mn-ea"/>
                <a:sym typeface="+mn-lt"/>
              </a:rPr>
              <a:t>3D</a:t>
            </a:r>
            <a:r>
              <a:rPr lang="zh-CN" altLang="en-US" sz="2200" dirty="0" smtClean="0">
                <a:solidFill>
                  <a:schemeClr val="accent5"/>
                </a:solidFill>
                <a:cs typeface="+mn-ea"/>
                <a:sym typeface="+mn-lt"/>
              </a:rPr>
              <a:t>木模项目的一等奖。</a:t>
            </a:r>
            <a:endParaRPr lang="zh-CN" altLang="en-US" sz="2200" dirty="0">
              <a:solidFill>
                <a:schemeClr val="accent5"/>
              </a:solidFill>
              <a:cs typeface="+mn-ea"/>
              <a:sym typeface="+mn-lt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1757075" y="2452752"/>
            <a:ext cx="3716969" cy="4590597"/>
            <a:chOff x="1757075" y="2452752"/>
            <a:chExt cx="3716969" cy="4590597"/>
          </a:xfrm>
        </p:grpSpPr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7075" y="2452752"/>
              <a:ext cx="3716969" cy="4590597"/>
            </a:xfrm>
            <a:prstGeom prst="rect">
              <a:avLst/>
            </a:prstGeom>
          </p:spPr>
        </p:pic>
        <p:pic>
          <p:nvPicPr>
            <p:cNvPr id="33" name="图片 32" descr="图片包含 家具&#10;&#10;已生成高可信度的说明"/>
            <p:cNvPicPr>
              <a:picLocks noChangeAspect="1"/>
            </p:cNvPicPr>
            <p:nvPr/>
          </p:nvPicPr>
          <p:blipFill>
            <a:blip r:embed="rId6" cstate="print"/>
            <a:srcRect l="-258" r="4592" b="52382"/>
            <a:stretch>
              <a:fillRect/>
            </a:stretch>
          </p:blipFill>
          <p:spPr>
            <a:xfrm>
              <a:off x="2286075" y="3658679"/>
              <a:ext cx="2718851" cy="19885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7" name="组合 36"/>
          <p:cNvGrpSpPr/>
          <p:nvPr/>
        </p:nvGrpSpPr>
        <p:grpSpPr>
          <a:xfrm>
            <a:off x="6246696" y="2432158"/>
            <a:ext cx="3716969" cy="4590597"/>
            <a:chOff x="6246696" y="2432158"/>
            <a:chExt cx="3716969" cy="4590597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6696" y="2432158"/>
              <a:ext cx="3716969" cy="4590597"/>
            </a:xfrm>
            <a:prstGeom prst="rect">
              <a:avLst/>
            </a:prstGeom>
          </p:spPr>
        </p:pic>
        <p:pic>
          <p:nvPicPr>
            <p:cNvPr id="35" name="图片 34" descr="图片包含 家具&#10;&#10;已生成高可信度的说明"/>
            <p:cNvPicPr>
              <a:picLocks noChangeAspect="1"/>
            </p:cNvPicPr>
            <p:nvPr/>
          </p:nvPicPr>
          <p:blipFill>
            <a:blip r:embed="rId6" cstate="print"/>
            <a:srcRect l="-258" t="51084" r="4592" b="-5375"/>
            <a:stretch>
              <a:fillRect/>
            </a:stretch>
          </p:blipFill>
          <p:spPr>
            <a:xfrm>
              <a:off x="6797043" y="3626526"/>
              <a:ext cx="2631161" cy="219407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ïŝ1îďé"/>
          <p:cNvGrpSpPr/>
          <p:nvPr/>
        </p:nvGrpSpPr>
        <p:grpSpPr>
          <a:xfrm>
            <a:off x="607602" y="2130151"/>
            <a:ext cx="3865493" cy="847968"/>
            <a:chOff x="673100" y="1436914"/>
            <a:chExt cx="3865492" cy="847968"/>
          </a:xfrm>
        </p:grpSpPr>
        <p:grpSp>
          <p:nvGrpSpPr>
            <p:cNvPr id="22" name="îṥḻïḓé"/>
            <p:cNvGrpSpPr/>
            <p:nvPr/>
          </p:nvGrpSpPr>
          <p:grpSpPr>
            <a:xfrm>
              <a:off x="4119266" y="1436914"/>
              <a:ext cx="419326" cy="847968"/>
              <a:chOff x="4044295" y="2079128"/>
              <a:chExt cx="419326" cy="693058"/>
            </a:xfrm>
          </p:grpSpPr>
          <p:sp>
            <p:nvSpPr>
              <p:cNvPr id="25" name="ïṥľiḍe"/>
              <p:cNvSpPr/>
              <p:nvPr/>
            </p:nvSpPr>
            <p:spPr>
              <a:xfrm>
                <a:off x="4044295" y="2079128"/>
                <a:ext cx="105878" cy="69305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ïsľïďe"/>
              <p:cNvSpPr/>
              <p:nvPr/>
            </p:nvSpPr>
            <p:spPr>
              <a:xfrm>
                <a:off x="4303535" y="2345614"/>
                <a:ext cx="160086" cy="160086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3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4" name="ïś1îḑê"/>
            <p:cNvSpPr txBox="1"/>
            <p:nvPr/>
          </p:nvSpPr>
          <p:spPr bwMode="auto">
            <a:xfrm>
              <a:off x="673100" y="1613544"/>
              <a:ext cx="318770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spcBef>
                  <a:spcPct val="0"/>
                </a:spcBef>
              </a:pPr>
              <a:r>
                <a:rPr lang="en-US" altLang="zh-CN" sz="2000" b="1" dirty="0" smtClean="0"/>
                <a:t>2016——2017</a:t>
              </a:r>
              <a:r>
                <a:rPr lang="zh-CN" altLang="en-US" sz="2000" b="1" dirty="0" smtClean="0"/>
                <a:t>学期</a:t>
              </a:r>
              <a:endParaRPr lang="en-US" altLang="zh-CN" sz="2000" b="1" dirty="0"/>
            </a:p>
          </p:txBody>
        </p:sp>
      </p:grpSp>
      <p:grpSp>
        <p:nvGrpSpPr>
          <p:cNvPr id="11" name="iṡḷiḍé"/>
          <p:cNvGrpSpPr/>
          <p:nvPr/>
        </p:nvGrpSpPr>
        <p:grpSpPr>
          <a:xfrm>
            <a:off x="639133" y="4559685"/>
            <a:ext cx="3865493" cy="847968"/>
            <a:chOff x="673100" y="1436914"/>
            <a:chExt cx="3865492" cy="847968"/>
          </a:xfrm>
        </p:grpSpPr>
        <p:grpSp>
          <p:nvGrpSpPr>
            <p:cNvPr id="12" name="ïślïďê"/>
            <p:cNvGrpSpPr/>
            <p:nvPr/>
          </p:nvGrpSpPr>
          <p:grpSpPr>
            <a:xfrm>
              <a:off x="4119266" y="1436914"/>
              <a:ext cx="419326" cy="847968"/>
              <a:chOff x="4044295" y="2079128"/>
              <a:chExt cx="419326" cy="693058"/>
            </a:xfrm>
          </p:grpSpPr>
          <p:sp>
            <p:nvSpPr>
              <p:cNvPr id="15" name="isḻîde"/>
              <p:cNvSpPr/>
              <p:nvPr/>
            </p:nvSpPr>
            <p:spPr>
              <a:xfrm>
                <a:off x="4044295" y="2079128"/>
                <a:ext cx="105878" cy="693058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iṩ1íḍé"/>
              <p:cNvSpPr/>
              <p:nvPr/>
            </p:nvSpPr>
            <p:spPr>
              <a:xfrm>
                <a:off x="4303535" y="2345614"/>
                <a:ext cx="160086" cy="160086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3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" name="íşlíḑê"/>
            <p:cNvSpPr txBox="1"/>
            <p:nvPr/>
          </p:nvSpPr>
          <p:spPr bwMode="auto">
            <a:xfrm>
              <a:off x="673100" y="1708140"/>
              <a:ext cx="318770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zh-CN" sz="2000" b="1" dirty="0" smtClean="0"/>
                <a:t>2017——2018</a:t>
              </a:r>
              <a:r>
                <a:rPr lang="zh-CN" altLang="en-US" sz="2000" b="1" dirty="0" smtClean="0"/>
                <a:t>学期</a:t>
              </a:r>
              <a:endParaRPr lang="en-US" altLang="zh-CN" sz="2000" b="1" dirty="0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-128660" y="-171467"/>
            <a:ext cx="5189390" cy="1993432"/>
            <a:chOff x="-128660" y="-171467"/>
            <a:chExt cx="5189390" cy="1993432"/>
          </a:xfrm>
        </p:grpSpPr>
        <p:sp>
          <p:nvSpPr>
            <p:cNvPr id="29" name="îşļiḓê"/>
            <p:cNvSpPr txBox="1"/>
            <p:nvPr/>
          </p:nvSpPr>
          <p:spPr bwMode="auto">
            <a:xfrm>
              <a:off x="1114051" y="618064"/>
              <a:ext cx="3946679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我的荣誉</a:t>
              </a:r>
              <a:r>
                <a:rPr lang="en-US" altLang="zh-CN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</a:t>
              </a: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三好学生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30" name="直接箭头连接符 29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4" cstate="print"/>
          <a:srcRect b="50001"/>
          <a:stretch>
            <a:fillRect/>
          </a:stretch>
        </p:blipFill>
        <p:spPr>
          <a:xfrm>
            <a:off x="4718875" y="1509292"/>
            <a:ext cx="2939413" cy="1959554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4" cstate="print"/>
          <a:srcRect t="49731" b="-14"/>
          <a:stretch>
            <a:fillRect/>
          </a:stretch>
        </p:blipFill>
        <p:spPr>
          <a:xfrm>
            <a:off x="7819426" y="1498156"/>
            <a:ext cx="2939413" cy="1970690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 cstate="print"/>
          <a:srcRect t="4907" r="4663" b="46907"/>
          <a:stretch>
            <a:fillRect/>
          </a:stretch>
        </p:blipFill>
        <p:spPr>
          <a:xfrm>
            <a:off x="4690021" y="3989105"/>
            <a:ext cx="2932386" cy="1976173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5" cstate="print"/>
          <a:srcRect t="51934" r="4663" b="-1524"/>
          <a:stretch>
            <a:fillRect/>
          </a:stretch>
        </p:blipFill>
        <p:spPr>
          <a:xfrm>
            <a:off x="7853636" y="3973342"/>
            <a:ext cx="2932386" cy="20337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ïŝ1îďé"/>
          <p:cNvGrpSpPr/>
          <p:nvPr/>
        </p:nvGrpSpPr>
        <p:grpSpPr>
          <a:xfrm>
            <a:off x="607602" y="2142508"/>
            <a:ext cx="3865493" cy="847968"/>
            <a:chOff x="673100" y="1436914"/>
            <a:chExt cx="3865492" cy="847968"/>
          </a:xfrm>
        </p:grpSpPr>
        <p:grpSp>
          <p:nvGrpSpPr>
            <p:cNvPr id="28" name="îṥḻïḓé"/>
            <p:cNvGrpSpPr/>
            <p:nvPr/>
          </p:nvGrpSpPr>
          <p:grpSpPr>
            <a:xfrm>
              <a:off x="4119266" y="1436914"/>
              <a:ext cx="419326" cy="847968"/>
              <a:chOff x="4044295" y="2079128"/>
              <a:chExt cx="419326" cy="693058"/>
            </a:xfrm>
          </p:grpSpPr>
          <p:sp>
            <p:nvSpPr>
              <p:cNvPr id="37" name="ïṥľiḍe"/>
              <p:cNvSpPr/>
              <p:nvPr/>
            </p:nvSpPr>
            <p:spPr>
              <a:xfrm>
                <a:off x="4044295" y="2079128"/>
                <a:ext cx="105878" cy="693058"/>
              </a:xfrm>
              <a:prstGeom prst="round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ïsľïďe"/>
              <p:cNvSpPr/>
              <p:nvPr/>
            </p:nvSpPr>
            <p:spPr>
              <a:xfrm>
                <a:off x="4303535" y="2345614"/>
                <a:ext cx="160086" cy="160086"/>
              </a:xfrm>
              <a:prstGeom prst="chevron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3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2" name="ïś1îḑê"/>
            <p:cNvSpPr txBox="1"/>
            <p:nvPr/>
          </p:nvSpPr>
          <p:spPr bwMode="auto">
            <a:xfrm>
              <a:off x="673100" y="1613544"/>
              <a:ext cx="318770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 eaLnBrk="1" hangingPunct="1">
                <a:spcBef>
                  <a:spcPct val="0"/>
                </a:spcBef>
              </a:pPr>
              <a:r>
                <a:rPr lang="en-US" altLang="zh-CN" sz="2000" b="1" dirty="0" smtClean="0"/>
                <a:t>2018——2019</a:t>
              </a:r>
              <a:r>
                <a:rPr lang="zh-CN" altLang="en-US" sz="2000" b="1" dirty="0" smtClean="0"/>
                <a:t>学期</a:t>
              </a:r>
              <a:endParaRPr lang="en-US" altLang="zh-CN" sz="2000" b="1" dirty="0"/>
            </a:p>
          </p:txBody>
        </p:sp>
      </p:grpSp>
      <p:grpSp>
        <p:nvGrpSpPr>
          <p:cNvPr id="39" name="iṡḷiḍé"/>
          <p:cNvGrpSpPr/>
          <p:nvPr/>
        </p:nvGrpSpPr>
        <p:grpSpPr>
          <a:xfrm>
            <a:off x="639133" y="4572042"/>
            <a:ext cx="3865493" cy="847968"/>
            <a:chOff x="673100" y="1436914"/>
            <a:chExt cx="3865492" cy="847968"/>
          </a:xfrm>
        </p:grpSpPr>
        <p:grpSp>
          <p:nvGrpSpPr>
            <p:cNvPr id="40" name="ïślïďê"/>
            <p:cNvGrpSpPr/>
            <p:nvPr/>
          </p:nvGrpSpPr>
          <p:grpSpPr>
            <a:xfrm>
              <a:off x="4119266" y="1436914"/>
              <a:ext cx="419326" cy="847968"/>
              <a:chOff x="4044295" y="2079128"/>
              <a:chExt cx="419326" cy="693058"/>
            </a:xfrm>
          </p:grpSpPr>
          <p:sp>
            <p:nvSpPr>
              <p:cNvPr id="42" name="isḻîde"/>
              <p:cNvSpPr/>
              <p:nvPr/>
            </p:nvSpPr>
            <p:spPr>
              <a:xfrm>
                <a:off x="4044295" y="2079128"/>
                <a:ext cx="105878" cy="693058"/>
              </a:xfrm>
              <a:prstGeom prst="roundRect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iṩ1íḍé"/>
              <p:cNvSpPr/>
              <p:nvPr/>
            </p:nvSpPr>
            <p:spPr>
              <a:xfrm>
                <a:off x="4303535" y="2345614"/>
                <a:ext cx="160086" cy="160086"/>
              </a:xfrm>
              <a:prstGeom prst="chevron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lIns="91440" tIns="45720" rIns="91440" bIns="45720" rtlCol="0" anchor="ctr">
                <a:normAutofit fontScale="32500" lnSpcReduction="20000"/>
              </a:bodyPr>
              <a:lstStyle/>
              <a:p>
                <a:pPr algn="ctr">
                  <a:lnSpc>
                    <a:spcPct val="120000"/>
                  </a:lnSpc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1" name="íşlíḑê"/>
            <p:cNvSpPr txBox="1"/>
            <p:nvPr/>
          </p:nvSpPr>
          <p:spPr bwMode="auto">
            <a:xfrm>
              <a:off x="673100" y="1708140"/>
              <a:ext cx="3187700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rm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r">
                <a:spcBef>
                  <a:spcPct val="0"/>
                </a:spcBef>
              </a:pPr>
              <a:r>
                <a:rPr lang="en-US" altLang="zh-CN" sz="2000" b="1" dirty="0" smtClean="0"/>
                <a:t>2019——2020</a:t>
              </a:r>
              <a:r>
                <a:rPr lang="zh-CN" altLang="en-US" sz="2000" b="1" dirty="0" smtClean="0"/>
                <a:t>学期</a:t>
              </a:r>
              <a:endParaRPr lang="en-US" altLang="zh-CN" sz="2000" b="1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-128660" y="-171467"/>
            <a:ext cx="5189390" cy="1993432"/>
            <a:chOff x="-128660" y="-171467"/>
            <a:chExt cx="5189390" cy="1993432"/>
          </a:xfrm>
        </p:grpSpPr>
        <p:sp>
          <p:nvSpPr>
            <p:cNvPr id="45" name="îşļiḓê"/>
            <p:cNvSpPr txBox="1"/>
            <p:nvPr/>
          </p:nvSpPr>
          <p:spPr bwMode="auto">
            <a:xfrm>
              <a:off x="1114051" y="618064"/>
              <a:ext cx="3946679" cy="44180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ctr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eaLnBrk="1" hangingPunct="1">
                <a:spcBef>
                  <a:spcPct val="0"/>
                </a:spcBef>
              </a:pP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我的荣誉</a:t>
              </a:r>
              <a:r>
                <a:rPr lang="en-US" altLang="zh-CN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——</a:t>
              </a:r>
              <a:r>
                <a:rPr lang="zh-CN" altLang="en-US" sz="2800" b="1" dirty="0" smtClean="0">
                  <a:solidFill>
                    <a:schemeClr val="accent5"/>
                  </a:solidFill>
                  <a:latin typeface="思源黑体 CN Heavy" panose="020B0A00000000000000" pitchFamily="34" charset="-122"/>
                  <a:ea typeface="思源黑体 CN Heavy" panose="020B0A00000000000000" pitchFamily="34" charset="-122"/>
                </a:rPr>
                <a:t>三好学生</a:t>
              </a:r>
              <a:endParaRPr lang="en-US" altLang="zh-CN" sz="2800" b="1" dirty="0">
                <a:solidFill>
                  <a:schemeClr val="accent5"/>
                </a:solidFill>
                <a:latin typeface="思源黑体 CN Heavy" panose="020B0A00000000000000" pitchFamily="34" charset="-122"/>
                <a:ea typeface="思源黑体 CN Heavy" panose="020B0A00000000000000" pitchFamily="34" charset="-122"/>
              </a:endParaRPr>
            </a:p>
          </p:txBody>
        </p:sp>
        <p:cxnSp>
          <p:nvCxnSpPr>
            <p:cNvPr id="46" name="直接箭头连接符 45"/>
            <p:cNvCxnSpPr/>
            <p:nvPr/>
          </p:nvCxnSpPr>
          <p:spPr>
            <a:xfrm>
              <a:off x="971550" y="1059869"/>
              <a:ext cx="2621381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图片 4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8660" y="-171467"/>
              <a:ext cx="1993432" cy="1993432"/>
            </a:xfrm>
            <a:prstGeom prst="rect">
              <a:avLst/>
            </a:prstGeom>
          </p:spPr>
        </p:pic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4" cstate="print"/>
          <a:srcRect b="49075"/>
          <a:stretch>
            <a:fillRect/>
          </a:stretch>
        </p:blipFill>
        <p:spPr>
          <a:xfrm>
            <a:off x="4705787" y="1521649"/>
            <a:ext cx="2932386" cy="199108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5" cstate="print"/>
          <a:srcRect t="5736" r="10988" b="47993"/>
          <a:stretch>
            <a:fillRect/>
          </a:stretch>
        </p:blipFill>
        <p:spPr>
          <a:xfrm>
            <a:off x="4723170" y="3978881"/>
            <a:ext cx="2962725" cy="205348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/>
          <a:srcRect t="47834" b="956"/>
          <a:stretch>
            <a:fillRect/>
          </a:stretch>
        </p:blipFill>
        <p:spPr>
          <a:xfrm>
            <a:off x="7853634" y="1494748"/>
            <a:ext cx="2932386" cy="2002221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5" cstate="print"/>
          <a:srcRect t="53534" r="10988" b="247"/>
          <a:stretch>
            <a:fillRect/>
          </a:stretch>
        </p:blipFill>
        <p:spPr>
          <a:xfrm>
            <a:off x="7878263" y="3966524"/>
            <a:ext cx="2962725" cy="2051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 advTm="3000">
        <p:blinds dir="vert"/>
      </p:transition>
    </mc:Choice>
    <mc:Fallback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553.5984251968503,&quot;width&quot;:3040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E5A700"/>
      </a:accent1>
      <a:accent2>
        <a:srgbClr val="D87780"/>
      </a:accent2>
      <a:accent3>
        <a:srgbClr val="057993"/>
      </a:accent3>
      <a:accent4>
        <a:srgbClr val="8EE6DA"/>
      </a:accent4>
      <a:accent5>
        <a:srgbClr val="AB504B"/>
      </a:accent5>
      <a:accent6>
        <a:srgbClr val="B28936"/>
      </a:accent6>
      <a:hlink>
        <a:srgbClr val="0563C1"/>
      </a:hlink>
      <a:folHlink>
        <a:srgbClr val="954F72"/>
      </a:folHlink>
    </a:clrScheme>
    <a:fontScheme name="Temp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E5A700"/>
    </a:accent1>
    <a:accent2>
      <a:srgbClr val="D87780"/>
    </a:accent2>
    <a:accent3>
      <a:srgbClr val="057993"/>
    </a:accent3>
    <a:accent4>
      <a:srgbClr val="8EE6DA"/>
    </a:accent4>
    <a:accent5>
      <a:srgbClr val="AB504B"/>
    </a:accent5>
    <a:accent6>
      <a:srgbClr val="B28936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360</Words>
  <Application>Microsoft Office PowerPoint</Application>
  <PresentationFormat>自定义</PresentationFormat>
  <Paragraphs>42</Paragraphs>
  <Slides>12</Slides>
  <Notes>8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XYZ</dc:creator>
  <cp:lastModifiedBy>xbany</cp:lastModifiedBy>
  <cp:revision>58</cp:revision>
  <dcterms:created xsi:type="dcterms:W3CDTF">2020-01-22T07:16:00Z</dcterms:created>
  <dcterms:modified xsi:type="dcterms:W3CDTF">2020-10-14T12:13:53Z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2052-11.1.0.9926</vt:lpwstr>
  </property>
</Properties>
</file>