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8" r:id="rId4"/>
    <p:sldId id="257" r:id="rId5"/>
    <p:sldId id="259" r:id="rId6"/>
    <p:sldId id="260" r:id="rId7"/>
    <p:sldId id="271" r:id="rId8"/>
    <p:sldId id="266" r:id="rId9"/>
    <p:sldId id="262" r:id="rId10"/>
    <p:sldId id="263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8C63F"/>
    <a:srgbClr val="FED45E"/>
    <a:srgbClr val="F7C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42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11711-88DC-4893-A419-7FC9EB7E9D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5711-3C01-471F-A423-ACBEE571D01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.xml"/><Relationship Id="rId7" Type="http://schemas.openxmlformats.org/officeDocument/2006/relationships/image" Target="../media/image6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35.pn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9.jpeg"/><Relationship Id="rId6" Type="http://schemas.openxmlformats.org/officeDocument/2006/relationships/image" Target="../media/image3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42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20.png"/><Relationship Id="rId7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tags" Target="../tags/tag7.xml"/><Relationship Id="rId4" Type="http://schemas.openxmlformats.org/officeDocument/2006/relationships/image" Target="../media/image19.jpeg"/><Relationship Id="rId3" Type="http://schemas.openxmlformats.org/officeDocument/2006/relationships/tags" Target="../tags/tag6.xml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20.png"/><Relationship Id="rId7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29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78" y="918643"/>
            <a:ext cx="2822181" cy="28342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275">
            <a:off x="6520374" y="390006"/>
            <a:ext cx="1428750" cy="1057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48232" y="3655864"/>
            <a:ext cx="7051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大队委竞选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2168" y="6029616"/>
            <a:ext cx="2748280" cy="424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ts val="2600"/>
              </a:lnSpc>
            </a:pPr>
            <a:r>
              <a:rPr lang="zh-CN" altLang="en-US" dirty="0">
                <a:cs typeface="+mn-ea"/>
                <a:sym typeface="+mn-lt"/>
              </a:rPr>
              <a:t>三年级（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）班    </a:t>
            </a:r>
            <a:r>
              <a:rPr lang="zh-CN" altLang="en-US" dirty="0" smtClean="0">
                <a:cs typeface="+mn-ea"/>
                <a:sym typeface="+mn-lt"/>
              </a:rPr>
              <a:t>张钰萱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32647" y="4892268"/>
            <a:ext cx="3282308" cy="852740"/>
            <a:chOff x="4598132" y="1233764"/>
            <a:chExt cx="3054341" cy="793514"/>
          </a:xfrm>
          <a:solidFill>
            <a:srgbClr val="0070C0"/>
          </a:solidFill>
        </p:grpSpPr>
        <p:sp>
          <p:nvSpPr>
            <p:cNvPr id="10" name="TextBox 19"/>
            <p:cNvSpPr txBox="1"/>
            <p:nvPr/>
          </p:nvSpPr>
          <p:spPr>
            <a:xfrm rot="20891386">
              <a:off x="4598132" y="1278782"/>
              <a:ext cx="724399" cy="7160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rgbClr val="F8C63F"/>
                  </a:solidFill>
                  <a:cs typeface="+mn-ea"/>
                  <a:sym typeface="+mn-lt"/>
                </a:rPr>
                <a:t>自</a:t>
              </a:r>
              <a:endParaRPr lang="zh-CN" altLang="en-US" sz="4400" b="1" dirty="0">
                <a:solidFill>
                  <a:srgbClr val="F8C63F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20"/>
            <p:cNvSpPr txBox="1"/>
            <p:nvPr/>
          </p:nvSpPr>
          <p:spPr>
            <a:xfrm rot="408059">
              <a:off x="5415060" y="1233764"/>
              <a:ext cx="722032" cy="7160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rgbClr val="F8C63F"/>
                  </a:solidFill>
                  <a:cs typeface="+mn-ea"/>
                  <a:sym typeface="+mn-lt"/>
                </a:rPr>
                <a:t>我</a:t>
              </a:r>
              <a:endParaRPr lang="zh-CN" altLang="en-US" sz="4400" b="1" dirty="0">
                <a:solidFill>
                  <a:srgbClr val="F8C63F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 rot="21227186">
              <a:off x="6224914" y="1266234"/>
              <a:ext cx="685269" cy="7160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F8C63F"/>
                  </a:solidFill>
                  <a:cs typeface="+mn-ea"/>
                  <a:sym typeface="+mn-lt"/>
                </a:rPr>
                <a:t>介</a:t>
              </a:r>
              <a:endParaRPr lang="zh-CN" altLang="en-US" sz="4400" b="1" dirty="0">
                <a:solidFill>
                  <a:srgbClr val="F8C63F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 rot="842418">
              <a:off x="6956542" y="1311277"/>
              <a:ext cx="695931" cy="7160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F8C63F"/>
                  </a:solidFill>
                  <a:cs typeface="+mn-ea"/>
                  <a:sym typeface="+mn-lt"/>
                </a:rPr>
                <a:t>绍</a:t>
              </a:r>
              <a:endParaRPr lang="zh-CN" altLang="en-US" sz="4400" b="1" dirty="0">
                <a:solidFill>
                  <a:srgbClr val="F8C63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 descr="微信图片_20200911194518"/>
          <p:cNvPicPr>
            <a:picLocks noChangeAspect="1"/>
          </p:cNvPicPr>
          <p:nvPr/>
        </p:nvPicPr>
        <p:blipFill>
          <a:blip r:embed="rId4"/>
          <a:srcRect l="9806" t="587" r="23527" b="49413"/>
          <a:stretch>
            <a:fillRect/>
          </a:stretch>
        </p:blipFill>
        <p:spPr>
          <a:xfrm>
            <a:off x="5058410" y="1144270"/>
            <a:ext cx="2249424" cy="2249424"/>
          </a:xfrm>
          <a:prstGeom prst="ellipse">
            <a:avLst/>
          </a:prstGeom>
        </p:spPr>
      </p:pic>
      <p:pic>
        <p:nvPicPr>
          <p:cNvPr id="14" name="宋梓欣 - 最美的光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380" y="269875"/>
            <a:ext cx="495300" cy="4953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advTm="7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4" repeatCount="indefinite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36617" y="-3193885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我</a:t>
              </a:r>
              <a:r>
                <a:rPr lang="zh-CN" altLang="en-US" sz="2400" dirty="0" smtClean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的荣誉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9" y="3298103"/>
            <a:ext cx="2640717" cy="2640717"/>
          </a:xfrm>
          <a:prstGeom prst="rect">
            <a:avLst/>
          </a:prstGeom>
        </p:spPr>
      </p:pic>
      <p:pic>
        <p:nvPicPr>
          <p:cNvPr id="2" name="图片 1" descr="微信图片_20200911200534"/>
          <p:cNvPicPr>
            <a:picLocks noChangeAspect="1"/>
          </p:cNvPicPr>
          <p:nvPr/>
        </p:nvPicPr>
        <p:blipFill>
          <a:blip r:embed="rId3"/>
          <a:srcRect l="101" t="3215" r="404" b="4453"/>
          <a:stretch>
            <a:fillRect/>
          </a:stretch>
        </p:blipFill>
        <p:spPr>
          <a:xfrm>
            <a:off x="7131685" y="2293620"/>
            <a:ext cx="2729345" cy="1899631"/>
          </a:xfrm>
          <a:prstGeom prst="rect">
            <a:avLst/>
          </a:prstGeom>
        </p:spPr>
      </p:pic>
      <p:pic>
        <p:nvPicPr>
          <p:cNvPr id="3" name="图片 2" descr="微信图片_20200911200522"/>
          <p:cNvPicPr>
            <a:picLocks noChangeAspect="1"/>
          </p:cNvPicPr>
          <p:nvPr/>
        </p:nvPicPr>
        <p:blipFill>
          <a:blip r:embed="rId4"/>
          <a:srcRect t="2424" b="4301"/>
          <a:stretch>
            <a:fillRect/>
          </a:stretch>
        </p:blipFill>
        <p:spPr>
          <a:xfrm>
            <a:off x="3333115" y="2274570"/>
            <a:ext cx="2743200" cy="1919028"/>
          </a:xfrm>
          <a:prstGeom prst="rect">
            <a:avLst/>
          </a:prstGeom>
        </p:spPr>
      </p:pic>
      <p:pic>
        <p:nvPicPr>
          <p:cNvPr id="4" name="图片 3" descr="微信图片_20200911200529"/>
          <p:cNvPicPr>
            <a:picLocks noChangeAspect="1"/>
          </p:cNvPicPr>
          <p:nvPr/>
        </p:nvPicPr>
        <p:blipFill>
          <a:blip r:embed="rId5"/>
          <a:srcRect t="1481" b="6456"/>
          <a:stretch>
            <a:fillRect/>
          </a:stretch>
        </p:blipFill>
        <p:spPr>
          <a:xfrm>
            <a:off x="3394710" y="4619625"/>
            <a:ext cx="2743200" cy="1894090"/>
          </a:xfrm>
          <a:prstGeom prst="rect">
            <a:avLst/>
          </a:prstGeom>
        </p:spPr>
      </p:pic>
      <p:pic>
        <p:nvPicPr>
          <p:cNvPr id="5" name="图片 4" descr="微信图片_20200911200539"/>
          <p:cNvPicPr>
            <a:picLocks noChangeAspect="1"/>
          </p:cNvPicPr>
          <p:nvPr/>
        </p:nvPicPr>
        <p:blipFill>
          <a:blip r:embed="rId6"/>
          <a:srcRect l="1010"/>
          <a:stretch>
            <a:fillRect/>
          </a:stretch>
        </p:blipFill>
        <p:spPr>
          <a:xfrm>
            <a:off x="7229475" y="4537710"/>
            <a:ext cx="2715491" cy="2057400"/>
          </a:xfrm>
          <a:prstGeom prst="rect">
            <a:avLst/>
          </a:prstGeom>
        </p:spPr>
      </p:pic>
      <p:pic>
        <p:nvPicPr>
          <p:cNvPr id="44" name="图片 43" descr="3fd2276eb8d1af7114ff715b7cb13b8d"/>
          <p:cNvPicPr>
            <a:picLocks noChangeAspect="1"/>
          </p:cNvPicPr>
          <p:nvPr/>
        </p:nvPicPr>
        <p:blipFill>
          <a:blip r:embed="rId7"/>
          <a:srcRect t="17546" b="20996"/>
          <a:stretch>
            <a:fillRect/>
          </a:stretch>
        </p:blipFill>
        <p:spPr>
          <a:xfrm rot="1800000">
            <a:off x="9258634" y="4156042"/>
            <a:ext cx="1220298" cy="749974"/>
          </a:xfrm>
          <a:prstGeom prst="rect">
            <a:avLst/>
          </a:prstGeom>
        </p:spPr>
      </p:pic>
      <p:pic>
        <p:nvPicPr>
          <p:cNvPr id="9" name="图片 8" descr="3fd2276eb8d1af7114ff715b7cb13b8d"/>
          <p:cNvPicPr>
            <a:picLocks noChangeAspect="1"/>
          </p:cNvPicPr>
          <p:nvPr/>
        </p:nvPicPr>
        <p:blipFill>
          <a:blip r:embed="rId7"/>
          <a:srcRect t="17546" b="20996"/>
          <a:stretch>
            <a:fillRect/>
          </a:stretch>
        </p:blipFill>
        <p:spPr>
          <a:xfrm rot="1800000">
            <a:off x="5350844" y="4304632"/>
            <a:ext cx="1220298" cy="749974"/>
          </a:xfrm>
          <a:prstGeom prst="rect">
            <a:avLst/>
          </a:prstGeom>
        </p:spPr>
      </p:pic>
      <p:pic>
        <p:nvPicPr>
          <p:cNvPr id="10" name="图片 9" descr="3fd2276eb8d1af7114ff715b7cb13b8d"/>
          <p:cNvPicPr>
            <a:picLocks noChangeAspect="1"/>
          </p:cNvPicPr>
          <p:nvPr/>
        </p:nvPicPr>
        <p:blipFill>
          <a:blip r:embed="rId7"/>
          <a:srcRect t="17546" b="20996"/>
          <a:stretch>
            <a:fillRect/>
          </a:stretch>
        </p:blipFill>
        <p:spPr>
          <a:xfrm rot="1800000">
            <a:off x="5350844" y="1960847"/>
            <a:ext cx="1220298" cy="749974"/>
          </a:xfrm>
          <a:prstGeom prst="rect">
            <a:avLst/>
          </a:prstGeom>
        </p:spPr>
      </p:pic>
      <p:pic>
        <p:nvPicPr>
          <p:cNvPr id="11" name="图片 10" descr="3fd2276eb8d1af7114ff715b7cb13b8d"/>
          <p:cNvPicPr>
            <a:picLocks noChangeAspect="1"/>
          </p:cNvPicPr>
          <p:nvPr/>
        </p:nvPicPr>
        <p:blipFill>
          <a:blip r:embed="rId7"/>
          <a:srcRect t="17546" b="20996"/>
          <a:stretch>
            <a:fillRect/>
          </a:stretch>
        </p:blipFill>
        <p:spPr>
          <a:xfrm rot="1800000">
            <a:off x="9071944" y="1960847"/>
            <a:ext cx="1220298" cy="749974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advTm="4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36617" y="-3193885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我</a:t>
              </a:r>
              <a:r>
                <a:rPr lang="zh-CN" altLang="en-US" sz="2400" dirty="0" smtClean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的证书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32" y="4518961"/>
            <a:ext cx="2357730" cy="176829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 rot="0">
            <a:off x="1838325" y="5306060"/>
            <a:ext cx="2624455" cy="998855"/>
            <a:chOff x="2755" y="6766"/>
            <a:chExt cx="4218" cy="995"/>
          </a:xfrm>
          <a:solidFill>
            <a:srgbClr val="92D050"/>
          </a:solidFill>
        </p:grpSpPr>
        <p:sp>
          <p:nvSpPr>
            <p:cNvPr id="32" name="矩形 31"/>
            <p:cNvSpPr/>
            <p:nvPr/>
          </p:nvSpPr>
          <p:spPr>
            <a:xfrm>
              <a:off x="2755" y="6766"/>
              <a:ext cx="4218" cy="9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文本框 2"/>
            <p:cNvSpPr txBox="1">
              <a:spLocks noChangeArrowheads="1"/>
            </p:cNvSpPr>
            <p:nvPr/>
          </p:nvSpPr>
          <p:spPr bwMode="auto">
            <a:xfrm>
              <a:off x="3074" y="6888"/>
              <a:ext cx="3581" cy="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121888" tIns="60944" rIns="121888" bIns="60944" anchor="t" anchorCtr="0">
              <a:noAutofit/>
            </a:bodyPr>
            <a:lstStyle/>
            <a:p>
              <a:pPr algn="ctr">
                <a:lnSpc>
                  <a:spcPts val="2400"/>
                </a:lnSpc>
              </a:pPr>
              <a:r>
                <a:rPr lang="zh-CN" altLang="en-US" sz="1865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站酷快乐体2016修订版" panose="02010600030101010101" charset="-122"/>
                  <a:sym typeface="微软雅黑" panose="020B0503020204020204" pitchFamily="34" charset="-122"/>
                </a:rPr>
                <a:t>国际创意大赛</a:t>
              </a:r>
              <a:endParaRPr lang="zh-CN" altLang="en-US" sz="1865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快乐体2016修订版" panose="02010600030101010101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2400"/>
                </a:lnSpc>
              </a:pPr>
              <a:r>
                <a:rPr lang="zh-CN" altLang="en-US" sz="1865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站酷快乐体2016修订版" panose="02010600030101010101" charset="-122"/>
                  <a:sym typeface="微软雅黑" panose="020B0503020204020204" pitchFamily="34" charset="-122"/>
                </a:rPr>
                <a:t>二等奖</a:t>
              </a:r>
              <a:endParaRPr lang="zh-CN" altLang="en-US" sz="1865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快乐体2016修订版" panose="02010600030101010101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ts val="2400"/>
                </a:lnSpc>
              </a:pPr>
              <a:endParaRPr lang="zh-CN" altLang="en-US" sz="1865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快乐体2016修订版" panose="0201060003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0">
            <a:off x="5547360" y="5306060"/>
            <a:ext cx="2624455" cy="701686"/>
            <a:chOff x="7491" y="6778"/>
            <a:chExt cx="4218" cy="782"/>
          </a:xfrm>
        </p:grpSpPr>
        <p:sp>
          <p:nvSpPr>
            <p:cNvPr id="37" name="矩形 36"/>
            <p:cNvSpPr/>
            <p:nvPr/>
          </p:nvSpPr>
          <p:spPr>
            <a:xfrm>
              <a:off x="7491" y="6778"/>
              <a:ext cx="4218" cy="7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文本框 2"/>
            <p:cNvSpPr txBox="1">
              <a:spLocks noChangeArrowheads="1"/>
            </p:cNvSpPr>
            <p:nvPr/>
          </p:nvSpPr>
          <p:spPr bwMode="auto">
            <a:xfrm>
              <a:off x="7810" y="6900"/>
              <a:ext cx="3581" cy="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121888" tIns="60944" rIns="121888" bIns="60944" anchor="t" anchorCtr="0">
              <a:noAutofit/>
            </a:bodyPr>
            <a:lstStyle/>
            <a:p>
              <a:pPr algn="ctr">
                <a:lnSpc>
                  <a:spcPts val="2400"/>
                </a:lnSpc>
              </a:pPr>
              <a:r>
                <a:rPr lang="zh-CN" altLang="en-US" sz="1865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站酷快乐体2016修订版" panose="02010600030101010101" charset="-122"/>
                  <a:sym typeface="微软雅黑" panose="020B0503020204020204" pitchFamily="34" charset="-122"/>
                </a:rPr>
                <a:t>中国舞伍级</a:t>
              </a:r>
              <a:endParaRPr lang="zh-CN" altLang="en-US" sz="1865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快乐体2016修订版" panose="02010600030101010101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0">
            <a:off x="8825230" y="5298440"/>
            <a:ext cx="2624455" cy="709295"/>
            <a:chOff x="2860" y="6763"/>
            <a:chExt cx="4218" cy="995"/>
          </a:xfrm>
          <a:solidFill>
            <a:srgbClr val="92D050"/>
          </a:solidFill>
        </p:grpSpPr>
        <p:sp>
          <p:nvSpPr>
            <p:cNvPr id="42" name="矩形 41"/>
            <p:cNvSpPr/>
            <p:nvPr/>
          </p:nvSpPr>
          <p:spPr>
            <a:xfrm>
              <a:off x="2860" y="6763"/>
              <a:ext cx="4218" cy="9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文本框 2"/>
            <p:cNvSpPr txBox="1">
              <a:spLocks noChangeArrowheads="1"/>
            </p:cNvSpPr>
            <p:nvPr/>
          </p:nvSpPr>
          <p:spPr bwMode="auto">
            <a:xfrm>
              <a:off x="3074" y="6885"/>
              <a:ext cx="3581" cy="4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0" vert="horz" wrap="square" lIns="121888" tIns="60944" rIns="121888" bIns="60944" anchor="t" anchorCtr="0">
              <a:noAutofit/>
            </a:bodyPr>
            <a:lstStyle/>
            <a:p>
              <a:pPr algn="ctr">
                <a:lnSpc>
                  <a:spcPts val="2400"/>
                </a:lnSpc>
              </a:pPr>
              <a:r>
                <a:rPr lang="zh-CN" altLang="en-US" sz="1865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站酷快乐体2016修订版" panose="02010600030101010101" charset="-122"/>
                  <a:sym typeface="微软雅黑" panose="020B0503020204020204" pitchFamily="34" charset="-122"/>
                </a:rPr>
                <a:t>儿童画捌级</a:t>
              </a:r>
              <a:endParaRPr lang="zh-CN" altLang="en-US" sz="1865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站酷快乐体2016修订版" panose="02010600030101010101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 descr="微信图片_20200911201848"/>
          <p:cNvPicPr>
            <a:picLocks noChangeAspect="1"/>
          </p:cNvPicPr>
          <p:nvPr/>
        </p:nvPicPr>
        <p:blipFill>
          <a:blip r:embed="rId4"/>
          <a:srcRect l="2820" r="1751"/>
          <a:stretch>
            <a:fillRect/>
          </a:stretch>
        </p:blipFill>
        <p:spPr>
          <a:xfrm>
            <a:off x="2364740" y="2852420"/>
            <a:ext cx="1570690" cy="2194560"/>
          </a:xfrm>
          <a:prstGeom prst="rect">
            <a:avLst/>
          </a:prstGeom>
        </p:spPr>
      </p:pic>
      <p:pic>
        <p:nvPicPr>
          <p:cNvPr id="5" name="图片 4" descr="微信图片_202009112018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815" y="2852420"/>
            <a:ext cx="1645920" cy="2194560"/>
          </a:xfrm>
          <a:prstGeom prst="rect">
            <a:avLst/>
          </a:prstGeom>
        </p:spPr>
      </p:pic>
      <p:pic>
        <p:nvPicPr>
          <p:cNvPr id="46" name="图片 45" descr="3fd2276eb8d1af7114ff715b7cb13b8d"/>
          <p:cNvPicPr>
            <a:picLocks noChangeAspect="1"/>
          </p:cNvPicPr>
          <p:nvPr/>
        </p:nvPicPr>
        <p:blipFill>
          <a:blip r:embed="rId6"/>
          <a:srcRect t="17546" b="20996"/>
          <a:stretch>
            <a:fillRect/>
          </a:stretch>
        </p:blipFill>
        <p:spPr>
          <a:xfrm rot="1800000">
            <a:off x="10359442" y="2442176"/>
            <a:ext cx="1220298" cy="749974"/>
          </a:xfrm>
          <a:prstGeom prst="rect">
            <a:avLst/>
          </a:prstGeom>
        </p:spPr>
      </p:pic>
      <p:pic>
        <p:nvPicPr>
          <p:cNvPr id="44" name="图片 43" descr="3fd2276eb8d1af7114ff715b7cb13b8d"/>
          <p:cNvPicPr>
            <a:picLocks noChangeAspect="1"/>
          </p:cNvPicPr>
          <p:nvPr/>
        </p:nvPicPr>
        <p:blipFill>
          <a:blip r:embed="rId6"/>
          <a:srcRect t="17546" b="20996"/>
          <a:stretch>
            <a:fillRect/>
          </a:stretch>
        </p:blipFill>
        <p:spPr>
          <a:xfrm rot="1800000">
            <a:off x="3261059" y="2442177"/>
            <a:ext cx="1220298" cy="749974"/>
          </a:xfrm>
          <a:prstGeom prst="rect">
            <a:avLst/>
          </a:prstGeom>
        </p:spPr>
      </p:pic>
      <p:pic>
        <p:nvPicPr>
          <p:cNvPr id="9" name="图片 8" descr="微信图片_202009112031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670" y="2989580"/>
            <a:ext cx="2743200" cy="2057400"/>
          </a:xfrm>
          <a:prstGeom prst="rect">
            <a:avLst/>
          </a:prstGeom>
        </p:spPr>
      </p:pic>
      <p:pic>
        <p:nvPicPr>
          <p:cNvPr id="45" name="图片 44" descr="3fd2276eb8d1af7114ff715b7cb13b8d"/>
          <p:cNvPicPr>
            <a:picLocks noChangeAspect="1"/>
          </p:cNvPicPr>
          <p:nvPr/>
        </p:nvPicPr>
        <p:blipFill>
          <a:blip r:embed="rId6"/>
          <a:srcRect t="17546" b="20996"/>
          <a:stretch>
            <a:fillRect/>
          </a:stretch>
        </p:blipFill>
        <p:spPr>
          <a:xfrm rot="1800000">
            <a:off x="7558624" y="2560287"/>
            <a:ext cx="1220298" cy="749974"/>
          </a:xfrm>
          <a:prstGeom prst="rect">
            <a:avLst/>
          </a:prstGeom>
        </p:spPr>
      </p:pic>
    </p:spTree>
  </p:cSld>
  <p:clrMapOvr>
    <a:masterClrMapping/>
  </p:clrMapOvr>
  <p:transition advTm="32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36617" y="-3193885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 smtClean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竞聘感言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74" y="4427764"/>
            <a:ext cx="2205060" cy="2205060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 bwMode="auto">
          <a:xfrm>
            <a:off x="2585085" y="2538095"/>
            <a:ext cx="6804660" cy="330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spc="300" dirty="0">
                <a:solidFill>
                  <a:srgbClr val="00206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尊敬的老师、亲爱的同学们：</a:t>
            </a:r>
            <a:endParaRPr lang="zh-CN" altLang="en-US" sz="2000" kern="0" spc="300" dirty="0">
              <a:solidFill>
                <a:srgbClr val="002060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spc="300" dirty="0">
                <a:solidFill>
                  <a:srgbClr val="00206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   </a:t>
            </a:r>
            <a:endParaRPr lang="zh-CN" altLang="en-US" sz="900" kern="0" spc="300" dirty="0">
              <a:solidFill>
                <a:srgbClr val="002060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spc="300" dirty="0">
                <a:solidFill>
                  <a:srgbClr val="00206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Lato Light" charset="0"/>
                <a:sym typeface="Lato Light" charset="0"/>
              </a:rPr>
              <a:t>    如果这次竞选大队委我能胜出，我要进一步完善自己，发挥模范带头作用，用自己的言行感染身边的同学营造和谐的校园氛围。我会和大家共同努力，为班级争取更多的荣誉，为学校争添更多的光彩。我会继续热心帮助同学，为大家服务。我会和其他大队委团结协作，完成善真服务社的每项工作任务。</a:t>
            </a:r>
            <a:endParaRPr lang="zh-CN" altLang="en-US" sz="2000" kern="0" spc="300" dirty="0">
              <a:solidFill>
                <a:srgbClr val="002060"/>
              </a:solidFill>
              <a:latin typeface="方正卡通简体" panose="03000509000000000000" pitchFamily="65" charset="-122"/>
              <a:ea typeface="方正卡通简体" panose="03000509000000000000" pitchFamily="65" charset="-122"/>
              <a:cs typeface="Lato Light" charset="0"/>
              <a:sym typeface="Lato Light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4" y="4874365"/>
            <a:ext cx="1960908" cy="1759212"/>
          </a:xfrm>
          <a:prstGeom prst="rect">
            <a:avLst/>
          </a:prstGeom>
        </p:spPr>
      </p:pic>
    </p:spTree>
  </p:cSld>
  <p:clrMapOvr>
    <a:masterClrMapping/>
  </p:clrMapOvr>
  <p:transition advTm="155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78" y="918643"/>
            <a:ext cx="2822181" cy="28342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275">
            <a:off x="6520374" y="390006"/>
            <a:ext cx="1428750" cy="1057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00327" y="3591094"/>
            <a:ext cx="70511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请投我一票！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0898" y="5988976"/>
            <a:ext cx="2748280" cy="424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ts val="2600"/>
              </a:lnSpc>
            </a:pPr>
            <a:r>
              <a:rPr lang="zh-CN" altLang="en-US" dirty="0">
                <a:cs typeface="+mn-ea"/>
                <a:sym typeface="+mn-lt"/>
              </a:rPr>
              <a:t>三年级（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）班    张钰萱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32647" y="4892268"/>
            <a:ext cx="3282308" cy="851648"/>
            <a:chOff x="4598132" y="1233764"/>
            <a:chExt cx="3054341" cy="792498"/>
          </a:xfrm>
          <a:solidFill>
            <a:srgbClr val="0070C0"/>
          </a:solidFill>
        </p:grpSpPr>
        <p:sp>
          <p:nvSpPr>
            <p:cNvPr id="10" name="TextBox 19"/>
            <p:cNvSpPr txBox="1"/>
            <p:nvPr/>
          </p:nvSpPr>
          <p:spPr>
            <a:xfrm rot="20891386">
              <a:off x="4598132" y="1278782"/>
              <a:ext cx="724399" cy="7149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rgbClr val="F8C63F"/>
                  </a:solidFill>
                  <a:cs typeface="+mn-ea"/>
                  <a:sym typeface="+mn-lt"/>
                </a:rPr>
                <a:t>感</a:t>
              </a:r>
              <a:endParaRPr lang="zh-CN" altLang="en-US" sz="4400" b="1" dirty="0">
                <a:solidFill>
                  <a:srgbClr val="F8C63F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20"/>
            <p:cNvSpPr txBox="1"/>
            <p:nvPr/>
          </p:nvSpPr>
          <p:spPr>
            <a:xfrm rot="408059">
              <a:off x="5415060" y="1233764"/>
              <a:ext cx="722032" cy="7149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 smtClean="0">
                  <a:solidFill>
                    <a:srgbClr val="F8C63F"/>
                  </a:solidFill>
                  <a:cs typeface="+mn-ea"/>
                  <a:sym typeface="+mn-lt"/>
                </a:rPr>
                <a:t>谢</a:t>
              </a:r>
              <a:endParaRPr lang="zh-CN" altLang="en-US" sz="4400" b="1" dirty="0">
                <a:solidFill>
                  <a:srgbClr val="F8C63F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21"/>
            <p:cNvSpPr txBox="1"/>
            <p:nvPr/>
          </p:nvSpPr>
          <p:spPr>
            <a:xfrm rot="21227186">
              <a:off x="6224914" y="1266234"/>
              <a:ext cx="685269" cy="7149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F8C63F"/>
                  </a:solidFill>
                  <a:cs typeface="+mn-ea"/>
                  <a:sym typeface="+mn-lt"/>
                </a:rPr>
                <a:t>大</a:t>
              </a:r>
              <a:endParaRPr lang="zh-CN" altLang="en-US" sz="4400" b="1" dirty="0">
                <a:solidFill>
                  <a:srgbClr val="F8C63F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 rot="842418">
              <a:off x="6956542" y="1311277"/>
              <a:ext cx="695931" cy="7149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F8C63F"/>
                  </a:solidFill>
                  <a:cs typeface="+mn-ea"/>
                  <a:sym typeface="+mn-lt"/>
                </a:rPr>
                <a:t>家</a:t>
              </a:r>
              <a:endParaRPr lang="zh-CN" altLang="en-US" sz="4400" b="1" dirty="0">
                <a:solidFill>
                  <a:srgbClr val="F8C63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 descr="8H0A0327"/>
          <p:cNvPicPr>
            <a:picLocks noChangeAspect="1"/>
          </p:cNvPicPr>
          <p:nvPr/>
        </p:nvPicPr>
        <p:blipFill>
          <a:blip r:embed="rId4"/>
          <a:srcRect l="38264" t="12737" r="17292" b="20597"/>
          <a:stretch>
            <a:fillRect/>
          </a:stretch>
        </p:blipFill>
        <p:spPr>
          <a:xfrm>
            <a:off x="5064125" y="1151255"/>
            <a:ext cx="2235708" cy="2235708"/>
          </a:xfrm>
          <a:prstGeom prst="ellipse">
            <a:avLst/>
          </a:prstGeom>
        </p:spPr>
      </p:pic>
    </p:spTree>
    <p:custDataLst>
      <p:tags r:id="rId5"/>
    </p:custDataLst>
  </p:cSld>
  <p:clrMapOvr>
    <a:masterClrMapping/>
  </p:clrMapOvr>
  <p:transition advTm="13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我图PPT\00001PNG素材\儿童卡通\fgu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91" y="3962897"/>
            <a:ext cx="1726580" cy="12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31" y="5538095"/>
            <a:ext cx="588393" cy="58839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20549" y="2409374"/>
            <a:ext cx="20116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姓名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lang="zh-CN" altLang="en-US" sz="2400" noProof="0" dirty="0">
                <a:solidFill>
                  <a:schemeClr val="bg1"/>
                </a:solidFill>
                <a:cs typeface="+mn-ea"/>
                <a:sym typeface="+mn-lt"/>
              </a:rPr>
              <a:t>张钰萱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年龄：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性别：女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星座：金牛座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63" y="4949702"/>
            <a:ext cx="588393" cy="58839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0115" y="1176020"/>
            <a:ext cx="3902710" cy="3763645"/>
            <a:chOff x="3449" y="1852"/>
            <a:chExt cx="6146" cy="59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" y="1852"/>
              <a:ext cx="6147" cy="5711"/>
            </a:xfrm>
            <a:prstGeom prst="rect">
              <a:avLst/>
            </a:prstGeom>
          </p:spPr>
        </p:pic>
        <p:pic>
          <p:nvPicPr>
            <p:cNvPr id="19" name="图片 18" descr="8H0A0382"/>
            <p:cNvPicPr>
              <a:picLocks noChangeAspect="1"/>
            </p:cNvPicPr>
            <p:nvPr/>
          </p:nvPicPr>
          <p:blipFill>
            <a:blip r:embed="rId4"/>
            <a:srcRect l="38163" t="13191" r="17393" b="20142"/>
            <a:stretch>
              <a:fillRect/>
            </a:stretch>
          </p:blipFill>
          <p:spPr>
            <a:xfrm>
              <a:off x="4616" y="3907"/>
              <a:ext cx="3873" cy="3873"/>
            </a:xfrm>
            <a:prstGeom prst="ellipse">
              <a:avLst/>
            </a:prstGeom>
          </p:spPr>
        </p:pic>
      </p:grpSp>
    </p:spTree>
    <p:custDataLst>
      <p:tags r:id="rId5"/>
    </p:custDataLst>
  </p:cSld>
  <p:clrMapOvr>
    <a:masterClrMapping/>
  </p:clrMapOvr>
  <p:transition advTm="33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30" y="1056166"/>
            <a:ext cx="4477521" cy="13533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750064" y="1501992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05735"/>
                </a:solidFill>
                <a:effectLst/>
                <a:uLnTx/>
                <a:uFillTx/>
                <a:cs typeface="+mn-ea"/>
                <a:sym typeface="+mn-lt"/>
              </a:rPr>
              <a:t>老师好！同学们好！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0573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56574" y="2645853"/>
            <a:ext cx="7014317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我是三（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）班的张钰萱，三年来，在老师的辛勤培育教导下，同学们的支持下，我有了这次难得的机会，站在这个舞台，参加大队委竞选活动。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老师给我的评价是：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做事认真、主动、组织能力强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同学们给我的评价是：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乐于助人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，举止大方；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我给自己的评价是：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充满自信、喜欢挑战、乐于奉献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99" y="2944758"/>
            <a:ext cx="1666133" cy="345127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advTm="14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36617" y="-3193885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我的性格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2" t="86825" r="22040" b="3227"/>
          <a:stretch>
            <a:fillRect/>
          </a:stretch>
        </p:blipFill>
        <p:spPr>
          <a:xfrm>
            <a:off x="10153015" y="5355019"/>
            <a:ext cx="1882684" cy="1427193"/>
          </a:xfrm>
          <a:prstGeom prst="rect">
            <a:avLst/>
          </a:prstGeom>
        </p:spPr>
      </p:pic>
      <p:pic>
        <p:nvPicPr>
          <p:cNvPr id="23" name="图片 22" descr="糖果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65" y="5057140"/>
            <a:ext cx="1066165" cy="920115"/>
          </a:xfrm>
          <a:prstGeom prst="rect">
            <a:avLst/>
          </a:prstGeom>
        </p:spPr>
      </p:pic>
      <p:pic>
        <p:nvPicPr>
          <p:cNvPr id="24" name="图片 23" descr="波浪线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530" y="5568315"/>
            <a:ext cx="5096510" cy="408940"/>
          </a:xfrm>
          <a:prstGeom prst="rect">
            <a:avLst/>
          </a:prstGeom>
        </p:spPr>
      </p:pic>
      <p:pic>
        <p:nvPicPr>
          <p:cNvPr id="26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65" y="1730207"/>
            <a:ext cx="3060973" cy="37875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81" y="1730207"/>
            <a:ext cx="3060973" cy="37875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57" y="1730207"/>
            <a:ext cx="3060973" cy="37875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2357204" y="3062157"/>
            <a:ext cx="16949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活泼开朗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46661" y="3122493"/>
            <a:ext cx="1318398" cy="132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乐于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助人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35893" y="3089137"/>
            <a:ext cx="1285697" cy="132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诚实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勇敢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advTm="9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微信图片_202009111148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5185" t="17284" r="25185"/>
          <a:stretch>
            <a:fillRect/>
          </a:stretch>
        </p:blipFill>
        <p:spPr>
          <a:xfrm>
            <a:off x="5429250" y="1969770"/>
            <a:ext cx="1878787" cy="3131311"/>
          </a:xfrm>
          <a:prstGeom prst="round2DiagRect">
            <a:avLst/>
          </a:prstGeom>
        </p:spPr>
      </p:pic>
      <p:pic>
        <p:nvPicPr>
          <p:cNvPr id="5" name="图片 4" descr="微信图片_202009111149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35676" t="22549" r="30574" b="35263"/>
          <a:stretch>
            <a:fillRect/>
          </a:stretch>
        </p:blipFill>
        <p:spPr>
          <a:xfrm>
            <a:off x="2535079" y="3139916"/>
            <a:ext cx="1777593" cy="2962656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4137252" y="-3213570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我</a:t>
              </a:r>
              <a:r>
                <a:rPr lang="zh-CN" altLang="en-US" sz="2400" dirty="0" smtClean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的爱好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11" descr="图片包含 镜子, 汽车, 室内, 反射&#10;&#10;已生成高可信度的说明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67" y="4820237"/>
            <a:ext cx="1503068" cy="1503068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1786769" y="5321352"/>
            <a:ext cx="9201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-3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跳 舞 </a:t>
            </a:r>
            <a:endParaRPr lang="en-US" sz="2665" b="1" spc="-300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6" name="图片 15" descr="图片包含 镜子, 汽车, 室内, 反射&#10;&#10;已生成高可信度的说明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08" y="4599804"/>
            <a:ext cx="1503068" cy="1503068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6606982" y="5101077"/>
            <a:ext cx="92015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665" b="1" spc="-3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画 画</a:t>
            </a:r>
            <a:endParaRPr lang="zh-CN" sz="2665" b="1" spc="-300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519890" y="3570694"/>
            <a:ext cx="3262432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我的兴趣爱好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1"/>
          <p:cNvSpPr txBox="1"/>
          <p:nvPr/>
        </p:nvSpPr>
        <p:spPr>
          <a:xfrm>
            <a:off x="8761730" y="4485005"/>
            <a:ext cx="277876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画画：儿童画  、素描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跳舞：中国舞 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体育：排球           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p:transition advTm="9345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7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1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7" grpId="0"/>
          <p:bldP spid="21" grpId="0"/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36617" y="-3193885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我</a:t>
              </a:r>
              <a:r>
                <a:rPr lang="zh-CN" altLang="en-US" sz="2400" dirty="0" smtClean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的实践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 descr="微信图片_20200911114904"/>
          <p:cNvPicPr>
            <a:picLocks noChangeAspect="1"/>
          </p:cNvPicPr>
          <p:nvPr/>
        </p:nvPicPr>
        <p:blipFill>
          <a:blip r:embed="rId3"/>
          <a:srcRect t="12500" b="12500"/>
          <a:stretch>
            <a:fillRect/>
          </a:stretch>
        </p:blipFill>
        <p:spPr>
          <a:xfrm>
            <a:off x="6099175" y="3944620"/>
            <a:ext cx="2633472" cy="2633472"/>
          </a:xfrm>
          <a:prstGeom prst="snip2DiagRect">
            <a:avLst/>
          </a:prstGeom>
        </p:spPr>
      </p:pic>
      <p:pic>
        <p:nvPicPr>
          <p:cNvPr id="4" name="图片 3" descr="微信图片_20200911114851"/>
          <p:cNvPicPr>
            <a:picLocks noChangeAspect="1"/>
          </p:cNvPicPr>
          <p:nvPr/>
        </p:nvPicPr>
        <p:blipFill>
          <a:blip r:embed="rId4"/>
          <a:srcRect t="12500" b="12500"/>
          <a:stretch>
            <a:fillRect/>
          </a:stretch>
        </p:blipFill>
        <p:spPr>
          <a:xfrm>
            <a:off x="2735580" y="1826895"/>
            <a:ext cx="2468880" cy="2468880"/>
          </a:xfrm>
          <a:prstGeom prst="round2DiagRect">
            <a:avLst/>
          </a:prstGeom>
        </p:spPr>
      </p:pic>
      <p:pic>
        <p:nvPicPr>
          <p:cNvPr id="10" name="图片 9" descr="微信图片_20200911114926"/>
          <p:cNvPicPr>
            <a:picLocks noChangeAspect="1"/>
          </p:cNvPicPr>
          <p:nvPr/>
        </p:nvPicPr>
        <p:blipFill>
          <a:blip r:embed="rId5"/>
          <a:srcRect t="12500" b="12500"/>
          <a:stretch>
            <a:fillRect/>
          </a:stretch>
        </p:blipFill>
        <p:spPr>
          <a:xfrm>
            <a:off x="150495" y="3821430"/>
            <a:ext cx="2880361" cy="2880361"/>
          </a:xfrm>
          <a:prstGeom prst="ellipse">
            <a:avLst/>
          </a:prstGeom>
        </p:spPr>
      </p:pic>
      <p:pic>
        <p:nvPicPr>
          <p:cNvPr id="15" name="图片 14" descr="微信图片_20200911114938"/>
          <p:cNvPicPr>
            <a:picLocks noChangeAspect="1"/>
          </p:cNvPicPr>
          <p:nvPr/>
        </p:nvPicPr>
        <p:blipFill>
          <a:blip r:embed="rId6"/>
          <a:srcRect l="12657" t="-1003" r="20677" b="1003"/>
          <a:stretch>
            <a:fillRect/>
          </a:stretch>
        </p:blipFill>
        <p:spPr>
          <a:xfrm>
            <a:off x="9045575" y="2584450"/>
            <a:ext cx="2918765" cy="2918765"/>
          </a:xfrm>
          <a:prstGeom prst="teardrop">
            <a:avLst/>
          </a:prstGeom>
        </p:spPr>
      </p:pic>
      <p:pic>
        <p:nvPicPr>
          <p:cNvPr id="53" name="图片 52" descr="图片包含 镜子, 汽车, 室内, 反射&#10;&#10;已生成高可信度的说明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2" y="3547697"/>
            <a:ext cx="1503068" cy="1503068"/>
          </a:xfrm>
          <a:prstGeom prst="rect">
            <a:avLst/>
          </a:prstGeom>
        </p:spPr>
      </p:pic>
      <p:pic>
        <p:nvPicPr>
          <p:cNvPr id="54" name="图片 53" descr="图片包含 镜子, 汽车, 室内, 反射&#10;&#10;已生成高可信度的说明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87" y="5502862"/>
            <a:ext cx="1503068" cy="1503068"/>
          </a:xfrm>
          <a:prstGeom prst="rect">
            <a:avLst/>
          </a:prstGeom>
        </p:spPr>
      </p:pic>
      <p:pic>
        <p:nvPicPr>
          <p:cNvPr id="55" name="图片 54" descr="图片包含 镜子, 汽车, 室内, 反射&#10;&#10;已生成高可信度的说明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17" y="3149552"/>
            <a:ext cx="1503068" cy="1503068"/>
          </a:xfrm>
          <a:prstGeom prst="rect">
            <a:avLst/>
          </a:prstGeom>
        </p:spPr>
      </p:pic>
      <p:pic>
        <p:nvPicPr>
          <p:cNvPr id="56" name="图片 55" descr="图片包含 镜子, 汽车, 室内, 反射&#10;&#10;已生成高可信度的说明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87" y="4794837"/>
            <a:ext cx="1503068" cy="1503068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10745470" y="5362575"/>
            <a:ext cx="1290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小主持人</a:t>
            </a:r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640320" y="3578860"/>
            <a:ext cx="712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地铁</a:t>
            </a:r>
            <a:endParaRPr lang="zh-CN" altLang="en-US"/>
          </a:p>
          <a:p>
            <a:r>
              <a:rPr lang="zh-CN" altLang="en-US"/>
              <a:t>体验</a:t>
            </a:r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4615815" y="3977005"/>
            <a:ext cx="81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农田</a:t>
            </a:r>
            <a:endParaRPr lang="zh-CN" altLang="en-US"/>
          </a:p>
          <a:p>
            <a:r>
              <a:rPr lang="zh-CN" altLang="en-US"/>
              <a:t>采摘</a:t>
            </a:r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2505710" y="6069965"/>
            <a:ext cx="1290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小导购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  <p:transition advTm="8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58" grpId="0"/>
      <p:bldP spid="58" grpId="1"/>
      <p:bldP spid="57" grpId="0"/>
      <p:bldP spid="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36617" y="-3193885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我</a:t>
              </a:r>
              <a:r>
                <a:rPr lang="zh-CN" altLang="en-US" sz="2400" dirty="0" smtClean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的竞聘岗位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2260600"/>
            <a:ext cx="5967056" cy="36000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999865" y="3364230"/>
            <a:ext cx="4653280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8800">
                <a:solidFill>
                  <a:srgbClr val="3A2C70"/>
                </a:solidFill>
                <a:latin typeface="字魂27号-布丁体" panose="00000500000000000000" charset="-122"/>
                <a:ea typeface="字魂27号-布丁体" panose="00000500000000000000" charset="-122"/>
                <a:sym typeface="+mn-ea"/>
              </a:rPr>
              <a:t>宣传委员</a:t>
            </a:r>
            <a:endParaRPr lang="zh-CN" altLang="en-US" sz="8800">
              <a:solidFill>
                <a:srgbClr val="3A2C70"/>
              </a:solidFill>
              <a:latin typeface="字魂27号-布丁体" panose="00000500000000000000" charset="-122"/>
              <a:ea typeface="字魂27号-布丁体" panose="00000500000000000000" charset="-122"/>
              <a:sym typeface="+mn-ea"/>
            </a:endParaRPr>
          </a:p>
        </p:txBody>
      </p:sp>
      <p:grpSp>
        <p:nvGrpSpPr>
          <p:cNvPr id="29" name="组合 28"/>
          <p:cNvGrpSpPr/>
          <p:nvPr/>
        </p:nvGrpSpPr>
        <p:grpSpPr>
          <a:xfrm flipH="1">
            <a:off x="8857615" y="2952115"/>
            <a:ext cx="1968500" cy="2533015"/>
            <a:chOff x="3785" y="3908"/>
            <a:chExt cx="3100" cy="3989"/>
          </a:xfrm>
          <a:solidFill>
            <a:srgbClr val="FFFF00"/>
          </a:solidFill>
        </p:grpSpPr>
        <p:sp>
          <p:nvSpPr>
            <p:cNvPr id="31" name="任意多边形 30"/>
            <p:cNvSpPr/>
            <p:nvPr/>
          </p:nvSpPr>
          <p:spPr>
            <a:xfrm rot="480000">
              <a:off x="4403" y="3908"/>
              <a:ext cx="2482" cy="479"/>
            </a:xfrm>
            <a:custGeom>
              <a:avLst/>
              <a:gdLst>
                <a:gd name="connisteX0" fmla="*/ 1572895 w 1572895"/>
                <a:gd name="connsiteY0" fmla="*/ 303530 h 303530"/>
                <a:gd name="connisteX1" fmla="*/ 1154430 w 1572895"/>
                <a:gd name="connsiteY1" fmla="*/ 158750 h 303530"/>
                <a:gd name="connisteX2" fmla="*/ 504825 w 1572895"/>
                <a:gd name="connsiteY2" fmla="*/ 260350 h 303530"/>
                <a:gd name="connisteX3" fmla="*/ 0 w 1572895"/>
                <a:gd name="connsiteY3" fmla="*/ 0 h 3035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572895" h="303530">
                  <a:moveTo>
                    <a:pt x="1572895" y="303530"/>
                  </a:moveTo>
                  <a:cubicBezTo>
                    <a:pt x="1502410" y="272415"/>
                    <a:pt x="1367790" y="167640"/>
                    <a:pt x="1154430" y="158750"/>
                  </a:cubicBezTo>
                  <a:cubicBezTo>
                    <a:pt x="941070" y="149860"/>
                    <a:pt x="735965" y="292100"/>
                    <a:pt x="504825" y="260350"/>
                  </a:cubicBezTo>
                  <a:cubicBezTo>
                    <a:pt x="273685" y="228600"/>
                    <a:pt x="88265" y="53975"/>
                    <a:pt x="0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785" y="5813"/>
              <a:ext cx="3032" cy="2085"/>
              <a:chOff x="3785" y="5813"/>
              <a:chExt cx="3032" cy="2085"/>
            </a:xfrm>
            <a:grpFill/>
          </p:grpSpPr>
          <p:sp>
            <p:nvSpPr>
              <p:cNvPr id="33" name="任意多边形 32"/>
              <p:cNvSpPr/>
              <p:nvPr/>
            </p:nvSpPr>
            <p:spPr>
              <a:xfrm rot="21240000">
                <a:off x="3785" y="5813"/>
                <a:ext cx="2482" cy="479"/>
              </a:xfrm>
              <a:custGeom>
                <a:avLst/>
                <a:gdLst>
                  <a:gd name="connisteX0" fmla="*/ 1572895 w 1572895"/>
                  <a:gd name="connsiteY0" fmla="*/ 303530 h 303530"/>
                  <a:gd name="connisteX1" fmla="*/ 1154430 w 1572895"/>
                  <a:gd name="connsiteY1" fmla="*/ 158750 h 303530"/>
                  <a:gd name="connisteX2" fmla="*/ 504825 w 1572895"/>
                  <a:gd name="connsiteY2" fmla="*/ 260350 h 303530"/>
                  <a:gd name="connisteX3" fmla="*/ 0 w 1572895"/>
                  <a:gd name="connsiteY3" fmla="*/ 0 h 30353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1572895" h="303530">
                    <a:moveTo>
                      <a:pt x="1572895" y="303530"/>
                    </a:moveTo>
                    <a:cubicBezTo>
                      <a:pt x="1502410" y="272415"/>
                      <a:pt x="1367790" y="167640"/>
                      <a:pt x="1154430" y="158750"/>
                    </a:cubicBezTo>
                    <a:cubicBezTo>
                      <a:pt x="941070" y="149860"/>
                      <a:pt x="735965" y="292100"/>
                      <a:pt x="504825" y="260350"/>
                    </a:cubicBezTo>
                    <a:cubicBezTo>
                      <a:pt x="273685" y="228600"/>
                      <a:pt x="88265" y="53975"/>
                      <a:pt x="0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9800000">
                <a:off x="4335" y="7420"/>
                <a:ext cx="2482" cy="479"/>
              </a:xfrm>
              <a:custGeom>
                <a:avLst/>
                <a:gdLst>
                  <a:gd name="connisteX0" fmla="*/ 1572895 w 1572895"/>
                  <a:gd name="connsiteY0" fmla="*/ 303530 h 303530"/>
                  <a:gd name="connisteX1" fmla="*/ 1154430 w 1572895"/>
                  <a:gd name="connsiteY1" fmla="*/ 158750 h 303530"/>
                  <a:gd name="connisteX2" fmla="*/ 504825 w 1572895"/>
                  <a:gd name="connsiteY2" fmla="*/ 260350 h 303530"/>
                  <a:gd name="connisteX3" fmla="*/ 0 w 1572895"/>
                  <a:gd name="connsiteY3" fmla="*/ 0 h 30353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1572895" h="303530">
                    <a:moveTo>
                      <a:pt x="1572895" y="303530"/>
                    </a:moveTo>
                    <a:cubicBezTo>
                      <a:pt x="1502410" y="272415"/>
                      <a:pt x="1367790" y="167640"/>
                      <a:pt x="1154430" y="158750"/>
                    </a:cubicBezTo>
                    <a:cubicBezTo>
                      <a:pt x="941070" y="149860"/>
                      <a:pt x="735965" y="292100"/>
                      <a:pt x="504825" y="260350"/>
                    </a:cubicBezTo>
                    <a:cubicBezTo>
                      <a:pt x="273685" y="228600"/>
                      <a:pt x="88265" y="53975"/>
                      <a:pt x="0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9287510" y="329057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字魂27号-布丁体" panose="00000500000000000000" charset="-122"/>
                <a:ea typeface="字魂27号-布丁体" panose="00000500000000000000" charset="-122"/>
                <a:sym typeface="+mn-ea"/>
              </a:rPr>
              <a:t>组织能力</a:t>
            </a:r>
            <a:endParaRPr lang="zh-CN" altLang="en-US" sz="3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字魂27号-布丁体" panose="00000500000000000000" charset="-122"/>
              <a:ea typeface="字魂27号-布丁体" panose="00000500000000000000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13265" y="464693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字魂27号-布丁体" panose="00000500000000000000" charset="-122"/>
                <a:ea typeface="字魂27号-布丁体" panose="00000500000000000000" charset="-122"/>
                <a:sym typeface="+mn-ea"/>
              </a:rPr>
              <a:t>协调能力</a:t>
            </a:r>
            <a:endParaRPr lang="zh-CN" altLang="en-US" sz="3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字魂27号-布丁体" panose="00000500000000000000" charset="-122"/>
              <a:ea typeface="字魂27号-布丁体" panose="00000500000000000000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438640" y="596138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字魂27号-布丁体" panose="00000500000000000000" charset="-122"/>
                <a:ea typeface="字魂27号-布丁体" panose="00000500000000000000" charset="-122"/>
                <a:sym typeface="+mn-ea"/>
              </a:rPr>
              <a:t>创新能力</a:t>
            </a:r>
            <a:endParaRPr lang="zh-CN" altLang="en-US" sz="3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字魂27号-布丁体" panose="00000500000000000000" charset="-122"/>
              <a:ea typeface="字魂27号-布丁体" panose="00000500000000000000" charset="-122"/>
              <a:sym typeface="+mn-ea"/>
            </a:endParaRPr>
          </a:p>
        </p:txBody>
      </p:sp>
      <p:pic>
        <p:nvPicPr>
          <p:cNvPr id="38" name="图片 37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990" y="3269615"/>
            <a:ext cx="325755" cy="302260"/>
          </a:xfrm>
          <a:prstGeom prst="rect">
            <a:avLst/>
          </a:prstGeom>
        </p:spPr>
      </p:pic>
      <p:pic>
        <p:nvPicPr>
          <p:cNvPr id="39" name="图片 38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745" y="4809490"/>
            <a:ext cx="325755" cy="302260"/>
          </a:xfrm>
          <a:prstGeom prst="rect">
            <a:avLst/>
          </a:prstGeom>
        </p:spPr>
      </p:pic>
      <p:pic>
        <p:nvPicPr>
          <p:cNvPr id="40" name="图片 39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0" y="6101080"/>
            <a:ext cx="325755" cy="30226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974090" y="458978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字魂27号-布丁体" panose="00000500000000000000" charset="-122"/>
                <a:ea typeface="字魂27号-布丁体" panose="00000500000000000000" charset="-122"/>
                <a:sym typeface="+mn-ea"/>
              </a:rPr>
              <a:t>综合素质</a:t>
            </a:r>
            <a:endParaRPr lang="zh-CN" altLang="en-US" sz="3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字魂27号-布丁体" panose="00000500000000000000" charset="-122"/>
              <a:ea typeface="字魂27号-布丁体" panose="000005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99845" y="5961380"/>
            <a:ext cx="19202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字魂27号-布丁体" panose="00000500000000000000" charset="-122"/>
                <a:ea typeface="字魂27号-布丁体" panose="00000500000000000000" charset="-122"/>
                <a:sym typeface="+mn-ea"/>
              </a:rPr>
              <a:t>团结集体</a:t>
            </a:r>
            <a:endParaRPr lang="zh-CN" altLang="en-US" sz="3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字魂27号-布丁体" panose="00000500000000000000" charset="-122"/>
              <a:ea typeface="字魂27号-布丁体" panose="00000500000000000000" charset="-122"/>
              <a:sym typeface="+mn-ea"/>
            </a:endParaRPr>
          </a:p>
        </p:txBody>
      </p:sp>
      <p:pic>
        <p:nvPicPr>
          <p:cNvPr id="54" name="图片 53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90" y="6101715"/>
            <a:ext cx="325755" cy="302260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1631950" y="2980055"/>
            <a:ext cx="1968500" cy="2533015"/>
            <a:chOff x="3785" y="3908"/>
            <a:chExt cx="3100" cy="3989"/>
          </a:xfrm>
          <a:solidFill>
            <a:srgbClr val="FFFF00"/>
          </a:solidFill>
        </p:grpSpPr>
        <p:sp>
          <p:nvSpPr>
            <p:cNvPr id="56" name="任意多边形 55"/>
            <p:cNvSpPr/>
            <p:nvPr/>
          </p:nvSpPr>
          <p:spPr>
            <a:xfrm rot="480000">
              <a:off x="4403" y="3908"/>
              <a:ext cx="2482" cy="479"/>
            </a:xfrm>
            <a:custGeom>
              <a:avLst/>
              <a:gdLst>
                <a:gd name="connisteX0" fmla="*/ 1572895 w 1572895"/>
                <a:gd name="connsiteY0" fmla="*/ 303530 h 303530"/>
                <a:gd name="connisteX1" fmla="*/ 1154430 w 1572895"/>
                <a:gd name="connsiteY1" fmla="*/ 158750 h 303530"/>
                <a:gd name="connisteX2" fmla="*/ 504825 w 1572895"/>
                <a:gd name="connsiteY2" fmla="*/ 260350 h 303530"/>
                <a:gd name="connisteX3" fmla="*/ 0 w 1572895"/>
                <a:gd name="connsiteY3" fmla="*/ 0 h 3035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572895" h="303530">
                  <a:moveTo>
                    <a:pt x="1572895" y="303530"/>
                  </a:moveTo>
                  <a:cubicBezTo>
                    <a:pt x="1502410" y="272415"/>
                    <a:pt x="1367790" y="167640"/>
                    <a:pt x="1154430" y="158750"/>
                  </a:cubicBezTo>
                  <a:cubicBezTo>
                    <a:pt x="941070" y="149860"/>
                    <a:pt x="735965" y="292100"/>
                    <a:pt x="504825" y="260350"/>
                  </a:cubicBezTo>
                  <a:cubicBezTo>
                    <a:pt x="273685" y="228600"/>
                    <a:pt x="88265" y="53975"/>
                    <a:pt x="0" y="0"/>
                  </a:cubicBezTo>
                </a:path>
              </a:pathLst>
            </a:custGeom>
            <a:grpFill/>
            <a:ln w="31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3785" y="5813"/>
              <a:ext cx="3032" cy="2085"/>
              <a:chOff x="3785" y="5813"/>
              <a:chExt cx="3032" cy="2085"/>
            </a:xfrm>
            <a:grpFill/>
          </p:grpSpPr>
          <p:sp>
            <p:nvSpPr>
              <p:cNvPr id="58" name="任意多边形 57"/>
              <p:cNvSpPr/>
              <p:nvPr/>
            </p:nvSpPr>
            <p:spPr>
              <a:xfrm rot="21240000">
                <a:off x="3785" y="5813"/>
                <a:ext cx="2482" cy="479"/>
              </a:xfrm>
              <a:custGeom>
                <a:avLst/>
                <a:gdLst>
                  <a:gd name="connisteX0" fmla="*/ 1572895 w 1572895"/>
                  <a:gd name="connsiteY0" fmla="*/ 303530 h 303530"/>
                  <a:gd name="connisteX1" fmla="*/ 1154430 w 1572895"/>
                  <a:gd name="connsiteY1" fmla="*/ 158750 h 303530"/>
                  <a:gd name="connisteX2" fmla="*/ 504825 w 1572895"/>
                  <a:gd name="connsiteY2" fmla="*/ 260350 h 303530"/>
                  <a:gd name="connisteX3" fmla="*/ 0 w 1572895"/>
                  <a:gd name="connsiteY3" fmla="*/ 0 h 30353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1572895" h="303530">
                    <a:moveTo>
                      <a:pt x="1572895" y="303530"/>
                    </a:moveTo>
                    <a:cubicBezTo>
                      <a:pt x="1502410" y="272415"/>
                      <a:pt x="1367790" y="167640"/>
                      <a:pt x="1154430" y="158750"/>
                    </a:cubicBezTo>
                    <a:cubicBezTo>
                      <a:pt x="941070" y="149860"/>
                      <a:pt x="735965" y="292100"/>
                      <a:pt x="504825" y="260350"/>
                    </a:cubicBezTo>
                    <a:cubicBezTo>
                      <a:pt x="273685" y="228600"/>
                      <a:pt x="88265" y="53975"/>
                      <a:pt x="0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19800000">
                <a:off x="4335" y="7420"/>
                <a:ext cx="2482" cy="479"/>
              </a:xfrm>
              <a:custGeom>
                <a:avLst/>
                <a:gdLst>
                  <a:gd name="connisteX0" fmla="*/ 1572895 w 1572895"/>
                  <a:gd name="connsiteY0" fmla="*/ 303530 h 303530"/>
                  <a:gd name="connisteX1" fmla="*/ 1154430 w 1572895"/>
                  <a:gd name="connsiteY1" fmla="*/ 158750 h 303530"/>
                  <a:gd name="connisteX2" fmla="*/ 504825 w 1572895"/>
                  <a:gd name="connsiteY2" fmla="*/ 260350 h 303530"/>
                  <a:gd name="connisteX3" fmla="*/ 0 w 1572895"/>
                  <a:gd name="connsiteY3" fmla="*/ 0 h 30353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1572895" h="303530">
                    <a:moveTo>
                      <a:pt x="1572895" y="303530"/>
                    </a:moveTo>
                    <a:cubicBezTo>
                      <a:pt x="1502410" y="272415"/>
                      <a:pt x="1367790" y="167640"/>
                      <a:pt x="1154430" y="158750"/>
                    </a:cubicBezTo>
                    <a:cubicBezTo>
                      <a:pt x="941070" y="149860"/>
                      <a:pt x="735965" y="292100"/>
                      <a:pt x="504825" y="260350"/>
                    </a:cubicBezTo>
                    <a:cubicBezTo>
                      <a:pt x="273685" y="228600"/>
                      <a:pt x="88265" y="53975"/>
                      <a:pt x="0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60" name="文本框 59"/>
          <p:cNvSpPr txBox="1"/>
          <p:nvPr/>
        </p:nvSpPr>
        <p:spPr>
          <a:xfrm>
            <a:off x="1105535" y="3290570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字魂27号-布丁体" panose="00000500000000000000" charset="-122"/>
                <a:ea typeface="字魂27号-布丁体" panose="00000500000000000000" charset="-122"/>
                <a:sym typeface="+mn-ea"/>
              </a:rPr>
              <a:t>管理经验</a:t>
            </a:r>
            <a:endParaRPr lang="zh-CN" altLang="en-US" sz="32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字魂27号-布丁体" panose="00000500000000000000" charset="-122"/>
              <a:ea typeface="字魂27号-布丁体" panose="00000500000000000000" charset="-122"/>
              <a:sym typeface="+mn-ea"/>
            </a:endParaRPr>
          </a:p>
        </p:txBody>
      </p:sp>
      <p:pic>
        <p:nvPicPr>
          <p:cNvPr id="61" name="图片 60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5" y="3248025"/>
            <a:ext cx="325755" cy="302260"/>
          </a:xfrm>
          <a:prstGeom prst="rect">
            <a:avLst/>
          </a:prstGeom>
        </p:spPr>
      </p:pic>
      <p:pic>
        <p:nvPicPr>
          <p:cNvPr id="62" name="图片 61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" y="4787900"/>
            <a:ext cx="325755" cy="3022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advTm="7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37252" y="-3193885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对职务的认识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9" y="4553358"/>
            <a:ext cx="2426801" cy="20724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879">
            <a:off x="1527559" y="1266492"/>
            <a:ext cx="3552314" cy="355231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00980" y="3086735"/>
            <a:ext cx="5046345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1800" dirty="0">
                <a:solidFill>
                  <a:schemeClr val="tx1"/>
                </a:solidFill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1800" b="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我竞聘的岗位是大队宣传委员，假如我能当上大队宣传委员，我会团结一切能团结的力量，多想出一些好点子，积极做好校园壁报、黑板报的工作，丰富同学们的校园生活，我将以</a:t>
            </a:r>
            <a:r>
              <a:rPr kumimoji="0" lang="en-US" altLang="zh-CN" sz="1800" b="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kumimoji="0" lang="zh-CN" altLang="en-US" sz="1800" b="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奉献校园、服务同学</a:t>
            </a:r>
            <a:r>
              <a:rPr kumimoji="0" lang="en-US" altLang="zh-CN" sz="1800" b="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kumimoji="0" lang="zh-CN" altLang="en-US" sz="1800" b="0" i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为宗旨，真正做到为同学们服务，为校园建设尽心尽力。</a:t>
            </a:r>
            <a:endParaRPr kumimoji="0" lang="zh-CN" altLang="en-US" sz="1800" b="0" i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p:transition advTm="9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37252" y="-3204045"/>
            <a:ext cx="3918765" cy="5183249"/>
            <a:chOff x="2803796" y="-2305050"/>
            <a:chExt cx="3063604" cy="4052150"/>
          </a:xfrm>
        </p:grpSpPr>
        <p:pic>
          <p:nvPicPr>
            <p:cNvPr id="7" name="Picture 6" descr="C:\Users\Administrator\Desktop\4354.png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7806" b="-2"/>
            <a:stretch>
              <a:fillRect/>
            </a:stretch>
          </p:blipFill>
          <p:spPr bwMode="auto">
            <a:xfrm>
              <a:off x="2803796" y="-2305050"/>
              <a:ext cx="3063604" cy="405215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813891" y="982468"/>
              <a:ext cx="1582556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>
                <a:lnSpc>
                  <a:spcPct val="80000"/>
                </a:lnSpc>
              </a:pPr>
              <a:r>
                <a:rPr lang="zh-CN" altLang="en-US" sz="2400" dirty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我</a:t>
              </a:r>
              <a:r>
                <a:rPr lang="zh-CN" altLang="en-US" sz="2400" dirty="0" smtClean="0">
                  <a:solidFill>
                    <a:srgbClr val="C00000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Times New Roman" panose="02020603050405020304" pitchFamily="18" charset="0"/>
                </a:rPr>
                <a:t>的优势</a:t>
              </a:r>
              <a:endParaRPr lang="zh-CN" altLang="en-US" sz="2400" dirty="0">
                <a:solidFill>
                  <a:srgbClr val="C0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剪去对角的矩形 11"/>
          <p:cNvSpPr/>
          <p:nvPr/>
        </p:nvSpPr>
        <p:spPr>
          <a:xfrm>
            <a:off x="1713230" y="2206625"/>
            <a:ext cx="1541145" cy="741534"/>
          </a:xfrm>
          <a:prstGeom prst="snip2DiagRect">
            <a:avLst>
              <a:gd name="adj1" fmla="val 0"/>
              <a:gd name="adj2" fmla="val 39201"/>
            </a:avLst>
          </a:prstGeom>
          <a:solidFill>
            <a:srgbClr val="F8C63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b="1" baseline="-3000" dirty="0">
                <a:latin typeface="方正卡通简体" panose="03000509000000000000" pitchFamily="65" charset="-122"/>
                <a:ea typeface="方正卡通简体" panose="03000509000000000000" pitchFamily="65" charset="-122"/>
                <a:cs typeface="Arial" panose="020B0604020202020204" pitchFamily="34" charset="0"/>
              </a:rPr>
              <a:t>优势一</a:t>
            </a:r>
            <a:endParaRPr lang="zh-CN" altLang="en-US" sz="3600" b="1" baseline="-3000" dirty="0">
              <a:latin typeface="方正卡通简体" panose="03000509000000000000" pitchFamily="65" charset="-122"/>
              <a:ea typeface="方正卡通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6" y="4671065"/>
            <a:ext cx="1871927" cy="175647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35" y="2852549"/>
            <a:ext cx="974404" cy="914309"/>
          </a:xfrm>
          <a:prstGeom prst="rect">
            <a:avLst/>
          </a:prstGeom>
        </p:spPr>
      </p:pic>
      <p:sp>
        <p:nvSpPr>
          <p:cNvPr id="5" name="剪去对角的矩形 4"/>
          <p:cNvSpPr/>
          <p:nvPr/>
        </p:nvSpPr>
        <p:spPr>
          <a:xfrm>
            <a:off x="2751455" y="4284980"/>
            <a:ext cx="1541145" cy="741534"/>
          </a:xfrm>
          <a:prstGeom prst="snip2DiagRect">
            <a:avLst>
              <a:gd name="adj1" fmla="val 0"/>
              <a:gd name="adj2" fmla="val 39201"/>
            </a:avLst>
          </a:prstGeom>
          <a:solidFill>
            <a:srgbClr val="F8C63F"/>
          </a:solidFill>
        </p:spPr>
        <p:txBody>
          <a:bodyPr wrap="square">
            <a:spAutoFit/>
          </a:bodyPr>
          <a:p>
            <a:pPr algn="ctr"/>
            <a:r>
              <a:rPr lang="zh-CN" altLang="en-US" sz="3600" b="1" baseline="-3000" dirty="0">
                <a:latin typeface="方正卡通简体" panose="03000509000000000000" pitchFamily="65" charset="-122"/>
                <a:ea typeface="方正卡通简体" panose="03000509000000000000" pitchFamily="65" charset="-122"/>
                <a:cs typeface="Arial" panose="020B0604020202020204" pitchFamily="34" charset="0"/>
              </a:rPr>
              <a:t>优势三</a:t>
            </a:r>
            <a:endParaRPr lang="zh-CN" altLang="en-US" sz="3600" b="1" baseline="-3000" dirty="0">
              <a:latin typeface="方正卡通简体" panose="03000509000000000000" pitchFamily="65" charset="-122"/>
              <a:ea typeface="方正卡通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9" name="剪去对角的矩形 8"/>
          <p:cNvSpPr/>
          <p:nvPr/>
        </p:nvSpPr>
        <p:spPr>
          <a:xfrm>
            <a:off x="2230755" y="3257550"/>
            <a:ext cx="1541145" cy="741534"/>
          </a:xfrm>
          <a:prstGeom prst="snip2DiagRect">
            <a:avLst>
              <a:gd name="adj1" fmla="val 0"/>
              <a:gd name="adj2" fmla="val 39201"/>
            </a:avLst>
          </a:prstGeom>
          <a:solidFill>
            <a:srgbClr val="F8C63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b="1" baseline="-3000" dirty="0">
                <a:latin typeface="方正卡通简体" panose="03000509000000000000" pitchFamily="65" charset="-122"/>
                <a:ea typeface="方正卡通简体" panose="03000509000000000000" pitchFamily="65" charset="-122"/>
                <a:cs typeface="Arial" panose="020B0604020202020204" pitchFamily="34" charset="0"/>
              </a:rPr>
              <a:t>优势二</a:t>
            </a:r>
            <a:endParaRPr lang="zh-CN" altLang="en-US" sz="3600" b="1" baseline="-3000" dirty="0">
              <a:latin typeface="方正卡通简体" panose="03000509000000000000" pitchFamily="65" charset="-122"/>
              <a:ea typeface="方正卡通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3973195" y="2550160"/>
            <a:ext cx="5151755" cy="27686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担任多年的班干部，具有丰富的管理工作经验。</a:t>
            </a:r>
            <a:endParaRPr lang="zh-CN" sz="1800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4292600" y="3351530"/>
            <a:ext cx="5151755" cy="55372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组织能力强，对待工作热情、热心，能充当老师们的好助手，同学们的好榜样。</a:t>
            </a:r>
            <a:endParaRPr lang="zh-CN" sz="1800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4723765" y="4378960"/>
            <a:ext cx="5151755" cy="55372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个人综合素质高，学习成绩优秀，德、智、体全面发展，多次被评为</a:t>
            </a:r>
            <a:r>
              <a:rPr lang="en-US" altLang="zh-CN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三好学生</a:t>
            </a:r>
            <a:r>
              <a:rPr lang="en-US" altLang="zh-CN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”</a:t>
            </a:r>
            <a:r>
              <a:rPr lang="zh-CN" altLang="en-US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、</a:t>
            </a:r>
            <a:r>
              <a:rPr lang="en-US" altLang="zh-CN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优秀班干部</a:t>
            </a:r>
            <a:r>
              <a:rPr lang="en-US" altLang="zh-CN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”</a:t>
            </a:r>
            <a:r>
              <a:rPr lang="zh-CN" altLang="en-US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0" name="剪去对角的矩形 19"/>
          <p:cNvSpPr/>
          <p:nvPr/>
        </p:nvSpPr>
        <p:spPr>
          <a:xfrm>
            <a:off x="3182620" y="5380355"/>
            <a:ext cx="1541145" cy="741496"/>
          </a:xfrm>
          <a:prstGeom prst="snip2DiagRect">
            <a:avLst>
              <a:gd name="adj1" fmla="val 0"/>
              <a:gd name="adj2" fmla="val 39201"/>
            </a:avLst>
          </a:prstGeom>
          <a:solidFill>
            <a:srgbClr val="F8C63F"/>
          </a:solidFill>
        </p:spPr>
        <p:txBody>
          <a:bodyPr wrap="square">
            <a:spAutoFit/>
          </a:bodyPr>
          <a:p>
            <a:pPr algn="ctr"/>
            <a:r>
              <a:rPr lang="zh-CN" altLang="en-US" sz="3600" b="1" baseline="-3000" dirty="0">
                <a:latin typeface="方正卡通简体" panose="03000509000000000000" pitchFamily="65" charset="-122"/>
                <a:ea typeface="方正卡通简体" panose="03000509000000000000" pitchFamily="65" charset="-122"/>
                <a:cs typeface="Arial" panose="020B0604020202020204" pitchFamily="34" charset="0"/>
              </a:rPr>
              <a:t>优势四</a:t>
            </a:r>
            <a:endParaRPr lang="zh-CN" altLang="en-US" sz="3600" b="1" baseline="-3000" dirty="0">
              <a:latin typeface="方正卡通简体" panose="03000509000000000000" pitchFamily="65" charset="-122"/>
              <a:ea typeface="方正卡通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5256530" y="5434965"/>
            <a:ext cx="5151755" cy="55372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spcBef>
                <a:spcPct val="20000"/>
              </a:spcBef>
              <a:defRPr/>
            </a:pPr>
            <a:r>
              <a:rPr lang="zh-CN" sz="1800" dirty="0">
                <a:solidFill>
                  <a:srgbClr val="FF0000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我团结同学，在同学中有很好的人缘，同学们都很支持并配合我的工作。</a:t>
            </a:r>
            <a:endParaRPr lang="zh-CN" sz="1800" dirty="0">
              <a:solidFill>
                <a:srgbClr val="FF0000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</p:spTree>
    <p:custDataLst>
      <p:tags r:id="rId3"/>
    </p:custDataLst>
  </p:cSld>
  <p:clrMapOvr>
    <a:masterClrMapping/>
  </p:clrMapOvr>
  <p:transition advTm="12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9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  <p:bldP spid="9" grpId="0" bldLvl="0" animBg="1"/>
      <p:bldP spid="20" grpId="0" bldLvl="0" animBg="1"/>
      <p:bldP spid="14" grpId="0"/>
      <p:bldP spid="18" grpId="0"/>
      <p:bldP spid="19" grpId="0"/>
      <p:bldP spid="21" grpId="0"/>
    </p:bldLst>
  </p:timing>
</p:sld>
</file>

<file path=ppt/tags/tag1.xml><?xml version="1.0" encoding="utf-8"?>
<p:tagLst xmlns:p="http://schemas.openxmlformats.org/presentationml/2006/main">
  <p:tag name="TIMING" val="|0.996|0.803|1.339|1.048|1.584"/>
</p:tagLst>
</file>

<file path=ppt/tags/tag10.xml><?xml version="1.0" encoding="utf-8"?>
<p:tagLst xmlns:p="http://schemas.openxmlformats.org/presentationml/2006/main">
  <p:tag name="TIMING" val="|2.9|0.891|0.59"/>
</p:tagLst>
</file>

<file path=ppt/tags/tag11.xml><?xml version="1.0" encoding="utf-8"?>
<p:tagLst xmlns:p="http://schemas.openxmlformats.org/presentationml/2006/main">
  <p:tag name="KSO_WM_UNIT_PLACING_PICTURE_USER_VIEWPORT" val="{&quot;height&quot;:8162.5968503937002,&quot;width&quot;:6171.2834645669282}"/>
</p:tagLst>
</file>

<file path=ppt/tags/tag12.xml><?xml version="1.0" encoding="utf-8"?>
<p:tagLst xmlns:p="http://schemas.openxmlformats.org/presentationml/2006/main">
  <p:tag name="KSO_WM_UNIT_PLACING_PICTURE_USER_VIEWPORT" val="{&quot;height&quot;:2367.0362204724411,&quot;width&quot;:2367.0362204724411}"/>
</p:tagLst>
</file>

<file path=ppt/tags/tag13.xml><?xml version="1.0" encoding="utf-8"?>
<p:tagLst xmlns:p="http://schemas.openxmlformats.org/presentationml/2006/main">
  <p:tag name="KSO_WM_UNIT_PLACING_PICTURE_USER_VIEWPORT" val="{&quot;height&quot;:2367.0362204724411,&quot;width&quot;:2367.0362204724411}"/>
</p:tagLst>
</file>

<file path=ppt/tags/tag14.xml><?xml version="1.0" encoding="utf-8"?>
<p:tagLst xmlns:p="http://schemas.openxmlformats.org/presentationml/2006/main">
  <p:tag name="KSO_WM_UNIT_PLACING_PICTURE_USER_VIEWPORT" val="{&quot;height&quot;:2367.0362204724411,&quot;width&quot;:2367.0362204724411}"/>
</p:tagLst>
</file>

<file path=ppt/tags/tag15.xml><?xml version="1.0" encoding="utf-8"?>
<p:tagLst xmlns:p="http://schemas.openxmlformats.org/presentationml/2006/main">
  <p:tag name="KSO_WM_UNIT_PLACING_PICTURE_USER_VIEWPORT" val="{&quot;height&quot;:2367.0362204724411,&quot;width&quot;:2367.0362204724411}"/>
</p:tagLst>
</file>

<file path=ppt/tags/tag16.xml><?xml version="1.0" encoding="utf-8"?>
<p:tagLst xmlns:p="http://schemas.openxmlformats.org/presentationml/2006/main">
  <p:tag name="KSO_WM_SLIDE_ITEM_CNT" val="1"/>
  <p:tag name="TIMING" val="|2.139|1.391|1.049|1.009"/>
</p:tagLst>
</file>

<file path=ppt/tags/tag17.xml><?xml version="1.0" encoding="utf-8"?>
<p:tagLst xmlns:p="http://schemas.openxmlformats.org/presentationml/2006/main">
  <p:tag name="TIMING" val="|5.662"/>
</p:tagLst>
</file>

<file path=ppt/tags/tag18.xml><?xml version="1.0" encoding="utf-8"?>
<p:tagLst xmlns:p="http://schemas.openxmlformats.org/presentationml/2006/main">
  <p:tag name="TIMING" val="|1.587|0.628|0.789"/>
</p:tagLst>
</file>

<file path=ppt/tags/tag19.xml><?xml version="1.0" encoding="utf-8"?>
<p:tagLst xmlns:p="http://schemas.openxmlformats.org/presentationml/2006/main">
  <p:tag name="TIMING" val="|1.718|2.054|1.479|1.249|2.112|0.052|1.722"/>
</p:tagLst>
</file>

<file path=ppt/tags/tag2.xml><?xml version="1.0" encoding="utf-8"?>
<p:tagLst xmlns:p="http://schemas.openxmlformats.org/presentationml/2006/main">
  <p:tag name="TIMING" val="|0.658"/>
</p:tagLst>
</file>

<file path=ppt/tags/tag20.xml><?xml version="1.0" encoding="utf-8"?>
<p:tagLst xmlns:p="http://schemas.openxmlformats.org/presentationml/2006/main">
  <p:tag name="TIMING" val="|5.129|2.41|0.024|1.173|0.777|0.017"/>
</p:tagLst>
</file>

<file path=ppt/tags/tag21.xml><?xml version="1.0" encoding="utf-8"?>
<p:tagLst xmlns:p="http://schemas.openxmlformats.org/presentationml/2006/main">
  <p:tag name="TIMING" val="|1.005|1.723|1.619|2.214"/>
</p:tagLst>
</file>

<file path=ppt/tags/tag3.xml><?xml version="1.0" encoding="utf-8"?>
<p:tagLst xmlns:p="http://schemas.openxmlformats.org/presentationml/2006/main">
  <p:tag name="TIMING" val="|0.131"/>
</p:tagLst>
</file>

<file path=ppt/tags/tag4.xml><?xml version="1.0" encoding="utf-8"?>
<p:tagLst xmlns:p="http://schemas.openxmlformats.org/presentationml/2006/main">
  <p:tag name="TIMING" val="|5.37"/>
</p:tagLst>
</file>

<file path=ppt/tags/tag5.xml><?xml version="1.0" encoding="utf-8"?>
<p:tagLst xmlns:p="http://schemas.openxmlformats.org/presentationml/2006/main">
  <p:tag name="KSO_WM_UNIT_PLACING_PICTURE_USER_VIEWPORT" val="{&quot;height&quot;:12960,&quot;width&quot;:12960}"/>
</p:tagLst>
</file>

<file path=ppt/tags/tag6.xml><?xml version="1.0" encoding="utf-8"?>
<p:tagLst xmlns:p="http://schemas.openxmlformats.org/presentationml/2006/main">
  <p:tag name="KSO_WM_UNIT_PLACING_PICTURE_USER_VIEWPORT" val="{&quot;height&quot;:6682.5,&quot;width&quot;:4009.5}"/>
</p:tagLst>
</file>

<file path=ppt/tags/tag7.xml><?xml version="1.0" encoding="utf-8"?>
<p:tagLst xmlns:p="http://schemas.openxmlformats.org/presentationml/2006/main">
  <p:tag name="KSO_WM_UNIT_PLACING_PICTURE_USER_VIEWPORT" val="{&quot;height&quot;:8162.5968503937002,&quot;width&quot;:6171.2834645669282}"/>
</p:tagLst>
</file>

<file path=ppt/tags/tag8.xml><?xml version="1.0" encoding="utf-8"?>
<p:tagLst xmlns:p="http://schemas.openxmlformats.org/presentationml/2006/main">
  <p:tag name="KSO_WM_UNIT_PLACING_PICTURE_USER_VIEWPORT" val="{&quot;height&quot;:2367.0362204724411,&quot;width&quot;:2367.0362204724411}"/>
</p:tagLst>
</file>

<file path=ppt/tags/tag9.xml><?xml version="1.0" encoding="utf-8"?>
<p:tagLst xmlns:p="http://schemas.openxmlformats.org/presentationml/2006/main">
  <p:tag name="KSO_WM_UNIT_PLACING_PICTURE_USER_VIEWPORT" val="{&quot;height&quot;:2367.0362204724411,&quot;width&quot;:2367.036220472441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WPS 演示</Application>
  <PresentationFormat>宽屏</PresentationFormat>
  <Paragraphs>127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方正卡通简体</vt:lpstr>
      <vt:lpstr>Times New Roman</vt:lpstr>
      <vt:lpstr>微软雅黑</vt:lpstr>
      <vt:lpstr>字魂27号-布丁体</vt:lpstr>
      <vt:lpstr>汉仪小麦体简</vt:lpstr>
      <vt:lpstr>站酷快乐体2016修订版</vt:lpstr>
      <vt:lpstr>Lato Light</vt:lpstr>
      <vt:lpstr>Arial Unicode MS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   Grace</cp:lastModifiedBy>
  <cp:revision>20</cp:revision>
  <dcterms:created xsi:type="dcterms:W3CDTF">2019-06-10T01:26:00Z</dcterms:created>
  <dcterms:modified xsi:type="dcterms:W3CDTF">2020-10-28T14:15:36Z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