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64" r:id="rId3"/>
    <p:sldId id="266" r:id="rId4"/>
    <p:sldId id="256" r:id="rId5"/>
    <p:sldId id="280" r:id="rId6"/>
    <p:sldId id="283" r:id="rId7"/>
    <p:sldId id="282" r:id="rId8"/>
    <p:sldId id="281" r:id="rId9"/>
    <p:sldId id="284" r:id="rId10"/>
    <p:sldId id="285" r:id="rId11"/>
    <p:sldId id="288" r:id="rId12"/>
    <p:sldId id="290" r:id="rId13"/>
    <p:sldId id="292" r:id="rId14"/>
    <p:sldId id="291" r:id="rId15"/>
    <p:sldId id="299" r:id="rId16"/>
    <p:sldId id="300" r:id="rId17"/>
    <p:sldId id="301" r:id="rId18"/>
    <p:sldId id="286" r:id="rId19"/>
    <p:sldId id="306" r:id="rId20"/>
    <p:sldId id="293" r:id="rId21"/>
    <p:sldId id="307" r:id="rId22"/>
    <p:sldId id="308" r:id="rId23"/>
    <p:sldId id="260" r:id="rId24"/>
    <p:sldId id="29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6F40"/>
    <a:srgbClr val="65D89C"/>
    <a:srgbClr val="0B7D43"/>
    <a:srgbClr val="00B100"/>
    <a:srgbClr val="05448B"/>
    <a:srgbClr val="AFABAB"/>
    <a:srgbClr val="FFFFFF"/>
    <a:srgbClr val="18B5D3"/>
    <a:srgbClr val="1A80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3" autoAdjust="0"/>
    <p:restoredTop sz="94660"/>
  </p:normalViewPr>
  <p:slideViewPr>
    <p:cSldViewPr snapToGrid="0">
      <p:cViewPr varScale="1">
        <p:scale>
          <a:sx n="86" d="100"/>
          <a:sy n="86" d="100"/>
        </p:scale>
        <p:origin x="4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91893C0-26AE-4EF1-9BBA-531E04DF0934}" type="datetimeFigureOut">
              <a:rPr lang="zh-CN" altLang="en-US" smtClean="0"/>
              <a:t>2020/11/3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03765-BE22-4920-83D3-6600BB58DEBA}"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 name="ARROW.WAV"/>
          </p:stSnd>
        </p:sndAc>
      </p:transition>
    </mc:Choice>
    <mc:Fallback>
      <p:transition spd="slow">
        <p:fade/>
        <p:sndAc>
          <p:stSnd>
            <p:snd r:embed="rId1" name="ARROW.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893C0-26AE-4EF1-9BBA-531E04DF0934}" type="datetimeFigureOut">
              <a:rPr lang="zh-CN" altLang="en-US" smtClean="0"/>
              <a:t>2020/11/3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03765-BE22-4920-83D3-6600BB58DEB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13" name="ARROW.WAV"/>
          </p:stSnd>
        </p:sndAc>
      </p:transition>
    </mc:Choice>
    <mc:Fallback>
      <p:transition spd="slow">
        <p:fade/>
        <p:sndAc>
          <p:stSnd>
            <p:snd r:embed="rId13" name="ARROW.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35.jpe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5.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2038"/>
          <a:stretch>
            <a:fillRect/>
          </a:stretch>
        </p:blipFill>
        <p:spPr>
          <a:xfrm rot="10800000" flipV="1">
            <a:off x="-3514" y="14868"/>
            <a:ext cx="12192000" cy="6833233"/>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1021" t="81623" b="12447"/>
          <a:stretch>
            <a:fillRect/>
          </a:stretch>
        </p:blipFill>
        <p:spPr>
          <a:xfrm>
            <a:off x="8023539" y="6130977"/>
            <a:ext cx="3747752" cy="562462"/>
          </a:xfrm>
          <a:prstGeom prst="rect">
            <a:avLst/>
          </a:prstGeom>
        </p:spPr>
      </p:pic>
      <p:sp>
        <p:nvSpPr>
          <p:cNvPr id="13" name="圆角矩形 12"/>
          <p:cNvSpPr/>
          <p:nvPr/>
        </p:nvSpPr>
        <p:spPr>
          <a:xfrm>
            <a:off x="6314411" y="5356648"/>
            <a:ext cx="5182298" cy="562462"/>
          </a:xfrm>
          <a:prstGeom prst="roundRect">
            <a:avLst>
              <a:gd name="adj" fmla="val 50000"/>
            </a:avLst>
          </a:prstGeom>
          <a:solidFill>
            <a:srgbClr val="00B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descr="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
          <p:cNvSpPr txBox="1"/>
          <p:nvPr/>
        </p:nvSpPr>
        <p:spPr>
          <a:xfrm flipH="1">
            <a:off x="6314410" y="2025796"/>
            <a:ext cx="9272905" cy="1830245"/>
          </a:xfrm>
          <a:prstGeom prst="rect">
            <a:avLst/>
          </a:prstGeom>
          <a:noFill/>
        </p:spPr>
        <p:txBody>
          <a:bodyPr wrap="square" rtlCol="0">
            <a:spAutoFit/>
          </a:bodyPr>
          <a:lstStyle/>
          <a:p>
            <a:pPr>
              <a:lnSpc>
                <a:spcPct val="150000"/>
              </a:lnSpc>
            </a:pPr>
            <a:r>
              <a:rPr lang="zh-CN" altLang="en-US" sz="4000" dirty="0">
                <a:solidFill>
                  <a:srgbClr val="05448B"/>
                </a:solidFill>
                <a:latin typeface="华光淡古印_CNKI" panose="02000500000000000000" pitchFamily="2" charset="-122"/>
                <a:ea typeface="华光淡古印_CNKI" panose="02000500000000000000" pitchFamily="2" charset="-122"/>
                <a:cs typeface="汉标智造国楷" panose="02010601030101010101" charset="-122"/>
              </a:rPr>
              <a:t>传创学校“弘雅”文化  </a:t>
            </a:r>
          </a:p>
          <a:p>
            <a:pPr>
              <a:lnSpc>
                <a:spcPct val="150000"/>
              </a:lnSpc>
            </a:pPr>
            <a:r>
              <a:rPr lang="zh-CN" altLang="en-US" sz="4000" dirty="0">
                <a:solidFill>
                  <a:srgbClr val="05448B"/>
                </a:solidFill>
                <a:latin typeface="华光淡古印_CNKI" panose="02000500000000000000" pitchFamily="2" charset="-122"/>
                <a:ea typeface="华光淡古印_CNKI" panose="02000500000000000000" pitchFamily="2" charset="-122"/>
                <a:cs typeface="汉标智造国楷" panose="02010601030101010101" charset="-122"/>
              </a:rPr>
              <a:t>促 进 学 校 绿 色 发 展</a:t>
            </a:r>
          </a:p>
        </p:txBody>
      </p:sp>
      <p:sp>
        <p:nvSpPr>
          <p:cNvPr id="15" name="文本框 14" descr="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
          <p:cNvSpPr txBox="1"/>
          <p:nvPr/>
        </p:nvSpPr>
        <p:spPr>
          <a:xfrm flipH="1">
            <a:off x="6477575" y="5422784"/>
            <a:ext cx="5410048" cy="461665"/>
          </a:xfrm>
          <a:prstGeom prst="rect">
            <a:avLst/>
          </a:prstGeom>
          <a:noFill/>
        </p:spPr>
        <p:txBody>
          <a:bodyPr wrap="square" rtlCol="0">
            <a:spAutoFit/>
          </a:bodyPr>
          <a:lstStyle/>
          <a:p>
            <a:r>
              <a:rPr lang="zh-CN" altLang="en-US" sz="2400" dirty="0">
                <a:solidFill>
                  <a:srgbClr val="FFFFFF"/>
                </a:solidFill>
                <a:latin typeface="华光大标宋_CNKI" panose="02000500000000000000" pitchFamily="2" charset="-122"/>
                <a:ea typeface="华光大标宋_CNKI" panose="02000500000000000000" pitchFamily="2" charset="-122"/>
                <a:cs typeface="Arial" panose="020B0604020202020204" pitchFamily="34" charset="0"/>
              </a:rPr>
              <a:t>常州市新北区龙虎塘第二实验小学</a:t>
            </a: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11267178" y="4568319"/>
            <a:ext cx="1008225" cy="1416747"/>
          </a:xfrm>
          <a:prstGeom prst="rect">
            <a:avLst/>
          </a:prstGeom>
        </p:spPr>
      </p:pic>
      <p:pic>
        <p:nvPicPr>
          <p:cNvPr id="3" name="图片 2" descr="QQ图片20200826222349"/>
          <p:cNvPicPr>
            <a:picLocks noChangeAspect="1"/>
          </p:cNvPicPr>
          <p:nvPr/>
        </p:nvPicPr>
        <p:blipFill>
          <a:blip r:embed="rId5" cstate="print">
            <a:clrChange>
              <a:clrFrom>
                <a:srgbClr val="FFFFFF">
                  <a:alpha val="100000"/>
                </a:srgbClr>
              </a:clrFrom>
              <a:clrTo>
                <a:srgbClr val="FFFFFF">
                  <a:alpha val="100000"/>
                  <a:alpha val="0"/>
                </a:srgbClr>
              </a:clrTo>
            </a:clrChange>
          </a:blip>
          <a:stretch>
            <a:fillRect/>
          </a:stretch>
        </p:blipFill>
        <p:spPr>
          <a:xfrm>
            <a:off x="6092486" y="81776"/>
            <a:ext cx="1290320" cy="1071880"/>
          </a:xfrm>
          <a:prstGeom prst="rect">
            <a:avLst/>
          </a:prstGeom>
        </p:spPr>
      </p:pic>
      <p:sp>
        <p:nvSpPr>
          <p:cNvPr id="4" name="矩形 3"/>
          <p:cNvSpPr/>
          <p:nvPr/>
        </p:nvSpPr>
        <p:spPr>
          <a:xfrm flipH="1">
            <a:off x="6092486" y="9898"/>
            <a:ext cx="1186288" cy="6833235"/>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021" t="38510" b="20748"/>
          <a:stretch>
            <a:fillRect/>
          </a:stretch>
        </p:blipFill>
        <p:spPr>
          <a:xfrm>
            <a:off x="148682" y="831505"/>
            <a:ext cx="5188090" cy="50529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702123"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45512" y="300825"/>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r>
              <a:rPr lang="en-US" altLang="zh-CN" sz="1800" dirty="0"/>
              <a:t>     </a:t>
            </a:r>
          </a:p>
          <a:p>
            <a:r>
              <a:rPr lang="en-US" altLang="zh-CN" dirty="0"/>
              <a:t>  </a:t>
            </a:r>
            <a:r>
              <a:rPr lang="zh-CN" altLang="en-US" sz="2000" b="1" dirty="0">
                <a:solidFill>
                  <a:schemeClr val="bg1"/>
                </a:solidFill>
              </a:rPr>
              <a:t>二、</a:t>
            </a:r>
          </a:p>
        </p:txBody>
      </p:sp>
      <p:sp>
        <p:nvSpPr>
          <p:cNvPr id="5" name="任意多边形 61"/>
          <p:cNvSpPr/>
          <p:nvPr/>
        </p:nvSpPr>
        <p:spPr bwMode="auto">
          <a:xfrm>
            <a:off x="846316" y="401539"/>
            <a:ext cx="5249684" cy="707886"/>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dirty="0"/>
          </a:p>
        </p:txBody>
      </p:sp>
      <p:sp>
        <p:nvSpPr>
          <p:cNvPr id="7" name="文本框 6"/>
          <p:cNvSpPr txBox="1"/>
          <p:nvPr/>
        </p:nvSpPr>
        <p:spPr>
          <a:xfrm>
            <a:off x="902504" y="526869"/>
            <a:ext cx="5314275" cy="400110"/>
          </a:xfrm>
          <a:prstGeom prst="rect">
            <a:avLst/>
          </a:prstGeom>
          <a:noFill/>
        </p:spPr>
        <p:txBody>
          <a:bodyPr wrap="none" rtlCol="0">
            <a:spAutoFit/>
          </a:bodyPr>
          <a:lstStyle/>
          <a:p>
            <a:pPr marL="0" marR="0" algn="l">
              <a:spcBef>
                <a:spcPts val="0"/>
              </a:spcBef>
              <a:spcAft>
                <a:spcPts val="0"/>
              </a:spcAft>
            </a:pPr>
            <a:r>
              <a:rPr lang="zh-CN" altLang="en-US" sz="2000" dirty="0">
                <a:solidFill>
                  <a:srgbClr val="FFFFFF"/>
                </a:solidFill>
                <a:latin typeface="微软雅黑" panose="020B0503020204020204" pitchFamily="34" charset="-122"/>
                <a:ea typeface="微软雅黑" panose="020B0503020204020204" pitchFamily="34" charset="-122"/>
              </a:rPr>
              <a:t>健全“创绿”组织管理，促进学校内涵发展。</a:t>
            </a:r>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551" y="3643525"/>
            <a:ext cx="13548319" cy="6022230"/>
          </a:xfrm>
          <a:prstGeom prst="rect">
            <a:avLst/>
          </a:prstGeom>
        </p:spPr>
      </p:pic>
      <p:sp>
        <p:nvSpPr>
          <p:cNvPr id="21" name="文本框 20"/>
          <p:cNvSpPr txBox="1"/>
          <p:nvPr/>
        </p:nvSpPr>
        <p:spPr>
          <a:xfrm>
            <a:off x="394011" y="1097782"/>
            <a:ext cx="5297335" cy="4286238"/>
          </a:xfrm>
          <a:prstGeom prst="rect">
            <a:avLst/>
          </a:prstGeom>
          <a:noFill/>
        </p:spPr>
        <p:txBody>
          <a:bodyPr wrap="square">
            <a:spAutoFit/>
          </a:bodyPr>
          <a:lstStyle/>
          <a:p>
            <a:pPr marL="0" marR="0" indent="306070" algn="l">
              <a:lnSpc>
                <a:spcPct val="150000"/>
              </a:lnSpc>
              <a:spcBef>
                <a:spcPts val="0"/>
              </a:spcBef>
              <a:spcAft>
                <a:spcPts val="0"/>
              </a:spcAft>
            </a:pPr>
            <a:r>
              <a:rPr lang="en-US" altLang="zh-CN" sz="1800" b="1" kern="0" dirty="0">
                <a:effectLst/>
                <a:latin typeface="宋体" panose="02010600030101010101" pitchFamily="2" charset="-122"/>
                <a:ea typeface="宋体" panose="02010600030101010101" pitchFamily="2" charset="-122"/>
              </a:rPr>
              <a:t>3.</a:t>
            </a:r>
            <a:r>
              <a:rPr lang="zh-CN" altLang="en-US" sz="1800" b="1" kern="0" dirty="0">
                <a:effectLst/>
                <a:latin typeface="宋体" panose="02010600030101010101" pitchFamily="2" charset="-122"/>
                <a:ea typeface="宋体" panose="02010600030101010101" pitchFamily="2" charset="-122"/>
              </a:rPr>
              <a:t>宣传引导，制度规范。</a:t>
            </a:r>
            <a:endParaRPr lang="zh-CN" altLang="en-US" sz="180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创建绿色学校最终目的是让环保意识成为全体师生的自觉意识，因此我们通过各种途径加强对师生的环保培训，如</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利用教职工大会、班子会、国旗下讲话、微信公众号以及宣传橱窗等进行动员；邀请环保专家进行理论讲座，宣讲绿色学校的涵义和环境教育的重要意义；学校还开发课本剧、快板书等师生喜闻乐见的方式渗透环境教育。</a:t>
            </a:r>
            <a:endParaRPr lang="zh-CN" altLang="en-US" sz="1800" dirty="0">
              <a:effectLst/>
              <a:latin typeface="宋体" panose="02010600030101010101" pitchFamily="2" charset="-122"/>
              <a:ea typeface="宋体" panose="02010600030101010101" pitchFamily="2" charset="-122"/>
            </a:endParaRPr>
          </a:p>
        </p:txBody>
      </p:sp>
      <p:sp>
        <p:nvSpPr>
          <p:cNvPr id="38" name="文本框 37"/>
          <p:cNvSpPr txBox="1"/>
          <p:nvPr/>
        </p:nvSpPr>
        <p:spPr>
          <a:xfrm>
            <a:off x="6677665" y="1454311"/>
            <a:ext cx="4953240" cy="4424737"/>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我们把绿色发展理念融入到绩效管理考核中，加大了监督考核力度，使环境教育的各项措施得到有效落实。我们不断健全和完善各项制度，制定了</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环境教育工作计划</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电教耗材使用制度</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电教器材管理制度</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空调使用制度</a:t>
            </a:r>
            <a:r>
              <a:rPr lang="en-US" altLang="zh-CN" kern="0" dirty="0">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卫生评比办法</a:t>
            </a:r>
            <a:r>
              <a:rPr lang="en-US" altLang="zh-CN" kern="0" dirty="0">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文印室纸张使用监管制度</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和专用教室、食堂相关管理规定等工作制度，使“创绿”工作规范有序开展。</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254982" y="1740267"/>
            <a:ext cx="7564512" cy="3362427"/>
          </a:xfrm>
          <a:prstGeom prst="rect">
            <a:avLst/>
          </a:prstGeom>
        </p:spPr>
      </p:pic>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538038" y="950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17"/>
          <p:cNvSpPr txBox="1"/>
          <p:nvPr/>
        </p:nvSpPr>
        <p:spPr>
          <a:xfrm>
            <a:off x="252331" y="1886627"/>
            <a:ext cx="5559406" cy="2762744"/>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b="0" dirty="0">
                <a:effectLst/>
                <a:latin typeface="宋体" panose="02010600030101010101" pitchFamily="2" charset="-122"/>
                <a:ea typeface="宋体" panose="02010600030101010101" pitchFamily="2" charset="-122"/>
              </a:rPr>
              <a:t>校训：</a:t>
            </a:r>
            <a:r>
              <a:rPr lang="zh-CN" altLang="en-US" sz="1800" b="0" kern="0" dirty="0">
                <a:effectLst/>
                <a:latin typeface="宋体" panose="02010600030101010101" pitchFamily="2" charset="-122"/>
                <a:ea typeface="宋体" panose="02010600030101010101" pitchFamily="2" charset="-122"/>
              </a:rPr>
              <a:t>循理德泽</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办学理念：让生命诗意地栖居 </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核心文化：弘雅</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kern="0" dirty="0">
                <a:latin typeface="宋体" panose="02010600030101010101" pitchFamily="2" charset="-122"/>
                <a:ea typeface="宋体" panose="02010600030101010101" pitchFamily="2" charset="-122"/>
              </a:rPr>
              <a:t>（</a:t>
            </a:r>
            <a:r>
              <a:rPr lang="zh-CN" altLang="en-US" sz="1800" b="0" kern="0" dirty="0">
                <a:effectLst/>
                <a:latin typeface="宋体" panose="02010600030101010101" pitchFamily="2" charset="-122"/>
                <a:ea typeface="宋体" panose="02010600030101010101" pitchFamily="2" charset="-122"/>
              </a:rPr>
              <a:t>弘者，大也；雅者，德行高洁。）</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endParaRPr lang="en-US" altLang="zh-CN" sz="1800" b="0" kern="0" dirty="0">
              <a:effectLst/>
              <a:latin typeface="宋体" panose="02010600030101010101" pitchFamily="2" charset="-122"/>
              <a:ea typeface="宋体" panose="02010600030101010101" pitchFamily="2" charset="-122"/>
            </a:endParaRPr>
          </a:p>
        </p:txBody>
      </p:sp>
      <p:sp>
        <p:nvSpPr>
          <p:cNvPr id="48" name="文本框 47"/>
          <p:cNvSpPr txBox="1"/>
          <p:nvPr/>
        </p:nvSpPr>
        <p:spPr>
          <a:xfrm>
            <a:off x="5999609" y="1720872"/>
            <a:ext cx="6858000" cy="2762744"/>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课程与</a:t>
            </a:r>
            <a:r>
              <a:rPr lang="zh-CN" altLang="en-US" kern="0" dirty="0">
                <a:latin typeface="宋体" panose="02010600030101010101" pitchFamily="2" charset="-122"/>
                <a:ea typeface="宋体" panose="02010600030101010101" pitchFamily="2" charset="-122"/>
              </a:rPr>
              <a:t>课堂：</a:t>
            </a:r>
            <a:endParaRPr lang="en-US" altLang="zh-CN" kern="0" dirty="0">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大学科观、大课程观，立德树人；</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教师、学生：</a:t>
            </a:r>
            <a:endParaRPr lang="en-US" altLang="zh-CN" sz="1800" b="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b="0" kern="0" dirty="0">
                <a:effectLst/>
                <a:latin typeface="宋体" panose="02010600030101010101" pitchFamily="2" charset="-122"/>
                <a:ea typeface="宋体" panose="02010600030101010101" pitchFamily="2" charset="-122"/>
              </a:rPr>
              <a:t>培养具有大胸襟、大情怀、大视野、品行高洁的人。</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254982" y="1740267"/>
            <a:ext cx="7564512" cy="3362427"/>
          </a:xfrm>
          <a:prstGeom prst="rect">
            <a:avLst/>
          </a:prstGeom>
        </p:spPr>
      </p:pic>
      <p:grpSp>
        <p:nvGrpSpPr>
          <p:cNvPr id="26" name="Group 107"/>
          <p:cNvGrpSpPr/>
          <p:nvPr/>
        </p:nvGrpSpPr>
        <p:grpSpPr>
          <a:xfrm>
            <a:off x="6427694" y="2090492"/>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5" name="Freeform 38"/>
          <p:cNvSpPr>
            <a:spLocks noEditPoints="1"/>
          </p:cNvSpPr>
          <p:nvPr/>
        </p:nvSpPr>
        <p:spPr bwMode="auto">
          <a:xfrm>
            <a:off x="6462516" y="4322531"/>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534967" y="-752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4733413" y="4455810"/>
            <a:ext cx="2247029" cy="2247029"/>
            <a:chOff x="4976978" y="4104546"/>
            <a:chExt cx="2247029" cy="2247029"/>
          </a:xfrm>
        </p:grpSpPr>
        <p:sp>
          <p:nvSpPr>
            <p:cNvPr id="46" name="椭圆 45"/>
            <p:cNvSpPr/>
            <p:nvPr/>
          </p:nvSpPr>
          <p:spPr>
            <a:xfrm>
              <a:off x="4976978" y="4104546"/>
              <a:ext cx="2247029" cy="2247029"/>
            </a:xfrm>
            <a:prstGeom prst="ellipse">
              <a:avLst/>
            </a:prstGeom>
            <a:solidFill>
              <a:srgbClr val="365B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Rectangle 42"/>
            <p:cNvSpPr/>
            <p:nvPr/>
          </p:nvSpPr>
          <p:spPr>
            <a:xfrm>
              <a:off x="5232544" y="5126506"/>
              <a:ext cx="1665516" cy="512281"/>
            </a:xfrm>
            <a:prstGeom prst="rect">
              <a:avLst/>
            </a:prstGeom>
            <a:noFill/>
            <a:ln w="12700" cap="flat" cmpd="sng" algn="ctr">
              <a:noFill/>
              <a:prstDash val="solid"/>
            </a:ln>
            <a:effectLst/>
          </p:spPr>
          <p:txBody>
            <a:bodyPr lIns="91440" tIns="0" rIns="91440" bIns="0"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Arial" panose="020B0604020202020204" pitchFamily="34" charset="0"/>
                  <a:cs typeface="Arial" panose="020B0604020202020204" pitchFamily="34" charset="0"/>
                </a:rPr>
                <a:t>“三少”校本特色课程</a:t>
              </a:r>
              <a:r>
                <a:rPr lang="en-US" altLang="zh-CN" sz="28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 </a:t>
              </a:r>
              <a:endParaRPr lang="zh-CN" altLang="en-US" sz="2000" b="1" dirty="0">
                <a:solidFill>
                  <a:schemeClr val="bg1"/>
                </a:solidFill>
                <a:latin typeface="Arial" panose="020B0604020202020204" pitchFamily="34" charset="0"/>
                <a:cs typeface="Arial" panose="020B0604020202020204" pitchFamily="34" charset="0"/>
              </a:endParaRPr>
            </a:p>
          </p:txBody>
        </p:sp>
      </p:grpSp>
      <p:grpSp>
        <p:nvGrpSpPr>
          <p:cNvPr id="23" name="组合 22"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2031005" y="3890119"/>
            <a:ext cx="3836670" cy="2407285"/>
            <a:chOff x="3335358" y="3884920"/>
            <a:chExt cx="2765770" cy="1792588"/>
          </a:xfrm>
        </p:grpSpPr>
        <p:sp>
          <p:nvSpPr>
            <p:cNvPr id="40" name="任意多边形 29"/>
            <p:cNvSpPr>
              <a:spLocks noChangeAspect="1"/>
            </p:cNvSpPr>
            <p:nvPr/>
          </p:nvSpPr>
          <p:spPr>
            <a:xfrm rot="16200000" flipH="1">
              <a:off x="3821949" y="3398329"/>
              <a:ext cx="1792588" cy="2765770"/>
            </a:xfrm>
            <a:custGeom>
              <a:avLst/>
              <a:gdLst>
                <a:gd name="connsiteX0" fmla="*/ 752620 w 1505240"/>
                <a:gd name="connsiteY0" fmla="*/ 0 h 2322423"/>
                <a:gd name="connsiteX1" fmla="*/ 1505240 w 1505240"/>
                <a:gd name="connsiteY1" fmla="*/ 752620 h 2322423"/>
                <a:gd name="connsiteX2" fmla="*/ 1446095 w 1505240"/>
                <a:gd name="connsiteY2" fmla="*/ 1045574 h 2322423"/>
                <a:gd name="connsiteX3" fmla="*/ 1426537 w 1505240"/>
                <a:gd name="connsiteY3" fmla="*/ 1081607 h 2322423"/>
                <a:gd name="connsiteX4" fmla="*/ 1430918 w 1505240"/>
                <a:gd name="connsiteY4" fmla="*/ 1081607 h 2322423"/>
                <a:gd name="connsiteX5" fmla="*/ 1390137 w 1505240"/>
                <a:gd name="connsiteY5" fmla="*/ 1177352 h 2322423"/>
                <a:gd name="connsiteX6" fmla="*/ 752620 w 1505240"/>
                <a:gd name="connsiteY6" fmla="*/ 2322423 h 2322423"/>
                <a:gd name="connsiteX7" fmla="*/ 115103 w 1505240"/>
                <a:gd name="connsiteY7" fmla="*/ 1177352 h 2322423"/>
                <a:gd name="connsiteX8" fmla="*/ 74322 w 1505240"/>
                <a:gd name="connsiteY8" fmla="*/ 1081607 h 2322423"/>
                <a:gd name="connsiteX9" fmla="*/ 78703 w 1505240"/>
                <a:gd name="connsiteY9" fmla="*/ 1081607 h 2322423"/>
                <a:gd name="connsiteX10" fmla="*/ 59145 w 1505240"/>
                <a:gd name="connsiteY10" fmla="*/ 1045574 h 2322423"/>
                <a:gd name="connsiteX11" fmla="*/ 0 w 1505240"/>
                <a:gd name="connsiteY11" fmla="*/ 752620 h 2322423"/>
                <a:gd name="connsiteX12" fmla="*/ 752620 w 1505240"/>
                <a:gd name="connsiteY12" fmla="*/ 0 h 232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5240" h="2322423">
                  <a:moveTo>
                    <a:pt x="752620" y="0"/>
                  </a:moveTo>
                  <a:cubicBezTo>
                    <a:pt x="1168281" y="0"/>
                    <a:pt x="1505240" y="336959"/>
                    <a:pt x="1505240" y="752620"/>
                  </a:cubicBezTo>
                  <a:cubicBezTo>
                    <a:pt x="1505240" y="856535"/>
                    <a:pt x="1484180" y="955532"/>
                    <a:pt x="1446095" y="1045574"/>
                  </a:cubicBezTo>
                  <a:lnTo>
                    <a:pt x="1426537" y="1081607"/>
                  </a:lnTo>
                  <a:lnTo>
                    <a:pt x="1430918" y="1081607"/>
                  </a:lnTo>
                  <a:lnTo>
                    <a:pt x="1390137" y="1177352"/>
                  </a:lnTo>
                  <a:cubicBezTo>
                    <a:pt x="1254093" y="1482617"/>
                    <a:pt x="1075327" y="1830597"/>
                    <a:pt x="752620" y="2322423"/>
                  </a:cubicBezTo>
                  <a:cubicBezTo>
                    <a:pt x="429913" y="1830597"/>
                    <a:pt x="251148" y="1482617"/>
                    <a:pt x="115103" y="1177352"/>
                  </a:cubicBezTo>
                  <a:lnTo>
                    <a:pt x="74322" y="1081607"/>
                  </a:lnTo>
                  <a:lnTo>
                    <a:pt x="78703" y="1081607"/>
                  </a:lnTo>
                  <a:lnTo>
                    <a:pt x="59145" y="1045574"/>
                  </a:lnTo>
                  <a:cubicBezTo>
                    <a:pt x="21060" y="955532"/>
                    <a:pt x="0" y="856535"/>
                    <a:pt x="0" y="752620"/>
                  </a:cubicBezTo>
                  <a:cubicBezTo>
                    <a:pt x="0" y="336959"/>
                    <a:pt x="336959" y="0"/>
                    <a:pt x="752620" y="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MH_Other_4" descr="e7d195523061f1c0deeec63e560781cfd59afb0ea006f2a87ABB68BF51EA6619813959095094C18C62A12F549504892A4AAA8C1554C6663626E05CA27F281A14E6983772AFC3FB97135759321DEA3D703E9D8D869A2273EEB2A0BB67749286FC6AC0CABC13E93DFA52684F44072F01AF674423D8E4F9F8BECABFE5771A30929D6D0D81E4AAAF4547CD35BA5A33B94A9D"/>
            <p:cNvSpPr>
              <a:spLocks noChangeAspect="1"/>
            </p:cNvSpPr>
            <p:nvPr/>
          </p:nvSpPr>
          <p:spPr>
            <a:xfrm rot="16200000" flipH="1">
              <a:off x="3679128" y="4213441"/>
              <a:ext cx="1105046" cy="1105046"/>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prstClr val="white"/>
                </a:solidFill>
                <a:sym typeface="+mn-lt"/>
              </a:endParaRPr>
            </a:p>
          </p:txBody>
        </p:sp>
        <p:sp>
          <p:nvSpPr>
            <p:cNvPr id="42" name="Rectangle 42"/>
            <p:cNvSpPr/>
            <p:nvPr/>
          </p:nvSpPr>
          <p:spPr>
            <a:xfrm>
              <a:off x="4685024" y="4608960"/>
              <a:ext cx="1092455" cy="512281"/>
            </a:xfrm>
            <a:prstGeom prst="rect">
              <a:avLst/>
            </a:prstGeom>
            <a:noFill/>
            <a:ln w="12700" cap="flat" cmpd="sng" algn="ctr">
              <a:noFill/>
              <a:prstDash val="solid"/>
            </a:ln>
            <a:effectLst/>
          </p:spPr>
          <p:txBody>
            <a:bodyPr lIns="91440" tIns="0" rIns="91440" bIns="0"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rgbClr val="FF0000"/>
                  </a:solidFill>
                  <a:latin typeface="Arial" panose="020B0604020202020204" pitchFamily="34" charset="0"/>
                  <a:cs typeface="Arial" panose="020B0604020202020204" pitchFamily="34" charset="0"/>
                </a:rPr>
                <a:t>人与自我</a:t>
              </a:r>
            </a:p>
            <a:p>
              <a:pPr algn="ctr"/>
              <a:r>
                <a:rPr lang="zh-CN" altLang="en-US" sz="2400" b="1" dirty="0">
                  <a:solidFill>
                    <a:srgbClr val="FF0000"/>
                  </a:solidFill>
                  <a:latin typeface="Arial" panose="020B0604020202020204" pitchFamily="34" charset="0"/>
                  <a:cs typeface="Arial" panose="020B0604020202020204" pitchFamily="34" charset="0"/>
                </a:rPr>
                <a:t>立根</a:t>
              </a:r>
              <a:r>
                <a:rPr lang="en-US" altLang="zh-CN" sz="2000" dirty="0">
                  <a:solidFill>
                    <a:schemeClr val="bg1"/>
                  </a:solidFill>
                  <a:latin typeface="Arial" panose="020B0604020202020204" pitchFamily="34" charset="0"/>
                  <a:cs typeface="Arial" panose="020B0604020202020204" pitchFamily="34" charset="0"/>
                </a:rPr>
                <a:t>  </a:t>
              </a:r>
            </a:p>
            <a:p>
              <a:pPr algn="r"/>
              <a:r>
                <a:rPr lang="en-US" altLang="zh-CN" sz="2000" b="1" dirty="0">
                  <a:solidFill>
                    <a:schemeClr val="bg1"/>
                  </a:solidFill>
                  <a:latin typeface="Arial" panose="020B0604020202020204" pitchFamily="34" charset="0"/>
                  <a:cs typeface="Arial" panose="020B0604020202020204" pitchFamily="34" charset="0"/>
                </a:rPr>
                <a:t>   </a:t>
              </a:r>
              <a:endParaRPr lang="zh-CN" altLang="en-US" sz="2000" b="1" dirty="0">
                <a:solidFill>
                  <a:schemeClr val="bg1"/>
                </a:solidFill>
                <a:latin typeface="Arial" panose="020B0604020202020204" pitchFamily="34" charset="0"/>
                <a:cs typeface="Arial" panose="020B0604020202020204" pitchFamily="34" charset="0"/>
              </a:endParaRPr>
            </a:p>
          </p:txBody>
        </p:sp>
      </p:grpSp>
      <p:grpSp>
        <p:nvGrpSpPr>
          <p:cNvPr id="24" name="组合 23"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5994040" y="4043154"/>
            <a:ext cx="3695065" cy="2152650"/>
            <a:chOff x="6116813" y="3869670"/>
            <a:chExt cx="2765770" cy="1792588"/>
          </a:xfrm>
        </p:grpSpPr>
        <p:sp>
          <p:nvSpPr>
            <p:cNvPr id="37" name="任意多边形 21"/>
            <p:cNvSpPr>
              <a:spLocks noChangeAspect="1"/>
            </p:cNvSpPr>
            <p:nvPr/>
          </p:nvSpPr>
          <p:spPr>
            <a:xfrm rot="5400000">
              <a:off x="6603404" y="3383079"/>
              <a:ext cx="1792588" cy="2765770"/>
            </a:xfrm>
            <a:custGeom>
              <a:avLst/>
              <a:gdLst>
                <a:gd name="connsiteX0" fmla="*/ 752620 w 1505240"/>
                <a:gd name="connsiteY0" fmla="*/ 0 h 2322423"/>
                <a:gd name="connsiteX1" fmla="*/ 1505240 w 1505240"/>
                <a:gd name="connsiteY1" fmla="*/ 752620 h 2322423"/>
                <a:gd name="connsiteX2" fmla="*/ 1446095 w 1505240"/>
                <a:gd name="connsiteY2" fmla="*/ 1045574 h 2322423"/>
                <a:gd name="connsiteX3" fmla="*/ 1426537 w 1505240"/>
                <a:gd name="connsiteY3" fmla="*/ 1081607 h 2322423"/>
                <a:gd name="connsiteX4" fmla="*/ 1430918 w 1505240"/>
                <a:gd name="connsiteY4" fmla="*/ 1081607 h 2322423"/>
                <a:gd name="connsiteX5" fmla="*/ 1390137 w 1505240"/>
                <a:gd name="connsiteY5" fmla="*/ 1177352 h 2322423"/>
                <a:gd name="connsiteX6" fmla="*/ 752620 w 1505240"/>
                <a:gd name="connsiteY6" fmla="*/ 2322423 h 2322423"/>
                <a:gd name="connsiteX7" fmla="*/ 115103 w 1505240"/>
                <a:gd name="connsiteY7" fmla="*/ 1177352 h 2322423"/>
                <a:gd name="connsiteX8" fmla="*/ 74322 w 1505240"/>
                <a:gd name="connsiteY8" fmla="*/ 1081607 h 2322423"/>
                <a:gd name="connsiteX9" fmla="*/ 78703 w 1505240"/>
                <a:gd name="connsiteY9" fmla="*/ 1081607 h 2322423"/>
                <a:gd name="connsiteX10" fmla="*/ 59145 w 1505240"/>
                <a:gd name="connsiteY10" fmla="*/ 1045574 h 2322423"/>
                <a:gd name="connsiteX11" fmla="*/ 0 w 1505240"/>
                <a:gd name="connsiteY11" fmla="*/ 752620 h 2322423"/>
                <a:gd name="connsiteX12" fmla="*/ 752620 w 1505240"/>
                <a:gd name="connsiteY12" fmla="*/ 0 h 232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5240" h="2322423">
                  <a:moveTo>
                    <a:pt x="752620" y="0"/>
                  </a:moveTo>
                  <a:cubicBezTo>
                    <a:pt x="1168281" y="0"/>
                    <a:pt x="1505240" y="336959"/>
                    <a:pt x="1505240" y="752620"/>
                  </a:cubicBezTo>
                  <a:cubicBezTo>
                    <a:pt x="1505240" y="856535"/>
                    <a:pt x="1484180" y="955532"/>
                    <a:pt x="1446095" y="1045574"/>
                  </a:cubicBezTo>
                  <a:lnTo>
                    <a:pt x="1426537" y="1081607"/>
                  </a:lnTo>
                  <a:lnTo>
                    <a:pt x="1430918" y="1081607"/>
                  </a:lnTo>
                  <a:lnTo>
                    <a:pt x="1390137" y="1177352"/>
                  </a:lnTo>
                  <a:cubicBezTo>
                    <a:pt x="1254093" y="1482617"/>
                    <a:pt x="1075327" y="1830597"/>
                    <a:pt x="752620" y="2322423"/>
                  </a:cubicBezTo>
                  <a:cubicBezTo>
                    <a:pt x="429913" y="1830597"/>
                    <a:pt x="251148" y="1482617"/>
                    <a:pt x="115103" y="1177352"/>
                  </a:cubicBezTo>
                  <a:lnTo>
                    <a:pt x="74322" y="1081607"/>
                  </a:lnTo>
                  <a:lnTo>
                    <a:pt x="78703" y="1081607"/>
                  </a:lnTo>
                  <a:lnTo>
                    <a:pt x="59145" y="1045574"/>
                  </a:lnTo>
                  <a:cubicBezTo>
                    <a:pt x="21060" y="955532"/>
                    <a:pt x="0" y="856535"/>
                    <a:pt x="0" y="752620"/>
                  </a:cubicBezTo>
                  <a:cubicBezTo>
                    <a:pt x="0" y="336959"/>
                    <a:pt x="336959" y="0"/>
                    <a:pt x="752620" y="0"/>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MH_Other_4" descr="e7d195523061f1c0deeec63e560781cfd59afb0ea006f2a87ABB68BF51EA6619813959095094C18C62A12F549504892A4AAA8C1554C6663626E05CA27F281A14E6983772AFC3FB97135759321DEA3D703E9D8D869A2273EEB2A0BB67749286FC6AC0CABC13E93DFA52684F44072F01AF674423D8E4F9F8BECABFE5771A30929D6D0D81E4AAAF4547CD35BA5A33B94A9D"/>
            <p:cNvSpPr>
              <a:spLocks noChangeAspect="1"/>
            </p:cNvSpPr>
            <p:nvPr/>
          </p:nvSpPr>
          <p:spPr>
            <a:xfrm rot="5400000">
              <a:off x="7418081" y="4213441"/>
              <a:ext cx="1105046" cy="1105046"/>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prstClr val="white"/>
                </a:solidFill>
                <a:sym typeface="+mn-lt"/>
              </a:endParaRPr>
            </a:p>
          </p:txBody>
        </p:sp>
        <p:sp>
          <p:nvSpPr>
            <p:cNvPr id="39" name="Rectangle 42"/>
            <p:cNvSpPr/>
            <p:nvPr/>
          </p:nvSpPr>
          <p:spPr>
            <a:xfrm>
              <a:off x="6325789" y="4551802"/>
              <a:ext cx="1092455" cy="512281"/>
            </a:xfrm>
            <a:prstGeom prst="rect">
              <a:avLst/>
            </a:prstGeom>
            <a:noFill/>
            <a:ln w="12700" cap="flat" cmpd="sng" algn="ctr">
              <a:noFill/>
              <a:prstDash val="solid"/>
            </a:ln>
            <a:effectLst/>
          </p:spPr>
          <p:txBody>
            <a:bodyPr lIns="91440" tIns="0" rIns="91440" bIns="0"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rgbClr val="FF0000"/>
                  </a:solidFill>
                  <a:latin typeface="Arial" panose="020B0604020202020204" pitchFamily="34" charset="0"/>
                  <a:cs typeface="Arial" panose="020B0604020202020204" pitchFamily="34" charset="0"/>
                </a:rPr>
                <a:t>人与社会</a:t>
              </a:r>
            </a:p>
            <a:p>
              <a:pPr algn="ctr"/>
              <a:r>
                <a:rPr lang="zh-CN" altLang="en-US" sz="2400" b="1" dirty="0">
                  <a:solidFill>
                    <a:srgbClr val="FF0000"/>
                  </a:solidFill>
                  <a:latin typeface="Arial" panose="020B0604020202020204" pitchFamily="34" charset="0"/>
                  <a:cs typeface="Arial" panose="020B0604020202020204" pitchFamily="34" charset="0"/>
                </a:rPr>
                <a:t>合作</a:t>
              </a:r>
              <a:r>
                <a:rPr lang="en-US" altLang="zh-CN" sz="2000" dirty="0">
                  <a:solidFill>
                    <a:schemeClr val="bg1"/>
                  </a:solidFill>
                  <a:latin typeface="Arial" panose="020B0604020202020204" pitchFamily="34" charset="0"/>
                  <a:cs typeface="Arial" panose="020B0604020202020204" pitchFamily="34" charset="0"/>
                </a:rPr>
                <a:t>  </a:t>
              </a:r>
            </a:p>
            <a:p>
              <a:pPr algn="r"/>
              <a:r>
                <a:rPr lang="en-US" altLang="zh-CN" sz="2000" b="1" dirty="0">
                  <a:solidFill>
                    <a:schemeClr val="bg1"/>
                  </a:solidFill>
                  <a:latin typeface="Arial" panose="020B0604020202020204" pitchFamily="34" charset="0"/>
                  <a:cs typeface="Arial" panose="020B0604020202020204" pitchFamily="34" charset="0"/>
                </a:rPr>
                <a:t>   </a:t>
              </a:r>
              <a:endParaRPr lang="zh-CN" altLang="en-US" sz="2000" b="1" dirty="0">
                <a:solidFill>
                  <a:schemeClr val="bg1"/>
                </a:solidFill>
                <a:latin typeface="Arial" panose="020B0604020202020204" pitchFamily="34" charset="0"/>
                <a:cs typeface="Arial" panose="020B0604020202020204" pitchFamily="34" charset="0"/>
              </a:endParaRPr>
            </a:p>
          </p:txBody>
        </p:sp>
      </p:grpSp>
      <p:grpSp>
        <p:nvGrpSpPr>
          <p:cNvPr id="25" name="组合 24"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4694195" y="1733024"/>
            <a:ext cx="2339340" cy="3380105"/>
            <a:chOff x="4974678" y="1781967"/>
            <a:chExt cx="1792588" cy="2765770"/>
          </a:xfrm>
        </p:grpSpPr>
        <p:sp>
          <p:nvSpPr>
            <p:cNvPr id="33" name="任意多边形 17"/>
            <p:cNvSpPr>
              <a:spLocks noChangeAspect="1"/>
            </p:cNvSpPr>
            <p:nvPr/>
          </p:nvSpPr>
          <p:spPr>
            <a:xfrm>
              <a:off x="4974678" y="1781967"/>
              <a:ext cx="1792588" cy="2765770"/>
            </a:xfrm>
            <a:custGeom>
              <a:avLst/>
              <a:gdLst>
                <a:gd name="connsiteX0" fmla="*/ 752620 w 1505240"/>
                <a:gd name="connsiteY0" fmla="*/ 0 h 2322423"/>
                <a:gd name="connsiteX1" fmla="*/ 1505240 w 1505240"/>
                <a:gd name="connsiteY1" fmla="*/ 752620 h 2322423"/>
                <a:gd name="connsiteX2" fmla="*/ 1446095 w 1505240"/>
                <a:gd name="connsiteY2" fmla="*/ 1045574 h 2322423"/>
                <a:gd name="connsiteX3" fmla="*/ 1426537 w 1505240"/>
                <a:gd name="connsiteY3" fmla="*/ 1081607 h 2322423"/>
                <a:gd name="connsiteX4" fmla="*/ 1430918 w 1505240"/>
                <a:gd name="connsiteY4" fmla="*/ 1081607 h 2322423"/>
                <a:gd name="connsiteX5" fmla="*/ 1390137 w 1505240"/>
                <a:gd name="connsiteY5" fmla="*/ 1177352 h 2322423"/>
                <a:gd name="connsiteX6" fmla="*/ 752620 w 1505240"/>
                <a:gd name="connsiteY6" fmla="*/ 2322423 h 2322423"/>
                <a:gd name="connsiteX7" fmla="*/ 115103 w 1505240"/>
                <a:gd name="connsiteY7" fmla="*/ 1177352 h 2322423"/>
                <a:gd name="connsiteX8" fmla="*/ 74322 w 1505240"/>
                <a:gd name="connsiteY8" fmla="*/ 1081607 h 2322423"/>
                <a:gd name="connsiteX9" fmla="*/ 78703 w 1505240"/>
                <a:gd name="connsiteY9" fmla="*/ 1081607 h 2322423"/>
                <a:gd name="connsiteX10" fmla="*/ 59145 w 1505240"/>
                <a:gd name="connsiteY10" fmla="*/ 1045574 h 2322423"/>
                <a:gd name="connsiteX11" fmla="*/ 0 w 1505240"/>
                <a:gd name="connsiteY11" fmla="*/ 752620 h 2322423"/>
                <a:gd name="connsiteX12" fmla="*/ 752620 w 1505240"/>
                <a:gd name="connsiteY12" fmla="*/ 0 h 232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5240" h="2322423">
                  <a:moveTo>
                    <a:pt x="752620" y="0"/>
                  </a:moveTo>
                  <a:cubicBezTo>
                    <a:pt x="1168281" y="0"/>
                    <a:pt x="1505240" y="336959"/>
                    <a:pt x="1505240" y="752620"/>
                  </a:cubicBezTo>
                  <a:cubicBezTo>
                    <a:pt x="1505240" y="856535"/>
                    <a:pt x="1484180" y="955532"/>
                    <a:pt x="1446095" y="1045574"/>
                  </a:cubicBezTo>
                  <a:lnTo>
                    <a:pt x="1426537" y="1081607"/>
                  </a:lnTo>
                  <a:lnTo>
                    <a:pt x="1430918" y="1081607"/>
                  </a:lnTo>
                  <a:lnTo>
                    <a:pt x="1390137" y="1177352"/>
                  </a:lnTo>
                  <a:cubicBezTo>
                    <a:pt x="1254093" y="1482617"/>
                    <a:pt x="1075327" y="1830597"/>
                    <a:pt x="752620" y="2322423"/>
                  </a:cubicBezTo>
                  <a:cubicBezTo>
                    <a:pt x="429913" y="1830597"/>
                    <a:pt x="251148" y="1482617"/>
                    <a:pt x="115103" y="1177352"/>
                  </a:cubicBezTo>
                  <a:lnTo>
                    <a:pt x="74322" y="1081607"/>
                  </a:lnTo>
                  <a:lnTo>
                    <a:pt x="78703" y="1081607"/>
                  </a:lnTo>
                  <a:lnTo>
                    <a:pt x="59145" y="1045574"/>
                  </a:lnTo>
                  <a:cubicBezTo>
                    <a:pt x="21060" y="955532"/>
                    <a:pt x="0" y="856535"/>
                    <a:pt x="0" y="752620"/>
                  </a:cubicBezTo>
                  <a:cubicBezTo>
                    <a:pt x="0" y="336959"/>
                    <a:pt x="336959" y="0"/>
                    <a:pt x="752620" y="0"/>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MH_Other_4" descr="e7d195523061f1c0deeec63e560781cfd59afb0ea006f2a87ABB68BF51EA6619813959095094C18C62A12F549504892A4AAA8C1554C6663626E05CA27F281A14E6983772AFC3FB97135759321DEA3D703E9D8D869A2273EEB2A0BB67749286FC6AC0CABC13E93DFA52684F44072F01AF674423D8E4F9F8BECABFE5771A30929D6D0D81E4AAAF4547CD35BA5A33B94A9D"/>
            <p:cNvSpPr>
              <a:spLocks noChangeAspect="1"/>
            </p:cNvSpPr>
            <p:nvPr/>
          </p:nvSpPr>
          <p:spPr>
            <a:xfrm>
              <a:off x="5371973" y="2070031"/>
              <a:ext cx="1105046" cy="1105046"/>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prstClr val="white"/>
                </a:solidFill>
                <a:sym typeface="+mn-lt"/>
              </a:endParaRPr>
            </a:p>
          </p:txBody>
        </p:sp>
        <p:sp>
          <p:nvSpPr>
            <p:cNvPr id="36" name="Rectangle 42"/>
            <p:cNvSpPr/>
            <p:nvPr/>
          </p:nvSpPr>
          <p:spPr>
            <a:xfrm>
              <a:off x="5292240" y="3395641"/>
              <a:ext cx="1092455" cy="512281"/>
            </a:xfrm>
            <a:prstGeom prst="rect">
              <a:avLst/>
            </a:prstGeom>
            <a:noFill/>
            <a:ln w="12700" cap="flat" cmpd="sng" algn="ctr">
              <a:noFill/>
              <a:prstDash val="solid"/>
            </a:ln>
            <a:effectLst/>
          </p:spPr>
          <p:txBody>
            <a:bodyPr lIns="91440" tIns="0" rIns="91440" bIns="0"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rgbClr val="FF0000"/>
                  </a:solidFill>
                  <a:latin typeface="Arial" panose="020B0604020202020204" pitchFamily="34" charset="0"/>
                  <a:cs typeface="Arial" panose="020B0604020202020204" pitchFamily="34" charset="0"/>
                </a:rPr>
                <a:t>人与自然</a:t>
              </a:r>
            </a:p>
            <a:p>
              <a:pPr algn="ctr"/>
              <a:r>
                <a:rPr lang="zh-CN" altLang="en-US" sz="2400" b="1" dirty="0">
                  <a:solidFill>
                    <a:srgbClr val="FF0000"/>
                  </a:solidFill>
                  <a:latin typeface="Arial" panose="020B0604020202020204" pitchFamily="34" charset="0"/>
                  <a:cs typeface="Arial" panose="020B0604020202020204" pitchFamily="34" charset="0"/>
                </a:rPr>
                <a:t>科创</a:t>
              </a:r>
              <a:r>
                <a:rPr lang="en-US" altLang="zh-CN" sz="2000" dirty="0">
                  <a:solidFill>
                    <a:schemeClr val="bg1"/>
                  </a:solidFill>
                  <a:latin typeface="Arial" panose="020B0604020202020204" pitchFamily="34" charset="0"/>
                  <a:cs typeface="Arial" panose="020B0604020202020204" pitchFamily="34" charset="0"/>
                </a:rPr>
                <a:t> </a:t>
              </a:r>
            </a:p>
            <a:p>
              <a:pPr algn="r"/>
              <a:r>
                <a:rPr lang="en-US" altLang="zh-CN" sz="2000" b="1" dirty="0">
                  <a:solidFill>
                    <a:schemeClr val="bg1"/>
                  </a:solidFill>
                  <a:latin typeface="Arial" panose="020B0604020202020204" pitchFamily="34" charset="0"/>
                  <a:cs typeface="Arial" panose="020B0604020202020204" pitchFamily="34" charset="0"/>
                </a:rPr>
                <a:t>   </a:t>
              </a:r>
              <a:endParaRPr lang="zh-CN" altLang="en-US" sz="2000" b="1" dirty="0">
                <a:solidFill>
                  <a:schemeClr val="bg1"/>
                </a:solidFill>
                <a:latin typeface="Arial" panose="020B0604020202020204" pitchFamily="34" charset="0"/>
                <a:cs typeface="Arial" panose="020B0604020202020204" pitchFamily="34" charset="0"/>
              </a:endParaRPr>
            </a:p>
          </p:txBody>
        </p:sp>
      </p:grpSp>
      <p:sp>
        <p:nvSpPr>
          <p:cNvPr id="30" name="文本框 11"/>
          <p:cNvSpPr txBox="1"/>
          <p:nvPr/>
        </p:nvSpPr>
        <p:spPr>
          <a:xfrm>
            <a:off x="2667275" y="4507974"/>
            <a:ext cx="1235710" cy="1076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a:latin typeface="华康行书体W5" panose="03000509000000000000" charset="-122"/>
                <a:ea typeface="华康行书体W5" panose="03000509000000000000" charset="-122"/>
              </a:rPr>
              <a:t>少儿国学</a:t>
            </a:r>
          </a:p>
        </p:txBody>
      </p:sp>
      <p:sp>
        <p:nvSpPr>
          <p:cNvPr id="31" name="文本框 12"/>
          <p:cNvSpPr txBox="1"/>
          <p:nvPr/>
        </p:nvSpPr>
        <p:spPr>
          <a:xfrm>
            <a:off x="5418730" y="2283569"/>
            <a:ext cx="1235710" cy="1076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a:latin typeface="华康行书体W5" panose="03000509000000000000" charset="-122"/>
                <a:ea typeface="华康行书体W5" panose="03000509000000000000" charset="-122"/>
              </a:rPr>
              <a:t>少年硅谷</a:t>
            </a:r>
          </a:p>
        </p:txBody>
      </p:sp>
      <p:sp>
        <p:nvSpPr>
          <p:cNvPr id="32" name="文本框 13"/>
          <p:cNvSpPr txBox="1"/>
          <p:nvPr/>
        </p:nvSpPr>
        <p:spPr>
          <a:xfrm>
            <a:off x="8038293" y="4581316"/>
            <a:ext cx="1235710" cy="10763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华康行书体W5" panose="03000509000000000000" charset="-122"/>
                <a:ea typeface="华康行书体W5" panose="03000509000000000000" charset="-122"/>
              </a:rPr>
              <a:t>少儿玩伴</a:t>
            </a:r>
          </a:p>
        </p:txBody>
      </p:sp>
      <p:sp>
        <p:nvSpPr>
          <p:cNvPr id="49" name="文本框 48"/>
          <p:cNvSpPr txBox="1"/>
          <p:nvPr/>
        </p:nvSpPr>
        <p:spPr>
          <a:xfrm>
            <a:off x="804653" y="1224241"/>
            <a:ext cx="6858000" cy="335989"/>
          </a:xfrm>
          <a:prstGeom prst="rect">
            <a:avLst/>
          </a:prstGeom>
          <a:noFill/>
        </p:spPr>
        <p:txBody>
          <a:bodyPr wrap="square">
            <a:spAutoFit/>
          </a:bodyPr>
          <a:lstStyle/>
          <a:p>
            <a:pPr marL="0" marR="0" algn="l">
              <a:lnSpc>
                <a:spcPts val="1900"/>
              </a:lnSpc>
              <a:spcBef>
                <a:spcPts val="0"/>
              </a:spcBef>
              <a:spcAft>
                <a:spcPts val="0"/>
              </a:spcAft>
            </a:pPr>
            <a:r>
              <a:rPr lang="en-US" altLang="zh-CN" sz="1800" b="1" kern="0" dirty="0">
                <a:effectLst/>
                <a:latin typeface="宋体" panose="02010600030101010101" pitchFamily="2" charset="-122"/>
                <a:ea typeface="宋体" panose="02010600030101010101" pitchFamily="2" charset="-122"/>
              </a:rPr>
              <a:t>1.</a:t>
            </a:r>
            <a:r>
              <a:rPr lang="zh-CN" altLang="en-US" sz="1800" b="1" kern="0" dirty="0">
                <a:effectLst/>
                <a:latin typeface="宋体" panose="02010600030101010101" pitchFamily="2" charset="-122"/>
                <a:ea typeface="宋体" panose="02010600030101010101" pitchFamily="2" charset="-122"/>
              </a:rPr>
              <a:t>文化在课程中落地，“弘雅”课程立德树人。</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3"/>
          <a:stretch>
            <a:fillRect/>
          </a:stretch>
        </p:blipFill>
        <p:spPr>
          <a:xfrm>
            <a:off x="5992329" y="1849450"/>
            <a:ext cx="6076400" cy="3228071"/>
          </a:xfrm>
          <a:prstGeom prst="rect">
            <a:avLst/>
          </a:prstGeom>
          <a:ln>
            <a:noFill/>
          </a:ln>
          <a:effectLst>
            <a:softEdge rad="11250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254982" y="1740267"/>
            <a:ext cx="7564512" cy="3362427"/>
          </a:xfrm>
          <a:prstGeom prst="rect">
            <a:avLst/>
          </a:prstGeom>
        </p:spPr>
      </p:pic>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6" name="矩形 5"/>
          <p:cNvSpPr/>
          <p:nvPr/>
        </p:nvSpPr>
        <p:spPr>
          <a:xfrm>
            <a:off x="4453089"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914744" y="576496"/>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传创“弘雅”文化品牌，课程落地全员发展。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文本框 48"/>
          <p:cNvSpPr txBox="1"/>
          <p:nvPr/>
        </p:nvSpPr>
        <p:spPr>
          <a:xfrm>
            <a:off x="565878" y="1214134"/>
            <a:ext cx="6858000" cy="335989"/>
          </a:xfrm>
          <a:prstGeom prst="rect">
            <a:avLst/>
          </a:prstGeom>
          <a:noFill/>
        </p:spPr>
        <p:txBody>
          <a:bodyPr wrap="square">
            <a:spAutoFit/>
          </a:bodyPr>
          <a:lstStyle/>
          <a:p>
            <a:pPr marL="0" marR="0" algn="l">
              <a:lnSpc>
                <a:spcPts val="1900"/>
              </a:lnSpc>
              <a:spcBef>
                <a:spcPts val="0"/>
              </a:spcBef>
              <a:spcAft>
                <a:spcPts val="0"/>
              </a:spcAft>
            </a:pPr>
            <a:r>
              <a:rPr lang="zh-CN" altLang="en-US" sz="1800" b="1" kern="0" dirty="0">
                <a:effectLst/>
                <a:latin typeface="宋体" panose="02010600030101010101" pitchFamily="2" charset="-122"/>
                <a:ea typeface="宋体" panose="02010600030101010101" pitchFamily="2" charset="-122"/>
              </a:rPr>
              <a:t> </a:t>
            </a:r>
            <a:r>
              <a:rPr lang="en-US" altLang="zh-CN" sz="1800" b="1" kern="0" dirty="0">
                <a:effectLst/>
                <a:latin typeface="宋体" panose="02010600030101010101" pitchFamily="2" charset="-122"/>
                <a:ea typeface="宋体" panose="02010600030101010101" pitchFamily="2" charset="-122"/>
              </a:rPr>
              <a:t>2.</a:t>
            </a:r>
            <a:r>
              <a:rPr lang="zh-CN" altLang="en-US" sz="1800" b="1" kern="0" dirty="0">
                <a:effectLst/>
                <a:latin typeface="宋体" panose="02010600030101010101" pitchFamily="2" charset="-122"/>
                <a:ea typeface="宋体" panose="02010600030101010101" pitchFamily="2" charset="-122"/>
              </a:rPr>
              <a:t>德育在课程中融通，“绿色”理念不断深化。</a:t>
            </a:r>
            <a:endParaRPr lang="zh-CN" altLang="en-US" sz="1800" dirty="0">
              <a:effectLst/>
              <a:latin typeface="宋体" panose="02010600030101010101" pitchFamily="2" charset="-122"/>
              <a:ea typeface="宋体" panose="02010600030101010101" pitchFamily="2" charset="-122"/>
            </a:endParaRPr>
          </a:p>
        </p:txBody>
      </p:sp>
      <p:sp>
        <p:nvSpPr>
          <p:cNvPr id="50" name="文本框 49"/>
          <p:cNvSpPr txBox="1"/>
          <p:nvPr/>
        </p:nvSpPr>
        <p:spPr>
          <a:xfrm>
            <a:off x="478921" y="1624593"/>
            <a:ext cx="5016191" cy="5013360"/>
          </a:xfrm>
          <a:prstGeom prst="rect">
            <a:avLst/>
          </a:prstGeom>
          <a:noFill/>
        </p:spPr>
        <p:txBody>
          <a:bodyPr wrap="square">
            <a:spAutoFit/>
          </a:bodyPr>
          <a:lstStyle/>
          <a:p>
            <a:pPr marL="0" marR="0" indent="304800" algn="l">
              <a:lnSpc>
                <a:spcPct val="15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我校的德育工作坚持综合融通的发展策略，坚持家校社企多主体合作，在红色文化、传统文化、能力提升这三大德育基础课程建设过程中促进学生综合素养的发展，逐渐形成了智慧社区、爱心公益、终身阅读、节气文化这四大主题的“少儿玩伴”特色德育校本课程。以区品格提升工程</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依托少儿玩伴团促学生领导力开发</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项目研究为抓手，联动校内外各方力量，与各个共建德育基地加强合作，结合常州本土资源，开展“诗词里的美食”、“智慧农场”和“智慧垃圾分类”等丰富的走进社区、二十四节气传统文化课程。</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3"/>
          <a:stretch>
            <a:fillRect/>
          </a:stretch>
        </p:blipFill>
        <p:spPr>
          <a:xfrm>
            <a:off x="6182512" y="2220743"/>
            <a:ext cx="5660673" cy="238659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164962" y="1703062"/>
            <a:ext cx="7795322" cy="3465022"/>
          </a:xfrm>
          <a:prstGeom prst="rect">
            <a:avLst/>
          </a:prstGeom>
        </p:spPr>
      </p:pic>
      <p:grpSp>
        <p:nvGrpSpPr>
          <p:cNvPr id="26" name="Group 107"/>
          <p:cNvGrpSpPr/>
          <p:nvPr/>
        </p:nvGrpSpPr>
        <p:grpSpPr>
          <a:xfrm>
            <a:off x="6427694" y="2090492"/>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6" name="矩形 5"/>
          <p:cNvSpPr/>
          <p:nvPr/>
        </p:nvSpPr>
        <p:spPr>
          <a:xfrm>
            <a:off x="4549728" y="-14959"/>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p:cNvSpPr txBox="1"/>
          <p:nvPr/>
        </p:nvSpPr>
        <p:spPr>
          <a:xfrm>
            <a:off x="366039" y="1230625"/>
            <a:ext cx="6858000" cy="335989"/>
          </a:xfrm>
          <a:prstGeom prst="rect">
            <a:avLst/>
          </a:prstGeom>
          <a:noFill/>
        </p:spPr>
        <p:txBody>
          <a:bodyPr wrap="square">
            <a:spAutoFit/>
          </a:bodyPr>
          <a:lstStyle/>
          <a:p>
            <a:pPr marL="0" marR="0" indent="306070" algn="l">
              <a:lnSpc>
                <a:spcPts val="1900"/>
              </a:lnSpc>
              <a:spcBef>
                <a:spcPts val="0"/>
              </a:spcBef>
              <a:spcAft>
                <a:spcPts val="0"/>
              </a:spcAft>
            </a:pPr>
            <a:r>
              <a:rPr lang="en-US" altLang="zh-CN" sz="1800" b="1" kern="0" dirty="0">
                <a:effectLst/>
                <a:latin typeface="宋体" panose="02010600030101010101" pitchFamily="2" charset="-122"/>
                <a:ea typeface="宋体" panose="02010600030101010101" pitchFamily="2" charset="-122"/>
              </a:rPr>
              <a:t>3.</a:t>
            </a:r>
            <a:r>
              <a:rPr lang="zh-CN" altLang="en-US" sz="1800" b="1" kern="0" dirty="0">
                <a:effectLst/>
                <a:latin typeface="宋体" panose="02010600030101010101" pitchFamily="2" charset="-122"/>
                <a:ea typeface="宋体" panose="02010600030101010101" pitchFamily="2" charset="-122"/>
              </a:rPr>
              <a:t>整合地方优质资源，创建育人“第二教室”。</a:t>
            </a:r>
            <a:endParaRPr lang="zh-CN" altLang="en-US" sz="1800" dirty="0">
              <a:effectLst/>
              <a:latin typeface="宋体" panose="02010600030101010101" pitchFamily="2" charset="-122"/>
              <a:ea typeface="宋体" panose="02010600030101010101" pitchFamily="2" charset="-122"/>
            </a:endParaRPr>
          </a:p>
        </p:txBody>
      </p:sp>
      <p:sp>
        <p:nvSpPr>
          <p:cNvPr id="48" name="文本框 47"/>
          <p:cNvSpPr txBox="1"/>
          <p:nvPr/>
        </p:nvSpPr>
        <p:spPr>
          <a:xfrm>
            <a:off x="420724" y="1684450"/>
            <a:ext cx="5115283" cy="4424737"/>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我们联合学校周边政府、企事业单位，学校德育基地和常州市社会实践基地建档建制。作为学校共学互学资源的拓展，便于各班根据需要合理开展相关活动。我校与龙虎塘街道各部门、各社区居民委员会以及天合光能、太平通讯等企业建立共建关系，还聘请了这些单位的领导、专家担任校外辅导员，整合了校内外资源，创建了校外的第二教室，形成了全时空育人的良好机制。</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164962" y="1703062"/>
            <a:ext cx="7795322" cy="3465022"/>
          </a:xfrm>
          <a:prstGeom prst="rect">
            <a:avLst/>
          </a:prstGeom>
        </p:spPr>
      </p:pic>
      <p:grpSp>
        <p:nvGrpSpPr>
          <p:cNvPr id="26" name="Group 107"/>
          <p:cNvGrpSpPr/>
          <p:nvPr/>
        </p:nvGrpSpPr>
        <p:grpSpPr>
          <a:xfrm>
            <a:off x="6427694" y="2090492"/>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6" name="矩形 5"/>
          <p:cNvSpPr/>
          <p:nvPr/>
        </p:nvSpPr>
        <p:spPr>
          <a:xfrm>
            <a:off x="4578984" y="6572"/>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p:cNvSpPr txBox="1"/>
          <p:nvPr/>
        </p:nvSpPr>
        <p:spPr>
          <a:xfrm>
            <a:off x="366039" y="1230625"/>
            <a:ext cx="6858000" cy="335989"/>
          </a:xfrm>
          <a:prstGeom prst="rect">
            <a:avLst/>
          </a:prstGeom>
          <a:noFill/>
        </p:spPr>
        <p:txBody>
          <a:bodyPr wrap="square">
            <a:spAutoFit/>
          </a:bodyPr>
          <a:lstStyle/>
          <a:p>
            <a:pPr marR="0" indent="306070">
              <a:lnSpc>
                <a:spcPts val="1900"/>
              </a:lnSpc>
              <a:spcBef>
                <a:spcPts val="0"/>
              </a:spcBef>
              <a:spcAft>
                <a:spcPts val="0"/>
              </a:spcAft>
            </a:pPr>
            <a:r>
              <a:rPr lang="en-US" altLang="zh-CN" b="1" kern="0" dirty="0">
                <a:latin typeface="宋体" panose="02010600030101010101" pitchFamily="2" charset="-122"/>
                <a:ea typeface="宋体" panose="02010600030101010101" pitchFamily="2" charset="-122"/>
              </a:rPr>
              <a:t>3.</a:t>
            </a:r>
            <a:r>
              <a:rPr lang="zh-CN" altLang="en-US" b="1" kern="0" dirty="0">
                <a:latin typeface="宋体" panose="02010600030101010101" pitchFamily="2" charset="-122"/>
                <a:ea typeface="宋体" panose="02010600030101010101" pitchFamily="2" charset="-122"/>
              </a:rPr>
              <a:t>整合地方优质资源，创建育人“第二教室”。</a:t>
            </a:r>
            <a:endParaRPr lang="zh-CN" altLang="en-US" dirty="0">
              <a:latin typeface="宋体" panose="02010600030101010101" pitchFamily="2" charset="-122"/>
              <a:ea typeface="宋体" panose="02010600030101010101" pitchFamily="2" charset="-122"/>
            </a:endParaRPr>
          </a:p>
        </p:txBody>
      </p:sp>
      <p:pic>
        <p:nvPicPr>
          <p:cNvPr id="100" name="图片 99"/>
          <p:cNvPicPr/>
          <p:nvPr/>
        </p:nvPicPr>
        <p:blipFill>
          <a:blip r:embed="rId5"/>
          <a:stretch>
            <a:fillRect/>
          </a:stretch>
        </p:blipFill>
        <p:spPr>
          <a:xfrm>
            <a:off x="3449444" y="2347850"/>
            <a:ext cx="2388235" cy="1484630"/>
          </a:xfrm>
          <a:prstGeom prst="rect">
            <a:avLst/>
          </a:prstGeom>
          <a:ln>
            <a:noFill/>
          </a:ln>
          <a:effectLst>
            <a:softEdge rad="112500"/>
          </a:effectLst>
        </p:spPr>
      </p:pic>
      <p:pic>
        <p:nvPicPr>
          <p:cNvPr id="101" name="图片 100"/>
          <p:cNvPicPr/>
          <p:nvPr/>
        </p:nvPicPr>
        <p:blipFill>
          <a:blip r:embed="rId6"/>
          <a:stretch>
            <a:fillRect/>
          </a:stretch>
        </p:blipFill>
        <p:spPr>
          <a:xfrm>
            <a:off x="645591" y="2179997"/>
            <a:ext cx="2558415" cy="1718945"/>
          </a:xfrm>
          <a:prstGeom prst="rect">
            <a:avLst/>
          </a:prstGeom>
          <a:ln>
            <a:noFill/>
          </a:ln>
          <a:effectLst>
            <a:softEdge rad="112500"/>
          </a:effectLst>
        </p:spPr>
      </p:pic>
      <p:pic>
        <p:nvPicPr>
          <p:cNvPr id="102" name="图片 101"/>
          <p:cNvPicPr/>
          <p:nvPr/>
        </p:nvPicPr>
        <p:blipFill>
          <a:blip r:embed="rId7"/>
          <a:stretch>
            <a:fillRect/>
          </a:stretch>
        </p:blipFill>
        <p:spPr>
          <a:xfrm>
            <a:off x="8242935" y="236855"/>
            <a:ext cx="3359150" cy="2273935"/>
          </a:xfrm>
          <a:prstGeom prst="rect">
            <a:avLst/>
          </a:prstGeom>
          <a:ln>
            <a:noFill/>
          </a:ln>
          <a:effectLst>
            <a:softEdge rad="112500"/>
          </a:effectLst>
        </p:spPr>
      </p:pic>
      <p:pic>
        <p:nvPicPr>
          <p:cNvPr id="103" name="图片 102"/>
          <p:cNvPicPr/>
          <p:nvPr/>
        </p:nvPicPr>
        <p:blipFill>
          <a:blip r:embed="rId8"/>
          <a:stretch>
            <a:fillRect/>
          </a:stretch>
        </p:blipFill>
        <p:spPr>
          <a:xfrm>
            <a:off x="7455535" y="3235960"/>
            <a:ext cx="2936875" cy="1970405"/>
          </a:xfrm>
          <a:prstGeom prst="rect">
            <a:avLst/>
          </a:prstGeom>
          <a:ln>
            <a:noFill/>
          </a:ln>
          <a:effectLst>
            <a:softEdge rad="112500"/>
          </a:effectLst>
        </p:spPr>
      </p:pic>
      <p:pic>
        <p:nvPicPr>
          <p:cNvPr id="104" name="图片 103"/>
          <p:cNvPicPr/>
          <p:nvPr/>
        </p:nvPicPr>
        <p:blipFill>
          <a:blip r:embed="rId9"/>
          <a:stretch>
            <a:fillRect/>
          </a:stretch>
        </p:blipFill>
        <p:spPr>
          <a:xfrm>
            <a:off x="429913" y="4747981"/>
            <a:ext cx="2145030" cy="1356360"/>
          </a:xfrm>
          <a:prstGeom prst="rect">
            <a:avLst/>
          </a:prstGeom>
          <a:ln>
            <a:noFill/>
          </a:ln>
          <a:effectLst>
            <a:softEdge rad="112500"/>
          </a:effectLst>
        </p:spPr>
      </p:pic>
      <p:pic>
        <p:nvPicPr>
          <p:cNvPr id="105" name="图片 104"/>
          <p:cNvPicPr/>
          <p:nvPr/>
        </p:nvPicPr>
        <p:blipFill>
          <a:blip r:embed="rId10"/>
          <a:stretch>
            <a:fillRect/>
          </a:stretch>
        </p:blipFill>
        <p:spPr>
          <a:xfrm>
            <a:off x="2864631" y="4441825"/>
            <a:ext cx="2908300" cy="2152650"/>
          </a:xfrm>
          <a:prstGeom prst="rect">
            <a:avLst/>
          </a:prstGeom>
          <a:ln>
            <a:noFill/>
          </a:ln>
          <a:effectLst>
            <a:softEdge rad="112500"/>
          </a:effectLst>
        </p:spPr>
      </p:pic>
      <p:sp>
        <p:nvSpPr>
          <p:cNvPr id="106" name="文本框 105"/>
          <p:cNvSpPr txBox="1"/>
          <p:nvPr/>
        </p:nvSpPr>
        <p:spPr>
          <a:xfrm>
            <a:off x="5311775" y="4784725"/>
            <a:ext cx="5080000" cy="252730"/>
          </a:xfrm>
          <a:prstGeom prst="rect">
            <a:avLst/>
          </a:prstGeom>
          <a:noFill/>
          <a:ln w="9525">
            <a:noFill/>
          </a:ln>
        </p:spPr>
        <p:txBody>
          <a:bodyPr>
            <a:spAutoFit/>
          </a:bodyPr>
          <a:lstStyle/>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pic>
        <p:nvPicPr>
          <p:cNvPr id="107" name="图片 106"/>
          <p:cNvPicPr/>
          <p:nvPr/>
        </p:nvPicPr>
        <p:blipFill>
          <a:blip r:embed="rId11"/>
          <a:stretch>
            <a:fillRect/>
          </a:stretch>
        </p:blipFill>
        <p:spPr>
          <a:xfrm>
            <a:off x="9256395" y="4784725"/>
            <a:ext cx="2415540" cy="1918335"/>
          </a:xfrm>
          <a:prstGeom prst="rect">
            <a:avLst/>
          </a:prstGeom>
          <a:ln>
            <a:noFill/>
          </a:ln>
          <a:effectLst>
            <a:softEdge rad="112500"/>
          </a:effectLst>
        </p:spPr>
      </p:pic>
      <p:pic>
        <p:nvPicPr>
          <p:cNvPr id="108" name="图片 107"/>
          <p:cNvPicPr/>
          <p:nvPr/>
        </p:nvPicPr>
        <p:blipFill>
          <a:blip r:embed="rId12"/>
          <a:stretch>
            <a:fillRect/>
          </a:stretch>
        </p:blipFill>
        <p:spPr>
          <a:xfrm>
            <a:off x="6754495" y="1668145"/>
            <a:ext cx="1969135" cy="1465580"/>
          </a:xfrm>
          <a:prstGeom prst="rect">
            <a:avLst/>
          </a:prstGeom>
          <a:ln>
            <a:noFill/>
          </a:ln>
          <a:effectLst>
            <a:softEdge rad="112500"/>
          </a:effectLst>
        </p:spPr>
      </p:pic>
      <p:pic>
        <p:nvPicPr>
          <p:cNvPr id="109" name="图片 108"/>
          <p:cNvPicPr/>
          <p:nvPr/>
        </p:nvPicPr>
        <p:blipFill>
          <a:blip r:embed="rId13"/>
          <a:stretch>
            <a:fillRect/>
          </a:stretch>
        </p:blipFill>
        <p:spPr>
          <a:xfrm>
            <a:off x="6507480" y="5462905"/>
            <a:ext cx="1557020" cy="1066165"/>
          </a:xfrm>
          <a:prstGeom prst="rect">
            <a:avLst/>
          </a:prstGeom>
          <a:ln>
            <a:noFill/>
          </a:ln>
          <a:effectLst>
            <a:softEdge rad="112500"/>
          </a:effectLst>
        </p:spPr>
      </p:pic>
      <p:sp>
        <p:nvSpPr>
          <p:cNvPr id="110" name="文本框 109"/>
          <p:cNvSpPr txBox="1"/>
          <p:nvPr/>
        </p:nvSpPr>
        <p:spPr>
          <a:xfrm>
            <a:off x="5311775" y="8015605"/>
            <a:ext cx="5080000" cy="414020"/>
          </a:xfrm>
          <a:prstGeom prst="rect">
            <a:avLst/>
          </a:prstGeom>
          <a:noFill/>
          <a:ln w="9525">
            <a:noFill/>
          </a:ln>
        </p:spPr>
        <p:txBody>
          <a:bodyPr>
            <a:spAutoFit/>
          </a:bodyPr>
          <a:lstStyle/>
          <a:p>
            <a:pPr indent="304800" algn="ctr"/>
            <a:endParaRPr lang="en-US" sz="1050" b="0">
              <a:solidFill>
                <a:srgbClr val="000000"/>
              </a:solidFill>
              <a:latin typeface="宋体" panose="02010600030101010101" pitchFamily="2" charset="-122"/>
              <a:ea typeface="宋体" panose="02010600030101010101" pitchFamily="2" charset="-122"/>
            </a:endParaRPr>
          </a:p>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sp>
        <p:nvSpPr>
          <p:cNvPr id="30" name="文本框 29">
            <a:extLst>
              <a:ext uri="{FF2B5EF4-FFF2-40B4-BE49-F238E27FC236}">
                <a16:creationId xmlns:a16="http://schemas.microsoft.com/office/drawing/2014/main" id="{9CC9C596-145E-4363-8FDB-A3E1DD4ADDEA}"/>
              </a:ext>
            </a:extLst>
          </p:cNvPr>
          <p:cNvSpPr txBox="1"/>
          <p:nvPr/>
        </p:nvSpPr>
        <p:spPr>
          <a:xfrm>
            <a:off x="-99308" y="1650753"/>
            <a:ext cx="6898888" cy="646331"/>
          </a:xfrm>
          <a:prstGeom prst="rect">
            <a:avLst/>
          </a:prstGeom>
          <a:noFill/>
        </p:spPr>
        <p:txBody>
          <a:bodyPr wrap="square">
            <a:spAutoFit/>
          </a:bodyPr>
          <a:lstStyle/>
          <a:p>
            <a:pPr marL="0" marR="0" algn="ctr">
              <a:spcBef>
                <a:spcPts val="0"/>
              </a:spcBef>
              <a:spcAft>
                <a:spcPts val="0"/>
              </a:spcAft>
            </a:pPr>
            <a:r>
              <a:rPr lang="zh-CN" altLang="en-US"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学校中层参加省级环保培训学习材料</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ctr">
              <a:spcBef>
                <a:spcPts val="0"/>
              </a:spcBef>
              <a:spcAft>
                <a:spcPts val="0"/>
              </a:spcAft>
            </a:pPr>
            <a:r>
              <a:rPr lang="zh-CN" altLang="en-US"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“绿色小超人”</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164962" y="1703062"/>
            <a:ext cx="7795322" cy="3465022"/>
          </a:xfrm>
          <a:prstGeom prst="rect">
            <a:avLst/>
          </a:prstGeom>
        </p:spPr>
      </p:pic>
      <p:grpSp>
        <p:nvGrpSpPr>
          <p:cNvPr id="26" name="Group 107"/>
          <p:cNvGrpSpPr/>
          <p:nvPr/>
        </p:nvGrpSpPr>
        <p:grpSpPr>
          <a:xfrm>
            <a:off x="6427694" y="2090492"/>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6" name="矩形 5"/>
          <p:cNvSpPr/>
          <p:nvPr/>
        </p:nvSpPr>
        <p:spPr>
          <a:xfrm>
            <a:off x="4563894"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p:cNvSpPr txBox="1"/>
          <p:nvPr/>
        </p:nvSpPr>
        <p:spPr>
          <a:xfrm>
            <a:off x="366039" y="1230625"/>
            <a:ext cx="6858000" cy="335989"/>
          </a:xfrm>
          <a:prstGeom prst="rect">
            <a:avLst/>
          </a:prstGeom>
          <a:noFill/>
        </p:spPr>
        <p:txBody>
          <a:bodyPr wrap="square">
            <a:spAutoFit/>
          </a:bodyPr>
          <a:lstStyle/>
          <a:p>
            <a:pPr marR="0" indent="306070">
              <a:lnSpc>
                <a:spcPts val="1900"/>
              </a:lnSpc>
              <a:spcBef>
                <a:spcPts val="0"/>
              </a:spcBef>
              <a:spcAft>
                <a:spcPts val="0"/>
              </a:spcAft>
            </a:pPr>
            <a:r>
              <a:rPr lang="en-US" altLang="zh-CN" b="1" kern="0" dirty="0">
                <a:latin typeface="宋体" panose="02010600030101010101" pitchFamily="2" charset="-122"/>
                <a:ea typeface="宋体" panose="02010600030101010101" pitchFamily="2" charset="-122"/>
              </a:rPr>
              <a:t>3.</a:t>
            </a:r>
            <a:r>
              <a:rPr lang="zh-CN" altLang="en-US" b="1" kern="0" dirty="0">
                <a:latin typeface="宋体" panose="02010600030101010101" pitchFamily="2" charset="-122"/>
                <a:ea typeface="宋体" panose="02010600030101010101" pitchFamily="2" charset="-122"/>
              </a:rPr>
              <a:t>整合地方优质资源，创建育人“第二教室”。</a:t>
            </a:r>
            <a:endParaRPr lang="zh-CN" altLang="en-US" dirty="0">
              <a:latin typeface="宋体" panose="02010600030101010101" pitchFamily="2" charset="-122"/>
              <a:ea typeface="宋体" panose="02010600030101010101" pitchFamily="2" charset="-122"/>
            </a:endParaRPr>
          </a:p>
        </p:txBody>
      </p:sp>
      <p:sp>
        <p:nvSpPr>
          <p:cNvPr id="106" name="文本框 105"/>
          <p:cNvSpPr txBox="1"/>
          <p:nvPr/>
        </p:nvSpPr>
        <p:spPr>
          <a:xfrm>
            <a:off x="5311775" y="4784725"/>
            <a:ext cx="5080000" cy="252730"/>
          </a:xfrm>
          <a:prstGeom prst="rect">
            <a:avLst/>
          </a:prstGeom>
          <a:noFill/>
          <a:ln w="9525">
            <a:noFill/>
          </a:ln>
        </p:spPr>
        <p:txBody>
          <a:bodyPr>
            <a:spAutoFit/>
          </a:bodyPr>
          <a:lstStyle/>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sp>
        <p:nvSpPr>
          <p:cNvPr id="110" name="文本框 109"/>
          <p:cNvSpPr txBox="1"/>
          <p:nvPr/>
        </p:nvSpPr>
        <p:spPr>
          <a:xfrm>
            <a:off x="5311775" y="8015605"/>
            <a:ext cx="5080000" cy="414020"/>
          </a:xfrm>
          <a:prstGeom prst="rect">
            <a:avLst/>
          </a:prstGeom>
          <a:noFill/>
          <a:ln w="9525">
            <a:noFill/>
          </a:ln>
        </p:spPr>
        <p:txBody>
          <a:bodyPr>
            <a:spAutoFit/>
          </a:bodyPr>
          <a:lstStyle/>
          <a:p>
            <a:pPr indent="304800" algn="ctr"/>
            <a:endParaRPr lang="en-US" sz="1050" b="0">
              <a:solidFill>
                <a:srgbClr val="000000"/>
              </a:solidFill>
              <a:latin typeface="宋体" panose="02010600030101010101" pitchFamily="2" charset="-122"/>
              <a:ea typeface="宋体" panose="02010600030101010101" pitchFamily="2" charset="-122"/>
            </a:endParaRPr>
          </a:p>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sp>
        <p:nvSpPr>
          <p:cNvPr id="30" name="文本框 29">
            <a:extLst>
              <a:ext uri="{FF2B5EF4-FFF2-40B4-BE49-F238E27FC236}">
                <a16:creationId xmlns:a16="http://schemas.microsoft.com/office/drawing/2014/main" id="{E0350AD7-D9AF-4140-B3AB-1E238077B825}"/>
              </a:ext>
            </a:extLst>
          </p:cNvPr>
          <p:cNvSpPr txBox="1"/>
          <p:nvPr/>
        </p:nvSpPr>
        <p:spPr>
          <a:xfrm>
            <a:off x="1509131" y="1678518"/>
            <a:ext cx="6898888" cy="369332"/>
          </a:xfrm>
          <a:prstGeom prst="rect">
            <a:avLst/>
          </a:prstGeom>
          <a:noFill/>
        </p:spPr>
        <p:txBody>
          <a:bodyPr wrap="square">
            <a:spAutoFit/>
          </a:bodyPr>
          <a:lstStyle/>
          <a:p>
            <a:pPr marL="0" marR="0" algn="just">
              <a:spcBef>
                <a:spcPts val="0"/>
              </a:spcBef>
              <a:spcAft>
                <a:spcPts val="0"/>
              </a:spcAft>
            </a:pPr>
            <a:r>
              <a:rPr lang="zh-CN" altLang="en-US"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小手拉大手，垃圾分类我先走</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26" name="Picture 2">
            <a:extLst>
              <a:ext uri="{FF2B5EF4-FFF2-40B4-BE49-F238E27FC236}">
                <a16:creationId xmlns:a16="http://schemas.microsoft.com/office/drawing/2014/main" id="{1FA5B06D-6BCA-495B-9017-F10456307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2667000"/>
            <a:ext cx="27336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86C59A19-94D5-4A56-B74C-35113B51D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551" y="1610413"/>
            <a:ext cx="2752725" cy="2066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0EF6AD1-F0CB-4D53-894C-7CA995608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71" y="2989405"/>
            <a:ext cx="2762250" cy="2076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C9F8C331-0349-410E-80F9-72839C707A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9019" y="4007550"/>
            <a:ext cx="2762250" cy="2076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70B622C-E981-42AD-8318-1A70A49242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9377" y="3589480"/>
            <a:ext cx="1971675" cy="1476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9C92510-2603-4A4D-AAB7-B78CAE2340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2022" y="836891"/>
            <a:ext cx="2009775" cy="1504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681C68E-A62B-4EA2-AD9C-AA4411C876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4247" y="4616587"/>
            <a:ext cx="2510825" cy="1880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54ADEB5F-6879-435E-8356-FB0601D9D3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811" y="2229982"/>
            <a:ext cx="1971675" cy="1476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982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164962" y="1703062"/>
            <a:ext cx="7795322" cy="3465022"/>
          </a:xfrm>
          <a:prstGeom prst="rect">
            <a:avLst/>
          </a:prstGeom>
        </p:spPr>
      </p:pic>
      <p:grpSp>
        <p:nvGrpSpPr>
          <p:cNvPr id="26" name="Group 107"/>
          <p:cNvGrpSpPr/>
          <p:nvPr/>
        </p:nvGrpSpPr>
        <p:grpSpPr>
          <a:xfrm>
            <a:off x="6427694" y="2090492"/>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6" name="矩形 5"/>
          <p:cNvSpPr/>
          <p:nvPr/>
        </p:nvSpPr>
        <p:spPr>
          <a:xfrm>
            <a:off x="4565481"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0" y="319637"/>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7" name="任意多边形 60"/>
          <p:cNvSpPr/>
          <p:nvPr/>
        </p:nvSpPr>
        <p:spPr bwMode="auto">
          <a:xfrm>
            <a:off x="804653" y="425556"/>
            <a:ext cx="5202708"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9" name="文本框 8"/>
          <p:cNvSpPr txBox="1"/>
          <p:nvPr/>
        </p:nvSpPr>
        <p:spPr>
          <a:xfrm>
            <a:off x="914744" y="576496"/>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p:cNvSpPr txBox="1"/>
          <p:nvPr/>
        </p:nvSpPr>
        <p:spPr>
          <a:xfrm>
            <a:off x="191628" y="1356494"/>
            <a:ext cx="6858000" cy="335989"/>
          </a:xfrm>
          <a:prstGeom prst="rect">
            <a:avLst/>
          </a:prstGeom>
          <a:noFill/>
        </p:spPr>
        <p:txBody>
          <a:bodyPr wrap="square">
            <a:spAutoFit/>
          </a:bodyPr>
          <a:lstStyle/>
          <a:p>
            <a:pPr marR="0" indent="306070">
              <a:lnSpc>
                <a:spcPts val="1900"/>
              </a:lnSpc>
              <a:spcBef>
                <a:spcPts val="0"/>
              </a:spcBef>
              <a:spcAft>
                <a:spcPts val="0"/>
              </a:spcAft>
            </a:pPr>
            <a:r>
              <a:rPr lang="en-US" altLang="zh-CN" b="1" kern="0" dirty="0">
                <a:latin typeface="宋体" panose="02010600030101010101" pitchFamily="2" charset="-122"/>
                <a:ea typeface="宋体" panose="02010600030101010101" pitchFamily="2" charset="-122"/>
              </a:rPr>
              <a:t>3.</a:t>
            </a:r>
            <a:r>
              <a:rPr lang="zh-CN" altLang="en-US" b="1" kern="0" dirty="0">
                <a:latin typeface="宋体" panose="02010600030101010101" pitchFamily="2" charset="-122"/>
                <a:ea typeface="宋体" panose="02010600030101010101" pitchFamily="2" charset="-122"/>
              </a:rPr>
              <a:t>整合地方优质资源，创建育人“第二教室”。</a:t>
            </a:r>
            <a:endParaRPr lang="zh-CN" altLang="en-US" dirty="0">
              <a:latin typeface="宋体" panose="02010600030101010101" pitchFamily="2" charset="-122"/>
              <a:ea typeface="宋体" panose="02010600030101010101" pitchFamily="2" charset="-122"/>
            </a:endParaRPr>
          </a:p>
        </p:txBody>
      </p:sp>
      <p:sp>
        <p:nvSpPr>
          <p:cNvPr id="106" name="文本框 105"/>
          <p:cNvSpPr txBox="1"/>
          <p:nvPr/>
        </p:nvSpPr>
        <p:spPr>
          <a:xfrm>
            <a:off x="5311775" y="4784725"/>
            <a:ext cx="5080000" cy="252730"/>
          </a:xfrm>
          <a:prstGeom prst="rect">
            <a:avLst/>
          </a:prstGeom>
          <a:noFill/>
          <a:ln w="9525">
            <a:noFill/>
          </a:ln>
        </p:spPr>
        <p:txBody>
          <a:bodyPr>
            <a:spAutoFit/>
          </a:bodyPr>
          <a:lstStyle/>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sp>
        <p:nvSpPr>
          <p:cNvPr id="110" name="文本框 109"/>
          <p:cNvSpPr txBox="1"/>
          <p:nvPr/>
        </p:nvSpPr>
        <p:spPr>
          <a:xfrm>
            <a:off x="5311775" y="8015605"/>
            <a:ext cx="5080000" cy="414020"/>
          </a:xfrm>
          <a:prstGeom prst="rect">
            <a:avLst/>
          </a:prstGeom>
          <a:noFill/>
          <a:ln w="9525">
            <a:noFill/>
          </a:ln>
        </p:spPr>
        <p:txBody>
          <a:bodyPr>
            <a:spAutoFit/>
          </a:bodyPr>
          <a:lstStyle/>
          <a:p>
            <a:pPr indent="304800" algn="ctr"/>
            <a:endParaRPr lang="en-US" sz="1050" b="0">
              <a:solidFill>
                <a:srgbClr val="000000"/>
              </a:solidFill>
              <a:latin typeface="宋体" panose="02010600030101010101" pitchFamily="2" charset="-122"/>
              <a:ea typeface="宋体" panose="02010600030101010101" pitchFamily="2" charset="-122"/>
            </a:endParaRPr>
          </a:p>
          <a:p>
            <a:pPr indent="304800" algn="ctr"/>
            <a:r>
              <a:rPr lang="en-US" sz="1050" b="0">
                <a:solidFill>
                  <a:srgbClr val="000000"/>
                </a:solidFill>
                <a:latin typeface="宋体" panose="02010600030101010101" pitchFamily="2" charset="-122"/>
                <a:ea typeface="宋体" panose="02010600030101010101" pitchFamily="2" charset="-122"/>
              </a:rPr>
              <a:t> </a:t>
            </a:r>
            <a:endParaRPr lang="zh-CN" altLang="en-US"/>
          </a:p>
        </p:txBody>
      </p:sp>
      <p:pic>
        <p:nvPicPr>
          <p:cNvPr id="1026" name="Picture 2">
            <a:extLst>
              <a:ext uri="{FF2B5EF4-FFF2-40B4-BE49-F238E27FC236}">
                <a16:creationId xmlns:a16="http://schemas.microsoft.com/office/drawing/2014/main" id="{1FA5B06D-6BCA-495B-9017-F10456307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2667000"/>
            <a:ext cx="2733675" cy="1971675"/>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DC05369C-9E76-4749-8DC6-81FD4778A2F4}"/>
              </a:ext>
            </a:extLst>
          </p:cNvPr>
          <p:cNvSpPr txBox="1"/>
          <p:nvPr/>
        </p:nvSpPr>
        <p:spPr>
          <a:xfrm>
            <a:off x="805666" y="1565220"/>
            <a:ext cx="4230029" cy="982513"/>
          </a:xfrm>
          <a:prstGeom prst="rect">
            <a:avLst/>
          </a:prstGeom>
          <a:noFill/>
        </p:spPr>
        <p:txBody>
          <a:bodyPr wrap="square">
            <a:spAutoFit/>
          </a:bodyPr>
          <a:lstStyle/>
          <a:p>
            <a:pPr algn="ctr">
              <a:lnSpc>
                <a:spcPct val="172000"/>
              </a:lnSpc>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红领巾寻访</a:t>
            </a:r>
            <a:endParaRPr lang="zh-CN" altLang="en-US" sz="320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72000"/>
              </a:lnSpc>
              <a:spcBef>
                <a:spcPts val="0"/>
              </a:spcBef>
              <a:spcAft>
                <a:spcPts val="0"/>
              </a:spcAft>
            </a:pPr>
            <a:r>
              <a:rPr lang="en-US" altLang="zh-C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小记者参观常州市城北污水处理厂</a:t>
            </a:r>
            <a:endParaRPr lang="zh-CN" altLang="en-US" sz="3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074" name="Picture 2">
            <a:extLst>
              <a:ext uri="{FF2B5EF4-FFF2-40B4-BE49-F238E27FC236}">
                <a16:creationId xmlns:a16="http://schemas.microsoft.com/office/drawing/2014/main" id="{5232C8C2-5942-48E1-BC95-26FC6A464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696" y="4943235"/>
            <a:ext cx="1942904" cy="1457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8F0B9DBF-EAB4-4ABE-9A3F-AFCA06DF7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9546" y="2611002"/>
            <a:ext cx="2280202" cy="1713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070E09B-D3BB-4DA1-AA74-DCE1C3E54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326" y="3156618"/>
            <a:ext cx="3055187" cy="2291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D431B4A0-F090-4CED-A14A-9BA009D9C446}"/>
              </a:ext>
            </a:extLst>
          </p:cNvPr>
          <p:cNvSpPr txBox="1"/>
          <p:nvPr/>
        </p:nvSpPr>
        <p:spPr>
          <a:xfrm>
            <a:off x="4902706" y="194525"/>
            <a:ext cx="8980448" cy="1315938"/>
          </a:xfrm>
          <a:prstGeom prst="rect">
            <a:avLst/>
          </a:prstGeom>
          <a:noFill/>
        </p:spPr>
        <p:txBody>
          <a:bodyPr wrap="square">
            <a:spAutoFit/>
          </a:bodyPr>
          <a:lstStyle/>
          <a:p>
            <a:pPr algn="ctr">
              <a:lnSpc>
                <a:spcPct val="172000"/>
              </a:lnSpc>
              <a:spcBef>
                <a:spcPts val="1300"/>
              </a:spcBef>
              <a:spcAft>
                <a:spcPts val="1300"/>
              </a:spcAft>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相约美丽水厂，见证生命之源</a:t>
            </a:r>
            <a:endParaRPr lang="zh-CN" altLang="en-US" sz="320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72000"/>
              </a:lnSpc>
              <a:spcBef>
                <a:spcPts val="1300"/>
              </a:spcBef>
              <a:spcAft>
                <a:spcPts val="1300"/>
              </a:spcAft>
            </a:pPr>
            <a:r>
              <a:rPr lang="en-US" altLang="zh-C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小记者参观魏村自来水厂</a:t>
            </a:r>
            <a:endParaRPr lang="zh-CN" altLang="en-US" sz="3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078" name="Picture 6">
            <a:extLst>
              <a:ext uri="{FF2B5EF4-FFF2-40B4-BE49-F238E27FC236}">
                <a16:creationId xmlns:a16="http://schemas.microsoft.com/office/drawing/2014/main" id="{D59818D3-EC7F-45F2-AF8C-EDFCF6D4BD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3015" y="4689710"/>
            <a:ext cx="2743200" cy="181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F52416BF-839C-44E1-BFBB-A5C66F0065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4842" y="4820137"/>
            <a:ext cx="2523276" cy="1795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2CEDF1A-1ECD-40E2-8A66-849912817E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3015" y="1727293"/>
            <a:ext cx="2790825" cy="1847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D0A3D500-FC9B-4B11-B7B3-E977FE0589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7156" y="2213350"/>
            <a:ext cx="2267237" cy="1702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AFB4A8B-78F1-4DBF-B933-D544F87E0E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4711" y="3165265"/>
            <a:ext cx="2264648" cy="1702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34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625638" y="-25724"/>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5"/>
          <p:cNvSpPr>
            <a:spLocks noEditPoints="1"/>
          </p:cNvSpPr>
          <p:nvPr/>
        </p:nvSpPr>
        <p:spPr bwMode="auto">
          <a:xfrm>
            <a:off x="90768" y="305589"/>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endParaRPr lang="en-US" altLang="zh-CN" sz="2000" b="1" dirty="0">
              <a:solidFill>
                <a:schemeClr val="bg1"/>
              </a:solidFill>
            </a:endParaRPr>
          </a:p>
          <a:p>
            <a:r>
              <a:rPr lang="zh-CN" altLang="en-US" sz="2000" b="1" dirty="0">
                <a:solidFill>
                  <a:schemeClr val="bg1"/>
                </a:solidFill>
              </a:rPr>
              <a:t>  四、</a:t>
            </a:r>
          </a:p>
        </p:txBody>
      </p:sp>
      <p:sp>
        <p:nvSpPr>
          <p:cNvPr id="14" name="任意多边形 59"/>
          <p:cNvSpPr/>
          <p:nvPr/>
        </p:nvSpPr>
        <p:spPr bwMode="auto">
          <a:xfrm>
            <a:off x="872959" y="408955"/>
            <a:ext cx="5134834"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a:p>
        </p:txBody>
      </p:sp>
      <p:sp>
        <p:nvSpPr>
          <p:cNvPr id="15" name="文本框 14"/>
          <p:cNvSpPr txBox="1"/>
          <p:nvPr/>
        </p:nvSpPr>
        <p:spPr>
          <a:xfrm>
            <a:off x="946422" y="512994"/>
            <a:ext cx="4777270"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高品对标后勤服务，安全护航学校发展。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551" y="3643525"/>
            <a:ext cx="13548319" cy="6022230"/>
          </a:xfrm>
          <a:prstGeom prst="rect">
            <a:avLst/>
          </a:prstGeom>
        </p:spPr>
      </p:pic>
      <p:sp>
        <p:nvSpPr>
          <p:cNvPr id="37" name="文本框 36"/>
          <p:cNvSpPr txBox="1"/>
          <p:nvPr/>
        </p:nvSpPr>
        <p:spPr>
          <a:xfrm>
            <a:off x="407485" y="1228982"/>
            <a:ext cx="5180600" cy="4978735"/>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遵循学校总体工作思路，学校后期部门以创建市“绿色学校”为节点事件，以“服务育人、务实高效”为宗旨，不断提升服务品质，提高服务效率。精细对标创建要求，努力创建“市节水型校”“市教育装备管理示范校”。</a:t>
            </a:r>
            <a:endParaRPr lang="en-US" altLang="zh-CN" sz="180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各处室、年级制定切实可行的实施方案，明确各部门的具体创建任务，对学校内部的用水设备、管道器具进行仔细清查、维修，发生问题及时解决，杜绝跑冒滴漏现象发生。</a:t>
            </a:r>
            <a:endParaRPr lang="en-US" altLang="zh-CN" sz="1800" kern="0" dirty="0">
              <a:effectLst/>
              <a:latin typeface="宋体" panose="02010600030101010101" pitchFamily="2" charset="-122"/>
              <a:ea typeface="宋体" panose="02010600030101010101" pitchFamily="2" charset="-122"/>
            </a:endParaRPr>
          </a:p>
        </p:txBody>
      </p:sp>
      <p:sp>
        <p:nvSpPr>
          <p:cNvPr id="39" name="文本框 38"/>
          <p:cNvSpPr txBox="1"/>
          <p:nvPr/>
        </p:nvSpPr>
        <p:spPr>
          <a:xfrm>
            <a:off x="6664590" y="1190908"/>
            <a:ext cx="4825632" cy="4424737"/>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完善“每日巡视制度”、“网上报修制度”。医务室、心理咨询室、融合教室、档案室配备专人负责，能为全体师生的日常保健、学生常见病的群体预防、传染病预防、学生心理咨询、特殊学生的随班学习、学校档案管理全面专业履职。</a:t>
            </a:r>
            <a:endParaRPr lang="en-US" altLang="zh-CN" sz="180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做好工会人事工作，保障教职工权利。依托“智慧校园”工作室，试行智能化后勤。</a:t>
            </a:r>
            <a:endParaRPr lang="zh-CN" altLang="en-US" sz="1800"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传创“弘雅”文化品牌，课程落地全员发展。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矩形 5"/>
          <p:cNvSpPr/>
          <p:nvPr/>
        </p:nvSpPr>
        <p:spPr>
          <a:xfrm>
            <a:off x="4586985"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Freeform 5"/>
          <p:cNvSpPr>
            <a:spLocks noEditPoints="1"/>
          </p:cNvSpPr>
          <p:nvPr/>
        </p:nvSpPr>
        <p:spPr bwMode="auto">
          <a:xfrm>
            <a:off x="90768" y="305589"/>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  四、</a:t>
            </a:r>
          </a:p>
        </p:txBody>
      </p:sp>
      <p:sp>
        <p:nvSpPr>
          <p:cNvPr id="14" name="任意多边形 59"/>
          <p:cNvSpPr/>
          <p:nvPr/>
        </p:nvSpPr>
        <p:spPr bwMode="auto">
          <a:xfrm>
            <a:off x="872959" y="408955"/>
            <a:ext cx="5134834"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946422" y="512994"/>
            <a:ext cx="47772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高品对标后勤服务，安全护航学校发展。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60" y="3669198"/>
            <a:ext cx="13548319" cy="6022230"/>
          </a:xfrm>
          <a:prstGeom prst="rect">
            <a:avLst/>
          </a:prstGeom>
          <a:ln>
            <a:noFill/>
          </a:ln>
          <a:effectLst>
            <a:softEdge rad="112500"/>
          </a:effectLst>
        </p:spPr>
      </p:pic>
      <p:sp>
        <p:nvSpPr>
          <p:cNvPr id="20" name="文本框 19"/>
          <p:cNvSpPr txBox="1"/>
          <p:nvPr/>
        </p:nvSpPr>
        <p:spPr>
          <a:xfrm>
            <a:off x="576490" y="1453138"/>
            <a:ext cx="4981149" cy="3870740"/>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加强安全过程管理，在疫情防控、食品安全、消防安全等安全工作上筑牢安全防线，确保校园安全。继续完善管理制度，履行安全职责。继续强化门卫管理，构筑安全防火墙。继续加强校园巡查，消除安全隐患。继续落实安全教育，完善安全课程。继续加强食堂管理，规范操作流程。</a:t>
            </a:r>
            <a:endParaRPr lang="zh-CN" altLang="en-US" sz="1800" dirty="0">
              <a:effectLst/>
              <a:latin typeface="宋体" panose="02010600030101010101" pitchFamily="2" charset="-122"/>
              <a:ea typeface="宋体" panose="02010600030101010101" pitchFamily="2" charset="-122"/>
            </a:endParaRPr>
          </a:p>
        </p:txBody>
      </p:sp>
      <p:pic>
        <p:nvPicPr>
          <p:cNvPr id="1028" name="Picture 4">
            <a:extLst>
              <a:ext uri="{FF2B5EF4-FFF2-40B4-BE49-F238E27FC236}">
                <a16:creationId xmlns:a16="http://schemas.microsoft.com/office/drawing/2014/main" id="{34177E19-04BF-4F1F-AD53-F5BE4C41A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815" y="561238"/>
            <a:ext cx="3552825" cy="2228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454A3F8-A55D-45D2-B078-4837613ADA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0538" y="1350934"/>
            <a:ext cx="2301332" cy="172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E185524-F8C2-407E-89B4-03727F9E89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5160" y="2957418"/>
            <a:ext cx="2046841" cy="2729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3224862-D1C0-484E-B023-D580A9209F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302" y="-28102"/>
            <a:ext cx="2083953" cy="774039"/>
          </a:xfrm>
          <a:prstGeom prst="rect">
            <a:avLst/>
          </a:prstGeom>
          <a:ln>
            <a:noFill/>
          </a:ln>
          <a:effectLst>
            <a:softEdge rad="112500"/>
          </a:effectLst>
        </p:spPr>
      </p:pic>
      <p:pic>
        <p:nvPicPr>
          <p:cNvPr id="21" name="图片 20">
            <a:extLst>
              <a:ext uri="{FF2B5EF4-FFF2-40B4-BE49-F238E27FC236}">
                <a16:creationId xmlns:a16="http://schemas.microsoft.com/office/drawing/2014/main" id="{E528D468-0EA9-4970-9DC3-31B558089A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2226" y="5805680"/>
            <a:ext cx="2026132" cy="703896"/>
          </a:xfrm>
          <a:prstGeom prst="rect">
            <a:avLst/>
          </a:prstGeom>
          <a:ln>
            <a:noFill/>
          </a:ln>
          <a:effectLst>
            <a:softEdge rad="112500"/>
          </a:effectLst>
        </p:spPr>
      </p:pic>
      <p:pic>
        <p:nvPicPr>
          <p:cNvPr id="28" name="图片 27">
            <a:extLst>
              <a:ext uri="{FF2B5EF4-FFF2-40B4-BE49-F238E27FC236}">
                <a16:creationId xmlns:a16="http://schemas.microsoft.com/office/drawing/2014/main" id="{88647B09-BAF6-4AEE-AFE1-8B7E72D7EE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88755" y="3063012"/>
            <a:ext cx="2415431" cy="1811573"/>
          </a:xfrm>
          <a:prstGeom prst="rect">
            <a:avLst/>
          </a:prstGeom>
          <a:ln>
            <a:noFill/>
          </a:ln>
          <a:effectLst>
            <a:softEdge rad="112500"/>
          </a:effectLst>
        </p:spPr>
      </p:pic>
      <p:pic>
        <p:nvPicPr>
          <p:cNvPr id="30" name="图片 29">
            <a:extLst>
              <a:ext uri="{FF2B5EF4-FFF2-40B4-BE49-F238E27FC236}">
                <a16:creationId xmlns:a16="http://schemas.microsoft.com/office/drawing/2014/main" id="{E69CF129-F0DE-4CAE-A806-939DBAF418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4623" y="4837428"/>
            <a:ext cx="2495466" cy="1871600"/>
          </a:xfrm>
          <a:prstGeom prst="rect">
            <a:avLst/>
          </a:prstGeom>
          <a:ln>
            <a:noFill/>
          </a:ln>
          <a:effectLst>
            <a:softEdge rad="112500"/>
          </a:effectLst>
        </p:spPr>
      </p:pic>
      <p:pic>
        <p:nvPicPr>
          <p:cNvPr id="32" name="图片 31">
            <a:extLst>
              <a:ext uri="{FF2B5EF4-FFF2-40B4-BE49-F238E27FC236}">
                <a16:creationId xmlns:a16="http://schemas.microsoft.com/office/drawing/2014/main" id="{07F5D9E0-C2D2-496B-93E2-3EA96CB816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4914" y="3681455"/>
            <a:ext cx="1450057" cy="1933409"/>
          </a:xfrm>
          <a:prstGeom prst="rect">
            <a:avLst/>
          </a:prstGeom>
          <a:ln>
            <a:noFill/>
          </a:ln>
          <a:effectLst>
            <a:softEdge rad="112500"/>
          </a:effectLst>
        </p:spPr>
      </p:pic>
      <p:pic>
        <p:nvPicPr>
          <p:cNvPr id="33" name="图片 32">
            <a:extLst>
              <a:ext uri="{FF2B5EF4-FFF2-40B4-BE49-F238E27FC236}">
                <a16:creationId xmlns:a16="http://schemas.microsoft.com/office/drawing/2014/main" id="{A14D619F-6EF2-4735-89E6-484A3F627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551" y="3740988"/>
            <a:ext cx="13548319" cy="6022230"/>
          </a:xfrm>
          <a:prstGeom prst="rect">
            <a:avLst/>
          </a:prstGeom>
        </p:spPr>
      </p:pic>
    </p:spTree>
    <p:extLst>
      <p:ext uri="{BB962C8B-B14F-4D97-AF65-F5344CB8AC3E}">
        <p14:creationId xmlns:p14="http://schemas.microsoft.com/office/powerpoint/2010/main" val="39045895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249" y="1147666"/>
            <a:ext cx="5774422" cy="3280410"/>
          </a:xfrm>
          <a:prstGeom prst="rect">
            <a:avLst/>
          </a:prstGeom>
          <a:ln>
            <a:noFill/>
          </a:ln>
          <a:effectLst>
            <a:softEdge rad="112500"/>
          </a:effec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61" y="2672929"/>
            <a:ext cx="13548319" cy="6022230"/>
          </a:xfrm>
          <a:prstGeom prst="rect">
            <a:avLst/>
          </a:prstGeom>
        </p:spPr>
      </p:pic>
      <p:sp>
        <p:nvSpPr>
          <p:cNvPr id="15" name="Rectangle 83"/>
          <p:cNvSpPr>
            <a:spLocks noChangeArrowheads="1"/>
          </p:cNvSpPr>
          <p:nvPr/>
        </p:nvSpPr>
        <p:spPr bwMode="auto">
          <a:xfrm>
            <a:off x="11241088" y="5526088"/>
            <a:ext cx="1714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ru-RU" altLang="ru-RU" sz="1400" b="0" i="0" u="none" strike="noStrike" cap="none" normalizeH="0" baseline="0">
                <a:ln>
                  <a:noFill/>
                </a:ln>
                <a:solidFill>
                  <a:srgbClr val="FFFFFF"/>
                </a:solidFill>
                <a:effectLst/>
                <a:latin typeface="Open Sans" panose="020B0606030504020204" pitchFamily="34" charset="0"/>
              </a:rPr>
              <a:t>-</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00" name="文本框 99"/>
          <p:cNvSpPr txBox="1"/>
          <p:nvPr/>
        </p:nvSpPr>
        <p:spPr>
          <a:xfrm>
            <a:off x="626050" y="566115"/>
            <a:ext cx="4524499" cy="4846776"/>
          </a:xfrm>
          <a:prstGeom prst="rect">
            <a:avLst/>
          </a:prstGeom>
          <a:noFill/>
          <a:ln w="9525">
            <a:noFill/>
          </a:ln>
        </p:spPr>
        <p:txBody>
          <a:bodyPr wrap="square">
            <a:spAutoFit/>
          </a:bodyPr>
          <a:lstStyle/>
          <a:p>
            <a:pPr indent="304800">
              <a:lnSpc>
                <a:spcPct val="150000"/>
              </a:lnSpc>
            </a:pPr>
            <a:r>
              <a:rPr lang="en-US" altLang="zh-CN" sz="2800" b="0" dirty="0">
                <a:ea typeface="宋体" panose="02010600030101010101" pitchFamily="2" charset="-122"/>
              </a:rPr>
              <a:t>  </a:t>
            </a:r>
            <a:r>
              <a:rPr lang="zh-CN" b="0" dirty="0">
                <a:ea typeface="宋体" panose="02010600030101010101" pitchFamily="2" charset="-122"/>
              </a:rPr>
              <a:t>常州市新北区龙虎塘第二实验小学地处长江支流藻江河畔，沃野环绕，小桥流水争俏，尽显江南韵致。学校所在位置是原仙龙山村，曾挖掘出“崧泽文化”时期遗址。常州市新北区龙虎塘第二实验小学由龙虎塘实验小学分设而来，原创建于1913年，前身为“武进县循理德泽合设第十初等小学校</a:t>
            </a:r>
            <a:r>
              <a:rPr lang="en-US" b="0" dirty="0">
                <a:latin typeface="宋体" panose="02010600030101010101" pitchFamily="2" charset="-122"/>
              </a:rPr>
              <a:t>”</a:t>
            </a:r>
            <a:r>
              <a:rPr lang="zh-CN" b="0" dirty="0">
                <a:ea typeface="宋体" panose="02010600030101010101" pitchFamily="2" charset="-122"/>
              </a:rPr>
              <a:t>。2016年新校开始设计论证，2018年开始动工兴建，采用绿色环保建筑理念，整体建筑的30%以上采用装配式工艺。</a:t>
            </a:r>
            <a:endParaRPr lang="zh-CN" altLang="en-US" dirty="0"/>
          </a:p>
        </p:txBody>
      </p:sp>
      <p:pic>
        <p:nvPicPr>
          <p:cNvPr id="34" name="图片 33"/>
          <p:cNvPicPr>
            <a:picLocks noChangeAspect="1"/>
          </p:cNvPicPr>
          <p:nvPr/>
        </p:nvPicPr>
        <p:blipFill rotWithShape="1">
          <a:blip r:embed="rId5">
            <a:extLst>
              <a:ext uri="{28A0092B-C50C-407E-A947-70E740481C1C}">
                <a14:useLocalDpi xmlns:a14="http://schemas.microsoft.com/office/drawing/2010/main" val="0"/>
              </a:ext>
            </a:extLst>
          </a:blip>
          <a:srcRect l="-2" t="62294" r="-1325" b="-5476"/>
          <a:stretch>
            <a:fillRect/>
          </a:stretch>
        </p:blipFill>
        <p:spPr>
          <a:xfrm>
            <a:off x="7026946" y="204013"/>
            <a:ext cx="3497141" cy="1791854"/>
          </a:xfrm>
          <a:prstGeom prst="rect">
            <a:avLst/>
          </a:prstGeom>
        </p:spPr>
      </p:pic>
      <p:sp>
        <p:nvSpPr>
          <p:cNvPr id="25" name="矩形 24"/>
          <p:cNvSpPr/>
          <p:nvPr/>
        </p:nvSpPr>
        <p:spPr>
          <a:xfrm>
            <a:off x="4584903"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QQ图片20200826222349">
            <a:extLst>
              <a:ext uri="{FF2B5EF4-FFF2-40B4-BE49-F238E27FC236}">
                <a16:creationId xmlns:a16="http://schemas.microsoft.com/office/drawing/2014/main" id="{8A007667-0D51-492B-907A-B62EE3CDFC81}"/>
              </a:ext>
            </a:extLst>
          </p:cNvPr>
          <p:cNvPicPr>
            <a:picLocks noChangeAspect="1"/>
          </p:cNvPicPr>
          <p:nvPr/>
        </p:nvPicPr>
        <p:blipFill>
          <a:blip r:embed="rId6" cstate="print">
            <a:clrChange>
              <a:clrFrom>
                <a:srgbClr val="FFFFFF">
                  <a:alpha val="100000"/>
                </a:srgbClr>
              </a:clrFrom>
              <a:clrTo>
                <a:srgbClr val="FFFFFF">
                  <a:alpha val="100000"/>
                  <a:alpha val="0"/>
                </a:srgbClr>
              </a:clrTo>
            </a:clrChange>
          </a:blip>
          <a:stretch>
            <a:fillRect/>
          </a:stretch>
        </p:blipFill>
        <p:spPr>
          <a:xfrm>
            <a:off x="17891" y="204013"/>
            <a:ext cx="1290320" cy="10718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a:off x="65015" y="124653"/>
            <a:ext cx="866051"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传创“弘雅”文化品牌，课程落地全员发展。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矩形 5"/>
          <p:cNvSpPr/>
          <p:nvPr/>
        </p:nvSpPr>
        <p:spPr>
          <a:xfrm>
            <a:off x="4586985"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212956" y="824000"/>
            <a:ext cx="3877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srgbClr val="0B7D43"/>
                </a:solidFill>
                <a:latin typeface="微软雅黑" panose="020B0503020204020204" pitchFamily="34" charset="-122"/>
                <a:ea typeface="微软雅黑" panose="020B0503020204020204" pitchFamily="34" charset="-122"/>
              </a:rPr>
              <a:t>建设“绿色学校”相关</a:t>
            </a:r>
            <a:r>
              <a:rPr kumimoji="0" lang="zh-CN" altLang="en-US"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rPr>
              <a:t>成果</a:t>
            </a:r>
            <a:endParaRPr kumimoji="0" lang="en-US" altLang="zh-CN"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368842094"/>
              </p:ext>
            </p:extLst>
          </p:nvPr>
        </p:nvGraphicFramePr>
        <p:xfrm>
          <a:off x="498040" y="1624001"/>
          <a:ext cx="5135245" cy="1914210"/>
        </p:xfrm>
        <a:graphic>
          <a:graphicData uri="http://schemas.openxmlformats.org/drawingml/2006/table">
            <a:tbl>
              <a:tblPr>
                <a:tableStyleId>{5C22544A-7EE6-4342-B048-85BDC9FD1C3A}</a:tableStyleId>
              </a:tblPr>
              <a:tblGrid>
                <a:gridCol w="1554227">
                  <a:extLst>
                    <a:ext uri="{9D8B030D-6E8A-4147-A177-3AD203B41FA5}">
                      <a16:colId xmlns:a16="http://schemas.microsoft.com/office/drawing/2014/main" val="20000"/>
                    </a:ext>
                  </a:extLst>
                </a:gridCol>
                <a:gridCol w="3581018">
                  <a:extLst>
                    <a:ext uri="{9D8B030D-6E8A-4147-A177-3AD203B41FA5}">
                      <a16:colId xmlns:a16="http://schemas.microsoft.com/office/drawing/2014/main" val="20001"/>
                    </a:ext>
                  </a:extLst>
                </a:gridCol>
              </a:tblGrid>
              <a:tr h="0">
                <a:tc>
                  <a:txBody>
                    <a:bodyPr/>
                    <a:lstStyle/>
                    <a:p>
                      <a:pPr marL="0" marR="0" algn="ctr">
                        <a:lnSpc>
                          <a:spcPts val="19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教师</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800" kern="0" dirty="0">
                          <a:effectLst/>
                        </a:rPr>
                        <a:t>成果</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0"/>
                  </a:ext>
                </a:extLst>
              </a:tr>
              <a:tr h="0">
                <a:tc>
                  <a:txBody>
                    <a:bodyPr/>
                    <a:lstStyle/>
                    <a:p>
                      <a:pPr marL="0" marR="0" algn="ctr">
                        <a:lnSpc>
                          <a:spcPts val="1900"/>
                        </a:lnSpc>
                        <a:spcBef>
                          <a:spcPts val="0"/>
                        </a:spcBef>
                        <a:spcAft>
                          <a:spcPts val="0"/>
                        </a:spcAft>
                      </a:pPr>
                      <a:r>
                        <a:rPr lang="zh-CN" altLang="en-US" sz="1400" kern="0" dirty="0">
                          <a:effectLst/>
                        </a:rPr>
                        <a:t>黄莺</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en-US" altLang="zh-CN" sz="1400" kern="0" dirty="0">
                          <a:effectLst/>
                        </a:rPr>
                        <a:t>《</a:t>
                      </a:r>
                      <a:r>
                        <a:rPr lang="zh-CN" altLang="en-US" sz="1400" kern="0" dirty="0">
                          <a:effectLst/>
                        </a:rPr>
                        <a:t>父爱之舟</a:t>
                      </a:r>
                      <a:r>
                        <a:rPr lang="en-US" altLang="zh-CN" sz="1400" kern="0" dirty="0">
                          <a:effectLst/>
                        </a:rPr>
                        <a:t>》</a:t>
                      </a:r>
                      <a:r>
                        <a:rPr lang="zh-CN" altLang="en-US" sz="1400" kern="0" dirty="0">
                          <a:effectLst/>
                        </a:rPr>
                        <a:t>在国家媒体“学习强国”展播</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1"/>
                  </a:ext>
                </a:extLst>
              </a:tr>
              <a:tr h="0">
                <a:tc>
                  <a:txBody>
                    <a:bodyPr/>
                    <a:lstStyle/>
                    <a:p>
                      <a:pPr marL="0" marR="0" algn="ctr">
                        <a:lnSpc>
                          <a:spcPts val="1900"/>
                        </a:lnSpc>
                        <a:spcBef>
                          <a:spcPts val="0"/>
                        </a:spcBef>
                        <a:spcAft>
                          <a:spcPts val="0"/>
                        </a:spcAft>
                      </a:pPr>
                      <a:r>
                        <a:rPr lang="zh-CN" altLang="en-US" sz="1400" kern="0" dirty="0">
                          <a:effectLst/>
                        </a:rPr>
                        <a:t>荆亚琴</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400" kern="0" dirty="0">
                          <a:effectLst/>
                        </a:rPr>
                        <a:t>常州市“十佳教师”</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2"/>
                  </a:ext>
                </a:extLst>
              </a:tr>
              <a:tr h="0">
                <a:tc>
                  <a:txBody>
                    <a:bodyPr/>
                    <a:lstStyle/>
                    <a:p>
                      <a:pPr marL="0" marR="0" algn="ctr">
                        <a:lnSpc>
                          <a:spcPts val="1900"/>
                        </a:lnSpc>
                        <a:spcBef>
                          <a:spcPts val="0"/>
                        </a:spcBef>
                        <a:spcAft>
                          <a:spcPts val="0"/>
                        </a:spcAft>
                      </a:pPr>
                      <a:r>
                        <a:rPr lang="zh-CN" altLang="en-US" sz="1400" kern="0" dirty="0">
                          <a:effectLst/>
                        </a:rPr>
                        <a:t>吴静娟</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400" kern="0" dirty="0">
                          <a:effectLst/>
                        </a:rPr>
                        <a:t>常州市德育先进工作者</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3"/>
                  </a:ext>
                </a:extLst>
              </a:tr>
              <a:tr h="0">
                <a:tc>
                  <a:txBody>
                    <a:bodyPr/>
                    <a:lstStyle/>
                    <a:p>
                      <a:pPr marL="0" marR="0" algn="ctr">
                        <a:lnSpc>
                          <a:spcPts val="1900"/>
                        </a:lnSpc>
                        <a:spcBef>
                          <a:spcPts val="0"/>
                        </a:spcBef>
                        <a:spcAft>
                          <a:spcPts val="0"/>
                        </a:spcAft>
                      </a:pPr>
                      <a:r>
                        <a:rPr lang="zh-CN" altLang="en-US" sz="1400" kern="0">
                          <a:effectLst/>
                        </a:rPr>
                        <a:t>林燕群</a:t>
                      </a:r>
                      <a:endParaRPr lang="zh-CN" altLang="en-US" sz="140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400" kern="0" dirty="0">
                          <a:effectLst/>
                        </a:rPr>
                        <a:t>常州市师德标兵</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4"/>
                  </a:ext>
                </a:extLst>
              </a:tr>
              <a:tr h="0">
                <a:tc>
                  <a:txBody>
                    <a:bodyPr/>
                    <a:lstStyle/>
                    <a:p>
                      <a:pPr marL="0" marR="0" algn="ctr">
                        <a:lnSpc>
                          <a:spcPts val="1900"/>
                        </a:lnSpc>
                        <a:spcBef>
                          <a:spcPts val="0"/>
                        </a:spcBef>
                        <a:spcAft>
                          <a:spcPts val="0"/>
                        </a:spcAft>
                      </a:pPr>
                      <a:r>
                        <a:rPr lang="zh-CN" altLang="en-US" sz="1400" kern="0">
                          <a:effectLst/>
                        </a:rPr>
                        <a:t>黄汝群、武亚敏</a:t>
                      </a:r>
                      <a:endParaRPr lang="zh-CN" altLang="en-US" sz="140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400" kern="0" dirty="0">
                          <a:effectLst/>
                        </a:rPr>
                        <a:t>常州市优秀劳动教育指导老师</a:t>
                      </a:r>
                      <a:endParaRPr lang="zh-CN" altLang="en-US" sz="14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429189587"/>
              </p:ext>
            </p:extLst>
          </p:nvPr>
        </p:nvGraphicFramePr>
        <p:xfrm>
          <a:off x="514063" y="3713360"/>
          <a:ext cx="5103198" cy="1351788"/>
        </p:xfrm>
        <a:graphic>
          <a:graphicData uri="http://schemas.openxmlformats.org/drawingml/2006/table">
            <a:tbl>
              <a:tblPr>
                <a:tableStyleId>{5C22544A-7EE6-4342-B048-85BDC9FD1C3A}</a:tableStyleId>
              </a:tblPr>
              <a:tblGrid>
                <a:gridCol w="1522180">
                  <a:extLst>
                    <a:ext uri="{9D8B030D-6E8A-4147-A177-3AD203B41FA5}">
                      <a16:colId xmlns:a16="http://schemas.microsoft.com/office/drawing/2014/main" val="20000"/>
                    </a:ext>
                  </a:extLst>
                </a:gridCol>
                <a:gridCol w="3581018">
                  <a:extLst>
                    <a:ext uri="{9D8B030D-6E8A-4147-A177-3AD203B41FA5}">
                      <a16:colId xmlns:a16="http://schemas.microsoft.com/office/drawing/2014/main" val="20001"/>
                    </a:ext>
                  </a:extLst>
                </a:gridCol>
              </a:tblGrid>
              <a:tr h="0">
                <a:tc>
                  <a:txBody>
                    <a:bodyPr/>
                    <a:lstStyle/>
                    <a:p>
                      <a:pPr marL="0" marR="0" algn="ctr">
                        <a:lnSpc>
                          <a:spcPts val="19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学生</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800" kern="0" dirty="0">
                          <a:effectLst/>
                        </a:rPr>
                        <a:t>成果</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0"/>
                  </a:ext>
                </a:extLst>
              </a:tr>
              <a:tr h="0">
                <a:tc>
                  <a:txBody>
                    <a:bodyPr/>
                    <a:lstStyle/>
                    <a:p>
                      <a:r>
                        <a:rPr lang="zh-CN" altLang="en-US" sz="1400" kern="1200" dirty="0">
                          <a:solidFill>
                            <a:schemeClr val="dk1"/>
                          </a:solidFill>
                          <a:effectLst/>
                          <a:latin typeface="+mn-lt"/>
                          <a:ea typeface="+mn-ea"/>
                          <a:cs typeface="+mn-cs"/>
                        </a:rPr>
                        <a:t>邵浾杨、万怡轩</a:t>
                      </a:r>
                    </a:p>
                  </a:txBody>
                  <a:tcPr marL="68580" marR="68580">
                    <a:solidFill>
                      <a:schemeClr val="accent6">
                        <a:lumMod val="40000"/>
                        <a:lumOff val="60000"/>
                      </a:schemeClr>
                    </a:solidFill>
                  </a:tcPr>
                </a:tc>
                <a:tc>
                  <a:txBody>
                    <a:bodyPr/>
                    <a:lstStyle/>
                    <a:p>
                      <a:pPr>
                        <a:lnSpc>
                          <a:spcPct val="150000"/>
                        </a:lnSpc>
                      </a:pPr>
                      <a:r>
                        <a:rPr lang="en-US" altLang="zh-CN" sz="1400" kern="1200" dirty="0">
                          <a:solidFill>
                            <a:schemeClr val="dk1"/>
                          </a:solidFill>
                          <a:effectLst/>
                          <a:latin typeface="+mn-lt"/>
                          <a:ea typeface="+mn-ea"/>
                          <a:cs typeface="+mn-cs"/>
                        </a:rPr>
                        <a:t>《</a:t>
                      </a:r>
                      <a:r>
                        <a:rPr lang="zh-CN" altLang="en-US" sz="1400" kern="1200" dirty="0">
                          <a:solidFill>
                            <a:schemeClr val="dk1"/>
                          </a:solidFill>
                          <a:effectLst/>
                          <a:latin typeface="+mn-lt"/>
                          <a:ea typeface="+mn-ea"/>
                          <a:cs typeface="+mn-cs"/>
                        </a:rPr>
                        <a:t>关于利用</a:t>
                      </a:r>
                      <a:r>
                        <a:rPr lang="en-US" altLang="zh-CN" sz="1400" kern="1200" dirty="0">
                          <a:solidFill>
                            <a:schemeClr val="dk1"/>
                          </a:solidFill>
                          <a:effectLst/>
                          <a:latin typeface="+mn-lt"/>
                          <a:ea typeface="+mn-ea"/>
                          <a:cs typeface="+mn-cs"/>
                        </a:rPr>
                        <a:t>AI</a:t>
                      </a:r>
                      <a:r>
                        <a:rPr lang="zh-CN" altLang="en-US" sz="1400" kern="1200" dirty="0">
                          <a:solidFill>
                            <a:schemeClr val="dk1"/>
                          </a:solidFill>
                          <a:effectLst/>
                          <a:latin typeface="+mn-lt"/>
                          <a:ea typeface="+mn-ea"/>
                          <a:cs typeface="+mn-cs"/>
                        </a:rPr>
                        <a:t>图像智能垃圾分类装置促进垃圾源头分类的建议</a:t>
                      </a:r>
                      <a:r>
                        <a:rPr lang="en-US" altLang="zh-CN" sz="1400" kern="1200" dirty="0">
                          <a:solidFill>
                            <a:schemeClr val="dk1"/>
                          </a:solidFill>
                          <a:effectLst/>
                          <a:latin typeface="+mn-lt"/>
                          <a:ea typeface="+mn-ea"/>
                          <a:cs typeface="+mn-cs"/>
                        </a:rPr>
                        <a:t>》</a:t>
                      </a:r>
                      <a:r>
                        <a:rPr lang="zh-CN" altLang="en-US" sz="1400" kern="1200" dirty="0">
                          <a:solidFill>
                            <a:schemeClr val="dk1"/>
                          </a:solidFill>
                          <a:effectLst/>
                          <a:latin typeface="+mn-lt"/>
                          <a:ea typeface="+mn-ea"/>
                          <a:cs typeface="+mn-cs"/>
                        </a:rPr>
                        <a:t>获江苏省共青团委举办的“少年科学院”评聘活动二等奖</a:t>
                      </a:r>
                    </a:p>
                  </a:txBody>
                  <a:tcPr marL="68580" marR="68580">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3482186205"/>
              </p:ext>
            </p:extLst>
          </p:nvPr>
        </p:nvGraphicFramePr>
        <p:xfrm>
          <a:off x="514063" y="5233999"/>
          <a:ext cx="5103198" cy="711708"/>
        </p:xfrm>
        <a:graphic>
          <a:graphicData uri="http://schemas.openxmlformats.org/drawingml/2006/table">
            <a:tbl>
              <a:tblPr>
                <a:tableStyleId>{5C22544A-7EE6-4342-B048-85BDC9FD1C3A}</a:tableStyleId>
              </a:tblPr>
              <a:tblGrid>
                <a:gridCol w="1817649">
                  <a:extLst>
                    <a:ext uri="{9D8B030D-6E8A-4147-A177-3AD203B41FA5}">
                      <a16:colId xmlns:a16="http://schemas.microsoft.com/office/drawing/2014/main" val="20000"/>
                    </a:ext>
                  </a:extLst>
                </a:gridCol>
                <a:gridCol w="3285549">
                  <a:extLst>
                    <a:ext uri="{9D8B030D-6E8A-4147-A177-3AD203B41FA5}">
                      <a16:colId xmlns:a16="http://schemas.microsoft.com/office/drawing/2014/main" val="20001"/>
                    </a:ext>
                  </a:extLst>
                </a:gridCol>
              </a:tblGrid>
              <a:tr h="0">
                <a:tc>
                  <a:txBody>
                    <a:bodyPr/>
                    <a:lstStyle/>
                    <a:p>
                      <a:pPr marL="0" marR="0" algn="ctr">
                        <a:lnSpc>
                          <a:spcPts val="19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课程</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tc>
                  <a:txBody>
                    <a:bodyPr/>
                    <a:lstStyle/>
                    <a:p>
                      <a:pPr marL="0" marR="0" algn="ctr">
                        <a:lnSpc>
                          <a:spcPts val="1900"/>
                        </a:lnSpc>
                        <a:spcBef>
                          <a:spcPts val="0"/>
                        </a:spcBef>
                        <a:spcAft>
                          <a:spcPts val="0"/>
                        </a:spcAft>
                      </a:pPr>
                      <a:r>
                        <a:rPr lang="zh-CN" altLang="en-US" sz="1800" kern="0" dirty="0">
                          <a:effectLst/>
                        </a:rPr>
                        <a:t>成果</a:t>
                      </a:r>
                      <a:endParaRPr lang="zh-CN" altLang="en-US" sz="1800" dirty="0">
                        <a:effectLst/>
                        <a:latin typeface="宋体" panose="02010600030101010101" pitchFamily="2" charset="-122"/>
                        <a:ea typeface="宋体" panose="02010600030101010101" pitchFamily="2" charset="-122"/>
                      </a:endParaRPr>
                    </a:p>
                  </a:txBody>
                  <a:tcPr marL="68580" marR="68580">
                    <a:solidFill>
                      <a:schemeClr val="accent6">
                        <a:lumMod val="40000"/>
                        <a:lumOff val="60000"/>
                      </a:schemeClr>
                    </a:solidFill>
                  </a:tcPr>
                </a:tc>
                <a:extLst>
                  <a:ext uri="{0D108BD9-81ED-4DB2-BD59-A6C34878D82A}">
                    <a16:rowId xmlns:a16="http://schemas.microsoft.com/office/drawing/2014/main" val="10000"/>
                  </a:ext>
                </a:extLst>
              </a:tr>
              <a:tr h="0">
                <a:tc>
                  <a:txBody>
                    <a:bodyPr/>
                    <a:lstStyle/>
                    <a:p>
                      <a:r>
                        <a:rPr lang="zh-CN" altLang="en-US" sz="1400" kern="1200" dirty="0">
                          <a:solidFill>
                            <a:schemeClr val="dk1"/>
                          </a:solidFill>
                          <a:effectLst/>
                          <a:latin typeface="+mn-lt"/>
                          <a:ea typeface="+mn-ea"/>
                          <a:cs typeface="+mn-cs"/>
                        </a:rPr>
                        <a:t>校本课程“巧手厨房”</a:t>
                      </a:r>
                    </a:p>
                  </a:txBody>
                  <a:tcPr marL="68580" marR="68580">
                    <a:solidFill>
                      <a:schemeClr val="accent6">
                        <a:lumMod val="40000"/>
                        <a:lumOff val="60000"/>
                      </a:schemeClr>
                    </a:solidFill>
                  </a:tcPr>
                </a:tc>
                <a:tc>
                  <a:txBody>
                    <a:bodyPr/>
                    <a:lstStyle/>
                    <a:p>
                      <a:pPr>
                        <a:lnSpc>
                          <a:spcPct val="150000"/>
                        </a:lnSpc>
                      </a:pPr>
                      <a:r>
                        <a:rPr lang="zh-CN" altLang="en-US" sz="1400" kern="1200" dirty="0">
                          <a:solidFill>
                            <a:schemeClr val="dk1"/>
                          </a:solidFill>
                          <a:effectLst/>
                          <a:latin typeface="+mn-lt"/>
                          <a:ea typeface="+mn-ea"/>
                          <a:cs typeface="+mn-cs"/>
                        </a:rPr>
                        <a:t>常州市劳动教育优秀校本课程一等奖</a:t>
                      </a:r>
                    </a:p>
                  </a:txBody>
                  <a:tcPr marL="68580" marR="68580">
                    <a:solidFill>
                      <a:schemeClr val="accent6">
                        <a:lumMod val="40000"/>
                        <a:lumOff val="60000"/>
                      </a:schemeClr>
                    </a:solidFill>
                  </a:tcPr>
                </a:tc>
                <a:extLst>
                  <a:ext uri="{0D108BD9-81ED-4DB2-BD59-A6C34878D82A}">
                    <a16:rowId xmlns:a16="http://schemas.microsoft.com/office/drawing/2014/main" val="10001"/>
                  </a:ext>
                </a:extLst>
              </a:tr>
            </a:tbl>
          </a:graphicData>
        </a:graphic>
      </p:graphicFrame>
      <p:pic>
        <p:nvPicPr>
          <p:cNvPr id="4" name="图片 3">
            <a:extLst>
              <a:ext uri="{FF2B5EF4-FFF2-40B4-BE49-F238E27FC236}">
                <a16:creationId xmlns:a16="http://schemas.microsoft.com/office/drawing/2014/main" id="{62F78E9F-7427-4AEF-80B0-A9C35540CE43}"/>
              </a:ext>
            </a:extLst>
          </p:cNvPr>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5217557" y="124653"/>
            <a:ext cx="1008225" cy="1416747"/>
          </a:xfrm>
          <a:prstGeom prst="rect">
            <a:avLst/>
          </a:prstGeom>
        </p:spPr>
      </p:pic>
      <p:pic>
        <p:nvPicPr>
          <p:cNvPr id="5" name="Picture 3">
            <a:extLst>
              <a:ext uri="{FF2B5EF4-FFF2-40B4-BE49-F238E27FC236}">
                <a16:creationId xmlns:a16="http://schemas.microsoft.com/office/drawing/2014/main" id="{B1325075-19E8-41FF-A6A2-35E1A7FAE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813" y="1467757"/>
            <a:ext cx="2401185" cy="329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2D14618B-E5FB-4FCD-B843-234FEC7A3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030" y="543064"/>
            <a:ext cx="2620773" cy="358632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descr="何墨 三等奖">
            <a:extLst>
              <a:ext uri="{FF2B5EF4-FFF2-40B4-BE49-F238E27FC236}">
                <a16:creationId xmlns:a16="http://schemas.microsoft.com/office/drawing/2014/main" id="{5B972DC1-A953-45CE-80B0-A3623C6DF0DE}"/>
              </a:ext>
            </a:extLst>
          </p:cNvPr>
          <p:cNvPicPr>
            <a:picLocks noChangeAspect="1"/>
          </p:cNvPicPr>
          <p:nvPr/>
        </p:nvPicPr>
        <p:blipFill>
          <a:blip r:embed="rId6"/>
          <a:stretch>
            <a:fillRect/>
          </a:stretch>
        </p:blipFill>
        <p:spPr>
          <a:xfrm>
            <a:off x="8056320" y="3249591"/>
            <a:ext cx="2069013" cy="2838123"/>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60" y="3669198"/>
            <a:ext cx="13548319" cy="60222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659C5BF8-2D6A-4672-B647-B7E5EB21B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850" y="589829"/>
            <a:ext cx="2528406" cy="3256153"/>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a:off x="65015" y="124653"/>
            <a:ext cx="866051"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传创“弘雅”文化品牌，课程落地全员发展。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矩形 5"/>
          <p:cNvSpPr/>
          <p:nvPr/>
        </p:nvSpPr>
        <p:spPr>
          <a:xfrm>
            <a:off x="4586985"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240015" y="698804"/>
            <a:ext cx="3877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srgbClr val="0B7D43"/>
                </a:solidFill>
                <a:latin typeface="微软雅黑" panose="020B0503020204020204" pitchFamily="34" charset="-122"/>
                <a:ea typeface="微软雅黑" panose="020B0503020204020204" pitchFamily="34" charset="-122"/>
              </a:rPr>
              <a:t>建设“绿色学校”相关</a:t>
            </a:r>
            <a:r>
              <a:rPr kumimoji="0" lang="zh-CN" altLang="en-US"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rPr>
              <a:t>成果</a:t>
            </a:r>
            <a:endParaRPr kumimoji="0" lang="en-US" altLang="zh-CN"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4" name="图片 3">
            <a:extLst>
              <a:ext uri="{FF2B5EF4-FFF2-40B4-BE49-F238E27FC236}">
                <a16:creationId xmlns:a16="http://schemas.microsoft.com/office/drawing/2014/main" id="{62F78E9F-7427-4AEF-80B0-A9C35540CE43}"/>
              </a:ext>
            </a:extLst>
          </p:cNvPr>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5217557" y="124653"/>
            <a:ext cx="1008225" cy="1416747"/>
          </a:xfrm>
          <a:prstGeom prst="rect">
            <a:avLst/>
          </a:prstGeom>
        </p:spPr>
      </p:pic>
      <p:pic>
        <p:nvPicPr>
          <p:cNvPr id="5" name="Picture 2">
            <a:extLst>
              <a:ext uri="{FF2B5EF4-FFF2-40B4-BE49-F238E27FC236}">
                <a16:creationId xmlns:a16="http://schemas.microsoft.com/office/drawing/2014/main" id="{75EF4656-2387-4CF3-BE2C-DF6FB6AD5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216" y="1277438"/>
            <a:ext cx="3418537" cy="2490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6C3638C0-F992-43D3-9B6A-75E0C7B5D8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8369" y="4054026"/>
            <a:ext cx="3599868" cy="2645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6B8865BC-F988-4806-A661-FAF4B5302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3475" y="586904"/>
            <a:ext cx="2360247" cy="32561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4D2F7282-620E-477F-89A6-5968950A5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714" y="3360183"/>
            <a:ext cx="2545521" cy="306291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160" y="3669198"/>
            <a:ext cx="13548319" cy="6022230"/>
          </a:xfrm>
          <a:prstGeom prst="rect">
            <a:avLst/>
          </a:prstGeom>
        </p:spPr>
      </p:pic>
    </p:spTree>
    <p:extLst>
      <p:ext uri="{BB962C8B-B14F-4D97-AF65-F5344CB8AC3E}">
        <p14:creationId xmlns:p14="http://schemas.microsoft.com/office/powerpoint/2010/main" val="2373307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a:off x="65015" y="124653"/>
            <a:ext cx="866051"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传创“弘雅”文化品牌，课程落地全员发展。</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矩形 5"/>
          <p:cNvSpPr/>
          <p:nvPr/>
        </p:nvSpPr>
        <p:spPr>
          <a:xfrm>
            <a:off x="4586985"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259761" y="935130"/>
            <a:ext cx="3877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srgbClr val="0B7D43"/>
                </a:solidFill>
                <a:latin typeface="微软雅黑" panose="020B0503020204020204" pitchFamily="34" charset="-122"/>
                <a:ea typeface="微软雅黑" panose="020B0503020204020204" pitchFamily="34" charset="-122"/>
              </a:rPr>
              <a:t>建设“绿色学校”相关</a:t>
            </a:r>
            <a:r>
              <a:rPr kumimoji="0" lang="zh-CN" altLang="en-US"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rPr>
              <a:t>成果</a:t>
            </a:r>
            <a:endParaRPr kumimoji="0" lang="en-US" altLang="zh-CN" sz="2400" b="0" i="0" u="none" strike="noStrike" kern="1200" cap="none" spc="0" normalizeH="0" baseline="0" noProof="0" dirty="0">
              <a:ln>
                <a:noFill/>
              </a:ln>
              <a:solidFill>
                <a:srgbClr val="0B7D43"/>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4" name="图片 3">
            <a:extLst>
              <a:ext uri="{FF2B5EF4-FFF2-40B4-BE49-F238E27FC236}">
                <a16:creationId xmlns:a16="http://schemas.microsoft.com/office/drawing/2014/main" id="{62F78E9F-7427-4AEF-80B0-A9C35540CE43}"/>
              </a:ext>
            </a:extLst>
          </p:cNvPr>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5217557" y="124653"/>
            <a:ext cx="1008225" cy="1416747"/>
          </a:xfrm>
          <a:prstGeom prst="rect">
            <a:avLst/>
          </a:prstGeom>
        </p:spPr>
      </p:pic>
      <p:pic>
        <p:nvPicPr>
          <p:cNvPr id="5" name="Picture 2">
            <a:extLst>
              <a:ext uri="{FF2B5EF4-FFF2-40B4-BE49-F238E27FC236}">
                <a16:creationId xmlns:a16="http://schemas.microsoft.com/office/drawing/2014/main" id="{2DD11241-1275-4133-8E68-128533310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874" y="2123638"/>
            <a:ext cx="2556988" cy="1977762"/>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吴琦 节水型学校论文获奖奖状">
            <a:extLst>
              <a:ext uri="{FF2B5EF4-FFF2-40B4-BE49-F238E27FC236}">
                <a16:creationId xmlns:a16="http://schemas.microsoft.com/office/drawing/2014/main" id="{CF0CFF48-3F31-42F7-B85E-E692E3374E6C}"/>
              </a:ext>
            </a:extLst>
          </p:cNvPr>
          <p:cNvPicPr>
            <a:picLocks noChangeAspect="1"/>
          </p:cNvPicPr>
          <p:nvPr/>
        </p:nvPicPr>
        <p:blipFill>
          <a:blip r:embed="rId5"/>
          <a:stretch>
            <a:fillRect/>
          </a:stretch>
        </p:blipFill>
        <p:spPr>
          <a:xfrm>
            <a:off x="455927" y="2123638"/>
            <a:ext cx="2636678" cy="1977762"/>
          </a:xfrm>
          <a:prstGeom prst="rect">
            <a:avLst/>
          </a:prstGeom>
        </p:spPr>
      </p:pic>
      <p:pic>
        <p:nvPicPr>
          <p:cNvPr id="10" name="Picture 3">
            <a:extLst>
              <a:ext uri="{FF2B5EF4-FFF2-40B4-BE49-F238E27FC236}">
                <a16:creationId xmlns:a16="http://schemas.microsoft.com/office/drawing/2014/main" id="{745F5112-2A80-4892-8090-2A9B11BC78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576" y="4299480"/>
            <a:ext cx="2606222" cy="19583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2B02FCE-1A67-4E99-A5B3-AC8EC6ACA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928" y="4271591"/>
            <a:ext cx="2636678" cy="201416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60" y="3669198"/>
            <a:ext cx="13548319" cy="6022230"/>
          </a:xfrm>
          <a:prstGeom prst="rect">
            <a:avLst/>
          </a:prstGeom>
        </p:spPr>
      </p:pic>
      <p:pic>
        <p:nvPicPr>
          <p:cNvPr id="12" name="图片 11" descr="E1)BH4S%]~MXCRCGG7(961R">
            <a:extLst>
              <a:ext uri="{FF2B5EF4-FFF2-40B4-BE49-F238E27FC236}">
                <a16:creationId xmlns:a16="http://schemas.microsoft.com/office/drawing/2014/main" id="{49A16BF9-5136-4986-B11F-AE905ED61395}"/>
              </a:ext>
            </a:extLst>
          </p:cNvPr>
          <p:cNvPicPr>
            <a:picLocks noChangeAspect="1"/>
          </p:cNvPicPr>
          <p:nvPr/>
        </p:nvPicPr>
        <p:blipFill>
          <a:blip r:embed="rId9"/>
          <a:stretch>
            <a:fillRect/>
          </a:stretch>
        </p:blipFill>
        <p:spPr>
          <a:xfrm>
            <a:off x="6606735" y="460917"/>
            <a:ext cx="3002145" cy="3653004"/>
          </a:xfrm>
          <a:prstGeom prst="rect">
            <a:avLst/>
          </a:prstGeom>
        </p:spPr>
      </p:pic>
      <p:pic>
        <p:nvPicPr>
          <p:cNvPr id="13" name="图片 12" descr="Q$}901POD926NLAKE5D5B1Z">
            <a:extLst>
              <a:ext uri="{FF2B5EF4-FFF2-40B4-BE49-F238E27FC236}">
                <a16:creationId xmlns:a16="http://schemas.microsoft.com/office/drawing/2014/main" id="{18500ED6-E54B-4CF1-8ABF-E4DCEB6B3777}"/>
              </a:ext>
            </a:extLst>
          </p:cNvPr>
          <p:cNvPicPr>
            <a:picLocks noChangeAspect="1"/>
          </p:cNvPicPr>
          <p:nvPr/>
        </p:nvPicPr>
        <p:blipFill>
          <a:blip r:embed="rId10"/>
          <a:stretch>
            <a:fillRect/>
          </a:stretch>
        </p:blipFill>
        <p:spPr>
          <a:xfrm>
            <a:off x="8593423" y="2842759"/>
            <a:ext cx="2980379" cy="3415110"/>
          </a:xfrm>
          <a:prstGeom prst="rect">
            <a:avLst/>
          </a:prstGeom>
        </p:spPr>
      </p:pic>
    </p:spTree>
    <p:extLst>
      <p:ext uri="{BB962C8B-B14F-4D97-AF65-F5344CB8AC3E}">
        <p14:creationId xmlns:p14="http://schemas.microsoft.com/office/powerpoint/2010/main" val="34192553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501" y="2202798"/>
            <a:ext cx="13548319" cy="6022230"/>
          </a:xfrm>
          <a:prstGeom prst="rect">
            <a:avLst/>
          </a:prstGeom>
        </p:spPr>
      </p:pic>
      <p:sp>
        <p:nvSpPr>
          <p:cNvPr id="14" name="文本框 13"/>
          <p:cNvSpPr txBox="1"/>
          <p:nvPr/>
        </p:nvSpPr>
        <p:spPr>
          <a:xfrm>
            <a:off x="2197608" y="1263266"/>
            <a:ext cx="7998156" cy="2100127"/>
          </a:xfrm>
          <a:prstGeom prst="rect">
            <a:avLst/>
          </a:prstGeom>
          <a:noFill/>
        </p:spPr>
        <p:txBody>
          <a:bodyPr wrap="square">
            <a:spAutoFit/>
          </a:bodyPr>
          <a:lstStyle/>
          <a:p>
            <a:pPr marL="0" marR="0" indent="304800" algn="l">
              <a:lnSpc>
                <a:spcPts val="1900"/>
              </a:lnSpc>
              <a:spcBef>
                <a:spcPts val="0"/>
              </a:spcBef>
              <a:spcAft>
                <a:spcPts val="0"/>
              </a:spcAft>
            </a:pPr>
            <a:endParaRPr lang="zh-CN" altLang="en-US" sz="1800" kern="0" dirty="0">
              <a:effectLst/>
              <a:latin typeface="华光淡古印_CNKI" panose="02000500000000000000" pitchFamily="2" charset="-122"/>
              <a:ea typeface="华光淡古印_CNKI" panose="02000500000000000000" pitchFamily="2" charset="-122"/>
            </a:endParaRPr>
          </a:p>
          <a:p>
            <a:pPr marL="0" marR="0" indent="306070" algn="l">
              <a:lnSpc>
                <a:spcPct val="200000"/>
              </a:lnSpc>
              <a:spcBef>
                <a:spcPts val="0"/>
              </a:spcBef>
              <a:spcAft>
                <a:spcPts val="0"/>
              </a:spcAft>
            </a:pPr>
            <a:r>
              <a:rPr lang="zh-CN" altLang="en-US" b="1" kern="0" dirty="0">
                <a:effectLst/>
                <a:latin typeface="华光魏体_CNKI" panose="02000500000000000000" pitchFamily="2" charset="-122"/>
                <a:ea typeface="华光魏体_CNKI" panose="02000500000000000000" pitchFamily="2" charset="-122"/>
              </a:rPr>
              <a:t>    </a:t>
            </a:r>
            <a:r>
              <a:rPr lang="zh-CN" altLang="en-US" sz="2000" b="1" kern="0" dirty="0">
                <a:effectLst/>
                <a:latin typeface="华光魏体_CNKI" panose="02000500000000000000" pitchFamily="2" charset="-122"/>
                <a:ea typeface="华光魏体_CNKI" panose="02000500000000000000" pitchFamily="2" charset="-122"/>
              </a:rPr>
              <a:t>我们将以“绿色学校”的创建为源动力，不忘初心，凝心聚力。龙虎塘第二实验小学在“弘雅文化”的引领下，以文化立校，力争成为质量优良、特色鲜明、内涵丰厚的现代化可持续发展的优质学校。</a:t>
            </a:r>
            <a:endParaRPr lang="zh-CN" altLang="en-US" sz="2000" dirty="0">
              <a:effectLst/>
              <a:latin typeface="华光魏体_CNKI" panose="02000500000000000000" pitchFamily="2" charset="-122"/>
              <a:ea typeface="华光魏体_CNKI" panose="02000500000000000000" pitchFamily="2" charset="-122"/>
            </a:endParaRPr>
          </a:p>
        </p:txBody>
      </p:sp>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9649" t="79535" r="-1326" b="-5476"/>
          <a:stretch>
            <a:fillRect/>
          </a:stretch>
        </p:blipFill>
        <p:spPr>
          <a:xfrm>
            <a:off x="10228400" y="3085861"/>
            <a:ext cx="1448473" cy="2084068"/>
          </a:xfrm>
          <a:prstGeom prst="rect">
            <a:avLst/>
          </a:prstGeom>
        </p:spPr>
      </p:pic>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l="-2" t="62294" r="-1325" b="-5476"/>
          <a:stretch>
            <a:fillRect/>
          </a:stretch>
        </p:blipFill>
        <p:spPr>
          <a:xfrm>
            <a:off x="973522" y="2967118"/>
            <a:ext cx="3497141" cy="1791854"/>
          </a:xfrm>
          <a:prstGeom prst="rect">
            <a:avLst/>
          </a:prstGeom>
        </p:spPr>
      </p:pic>
      <p:sp>
        <p:nvSpPr>
          <p:cNvPr id="20" name="矩形 19"/>
          <p:cNvSpPr/>
          <p:nvPr/>
        </p:nvSpPr>
        <p:spPr>
          <a:xfrm>
            <a:off x="4657446"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2038"/>
          <a:stretch>
            <a:fillRect/>
          </a:stretch>
        </p:blipFill>
        <p:spPr>
          <a:xfrm rot="10800000" flipV="1">
            <a:off x="-3514" y="14868"/>
            <a:ext cx="6200200" cy="6833233"/>
          </a:xfrm>
          <a:prstGeom prst="rect">
            <a:avLst/>
          </a:prstGeom>
        </p:spPr>
      </p:pic>
      <p:sp>
        <p:nvSpPr>
          <p:cNvPr id="14" name="文本框 13" descr="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
          <p:cNvSpPr txBox="1"/>
          <p:nvPr/>
        </p:nvSpPr>
        <p:spPr>
          <a:xfrm flipH="1">
            <a:off x="7406866" y="1676391"/>
            <a:ext cx="9272905" cy="1464760"/>
          </a:xfrm>
          <a:prstGeom prst="rect">
            <a:avLst/>
          </a:prstGeom>
          <a:noFill/>
        </p:spPr>
        <p:txBody>
          <a:bodyPr wrap="square" rtlCol="0">
            <a:spAutoFit/>
          </a:bodyPr>
          <a:lstStyle/>
          <a:p>
            <a:pPr>
              <a:lnSpc>
                <a:spcPct val="150000"/>
              </a:lnSpc>
            </a:pPr>
            <a:r>
              <a:rPr lang="zh-CN" altLang="en-US" sz="6600" dirty="0">
                <a:solidFill>
                  <a:srgbClr val="05448B"/>
                </a:solidFill>
                <a:latin typeface="华光淡古印_CNKI" panose="02000500000000000000" pitchFamily="2" charset="-122"/>
                <a:ea typeface="华光淡古印_CNKI" panose="02000500000000000000" pitchFamily="2" charset="-122"/>
                <a:cs typeface="汉标智造国楷" panose="02010601030101010101" charset="-122"/>
              </a:rPr>
              <a:t>谢谢聆听！</a:t>
            </a:r>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021" t="38510" b="20748"/>
          <a:stretch>
            <a:fillRect/>
          </a:stretch>
        </p:blipFill>
        <p:spPr>
          <a:xfrm>
            <a:off x="-104079" y="902528"/>
            <a:ext cx="5188090" cy="5052944"/>
          </a:xfrm>
          <a:prstGeom prst="rect">
            <a:avLst/>
          </a:prstGeom>
        </p:spPr>
      </p:pic>
      <p:pic>
        <p:nvPicPr>
          <p:cNvPr id="3" name="图片 2" descr="QQ图片20200826222349">
            <a:extLst>
              <a:ext uri="{FF2B5EF4-FFF2-40B4-BE49-F238E27FC236}">
                <a16:creationId xmlns:a16="http://schemas.microsoft.com/office/drawing/2014/main" id="{5625C83F-05AE-45D2-AE51-DA72E9882B7A}"/>
              </a:ext>
            </a:extLst>
          </p:cNvPr>
          <p:cNvPicPr>
            <a:picLocks noChangeAspect="1"/>
          </p:cNvPicPr>
          <p:nvPr/>
        </p:nvPicPr>
        <p:blipFill>
          <a:blip r:embed="rId5" cstate="print">
            <a:clrChange>
              <a:clrFrom>
                <a:srgbClr val="FFFFFF">
                  <a:alpha val="100000"/>
                </a:srgbClr>
              </a:clrFrom>
              <a:clrTo>
                <a:srgbClr val="FFFFFF">
                  <a:alpha val="100000"/>
                  <a:alpha val="0"/>
                </a:srgbClr>
              </a:clrTo>
            </a:clrChange>
          </a:blip>
          <a:stretch>
            <a:fillRect/>
          </a:stretch>
        </p:blipFill>
        <p:spPr>
          <a:xfrm>
            <a:off x="8441149" y="3511133"/>
            <a:ext cx="1572645" cy="1306409"/>
          </a:xfrm>
          <a:prstGeom prst="rect">
            <a:avLst/>
          </a:prstGeom>
        </p:spPr>
      </p:pic>
      <p:sp>
        <p:nvSpPr>
          <p:cNvPr id="4" name="矩形 3">
            <a:extLst>
              <a:ext uri="{FF2B5EF4-FFF2-40B4-BE49-F238E27FC236}">
                <a16:creationId xmlns:a16="http://schemas.microsoft.com/office/drawing/2014/main" id="{D206F5F5-0400-4D74-BFBB-E6C7D5949B30}"/>
              </a:ext>
            </a:extLst>
          </p:cNvPr>
          <p:cNvSpPr/>
          <p:nvPr/>
        </p:nvSpPr>
        <p:spPr>
          <a:xfrm flipH="1">
            <a:off x="6196685" y="0"/>
            <a:ext cx="1572645"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3"/>
          <p:cNvSpPr/>
          <p:nvPr/>
        </p:nvSpPr>
        <p:spPr bwMode="auto">
          <a:xfrm>
            <a:off x="1066800" y="2903538"/>
            <a:ext cx="520700" cy="860425"/>
          </a:xfrm>
          <a:custGeom>
            <a:avLst/>
            <a:gdLst>
              <a:gd name="T0" fmla="*/ 85 w 137"/>
              <a:gd name="T1" fmla="*/ 50 h 226"/>
              <a:gd name="T2" fmla="*/ 75 w 137"/>
              <a:gd name="T3" fmla="*/ 226 h 226"/>
              <a:gd name="T4" fmla="*/ 133 w 137"/>
              <a:gd name="T5" fmla="*/ 125 h 226"/>
              <a:gd name="T6" fmla="*/ 98 w 137"/>
              <a:gd name="T7" fmla="*/ 0 h 226"/>
              <a:gd name="T8" fmla="*/ 3 w 137"/>
              <a:gd name="T9" fmla="*/ 123 h 226"/>
              <a:gd name="T10" fmla="*/ 59 w 137"/>
              <a:gd name="T11" fmla="*/ 226 h 226"/>
              <a:gd name="T12" fmla="*/ 85 w 137"/>
              <a:gd name="T13" fmla="*/ 50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5" y="50"/>
                </a:moveTo>
                <a:cubicBezTo>
                  <a:pt x="56" y="101"/>
                  <a:pt x="79" y="167"/>
                  <a:pt x="75" y="226"/>
                </a:cubicBezTo>
                <a:cubicBezTo>
                  <a:pt x="109" y="212"/>
                  <a:pt x="137" y="160"/>
                  <a:pt x="133" y="125"/>
                </a:cubicBezTo>
                <a:cubicBezTo>
                  <a:pt x="128" y="81"/>
                  <a:pt x="93" y="46"/>
                  <a:pt x="98" y="0"/>
                </a:cubicBezTo>
                <a:cubicBezTo>
                  <a:pt x="59" y="30"/>
                  <a:pt x="8" y="70"/>
                  <a:pt x="3" y="123"/>
                </a:cubicBezTo>
                <a:cubicBezTo>
                  <a:pt x="0" y="159"/>
                  <a:pt x="21" y="214"/>
                  <a:pt x="59" y="226"/>
                </a:cubicBezTo>
                <a:cubicBezTo>
                  <a:pt x="75" y="168"/>
                  <a:pt x="48" y="99"/>
                  <a:pt x="85" y="50"/>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3" name="Freeform 34"/>
          <p:cNvSpPr/>
          <p:nvPr/>
        </p:nvSpPr>
        <p:spPr bwMode="auto">
          <a:xfrm>
            <a:off x="3552825" y="2963863"/>
            <a:ext cx="520700" cy="862013"/>
          </a:xfrm>
          <a:custGeom>
            <a:avLst/>
            <a:gdLst>
              <a:gd name="T0" fmla="*/ 85 w 137"/>
              <a:gd name="T1" fmla="*/ 50 h 226"/>
              <a:gd name="T2" fmla="*/ 74 w 137"/>
              <a:gd name="T3" fmla="*/ 226 h 226"/>
              <a:gd name="T4" fmla="*/ 133 w 137"/>
              <a:gd name="T5" fmla="*/ 125 h 226"/>
              <a:gd name="T6" fmla="*/ 97 w 137"/>
              <a:gd name="T7" fmla="*/ 0 h 226"/>
              <a:gd name="T8" fmla="*/ 3 w 137"/>
              <a:gd name="T9" fmla="*/ 123 h 226"/>
              <a:gd name="T10" fmla="*/ 59 w 137"/>
              <a:gd name="T11" fmla="*/ 226 h 226"/>
              <a:gd name="T12" fmla="*/ 85 w 137"/>
              <a:gd name="T13" fmla="*/ 50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5" y="50"/>
                </a:moveTo>
                <a:cubicBezTo>
                  <a:pt x="55" y="101"/>
                  <a:pt x="79" y="166"/>
                  <a:pt x="74" y="226"/>
                </a:cubicBezTo>
                <a:cubicBezTo>
                  <a:pt x="109" y="212"/>
                  <a:pt x="137" y="160"/>
                  <a:pt x="133" y="125"/>
                </a:cubicBezTo>
                <a:cubicBezTo>
                  <a:pt x="128" y="81"/>
                  <a:pt x="92" y="46"/>
                  <a:pt x="97" y="0"/>
                </a:cubicBezTo>
                <a:cubicBezTo>
                  <a:pt x="59" y="30"/>
                  <a:pt x="8" y="69"/>
                  <a:pt x="3" y="123"/>
                </a:cubicBezTo>
                <a:cubicBezTo>
                  <a:pt x="0" y="159"/>
                  <a:pt x="20" y="214"/>
                  <a:pt x="59" y="226"/>
                </a:cubicBezTo>
                <a:cubicBezTo>
                  <a:pt x="75" y="168"/>
                  <a:pt x="48" y="99"/>
                  <a:pt x="85" y="50"/>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4" name="Freeform 35"/>
          <p:cNvSpPr/>
          <p:nvPr/>
        </p:nvSpPr>
        <p:spPr bwMode="auto">
          <a:xfrm>
            <a:off x="6605588" y="3048000"/>
            <a:ext cx="522288" cy="860425"/>
          </a:xfrm>
          <a:custGeom>
            <a:avLst/>
            <a:gdLst>
              <a:gd name="T0" fmla="*/ 85 w 137"/>
              <a:gd name="T1" fmla="*/ 50 h 226"/>
              <a:gd name="T2" fmla="*/ 74 w 137"/>
              <a:gd name="T3" fmla="*/ 226 h 226"/>
              <a:gd name="T4" fmla="*/ 133 w 137"/>
              <a:gd name="T5" fmla="*/ 125 h 226"/>
              <a:gd name="T6" fmla="*/ 97 w 137"/>
              <a:gd name="T7" fmla="*/ 0 h 226"/>
              <a:gd name="T8" fmla="*/ 3 w 137"/>
              <a:gd name="T9" fmla="*/ 123 h 226"/>
              <a:gd name="T10" fmla="*/ 59 w 137"/>
              <a:gd name="T11" fmla="*/ 226 h 226"/>
              <a:gd name="T12" fmla="*/ 85 w 137"/>
              <a:gd name="T13" fmla="*/ 50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5" y="50"/>
                </a:moveTo>
                <a:cubicBezTo>
                  <a:pt x="55" y="102"/>
                  <a:pt x="79" y="167"/>
                  <a:pt x="74" y="226"/>
                </a:cubicBezTo>
                <a:cubicBezTo>
                  <a:pt x="109" y="213"/>
                  <a:pt x="137" y="161"/>
                  <a:pt x="133" y="125"/>
                </a:cubicBezTo>
                <a:cubicBezTo>
                  <a:pt x="128" y="81"/>
                  <a:pt x="92" y="46"/>
                  <a:pt x="97" y="0"/>
                </a:cubicBezTo>
                <a:cubicBezTo>
                  <a:pt x="59" y="31"/>
                  <a:pt x="8" y="70"/>
                  <a:pt x="3" y="123"/>
                </a:cubicBezTo>
                <a:cubicBezTo>
                  <a:pt x="0" y="160"/>
                  <a:pt x="20" y="214"/>
                  <a:pt x="59" y="226"/>
                </a:cubicBezTo>
                <a:cubicBezTo>
                  <a:pt x="75" y="169"/>
                  <a:pt x="48" y="99"/>
                  <a:pt x="85" y="50"/>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5" name="Freeform 36"/>
          <p:cNvSpPr/>
          <p:nvPr/>
        </p:nvSpPr>
        <p:spPr bwMode="auto">
          <a:xfrm>
            <a:off x="9529763" y="2930525"/>
            <a:ext cx="517525" cy="860425"/>
          </a:xfrm>
          <a:custGeom>
            <a:avLst/>
            <a:gdLst>
              <a:gd name="T0" fmla="*/ 85 w 136"/>
              <a:gd name="T1" fmla="*/ 50 h 226"/>
              <a:gd name="T2" fmla="*/ 74 w 136"/>
              <a:gd name="T3" fmla="*/ 226 h 226"/>
              <a:gd name="T4" fmla="*/ 133 w 136"/>
              <a:gd name="T5" fmla="*/ 125 h 226"/>
              <a:gd name="T6" fmla="*/ 97 w 136"/>
              <a:gd name="T7" fmla="*/ 0 h 226"/>
              <a:gd name="T8" fmla="*/ 3 w 136"/>
              <a:gd name="T9" fmla="*/ 123 h 226"/>
              <a:gd name="T10" fmla="*/ 59 w 136"/>
              <a:gd name="T11" fmla="*/ 226 h 226"/>
              <a:gd name="T12" fmla="*/ 85 w 136"/>
              <a:gd name="T13" fmla="*/ 50 h 226"/>
            </a:gdLst>
            <a:ahLst/>
            <a:cxnLst>
              <a:cxn ang="0">
                <a:pos x="T0" y="T1"/>
              </a:cxn>
              <a:cxn ang="0">
                <a:pos x="T2" y="T3"/>
              </a:cxn>
              <a:cxn ang="0">
                <a:pos x="T4" y="T5"/>
              </a:cxn>
              <a:cxn ang="0">
                <a:pos x="T6" y="T7"/>
              </a:cxn>
              <a:cxn ang="0">
                <a:pos x="T8" y="T9"/>
              </a:cxn>
              <a:cxn ang="0">
                <a:pos x="T10" y="T11"/>
              </a:cxn>
              <a:cxn ang="0">
                <a:pos x="T12" y="T13"/>
              </a:cxn>
            </a:cxnLst>
            <a:rect l="0" t="0" r="r" b="b"/>
            <a:pathLst>
              <a:path w="136" h="226">
                <a:moveTo>
                  <a:pt x="85" y="50"/>
                </a:moveTo>
                <a:cubicBezTo>
                  <a:pt x="55" y="102"/>
                  <a:pt x="79" y="167"/>
                  <a:pt x="74" y="226"/>
                </a:cubicBezTo>
                <a:cubicBezTo>
                  <a:pt x="109" y="213"/>
                  <a:pt x="136" y="161"/>
                  <a:pt x="133" y="125"/>
                </a:cubicBezTo>
                <a:cubicBezTo>
                  <a:pt x="128" y="82"/>
                  <a:pt x="92" y="46"/>
                  <a:pt x="97" y="0"/>
                </a:cubicBezTo>
                <a:cubicBezTo>
                  <a:pt x="59" y="31"/>
                  <a:pt x="8" y="70"/>
                  <a:pt x="3" y="123"/>
                </a:cubicBezTo>
                <a:cubicBezTo>
                  <a:pt x="0" y="160"/>
                  <a:pt x="20" y="214"/>
                  <a:pt x="59" y="226"/>
                </a:cubicBezTo>
                <a:cubicBezTo>
                  <a:pt x="75" y="169"/>
                  <a:pt x="48" y="99"/>
                  <a:pt x="85" y="50"/>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6" name="Freeform 37"/>
          <p:cNvSpPr/>
          <p:nvPr/>
        </p:nvSpPr>
        <p:spPr bwMode="auto">
          <a:xfrm>
            <a:off x="2254250" y="4302125"/>
            <a:ext cx="520700" cy="860425"/>
          </a:xfrm>
          <a:custGeom>
            <a:avLst/>
            <a:gdLst>
              <a:gd name="T0" fmla="*/ 86 w 137"/>
              <a:gd name="T1" fmla="*/ 176 h 226"/>
              <a:gd name="T2" fmla="*/ 75 w 137"/>
              <a:gd name="T3" fmla="*/ 0 h 226"/>
              <a:gd name="T4" fmla="*/ 133 w 137"/>
              <a:gd name="T5" fmla="*/ 101 h 226"/>
              <a:gd name="T6" fmla="*/ 98 w 137"/>
              <a:gd name="T7" fmla="*/ 226 h 226"/>
              <a:gd name="T8" fmla="*/ 4 w 137"/>
              <a:gd name="T9" fmla="*/ 103 h 226"/>
              <a:gd name="T10" fmla="*/ 60 w 137"/>
              <a:gd name="T11" fmla="*/ 0 h 226"/>
              <a:gd name="T12" fmla="*/ 86 w 137"/>
              <a:gd name="T13" fmla="*/ 176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6" y="176"/>
                </a:moveTo>
                <a:cubicBezTo>
                  <a:pt x="56" y="125"/>
                  <a:pt x="79" y="59"/>
                  <a:pt x="75" y="0"/>
                </a:cubicBezTo>
                <a:cubicBezTo>
                  <a:pt x="109" y="14"/>
                  <a:pt x="137" y="66"/>
                  <a:pt x="133" y="101"/>
                </a:cubicBezTo>
                <a:cubicBezTo>
                  <a:pt x="129" y="145"/>
                  <a:pt x="93" y="180"/>
                  <a:pt x="98" y="226"/>
                </a:cubicBezTo>
                <a:cubicBezTo>
                  <a:pt x="59" y="196"/>
                  <a:pt x="8" y="157"/>
                  <a:pt x="4" y="103"/>
                </a:cubicBezTo>
                <a:cubicBezTo>
                  <a:pt x="0" y="67"/>
                  <a:pt x="21" y="12"/>
                  <a:pt x="60" y="0"/>
                </a:cubicBezTo>
                <a:cubicBezTo>
                  <a:pt x="75" y="58"/>
                  <a:pt x="49" y="127"/>
                  <a:pt x="86" y="176"/>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7" name="Freeform 38"/>
          <p:cNvSpPr/>
          <p:nvPr/>
        </p:nvSpPr>
        <p:spPr bwMode="auto">
          <a:xfrm>
            <a:off x="4949825" y="4022725"/>
            <a:ext cx="520700" cy="862013"/>
          </a:xfrm>
          <a:custGeom>
            <a:avLst/>
            <a:gdLst>
              <a:gd name="T0" fmla="*/ 85 w 137"/>
              <a:gd name="T1" fmla="*/ 176 h 226"/>
              <a:gd name="T2" fmla="*/ 74 w 137"/>
              <a:gd name="T3" fmla="*/ 0 h 226"/>
              <a:gd name="T4" fmla="*/ 133 w 137"/>
              <a:gd name="T5" fmla="*/ 101 h 226"/>
              <a:gd name="T6" fmla="*/ 97 w 137"/>
              <a:gd name="T7" fmla="*/ 226 h 226"/>
              <a:gd name="T8" fmla="*/ 3 w 137"/>
              <a:gd name="T9" fmla="*/ 103 h 226"/>
              <a:gd name="T10" fmla="*/ 59 w 137"/>
              <a:gd name="T11" fmla="*/ 0 h 226"/>
              <a:gd name="T12" fmla="*/ 85 w 137"/>
              <a:gd name="T13" fmla="*/ 176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5" y="176"/>
                </a:moveTo>
                <a:cubicBezTo>
                  <a:pt x="55" y="125"/>
                  <a:pt x="79" y="59"/>
                  <a:pt x="74" y="0"/>
                </a:cubicBezTo>
                <a:cubicBezTo>
                  <a:pt x="109" y="14"/>
                  <a:pt x="137" y="66"/>
                  <a:pt x="133" y="101"/>
                </a:cubicBezTo>
                <a:cubicBezTo>
                  <a:pt x="128" y="145"/>
                  <a:pt x="92" y="180"/>
                  <a:pt x="97" y="226"/>
                </a:cubicBezTo>
                <a:cubicBezTo>
                  <a:pt x="59" y="196"/>
                  <a:pt x="8" y="156"/>
                  <a:pt x="3" y="103"/>
                </a:cubicBezTo>
                <a:cubicBezTo>
                  <a:pt x="0" y="67"/>
                  <a:pt x="20" y="12"/>
                  <a:pt x="59" y="0"/>
                </a:cubicBezTo>
                <a:cubicBezTo>
                  <a:pt x="75" y="58"/>
                  <a:pt x="48" y="127"/>
                  <a:pt x="85" y="176"/>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8" name="Freeform 39"/>
          <p:cNvSpPr/>
          <p:nvPr/>
        </p:nvSpPr>
        <p:spPr bwMode="auto">
          <a:xfrm>
            <a:off x="8239125" y="4152900"/>
            <a:ext cx="520700" cy="860425"/>
          </a:xfrm>
          <a:custGeom>
            <a:avLst/>
            <a:gdLst>
              <a:gd name="T0" fmla="*/ 85 w 137"/>
              <a:gd name="T1" fmla="*/ 176 h 226"/>
              <a:gd name="T2" fmla="*/ 74 w 137"/>
              <a:gd name="T3" fmla="*/ 0 h 226"/>
              <a:gd name="T4" fmla="*/ 133 w 137"/>
              <a:gd name="T5" fmla="*/ 101 h 226"/>
              <a:gd name="T6" fmla="*/ 97 w 137"/>
              <a:gd name="T7" fmla="*/ 226 h 226"/>
              <a:gd name="T8" fmla="*/ 3 w 137"/>
              <a:gd name="T9" fmla="*/ 103 h 226"/>
              <a:gd name="T10" fmla="*/ 59 w 137"/>
              <a:gd name="T11" fmla="*/ 0 h 226"/>
              <a:gd name="T12" fmla="*/ 85 w 137"/>
              <a:gd name="T13" fmla="*/ 176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5" y="176"/>
                </a:moveTo>
                <a:cubicBezTo>
                  <a:pt x="55" y="124"/>
                  <a:pt x="79" y="59"/>
                  <a:pt x="74" y="0"/>
                </a:cubicBezTo>
                <a:cubicBezTo>
                  <a:pt x="109" y="14"/>
                  <a:pt x="137" y="65"/>
                  <a:pt x="133" y="101"/>
                </a:cubicBezTo>
                <a:cubicBezTo>
                  <a:pt x="128" y="145"/>
                  <a:pt x="92" y="180"/>
                  <a:pt x="97" y="226"/>
                </a:cubicBezTo>
                <a:cubicBezTo>
                  <a:pt x="59" y="196"/>
                  <a:pt x="8" y="156"/>
                  <a:pt x="3" y="103"/>
                </a:cubicBezTo>
                <a:cubicBezTo>
                  <a:pt x="0" y="67"/>
                  <a:pt x="20" y="12"/>
                  <a:pt x="59" y="0"/>
                </a:cubicBezTo>
                <a:cubicBezTo>
                  <a:pt x="75" y="58"/>
                  <a:pt x="48" y="127"/>
                  <a:pt x="85" y="176"/>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19" name="Freeform 40"/>
          <p:cNvSpPr/>
          <p:nvPr/>
        </p:nvSpPr>
        <p:spPr bwMode="auto">
          <a:xfrm>
            <a:off x="10602913" y="4302125"/>
            <a:ext cx="522288" cy="860425"/>
          </a:xfrm>
          <a:custGeom>
            <a:avLst/>
            <a:gdLst>
              <a:gd name="T0" fmla="*/ 86 w 137"/>
              <a:gd name="T1" fmla="*/ 176 h 226"/>
              <a:gd name="T2" fmla="*/ 75 w 137"/>
              <a:gd name="T3" fmla="*/ 0 h 226"/>
              <a:gd name="T4" fmla="*/ 133 w 137"/>
              <a:gd name="T5" fmla="*/ 101 h 226"/>
              <a:gd name="T6" fmla="*/ 98 w 137"/>
              <a:gd name="T7" fmla="*/ 226 h 226"/>
              <a:gd name="T8" fmla="*/ 4 w 137"/>
              <a:gd name="T9" fmla="*/ 103 h 226"/>
              <a:gd name="T10" fmla="*/ 59 w 137"/>
              <a:gd name="T11" fmla="*/ 0 h 226"/>
              <a:gd name="T12" fmla="*/ 86 w 137"/>
              <a:gd name="T13" fmla="*/ 176 h 226"/>
            </a:gdLst>
            <a:ahLst/>
            <a:cxnLst>
              <a:cxn ang="0">
                <a:pos x="T0" y="T1"/>
              </a:cxn>
              <a:cxn ang="0">
                <a:pos x="T2" y="T3"/>
              </a:cxn>
              <a:cxn ang="0">
                <a:pos x="T4" y="T5"/>
              </a:cxn>
              <a:cxn ang="0">
                <a:pos x="T6" y="T7"/>
              </a:cxn>
              <a:cxn ang="0">
                <a:pos x="T8" y="T9"/>
              </a:cxn>
              <a:cxn ang="0">
                <a:pos x="T10" y="T11"/>
              </a:cxn>
              <a:cxn ang="0">
                <a:pos x="T12" y="T13"/>
              </a:cxn>
            </a:cxnLst>
            <a:rect l="0" t="0" r="r" b="b"/>
            <a:pathLst>
              <a:path w="137" h="226">
                <a:moveTo>
                  <a:pt x="86" y="176"/>
                </a:moveTo>
                <a:cubicBezTo>
                  <a:pt x="56" y="125"/>
                  <a:pt x="79" y="59"/>
                  <a:pt x="75" y="0"/>
                </a:cubicBezTo>
                <a:cubicBezTo>
                  <a:pt x="109" y="14"/>
                  <a:pt x="137" y="66"/>
                  <a:pt x="133" y="101"/>
                </a:cubicBezTo>
                <a:cubicBezTo>
                  <a:pt x="128" y="145"/>
                  <a:pt x="93" y="180"/>
                  <a:pt x="98" y="226"/>
                </a:cubicBezTo>
                <a:cubicBezTo>
                  <a:pt x="59" y="196"/>
                  <a:pt x="8" y="157"/>
                  <a:pt x="4" y="103"/>
                </a:cubicBezTo>
                <a:cubicBezTo>
                  <a:pt x="0" y="67"/>
                  <a:pt x="21" y="12"/>
                  <a:pt x="59" y="0"/>
                </a:cubicBezTo>
                <a:cubicBezTo>
                  <a:pt x="75" y="58"/>
                  <a:pt x="48" y="127"/>
                  <a:pt x="86" y="176"/>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20" name="Freeform 41"/>
          <p:cNvSpPr/>
          <p:nvPr/>
        </p:nvSpPr>
        <p:spPr bwMode="auto">
          <a:xfrm>
            <a:off x="841375" y="3889375"/>
            <a:ext cx="10153650" cy="214313"/>
          </a:xfrm>
          <a:custGeom>
            <a:avLst/>
            <a:gdLst>
              <a:gd name="T0" fmla="*/ 0 w 2667"/>
              <a:gd name="T1" fmla="*/ 0 h 56"/>
              <a:gd name="T2" fmla="*/ 533 w 2667"/>
              <a:gd name="T3" fmla="*/ 56 h 56"/>
              <a:gd name="T4" fmla="*/ 1067 w 2667"/>
              <a:gd name="T5" fmla="*/ 0 h 56"/>
              <a:gd name="T6" fmla="*/ 1600 w 2667"/>
              <a:gd name="T7" fmla="*/ 56 h 56"/>
              <a:gd name="T8" fmla="*/ 2133 w 2667"/>
              <a:gd name="T9" fmla="*/ 0 h 56"/>
              <a:gd name="T10" fmla="*/ 2667 w 2667"/>
              <a:gd name="T11" fmla="*/ 56 h 56"/>
            </a:gdLst>
            <a:ahLst/>
            <a:cxnLst>
              <a:cxn ang="0">
                <a:pos x="T0" y="T1"/>
              </a:cxn>
              <a:cxn ang="0">
                <a:pos x="T2" y="T3"/>
              </a:cxn>
              <a:cxn ang="0">
                <a:pos x="T4" y="T5"/>
              </a:cxn>
              <a:cxn ang="0">
                <a:pos x="T6" y="T7"/>
              </a:cxn>
              <a:cxn ang="0">
                <a:pos x="T8" y="T9"/>
              </a:cxn>
              <a:cxn ang="0">
                <a:pos x="T10" y="T11"/>
              </a:cxn>
            </a:cxnLst>
            <a:rect l="0" t="0" r="r" b="b"/>
            <a:pathLst>
              <a:path w="2667" h="56">
                <a:moveTo>
                  <a:pt x="0" y="0"/>
                </a:moveTo>
                <a:cubicBezTo>
                  <a:pt x="267" y="0"/>
                  <a:pt x="267" y="56"/>
                  <a:pt x="533" y="56"/>
                </a:cubicBezTo>
                <a:cubicBezTo>
                  <a:pt x="800" y="56"/>
                  <a:pt x="800" y="0"/>
                  <a:pt x="1067" y="0"/>
                </a:cubicBezTo>
                <a:cubicBezTo>
                  <a:pt x="1333" y="0"/>
                  <a:pt x="1333" y="56"/>
                  <a:pt x="1600" y="56"/>
                </a:cubicBezTo>
                <a:cubicBezTo>
                  <a:pt x="1867" y="56"/>
                  <a:pt x="1867" y="0"/>
                  <a:pt x="2133" y="0"/>
                </a:cubicBezTo>
                <a:cubicBezTo>
                  <a:pt x="2400" y="0"/>
                  <a:pt x="2400" y="56"/>
                  <a:pt x="2667" y="56"/>
                </a:cubicBezTo>
              </a:path>
            </a:pathLst>
          </a:custGeom>
          <a:noFill/>
          <a:ln w="49213" cap="rnd">
            <a:solidFill>
              <a:srgbClr val="05448B"/>
            </a:solidFill>
            <a:prstDash val="solid"/>
            <a:miter lim="800000"/>
          </a:ln>
        </p:spPr>
        <p:txBody>
          <a:bodyPr vert="horz" wrap="square" lIns="91440" tIns="45720" rIns="91440" bIns="45720" numCol="1" anchor="t" anchorCtr="0" compatLnSpc="1"/>
          <a:lstStyle/>
          <a:p>
            <a:endParaRPr lang="ru-RU"/>
          </a:p>
        </p:txBody>
      </p:sp>
      <p:sp>
        <p:nvSpPr>
          <p:cNvPr id="22" name="文本框 21"/>
          <p:cNvSpPr txBox="1"/>
          <p:nvPr/>
        </p:nvSpPr>
        <p:spPr>
          <a:xfrm>
            <a:off x="1216025" y="5189855"/>
            <a:ext cx="2336165" cy="1014730"/>
          </a:xfrm>
          <a:prstGeom prst="rect">
            <a:avLst/>
          </a:prstGeom>
          <a:noFill/>
        </p:spPr>
        <p:txBody>
          <a:bodyPr wrap="square" rtlCol="0">
            <a:spAutoFit/>
            <a:scene3d>
              <a:camera prst="orthographicFront"/>
              <a:lightRig rig="threePt" dir="t"/>
            </a:scene3d>
            <a:sp3d contourW="12700"/>
          </a:bodyPr>
          <a:lstStyle/>
          <a:p>
            <a:pPr algn="ctr"/>
            <a:r>
              <a:rPr lang="en-US" altLang="zh-CN" sz="2000" b="1" dirty="0">
                <a:latin typeface="Calibri" panose="020F0502020204030204" pitchFamily="34" charset="0"/>
                <a:ea typeface="+mj-ea"/>
              </a:rPr>
              <a:t>2019年12月20日</a:t>
            </a:r>
          </a:p>
          <a:p>
            <a:pPr algn="ctr"/>
            <a:r>
              <a:rPr lang="en-US" altLang="zh-CN" sz="2000" b="1" dirty="0">
                <a:latin typeface="Calibri" panose="020F0502020204030204" pitchFamily="34" charset="0"/>
                <a:ea typeface="+mj-ea"/>
              </a:rPr>
              <a:t>承办常州市</a:t>
            </a:r>
          </a:p>
          <a:p>
            <a:pPr algn="ctr"/>
            <a:r>
              <a:rPr lang="en-US" altLang="zh-CN" sz="2000" b="1" dirty="0">
                <a:latin typeface="Calibri" panose="020F0502020204030204" pitchFamily="34" charset="0"/>
                <a:ea typeface="+mj-ea"/>
              </a:rPr>
              <a:t>小学数学年会</a:t>
            </a:r>
          </a:p>
        </p:txBody>
      </p:sp>
      <p:sp>
        <p:nvSpPr>
          <p:cNvPr id="31" name="文本框 30"/>
          <p:cNvSpPr txBox="1"/>
          <p:nvPr/>
        </p:nvSpPr>
        <p:spPr>
          <a:xfrm>
            <a:off x="258445" y="2292350"/>
            <a:ext cx="2516505" cy="792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2000" b="1" dirty="0">
                <a:latin typeface="Calibri" panose="020F0502020204030204" pitchFamily="34" charset="0"/>
                <a:ea typeface="+mj-ea"/>
                <a:sym typeface="+mn-ea"/>
              </a:rPr>
              <a:t>承办江苏省“童心里的诗篇”巡回展演</a:t>
            </a:r>
            <a:endParaRPr lang="zh-CN" altLang="en-US" sz="2000" b="1" dirty="0">
              <a:latin typeface="Calibri" panose="020F0502020204030204" pitchFamily="34" charset="0"/>
              <a:ea typeface="+mj-ea"/>
              <a:sym typeface="+mn-ea"/>
            </a:endParaRPr>
          </a:p>
        </p:txBody>
      </p:sp>
      <p:sp>
        <p:nvSpPr>
          <p:cNvPr id="6" name="文本框 5"/>
          <p:cNvSpPr txBox="1"/>
          <p:nvPr/>
        </p:nvSpPr>
        <p:spPr>
          <a:xfrm>
            <a:off x="522605" y="1885950"/>
            <a:ext cx="1795145" cy="406400"/>
          </a:xfrm>
          <a:prstGeom prst="rect">
            <a:avLst/>
          </a:prstGeom>
          <a:noFill/>
        </p:spPr>
        <p:txBody>
          <a:bodyPr wrap="none" rtlCol="0" anchor="t">
            <a:spAutoFit/>
          </a:bodyPr>
          <a:lstStyle/>
          <a:p>
            <a:pPr algn="ctr">
              <a:lnSpc>
                <a:spcPct val="114000"/>
              </a:lnSpc>
            </a:pPr>
            <a:r>
              <a:rPr lang="en-US" altLang="zh-CN" sz="2000" b="1" dirty="0">
                <a:latin typeface="Calibri" panose="020F0502020204030204" pitchFamily="34" charset="0"/>
                <a:ea typeface="+mj-ea"/>
                <a:sym typeface="+mn-ea"/>
              </a:rPr>
              <a:t>2019年11月29日</a:t>
            </a:r>
            <a:endParaRPr lang="zh-CN" altLang="en-US"/>
          </a:p>
        </p:txBody>
      </p:sp>
      <p:sp>
        <p:nvSpPr>
          <p:cNvPr id="100" name="文本框 99"/>
          <p:cNvSpPr txBox="1"/>
          <p:nvPr/>
        </p:nvSpPr>
        <p:spPr>
          <a:xfrm>
            <a:off x="2671286" y="1885634"/>
            <a:ext cx="2891155" cy="1014730"/>
          </a:xfrm>
          <a:prstGeom prst="rect">
            <a:avLst/>
          </a:prstGeom>
          <a:noFill/>
          <a:ln w="9525">
            <a:noFill/>
          </a:ln>
        </p:spPr>
        <p:txBody>
          <a:bodyPr wrap="square">
            <a:spAutoFit/>
          </a:bodyPr>
          <a:lstStyle/>
          <a:p>
            <a:pPr algn="ctr">
              <a:buClrTx/>
              <a:buSzTx/>
              <a:buNone/>
            </a:pPr>
            <a:r>
              <a:rPr lang="en-US" altLang="zh-CN" sz="2000" b="1" dirty="0">
                <a:latin typeface="Calibri" panose="020F0502020204030204" pitchFamily="34" charset="0"/>
                <a:ea typeface="+mj-ea"/>
              </a:rPr>
              <a:t>2019年12月26日</a:t>
            </a:r>
          </a:p>
          <a:p>
            <a:pPr algn="ctr">
              <a:buClrTx/>
              <a:buSzTx/>
              <a:buNone/>
            </a:pPr>
            <a:r>
              <a:rPr lang="en-US" altLang="zh-CN" sz="2000" b="1" dirty="0">
                <a:latin typeface="Calibri" panose="020F0502020204030204" pitchFamily="34" charset="0"/>
                <a:ea typeface="+mj-ea"/>
              </a:rPr>
              <a:t>承办常州市教育信</a:t>
            </a:r>
          </a:p>
          <a:p>
            <a:pPr algn="ctr">
              <a:buClrTx/>
              <a:buSzTx/>
              <a:buNone/>
            </a:pPr>
            <a:r>
              <a:rPr lang="en-US" altLang="zh-CN" sz="2000" b="1" dirty="0">
                <a:latin typeface="Calibri" panose="020F0502020204030204" pitchFamily="34" charset="0"/>
                <a:ea typeface="+mj-ea"/>
              </a:rPr>
              <a:t>息化创新应用大讲坛</a:t>
            </a:r>
          </a:p>
        </p:txBody>
      </p:sp>
      <p:sp>
        <p:nvSpPr>
          <p:cNvPr id="7" name="文本框 6"/>
          <p:cNvSpPr txBox="1"/>
          <p:nvPr/>
        </p:nvSpPr>
        <p:spPr>
          <a:xfrm>
            <a:off x="3664902" y="5185673"/>
            <a:ext cx="2271395" cy="1014730"/>
          </a:xfrm>
          <a:prstGeom prst="rect">
            <a:avLst/>
          </a:prstGeom>
          <a:noFill/>
          <a:ln w="9525">
            <a:noFill/>
          </a:ln>
        </p:spPr>
        <p:txBody>
          <a:bodyPr wrap="square">
            <a:spAutoFit/>
          </a:bodyPr>
          <a:lstStyle/>
          <a:p>
            <a:pPr>
              <a:buClrTx/>
              <a:buSzTx/>
              <a:buNone/>
            </a:pPr>
            <a:r>
              <a:rPr lang="en-US" altLang="zh-CN" sz="2000" b="1" dirty="0">
                <a:latin typeface="Calibri" panose="020F0502020204030204" pitchFamily="34" charset="0"/>
                <a:ea typeface="+mj-ea"/>
              </a:rPr>
              <a:t>2019年，学校迎接了常州市教科院的教育教学督导</a:t>
            </a:r>
          </a:p>
        </p:txBody>
      </p:sp>
      <p:sp>
        <p:nvSpPr>
          <p:cNvPr id="39" name="文本框 38"/>
          <p:cNvSpPr txBox="1"/>
          <p:nvPr/>
        </p:nvSpPr>
        <p:spPr>
          <a:xfrm>
            <a:off x="5929313" y="1876826"/>
            <a:ext cx="3413760" cy="1322070"/>
          </a:xfrm>
          <a:prstGeom prst="rect">
            <a:avLst/>
          </a:prstGeom>
          <a:noFill/>
          <a:ln w="9525">
            <a:noFill/>
          </a:ln>
        </p:spPr>
        <p:txBody>
          <a:bodyPr wrap="square">
            <a:spAutoFit/>
          </a:bodyPr>
          <a:lstStyle/>
          <a:p>
            <a:pPr algn="ctr">
              <a:buClrTx/>
              <a:buSzTx/>
              <a:buNone/>
            </a:pPr>
            <a:r>
              <a:rPr lang="en-US" altLang="zh-CN" sz="2000" b="1" dirty="0">
                <a:latin typeface="Calibri" panose="020F0502020204030204" pitchFamily="34" charset="0"/>
                <a:ea typeface="+mj-ea"/>
              </a:rPr>
              <a:t>2020年5月27日，发起“少儿国学教育全国联盟”，承办“大道至简”少儿国学教育全国首届名校名师云端论坛</a:t>
            </a:r>
          </a:p>
        </p:txBody>
      </p:sp>
      <p:sp>
        <p:nvSpPr>
          <p:cNvPr id="40" name="文本框 39"/>
          <p:cNvSpPr txBox="1"/>
          <p:nvPr/>
        </p:nvSpPr>
        <p:spPr>
          <a:xfrm>
            <a:off x="7009765" y="5162550"/>
            <a:ext cx="3687445" cy="1322070"/>
          </a:xfrm>
          <a:prstGeom prst="rect">
            <a:avLst/>
          </a:prstGeom>
          <a:noFill/>
          <a:ln w="9525">
            <a:noFill/>
          </a:ln>
        </p:spPr>
        <p:txBody>
          <a:bodyPr wrap="square">
            <a:spAutoFit/>
          </a:bodyPr>
          <a:lstStyle/>
          <a:p>
            <a:pPr indent="0"/>
            <a:r>
              <a:rPr lang="en-US" altLang="zh-CN" sz="2000" b="1" dirty="0">
                <a:latin typeface="Calibri" panose="020F0502020204030204" pitchFamily="34" charset="0"/>
                <a:ea typeface="+mj-ea"/>
              </a:rPr>
              <a:t>学校近二十名教师在“五级梯队”、“市区评优课”、“考编考聘”中获得优异成绩，数十名学生在省市区的各级活动中获奖</a:t>
            </a:r>
          </a:p>
        </p:txBody>
      </p:sp>
      <p:sp>
        <p:nvSpPr>
          <p:cNvPr id="41" name="文本框 40"/>
          <p:cNvSpPr txBox="1"/>
          <p:nvPr/>
        </p:nvSpPr>
        <p:spPr>
          <a:xfrm>
            <a:off x="9343073" y="1872260"/>
            <a:ext cx="2519680" cy="1014730"/>
          </a:xfrm>
          <a:prstGeom prst="rect">
            <a:avLst/>
          </a:prstGeom>
          <a:noFill/>
          <a:ln w="9525">
            <a:noFill/>
          </a:ln>
        </p:spPr>
        <p:txBody>
          <a:bodyPr wrap="square">
            <a:spAutoFit/>
          </a:bodyPr>
          <a:lstStyle/>
          <a:p>
            <a:pPr indent="0"/>
            <a:r>
              <a:rPr lang="en-US" altLang="zh-CN" sz="2000" b="1" dirty="0">
                <a:latin typeface="Calibri" panose="020F0502020204030204" pitchFamily="34" charset="0"/>
                <a:ea typeface="+mj-ea"/>
              </a:rPr>
              <a:t>2020年7月，学校领导班子述职并获得全校教师的高度赞誉</a:t>
            </a:r>
          </a:p>
        </p:txBody>
      </p:sp>
      <p:sp>
        <p:nvSpPr>
          <p:cNvPr id="9" name="矩形 8"/>
          <p:cNvSpPr/>
          <p:nvPr/>
        </p:nvSpPr>
        <p:spPr>
          <a:xfrm>
            <a:off x="4591003" y="635"/>
            <a:ext cx="1539240" cy="6857365"/>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78064" r="11584" b="71608"/>
          <a:stretch>
            <a:fillRect/>
          </a:stretch>
        </p:blipFill>
        <p:spPr>
          <a:xfrm flipH="1">
            <a:off x="699219" y="399812"/>
            <a:ext cx="771330" cy="1083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rotWithShape="1">
          <a:blip r:embed="rId3">
            <a:extLst>
              <a:ext uri="{28A0092B-C50C-407E-A947-70E740481C1C}">
                <a14:useLocalDpi xmlns:a14="http://schemas.microsoft.com/office/drawing/2010/main" val="0"/>
              </a:ext>
            </a:extLst>
          </a:blip>
          <a:srcRect t="28612" r="64824" b="18386"/>
          <a:stretch>
            <a:fillRect/>
          </a:stretch>
        </p:blipFill>
        <p:spPr>
          <a:xfrm>
            <a:off x="452176" y="932443"/>
            <a:ext cx="5244815" cy="3410517"/>
          </a:xfrm>
          <a:prstGeom prst="rect">
            <a:avLst/>
          </a:prstGeom>
        </p:spPr>
      </p:pic>
      <p:sp>
        <p:nvSpPr>
          <p:cNvPr id="25" name="Freeform 5"/>
          <p:cNvSpPr>
            <a:spLocks noEditPoints="1"/>
          </p:cNvSpPr>
          <p:nvPr/>
        </p:nvSpPr>
        <p:spPr bwMode="auto">
          <a:xfrm>
            <a:off x="178975" y="5533987"/>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endParaRPr lang="en-US" altLang="zh-CN" sz="2000" b="1" dirty="0">
              <a:solidFill>
                <a:schemeClr val="bg1"/>
              </a:solidFill>
            </a:endParaRPr>
          </a:p>
          <a:p>
            <a:r>
              <a:rPr lang="zh-CN" altLang="en-US" sz="2000" b="1" dirty="0">
                <a:solidFill>
                  <a:schemeClr val="bg1"/>
                </a:solidFill>
              </a:rPr>
              <a:t>  四、</a:t>
            </a:r>
          </a:p>
        </p:txBody>
      </p:sp>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1" name="Freeform 5"/>
          <p:cNvSpPr>
            <a:spLocks noEditPoints="1"/>
          </p:cNvSpPr>
          <p:nvPr/>
        </p:nvSpPr>
        <p:spPr bwMode="auto">
          <a:xfrm>
            <a:off x="198675" y="4411794"/>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endParaRPr lang="en-US" altLang="zh-CN" sz="1800" dirty="0"/>
          </a:p>
          <a:p>
            <a:r>
              <a:rPr lang="zh-CN" altLang="en-US" sz="2000" b="1" dirty="0">
                <a:solidFill>
                  <a:schemeClr val="bg1"/>
                </a:solidFill>
              </a:rPr>
              <a:t>  三、</a:t>
            </a:r>
          </a:p>
        </p:txBody>
      </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4" name="Freeform 5"/>
          <p:cNvSpPr>
            <a:spLocks noEditPoints="1"/>
          </p:cNvSpPr>
          <p:nvPr/>
        </p:nvSpPr>
        <p:spPr bwMode="auto">
          <a:xfrm>
            <a:off x="217117" y="3167602"/>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r>
              <a:rPr lang="en-US" altLang="zh-CN" sz="1800" dirty="0"/>
              <a:t>     </a:t>
            </a:r>
          </a:p>
          <a:p>
            <a:r>
              <a:rPr lang="en-US" altLang="zh-CN" dirty="0"/>
              <a:t>  </a:t>
            </a:r>
            <a:r>
              <a:rPr lang="zh-CN" altLang="en-US" sz="2000" b="1" dirty="0">
                <a:solidFill>
                  <a:schemeClr val="bg1"/>
                </a:solidFill>
              </a:rPr>
              <a:t>二、</a:t>
            </a:r>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42" name="Freeform 5"/>
          <p:cNvSpPr>
            <a:spLocks noEditPoints="1"/>
          </p:cNvSpPr>
          <p:nvPr/>
        </p:nvSpPr>
        <p:spPr bwMode="auto">
          <a:xfrm>
            <a:off x="163222" y="1961115"/>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1800" dirty="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49" name="文本框 48"/>
          <p:cNvSpPr txBox="1"/>
          <p:nvPr/>
        </p:nvSpPr>
        <p:spPr>
          <a:xfrm>
            <a:off x="1634211" y="424611"/>
            <a:ext cx="2659022" cy="1015663"/>
          </a:xfrm>
          <a:prstGeom prst="rect">
            <a:avLst/>
          </a:prstGeom>
          <a:noFill/>
        </p:spPr>
        <p:txBody>
          <a:bodyPr wrap="square" rtlCol="0">
            <a:spAutoFit/>
          </a:bodyPr>
          <a:lstStyle/>
          <a:p>
            <a:r>
              <a:rPr lang="zh-CN" altLang="en-US" sz="6000" dirty="0">
                <a:solidFill>
                  <a:srgbClr val="05448B"/>
                </a:solidFill>
                <a:latin typeface="微软雅黑" panose="020B0503020204020204" pitchFamily="34" charset="-122"/>
                <a:ea typeface="微软雅黑" panose="020B0503020204020204" pitchFamily="34" charset="-122"/>
              </a:rPr>
              <a:t>目   录</a:t>
            </a:r>
          </a:p>
        </p:txBody>
      </p:sp>
      <p:sp>
        <p:nvSpPr>
          <p:cNvPr id="59" name="任意多边形 58"/>
          <p:cNvSpPr/>
          <p:nvPr/>
        </p:nvSpPr>
        <p:spPr bwMode="auto">
          <a:xfrm>
            <a:off x="1034629" y="2052361"/>
            <a:ext cx="4964979"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60" name="任意多边形 59"/>
          <p:cNvSpPr/>
          <p:nvPr/>
        </p:nvSpPr>
        <p:spPr bwMode="auto">
          <a:xfrm>
            <a:off x="961166" y="5637353"/>
            <a:ext cx="5134834"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a:p>
        </p:txBody>
      </p:sp>
      <p:sp>
        <p:nvSpPr>
          <p:cNvPr id="61" name="任意多边形 60"/>
          <p:cNvSpPr/>
          <p:nvPr/>
        </p:nvSpPr>
        <p:spPr bwMode="auto">
          <a:xfrm>
            <a:off x="1003328" y="4517713"/>
            <a:ext cx="5134834"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62" name="任意多边形 61"/>
          <p:cNvSpPr/>
          <p:nvPr/>
        </p:nvSpPr>
        <p:spPr bwMode="auto">
          <a:xfrm>
            <a:off x="1017922" y="3268316"/>
            <a:ext cx="5120240"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dirty="0"/>
          </a:p>
        </p:txBody>
      </p:sp>
      <p:sp>
        <p:nvSpPr>
          <p:cNvPr id="74" name="文本框 73"/>
          <p:cNvSpPr txBox="1"/>
          <p:nvPr/>
        </p:nvSpPr>
        <p:spPr>
          <a:xfrm>
            <a:off x="1046665" y="2156400"/>
            <a:ext cx="5057795" cy="400110"/>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建设高品绿色新校，助力师生可持续发展。</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3789121" y="199346"/>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1034629" y="5741392"/>
            <a:ext cx="4777270"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高品对标后勤服务，安全护航学校发展。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nvSpPr>
        <p:spPr>
          <a:xfrm>
            <a:off x="1074109" y="3393646"/>
            <a:ext cx="5314275" cy="400110"/>
          </a:xfrm>
          <a:prstGeom prst="rect">
            <a:avLst/>
          </a:prstGeom>
          <a:noFill/>
        </p:spPr>
        <p:txBody>
          <a:bodyPr wrap="none" rtlCol="0">
            <a:spAutoFit/>
          </a:bodyPr>
          <a:lstStyle/>
          <a:p>
            <a:pPr marL="0" marR="0" algn="l">
              <a:spcBef>
                <a:spcPts val="0"/>
              </a:spcBef>
              <a:spcAft>
                <a:spcPts val="0"/>
              </a:spcAft>
            </a:pPr>
            <a:r>
              <a:rPr lang="zh-CN" altLang="en-US" sz="2000" dirty="0">
                <a:solidFill>
                  <a:srgbClr val="FFFFFF"/>
                </a:solidFill>
                <a:latin typeface="微软雅黑" panose="020B0503020204020204" pitchFamily="34" charset="-122"/>
                <a:ea typeface="微软雅黑" panose="020B0503020204020204" pitchFamily="34" charset="-122"/>
              </a:rPr>
              <a:t>健全“创绿”组织管理，促进学校内涵发展。</a:t>
            </a:r>
          </a:p>
        </p:txBody>
      </p:sp>
      <p:sp>
        <p:nvSpPr>
          <p:cNvPr id="6" name="矩形 5"/>
          <p:cNvSpPr/>
          <p:nvPr/>
        </p:nvSpPr>
        <p:spPr>
          <a:xfrm>
            <a:off x="4607478" y="13706"/>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921" y="223216"/>
            <a:ext cx="5599918" cy="3042181"/>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566" y="3442706"/>
            <a:ext cx="5584273" cy="31920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42" name="Freeform 5"/>
          <p:cNvSpPr>
            <a:spLocks noEditPoints="1"/>
          </p:cNvSpPr>
          <p:nvPr/>
        </p:nvSpPr>
        <p:spPr bwMode="auto">
          <a:xfrm>
            <a:off x="154762" y="485873"/>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1800" dirty="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59" name="任意多边形 58"/>
          <p:cNvSpPr/>
          <p:nvPr/>
        </p:nvSpPr>
        <p:spPr bwMode="auto">
          <a:xfrm>
            <a:off x="1026169" y="577119"/>
            <a:ext cx="4964979"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74" name="文本框 73"/>
          <p:cNvSpPr txBox="1"/>
          <p:nvPr/>
        </p:nvSpPr>
        <p:spPr>
          <a:xfrm>
            <a:off x="1038205" y="681158"/>
            <a:ext cx="5057795" cy="400110"/>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建设高品绿色新校，助力师生可持续发展。</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658557" y="-7084"/>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57088" y="1734670"/>
            <a:ext cx="5086788" cy="3766865"/>
          </a:xfrm>
          <a:prstGeom prst="rect">
            <a:avLst/>
          </a:prstGeom>
          <a:noFill/>
        </p:spPr>
        <p:txBody>
          <a:bodyPr wrap="square">
            <a:spAutoFit/>
          </a:bodyPr>
          <a:lstStyle/>
          <a:p>
            <a:pPr indent="304800">
              <a:lnSpc>
                <a:spcPct val="150000"/>
              </a:lnSpc>
            </a:pPr>
            <a:r>
              <a:rPr lang="zh-CN" altLang="en-US" sz="1800" kern="0" dirty="0">
                <a:effectLst/>
                <a:latin typeface="宋体" panose="02010600030101010101" pitchFamily="2" charset="-122"/>
                <a:ea typeface="宋体" panose="02010600030101010101" pitchFamily="2" charset="-122"/>
              </a:rPr>
              <a:t> 常州市新北区龙虎塘第二实验小学所在区域为常州智能传感谷特色小镇</a:t>
            </a:r>
            <a:r>
              <a:rPr lang="en-US" altLang="zh-CN" sz="1800" kern="0" dirty="0">
                <a:effectLst/>
                <a:latin typeface="宋体" panose="02010600030101010101" pitchFamily="2" charset="-122"/>
                <a:ea typeface="宋体" panose="02010600030101010101" pitchFamily="2" charset="-122"/>
              </a:rPr>
              <a:t>,</a:t>
            </a:r>
            <a:r>
              <a:rPr lang="zh-CN" altLang="en-US" sz="1800" kern="0" dirty="0">
                <a:effectLst/>
                <a:latin typeface="宋体" panose="02010600030101010101" pitchFamily="2" charset="-122"/>
                <a:ea typeface="宋体" panose="02010600030101010101" pitchFamily="2" charset="-122"/>
              </a:rPr>
              <a:t>吸引了众多高科技企业及人才涌入。学校总投资</a:t>
            </a:r>
            <a:r>
              <a:rPr lang="en-US" altLang="zh-CN" sz="1800" kern="0" dirty="0">
                <a:effectLst/>
                <a:latin typeface="宋体" panose="02010600030101010101" pitchFamily="2" charset="-122"/>
                <a:ea typeface="宋体" panose="02010600030101010101" pitchFamily="2" charset="-122"/>
              </a:rPr>
              <a:t>2.14</a:t>
            </a:r>
            <a:r>
              <a:rPr lang="zh-CN" altLang="en-US" sz="1800" kern="0" dirty="0">
                <a:effectLst/>
                <a:latin typeface="宋体" panose="02010600030101010101" pitchFamily="2" charset="-122"/>
                <a:ea typeface="宋体" panose="02010600030101010101" pitchFamily="2" charset="-122"/>
              </a:rPr>
              <a:t>亿，占地面积</a:t>
            </a:r>
            <a:r>
              <a:rPr lang="en-US" altLang="zh-CN" sz="1800" kern="0" dirty="0">
                <a:effectLst/>
                <a:latin typeface="宋体" panose="02010600030101010101" pitchFamily="2" charset="-122"/>
                <a:ea typeface="宋体" panose="02010600030101010101" pitchFamily="2" charset="-122"/>
              </a:rPr>
              <a:t>43313</a:t>
            </a:r>
            <a:r>
              <a:rPr lang="zh-CN" altLang="en-US" sz="1800" kern="0" dirty="0">
                <a:effectLst/>
                <a:latin typeface="宋体" panose="02010600030101010101" pitchFamily="2" charset="-122"/>
                <a:ea typeface="宋体" panose="02010600030101010101" pitchFamily="2" charset="-122"/>
              </a:rPr>
              <a:t>平方米，建筑面积约</a:t>
            </a:r>
            <a:r>
              <a:rPr lang="en-US" altLang="zh-CN" sz="1800" kern="0" dirty="0">
                <a:effectLst/>
                <a:latin typeface="宋体" panose="02010600030101010101" pitchFamily="2" charset="-122"/>
                <a:ea typeface="宋体" panose="02010600030101010101" pitchFamily="2" charset="-122"/>
              </a:rPr>
              <a:t>39623</a:t>
            </a:r>
            <a:r>
              <a:rPr lang="zh-CN" altLang="en-US" sz="1800" kern="0" dirty="0">
                <a:effectLst/>
                <a:latin typeface="宋体" panose="02010600030101010101" pitchFamily="2" charset="-122"/>
                <a:ea typeface="宋体" panose="02010600030101010101" pitchFamily="2" charset="-122"/>
              </a:rPr>
              <a:t>平方米，主要建筑物包括教学楼、实验楼、综合楼、食堂、体育馆、地下车库等。</a:t>
            </a:r>
            <a:endParaRPr lang="en-US" altLang="zh-CN" dirty="0">
              <a:latin typeface="宋体" panose="02010600030101010101" pitchFamily="2" charset="-122"/>
              <a:ea typeface="宋体" panose="02010600030101010101" pitchFamily="2" charset="-122"/>
            </a:endParaRPr>
          </a:p>
          <a:p>
            <a:pPr indent="304800">
              <a:lnSpc>
                <a:spcPct val="150000"/>
              </a:lnSpc>
            </a:pPr>
            <a:r>
              <a:rPr lang="zh-CN" altLang="en-US" sz="1800" kern="0" dirty="0">
                <a:effectLst/>
                <a:latin typeface="宋体" panose="02010600030101010101" pitchFamily="2" charset="-122"/>
                <a:ea typeface="宋体" panose="02010600030101010101" pitchFamily="2" charset="-122"/>
              </a:rPr>
              <a:t> 学校在建设设计之初，就以江苏省特色文化建设项目 “少儿国学”课程为依托，进行学校场馆整体设计。</a:t>
            </a:r>
            <a:endParaRPr lang="zh-CN" altLang="en-US" sz="1800" dirty="0">
              <a:effectLst/>
              <a:latin typeface="宋体" panose="02010600030101010101" pitchFamily="2" charset="-122"/>
              <a:ea typeface="宋体" panose="02010600030101010101" pitchFamily="2" charset="-122"/>
            </a:endParaRPr>
          </a:p>
        </p:txBody>
      </p:sp>
      <p:sp>
        <p:nvSpPr>
          <p:cNvPr id="33" name="文本框 32"/>
          <p:cNvSpPr txBox="1"/>
          <p:nvPr/>
        </p:nvSpPr>
        <p:spPr>
          <a:xfrm>
            <a:off x="7564374" y="2264306"/>
            <a:ext cx="223878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“少儿国学馆”</a:t>
            </a:r>
            <a:endParaRPr lang="zh-CN" altLang="en-US" dirty="0"/>
          </a:p>
        </p:txBody>
      </p:sp>
      <p:sp>
        <p:nvSpPr>
          <p:cNvPr id="37" name="文本框 36"/>
          <p:cNvSpPr txBox="1"/>
          <p:nvPr/>
        </p:nvSpPr>
        <p:spPr>
          <a:xfrm>
            <a:off x="10265546" y="1772753"/>
            <a:ext cx="236799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“诗意盆景馆”</a:t>
            </a:r>
            <a:endParaRPr lang="zh-CN" altLang="en-US" dirty="0"/>
          </a:p>
        </p:txBody>
      </p:sp>
      <p:sp>
        <p:nvSpPr>
          <p:cNvPr id="16" name="文本框 15"/>
          <p:cNvSpPr txBox="1"/>
          <p:nvPr/>
        </p:nvSpPr>
        <p:spPr>
          <a:xfrm>
            <a:off x="10126398" y="4215974"/>
            <a:ext cx="223878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“常州吟诵馆”</a:t>
            </a:r>
            <a:endParaRPr lang="zh-CN" altLang="en-US" dirty="0"/>
          </a:p>
        </p:txBody>
      </p:sp>
      <p:sp>
        <p:nvSpPr>
          <p:cNvPr id="19" name="文本框 18"/>
          <p:cNvSpPr txBox="1"/>
          <p:nvPr/>
        </p:nvSpPr>
        <p:spPr>
          <a:xfrm>
            <a:off x="7222246" y="4516347"/>
            <a:ext cx="223878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“翰墨轩”</a:t>
            </a:r>
            <a:endParaRPr lang="zh-CN" altLang="en-US" dirty="0"/>
          </a:p>
        </p:txBody>
      </p:sp>
      <p:sp>
        <p:nvSpPr>
          <p:cNvPr id="20" name="文本框 19"/>
          <p:cNvSpPr txBox="1"/>
          <p:nvPr/>
        </p:nvSpPr>
        <p:spPr>
          <a:xfrm>
            <a:off x="7222246" y="6283283"/>
            <a:ext cx="223878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“龙娃图书馆”</a:t>
            </a:r>
            <a:endParaRPr lang="zh-CN" altLang="en-US" dirty="0"/>
          </a:p>
        </p:txBody>
      </p:sp>
      <p:sp>
        <p:nvSpPr>
          <p:cNvPr id="21" name="文本框 20"/>
          <p:cNvSpPr txBox="1"/>
          <p:nvPr/>
        </p:nvSpPr>
        <p:spPr>
          <a:xfrm>
            <a:off x="10007885" y="6267905"/>
            <a:ext cx="2238789"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“龙娃剧场”</a:t>
            </a:r>
            <a:endParaRPr lang="zh-CN" altLang="en-US" dirty="0"/>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43982" y="1661373"/>
            <a:ext cx="7564512" cy="3362427"/>
          </a:xfrm>
          <a:prstGeom prst="rect">
            <a:avLst/>
          </a:prstGeom>
        </p:spPr>
      </p:pic>
      <p:pic>
        <p:nvPicPr>
          <p:cNvPr id="53" name="图片 52"/>
          <p:cNvPicPr>
            <a:picLocks noChangeAspect="1"/>
          </p:cNvPicPr>
          <p:nvPr/>
        </p:nvPicPr>
        <p:blipFill>
          <a:blip r:embed="rId5" cstate="print"/>
          <a:srcRect/>
          <a:stretch>
            <a:fillRect/>
          </a:stretch>
        </p:blipFill>
        <p:spPr>
          <a:xfrm>
            <a:off x="10007885" y="240919"/>
            <a:ext cx="2151098" cy="1484554"/>
          </a:xfrm>
          <a:prstGeom prst="rect">
            <a:avLst/>
          </a:prstGeom>
          <a:ln>
            <a:noFill/>
          </a:ln>
          <a:effectLst>
            <a:softEdge rad="112500"/>
          </a:effectLst>
        </p:spPr>
      </p:pic>
      <p:pic>
        <p:nvPicPr>
          <p:cNvPr id="56" name="图片 55"/>
          <p:cNvPicPr>
            <a:picLocks noChangeAspect="1"/>
          </p:cNvPicPr>
          <p:nvPr/>
        </p:nvPicPr>
        <p:blipFill>
          <a:blip r:embed="rId6" cstate="print"/>
          <a:srcRect/>
          <a:stretch>
            <a:fillRect/>
          </a:stretch>
        </p:blipFill>
        <p:spPr>
          <a:xfrm>
            <a:off x="6552046" y="2714296"/>
            <a:ext cx="2762885" cy="1842135"/>
          </a:xfrm>
          <a:prstGeom prst="rect">
            <a:avLst/>
          </a:prstGeom>
          <a:ln>
            <a:noFill/>
          </a:ln>
          <a:effectLst>
            <a:softEdge rad="112500"/>
          </a:effectLst>
        </p:spPr>
      </p:pic>
      <p:pic>
        <p:nvPicPr>
          <p:cNvPr id="63" name="图片 62"/>
          <p:cNvPicPr>
            <a:picLocks noChangeAspect="1"/>
          </p:cNvPicPr>
          <p:nvPr/>
        </p:nvPicPr>
        <p:blipFill>
          <a:blip r:embed="rId7" cstate="print"/>
          <a:srcRect/>
          <a:stretch>
            <a:fillRect/>
          </a:stretch>
        </p:blipFill>
        <p:spPr>
          <a:xfrm>
            <a:off x="9573725" y="2495929"/>
            <a:ext cx="2505994" cy="1671034"/>
          </a:xfrm>
          <a:prstGeom prst="rect">
            <a:avLst/>
          </a:prstGeom>
          <a:ln>
            <a:noFill/>
          </a:ln>
          <a:effectLst>
            <a:softEdge rad="112500"/>
          </a:effectLst>
        </p:spPr>
      </p:pic>
      <p:pic>
        <p:nvPicPr>
          <p:cNvPr id="66" name="图片 65"/>
          <p:cNvPicPr>
            <a:picLocks noChangeAspect="1"/>
          </p:cNvPicPr>
          <p:nvPr/>
        </p:nvPicPr>
        <p:blipFill>
          <a:blip r:embed="rId8" cstate="print"/>
          <a:srcRect/>
          <a:stretch>
            <a:fillRect/>
          </a:stretch>
        </p:blipFill>
        <p:spPr>
          <a:xfrm>
            <a:off x="6922171" y="4745028"/>
            <a:ext cx="2309930" cy="1538255"/>
          </a:xfrm>
          <a:prstGeom prst="rect">
            <a:avLst/>
          </a:prstGeom>
          <a:ln>
            <a:noFill/>
          </a:ln>
          <a:effectLst>
            <a:softEdge rad="112500"/>
          </a:effectLst>
        </p:spPr>
      </p:pic>
      <p:pic>
        <p:nvPicPr>
          <p:cNvPr id="70" name="图片 69"/>
          <p:cNvPicPr>
            <a:picLocks noChangeAspect="1"/>
          </p:cNvPicPr>
          <p:nvPr/>
        </p:nvPicPr>
        <p:blipFill>
          <a:blip r:embed="rId9" cstate="print"/>
          <a:srcRect/>
          <a:stretch>
            <a:fillRect/>
          </a:stretch>
        </p:blipFill>
        <p:spPr>
          <a:xfrm>
            <a:off x="7267259" y="442123"/>
            <a:ext cx="2591899" cy="1727554"/>
          </a:xfrm>
          <a:prstGeom prst="rect">
            <a:avLst/>
          </a:prstGeom>
          <a:ln>
            <a:noFill/>
          </a:ln>
          <a:effectLst>
            <a:softEdge rad="112500"/>
          </a:effectLst>
        </p:spPr>
      </p:pic>
      <p:pic>
        <p:nvPicPr>
          <p:cNvPr id="73" name="图片 72"/>
          <p:cNvPicPr>
            <a:picLocks noChangeAspect="1"/>
          </p:cNvPicPr>
          <p:nvPr/>
        </p:nvPicPr>
        <p:blipFill>
          <a:blip r:embed="rId10" cstate="print"/>
          <a:srcRect/>
          <a:stretch>
            <a:fillRect/>
          </a:stretch>
        </p:blipFill>
        <p:spPr>
          <a:xfrm>
            <a:off x="9359472" y="4556431"/>
            <a:ext cx="2464477" cy="1573578"/>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42" name="Freeform 5"/>
          <p:cNvSpPr>
            <a:spLocks noEditPoints="1"/>
          </p:cNvSpPr>
          <p:nvPr/>
        </p:nvSpPr>
        <p:spPr bwMode="auto">
          <a:xfrm>
            <a:off x="154762" y="485873"/>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1800" dirty="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59" name="任意多边形 58"/>
          <p:cNvSpPr/>
          <p:nvPr/>
        </p:nvSpPr>
        <p:spPr bwMode="auto">
          <a:xfrm>
            <a:off x="1026169" y="577119"/>
            <a:ext cx="4964979"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74" name="文本框 73"/>
          <p:cNvSpPr txBox="1"/>
          <p:nvPr/>
        </p:nvSpPr>
        <p:spPr>
          <a:xfrm>
            <a:off x="1038205" y="681158"/>
            <a:ext cx="5057795" cy="400110"/>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建设高品绿色新校，助力师生可持续发展。</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8064" r="11584" b="71608"/>
          <a:stretch>
            <a:fillRect/>
          </a:stretch>
        </p:blipFill>
        <p:spPr>
          <a:xfrm flipH="1">
            <a:off x="6332251"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589435" y="0"/>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65165" y="1811838"/>
            <a:ext cx="5505800" cy="3870740"/>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以“空中花园”、樱花大道、龙娃种植园等营造诗意校园；以四层十米宽的主连廊构建连廊文化，营造更多开放互动空间；以特色化专用教室为学生综合素养提升提供充足的互动交往场域；六百人报告厅、室外小舞台、学科研究室、录播教室为项目学习、研究性学习提供了优越的条件。学校各类装备均以省级一类标准配备。</a:t>
            </a:r>
            <a:endParaRPr lang="zh-CN" altLang="en-US" sz="1800" dirty="0">
              <a:effectLst/>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2553" y="258103"/>
            <a:ext cx="3143390" cy="2095593"/>
          </a:xfrm>
          <a:prstGeom prst="rect">
            <a:avLst/>
          </a:prstGeom>
          <a:ln>
            <a:noFill/>
          </a:ln>
          <a:effectLst>
            <a:softEdge rad="11250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334" y="2701968"/>
            <a:ext cx="3143391" cy="2095799"/>
          </a:xfrm>
          <a:prstGeom prst="rect">
            <a:avLst/>
          </a:prstGeom>
          <a:ln>
            <a:noFill/>
          </a:ln>
          <a:effectLst>
            <a:softEdge rad="112500"/>
          </a:effectLst>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1191" y="3428352"/>
            <a:ext cx="2579205" cy="1719470"/>
          </a:xfrm>
          <a:prstGeom prst="rect">
            <a:avLst/>
          </a:prstGeom>
          <a:ln>
            <a:noFill/>
          </a:ln>
          <a:effectLst>
            <a:softEdge rad="112500"/>
          </a:effectLst>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7252" y="4935199"/>
            <a:ext cx="2690418" cy="1793786"/>
          </a:xfrm>
          <a:prstGeom prst="rect">
            <a:avLst/>
          </a:prstGeom>
          <a:ln>
            <a:noFill/>
          </a:ln>
          <a:effectLst>
            <a:softEdge rad="112500"/>
          </a:effectLst>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5267" y="1177847"/>
            <a:ext cx="2313795" cy="1416747"/>
          </a:xfrm>
          <a:prstGeom prst="rect">
            <a:avLst/>
          </a:prstGeom>
          <a:ln>
            <a:noFill/>
          </a:ln>
          <a:effectLst>
            <a:softEdge rad="112500"/>
          </a:effectLst>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643982" y="1661373"/>
            <a:ext cx="7564512" cy="336242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43982" y="1661373"/>
            <a:ext cx="7564512" cy="3362427"/>
          </a:xfrm>
          <a:prstGeom prst="rect">
            <a:avLst/>
          </a:prstGeom>
        </p:spPr>
      </p:pic>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42" name="Freeform 5"/>
          <p:cNvSpPr>
            <a:spLocks noEditPoints="1"/>
          </p:cNvSpPr>
          <p:nvPr/>
        </p:nvSpPr>
        <p:spPr bwMode="auto">
          <a:xfrm>
            <a:off x="154762" y="485873"/>
            <a:ext cx="804653"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0B100"/>
          </a:solidFill>
          <a:ln>
            <a:noFill/>
          </a:ln>
        </p:spPr>
        <p:txBody>
          <a:bodyPr/>
          <a:lstStyle/>
          <a:p>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1800" dirty="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59" name="任意多边形 58"/>
          <p:cNvSpPr/>
          <p:nvPr/>
        </p:nvSpPr>
        <p:spPr bwMode="auto">
          <a:xfrm>
            <a:off x="1026169" y="577119"/>
            <a:ext cx="4964979" cy="608188"/>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0B100">
              <a:alpha val="70000"/>
            </a:srgbClr>
          </a:solidFill>
          <a:ln w="10" cap="flat" cmpd="sng">
            <a:noFill/>
            <a:prstDash val="dash"/>
            <a:round/>
          </a:ln>
        </p:spPr>
        <p:txBody>
          <a:bodyPr wrap="square">
            <a:noAutofit/>
          </a:bodyPr>
          <a:lstStyle/>
          <a:p>
            <a:endParaRPr lang="zh-CN" altLang="en-US" sz="1800"/>
          </a:p>
        </p:txBody>
      </p:sp>
      <p:sp>
        <p:nvSpPr>
          <p:cNvPr id="74" name="文本框 73"/>
          <p:cNvSpPr txBox="1"/>
          <p:nvPr/>
        </p:nvSpPr>
        <p:spPr>
          <a:xfrm>
            <a:off x="1038205" y="681158"/>
            <a:ext cx="5057795" cy="400110"/>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建设高品绿色新校，助力师生可持续发展。</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519204" y="-7519"/>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01487" y="1179242"/>
            <a:ext cx="5690749" cy="5532733"/>
          </a:xfrm>
          <a:prstGeom prst="rect">
            <a:avLst/>
          </a:prstGeom>
          <a:noFill/>
        </p:spPr>
        <p:txBody>
          <a:bodyPr wrap="square">
            <a:spAutoFit/>
          </a:bodyPr>
          <a:lstStyle/>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学校操场面积为</a:t>
            </a:r>
            <a:r>
              <a:rPr lang="en-US" altLang="zh-CN" sz="1800" kern="0" dirty="0">
                <a:effectLst/>
                <a:latin typeface="宋体" panose="02010600030101010101" pitchFamily="2" charset="-122"/>
                <a:ea typeface="宋体" panose="02010600030101010101" pitchFamily="2" charset="-122"/>
              </a:rPr>
              <a:t>1</a:t>
            </a:r>
            <a:r>
              <a:rPr lang="zh-CN" altLang="en-US" sz="1800" kern="0" dirty="0">
                <a:effectLst/>
                <a:latin typeface="宋体" panose="02010600030101010101" pitchFamily="2" charset="-122"/>
                <a:ea typeface="宋体" panose="02010600030101010101" pitchFamily="2" charset="-122"/>
              </a:rPr>
              <a:t>万多平方米，设有</a:t>
            </a:r>
            <a:r>
              <a:rPr lang="en-US" altLang="zh-CN" sz="1800" kern="0" dirty="0">
                <a:effectLst/>
                <a:latin typeface="宋体" panose="02010600030101010101" pitchFamily="2" charset="-122"/>
                <a:ea typeface="宋体" panose="02010600030101010101" pitchFamily="2" charset="-122"/>
              </a:rPr>
              <a:t>100</a:t>
            </a:r>
            <a:r>
              <a:rPr lang="zh-CN" altLang="en-US" sz="1800" kern="0" dirty="0">
                <a:effectLst/>
                <a:latin typeface="宋体" panose="02010600030101010101" pitchFamily="2" charset="-122"/>
                <a:ea typeface="宋体" panose="02010600030101010101" pitchFamily="2" charset="-122"/>
              </a:rPr>
              <a:t>米跑道和</a:t>
            </a:r>
            <a:r>
              <a:rPr lang="en-US" altLang="zh-CN" sz="1800" kern="0" dirty="0">
                <a:effectLst/>
                <a:latin typeface="宋体" panose="02010600030101010101" pitchFamily="2" charset="-122"/>
                <a:ea typeface="宋体" panose="02010600030101010101" pitchFamily="2" charset="-122"/>
              </a:rPr>
              <a:t>300</a:t>
            </a:r>
            <a:r>
              <a:rPr lang="zh-CN" altLang="en-US" sz="1800" kern="0" dirty="0">
                <a:effectLst/>
                <a:latin typeface="宋体" panose="02010600030101010101" pitchFamily="2" charset="-122"/>
                <a:ea typeface="宋体" panose="02010600030101010101" pitchFamily="2" charset="-122"/>
              </a:rPr>
              <a:t>米的环形跑道，建有室外篮球场地三个，排球场地两个，足球场地一个，室内篮球馆一个，体育教学设施齐备。图书馆总面积</a:t>
            </a:r>
            <a:r>
              <a:rPr lang="en-US" altLang="zh-CN" sz="1800" kern="0" dirty="0">
                <a:effectLst/>
                <a:latin typeface="宋体" panose="02010600030101010101" pitchFamily="2" charset="-122"/>
                <a:ea typeface="宋体" panose="02010600030101010101" pitchFamily="2" charset="-122"/>
              </a:rPr>
              <a:t>838</a:t>
            </a:r>
            <a:r>
              <a:rPr lang="zh-CN" altLang="en-US" sz="1800" kern="0" dirty="0">
                <a:effectLst/>
                <a:latin typeface="宋体" panose="02010600030101010101" pitchFamily="2" charset="-122"/>
                <a:ea typeface="宋体" panose="02010600030101010101" pitchFamily="2" charset="-122"/>
              </a:rPr>
              <a:t>平方米，室内设有学生阅览室一个，教师阅览室一个，电子阅览室一个和书库一个，图书馆现有藏书</a:t>
            </a:r>
            <a:r>
              <a:rPr lang="en-US" altLang="zh-CN" sz="1800" kern="0" dirty="0">
                <a:effectLst/>
                <a:latin typeface="宋体" panose="02010600030101010101" pitchFamily="2" charset="-122"/>
                <a:ea typeface="宋体" panose="02010600030101010101" pitchFamily="2" charset="-122"/>
              </a:rPr>
              <a:t>59342</a:t>
            </a:r>
            <a:r>
              <a:rPr lang="zh-CN" altLang="en-US" sz="1800" kern="0" dirty="0">
                <a:effectLst/>
                <a:latin typeface="宋体" panose="02010600030101010101" pitchFamily="2" charset="-122"/>
                <a:ea typeface="宋体" panose="02010600030101010101" pitchFamily="2" charset="-122"/>
              </a:rPr>
              <a:t>册。</a:t>
            </a:r>
            <a:endParaRPr lang="en-US" altLang="zh-CN" sz="1800" kern="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学校整体建筑充分挖掘了空间的育人价值，以“典雅、共长、前瞻”为特征，彰显了百年龙小“诗意文化”特色和绿色可持续发展理念，使用功能融入了面向未来的时代特征，空间使用体现了人文情怀。</a:t>
            </a:r>
            <a:endParaRPr lang="zh-CN" altLang="en-US" sz="1800" dirty="0">
              <a:effectLst/>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487" y="280335"/>
            <a:ext cx="4132357" cy="2522130"/>
          </a:xfrm>
          <a:prstGeom prst="rect">
            <a:avLst/>
          </a:prstGeom>
          <a:ln>
            <a:noFill/>
          </a:ln>
          <a:effectLst>
            <a:softEdge rad="112500"/>
          </a:effectLst>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1491" y="1799848"/>
            <a:ext cx="3783197" cy="2522131"/>
          </a:xfrm>
          <a:prstGeom prst="rect">
            <a:avLst/>
          </a:prstGeom>
          <a:ln>
            <a:noFill/>
          </a:ln>
          <a:effectLst>
            <a:softEdge rad="112500"/>
          </a:effectLst>
        </p:spPr>
      </p:pic>
      <p:pic>
        <p:nvPicPr>
          <p:cNvPr id="11" name="图片 10"/>
          <p:cNvPicPr>
            <a:picLocks noChangeAspect="1"/>
          </p:cNvPicPr>
          <p:nvPr/>
        </p:nvPicPr>
        <p:blipFill>
          <a:blip r:embed="rId7" cstate="print"/>
          <a:srcRect/>
          <a:stretch>
            <a:fillRect/>
          </a:stretch>
        </p:blipFill>
        <p:spPr>
          <a:xfrm>
            <a:off x="6655097" y="4762407"/>
            <a:ext cx="3017283" cy="2009304"/>
          </a:xfrm>
          <a:prstGeom prst="rect">
            <a:avLst/>
          </a:prstGeom>
          <a:ln>
            <a:noFill/>
          </a:ln>
          <a:effectLst>
            <a:softEdge rad="112500"/>
          </a:effectLst>
        </p:spPr>
      </p:pic>
      <p:pic>
        <p:nvPicPr>
          <p:cNvPr id="31" name="图片 30"/>
          <p:cNvPicPr>
            <a:picLocks noChangeAspect="1"/>
          </p:cNvPicPr>
          <p:nvPr/>
        </p:nvPicPr>
        <p:blipFill>
          <a:blip r:embed="rId8" cstate="print"/>
          <a:srcRect/>
          <a:stretch>
            <a:fillRect/>
          </a:stretch>
        </p:blipFill>
        <p:spPr>
          <a:xfrm>
            <a:off x="8649335" y="3444890"/>
            <a:ext cx="3542665" cy="2188845"/>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397625" y="706755"/>
            <a:ext cx="5676265" cy="5133340"/>
          </a:xfrm>
          <a:prstGeom prst="rect">
            <a:avLst/>
          </a:prstGeom>
        </p:spPr>
      </p:pic>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658557" y="-7084"/>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45512" y="300825"/>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r>
              <a:rPr lang="en-US" altLang="zh-CN" sz="1800" dirty="0"/>
              <a:t>     </a:t>
            </a:r>
          </a:p>
          <a:p>
            <a:r>
              <a:rPr lang="en-US" altLang="zh-CN" dirty="0"/>
              <a:t>  </a:t>
            </a:r>
            <a:r>
              <a:rPr lang="zh-CN" altLang="en-US" sz="2000" b="1" dirty="0">
                <a:solidFill>
                  <a:schemeClr val="bg1"/>
                </a:solidFill>
              </a:rPr>
              <a:t>二、</a:t>
            </a:r>
          </a:p>
        </p:txBody>
      </p:sp>
      <p:sp>
        <p:nvSpPr>
          <p:cNvPr id="5" name="任意多边形 61"/>
          <p:cNvSpPr/>
          <p:nvPr/>
        </p:nvSpPr>
        <p:spPr bwMode="auto">
          <a:xfrm>
            <a:off x="846316" y="401539"/>
            <a:ext cx="5249684" cy="707886"/>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dirty="0"/>
          </a:p>
        </p:txBody>
      </p:sp>
      <p:sp>
        <p:nvSpPr>
          <p:cNvPr id="7" name="文本框 6"/>
          <p:cNvSpPr txBox="1"/>
          <p:nvPr/>
        </p:nvSpPr>
        <p:spPr>
          <a:xfrm>
            <a:off x="902504" y="526869"/>
            <a:ext cx="5314275" cy="400110"/>
          </a:xfrm>
          <a:prstGeom prst="rect">
            <a:avLst/>
          </a:prstGeom>
          <a:noFill/>
        </p:spPr>
        <p:txBody>
          <a:bodyPr wrap="none" rtlCol="0">
            <a:spAutoFit/>
          </a:bodyPr>
          <a:lstStyle/>
          <a:p>
            <a:pPr marL="0" marR="0" algn="l">
              <a:spcBef>
                <a:spcPts val="0"/>
              </a:spcBef>
              <a:spcAft>
                <a:spcPts val="0"/>
              </a:spcAft>
            </a:pPr>
            <a:r>
              <a:rPr lang="zh-CN" altLang="en-US" sz="2000" dirty="0">
                <a:solidFill>
                  <a:srgbClr val="FFFFFF"/>
                </a:solidFill>
                <a:latin typeface="微软雅黑" panose="020B0503020204020204" pitchFamily="34" charset="-122"/>
                <a:ea typeface="微软雅黑" panose="020B0503020204020204" pitchFamily="34" charset="-122"/>
              </a:rPr>
              <a:t>健全“创绿”组织管理，促进学校内涵发展。</a:t>
            </a:r>
          </a:p>
        </p:txBody>
      </p:sp>
      <p:sp>
        <p:nvSpPr>
          <p:cNvPr id="31" name="文本框 30"/>
          <p:cNvSpPr txBox="1"/>
          <p:nvPr/>
        </p:nvSpPr>
        <p:spPr>
          <a:xfrm>
            <a:off x="315213" y="1362304"/>
            <a:ext cx="5488796" cy="3934860"/>
          </a:xfrm>
          <a:prstGeom prst="rect">
            <a:avLst/>
          </a:prstGeom>
          <a:noFill/>
        </p:spPr>
        <p:txBody>
          <a:bodyPr wrap="square">
            <a:spAutoFit/>
          </a:bodyPr>
          <a:lstStyle/>
          <a:p>
            <a:pPr marL="0" marR="0" indent="306070" algn="l">
              <a:lnSpc>
                <a:spcPct val="200000"/>
              </a:lnSpc>
              <a:spcBef>
                <a:spcPts val="500"/>
              </a:spcBef>
              <a:spcAft>
                <a:spcPts val="500"/>
              </a:spcAft>
            </a:pPr>
            <a:r>
              <a:rPr lang="en-US" altLang="zh-CN" sz="1800" b="1" kern="0" dirty="0">
                <a:effectLst/>
                <a:latin typeface="宋体" panose="02010600030101010101" pitchFamily="2" charset="-122"/>
                <a:ea typeface="宋体" panose="02010600030101010101" pitchFamily="2" charset="-122"/>
              </a:rPr>
              <a:t>1.</a:t>
            </a:r>
            <a:r>
              <a:rPr lang="zh-CN" altLang="en-US" sz="1800" b="1" kern="0" dirty="0">
                <a:effectLst/>
                <a:latin typeface="宋体" panose="02010600030101010101" pitchFamily="2" charset="-122"/>
                <a:ea typeface="宋体" panose="02010600030101010101" pitchFamily="2" charset="-122"/>
              </a:rPr>
              <a:t>健全机构，保障运作。</a:t>
            </a:r>
            <a:endParaRPr lang="zh-CN" altLang="en-US" sz="180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我们始终把创建“绿色学校”融入到学校整体工作架构中来，成立了以钱丽美校长为组长的“创建绿色学校领导小组”。</a:t>
            </a:r>
            <a:endParaRPr lang="zh-CN" altLang="en-US" sz="1800" dirty="0">
              <a:effectLst/>
              <a:latin typeface="宋体" panose="02010600030101010101" pitchFamily="2" charset="-122"/>
              <a:ea typeface="宋体" panose="02010600030101010101" pitchFamily="2" charset="-122"/>
            </a:endParaRPr>
          </a:p>
          <a:p>
            <a:pPr marL="0" marR="0" indent="304800" algn="l" fontAlgn="base">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组  长：钱丽美</a:t>
            </a:r>
            <a:endParaRPr lang="zh-CN" altLang="en-US" sz="1800" dirty="0">
              <a:effectLst/>
              <a:latin typeface="宋体" panose="02010600030101010101" pitchFamily="2" charset="-122"/>
              <a:ea typeface="宋体" panose="02010600030101010101" pitchFamily="2" charset="-122"/>
            </a:endParaRPr>
          </a:p>
          <a:p>
            <a:pPr marL="0" marR="0" indent="304800" algn="l" fontAlgn="base">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副组长：许华章、杨伟                                                                                                                                                                                                                                                                         </a:t>
            </a:r>
            <a:endParaRPr lang="zh-CN" altLang="en-US" sz="1800" dirty="0">
              <a:effectLst/>
              <a:latin typeface="宋体" panose="02010600030101010101" pitchFamily="2" charset="-122"/>
              <a:ea typeface="宋体" panose="02010600030101010101" pitchFamily="2" charset="-122"/>
            </a:endParaRPr>
          </a:p>
          <a:p>
            <a:pPr marL="0" marR="0" indent="304800" algn="l">
              <a:lnSpc>
                <a:spcPct val="20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组  员：荆亚琴、吴静娟、王燕、全体教职员工</a:t>
            </a:r>
            <a:endParaRPr lang="zh-CN" altLang="en-US" sz="1800" dirty="0">
              <a:effectLst/>
              <a:latin typeface="宋体" panose="02010600030101010101" pitchFamily="2" charset="-122"/>
              <a:ea typeface="宋体" panose="02010600030101010101" pitchFamily="2" charset="-122"/>
            </a:endParaRP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908" y="3598481"/>
            <a:ext cx="13548319" cy="60222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60" y="3633585"/>
            <a:ext cx="13548319" cy="6022230"/>
          </a:xfrm>
          <a:prstGeom prst="rect">
            <a:avLst/>
          </a:prstGeom>
        </p:spPr>
      </p:pic>
      <p:grpSp>
        <p:nvGrpSpPr>
          <p:cNvPr id="26" name="Group 107"/>
          <p:cNvGrpSpPr/>
          <p:nvPr/>
        </p:nvGrpSpPr>
        <p:grpSpPr>
          <a:xfrm>
            <a:off x="6171214" y="2089940"/>
            <a:ext cx="391711" cy="538603"/>
            <a:chOff x="8597901" y="2862263"/>
            <a:chExt cx="571500" cy="785813"/>
          </a:xfrm>
          <a:solidFill>
            <a:schemeClr val="bg1"/>
          </a:solidFill>
        </p:grpSpPr>
        <p:sp>
          <p:nvSpPr>
            <p:cNvPr id="27" name="Freeform 105"/>
            <p:cNvSpPr>
              <a:spLocks noEditPoints="1"/>
            </p:cNvSpPr>
            <p:nvPr/>
          </p:nvSpPr>
          <p:spPr bwMode="auto">
            <a:xfrm>
              <a:off x="8832851" y="3132138"/>
              <a:ext cx="98425" cy="96838"/>
            </a:xfrm>
            <a:custGeom>
              <a:avLst/>
              <a:gdLst/>
              <a:ahLst/>
              <a:cxnLst>
                <a:cxn ang="0">
                  <a:pos x="34" y="16"/>
                </a:cxn>
                <a:cxn ang="0">
                  <a:pos x="17" y="33"/>
                </a:cxn>
                <a:cxn ang="0">
                  <a:pos x="0" y="16"/>
                </a:cxn>
                <a:cxn ang="0">
                  <a:pos x="17" y="0"/>
                </a:cxn>
                <a:cxn ang="0">
                  <a:pos x="34" y="16"/>
                </a:cxn>
                <a:cxn ang="0">
                  <a:pos x="34" y="16"/>
                </a:cxn>
                <a:cxn ang="0">
                  <a:pos x="34" y="16"/>
                </a:cxn>
              </a:cxnLst>
              <a:rect l="0" t="0" r="r" b="b"/>
              <a:pathLst>
                <a:path w="34" h="33">
                  <a:moveTo>
                    <a:pt x="34" y="16"/>
                  </a:moveTo>
                  <a:cubicBezTo>
                    <a:pt x="34" y="26"/>
                    <a:pt x="27" y="33"/>
                    <a:pt x="17" y="33"/>
                  </a:cubicBezTo>
                  <a:cubicBezTo>
                    <a:pt x="8" y="33"/>
                    <a:pt x="0" y="26"/>
                    <a:pt x="0" y="16"/>
                  </a:cubicBezTo>
                  <a:cubicBezTo>
                    <a:pt x="0" y="7"/>
                    <a:pt x="8" y="0"/>
                    <a:pt x="17" y="0"/>
                  </a:cubicBezTo>
                  <a:cubicBezTo>
                    <a:pt x="27" y="0"/>
                    <a:pt x="34" y="7"/>
                    <a:pt x="34" y="16"/>
                  </a:cubicBezTo>
                  <a:close/>
                  <a:moveTo>
                    <a:pt x="34" y="16"/>
                  </a:moveTo>
                  <a:cubicBezTo>
                    <a:pt x="34" y="16"/>
                    <a:pt x="34" y="16"/>
                    <a:pt x="34" y="16"/>
                  </a:cubicBezTo>
                </a:path>
              </a:pathLst>
            </a:custGeom>
            <a:grpFill/>
            <a:ln w="9525">
              <a:noFill/>
              <a:round/>
            </a:ln>
          </p:spPr>
          <p:txBody>
            <a:bodyPr vert="horz" wrap="square" lIns="121920" tIns="60960" rIns="121920" bIns="60960" numCol="1" anchor="t" anchorCtr="0" compatLnSpc="1"/>
            <a:lstStyle/>
            <a:p>
              <a:endParaRPr lang="en-US" sz="2400"/>
            </a:p>
          </p:txBody>
        </p:sp>
        <p:sp>
          <p:nvSpPr>
            <p:cNvPr id="28" name="Freeform 106"/>
            <p:cNvSpPr>
              <a:spLocks noEditPoints="1"/>
            </p:cNvSpPr>
            <p:nvPr/>
          </p:nvSpPr>
          <p:spPr bwMode="auto">
            <a:xfrm>
              <a:off x="8836026" y="2862263"/>
              <a:ext cx="92075" cy="261938"/>
            </a:xfrm>
            <a:custGeom>
              <a:avLst/>
              <a:gdLst/>
              <a:ahLst/>
              <a:cxnLst>
                <a:cxn ang="0">
                  <a:pos x="32" y="90"/>
                </a:cxn>
                <a:cxn ang="0">
                  <a:pos x="16" y="0"/>
                </a:cxn>
                <a:cxn ang="0">
                  <a:pos x="0" y="90"/>
                </a:cxn>
                <a:cxn ang="0">
                  <a:pos x="16" y="84"/>
                </a:cxn>
                <a:cxn ang="0">
                  <a:pos x="32" y="90"/>
                </a:cxn>
                <a:cxn ang="0">
                  <a:pos x="32" y="90"/>
                </a:cxn>
                <a:cxn ang="0">
                  <a:pos x="32" y="90"/>
                </a:cxn>
              </a:cxnLst>
              <a:rect l="0" t="0" r="r" b="b"/>
              <a:pathLst>
                <a:path w="32" h="90">
                  <a:moveTo>
                    <a:pt x="32" y="90"/>
                  </a:moveTo>
                  <a:cubicBezTo>
                    <a:pt x="30" y="63"/>
                    <a:pt x="23" y="0"/>
                    <a:pt x="16" y="0"/>
                  </a:cubicBezTo>
                  <a:cubicBezTo>
                    <a:pt x="10" y="0"/>
                    <a:pt x="3" y="63"/>
                    <a:pt x="0" y="90"/>
                  </a:cubicBezTo>
                  <a:cubicBezTo>
                    <a:pt x="5" y="86"/>
                    <a:pt x="10" y="84"/>
                    <a:pt x="16" y="84"/>
                  </a:cubicBezTo>
                  <a:cubicBezTo>
                    <a:pt x="22" y="84"/>
                    <a:pt x="28" y="86"/>
                    <a:pt x="32" y="90"/>
                  </a:cubicBezTo>
                  <a:close/>
                  <a:moveTo>
                    <a:pt x="32" y="90"/>
                  </a:moveTo>
                  <a:cubicBezTo>
                    <a:pt x="32" y="90"/>
                    <a:pt x="32" y="90"/>
                    <a:pt x="32" y="90"/>
                  </a:cubicBezTo>
                </a:path>
              </a:pathLst>
            </a:custGeom>
            <a:grpFill/>
            <a:ln w="9525">
              <a:noFill/>
              <a:round/>
            </a:ln>
          </p:spPr>
          <p:txBody>
            <a:bodyPr vert="horz" wrap="square" lIns="121920" tIns="60960" rIns="121920" bIns="60960" numCol="1" anchor="t" anchorCtr="0" compatLnSpc="1"/>
            <a:lstStyle/>
            <a:p>
              <a:endParaRPr lang="en-US" sz="2400"/>
            </a:p>
          </p:txBody>
        </p:sp>
        <p:sp>
          <p:nvSpPr>
            <p:cNvPr id="29" name="Freeform 107"/>
            <p:cNvSpPr>
              <a:spLocks noEditPoints="1"/>
            </p:cNvSpPr>
            <p:nvPr/>
          </p:nvSpPr>
          <p:spPr bwMode="auto">
            <a:xfrm>
              <a:off x="8597901" y="3170238"/>
              <a:ext cx="571500" cy="477838"/>
            </a:xfrm>
            <a:custGeom>
              <a:avLst/>
              <a:gdLst/>
              <a:ahLst/>
              <a:cxnLst>
                <a:cxn ang="0">
                  <a:pos x="123" y="0"/>
                </a:cxn>
                <a:cxn ang="0">
                  <a:pos x="124" y="3"/>
                </a:cxn>
                <a:cxn ang="0">
                  <a:pos x="98" y="29"/>
                </a:cxn>
                <a:cxn ang="0">
                  <a:pos x="73" y="3"/>
                </a:cxn>
                <a:cxn ang="0">
                  <a:pos x="73" y="0"/>
                </a:cxn>
                <a:cxn ang="0">
                  <a:pos x="3" y="58"/>
                </a:cxn>
                <a:cxn ang="0">
                  <a:pos x="89" y="27"/>
                </a:cxn>
                <a:cxn ang="0">
                  <a:pos x="81" y="155"/>
                </a:cxn>
                <a:cxn ang="0">
                  <a:pos x="98" y="164"/>
                </a:cxn>
                <a:cxn ang="0">
                  <a:pos x="115" y="155"/>
                </a:cxn>
                <a:cxn ang="0">
                  <a:pos x="108" y="27"/>
                </a:cxn>
                <a:cxn ang="0">
                  <a:pos x="193" y="58"/>
                </a:cxn>
                <a:cxn ang="0">
                  <a:pos x="123" y="0"/>
                </a:cxn>
                <a:cxn ang="0">
                  <a:pos x="123" y="0"/>
                </a:cxn>
                <a:cxn ang="0">
                  <a:pos x="123" y="0"/>
                </a:cxn>
              </a:cxnLst>
              <a:rect l="0" t="0" r="r" b="b"/>
              <a:pathLst>
                <a:path w="197" h="164">
                  <a:moveTo>
                    <a:pt x="123" y="0"/>
                  </a:moveTo>
                  <a:cubicBezTo>
                    <a:pt x="124" y="1"/>
                    <a:pt x="124" y="2"/>
                    <a:pt x="124" y="3"/>
                  </a:cubicBezTo>
                  <a:cubicBezTo>
                    <a:pt x="124" y="17"/>
                    <a:pt x="112" y="29"/>
                    <a:pt x="98" y="29"/>
                  </a:cubicBezTo>
                  <a:cubicBezTo>
                    <a:pt x="84" y="29"/>
                    <a:pt x="73" y="17"/>
                    <a:pt x="73" y="3"/>
                  </a:cubicBezTo>
                  <a:cubicBezTo>
                    <a:pt x="73" y="2"/>
                    <a:pt x="73" y="1"/>
                    <a:pt x="73" y="0"/>
                  </a:cubicBezTo>
                  <a:cubicBezTo>
                    <a:pt x="52" y="15"/>
                    <a:pt x="0" y="53"/>
                    <a:pt x="3" y="58"/>
                  </a:cubicBezTo>
                  <a:cubicBezTo>
                    <a:pt x="7" y="64"/>
                    <a:pt x="65" y="38"/>
                    <a:pt x="89" y="27"/>
                  </a:cubicBezTo>
                  <a:cubicBezTo>
                    <a:pt x="81" y="155"/>
                    <a:pt x="81" y="155"/>
                    <a:pt x="81" y="155"/>
                  </a:cubicBezTo>
                  <a:cubicBezTo>
                    <a:pt x="81" y="155"/>
                    <a:pt x="86" y="164"/>
                    <a:pt x="98" y="164"/>
                  </a:cubicBezTo>
                  <a:cubicBezTo>
                    <a:pt x="111" y="164"/>
                    <a:pt x="115" y="155"/>
                    <a:pt x="115" y="155"/>
                  </a:cubicBezTo>
                  <a:cubicBezTo>
                    <a:pt x="108" y="27"/>
                    <a:pt x="108" y="27"/>
                    <a:pt x="108" y="27"/>
                  </a:cubicBezTo>
                  <a:cubicBezTo>
                    <a:pt x="132" y="38"/>
                    <a:pt x="190" y="64"/>
                    <a:pt x="193" y="58"/>
                  </a:cubicBezTo>
                  <a:cubicBezTo>
                    <a:pt x="197" y="53"/>
                    <a:pt x="145" y="15"/>
                    <a:pt x="123" y="0"/>
                  </a:cubicBezTo>
                  <a:close/>
                  <a:moveTo>
                    <a:pt x="123" y="0"/>
                  </a:moveTo>
                  <a:cubicBezTo>
                    <a:pt x="123" y="0"/>
                    <a:pt x="123" y="0"/>
                    <a:pt x="123" y="0"/>
                  </a:cubicBezTo>
                </a:path>
              </a:pathLst>
            </a:custGeom>
            <a:grpFill/>
            <a:ln w="9525">
              <a:noFill/>
              <a:round/>
            </a:ln>
          </p:spPr>
          <p:txBody>
            <a:bodyPr vert="horz" wrap="square" lIns="121920" tIns="60960" rIns="121920" bIns="60960" numCol="1" anchor="t" anchorCtr="0" compatLnSpc="1"/>
            <a:lstStyle/>
            <a:p>
              <a:endParaRPr lang="en-US" sz="2400"/>
            </a:p>
          </p:txBody>
        </p:sp>
      </p:grpSp>
      <p:sp>
        <p:nvSpPr>
          <p:cNvPr id="32" name="Freeform 8"/>
          <p:cNvSpPr>
            <a:spLocks noEditPoints="1"/>
          </p:cNvSpPr>
          <p:nvPr/>
        </p:nvSpPr>
        <p:spPr bwMode="auto">
          <a:xfrm>
            <a:off x="6293252" y="3279772"/>
            <a:ext cx="449324" cy="455630"/>
          </a:xfrm>
          <a:custGeom>
            <a:avLst/>
            <a:gdLst/>
            <a:ahLst/>
            <a:cxnLst>
              <a:cxn ang="0">
                <a:pos x="152" y="51"/>
              </a:cxn>
              <a:cxn ang="0">
                <a:pos x="116" y="30"/>
              </a:cxn>
              <a:cxn ang="0">
                <a:pos x="74" y="60"/>
              </a:cxn>
              <a:cxn ang="0">
                <a:pos x="73" y="59"/>
              </a:cxn>
              <a:cxn ang="0">
                <a:pos x="54" y="12"/>
              </a:cxn>
              <a:cxn ang="0">
                <a:pos x="12" y="11"/>
              </a:cxn>
              <a:cxn ang="0">
                <a:pos x="11" y="53"/>
              </a:cxn>
              <a:cxn ang="0">
                <a:pos x="54" y="74"/>
              </a:cxn>
              <a:cxn ang="0">
                <a:pos x="55" y="79"/>
              </a:cxn>
              <a:cxn ang="0">
                <a:pos x="29" y="119"/>
              </a:cxn>
              <a:cxn ang="0">
                <a:pos x="51" y="155"/>
              </a:cxn>
              <a:cxn ang="0">
                <a:pos x="86" y="133"/>
              </a:cxn>
              <a:cxn ang="0">
                <a:pos x="80" y="85"/>
              </a:cxn>
              <a:cxn ang="0">
                <a:pos x="82" y="82"/>
              </a:cxn>
              <a:cxn ang="0">
                <a:pos x="130" y="87"/>
              </a:cxn>
              <a:cxn ang="0">
                <a:pos x="152" y="51"/>
              </a:cxn>
              <a:cxn ang="0">
                <a:pos x="70" y="88"/>
              </a:cxn>
              <a:cxn ang="0">
                <a:pos x="55" y="74"/>
              </a:cxn>
              <a:cxn ang="0">
                <a:pos x="70" y="60"/>
              </a:cxn>
              <a:cxn ang="0">
                <a:pos x="84" y="74"/>
              </a:cxn>
              <a:cxn ang="0">
                <a:pos x="70" y="88"/>
              </a:cxn>
              <a:cxn ang="0">
                <a:pos x="70" y="88"/>
              </a:cxn>
              <a:cxn ang="0">
                <a:pos x="70" y="88"/>
              </a:cxn>
            </a:cxnLst>
            <a:rect l="0" t="0" r="r" b="b"/>
            <a:pathLst>
              <a:path w="156" h="158">
                <a:moveTo>
                  <a:pt x="152" y="51"/>
                </a:moveTo>
                <a:cubicBezTo>
                  <a:pt x="148" y="36"/>
                  <a:pt x="132" y="26"/>
                  <a:pt x="116" y="30"/>
                </a:cubicBezTo>
                <a:cubicBezTo>
                  <a:pt x="104" y="33"/>
                  <a:pt x="82" y="46"/>
                  <a:pt x="74" y="60"/>
                </a:cubicBezTo>
                <a:cubicBezTo>
                  <a:pt x="74" y="59"/>
                  <a:pt x="74" y="59"/>
                  <a:pt x="73" y="59"/>
                </a:cubicBezTo>
                <a:cubicBezTo>
                  <a:pt x="73" y="44"/>
                  <a:pt x="62" y="21"/>
                  <a:pt x="54" y="12"/>
                </a:cubicBezTo>
                <a:cubicBezTo>
                  <a:pt x="42" y="1"/>
                  <a:pt x="24" y="0"/>
                  <a:pt x="12" y="11"/>
                </a:cubicBezTo>
                <a:cubicBezTo>
                  <a:pt x="0" y="23"/>
                  <a:pt x="0" y="41"/>
                  <a:pt x="11" y="53"/>
                </a:cubicBezTo>
                <a:cubicBezTo>
                  <a:pt x="19" y="61"/>
                  <a:pt x="39" y="72"/>
                  <a:pt x="54" y="74"/>
                </a:cubicBezTo>
                <a:cubicBezTo>
                  <a:pt x="54" y="76"/>
                  <a:pt x="54" y="77"/>
                  <a:pt x="55" y="79"/>
                </a:cubicBezTo>
                <a:cubicBezTo>
                  <a:pt x="43" y="88"/>
                  <a:pt x="31" y="108"/>
                  <a:pt x="29" y="119"/>
                </a:cubicBezTo>
                <a:cubicBezTo>
                  <a:pt x="25" y="135"/>
                  <a:pt x="35" y="151"/>
                  <a:pt x="51" y="155"/>
                </a:cubicBezTo>
                <a:cubicBezTo>
                  <a:pt x="67" y="158"/>
                  <a:pt x="82" y="148"/>
                  <a:pt x="86" y="133"/>
                </a:cubicBezTo>
                <a:cubicBezTo>
                  <a:pt x="89" y="121"/>
                  <a:pt x="87" y="98"/>
                  <a:pt x="80" y="85"/>
                </a:cubicBezTo>
                <a:cubicBezTo>
                  <a:pt x="81" y="84"/>
                  <a:pt x="82" y="83"/>
                  <a:pt x="82" y="82"/>
                </a:cubicBezTo>
                <a:cubicBezTo>
                  <a:pt x="96" y="89"/>
                  <a:pt x="119" y="90"/>
                  <a:pt x="130" y="87"/>
                </a:cubicBezTo>
                <a:cubicBezTo>
                  <a:pt x="146" y="83"/>
                  <a:pt x="156" y="67"/>
                  <a:pt x="152" y="51"/>
                </a:cubicBezTo>
                <a:close/>
                <a:moveTo>
                  <a:pt x="70" y="88"/>
                </a:moveTo>
                <a:cubicBezTo>
                  <a:pt x="62" y="88"/>
                  <a:pt x="55" y="82"/>
                  <a:pt x="55" y="74"/>
                </a:cubicBezTo>
                <a:cubicBezTo>
                  <a:pt x="55" y="66"/>
                  <a:pt x="62" y="60"/>
                  <a:pt x="70" y="60"/>
                </a:cubicBezTo>
                <a:cubicBezTo>
                  <a:pt x="78" y="60"/>
                  <a:pt x="84" y="66"/>
                  <a:pt x="84" y="74"/>
                </a:cubicBezTo>
                <a:cubicBezTo>
                  <a:pt x="84" y="82"/>
                  <a:pt x="78" y="88"/>
                  <a:pt x="70" y="88"/>
                </a:cubicBezTo>
                <a:close/>
                <a:moveTo>
                  <a:pt x="70" y="88"/>
                </a:moveTo>
                <a:cubicBezTo>
                  <a:pt x="70" y="88"/>
                  <a:pt x="70" y="88"/>
                  <a:pt x="70" y="88"/>
                </a:cubicBezTo>
              </a:path>
            </a:pathLst>
          </a:custGeom>
          <a:solidFill>
            <a:schemeClr val="bg1"/>
          </a:solidFill>
          <a:ln w="9525">
            <a:noFill/>
            <a:round/>
          </a:ln>
        </p:spPr>
        <p:txBody>
          <a:bodyPr vert="horz" wrap="square" lIns="121920" tIns="60960" rIns="121920" bIns="60960" numCol="1" anchor="t" anchorCtr="0" compatLnSpc="1"/>
          <a:lstStyle/>
          <a:p>
            <a:pPr algn="r" rtl="1"/>
            <a:endParaRPr lang="en-US" sz="2400" dirty="0"/>
          </a:p>
        </p:txBody>
      </p:sp>
      <p:sp>
        <p:nvSpPr>
          <p:cNvPr id="35" name="Freeform 38"/>
          <p:cNvSpPr>
            <a:spLocks noEditPoints="1"/>
          </p:cNvSpPr>
          <p:nvPr/>
        </p:nvSpPr>
        <p:spPr bwMode="auto">
          <a:xfrm>
            <a:off x="6206036" y="4321979"/>
            <a:ext cx="301469" cy="44042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43" name="Group 147"/>
          <p:cNvGrpSpPr/>
          <p:nvPr/>
        </p:nvGrpSpPr>
        <p:grpSpPr>
          <a:xfrm>
            <a:off x="5670409" y="1160469"/>
            <a:ext cx="329200" cy="380931"/>
            <a:chOff x="427038" y="271462"/>
            <a:chExt cx="1111250" cy="1285875"/>
          </a:xfrm>
          <a:solidFill>
            <a:schemeClr val="bg1"/>
          </a:solidFill>
        </p:grpSpPr>
        <p:sp>
          <p:nvSpPr>
            <p:cNvPr id="44" name="Freeform 5"/>
            <p:cNvSpPr>
              <a:spLocks noEditPoints="1"/>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ln>
          </p:spPr>
          <p:txBody>
            <a:bodyPr vert="horz" wrap="square" lIns="121920" tIns="60960" rIns="121920" bIns="60960" numCol="1" anchor="t" anchorCtr="0" compatLnSpc="1"/>
            <a:lstStyle/>
            <a:p>
              <a:endParaRPr lang="en-US" sz="2400"/>
            </a:p>
          </p:txBody>
        </p:sp>
        <p:sp>
          <p:nvSpPr>
            <p:cNvPr id="45" name="Freeform 6"/>
            <p:cNvSpPr>
              <a:spLocks noEditPoints="1"/>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ln>
          </p:spPr>
          <p:txBody>
            <a:bodyPr vert="horz" wrap="square" lIns="121920" tIns="60960" rIns="121920" bIns="60960" numCol="1" anchor="t" anchorCtr="0" compatLnSpc="1"/>
            <a:lstStyle/>
            <a:p>
              <a:endParaRPr lang="en-US" sz="2400"/>
            </a:p>
          </p:txBody>
        </p:sp>
      </p:gr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78064" r="11584" b="71608"/>
          <a:stretch>
            <a:fillRect/>
          </a:stretch>
        </p:blipFill>
        <p:spPr>
          <a:xfrm flipH="1">
            <a:off x="6507505" y="37564"/>
            <a:ext cx="1008225" cy="1416747"/>
          </a:xfrm>
          <a:prstGeom prst="rect">
            <a:avLst/>
          </a:prstGeom>
        </p:spPr>
      </p:pic>
      <p:sp>
        <p:nvSpPr>
          <p:cNvPr id="3" name="文本框 2"/>
          <p:cNvSpPr txBox="1"/>
          <p:nvPr/>
        </p:nvSpPr>
        <p:spPr>
          <a:xfrm>
            <a:off x="1113419" y="4668653"/>
            <a:ext cx="5314275" cy="707886"/>
          </a:xfrm>
          <a:prstGeom prst="rect">
            <a:avLst/>
          </a:prstGeom>
          <a:noFill/>
        </p:spPr>
        <p:txBody>
          <a:bodyPr wrap="none" rtlCol="0">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传创“弘雅”文化品牌，课程落地全员发展。</a:t>
            </a:r>
          </a:p>
          <a:p>
            <a:r>
              <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658557" y="-7084"/>
            <a:ext cx="1539240" cy="6858000"/>
          </a:xfrm>
          <a:prstGeom prst="rect">
            <a:avLst/>
          </a:prstGeom>
          <a:gradFill>
            <a:gsLst>
              <a:gs pos="100000">
                <a:schemeClr val="bg2">
                  <a:lumMod val="50000"/>
                  <a:alpha val="50000"/>
                </a:schemeClr>
              </a:gs>
              <a:gs pos="0">
                <a:srgbClr val="A5CBD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5"/>
          <p:cNvSpPr>
            <a:spLocks noEditPoints="1"/>
          </p:cNvSpPr>
          <p:nvPr/>
        </p:nvSpPr>
        <p:spPr bwMode="auto">
          <a:xfrm>
            <a:off x="45512" y="300825"/>
            <a:ext cx="804652" cy="820027"/>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05448B"/>
          </a:solidFill>
          <a:ln>
            <a:noFill/>
          </a:ln>
        </p:spPr>
        <p:txBody>
          <a:bodyPr/>
          <a:lstStyle/>
          <a:p>
            <a:r>
              <a:rPr lang="en-US" altLang="zh-CN" sz="1800" dirty="0"/>
              <a:t>     </a:t>
            </a:r>
          </a:p>
          <a:p>
            <a:r>
              <a:rPr lang="en-US" altLang="zh-CN" dirty="0"/>
              <a:t>  </a:t>
            </a:r>
            <a:r>
              <a:rPr lang="zh-CN" altLang="en-US" sz="2000" b="1" dirty="0">
                <a:solidFill>
                  <a:schemeClr val="bg1"/>
                </a:solidFill>
              </a:rPr>
              <a:t>二、</a:t>
            </a:r>
          </a:p>
        </p:txBody>
      </p:sp>
      <p:sp>
        <p:nvSpPr>
          <p:cNvPr id="5" name="任意多边形 61"/>
          <p:cNvSpPr/>
          <p:nvPr/>
        </p:nvSpPr>
        <p:spPr bwMode="auto">
          <a:xfrm>
            <a:off x="846316" y="401539"/>
            <a:ext cx="5249684" cy="707886"/>
          </a:xfrm>
          <a:custGeom>
            <a:avLst/>
            <a:gdLst>
              <a:gd name="connsiteX0" fmla="*/ 1680055 w 4433408"/>
              <a:gd name="connsiteY0" fmla="*/ 0 h 608188"/>
              <a:gd name="connsiteX1" fmla="*/ 4161625 w 4433408"/>
              <a:gd name="connsiteY1" fmla="*/ 0 h 608188"/>
              <a:gd name="connsiteX2" fmla="*/ 4433408 w 4433408"/>
              <a:gd name="connsiteY2" fmla="*/ 304094 h 608188"/>
              <a:gd name="connsiteX3" fmla="*/ 4161625 w 4433408"/>
              <a:gd name="connsiteY3" fmla="*/ 608187 h 608188"/>
              <a:gd name="connsiteX4" fmla="*/ 2324367 w 4433408"/>
              <a:gd name="connsiteY4" fmla="*/ 608187 h 608188"/>
              <a:gd name="connsiteX5" fmla="*/ 2324367 w 4433408"/>
              <a:gd name="connsiteY5" fmla="*/ 608188 h 608188"/>
              <a:gd name="connsiteX6" fmla="*/ 0 w 4433408"/>
              <a:gd name="connsiteY6" fmla="*/ 608188 h 608188"/>
              <a:gd name="connsiteX7" fmla="*/ 93988 w 4433408"/>
              <a:gd name="connsiteY7" fmla="*/ 304095 h 608188"/>
              <a:gd name="connsiteX8" fmla="*/ 0 w 4433408"/>
              <a:gd name="connsiteY8" fmla="*/ 1 h 608188"/>
              <a:gd name="connsiteX9" fmla="*/ 1680055 w 4433408"/>
              <a:gd name="connsiteY9" fmla="*/ 1 h 6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408" h="608188">
                <a:moveTo>
                  <a:pt x="1680055" y="0"/>
                </a:moveTo>
                <a:lnTo>
                  <a:pt x="4161625" y="0"/>
                </a:lnTo>
                <a:cubicBezTo>
                  <a:pt x="4311223" y="0"/>
                  <a:pt x="4433408" y="136711"/>
                  <a:pt x="4433408" y="304094"/>
                </a:cubicBezTo>
                <a:cubicBezTo>
                  <a:pt x="4433408" y="471476"/>
                  <a:pt x="4311223" y="608187"/>
                  <a:pt x="4161625" y="608187"/>
                </a:cubicBezTo>
                <a:lnTo>
                  <a:pt x="2324367" y="608187"/>
                </a:lnTo>
                <a:lnTo>
                  <a:pt x="2324367" y="608188"/>
                </a:lnTo>
                <a:lnTo>
                  <a:pt x="0" y="608188"/>
                </a:lnTo>
                <a:cubicBezTo>
                  <a:pt x="58743" y="524058"/>
                  <a:pt x="93988" y="418896"/>
                  <a:pt x="93988" y="304095"/>
                </a:cubicBezTo>
                <a:cubicBezTo>
                  <a:pt x="93988" y="189293"/>
                  <a:pt x="58743" y="83254"/>
                  <a:pt x="0" y="1"/>
                </a:cubicBezTo>
                <a:lnTo>
                  <a:pt x="1680055" y="1"/>
                </a:lnTo>
                <a:close/>
              </a:path>
            </a:pathLst>
          </a:custGeom>
          <a:solidFill>
            <a:srgbClr val="05448B">
              <a:alpha val="70000"/>
            </a:srgbClr>
          </a:solidFill>
          <a:ln w="10" cap="flat" cmpd="sng">
            <a:noFill/>
            <a:prstDash val="dash"/>
            <a:round/>
          </a:ln>
        </p:spPr>
        <p:txBody>
          <a:bodyPr wrap="square">
            <a:noAutofit/>
          </a:bodyPr>
          <a:lstStyle/>
          <a:p>
            <a:endParaRPr lang="zh-CN" altLang="en-US" sz="1800" dirty="0"/>
          </a:p>
        </p:txBody>
      </p:sp>
      <p:sp>
        <p:nvSpPr>
          <p:cNvPr id="7" name="文本框 6"/>
          <p:cNvSpPr txBox="1"/>
          <p:nvPr/>
        </p:nvSpPr>
        <p:spPr>
          <a:xfrm>
            <a:off x="902504" y="526869"/>
            <a:ext cx="5314275" cy="400110"/>
          </a:xfrm>
          <a:prstGeom prst="rect">
            <a:avLst/>
          </a:prstGeom>
          <a:noFill/>
        </p:spPr>
        <p:txBody>
          <a:bodyPr wrap="none" rtlCol="0">
            <a:spAutoFit/>
          </a:bodyPr>
          <a:lstStyle/>
          <a:p>
            <a:pPr marL="0" marR="0" algn="l">
              <a:spcBef>
                <a:spcPts val="0"/>
              </a:spcBef>
              <a:spcAft>
                <a:spcPts val="0"/>
              </a:spcAft>
            </a:pPr>
            <a:r>
              <a:rPr lang="zh-CN" altLang="en-US" sz="2000" dirty="0">
                <a:solidFill>
                  <a:srgbClr val="FFFFFF"/>
                </a:solidFill>
                <a:latin typeface="微软雅黑" panose="020B0503020204020204" pitchFamily="34" charset="-122"/>
                <a:ea typeface="微软雅黑" panose="020B0503020204020204" pitchFamily="34" charset="-122"/>
              </a:rPr>
              <a:t>健全“创绿”组织管理，促进学校内涵发展。</a:t>
            </a:r>
          </a:p>
        </p:txBody>
      </p:sp>
      <p:sp>
        <p:nvSpPr>
          <p:cNvPr id="20" name="文本框 19"/>
          <p:cNvSpPr txBox="1"/>
          <p:nvPr/>
        </p:nvSpPr>
        <p:spPr>
          <a:xfrm>
            <a:off x="549465" y="1202523"/>
            <a:ext cx="5025489" cy="5013360"/>
          </a:xfrm>
          <a:prstGeom prst="rect">
            <a:avLst/>
          </a:prstGeom>
          <a:noFill/>
        </p:spPr>
        <p:txBody>
          <a:bodyPr wrap="square">
            <a:spAutoFit/>
          </a:bodyPr>
          <a:lstStyle/>
          <a:p>
            <a:pPr marL="0" marR="0" algn="l">
              <a:lnSpc>
                <a:spcPct val="15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a:t>
            </a:r>
            <a:r>
              <a:rPr lang="en-US" altLang="zh-CN" sz="1800" b="1" kern="0" dirty="0">
                <a:effectLst/>
                <a:latin typeface="宋体" panose="02010600030101010101" pitchFamily="2" charset="-122"/>
                <a:ea typeface="宋体" panose="02010600030101010101" pitchFamily="2" charset="-122"/>
              </a:rPr>
              <a:t>2.</a:t>
            </a:r>
            <a:r>
              <a:rPr lang="zh-CN" altLang="en-US" sz="1800" b="1" kern="0" dirty="0">
                <a:effectLst/>
                <a:latin typeface="宋体" panose="02010600030101010101" pitchFamily="2" charset="-122"/>
                <a:ea typeface="宋体" panose="02010600030101010101" pitchFamily="2" charset="-122"/>
              </a:rPr>
              <a:t>强化学习，提升理念。</a:t>
            </a:r>
            <a:endParaRPr lang="zh-CN" altLang="en-US" sz="1800" dirty="0">
              <a:effectLst/>
              <a:latin typeface="宋体" panose="02010600030101010101" pitchFamily="2" charset="-122"/>
              <a:ea typeface="宋体" panose="02010600030101010101" pitchFamily="2" charset="-122"/>
            </a:endParaRPr>
          </a:p>
          <a:p>
            <a:pPr marL="0" marR="0" indent="304800" algn="l">
              <a:lnSpc>
                <a:spcPct val="150000"/>
              </a:lnSpc>
              <a:spcBef>
                <a:spcPts val="0"/>
              </a:spcBef>
              <a:spcAft>
                <a:spcPts val="0"/>
              </a:spcAft>
            </a:pPr>
            <a:r>
              <a:rPr lang="zh-CN" altLang="en-US" sz="1800" kern="0" dirty="0">
                <a:effectLst/>
                <a:latin typeface="宋体" panose="02010600030101010101" pitchFamily="2" charset="-122"/>
                <a:ea typeface="宋体" panose="02010600030101010101" pitchFamily="2" charset="-122"/>
              </a:rPr>
              <a:t> 在新校调用之后，我们在迎接各部门督查中，虚心向环保局专家请教，并组织全体行政人员认真学习生态环境部门关于创建“绿色学校”的有关文件，学习各兄弟学校创“绿色学校”的经验，确立了“以人为本”的教育发展理念。在这个过程中，我们确立了“创建绿色学校就是促进学校全域内涵发展”、“创建绿色学校就是教育的重要内容”、“创建绿色学校需要全员融入”三大正确认知。在此基础上，我们加强对创建“绿色学校”工作的领导，创建了学校管理网络图，根据创建标准制订了切实可行的创建方案。</a:t>
            </a:r>
            <a:endParaRPr lang="zh-CN" altLang="en-US" sz="1800" dirty="0">
              <a:effectLst/>
              <a:latin typeface="宋体" panose="02010600030101010101" pitchFamily="2" charset="-122"/>
              <a:ea typeface="宋体" panose="02010600030101010101" pitchFamily="2" charset="-122"/>
            </a:endParaRPr>
          </a:p>
        </p:txBody>
      </p:sp>
      <p:sp>
        <p:nvSpPr>
          <p:cNvPr id="38" name="Freeform 876"/>
          <p:cNvSpPr/>
          <p:nvPr/>
        </p:nvSpPr>
        <p:spPr bwMode="auto">
          <a:xfrm>
            <a:off x="8530010" y="1917958"/>
            <a:ext cx="1460799" cy="2111538"/>
          </a:xfrm>
          <a:custGeom>
            <a:avLst/>
            <a:gdLst>
              <a:gd name="T0" fmla="*/ 243 w 543"/>
              <a:gd name="T1" fmla="*/ 773 h 784"/>
              <a:gd name="T2" fmla="*/ 0 w 543"/>
              <a:gd name="T3" fmla="*/ 395 h 784"/>
              <a:gd name="T4" fmla="*/ 262 w 543"/>
              <a:gd name="T5" fmla="*/ 4 h 784"/>
              <a:gd name="T6" fmla="*/ 281 w 543"/>
              <a:gd name="T7" fmla="*/ 4 h 784"/>
              <a:gd name="T8" fmla="*/ 543 w 543"/>
              <a:gd name="T9" fmla="*/ 395 h 784"/>
              <a:gd name="T10" fmla="*/ 300 w 543"/>
              <a:gd name="T11" fmla="*/ 773 h 784"/>
              <a:gd name="T12" fmla="*/ 243 w 543"/>
              <a:gd name="T13" fmla="*/ 773 h 784"/>
            </a:gdLst>
            <a:ahLst/>
            <a:cxnLst>
              <a:cxn ang="0">
                <a:pos x="T0" y="T1"/>
              </a:cxn>
              <a:cxn ang="0">
                <a:pos x="T2" y="T3"/>
              </a:cxn>
              <a:cxn ang="0">
                <a:pos x="T4" y="T5"/>
              </a:cxn>
              <a:cxn ang="0">
                <a:pos x="T6" y="T7"/>
              </a:cxn>
              <a:cxn ang="0">
                <a:pos x="T8" y="T9"/>
              </a:cxn>
              <a:cxn ang="0">
                <a:pos x="T10" y="T11"/>
              </a:cxn>
              <a:cxn ang="0">
                <a:pos x="T12" y="T13"/>
              </a:cxn>
            </a:cxnLst>
            <a:rect l="0" t="0" r="r" b="b"/>
            <a:pathLst>
              <a:path w="543" h="784">
                <a:moveTo>
                  <a:pt x="243" y="773"/>
                </a:moveTo>
                <a:cubicBezTo>
                  <a:pt x="174" y="720"/>
                  <a:pt x="0" y="571"/>
                  <a:pt x="0" y="395"/>
                </a:cubicBezTo>
                <a:cubicBezTo>
                  <a:pt x="0" y="200"/>
                  <a:pt x="215" y="37"/>
                  <a:pt x="262" y="4"/>
                </a:cubicBezTo>
                <a:cubicBezTo>
                  <a:pt x="267" y="0"/>
                  <a:pt x="276" y="0"/>
                  <a:pt x="281" y="4"/>
                </a:cubicBezTo>
                <a:cubicBezTo>
                  <a:pt x="328" y="37"/>
                  <a:pt x="543" y="200"/>
                  <a:pt x="543" y="395"/>
                </a:cubicBezTo>
                <a:cubicBezTo>
                  <a:pt x="543" y="571"/>
                  <a:pt x="369" y="720"/>
                  <a:pt x="300" y="773"/>
                </a:cubicBezTo>
                <a:cubicBezTo>
                  <a:pt x="284" y="784"/>
                  <a:pt x="259" y="784"/>
                  <a:pt x="243" y="773"/>
                </a:cubicBezTo>
                <a:close/>
              </a:path>
            </a:pathLst>
          </a:custGeom>
          <a:solidFill>
            <a:srgbClr val="00B100"/>
          </a:solidFill>
          <a:ln>
            <a:noFill/>
          </a:ln>
        </p:spPr>
        <p:txBody>
          <a:bodyPr vert="horz" wrap="square" lIns="91440" tIns="45720" rIns="91440" bIns="45720" numCol="1" anchor="t" anchorCtr="0" compatLnSpc="1"/>
          <a:lstStyle/>
          <a:p>
            <a:endParaRPr lang="ru-RU"/>
          </a:p>
        </p:txBody>
      </p:sp>
      <p:sp>
        <p:nvSpPr>
          <p:cNvPr id="39" name="Freeform 877"/>
          <p:cNvSpPr/>
          <p:nvPr/>
        </p:nvSpPr>
        <p:spPr bwMode="auto">
          <a:xfrm>
            <a:off x="7369898" y="3781542"/>
            <a:ext cx="1851243" cy="1765973"/>
          </a:xfrm>
          <a:custGeom>
            <a:avLst/>
            <a:gdLst>
              <a:gd name="T0" fmla="*/ 685 w 688"/>
              <a:gd name="T1" fmla="*/ 159 h 656"/>
              <a:gd name="T2" fmla="*/ 480 w 688"/>
              <a:gd name="T3" fmla="*/ 558 h 656"/>
              <a:gd name="T4" fmla="*/ 10 w 688"/>
              <a:gd name="T5" fmla="*/ 527 h 656"/>
              <a:gd name="T6" fmla="*/ 1 w 688"/>
              <a:gd name="T7" fmla="*/ 511 h 656"/>
              <a:gd name="T8" fmla="*/ 209 w 688"/>
              <a:gd name="T9" fmla="*/ 88 h 656"/>
              <a:gd name="T10" fmla="*/ 657 w 688"/>
              <a:gd name="T11" fmla="*/ 110 h 656"/>
              <a:gd name="T12" fmla="*/ 685 w 688"/>
              <a:gd name="T13" fmla="*/ 159 h 656"/>
            </a:gdLst>
            <a:ahLst/>
            <a:cxnLst>
              <a:cxn ang="0">
                <a:pos x="T0" y="T1"/>
              </a:cxn>
              <a:cxn ang="0">
                <a:pos x="T2" y="T3"/>
              </a:cxn>
              <a:cxn ang="0">
                <a:pos x="T4" y="T5"/>
              </a:cxn>
              <a:cxn ang="0">
                <a:pos x="T6" y="T7"/>
              </a:cxn>
              <a:cxn ang="0">
                <a:pos x="T8" y="T9"/>
              </a:cxn>
              <a:cxn ang="0">
                <a:pos x="T10" y="T11"/>
              </a:cxn>
              <a:cxn ang="0">
                <a:pos x="T12" y="T13"/>
              </a:cxn>
            </a:cxnLst>
            <a:rect l="0" t="0" r="r" b="b"/>
            <a:pathLst>
              <a:path w="688" h="656">
                <a:moveTo>
                  <a:pt x="685" y="159"/>
                </a:moveTo>
                <a:cubicBezTo>
                  <a:pt x="675" y="245"/>
                  <a:pt x="632" y="470"/>
                  <a:pt x="480" y="558"/>
                </a:cubicBezTo>
                <a:cubicBezTo>
                  <a:pt x="311" y="656"/>
                  <a:pt x="63" y="551"/>
                  <a:pt x="10" y="527"/>
                </a:cubicBezTo>
                <a:cubicBezTo>
                  <a:pt x="5" y="524"/>
                  <a:pt x="0" y="517"/>
                  <a:pt x="1" y="511"/>
                </a:cubicBezTo>
                <a:cubicBezTo>
                  <a:pt x="6" y="453"/>
                  <a:pt x="40" y="186"/>
                  <a:pt x="209" y="88"/>
                </a:cubicBezTo>
                <a:cubicBezTo>
                  <a:pt x="361" y="0"/>
                  <a:pt x="577" y="76"/>
                  <a:pt x="657" y="110"/>
                </a:cubicBezTo>
                <a:cubicBezTo>
                  <a:pt x="675" y="118"/>
                  <a:pt x="688" y="140"/>
                  <a:pt x="685" y="159"/>
                </a:cubicBezTo>
                <a:close/>
              </a:path>
            </a:pathLst>
          </a:custGeom>
          <a:solidFill>
            <a:srgbClr val="05448B"/>
          </a:solidFill>
          <a:ln>
            <a:noFill/>
          </a:ln>
        </p:spPr>
        <p:txBody>
          <a:bodyPr vert="horz" wrap="square" lIns="91440" tIns="45720" rIns="91440" bIns="45720" numCol="1" anchor="t" anchorCtr="0" compatLnSpc="1"/>
          <a:lstStyle/>
          <a:p>
            <a:endParaRPr lang="ru-RU"/>
          </a:p>
        </p:txBody>
      </p:sp>
      <p:sp>
        <p:nvSpPr>
          <p:cNvPr id="40" name="Freeform 878"/>
          <p:cNvSpPr/>
          <p:nvPr/>
        </p:nvSpPr>
        <p:spPr bwMode="auto">
          <a:xfrm>
            <a:off x="9299678" y="3781542"/>
            <a:ext cx="1851243" cy="1765973"/>
          </a:xfrm>
          <a:custGeom>
            <a:avLst/>
            <a:gdLst>
              <a:gd name="T0" fmla="*/ 31 w 688"/>
              <a:gd name="T1" fmla="*/ 110 h 656"/>
              <a:gd name="T2" fmla="*/ 479 w 688"/>
              <a:gd name="T3" fmla="*/ 88 h 656"/>
              <a:gd name="T4" fmla="*/ 687 w 688"/>
              <a:gd name="T5" fmla="*/ 511 h 656"/>
              <a:gd name="T6" fmla="*/ 678 w 688"/>
              <a:gd name="T7" fmla="*/ 527 h 656"/>
              <a:gd name="T8" fmla="*/ 208 w 688"/>
              <a:gd name="T9" fmla="*/ 558 h 656"/>
              <a:gd name="T10" fmla="*/ 3 w 688"/>
              <a:gd name="T11" fmla="*/ 159 h 656"/>
              <a:gd name="T12" fmla="*/ 31 w 688"/>
              <a:gd name="T13" fmla="*/ 110 h 656"/>
            </a:gdLst>
            <a:ahLst/>
            <a:cxnLst>
              <a:cxn ang="0">
                <a:pos x="T0" y="T1"/>
              </a:cxn>
              <a:cxn ang="0">
                <a:pos x="T2" y="T3"/>
              </a:cxn>
              <a:cxn ang="0">
                <a:pos x="T4" y="T5"/>
              </a:cxn>
              <a:cxn ang="0">
                <a:pos x="T6" y="T7"/>
              </a:cxn>
              <a:cxn ang="0">
                <a:pos x="T8" y="T9"/>
              </a:cxn>
              <a:cxn ang="0">
                <a:pos x="T10" y="T11"/>
              </a:cxn>
              <a:cxn ang="0">
                <a:pos x="T12" y="T13"/>
              </a:cxn>
            </a:cxnLst>
            <a:rect l="0" t="0" r="r" b="b"/>
            <a:pathLst>
              <a:path w="688" h="656">
                <a:moveTo>
                  <a:pt x="31" y="110"/>
                </a:moveTo>
                <a:cubicBezTo>
                  <a:pt x="111" y="76"/>
                  <a:pt x="327" y="0"/>
                  <a:pt x="479" y="88"/>
                </a:cubicBezTo>
                <a:cubicBezTo>
                  <a:pt x="648" y="186"/>
                  <a:pt x="682" y="453"/>
                  <a:pt x="687" y="511"/>
                </a:cubicBezTo>
                <a:cubicBezTo>
                  <a:pt x="688" y="517"/>
                  <a:pt x="683" y="524"/>
                  <a:pt x="678" y="527"/>
                </a:cubicBezTo>
                <a:cubicBezTo>
                  <a:pt x="625" y="551"/>
                  <a:pt x="377" y="656"/>
                  <a:pt x="208" y="558"/>
                </a:cubicBezTo>
                <a:cubicBezTo>
                  <a:pt x="56" y="470"/>
                  <a:pt x="13" y="245"/>
                  <a:pt x="3" y="159"/>
                </a:cubicBezTo>
                <a:cubicBezTo>
                  <a:pt x="0" y="140"/>
                  <a:pt x="13" y="118"/>
                  <a:pt x="31" y="110"/>
                </a:cubicBezTo>
                <a:close/>
              </a:path>
            </a:pathLst>
          </a:custGeom>
          <a:solidFill>
            <a:srgbClr val="008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nvGrpSpPr>
          <p:cNvPr id="41" name="Group 1761"/>
          <p:cNvGrpSpPr/>
          <p:nvPr/>
        </p:nvGrpSpPr>
        <p:grpSpPr>
          <a:xfrm>
            <a:off x="7943223" y="2717919"/>
            <a:ext cx="2586130" cy="2192321"/>
            <a:chOff x="2259013" y="2441575"/>
            <a:chExt cx="3659187" cy="3101976"/>
          </a:xfrm>
        </p:grpSpPr>
        <p:sp>
          <p:nvSpPr>
            <p:cNvPr id="42" name="Freeform 879"/>
            <p:cNvSpPr>
              <a:spLocks noEditPoints="1"/>
            </p:cNvSpPr>
            <p:nvPr/>
          </p:nvSpPr>
          <p:spPr bwMode="auto">
            <a:xfrm>
              <a:off x="2259013" y="4830763"/>
              <a:ext cx="989012" cy="693738"/>
            </a:xfrm>
            <a:custGeom>
              <a:avLst/>
              <a:gdLst>
                <a:gd name="T0" fmla="*/ 183 w 260"/>
                <a:gd name="T1" fmla="*/ 96 h 182"/>
                <a:gd name="T2" fmla="*/ 219 w 260"/>
                <a:gd name="T3" fmla="*/ 82 h 182"/>
                <a:gd name="T4" fmla="*/ 230 w 260"/>
                <a:gd name="T5" fmla="*/ 96 h 182"/>
                <a:gd name="T6" fmla="*/ 184 w 260"/>
                <a:gd name="T7" fmla="*/ 99 h 182"/>
                <a:gd name="T8" fmla="*/ 243 w 260"/>
                <a:gd name="T9" fmla="*/ 117 h 182"/>
                <a:gd name="T10" fmla="*/ 258 w 260"/>
                <a:gd name="T11" fmla="*/ 142 h 182"/>
                <a:gd name="T12" fmla="*/ 190 w 260"/>
                <a:gd name="T13" fmla="*/ 121 h 182"/>
                <a:gd name="T14" fmla="*/ 256 w 260"/>
                <a:gd name="T15" fmla="*/ 146 h 182"/>
                <a:gd name="T16" fmla="*/ 260 w 260"/>
                <a:gd name="T17" fmla="*/ 156 h 182"/>
                <a:gd name="T18" fmla="*/ 259 w 260"/>
                <a:gd name="T19" fmla="*/ 150 h 182"/>
                <a:gd name="T20" fmla="*/ 42 w 260"/>
                <a:gd name="T21" fmla="*/ 152 h 182"/>
                <a:gd name="T22" fmla="*/ 43 w 260"/>
                <a:gd name="T23" fmla="*/ 157 h 182"/>
                <a:gd name="T24" fmla="*/ 148 w 260"/>
                <a:gd name="T25" fmla="*/ 173 h 182"/>
                <a:gd name="T26" fmla="*/ 153 w 260"/>
                <a:gd name="T27" fmla="*/ 174 h 182"/>
                <a:gd name="T28" fmla="*/ 154 w 260"/>
                <a:gd name="T29" fmla="*/ 157 h 182"/>
                <a:gd name="T30" fmla="*/ 260 w 260"/>
                <a:gd name="T31" fmla="*/ 156 h 182"/>
                <a:gd name="T32" fmla="*/ 157 w 260"/>
                <a:gd name="T33" fmla="*/ 166 h 182"/>
                <a:gd name="T34" fmla="*/ 155 w 260"/>
                <a:gd name="T35" fmla="*/ 176 h 182"/>
                <a:gd name="T36" fmla="*/ 145 w 260"/>
                <a:gd name="T37" fmla="*/ 175 h 182"/>
                <a:gd name="T38" fmla="*/ 126 w 260"/>
                <a:gd name="T39" fmla="*/ 166 h 182"/>
                <a:gd name="T40" fmla="*/ 111 w 260"/>
                <a:gd name="T41" fmla="*/ 179 h 182"/>
                <a:gd name="T42" fmla="*/ 190 w 260"/>
                <a:gd name="T43" fmla="*/ 182 h 182"/>
                <a:gd name="T44" fmla="*/ 177 w 260"/>
                <a:gd name="T45" fmla="*/ 166 h 182"/>
                <a:gd name="T46" fmla="*/ 72 w 260"/>
                <a:gd name="T47" fmla="*/ 96 h 182"/>
                <a:gd name="T48" fmla="*/ 123 w 260"/>
                <a:gd name="T49" fmla="*/ 82 h 182"/>
                <a:gd name="T50" fmla="*/ 81 w 260"/>
                <a:gd name="T51" fmla="*/ 83 h 182"/>
                <a:gd name="T52" fmla="*/ 59 w 260"/>
                <a:gd name="T53" fmla="*/ 117 h 182"/>
                <a:gd name="T54" fmla="*/ 118 w 260"/>
                <a:gd name="T55" fmla="*/ 99 h 182"/>
                <a:gd name="T56" fmla="*/ 59 w 260"/>
                <a:gd name="T57" fmla="*/ 117 h 182"/>
                <a:gd name="T58" fmla="*/ 104 w 260"/>
                <a:gd name="T59" fmla="*/ 146 h 182"/>
                <a:gd name="T60" fmla="*/ 57 w 260"/>
                <a:gd name="T61" fmla="*/ 121 h 182"/>
                <a:gd name="T62" fmla="*/ 46 w 260"/>
                <a:gd name="T63" fmla="*/ 146 h 182"/>
                <a:gd name="T64" fmla="*/ 134 w 260"/>
                <a:gd name="T65" fmla="*/ 82 h 182"/>
                <a:gd name="T66" fmla="*/ 172 w 260"/>
                <a:gd name="T67" fmla="*/ 96 h 182"/>
                <a:gd name="T68" fmla="*/ 172 w 260"/>
                <a:gd name="T69" fmla="*/ 99 h 182"/>
                <a:gd name="T70" fmla="*/ 126 w 260"/>
                <a:gd name="T71" fmla="*/ 117 h 182"/>
                <a:gd name="T72" fmla="*/ 172 w 260"/>
                <a:gd name="T73" fmla="*/ 99 h 182"/>
                <a:gd name="T74" fmla="*/ 125 w 260"/>
                <a:gd name="T75" fmla="*/ 121 h 182"/>
                <a:gd name="T76" fmla="*/ 182 w 260"/>
                <a:gd name="T77" fmla="*/ 146 h 182"/>
                <a:gd name="T78" fmla="*/ 55 w 260"/>
                <a:gd name="T79" fmla="*/ 98 h 182"/>
                <a:gd name="T80" fmla="*/ 73 w 260"/>
                <a:gd name="T81" fmla="*/ 72 h 182"/>
                <a:gd name="T82" fmla="*/ 103 w 260"/>
                <a:gd name="T83" fmla="*/ 72 h 182"/>
                <a:gd name="T84" fmla="*/ 39 w 260"/>
                <a:gd name="T85" fmla="*/ 70 h 182"/>
                <a:gd name="T86" fmla="*/ 140 w 260"/>
                <a:gd name="T87" fmla="*/ 69 h 182"/>
                <a:gd name="T88" fmla="*/ 121 w 260"/>
                <a:gd name="T89" fmla="*/ 23 h 182"/>
                <a:gd name="T90" fmla="*/ 89 w 260"/>
                <a:gd name="T91" fmla="*/ 27 h 182"/>
                <a:gd name="T92" fmla="*/ 69 w 260"/>
                <a:gd name="T93" fmla="*/ 1 h 182"/>
                <a:gd name="T94" fmla="*/ 23 w 260"/>
                <a:gd name="T95" fmla="*/ 20 h 182"/>
                <a:gd name="T96" fmla="*/ 27 w 260"/>
                <a:gd name="T97" fmla="*/ 52 h 182"/>
                <a:gd name="T98" fmla="*/ 1 w 260"/>
                <a:gd name="T99" fmla="*/ 72 h 182"/>
                <a:gd name="T100" fmla="*/ 20 w 260"/>
                <a:gd name="T101" fmla="*/ 118 h 182"/>
                <a:gd name="T102" fmla="*/ 43 w 260"/>
                <a:gd name="T103" fmla="*/ 116 h 182"/>
                <a:gd name="T104" fmla="*/ 29 w 260"/>
                <a:gd name="T105" fmla="*/ 70 h 182"/>
                <a:gd name="T106" fmla="*/ 112 w 260"/>
                <a:gd name="T107" fmla="*/ 70 h 182"/>
                <a:gd name="T108" fmla="*/ 141 w 260"/>
                <a:gd name="T109" fmla="*/ 7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 h="182">
                  <a:moveTo>
                    <a:pt x="230" y="96"/>
                  </a:moveTo>
                  <a:cubicBezTo>
                    <a:pt x="183" y="96"/>
                    <a:pt x="183" y="96"/>
                    <a:pt x="183" y="96"/>
                  </a:cubicBezTo>
                  <a:cubicBezTo>
                    <a:pt x="181" y="91"/>
                    <a:pt x="180" y="86"/>
                    <a:pt x="179" y="82"/>
                  </a:cubicBezTo>
                  <a:cubicBezTo>
                    <a:pt x="219" y="82"/>
                    <a:pt x="219" y="82"/>
                    <a:pt x="219" y="82"/>
                  </a:cubicBezTo>
                  <a:cubicBezTo>
                    <a:pt x="220" y="82"/>
                    <a:pt x="221" y="82"/>
                    <a:pt x="221" y="83"/>
                  </a:cubicBezTo>
                  <a:cubicBezTo>
                    <a:pt x="224" y="87"/>
                    <a:pt x="227" y="91"/>
                    <a:pt x="230" y="96"/>
                  </a:cubicBezTo>
                  <a:close/>
                  <a:moveTo>
                    <a:pt x="231" y="99"/>
                  </a:moveTo>
                  <a:cubicBezTo>
                    <a:pt x="215" y="99"/>
                    <a:pt x="200" y="99"/>
                    <a:pt x="184" y="99"/>
                  </a:cubicBezTo>
                  <a:cubicBezTo>
                    <a:pt x="185" y="104"/>
                    <a:pt x="187" y="110"/>
                    <a:pt x="189" y="117"/>
                  </a:cubicBezTo>
                  <a:cubicBezTo>
                    <a:pt x="207" y="117"/>
                    <a:pt x="225" y="117"/>
                    <a:pt x="243" y="117"/>
                  </a:cubicBezTo>
                  <a:cubicBezTo>
                    <a:pt x="238" y="110"/>
                    <a:pt x="235" y="104"/>
                    <a:pt x="231" y="99"/>
                  </a:cubicBezTo>
                  <a:close/>
                  <a:moveTo>
                    <a:pt x="258" y="142"/>
                  </a:moveTo>
                  <a:cubicBezTo>
                    <a:pt x="253" y="134"/>
                    <a:pt x="249" y="127"/>
                    <a:pt x="245" y="121"/>
                  </a:cubicBezTo>
                  <a:cubicBezTo>
                    <a:pt x="190" y="121"/>
                    <a:pt x="190" y="121"/>
                    <a:pt x="190" y="121"/>
                  </a:cubicBezTo>
                  <a:cubicBezTo>
                    <a:pt x="192" y="128"/>
                    <a:pt x="195" y="137"/>
                    <a:pt x="198" y="146"/>
                  </a:cubicBezTo>
                  <a:cubicBezTo>
                    <a:pt x="256" y="146"/>
                    <a:pt x="256" y="146"/>
                    <a:pt x="256" y="146"/>
                  </a:cubicBezTo>
                  <a:cubicBezTo>
                    <a:pt x="258" y="146"/>
                    <a:pt x="259" y="144"/>
                    <a:pt x="258" y="142"/>
                  </a:cubicBezTo>
                  <a:close/>
                  <a:moveTo>
                    <a:pt x="260" y="156"/>
                  </a:moveTo>
                  <a:cubicBezTo>
                    <a:pt x="260" y="152"/>
                    <a:pt x="260" y="152"/>
                    <a:pt x="260" y="152"/>
                  </a:cubicBezTo>
                  <a:cubicBezTo>
                    <a:pt x="260" y="151"/>
                    <a:pt x="259" y="150"/>
                    <a:pt x="259" y="150"/>
                  </a:cubicBezTo>
                  <a:cubicBezTo>
                    <a:pt x="43" y="150"/>
                    <a:pt x="43" y="150"/>
                    <a:pt x="43" y="150"/>
                  </a:cubicBezTo>
                  <a:cubicBezTo>
                    <a:pt x="43" y="150"/>
                    <a:pt x="42" y="151"/>
                    <a:pt x="42" y="152"/>
                  </a:cubicBezTo>
                  <a:cubicBezTo>
                    <a:pt x="42" y="156"/>
                    <a:pt x="42" y="156"/>
                    <a:pt x="42" y="156"/>
                  </a:cubicBezTo>
                  <a:cubicBezTo>
                    <a:pt x="42" y="157"/>
                    <a:pt x="43" y="157"/>
                    <a:pt x="43" y="157"/>
                  </a:cubicBezTo>
                  <a:cubicBezTo>
                    <a:pt x="148" y="157"/>
                    <a:pt x="148" y="157"/>
                    <a:pt x="148" y="157"/>
                  </a:cubicBezTo>
                  <a:cubicBezTo>
                    <a:pt x="148" y="173"/>
                    <a:pt x="148" y="173"/>
                    <a:pt x="148" y="173"/>
                  </a:cubicBezTo>
                  <a:cubicBezTo>
                    <a:pt x="148" y="173"/>
                    <a:pt x="148" y="174"/>
                    <a:pt x="149" y="174"/>
                  </a:cubicBezTo>
                  <a:cubicBezTo>
                    <a:pt x="153" y="174"/>
                    <a:pt x="153" y="174"/>
                    <a:pt x="153" y="174"/>
                  </a:cubicBezTo>
                  <a:cubicBezTo>
                    <a:pt x="154" y="174"/>
                    <a:pt x="154" y="173"/>
                    <a:pt x="154" y="173"/>
                  </a:cubicBezTo>
                  <a:cubicBezTo>
                    <a:pt x="154" y="157"/>
                    <a:pt x="154" y="157"/>
                    <a:pt x="154" y="157"/>
                  </a:cubicBezTo>
                  <a:cubicBezTo>
                    <a:pt x="259" y="157"/>
                    <a:pt x="259" y="157"/>
                    <a:pt x="259" y="157"/>
                  </a:cubicBezTo>
                  <a:cubicBezTo>
                    <a:pt x="259" y="157"/>
                    <a:pt x="260" y="157"/>
                    <a:pt x="260" y="156"/>
                  </a:cubicBezTo>
                  <a:close/>
                  <a:moveTo>
                    <a:pt x="176" y="166"/>
                  </a:moveTo>
                  <a:cubicBezTo>
                    <a:pt x="157" y="166"/>
                    <a:pt x="157" y="166"/>
                    <a:pt x="157" y="166"/>
                  </a:cubicBezTo>
                  <a:cubicBezTo>
                    <a:pt x="157" y="175"/>
                    <a:pt x="157" y="175"/>
                    <a:pt x="157" y="175"/>
                  </a:cubicBezTo>
                  <a:cubicBezTo>
                    <a:pt x="157" y="176"/>
                    <a:pt x="156" y="176"/>
                    <a:pt x="155" y="176"/>
                  </a:cubicBezTo>
                  <a:cubicBezTo>
                    <a:pt x="147" y="176"/>
                    <a:pt x="147" y="176"/>
                    <a:pt x="147" y="176"/>
                  </a:cubicBezTo>
                  <a:cubicBezTo>
                    <a:pt x="146" y="176"/>
                    <a:pt x="145" y="176"/>
                    <a:pt x="145" y="175"/>
                  </a:cubicBezTo>
                  <a:cubicBezTo>
                    <a:pt x="145" y="166"/>
                    <a:pt x="145" y="166"/>
                    <a:pt x="145" y="166"/>
                  </a:cubicBezTo>
                  <a:cubicBezTo>
                    <a:pt x="126" y="166"/>
                    <a:pt x="126" y="166"/>
                    <a:pt x="126" y="166"/>
                  </a:cubicBezTo>
                  <a:cubicBezTo>
                    <a:pt x="126" y="166"/>
                    <a:pt x="125" y="166"/>
                    <a:pt x="125" y="166"/>
                  </a:cubicBezTo>
                  <a:cubicBezTo>
                    <a:pt x="111" y="179"/>
                    <a:pt x="111" y="179"/>
                    <a:pt x="111" y="179"/>
                  </a:cubicBezTo>
                  <a:cubicBezTo>
                    <a:pt x="110" y="180"/>
                    <a:pt x="110" y="182"/>
                    <a:pt x="112" y="182"/>
                  </a:cubicBezTo>
                  <a:cubicBezTo>
                    <a:pt x="190" y="182"/>
                    <a:pt x="190" y="182"/>
                    <a:pt x="190" y="182"/>
                  </a:cubicBezTo>
                  <a:cubicBezTo>
                    <a:pt x="192" y="182"/>
                    <a:pt x="192" y="180"/>
                    <a:pt x="191" y="179"/>
                  </a:cubicBezTo>
                  <a:cubicBezTo>
                    <a:pt x="177" y="166"/>
                    <a:pt x="177" y="166"/>
                    <a:pt x="177" y="166"/>
                  </a:cubicBezTo>
                  <a:cubicBezTo>
                    <a:pt x="177" y="166"/>
                    <a:pt x="176" y="166"/>
                    <a:pt x="176" y="166"/>
                  </a:cubicBezTo>
                  <a:close/>
                  <a:moveTo>
                    <a:pt x="72" y="96"/>
                  </a:moveTo>
                  <a:cubicBezTo>
                    <a:pt x="119" y="96"/>
                    <a:pt x="119" y="96"/>
                    <a:pt x="119" y="96"/>
                  </a:cubicBezTo>
                  <a:cubicBezTo>
                    <a:pt x="121" y="91"/>
                    <a:pt x="122" y="86"/>
                    <a:pt x="123" y="82"/>
                  </a:cubicBezTo>
                  <a:cubicBezTo>
                    <a:pt x="83" y="82"/>
                    <a:pt x="83" y="82"/>
                    <a:pt x="83" y="82"/>
                  </a:cubicBezTo>
                  <a:cubicBezTo>
                    <a:pt x="82" y="82"/>
                    <a:pt x="81" y="82"/>
                    <a:pt x="81" y="83"/>
                  </a:cubicBezTo>
                  <a:cubicBezTo>
                    <a:pt x="78" y="87"/>
                    <a:pt x="75" y="91"/>
                    <a:pt x="72" y="96"/>
                  </a:cubicBezTo>
                  <a:close/>
                  <a:moveTo>
                    <a:pt x="59" y="117"/>
                  </a:moveTo>
                  <a:cubicBezTo>
                    <a:pt x="77" y="117"/>
                    <a:pt x="95" y="117"/>
                    <a:pt x="113" y="117"/>
                  </a:cubicBezTo>
                  <a:cubicBezTo>
                    <a:pt x="115" y="110"/>
                    <a:pt x="117" y="104"/>
                    <a:pt x="118" y="99"/>
                  </a:cubicBezTo>
                  <a:cubicBezTo>
                    <a:pt x="102" y="99"/>
                    <a:pt x="87" y="99"/>
                    <a:pt x="71" y="99"/>
                  </a:cubicBezTo>
                  <a:cubicBezTo>
                    <a:pt x="67" y="104"/>
                    <a:pt x="64" y="110"/>
                    <a:pt x="59" y="117"/>
                  </a:cubicBezTo>
                  <a:close/>
                  <a:moveTo>
                    <a:pt x="46" y="146"/>
                  </a:moveTo>
                  <a:cubicBezTo>
                    <a:pt x="104" y="146"/>
                    <a:pt x="104" y="146"/>
                    <a:pt x="104" y="146"/>
                  </a:cubicBezTo>
                  <a:cubicBezTo>
                    <a:pt x="107" y="137"/>
                    <a:pt x="110" y="128"/>
                    <a:pt x="112" y="121"/>
                  </a:cubicBezTo>
                  <a:cubicBezTo>
                    <a:pt x="57" y="121"/>
                    <a:pt x="57" y="121"/>
                    <a:pt x="57" y="121"/>
                  </a:cubicBezTo>
                  <a:cubicBezTo>
                    <a:pt x="53" y="127"/>
                    <a:pt x="49" y="134"/>
                    <a:pt x="44" y="142"/>
                  </a:cubicBezTo>
                  <a:cubicBezTo>
                    <a:pt x="43" y="144"/>
                    <a:pt x="44" y="146"/>
                    <a:pt x="46" y="146"/>
                  </a:cubicBezTo>
                  <a:close/>
                  <a:moveTo>
                    <a:pt x="168" y="82"/>
                  </a:moveTo>
                  <a:cubicBezTo>
                    <a:pt x="163" y="82"/>
                    <a:pt x="139" y="82"/>
                    <a:pt x="134" y="82"/>
                  </a:cubicBezTo>
                  <a:cubicBezTo>
                    <a:pt x="133" y="86"/>
                    <a:pt x="132" y="91"/>
                    <a:pt x="130" y="96"/>
                  </a:cubicBezTo>
                  <a:cubicBezTo>
                    <a:pt x="137" y="96"/>
                    <a:pt x="165" y="96"/>
                    <a:pt x="172" y="96"/>
                  </a:cubicBezTo>
                  <a:cubicBezTo>
                    <a:pt x="170" y="91"/>
                    <a:pt x="169" y="86"/>
                    <a:pt x="168" y="82"/>
                  </a:cubicBezTo>
                  <a:close/>
                  <a:moveTo>
                    <a:pt x="172" y="99"/>
                  </a:moveTo>
                  <a:cubicBezTo>
                    <a:pt x="165" y="99"/>
                    <a:pt x="137" y="99"/>
                    <a:pt x="130" y="99"/>
                  </a:cubicBezTo>
                  <a:cubicBezTo>
                    <a:pt x="129" y="104"/>
                    <a:pt x="127" y="110"/>
                    <a:pt x="126" y="117"/>
                  </a:cubicBezTo>
                  <a:cubicBezTo>
                    <a:pt x="134" y="117"/>
                    <a:pt x="168" y="117"/>
                    <a:pt x="176" y="117"/>
                  </a:cubicBezTo>
                  <a:cubicBezTo>
                    <a:pt x="175" y="110"/>
                    <a:pt x="173" y="104"/>
                    <a:pt x="172" y="99"/>
                  </a:cubicBezTo>
                  <a:close/>
                  <a:moveTo>
                    <a:pt x="177" y="121"/>
                  </a:moveTo>
                  <a:cubicBezTo>
                    <a:pt x="168" y="121"/>
                    <a:pt x="134" y="121"/>
                    <a:pt x="125" y="121"/>
                  </a:cubicBezTo>
                  <a:cubicBezTo>
                    <a:pt x="123" y="128"/>
                    <a:pt x="122" y="137"/>
                    <a:pt x="120" y="146"/>
                  </a:cubicBezTo>
                  <a:cubicBezTo>
                    <a:pt x="130" y="146"/>
                    <a:pt x="172" y="146"/>
                    <a:pt x="182" y="146"/>
                  </a:cubicBezTo>
                  <a:cubicBezTo>
                    <a:pt x="180" y="137"/>
                    <a:pt x="179" y="128"/>
                    <a:pt x="177" y="121"/>
                  </a:cubicBezTo>
                  <a:close/>
                  <a:moveTo>
                    <a:pt x="55" y="98"/>
                  </a:moveTo>
                  <a:cubicBezTo>
                    <a:pt x="71" y="73"/>
                    <a:pt x="71" y="73"/>
                    <a:pt x="71" y="73"/>
                  </a:cubicBezTo>
                  <a:cubicBezTo>
                    <a:pt x="71" y="72"/>
                    <a:pt x="72" y="72"/>
                    <a:pt x="73" y="72"/>
                  </a:cubicBezTo>
                  <a:cubicBezTo>
                    <a:pt x="103" y="72"/>
                    <a:pt x="103" y="72"/>
                    <a:pt x="103" y="72"/>
                  </a:cubicBezTo>
                  <a:cubicBezTo>
                    <a:pt x="103" y="72"/>
                    <a:pt x="103" y="72"/>
                    <a:pt x="103" y="72"/>
                  </a:cubicBezTo>
                  <a:cubicBezTo>
                    <a:pt x="103" y="54"/>
                    <a:pt x="89" y="39"/>
                    <a:pt x="71" y="39"/>
                  </a:cubicBezTo>
                  <a:cubicBezTo>
                    <a:pt x="53" y="39"/>
                    <a:pt x="39" y="53"/>
                    <a:pt x="39" y="70"/>
                  </a:cubicBezTo>
                  <a:cubicBezTo>
                    <a:pt x="39" y="82"/>
                    <a:pt x="45" y="93"/>
                    <a:pt x="55" y="98"/>
                  </a:cubicBezTo>
                  <a:close/>
                  <a:moveTo>
                    <a:pt x="140" y="69"/>
                  </a:moveTo>
                  <a:cubicBezTo>
                    <a:pt x="114" y="52"/>
                    <a:pt x="114" y="52"/>
                    <a:pt x="114" y="52"/>
                  </a:cubicBezTo>
                  <a:cubicBezTo>
                    <a:pt x="121" y="23"/>
                    <a:pt x="121" y="23"/>
                    <a:pt x="121" y="23"/>
                  </a:cubicBezTo>
                  <a:cubicBezTo>
                    <a:pt x="121" y="21"/>
                    <a:pt x="120" y="20"/>
                    <a:pt x="118" y="20"/>
                  </a:cubicBezTo>
                  <a:cubicBezTo>
                    <a:pt x="89" y="27"/>
                    <a:pt x="89" y="27"/>
                    <a:pt x="89" y="27"/>
                  </a:cubicBezTo>
                  <a:cubicBezTo>
                    <a:pt x="73" y="1"/>
                    <a:pt x="73" y="1"/>
                    <a:pt x="73" y="1"/>
                  </a:cubicBezTo>
                  <a:cubicBezTo>
                    <a:pt x="72" y="0"/>
                    <a:pt x="70" y="0"/>
                    <a:pt x="69" y="1"/>
                  </a:cubicBezTo>
                  <a:cubicBezTo>
                    <a:pt x="53" y="27"/>
                    <a:pt x="53" y="27"/>
                    <a:pt x="53" y="27"/>
                  </a:cubicBezTo>
                  <a:cubicBezTo>
                    <a:pt x="23" y="20"/>
                    <a:pt x="23" y="20"/>
                    <a:pt x="23" y="20"/>
                  </a:cubicBezTo>
                  <a:cubicBezTo>
                    <a:pt x="22" y="20"/>
                    <a:pt x="20" y="21"/>
                    <a:pt x="20" y="23"/>
                  </a:cubicBezTo>
                  <a:cubicBezTo>
                    <a:pt x="27" y="52"/>
                    <a:pt x="27" y="52"/>
                    <a:pt x="27" y="52"/>
                  </a:cubicBezTo>
                  <a:cubicBezTo>
                    <a:pt x="1" y="69"/>
                    <a:pt x="1" y="69"/>
                    <a:pt x="1" y="69"/>
                  </a:cubicBezTo>
                  <a:cubicBezTo>
                    <a:pt x="0" y="69"/>
                    <a:pt x="0" y="72"/>
                    <a:pt x="1" y="72"/>
                  </a:cubicBezTo>
                  <a:cubicBezTo>
                    <a:pt x="27" y="89"/>
                    <a:pt x="27" y="89"/>
                    <a:pt x="27" y="89"/>
                  </a:cubicBezTo>
                  <a:cubicBezTo>
                    <a:pt x="20" y="118"/>
                    <a:pt x="20" y="118"/>
                    <a:pt x="20" y="118"/>
                  </a:cubicBezTo>
                  <a:cubicBezTo>
                    <a:pt x="20" y="120"/>
                    <a:pt x="22" y="121"/>
                    <a:pt x="23" y="121"/>
                  </a:cubicBezTo>
                  <a:cubicBezTo>
                    <a:pt x="43" y="116"/>
                    <a:pt x="43" y="116"/>
                    <a:pt x="43" y="116"/>
                  </a:cubicBezTo>
                  <a:cubicBezTo>
                    <a:pt x="50" y="106"/>
                    <a:pt x="50" y="106"/>
                    <a:pt x="50" y="106"/>
                  </a:cubicBezTo>
                  <a:cubicBezTo>
                    <a:pt x="37" y="99"/>
                    <a:pt x="29" y="86"/>
                    <a:pt x="29" y="70"/>
                  </a:cubicBezTo>
                  <a:cubicBezTo>
                    <a:pt x="29" y="48"/>
                    <a:pt x="48" y="29"/>
                    <a:pt x="71" y="29"/>
                  </a:cubicBezTo>
                  <a:cubicBezTo>
                    <a:pt x="94" y="29"/>
                    <a:pt x="112" y="48"/>
                    <a:pt x="112" y="70"/>
                  </a:cubicBezTo>
                  <a:cubicBezTo>
                    <a:pt x="112" y="71"/>
                    <a:pt x="112" y="71"/>
                    <a:pt x="112" y="72"/>
                  </a:cubicBezTo>
                  <a:cubicBezTo>
                    <a:pt x="141" y="72"/>
                    <a:pt x="141" y="72"/>
                    <a:pt x="141" y="72"/>
                  </a:cubicBezTo>
                  <a:cubicBezTo>
                    <a:pt x="141" y="71"/>
                    <a:pt x="141" y="69"/>
                    <a:pt x="140" y="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6" name="Freeform 880"/>
            <p:cNvSpPr>
              <a:spLocks noEditPoints="1"/>
            </p:cNvSpPr>
            <p:nvPr/>
          </p:nvSpPr>
          <p:spPr bwMode="auto">
            <a:xfrm>
              <a:off x="3652838" y="2441575"/>
              <a:ext cx="939800" cy="720725"/>
            </a:xfrm>
            <a:custGeom>
              <a:avLst/>
              <a:gdLst>
                <a:gd name="T0" fmla="*/ 239 w 247"/>
                <a:gd name="T1" fmla="*/ 55 h 189"/>
                <a:gd name="T2" fmla="*/ 233 w 247"/>
                <a:gd name="T3" fmla="*/ 44 h 189"/>
                <a:gd name="T4" fmla="*/ 154 w 247"/>
                <a:gd name="T5" fmla="*/ 0 h 189"/>
                <a:gd name="T6" fmla="*/ 95 w 247"/>
                <a:gd name="T7" fmla="*/ 21 h 189"/>
                <a:gd name="T8" fmla="*/ 104 w 247"/>
                <a:gd name="T9" fmla="*/ 28 h 189"/>
                <a:gd name="T10" fmla="*/ 136 w 247"/>
                <a:gd name="T11" fmla="*/ 13 h 189"/>
                <a:gd name="T12" fmla="*/ 125 w 247"/>
                <a:gd name="T13" fmla="*/ 47 h 189"/>
                <a:gd name="T14" fmla="*/ 138 w 247"/>
                <a:gd name="T15" fmla="*/ 62 h 189"/>
                <a:gd name="T16" fmla="*/ 151 w 247"/>
                <a:gd name="T17" fmla="*/ 62 h 189"/>
                <a:gd name="T18" fmla="*/ 173 w 247"/>
                <a:gd name="T19" fmla="*/ 62 h 189"/>
                <a:gd name="T20" fmla="*/ 175 w 247"/>
                <a:gd name="T21" fmla="*/ 88 h 189"/>
                <a:gd name="T22" fmla="*/ 154 w 247"/>
                <a:gd name="T23" fmla="*/ 88 h 189"/>
                <a:gd name="T24" fmla="*/ 158 w 247"/>
                <a:gd name="T25" fmla="*/ 99 h 189"/>
                <a:gd name="T26" fmla="*/ 174 w 247"/>
                <a:gd name="T27" fmla="*/ 99 h 189"/>
                <a:gd name="T28" fmla="*/ 173 w 247"/>
                <a:gd name="T29" fmla="*/ 118 h 189"/>
                <a:gd name="T30" fmla="*/ 163 w 247"/>
                <a:gd name="T31" fmla="*/ 118 h 189"/>
                <a:gd name="T32" fmla="*/ 164 w 247"/>
                <a:gd name="T33" fmla="*/ 129 h 189"/>
                <a:gd name="T34" fmla="*/ 172 w 247"/>
                <a:gd name="T35" fmla="*/ 130 h 189"/>
                <a:gd name="T36" fmla="*/ 155 w 247"/>
                <a:gd name="T37" fmla="*/ 175 h 189"/>
                <a:gd name="T38" fmla="*/ 149 w 247"/>
                <a:gd name="T39" fmla="*/ 187 h 189"/>
                <a:gd name="T40" fmla="*/ 153 w 247"/>
                <a:gd name="T41" fmla="*/ 187 h 189"/>
                <a:gd name="T42" fmla="*/ 232 w 247"/>
                <a:gd name="T43" fmla="*/ 145 h 189"/>
                <a:gd name="T44" fmla="*/ 237 w 247"/>
                <a:gd name="T45" fmla="*/ 135 h 189"/>
                <a:gd name="T46" fmla="*/ 247 w 247"/>
                <a:gd name="T47" fmla="*/ 94 h 189"/>
                <a:gd name="T48" fmla="*/ 239 w 247"/>
                <a:gd name="T49" fmla="*/ 55 h 189"/>
                <a:gd name="T50" fmla="*/ 151 w 247"/>
                <a:gd name="T51" fmla="*/ 51 h 189"/>
                <a:gd name="T52" fmla="*/ 136 w 247"/>
                <a:gd name="T53" fmla="*/ 51 h 189"/>
                <a:gd name="T54" fmla="*/ 154 w 247"/>
                <a:gd name="T55" fmla="*/ 11 h 189"/>
                <a:gd name="T56" fmla="*/ 171 w 247"/>
                <a:gd name="T57" fmla="*/ 51 h 189"/>
                <a:gd name="T58" fmla="*/ 151 w 247"/>
                <a:gd name="T59" fmla="*/ 51 h 189"/>
                <a:gd name="T60" fmla="*/ 172 w 247"/>
                <a:gd name="T61" fmla="*/ 13 h 189"/>
                <a:gd name="T62" fmla="*/ 221 w 247"/>
                <a:gd name="T63" fmla="*/ 46 h 189"/>
                <a:gd name="T64" fmla="*/ 183 w 247"/>
                <a:gd name="T65" fmla="*/ 50 h 189"/>
                <a:gd name="T66" fmla="*/ 172 w 247"/>
                <a:gd name="T67" fmla="*/ 13 h 189"/>
                <a:gd name="T68" fmla="*/ 170 w 247"/>
                <a:gd name="T69" fmla="*/ 174 h 189"/>
                <a:gd name="T70" fmla="*/ 183 w 247"/>
                <a:gd name="T71" fmla="*/ 131 h 189"/>
                <a:gd name="T72" fmla="*/ 221 w 247"/>
                <a:gd name="T73" fmla="*/ 140 h 189"/>
                <a:gd name="T74" fmla="*/ 170 w 247"/>
                <a:gd name="T75" fmla="*/ 174 h 189"/>
                <a:gd name="T76" fmla="*/ 227 w 247"/>
                <a:gd name="T77" fmla="*/ 130 h 189"/>
                <a:gd name="T78" fmla="*/ 185 w 247"/>
                <a:gd name="T79" fmla="*/ 119 h 189"/>
                <a:gd name="T80" fmla="*/ 186 w 247"/>
                <a:gd name="T81" fmla="*/ 99 h 189"/>
                <a:gd name="T82" fmla="*/ 235 w 247"/>
                <a:gd name="T83" fmla="*/ 99 h 189"/>
                <a:gd name="T84" fmla="*/ 227 w 247"/>
                <a:gd name="T85" fmla="*/ 130 h 189"/>
                <a:gd name="T86" fmla="*/ 186 w 247"/>
                <a:gd name="T87" fmla="*/ 88 h 189"/>
                <a:gd name="T88" fmla="*/ 184 w 247"/>
                <a:gd name="T89" fmla="*/ 61 h 189"/>
                <a:gd name="T90" fmla="*/ 227 w 247"/>
                <a:gd name="T91" fmla="*/ 57 h 189"/>
                <a:gd name="T92" fmla="*/ 235 w 247"/>
                <a:gd name="T93" fmla="*/ 88 h 189"/>
                <a:gd name="T94" fmla="*/ 186 w 247"/>
                <a:gd name="T95" fmla="*/ 88 h 189"/>
                <a:gd name="T96" fmla="*/ 69 w 247"/>
                <a:gd name="T97" fmla="*/ 173 h 189"/>
                <a:gd name="T98" fmla="*/ 22 w 247"/>
                <a:gd name="T99" fmla="*/ 146 h 189"/>
                <a:gd name="T100" fmla="*/ 0 w 247"/>
                <a:gd name="T101" fmla="*/ 70 h 189"/>
                <a:gd name="T102" fmla="*/ 37 w 247"/>
                <a:gd name="T103" fmla="*/ 78 h 189"/>
                <a:gd name="T104" fmla="*/ 36 w 247"/>
                <a:gd name="T105" fmla="*/ 121 h 189"/>
                <a:gd name="T106" fmla="*/ 36 w 247"/>
                <a:gd name="T107" fmla="*/ 121 h 189"/>
                <a:gd name="T108" fmla="*/ 37 w 247"/>
                <a:gd name="T109" fmla="*/ 122 h 189"/>
                <a:gd name="T110" fmla="*/ 69 w 247"/>
                <a:gd name="T111" fmla="*/ 173 h 189"/>
                <a:gd name="T112" fmla="*/ 137 w 247"/>
                <a:gd name="T113" fmla="*/ 81 h 189"/>
                <a:gd name="T114" fmla="*/ 136 w 247"/>
                <a:gd name="T115" fmla="*/ 185 h 189"/>
                <a:gd name="T116" fmla="*/ 73 w 247"/>
                <a:gd name="T117" fmla="*/ 49 h 189"/>
                <a:gd name="T118" fmla="*/ 122 w 247"/>
                <a:gd name="T119" fmla="*/ 189 h 189"/>
                <a:gd name="T120" fmla="*/ 48 w 247"/>
                <a:gd name="T121" fmla="*/ 120 h 189"/>
                <a:gd name="T122" fmla="*/ 53 w 247"/>
                <a:gd name="T123" fmla="*/ 10 h 189"/>
                <a:gd name="T124" fmla="*/ 137 w 247"/>
                <a:gd name="T125" fmla="*/ 8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 h="189">
                  <a:moveTo>
                    <a:pt x="239" y="55"/>
                  </a:moveTo>
                  <a:cubicBezTo>
                    <a:pt x="237" y="51"/>
                    <a:pt x="235" y="48"/>
                    <a:pt x="233" y="44"/>
                  </a:cubicBezTo>
                  <a:cubicBezTo>
                    <a:pt x="217" y="18"/>
                    <a:pt x="187" y="0"/>
                    <a:pt x="154" y="0"/>
                  </a:cubicBezTo>
                  <a:cubicBezTo>
                    <a:pt x="132" y="0"/>
                    <a:pt x="111" y="7"/>
                    <a:pt x="95" y="21"/>
                  </a:cubicBezTo>
                  <a:cubicBezTo>
                    <a:pt x="98" y="23"/>
                    <a:pt x="101" y="25"/>
                    <a:pt x="104" y="28"/>
                  </a:cubicBezTo>
                  <a:cubicBezTo>
                    <a:pt x="114" y="21"/>
                    <a:pt x="125" y="15"/>
                    <a:pt x="136" y="13"/>
                  </a:cubicBezTo>
                  <a:cubicBezTo>
                    <a:pt x="132" y="21"/>
                    <a:pt x="128" y="33"/>
                    <a:pt x="125" y="47"/>
                  </a:cubicBezTo>
                  <a:cubicBezTo>
                    <a:pt x="130" y="52"/>
                    <a:pt x="134" y="57"/>
                    <a:pt x="138" y="62"/>
                  </a:cubicBezTo>
                  <a:cubicBezTo>
                    <a:pt x="143" y="62"/>
                    <a:pt x="147" y="62"/>
                    <a:pt x="151" y="62"/>
                  </a:cubicBezTo>
                  <a:cubicBezTo>
                    <a:pt x="159" y="62"/>
                    <a:pt x="166" y="62"/>
                    <a:pt x="173" y="62"/>
                  </a:cubicBezTo>
                  <a:cubicBezTo>
                    <a:pt x="174" y="70"/>
                    <a:pt x="174" y="79"/>
                    <a:pt x="175" y="88"/>
                  </a:cubicBezTo>
                  <a:cubicBezTo>
                    <a:pt x="154" y="88"/>
                    <a:pt x="154" y="88"/>
                    <a:pt x="154" y="88"/>
                  </a:cubicBezTo>
                  <a:cubicBezTo>
                    <a:pt x="156" y="92"/>
                    <a:pt x="157" y="95"/>
                    <a:pt x="158" y="99"/>
                  </a:cubicBezTo>
                  <a:cubicBezTo>
                    <a:pt x="174" y="99"/>
                    <a:pt x="174" y="99"/>
                    <a:pt x="174" y="99"/>
                  </a:cubicBezTo>
                  <a:cubicBezTo>
                    <a:pt x="174" y="105"/>
                    <a:pt x="174" y="112"/>
                    <a:pt x="173" y="118"/>
                  </a:cubicBezTo>
                  <a:cubicBezTo>
                    <a:pt x="170" y="118"/>
                    <a:pt x="166" y="118"/>
                    <a:pt x="163" y="118"/>
                  </a:cubicBezTo>
                  <a:cubicBezTo>
                    <a:pt x="163" y="121"/>
                    <a:pt x="163" y="125"/>
                    <a:pt x="164" y="129"/>
                  </a:cubicBezTo>
                  <a:cubicBezTo>
                    <a:pt x="166" y="129"/>
                    <a:pt x="169" y="129"/>
                    <a:pt x="172" y="130"/>
                  </a:cubicBezTo>
                  <a:cubicBezTo>
                    <a:pt x="168" y="156"/>
                    <a:pt x="161" y="172"/>
                    <a:pt x="155" y="175"/>
                  </a:cubicBezTo>
                  <a:cubicBezTo>
                    <a:pt x="153" y="180"/>
                    <a:pt x="151" y="183"/>
                    <a:pt x="149" y="187"/>
                  </a:cubicBezTo>
                  <a:cubicBezTo>
                    <a:pt x="150" y="187"/>
                    <a:pt x="151" y="187"/>
                    <a:pt x="153" y="187"/>
                  </a:cubicBezTo>
                  <a:cubicBezTo>
                    <a:pt x="186" y="187"/>
                    <a:pt x="215" y="170"/>
                    <a:pt x="232" y="145"/>
                  </a:cubicBezTo>
                  <a:cubicBezTo>
                    <a:pt x="234" y="142"/>
                    <a:pt x="236" y="138"/>
                    <a:pt x="237" y="135"/>
                  </a:cubicBezTo>
                  <a:cubicBezTo>
                    <a:pt x="243" y="123"/>
                    <a:pt x="247" y="109"/>
                    <a:pt x="247" y="94"/>
                  </a:cubicBezTo>
                  <a:cubicBezTo>
                    <a:pt x="247" y="80"/>
                    <a:pt x="244" y="67"/>
                    <a:pt x="239" y="55"/>
                  </a:cubicBezTo>
                  <a:close/>
                  <a:moveTo>
                    <a:pt x="151" y="51"/>
                  </a:moveTo>
                  <a:cubicBezTo>
                    <a:pt x="146" y="51"/>
                    <a:pt x="141" y="51"/>
                    <a:pt x="136" y="51"/>
                  </a:cubicBezTo>
                  <a:cubicBezTo>
                    <a:pt x="141" y="26"/>
                    <a:pt x="148" y="11"/>
                    <a:pt x="154" y="11"/>
                  </a:cubicBezTo>
                  <a:cubicBezTo>
                    <a:pt x="160" y="11"/>
                    <a:pt x="167" y="26"/>
                    <a:pt x="171" y="51"/>
                  </a:cubicBezTo>
                  <a:cubicBezTo>
                    <a:pt x="165" y="51"/>
                    <a:pt x="158" y="51"/>
                    <a:pt x="151" y="51"/>
                  </a:cubicBezTo>
                  <a:close/>
                  <a:moveTo>
                    <a:pt x="172" y="13"/>
                  </a:moveTo>
                  <a:cubicBezTo>
                    <a:pt x="192" y="18"/>
                    <a:pt x="209" y="30"/>
                    <a:pt x="221" y="46"/>
                  </a:cubicBezTo>
                  <a:cubicBezTo>
                    <a:pt x="209" y="48"/>
                    <a:pt x="196" y="49"/>
                    <a:pt x="183" y="50"/>
                  </a:cubicBezTo>
                  <a:cubicBezTo>
                    <a:pt x="180" y="35"/>
                    <a:pt x="177" y="22"/>
                    <a:pt x="172" y="13"/>
                  </a:cubicBezTo>
                  <a:close/>
                  <a:moveTo>
                    <a:pt x="170" y="174"/>
                  </a:moveTo>
                  <a:cubicBezTo>
                    <a:pt x="176" y="164"/>
                    <a:pt x="181" y="148"/>
                    <a:pt x="183" y="131"/>
                  </a:cubicBezTo>
                  <a:cubicBezTo>
                    <a:pt x="197" y="133"/>
                    <a:pt x="209" y="136"/>
                    <a:pt x="221" y="140"/>
                  </a:cubicBezTo>
                  <a:cubicBezTo>
                    <a:pt x="209" y="157"/>
                    <a:pt x="191" y="169"/>
                    <a:pt x="170" y="174"/>
                  </a:cubicBezTo>
                  <a:close/>
                  <a:moveTo>
                    <a:pt x="227" y="130"/>
                  </a:moveTo>
                  <a:cubicBezTo>
                    <a:pt x="214" y="125"/>
                    <a:pt x="200" y="122"/>
                    <a:pt x="185" y="119"/>
                  </a:cubicBezTo>
                  <a:cubicBezTo>
                    <a:pt x="185" y="113"/>
                    <a:pt x="186" y="106"/>
                    <a:pt x="186" y="99"/>
                  </a:cubicBezTo>
                  <a:cubicBezTo>
                    <a:pt x="235" y="99"/>
                    <a:pt x="235" y="99"/>
                    <a:pt x="235" y="99"/>
                  </a:cubicBezTo>
                  <a:cubicBezTo>
                    <a:pt x="235" y="110"/>
                    <a:pt x="232" y="121"/>
                    <a:pt x="227" y="130"/>
                  </a:cubicBezTo>
                  <a:close/>
                  <a:moveTo>
                    <a:pt x="186" y="88"/>
                  </a:moveTo>
                  <a:cubicBezTo>
                    <a:pt x="186" y="79"/>
                    <a:pt x="185" y="70"/>
                    <a:pt x="184" y="61"/>
                  </a:cubicBezTo>
                  <a:cubicBezTo>
                    <a:pt x="199" y="61"/>
                    <a:pt x="213" y="59"/>
                    <a:pt x="227" y="57"/>
                  </a:cubicBezTo>
                  <a:cubicBezTo>
                    <a:pt x="232" y="66"/>
                    <a:pt x="235" y="77"/>
                    <a:pt x="235" y="88"/>
                  </a:cubicBezTo>
                  <a:lnTo>
                    <a:pt x="186" y="88"/>
                  </a:lnTo>
                  <a:close/>
                  <a:moveTo>
                    <a:pt x="69" y="173"/>
                  </a:moveTo>
                  <a:cubicBezTo>
                    <a:pt x="53" y="171"/>
                    <a:pt x="33" y="164"/>
                    <a:pt x="22" y="146"/>
                  </a:cubicBezTo>
                  <a:cubicBezTo>
                    <a:pt x="9" y="115"/>
                    <a:pt x="11" y="95"/>
                    <a:pt x="0" y="70"/>
                  </a:cubicBezTo>
                  <a:cubicBezTo>
                    <a:pt x="0" y="70"/>
                    <a:pt x="17" y="71"/>
                    <a:pt x="37" y="78"/>
                  </a:cubicBezTo>
                  <a:cubicBezTo>
                    <a:pt x="36" y="91"/>
                    <a:pt x="35" y="105"/>
                    <a:pt x="36" y="121"/>
                  </a:cubicBezTo>
                  <a:cubicBezTo>
                    <a:pt x="36" y="121"/>
                    <a:pt x="36" y="121"/>
                    <a:pt x="36" y="121"/>
                  </a:cubicBezTo>
                  <a:cubicBezTo>
                    <a:pt x="37" y="122"/>
                    <a:pt x="37" y="122"/>
                    <a:pt x="37" y="122"/>
                  </a:cubicBezTo>
                  <a:cubicBezTo>
                    <a:pt x="41" y="144"/>
                    <a:pt x="54" y="161"/>
                    <a:pt x="69" y="173"/>
                  </a:cubicBezTo>
                  <a:close/>
                  <a:moveTo>
                    <a:pt x="137" y="81"/>
                  </a:moveTo>
                  <a:cubicBezTo>
                    <a:pt x="165" y="127"/>
                    <a:pt x="146" y="169"/>
                    <a:pt x="136" y="185"/>
                  </a:cubicBezTo>
                  <a:cubicBezTo>
                    <a:pt x="123" y="137"/>
                    <a:pt x="100" y="91"/>
                    <a:pt x="73" y="49"/>
                  </a:cubicBezTo>
                  <a:cubicBezTo>
                    <a:pt x="95" y="93"/>
                    <a:pt x="114" y="140"/>
                    <a:pt x="122" y="189"/>
                  </a:cubicBezTo>
                  <a:cubicBezTo>
                    <a:pt x="102" y="182"/>
                    <a:pt x="56" y="161"/>
                    <a:pt x="48" y="120"/>
                  </a:cubicBezTo>
                  <a:cubicBezTo>
                    <a:pt x="45" y="74"/>
                    <a:pt x="57" y="48"/>
                    <a:pt x="53" y="10"/>
                  </a:cubicBezTo>
                  <a:cubicBezTo>
                    <a:pt x="53" y="10"/>
                    <a:pt x="108" y="34"/>
                    <a:pt x="137"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47" name="Freeform 881"/>
            <p:cNvSpPr>
              <a:spLocks noEditPoints="1"/>
            </p:cNvSpPr>
            <p:nvPr/>
          </p:nvSpPr>
          <p:spPr bwMode="auto">
            <a:xfrm>
              <a:off x="5080000" y="4811713"/>
              <a:ext cx="838200" cy="731838"/>
            </a:xfrm>
            <a:custGeom>
              <a:avLst/>
              <a:gdLst>
                <a:gd name="T0" fmla="*/ 26 w 220"/>
                <a:gd name="T1" fmla="*/ 173 h 192"/>
                <a:gd name="T2" fmla="*/ 65 w 220"/>
                <a:gd name="T3" fmla="*/ 173 h 192"/>
                <a:gd name="T4" fmla="*/ 46 w 220"/>
                <a:gd name="T5" fmla="*/ 183 h 192"/>
                <a:gd name="T6" fmla="*/ 46 w 220"/>
                <a:gd name="T7" fmla="*/ 163 h 192"/>
                <a:gd name="T8" fmla="*/ 46 w 220"/>
                <a:gd name="T9" fmla="*/ 183 h 192"/>
                <a:gd name="T10" fmla="*/ 153 w 220"/>
                <a:gd name="T11" fmla="*/ 173 h 192"/>
                <a:gd name="T12" fmla="*/ 192 w 220"/>
                <a:gd name="T13" fmla="*/ 173 h 192"/>
                <a:gd name="T14" fmla="*/ 172 w 220"/>
                <a:gd name="T15" fmla="*/ 183 h 192"/>
                <a:gd name="T16" fmla="*/ 172 w 220"/>
                <a:gd name="T17" fmla="*/ 163 h 192"/>
                <a:gd name="T18" fmla="*/ 172 w 220"/>
                <a:gd name="T19" fmla="*/ 183 h 192"/>
                <a:gd name="T20" fmla="*/ 43 w 220"/>
                <a:gd name="T21" fmla="*/ 127 h 192"/>
                <a:gd name="T22" fmla="*/ 10 w 220"/>
                <a:gd name="T23" fmla="*/ 177 h 192"/>
                <a:gd name="T24" fmla="*/ 21 w 220"/>
                <a:gd name="T25" fmla="*/ 173 h 192"/>
                <a:gd name="T26" fmla="*/ 70 w 220"/>
                <a:gd name="T27" fmla="*/ 173 h 192"/>
                <a:gd name="T28" fmla="*/ 149 w 220"/>
                <a:gd name="T29" fmla="*/ 177 h 192"/>
                <a:gd name="T30" fmla="*/ 172 w 220"/>
                <a:gd name="T31" fmla="*/ 149 h 192"/>
                <a:gd name="T32" fmla="*/ 196 w 220"/>
                <a:gd name="T33" fmla="*/ 177 h 192"/>
                <a:gd name="T34" fmla="*/ 161 w 220"/>
                <a:gd name="T35" fmla="*/ 127 h 192"/>
                <a:gd name="T36" fmla="*/ 48 w 220"/>
                <a:gd name="T37" fmla="*/ 131 h 192"/>
                <a:gd name="T38" fmla="*/ 108 w 220"/>
                <a:gd name="T39" fmla="*/ 104 h 192"/>
                <a:gd name="T40" fmla="*/ 114 w 220"/>
                <a:gd name="T41" fmla="*/ 131 h 192"/>
                <a:gd name="T42" fmla="*/ 155 w 220"/>
                <a:gd name="T43" fmla="*/ 131 h 192"/>
                <a:gd name="T44" fmla="*/ 30 w 220"/>
                <a:gd name="T45" fmla="*/ 0 h 192"/>
                <a:gd name="T46" fmla="*/ 66 w 220"/>
                <a:gd name="T47" fmla="*/ 27 h 192"/>
                <a:gd name="T48" fmla="*/ 30 w 220"/>
                <a:gd name="T49" fmla="*/ 53 h 192"/>
                <a:gd name="T50" fmla="*/ 4 w 220"/>
                <a:gd name="T51" fmla="*/ 20 h 192"/>
                <a:gd name="T52" fmla="*/ 26 w 220"/>
                <a:gd name="T53" fmla="*/ 12 h 192"/>
                <a:gd name="T54" fmla="*/ 4 w 220"/>
                <a:gd name="T55" fmla="*/ 20 h 192"/>
                <a:gd name="T56" fmla="*/ 4 w 220"/>
                <a:gd name="T57" fmla="*/ 34 h 192"/>
                <a:gd name="T58" fmla="*/ 26 w 220"/>
                <a:gd name="T59" fmla="*/ 42 h 192"/>
                <a:gd name="T60" fmla="*/ 37 w 220"/>
                <a:gd name="T61" fmla="*/ 127 h 192"/>
                <a:gd name="T62" fmla="*/ 37 w 220"/>
                <a:gd name="T63" fmla="*/ 127 h 192"/>
                <a:gd name="T64" fmla="*/ 0 w 220"/>
                <a:gd name="T65" fmla="*/ 123 h 192"/>
                <a:gd name="T66" fmla="*/ 157 w 220"/>
                <a:gd name="T67" fmla="*/ 73 h 192"/>
                <a:gd name="T68" fmla="*/ 157 w 220"/>
                <a:gd name="T69" fmla="*/ 30 h 192"/>
                <a:gd name="T70" fmla="*/ 70 w 220"/>
                <a:gd name="T71" fmla="*/ 23 h 192"/>
                <a:gd name="T72" fmla="*/ 194 w 220"/>
                <a:gd name="T73" fmla="*/ 52 h 192"/>
                <a:gd name="T74" fmla="*/ 51 w 220"/>
                <a:gd name="T75" fmla="*/ 80 h 192"/>
                <a:gd name="T76" fmla="*/ 13 w 220"/>
                <a:gd name="T77" fmla="*/ 14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0" h="192">
                  <a:moveTo>
                    <a:pt x="46" y="154"/>
                  </a:moveTo>
                  <a:cubicBezTo>
                    <a:pt x="35" y="154"/>
                    <a:pt x="26" y="162"/>
                    <a:pt x="26" y="173"/>
                  </a:cubicBezTo>
                  <a:cubicBezTo>
                    <a:pt x="26" y="184"/>
                    <a:pt x="35" y="192"/>
                    <a:pt x="46" y="192"/>
                  </a:cubicBezTo>
                  <a:cubicBezTo>
                    <a:pt x="56" y="192"/>
                    <a:pt x="65" y="184"/>
                    <a:pt x="65" y="173"/>
                  </a:cubicBezTo>
                  <a:cubicBezTo>
                    <a:pt x="65" y="162"/>
                    <a:pt x="56" y="154"/>
                    <a:pt x="46" y="154"/>
                  </a:cubicBezTo>
                  <a:close/>
                  <a:moveTo>
                    <a:pt x="46" y="183"/>
                  </a:moveTo>
                  <a:cubicBezTo>
                    <a:pt x="40" y="183"/>
                    <a:pt x="36" y="178"/>
                    <a:pt x="36" y="173"/>
                  </a:cubicBezTo>
                  <a:cubicBezTo>
                    <a:pt x="36" y="168"/>
                    <a:pt x="40" y="163"/>
                    <a:pt x="46" y="163"/>
                  </a:cubicBezTo>
                  <a:cubicBezTo>
                    <a:pt x="51" y="163"/>
                    <a:pt x="55" y="168"/>
                    <a:pt x="55" y="173"/>
                  </a:cubicBezTo>
                  <a:cubicBezTo>
                    <a:pt x="55" y="178"/>
                    <a:pt x="51" y="183"/>
                    <a:pt x="46" y="183"/>
                  </a:cubicBezTo>
                  <a:close/>
                  <a:moveTo>
                    <a:pt x="172" y="154"/>
                  </a:moveTo>
                  <a:cubicBezTo>
                    <a:pt x="162" y="154"/>
                    <a:pt x="153" y="162"/>
                    <a:pt x="153" y="173"/>
                  </a:cubicBezTo>
                  <a:cubicBezTo>
                    <a:pt x="153" y="184"/>
                    <a:pt x="162" y="192"/>
                    <a:pt x="172" y="192"/>
                  </a:cubicBezTo>
                  <a:cubicBezTo>
                    <a:pt x="183" y="192"/>
                    <a:pt x="192" y="184"/>
                    <a:pt x="192" y="173"/>
                  </a:cubicBezTo>
                  <a:cubicBezTo>
                    <a:pt x="192" y="162"/>
                    <a:pt x="183" y="154"/>
                    <a:pt x="172" y="154"/>
                  </a:cubicBezTo>
                  <a:close/>
                  <a:moveTo>
                    <a:pt x="172" y="183"/>
                  </a:moveTo>
                  <a:cubicBezTo>
                    <a:pt x="167" y="183"/>
                    <a:pt x="163" y="178"/>
                    <a:pt x="163" y="173"/>
                  </a:cubicBezTo>
                  <a:cubicBezTo>
                    <a:pt x="163" y="168"/>
                    <a:pt x="167" y="163"/>
                    <a:pt x="172" y="163"/>
                  </a:cubicBezTo>
                  <a:cubicBezTo>
                    <a:pt x="178" y="163"/>
                    <a:pt x="182" y="168"/>
                    <a:pt x="182" y="173"/>
                  </a:cubicBezTo>
                  <a:cubicBezTo>
                    <a:pt x="182" y="178"/>
                    <a:pt x="178" y="183"/>
                    <a:pt x="172" y="183"/>
                  </a:cubicBezTo>
                  <a:close/>
                  <a:moveTo>
                    <a:pt x="161" y="127"/>
                  </a:moveTo>
                  <a:cubicBezTo>
                    <a:pt x="152" y="114"/>
                    <a:pt x="97" y="65"/>
                    <a:pt x="43" y="127"/>
                  </a:cubicBezTo>
                  <a:cubicBezTo>
                    <a:pt x="38" y="127"/>
                    <a:pt x="37" y="127"/>
                    <a:pt x="37" y="127"/>
                  </a:cubicBezTo>
                  <a:cubicBezTo>
                    <a:pt x="37" y="127"/>
                    <a:pt x="11" y="144"/>
                    <a:pt x="10" y="177"/>
                  </a:cubicBezTo>
                  <a:cubicBezTo>
                    <a:pt x="14" y="177"/>
                    <a:pt x="18" y="177"/>
                    <a:pt x="22" y="177"/>
                  </a:cubicBezTo>
                  <a:cubicBezTo>
                    <a:pt x="21" y="176"/>
                    <a:pt x="21" y="174"/>
                    <a:pt x="21" y="173"/>
                  </a:cubicBezTo>
                  <a:cubicBezTo>
                    <a:pt x="21" y="160"/>
                    <a:pt x="32" y="149"/>
                    <a:pt x="46" y="149"/>
                  </a:cubicBezTo>
                  <a:cubicBezTo>
                    <a:pt x="59" y="149"/>
                    <a:pt x="70" y="160"/>
                    <a:pt x="70" y="173"/>
                  </a:cubicBezTo>
                  <a:cubicBezTo>
                    <a:pt x="70" y="174"/>
                    <a:pt x="70" y="176"/>
                    <a:pt x="69" y="177"/>
                  </a:cubicBezTo>
                  <a:cubicBezTo>
                    <a:pt x="149" y="177"/>
                    <a:pt x="149" y="177"/>
                    <a:pt x="149" y="177"/>
                  </a:cubicBezTo>
                  <a:cubicBezTo>
                    <a:pt x="148" y="176"/>
                    <a:pt x="148" y="174"/>
                    <a:pt x="148" y="173"/>
                  </a:cubicBezTo>
                  <a:cubicBezTo>
                    <a:pt x="148" y="160"/>
                    <a:pt x="159" y="149"/>
                    <a:pt x="172" y="149"/>
                  </a:cubicBezTo>
                  <a:cubicBezTo>
                    <a:pt x="186" y="149"/>
                    <a:pt x="197" y="160"/>
                    <a:pt x="197" y="173"/>
                  </a:cubicBezTo>
                  <a:cubicBezTo>
                    <a:pt x="197" y="174"/>
                    <a:pt x="197" y="176"/>
                    <a:pt x="196" y="177"/>
                  </a:cubicBezTo>
                  <a:cubicBezTo>
                    <a:pt x="215" y="177"/>
                    <a:pt x="215" y="177"/>
                    <a:pt x="215" y="177"/>
                  </a:cubicBezTo>
                  <a:cubicBezTo>
                    <a:pt x="215" y="177"/>
                    <a:pt x="220" y="131"/>
                    <a:pt x="161" y="127"/>
                  </a:cubicBezTo>
                  <a:close/>
                  <a:moveTo>
                    <a:pt x="108" y="131"/>
                  </a:moveTo>
                  <a:cubicBezTo>
                    <a:pt x="48" y="131"/>
                    <a:pt x="48" y="131"/>
                    <a:pt x="48" y="131"/>
                  </a:cubicBezTo>
                  <a:cubicBezTo>
                    <a:pt x="64" y="113"/>
                    <a:pt x="82" y="103"/>
                    <a:pt x="101" y="103"/>
                  </a:cubicBezTo>
                  <a:cubicBezTo>
                    <a:pt x="103" y="103"/>
                    <a:pt x="106" y="103"/>
                    <a:pt x="108" y="104"/>
                  </a:cubicBezTo>
                  <a:lnTo>
                    <a:pt x="108" y="131"/>
                  </a:lnTo>
                  <a:close/>
                  <a:moveTo>
                    <a:pt x="114" y="131"/>
                  </a:moveTo>
                  <a:cubicBezTo>
                    <a:pt x="114" y="105"/>
                    <a:pt x="114" y="105"/>
                    <a:pt x="114" y="105"/>
                  </a:cubicBezTo>
                  <a:cubicBezTo>
                    <a:pt x="135" y="110"/>
                    <a:pt x="151" y="125"/>
                    <a:pt x="155" y="131"/>
                  </a:cubicBezTo>
                  <a:lnTo>
                    <a:pt x="114" y="131"/>
                  </a:lnTo>
                  <a:close/>
                  <a:moveTo>
                    <a:pt x="30" y="0"/>
                  </a:moveTo>
                  <a:cubicBezTo>
                    <a:pt x="39" y="0"/>
                    <a:pt x="39" y="0"/>
                    <a:pt x="39" y="0"/>
                  </a:cubicBezTo>
                  <a:cubicBezTo>
                    <a:pt x="54" y="0"/>
                    <a:pt x="66" y="12"/>
                    <a:pt x="66" y="27"/>
                  </a:cubicBezTo>
                  <a:cubicBezTo>
                    <a:pt x="66" y="41"/>
                    <a:pt x="54" y="53"/>
                    <a:pt x="39" y="53"/>
                  </a:cubicBezTo>
                  <a:cubicBezTo>
                    <a:pt x="30" y="53"/>
                    <a:pt x="30" y="53"/>
                    <a:pt x="30" y="53"/>
                  </a:cubicBezTo>
                  <a:lnTo>
                    <a:pt x="30" y="0"/>
                  </a:lnTo>
                  <a:close/>
                  <a:moveTo>
                    <a:pt x="4" y="20"/>
                  </a:moveTo>
                  <a:cubicBezTo>
                    <a:pt x="4" y="12"/>
                    <a:pt x="4" y="12"/>
                    <a:pt x="4" y="12"/>
                  </a:cubicBezTo>
                  <a:cubicBezTo>
                    <a:pt x="26" y="12"/>
                    <a:pt x="26" y="12"/>
                    <a:pt x="26" y="12"/>
                  </a:cubicBezTo>
                  <a:cubicBezTo>
                    <a:pt x="26" y="20"/>
                    <a:pt x="26" y="20"/>
                    <a:pt x="26" y="20"/>
                  </a:cubicBezTo>
                  <a:lnTo>
                    <a:pt x="4" y="20"/>
                  </a:lnTo>
                  <a:close/>
                  <a:moveTo>
                    <a:pt x="4" y="42"/>
                  </a:moveTo>
                  <a:cubicBezTo>
                    <a:pt x="4" y="34"/>
                    <a:pt x="4" y="34"/>
                    <a:pt x="4" y="34"/>
                  </a:cubicBezTo>
                  <a:cubicBezTo>
                    <a:pt x="26" y="34"/>
                    <a:pt x="26" y="34"/>
                    <a:pt x="26" y="34"/>
                  </a:cubicBezTo>
                  <a:cubicBezTo>
                    <a:pt x="26" y="42"/>
                    <a:pt x="26" y="42"/>
                    <a:pt x="26" y="42"/>
                  </a:cubicBezTo>
                  <a:lnTo>
                    <a:pt x="4" y="42"/>
                  </a:lnTo>
                  <a:close/>
                  <a:moveTo>
                    <a:pt x="37" y="127"/>
                  </a:moveTo>
                  <a:cubicBezTo>
                    <a:pt x="37" y="127"/>
                    <a:pt x="37" y="127"/>
                    <a:pt x="37" y="127"/>
                  </a:cubicBezTo>
                  <a:cubicBezTo>
                    <a:pt x="37" y="127"/>
                    <a:pt x="37" y="127"/>
                    <a:pt x="37" y="127"/>
                  </a:cubicBezTo>
                  <a:close/>
                  <a:moveTo>
                    <a:pt x="9" y="151"/>
                  </a:moveTo>
                  <a:cubicBezTo>
                    <a:pt x="3" y="143"/>
                    <a:pt x="0" y="133"/>
                    <a:pt x="0" y="123"/>
                  </a:cubicBezTo>
                  <a:cubicBezTo>
                    <a:pt x="0" y="95"/>
                    <a:pt x="23" y="73"/>
                    <a:pt x="51" y="73"/>
                  </a:cubicBezTo>
                  <a:cubicBezTo>
                    <a:pt x="157" y="73"/>
                    <a:pt x="157" y="73"/>
                    <a:pt x="157" y="73"/>
                  </a:cubicBezTo>
                  <a:cubicBezTo>
                    <a:pt x="173" y="73"/>
                    <a:pt x="187" y="63"/>
                    <a:pt x="187" y="52"/>
                  </a:cubicBezTo>
                  <a:cubicBezTo>
                    <a:pt x="187" y="40"/>
                    <a:pt x="173" y="30"/>
                    <a:pt x="157" y="30"/>
                  </a:cubicBezTo>
                  <a:cubicBezTo>
                    <a:pt x="70" y="30"/>
                    <a:pt x="70" y="30"/>
                    <a:pt x="70" y="30"/>
                  </a:cubicBezTo>
                  <a:cubicBezTo>
                    <a:pt x="70" y="23"/>
                    <a:pt x="70" y="23"/>
                    <a:pt x="70" y="23"/>
                  </a:cubicBezTo>
                  <a:cubicBezTo>
                    <a:pt x="157" y="23"/>
                    <a:pt x="157" y="23"/>
                    <a:pt x="157" y="23"/>
                  </a:cubicBezTo>
                  <a:cubicBezTo>
                    <a:pt x="177" y="23"/>
                    <a:pt x="194" y="36"/>
                    <a:pt x="194" y="52"/>
                  </a:cubicBezTo>
                  <a:cubicBezTo>
                    <a:pt x="194" y="67"/>
                    <a:pt x="177" y="80"/>
                    <a:pt x="157" y="80"/>
                  </a:cubicBezTo>
                  <a:cubicBezTo>
                    <a:pt x="51" y="80"/>
                    <a:pt x="51" y="80"/>
                    <a:pt x="51" y="80"/>
                  </a:cubicBezTo>
                  <a:cubicBezTo>
                    <a:pt x="27" y="80"/>
                    <a:pt x="8" y="99"/>
                    <a:pt x="8" y="123"/>
                  </a:cubicBezTo>
                  <a:cubicBezTo>
                    <a:pt x="8" y="130"/>
                    <a:pt x="9" y="137"/>
                    <a:pt x="13" y="144"/>
                  </a:cubicBezTo>
                  <a:cubicBezTo>
                    <a:pt x="12" y="146"/>
                    <a:pt x="10" y="148"/>
                    <a:pt x="9" y="1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grpSp>
      <p:sp>
        <p:nvSpPr>
          <p:cNvPr id="48" name="文本框 47"/>
          <p:cNvSpPr txBox="1"/>
          <p:nvPr/>
        </p:nvSpPr>
        <p:spPr>
          <a:xfrm>
            <a:off x="7765028" y="710838"/>
            <a:ext cx="3131958" cy="461665"/>
          </a:xfrm>
          <a:prstGeom prst="rect">
            <a:avLst/>
          </a:prstGeom>
          <a:noFill/>
        </p:spPr>
        <p:txBody>
          <a:bodyPr wrap="square">
            <a:spAutoFit/>
          </a:bodyPr>
          <a:lstStyle/>
          <a:p>
            <a:r>
              <a:rPr lang="zh-CN" altLang="en-US" sz="2400" b="1" kern="0" dirty="0">
                <a:effectLst/>
                <a:latin typeface="宋体" panose="02010600030101010101" pitchFamily="2" charset="-122"/>
                <a:ea typeface="宋体" panose="02010600030101010101" pitchFamily="2" charset="-122"/>
              </a:rPr>
              <a:t>创 建 绿 色 学 校</a:t>
            </a:r>
            <a:endParaRPr lang="zh-CN" altLang="en-US" sz="2400" b="1" dirty="0"/>
          </a:p>
        </p:txBody>
      </p:sp>
      <p:sp>
        <p:nvSpPr>
          <p:cNvPr id="49" name="文本框 48"/>
          <p:cNvSpPr txBox="1"/>
          <p:nvPr/>
        </p:nvSpPr>
        <p:spPr>
          <a:xfrm>
            <a:off x="8077604" y="1454311"/>
            <a:ext cx="2651300"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促进学校全域内涵发展</a:t>
            </a:r>
            <a:endParaRPr lang="zh-CN" altLang="en-US" dirty="0"/>
          </a:p>
        </p:txBody>
      </p:sp>
      <p:sp>
        <p:nvSpPr>
          <p:cNvPr id="50" name="文本框 49"/>
          <p:cNvSpPr txBox="1"/>
          <p:nvPr/>
        </p:nvSpPr>
        <p:spPr>
          <a:xfrm>
            <a:off x="10188876" y="5468202"/>
            <a:ext cx="1762102"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需要全员融入</a:t>
            </a:r>
            <a:endParaRPr lang="zh-CN" altLang="en-US" dirty="0"/>
          </a:p>
        </p:txBody>
      </p:sp>
      <p:sp>
        <p:nvSpPr>
          <p:cNvPr id="51" name="文本框 50"/>
          <p:cNvSpPr txBox="1"/>
          <p:nvPr/>
        </p:nvSpPr>
        <p:spPr>
          <a:xfrm>
            <a:off x="6714206" y="5531996"/>
            <a:ext cx="3202885" cy="369332"/>
          </a:xfrm>
          <a:prstGeom prst="rect">
            <a:avLst/>
          </a:prstGeom>
          <a:noFill/>
        </p:spPr>
        <p:txBody>
          <a:bodyPr wrap="square">
            <a:spAutoFit/>
          </a:bodyPr>
          <a:lstStyle/>
          <a:p>
            <a:r>
              <a:rPr lang="zh-CN" altLang="en-US" sz="1800" kern="0" dirty="0">
                <a:effectLst/>
                <a:latin typeface="宋体" panose="02010600030101010101" pitchFamily="2" charset="-122"/>
                <a:ea typeface="宋体" panose="02010600030101010101" pitchFamily="2" charset="-122"/>
              </a:rPr>
              <a:t>教育的重要内容</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2224</Words>
  <Application>Microsoft Office PowerPoint</Application>
  <PresentationFormat>宽屏</PresentationFormat>
  <Paragraphs>214</Paragraphs>
  <Slides>24</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Open Sans</vt:lpstr>
      <vt:lpstr>等线</vt:lpstr>
      <vt:lpstr>等线 Light</vt:lpstr>
      <vt:lpstr>华光大标宋_CNKI</vt:lpstr>
      <vt:lpstr>华光淡古印_CNKI</vt:lpstr>
      <vt:lpstr>华光魏体_CNKI</vt:lpstr>
      <vt:lpstr>华康行书体W5</vt:lpstr>
      <vt:lpstr>宋体</vt: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350446057@qq.com</cp:lastModifiedBy>
  <cp:revision>128</cp:revision>
  <dcterms:created xsi:type="dcterms:W3CDTF">2020-09-21T04:56:00Z</dcterms:created>
  <dcterms:modified xsi:type="dcterms:W3CDTF">2020-11-03T06:20:40Z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