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96" r:id="rId6"/>
    <p:sldId id="286" r:id="rId7"/>
    <p:sldId id="269" r:id="rId8"/>
    <p:sldId id="271" r:id="rId9"/>
    <p:sldId id="289" r:id="rId10"/>
    <p:sldId id="270" r:id="rId11"/>
    <p:sldId id="285" r:id="rId12"/>
    <p:sldId id="30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CA2EB"/>
    <a:srgbClr val="E1004F"/>
    <a:srgbClr val="FE9900"/>
    <a:srgbClr val="ACBC01"/>
    <a:srgbClr val="45C31B"/>
    <a:srgbClr val="0439DB"/>
    <a:srgbClr val="EE050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6946" autoAdjust="0"/>
  </p:normalViewPr>
  <p:slideViewPr>
    <p:cSldViewPr snapToGrid="0">
      <p:cViewPr varScale="1">
        <p:scale>
          <a:sx n="100" d="100"/>
          <a:sy n="100" d="100"/>
        </p:scale>
        <p:origin x="1164" y="78"/>
      </p:cViewPr>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EE0505"/>
            </a:solidFill>
            <a:ln w="38100">
              <a:solidFill>
                <a:schemeClr val="bg1"/>
              </a:solidFill>
            </a:ln>
          </c:spPr>
          <c:explosion val="0"/>
          <c:dPt>
            <c:idx val="0"/>
            <c:bubble3D val="0"/>
            <c:spPr>
              <a:solidFill>
                <a:srgbClr val="FE9900"/>
              </a:solidFill>
              <a:ln w="38100">
                <a:solidFill>
                  <a:schemeClr val="bg1"/>
                </a:solidFill>
              </a:ln>
              <a:effectLst/>
            </c:spPr>
          </c:dPt>
          <c:dPt>
            <c:idx val="1"/>
            <c:bubble3D val="0"/>
            <c:spPr>
              <a:solidFill>
                <a:srgbClr val="ACBC01"/>
              </a:solidFill>
              <a:ln w="38100">
                <a:solidFill>
                  <a:schemeClr val="bg1"/>
                </a:solidFill>
              </a:ln>
              <a:effectLst/>
            </c:spPr>
          </c:dPt>
          <c:dPt>
            <c:idx val="2"/>
            <c:bubble3D val="0"/>
            <c:spPr>
              <a:solidFill>
                <a:srgbClr val="E1004F"/>
              </a:solidFill>
              <a:ln w="38100">
                <a:solidFill>
                  <a:schemeClr val="bg1"/>
                </a:solidFill>
              </a:ln>
              <a:effectLst/>
            </c:spPr>
          </c:dPt>
          <c:dPt>
            <c:idx val="3"/>
            <c:bubble3D val="0"/>
            <c:spPr>
              <a:solidFill>
                <a:srgbClr val="1CA2EB"/>
              </a:solidFill>
              <a:ln w="38100">
                <a:solidFill>
                  <a:schemeClr val="bg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30</c:v>
                </c:pt>
                <c:pt idx="1">
                  <c:v>30</c:v>
                </c:pt>
                <c:pt idx="2">
                  <c:v>30</c:v>
                </c:pt>
                <c:pt idx="3">
                  <c:v>30</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2A2A6-1EF9-4701-AACE-03AA1CC7D8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D6603-249D-4D26-AA52-1F0A1F6387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D6603-249D-4D26-AA52-1F0A1F6387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CF0A8A-B2F6-42AB-B115-4F7C1C220FFD}" type="slidenum">
              <a:rPr lang="zh-CN" altLang="en-US" smtClean="0"/>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1A4213-9F72-4B4E-87C1-158C92837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CF0A8A-B2F6-42AB-B115-4F7C1C220FF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bg1">
                <a:lumMod val="75000"/>
                <a:alpha val="23000"/>
              </a:schemeClr>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A4213-9F72-4B4E-87C1-158C92837F2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F0A8A-B2F6-42AB-B115-4F7C1C220F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hyperlink" Target="&#32463;&#39564;&#20998;&#20139;&#26448;&#26009;&#21253;\&#24494;&#35838;%20%20%20%20&#21069;&#28378;&#32763;%20&#35768;&#21331;&#32676;.mp4" TargetMode="Externa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hyperlink" Target="&#32463;&#39564;&#20998;&#20139;&#26448;&#26009;&#21253;\&#27700;&#24179;&#19968;&#20307;&#33021;&#25805;.mp4" TargetMode="Externa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hyperlink" Target="http://www.shangwuppt.com/" TargetMode="Externa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1112520" y="1713865"/>
            <a:ext cx="9364980" cy="2306955"/>
          </a:xfrm>
          <a:prstGeom prst="rect">
            <a:avLst/>
          </a:prstGeom>
          <a:noFill/>
          <a:ln>
            <a:noFill/>
          </a:ln>
        </p:spPr>
        <p:txBody>
          <a:bodyPr wrap="none" rtlCol="0" anchor="t">
            <a:spAutoFit/>
            <a:scene3d>
              <a:camera prst="orthographicFront"/>
              <a:lightRig rig="threePt" dir="t"/>
            </a:scene3d>
          </a:bodyPr>
          <a:p>
            <a:pPr algn="ctr"/>
            <a:r>
              <a:rPr lang="zh-CN" altLang="zh-CN" sz="7200" b="1">
                <a:solidFill>
                  <a:schemeClr val="accent1"/>
                </a:solidFill>
                <a:effectLst>
                  <a:outerShdw blurRad="38100" dist="25400" dir="5400000" algn="ctr" rotWithShape="0">
                    <a:srgbClr val="6E747A">
                      <a:alpha val="43000"/>
                    </a:srgbClr>
                  </a:outerShdw>
                </a:effectLst>
              </a:rPr>
              <a:t>巧用体育家庭作业</a:t>
            </a:r>
            <a:endParaRPr lang="zh-CN" altLang="zh-CN" sz="7200" b="1">
              <a:solidFill>
                <a:schemeClr val="accent1"/>
              </a:solidFill>
              <a:effectLst>
                <a:outerShdw blurRad="38100" dist="25400" dir="5400000" algn="ctr" rotWithShape="0">
                  <a:srgbClr val="6E747A">
                    <a:alpha val="43000"/>
                  </a:srgbClr>
                </a:outerShdw>
              </a:effectLst>
            </a:endParaRPr>
          </a:p>
          <a:p>
            <a:pPr algn="ctr"/>
            <a:r>
              <a:rPr lang="zh-CN" altLang="zh-CN" sz="7200" b="1">
                <a:solidFill>
                  <a:schemeClr val="accent1"/>
                </a:solidFill>
                <a:effectLst>
                  <a:outerShdw blurRad="38100" dist="25400" dir="5400000" algn="ctr" rotWithShape="0">
                    <a:srgbClr val="6E747A">
                      <a:alpha val="43000"/>
                    </a:srgbClr>
                  </a:outerShdw>
                </a:effectLst>
              </a:rPr>
              <a:t>培养学生自主学习能力</a:t>
            </a:r>
            <a:endParaRPr lang="zh-CN" altLang="zh-CN" sz="7200" b="1">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6966585" y="4137660"/>
            <a:ext cx="3877945"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cs typeface="楷体" panose="02010609060101010101" charset="-122"/>
              </a:rPr>
              <a:t>圩塘小学 许卓群</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3249930" y="2829560"/>
            <a:ext cx="5692140" cy="1198880"/>
          </a:xfrm>
          <a:prstGeom prst="rect">
            <a:avLst/>
          </a:prstGeom>
          <a:noFill/>
          <a:ln>
            <a:noFill/>
          </a:ln>
        </p:spPr>
        <p:txBody>
          <a:bodyPr wrap="none" rtlCol="0" anchor="t">
            <a:spAutoFit/>
          </a:bodyPr>
          <a:p>
            <a:pPr algn="ctr"/>
            <a:r>
              <a:rPr lang="zh-CN" alt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谢谢您的聆听</a:t>
            </a:r>
            <a:endParaRPr lang="zh-CN" alt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Oval 15"/>
          <p:cNvSpPr>
            <a:spLocks noChangeArrowheads="1"/>
          </p:cNvSpPr>
          <p:nvPr/>
        </p:nvSpPr>
        <p:spPr bwMode="auto">
          <a:xfrm>
            <a:off x="1760440" y="1586691"/>
            <a:ext cx="2527606" cy="2518236"/>
          </a:xfrm>
          <a:prstGeom prst="ellipse">
            <a:avLst/>
          </a:prstGeom>
          <a:gradFill flip="none" rotWithShape="1">
            <a:gsLst>
              <a:gs pos="0">
                <a:srgbClr val="FFFFFF"/>
              </a:gs>
              <a:gs pos="100000">
                <a:srgbClr val="FFFFFF">
                  <a:lumMod val="75000"/>
                </a:srgbClr>
              </a:gs>
            </a:gsLst>
            <a:lin ang="13500000" scaled="1"/>
            <a:tileRect/>
          </a:gradFill>
          <a:ln w="38100" cap="flat" cmpd="sng" algn="ctr">
            <a:solidFill>
              <a:schemeClr val="bg1"/>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Oval 31"/>
          <p:cNvSpPr>
            <a:spLocks noChangeArrowheads="1"/>
          </p:cNvSpPr>
          <p:nvPr/>
        </p:nvSpPr>
        <p:spPr bwMode="auto">
          <a:xfrm>
            <a:off x="1875423" y="1699561"/>
            <a:ext cx="2298927" cy="2291208"/>
          </a:xfrm>
          <a:prstGeom prst="ellipse">
            <a:avLst/>
          </a:prstGeom>
          <a:gradFill flip="none" rotWithShape="1">
            <a:gsLst>
              <a:gs pos="0">
                <a:srgbClr val="1CA2EB"/>
              </a:gs>
              <a:gs pos="30000">
                <a:srgbClr val="ACBC01"/>
              </a:gs>
              <a:gs pos="69000">
                <a:srgbClr val="FE9900"/>
              </a:gs>
              <a:gs pos="98000">
                <a:srgbClr val="E1004F"/>
              </a:gs>
            </a:gsLst>
            <a:path path="circle">
              <a:fillToRect l="100000" t="100000"/>
            </a:path>
            <a:tileRect r="-100000" b="-100000"/>
          </a:gradFill>
          <a:ln w="254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51"/>
          <p:cNvSpPr txBox="1"/>
          <p:nvPr/>
        </p:nvSpPr>
        <p:spPr>
          <a:xfrm>
            <a:off x="1761075" y="2581807"/>
            <a:ext cx="2527607" cy="583565"/>
          </a:xfrm>
          <a:prstGeom prst="rect">
            <a:avLst/>
          </a:prstGeom>
          <a:effectLst/>
        </p:spPr>
        <p:txBody>
          <a:bodyPr wrap="square">
            <a:spAutoFit/>
          </a:bodyPr>
          <a:lstStyle>
            <a:defPPr>
              <a:defRPr lang="zh-CN"/>
            </a:defPPr>
            <a:lvl1pPr algn="ctr">
              <a:defRPr sz="9600" b="1" spc="300">
                <a:solidFill>
                  <a:schemeClr val="accent2"/>
                </a:solidFill>
                <a:effectLst>
                  <a:innerShdw blurRad="76200" dist="76200" dir="13500000">
                    <a:prstClr val="black">
                      <a:alpha val="50000"/>
                    </a:prstClr>
                  </a:innerShdw>
                </a:effectLst>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sym typeface="微软雅黑" panose="020B0503020204020204" pitchFamily="34" charset="-122"/>
              </a:rPr>
              <a:t>CONTENTS</a:t>
            </a:r>
            <a:endParaRPr kumimoji="0" lang="en-US" altLang="zh-CN"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sym typeface="微软雅黑" panose="020B0503020204020204" pitchFamily="34" charset="-122"/>
            </a:endParaRPr>
          </a:p>
        </p:txBody>
      </p:sp>
      <p:grpSp>
        <p:nvGrpSpPr>
          <p:cNvPr id="53" name="组合 52"/>
          <p:cNvGrpSpPr/>
          <p:nvPr/>
        </p:nvGrpSpPr>
        <p:grpSpPr>
          <a:xfrm>
            <a:off x="4638675" y="1834515"/>
            <a:ext cx="6656705" cy="573405"/>
            <a:chOff x="4318782" y="1624909"/>
            <a:chExt cx="4620715" cy="573458"/>
          </a:xfrm>
          <a:effectLst>
            <a:outerShdw blurRad="50800" dist="38100" dir="5400000" algn="t" rotWithShape="0">
              <a:prstClr val="black">
                <a:alpha val="16000"/>
              </a:prstClr>
            </a:outerShdw>
          </a:effectLst>
        </p:grpSpPr>
        <p:sp>
          <p:nvSpPr>
            <p:cNvPr id="54" name="圆角矩形 53"/>
            <p:cNvSpPr/>
            <p:nvPr/>
          </p:nvSpPr>
          <p:spPr>
            <a:xfrm>
              <a:off x="4318782" y="1624909"/>
              <a:ext cx="4620715" cy="573458"/>
            </a:xfrm>
            <a:prstGeom prst="roundRect">
              <a:avLst>
                <a:gd name="adj" fmla="val 50000"/>
              </a:avLst>
            </a:prstGeom>
            <a:solidFill>
              <a:schemeClr val="bg1">
                <a:lumMod val="95000"/>
              </a:schemeClr>
            </a:solidFill>
            <a:ln w="25400" cap="flat" cmpd="sng" algn="ctr">
              <a:solidFill>
                <a:schemeClr val="bg1"/>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54"/>
            <p:cNvSpPr txBox="1"/>
            <p:nvPr/>
          </p:nvSpPr>
          <p:spPr>
            <a:xfrm>
              <a:off x="5918252" y="1652848"/>
              <a:ext cx="2477652"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57" name="文本框 56"/>
            <p:cNvSpPr txBox="1"/>
            <p:nvPr/>
          </p:nvSpPr>
          <p:spPr>
            <a:xfrm>
              <a:off x="5149269" y="1667675"/>
              <a:ext cx="627095" cy="5220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01</a:t>
              </a:r>
              <a:endParaRPr kumimoji="0" lang="zh-CN" altLang="en-US"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8" name="组合 57"/>
          <p:cNvGrpSpPr/>
          <p:nvPr/>
        </p:nvGrpSpPr>
        <p:grpSpPr>
          <a:xfrm>
            <a:off x="4638675" y="1947545"/>
            <a:ext cx="6656705" cy="1596035"/>
            <a:chOff x="4318782" y="1486530"/>
            <a:chExt cx="4620715" cy="1595405"/>
          </a:xfrm>
          <a:effectLst>
            <a:outerShdw blurRad="50800" dist="38100" dir="5400000" algn="t" rotWithShape="0">
              <a:prstClr val="black">
                <a:alpha val="16000"/>
              </a:prstClr>
            </a:outerShdw>
          </a:effectLst>
        </p:grpSpPr>
        <p:sp>
          <p:nvSpPr>
            <p:cNvPr id="59" name="圆角矩形 58"/>
            <p:cNvSpPr/>
            <p:nvPr/>
          </p:nvSpPr>
          <p:spPr>
            <a:xfrm>
              <a:off x="4318782" y="2508477"/>
              <a:ext cx="4620715" cy="573458"/>
            </a:xfrm>
            <a:prstGeom prst="roundRect">
              <a:avLst>
                <a:gd name="adj" fmla="val 50000"/>
              </a:avLst>
            </a:prstGeom>
            <a:solidFill>
              <a:schemeClr val="bg1">
                <a:lumMod val="95000"/>
              </a:schemeClr>
            </a:solidFill>
            <a:ln w="25400" cap="flat" cmpd="sng" algn="ctr">
              <a:gradFill flip="none" rotWithShape="1">
                <a:gsLst>
                  <a:gs pos="0">
                    <a:srgbClr val="FFFFFF"/>
                  </a:gs>
                  <a:gs pos="100000">
                    <a:srgbClr val="FFFFFF">
                      <a:lumMod val="65000"/>
                    </a:srgbClr>
                  </a:gs>
                </a:gsLst>
                <a:lin ang="2700000" scaled="1"/>
                <a:tileRect/>
              </a:gra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59"/>
            <p:cNvSpPr txBox="1"/>
            <p:nvPr/>
          </p:nvSpPr>
          <p:spPr>
            <a:xfrm>
              <a:off x="5918379" y="1486530"/>
              <a:ext cx="2687005" cy="460193"/>
            </a:xfrm>
            <a:prstGeom prst="rect">
              <a:avLst/>
            </a:prstGeom>
            <a:noFill/>
          </p:spPr>
          <p:txBody>
            <a:bodyPr wrap="square" rtlCol="0">
              <a:spAutoFit/>
            </a:bodyPr>
            <a:lstStyle/>
            <a:p>
              <a:pPr lvl="0">
                <a:defRPr/>
              </a:pPr>
              <a:r>
                <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体育家庭作业的形式与内容</a:t>
              </a:r>
              <a:endPar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62" name="文本框 61"/>
            <p:cNvSpPr txBox="1"/>
            <p:nvPr/>
          </p:nvSpPr>
          <p:spPr>
            <a:xfrm>
              <a:off x="5149269" y="2559621"/>
              <a:ext cx="627095" cy="5217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02</a:t>
              </a:r>
              <a:endParaRPr kumimoji="0" lang="zh-CN" altLang="en-US"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4638675" y="3051810"/>
            <a:ext cx="6656705" cy="1627025"/>
            <a:chOff x="4318782" y="3622871"/>
            <a:chExt cx="4620715" cy="1626737"/>
          </a:xfrm>
          <a:effectLst>
            <a:outerShdw blurRad="50800" dist="38100" dir="5400000" algn="t" rotWithShape="0">
              <a:prstClr val="black">
                <a:alpha val="16000"/>
              </a:prstClr>
            </a:outerShdw>
          </a:effectLst>
        </p:grpSpPr>
        <p:sp>
          <p:nvSpPr>
            <p:cNvPr id="69" name="圆角矩形 68"/>
            <p:cNvSpPr/>
            <p:nvPr/>
          </p:nvSpPr>
          <p:spPr>
            <a:xfrm>
              <a:off x="4318782" y="4676150"/>
              <a:ext cx="4620715" cy="573458"/>
            </a:xfrm>
            <a:prstGeom prst="roundRect">
              <a:avLst>
                <a:gd name="adj" fmla="val 50000"/>
              </a:avLst>
            </a:prstGeom>
            <a:solidFill>
              <a:schemeClr val="bg1">
                <a:lumMod val="95000"/>
              </a:schemeClr>
            </a:solidFill>
            <a:ln w="25400" cap="flat" cmpd="sng" algn="ctr">
              <a:gradFill flip="none" rotWithShape="1">
                <a:gsLst>
                  <a:gs pos="0">
                    <a:srgbClr val="FFFFFF"/>
                  </a:gs>
                  <a:gs pos="100000">
                    <a:srgbClr val="FFFFFF">
                      <a:lumMod val="65000"/>
                    </a:srgbClr>
                  </a:gs>
                </a:gsLst>
                <a:lin ang="2700000" scaled="1"/>
                <a:tileRect/>
              </a:gra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文本框 69"/>
            <p:cNvSpPr txBox="1"/>
            <p:nvPr/>
          </p:nvSpPr>
          <p:spPr>
            <a:xfrm>
              <a:off x="5918379" y="3622871"/>
              <a:ext cx="2948830" cy="460293"/>
            </a:xfrm>
            <a:prstGeom prst="rect">
              <a:avLst/>
            </a:prstGeom>
            <a:noFill/>
          </p:spPr>
          <p:txBody>
            <a:bodyPr wrap="square" rtlCol="0">
              <a:spAutoFit/>
            </a:bodyPr>
            <a:lstStyle/>
            <a:p>
              <a:pPr lvl="0">
                <a:defRPr/>
              </a:pPr>
              <a:r>
                <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体育家庭作业评价与反馈形式</a:t>
              </a:r>
              <a:endPar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72" name="文本框 71"/>
            <p:cNvSpPr txBox="1"/>
            <p:nvPr/>
          </p:nvSpPr>
          <p:spPr>
            <a:xfrm>
              <a:off x="5149269" y="4676077"/>
              <a:ext cx="627095" cy="5218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03</a:t>
              </a:r>
              <a:endParaRPr kumimoji="0" lang="zh-CN" altLang="en-US" sz="2800" b="1" i="0" u="none" strike="noStrike" kern="0" cap="none" spc="0" normalizeH="0" baseline="0" noProof="0" dirty="0">
                <a:ln>
                  <a:noFill/>
                </a:ln>
                <a:solidFill>
                  <a:srgbClr val="ACBC0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5" name="文本框 74"/>
          <p:cNvSpPr txBox="1"/>
          <p:nvPr/>
        </p:nvSpPr>
        <p:spPr>
          <a:xfrm>
            <a:off x="6943725" y="4135755"/>
            <a:ext cx="4247515" cy="460375"/>
          </a:xfrm>
          <a:prstGeom prst="rect">
            <a:avLst/>
          </a:prstGeom>
          <a:noFill/>
        </p:spPr>
        <p:txBody>
          <a:bodyPr wrap="square" rtlCol="0">
            <a:spAutoFit/>
          </a:bodyPr>
          <a:lstStyle/>
          <a:p>
            <a:pPr lvl="0">
              <a:defRPr/>
            </a:pPr>
            <a:r>
              <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布置体育家庭作业的注意事项</a:t>
            </a:r>
            <a:endParaRPr lang="zh-CN" altLang="en-US" sz="2400" b="1" kern="0" dirty="0">
              <a:solidFill>
                <a:srgbClr val="ACBC01"/>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9" grpId="0" animBg="1"/>
      <p:bldP spid="49" grpId="1" animBg="1"/>
      <p:bldP spid="49" grpId="2" animBg="1"/>
      <p:bldP spid="50" grpId="0" animBg="1"/>
      <p:bldP spid="50" grpId="1" animBg="1"/>
      <p:bldP spid="50" grpId="2" animBg="1"/>
      <p:bldP spid="52" grpId="0" bldLvl="0" animBg="1"/>
      <p:bldP spid="52" grpId="1" bldLvl="0" animBg="1"/>
      <p:bldP spid="52"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p:spPr>
      </p:pic>
      <p:sp>
        <p:nvSpPr>
          <p:cNvPr id="31" name="文本框 30"/>
          <p:cNvSpPr txBox="1"/>
          <p:nvPr/>
        </p:nvSpPr>
        <p:spPr>
          <a:xfrm>
            <a:off x="1254760" y="638175"/>
            <a:ext cx="7096125" cy="768350"/>
          </a:xfrm>
          <a:prstGeom prst="rect">
            <a:avLst/>
          </a:prstGeom>
          <a:noFill/>
        </p:spPr>
        <p:txBody>
          <a:bodyPr wrap="square" rtlCol="0">
            <a:spAutoFit/>
          </a:bodyPr>
          <a:lstStyle/>
          <a:p>
            <a:pPr lvl="0">
              <a:defRPr/>
            </a:pPr>
            <a:r>
              <a:rPr lang="zh-CN" altLang="en-US" sz="4400" b="1" kern="0" dirty="0">
                <a:solidFill>
                  <a:srgbClr val="ACBC01"/>
                </a:solidFill>
                <a:latin typeface="隶书" panose="02010509060101010101" charset="-122"/>
                <a:ea typeface="隶书" panose="02010509060101010101" charset="-122"/>
                <a:cs typeface="Aharoni" panose="02010803020104030203" pitchFamily="2" charset="-79"/>
                <a:sym typeface="微软雅黑" panose="020B0503020204020204" pitchFamily="34" charset="-122"/>
              </a:rPr>
              <a:t>体育家庭作业的形式与内容</a:t>
            </a:r>
            <a:endParaRPr lang="zh-CN" altLang="en-US" sz="4400" b="1" kern="0" dirty="0">
              <a:solidFill>
                <a:srgbClr val="ACBC01"/>
              </a:solidFill>
              <a:latin typeface="隶书" panose="02010509060101010101" charset="-122"/>
              <a:ea typeface="隶书" panose="02010509060101010101" charset="-122"/>
              <a:cs typeface="Aharoni" panose="02010803020104030203" pitchFamily="2" charset="-79"/>
              <a:sym typeface="微软雅黑" panose="020B0503020204020204" pitchFamily="34" charset="-122"/>
            </a:endParaRPr>
          </a:p>
        </p:txBody>
      </p:sp>
      <p:grpSp>
        <p:nvGrpSpPr>
          <p:cNvPr id="4" name="组合 3"/>
          <p:cNvGrpSpPr/>
          <p:nvPr/>
        </p:nvGrpSpPr>
        <p:grpSpPr>
          <a:xfrm>
            <a:off x="1148684" y="2320175"/>
            <a:ext cx="9696076" cy="3520135"/>
            <a:chOff x="1033774" y="2013121"/>
            <a:chExt cx="9696076" cy="3520135"/>
          </a:xfrm>
        </p:grpSpPr>
        <p:grpSp>
          <p:nvGrpSpPr>
            <p:cNvPr id="25" name="_1"/>
            <p:cNvGrpSpPr/>
            <p:nvPr/>
          </p:nvGrpSpPr>
          <p:grpSpPr>
            <a:xfrm>
              <a:off x="1033774" y="2013121"/>
              <a:ext cx="2242804" cy="3520135"/>
              <a:chOff x="799561" y="1038958"/>
              <a:chExt cx="1850186" cy="2900945"/>
            </a:xfrm>
          </p:grpSpPr>
          <p:sp>
            <p:nvSpPr>
              <p:cNvPr id="26" name="圆角矩形 11"/>
              <p:cNvSpPr/>
              <p:nvPr/>
            </p:nvSpPr>
            <p:spPr>
              <a:xfrm>
                <a:off x="887052" y="1038958"/>
                <a:ext cx="1632254" cy="1502650"/>
              </a:xfrm>
              <a:prstGeom prst="roundRect">
                <a:avLst>
                  <a:gd name="adj" fmla="val 9350"/>
                </a:avLst>
              </a:prstGeom>
              <a:solidFill>
                <a:srgbClr val="ACBC0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13"/>
              <p:cNvSpPr/>
              <p:nvPr/>
            </p:nvSpPr>
            <p:spPr>
              <a:xfrm>
                <a:off x="799561"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ACBC0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椭圆 27"/>
              <p:cNvSpPr/>
              <p:nvPr/>
            </p:nvSpPr>
            <p:spPr>
              <a:xfrm>
                <a:off x="1403141" y="1647875"/>
                <a:ext cx="600075" cy="600075"/>
              </a:xfrm>
              <a:prstGeom prst="ellipse">
                <a:avLst/>
              </a:prstGeom>
              <a:solidFill>
                <a:srgbClr val="ACB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11"/>
              <p:cNvSpPr txBox="1"/>
              <p:nvPr/>
            </p:nvSpPr>
            <p:spPr>
              <a:xfrm>
                <a:off x="1304926" y="1222952"/>
                <a:ext cx="839367" cy="475573"/>
              </a:xfrm>
              <a:prstGeom prst="rect">
                <a:avLst/>
              </a:prstGeom>
              <a:noFill/>
            </p:spPr>
            <p:txBody>
              <a:bodyPr wrap="square" lIns="68580" tIns="34290" rIns="68580" bIns="34290" rtlCol="0">
                <a:spAutoFit/>
              </a:bodyPr>
              <a:lstStyle/>
              <a:p>
                <a:pPr algn="ctr"/>
                <a:r>
                  <a:rPr lang="en-US" altLang="zh-HK"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HK" altLang="en-US"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64"/>
              <p:cNvSpPr txBox="1"/>
              <p:nvPr/>
            </p:nvSpPr>
            <p:spPr>
              <a:xfrm>
                <a:off x="1079815" y="2434609"/>
                <a:ext cx="1321646" cy="817401"/>
              </a:xfrm>
              <a:prstGeom prst="rect">
                <a:avLst/>
              </a:prstGeom>
              <a:noFill/>
            </p:spPr>
            <p:txBody>
              <a:bodyPr wrap="square" lIns="68580" tIns="34290" rIns="68580" bIns="34290" rtlCol="0">
                <a:spAutoFit/>
              </a:bodyPr>
              <a:lstStyle/>
              <a:p>
                <a:pPr algn="ctr"/>
                <a:r>
                  <a:rPr lang="zh-HK" altLang="en-US" sz="2000" b="1" dirty="0">
                    <a:latin typeface="微软雅黑" panose="020B0503020204020204" pitchFamily="34" charset="-122"/>
                    <a:ea typeface="微软雅黑" panose="020B0503020204020204" pitchFamily="34" charset="-122"/>
                    <a:sym typeface="微软雅黑" panose="020B0503020204020204" pitchFamily="34" charset="-122"/>
                  </a:rPr>
                  <a:t>针对运动技能教学，课内外相结合</a:t>
                </a:r>
                <a:endParaRPr lang="zh-HK"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5" name="_2"/>
            <p:cNvGrpSpPr/>
            <p:nvPr/>
          </p:nvGrpSpPr>
          <p:grpSpPr>
            <a:xfrm>
              <a:off x="3500841" y="2013121"/>
              <a:ext cx="2242804" cy="3520135"/>
              <a:chOff x="2690633" y="1038958"/>
              <a:chExt cx="1850186" cy="2900945"/>
            </a:xfrm>
          </p:grpSpPr>
          <p:sp>
            <p:nvSpPr>
              <p:cNvPr id="56" name="圆角矩形 19"/>
              <p:cNvSpPr/>
              <p:nvPr/>
            </p:nvSpPr>
            <p:spPr>
              <a:xfrm>
                <a:off x="2799601" y="1038958"/>
                <a:ext cx="1632254" cy="1502651"/>
              </a:xfrm>
              <a:prstGeom prst="roundRect">
                <a:avLst>
                  <a:gd name="adj" fmla="val 9350"/>
                </a:avLst>
              </a:prstGeom>
              <a:solidFill>
                <a:srgbClr val="FE99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2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FE9900"/>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椭圆 57"/>
              <p:cNvSpPr/>
              <p:nvPr/>
            </p:nvSpPr>
            <p:spPr>
              <a:xfrm>
                <a:off x="3315689" y="1647875"/>
                <a:ext cx="600075" cy="600075"/>
              </a:xfrm>
              <a:prstGeom prst="ellipse">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文本框 48"/>
              <p:cNvSpPr txBox="1"/>
              <p:nvPr/>
            </p:nvSpPr>
            <p:spPr>
              <a:xfrm>
                <a:off x="3185327" y="1222952"/>
                <a:ext cx="894944" cy="475573"/>
              </a:xfrm>
              <a:prstGeom prst="rect">
                <a:avLst/>
              </a:prstGeom>
              <a:noFill/>
            </p:spPr>
            <p:txBody>
              <a:bodyPr wrap="square" lIns="68580" tIns="34290" rIns="68580" bIns="34290" rtlCol="0">
                <a:spAutoFit/>
              </a:bodyPr>
              <a:lstStyle/>
              <a:p>
                <a:pPr algn="ctr"/>
                <a:r>
                  <a:rPr lang="en-US" altLang="zh-HK"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HK" altLang="en-US"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66"/>
              <p:cNvSpPr txBox="1"/>
              <p:nvPr/>
            </p:nvSpPr>
            <p:spPr>
              <a:xfrm>
                <a:off x="2951505" y="2434609"/>
                <a:ext cx="1479845" cy="817401"/>
              </a:xfrm>
              <a:prstGeom prst="rect">
                <a:avLst/>
              </a:prstGeom>
              <a:noFill/>
            </p:spPr>
            <p:txBody>
              <a:bodyPr wrap="square" lIns="68580" tIns="34290" rIns="68580" bIns="34290" rtlCol="0">
                <a:spAutoFit/>
              </a:bodyPr>
              <a:lstStyle/>
              <a:p>
                <a:pPr algn="l"/>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针对提高身体素质，自主选择练习的形式</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_3"/>
            <p:cNvGrpSpPr/>
            <p:nvPr/>
          </p:nvGrpSpPr>
          <p:grpSpPr>
            <a:xfrm>
              <a:off x="5993943" y="2013121"/>
              <a:ext cx="2242804" cy="3520135"/>
              <a:chOff x="4603182" y="1038958"/>
              <a:chExt cx="1850186" cy="2900945"/>
            </a:xfrm>
          </p:grpSpPr>
          <p:sp>
            <p:nvSpPr>
              <p:cNvPr id="63" name="圆角矩形 26"/>
              <p:cNvSpPr/>
              <p:nvPr/>
            </p:nvSpPr>
            <p:spPr>
              <a:xfrm>
                <a:off x="4712149" y="1038958"/>
                <a:ext cx="1632254" cy="1502651"/>
              </a:xfrm>
              <a:prstGeom prst="roundRect">
                <a:avLst>
                  <a:gd name="adj" fmla="val 9350"/>
                </a:avLst>
              </a:prstGeom>
              <a:solidFill>
                <a:srgbClr val="E1004F"/>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2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E1004F"/>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椭圆 64"/>
              <p:cNvSpPr/>
              <p:nvPr/>
            </p:nvSpPr>
            <p:spPr>
              <a:xfrm>
                <a:off x="5228238" y="1647875"/>
                <a:ext cx="600075" cy="600075"/>
              </a:xfrm>
              <a:prstGeom prst="ellipse">
                <a:avLst/>
              </a:prstGeom>
              <a:solidFill>
                <a:srgbClr val="E1004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文本框 54"/>
              <p:cNvSpPr txBox="1"/>
              <p:nvPr/>
            </p:nvSpPr>
            <p:spPr>
              <a:xfrm>
                <a:off x="5044295" y="1222952"/>
                <a:ext cx="978584" cy="475573"/>
              </a:xfrm>
              <a:prstGeom prst="rect">
                <a:avLst/>
              </a:prstGeom>
              <a:noFill/>
            </p:spPr>
            <p:txBody>
              <a:bodyPr wrap="square" lIns="68580" tIns="34290" rIns="68580" bIns="34290" rtlCol="0">
                <a:spAutoFit/>
              </a:bodyPr>
              <a:lstStyle/>
              <a:p>
                <a:pPr algn="ctr"/>
                <a:r>
                  <a:rPr lang="en-US" altLang="zh-HK"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HK" altLang="en-US"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68"/>
              <p:cNvSpPr txBox="1"/>
              <p:nvPr/>
            </p:nvSpPr>
            <p:spPr>
              <a:xfrm>
                <a:off x="4821099" y="2434609"/>
                <a:ext cx="1523324" cy="1070680"/>
              </a:xfrm>
              <a:prstGeom prst="rect">
                <a:avLst/>
              </a:prstGeom>
              <a:noFill/>
            </p:spPr>
            <p:txBody>
              <a:bodyPr wrap="square" lIns="68580" tIns="34290" rIns="68580" bIns="34290" rtlCol="0">
                <a:spAutoFit/>
              </a:bodyPr>
              <a:lstStyle/>
              <a:p>
                <a:pPr algn="l"/>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针对肥胖、特殊群体，帮助制定个性化体育作业</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9" name="_4"/>
            <p:cNvGrpSpPr/>
            <p:nvPr/>
          </p:nvGrpSpPr>
          <p:grpSpPr>
            <a:xfrm>
              <a:off x="8487046" y="2013121"/>
              <a:ext cx="2242804" cy="3520135"/>
              <a:chOff x="6515731" y="1038958"/>
              <a:chExt cx="1850186" cy="2900945"/>
            </a:xfrm>
          </p:grpSpPr>
          <p:sp>
            <p:nvSpPr>
              <p:cNvPr id="70" name="圆角矩形 39"/>
              <p:cNvSpPr/>
              <p:nvPr/>
            </p:nvSpPr>
            <p:spPr>
              <a:xfrm>
                <a:off x="6624698" y="1038958"/>
                <a:ext cx="1632254" cy="1502651"/>
              </a:xfrm>
              <a:prstGeom prst="roundRect">
                <a:avLst>
                  <a:gd name="adj" fmla="val 9350"/>
                </a:avLst>
              </a:prstGeom>
              <a:solidFill>
                <a:srgbClr val="1CA2EB"/>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40"/>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1CA2EB"/>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椭圆 71"/>
              <p:cNvSpPr/>
              <p:nvPr/>
            </p:nvSpPr>
            <p:spPr>
              <a:xfrm>
                <a:off x="7140787" y="1647875"/>
                <a:ext cx="600075" cy="600075"/>
              </a:xfrm>
              <a:prstGeom prst="ellipse">
                <a:avLst/>
              </a:prstGeom>
              <a:solidFill>
                <a:srgbClr val="1CA2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文本框 60"/>
              <p:cNvSpPr txBox="1"/>
              <p:nvPr/>
            </p:nvSpPr>
            <p:spPr>
              <a:xfrm>
                <a:off x="6988992" y="1222952"/>
                <a:ext cx="876274" cy="475573"/>
              </a:xfrm>
              <a:prstGeom prst="rect">
                <a:avLst/>
              </a:prstGeom>
              <a:noFill/>
            </p:spPr>
            <p:txBody>
              <a:bodyPr wrap="square" lIns="68580" tIns="34290" rIns="68580" bIns="34290" rtlCol="0">
                <a:spAutoFit/>
              </a:bodyPr>
              <a:lstStyle/>
              <a:p>
                <a:pPr algn="ctr"/>
                <a:r>
                  <a:rPr lang="en-US" altLang="zh-HK"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HK" altLang="en-US" sz="3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70"/>
              <p:cNvSpPr txBox="1"/>
              <p:nvPr/>
            </p:nvSpPr>
            <p:spPr>
              <a:xfrm>
                <a:off x="6885561" y="2434609"/>
                <a:ext cx="1271357" cy="1070680"/>
              </a:xfrm>
              <a:prstGeom prst="rect">
                <a:avLst/>
              </a:prstGeom>
              <a:noFill/>
            </p:spPr>
            <p:txBody>
              <a:bodyPr wrap="square" lIns="68580" tIns="34290" rIns="68580" bIns="34290" rtlCol="0">
                <a:spAutoFit/>
              </a:bodyPr>
              <a:lstStyle/>
              <a:p>
                <a:pPr algn="l"/>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针对运动会 、体育节及体测，自主备战练习 。</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67" name="矩形 66"/>
          <p:cNvSpPr/>
          <p:nvPr/>
        </p:nvSpPr>
        <p:spPr>
          <a:xfrm>
            <a:off x="0" y="3375027"/>
            <a:ext cx="6738939" cy="302198"/>
          </a:xfrm>
          <a:prstGeom prst="rect">
            <a:avLst/>
          </a:prstGeom>
          <a:solidFill>
            <a:srgbClr val="E100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9" name="组合 68"/>
          <p:cNvGrpSpPr/>
          <p:nvPr/>
        </p:nvGrpSpPr>
        <p:grpSpPr>
          <a:xfrm>
            <a:off x="5666296" y="1658273"/>
            <a:ext cx="2051352" cy="2051352"/>
            <a:chOff x="6864437" y="1751529"/>
            <a:chExt cx="1970470" cy="1970470"/>
          </a:xfrm>
          <a:solidFill>
            <a:srgbClr val="E1004F"/>
          </a:solidFill>
          <a:effectLst>
            <a:outerShdw blurRad="50800" dist="38100" dir="2700000" algn="tl" rotWithShape="0">
              <a:prstClr val="black">
                <a:alpha val="40000"/>
              </a:prstClr>
            </a:outerShdw>
          </a:effectLst>
        </p:grpSpPr>
        <p:sp>
          <p:nvSpPr>
            <p:cNvPr id="70" name="任意多边形 77"/>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78"/>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2" name="矩形 71"/>
          <p:cNvSpPr/>
          <p:nvPr/>
        </p:nvSpPr>
        <p:spPr>
          <a:xfrm flipV="1">
            <a:off x="0" y="4078290"/>
            <a:ext cx="4595813" cy="304814"/>
          </a:xfrm>
          <a:prstGeom prst="rect">
            <a:avLst/>
          </a:prstGeom>
          <a:solidFill>
            <a:srgbClr val="ACBC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4" name="组合 73"/>
          <p:cNvGrpSpPr/>
          <p:nvPr/>
        </p:nvGrpSpPr>
        <p:grpSpPr>
          <a:xfrm flipV="1">
            <a:off x="3448879" y="4057319"/>
            <a:ext cx="2051352" cy="2051352"/>
            <a:chOff x="6864437" y="1751529"/>
            <a:chExt cx="1970470" cy="1970470"/>
          </a:xfrm>
          <a:solidFill>
            <a:srgbClr val="ACBC01"/>
          </a:solidFill>
          <a:effectLst>
            <a:outerShdw blurRad="50800" dist="38100" dir="2700000" algn="tl" rotWithShape="0">
              <a:prstClr val="black">
                <a:alpha val="40000"/>
              </a:prstClr>
            </a:outerShdw>
          </a:effectLst>
        </p:grpSpPr>
        <p:sp>
          <p:nvSpPr>
            <p:cNvPr id="75" name="任意多边形 82"/>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任意多边形 83"/>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7" name="矩形 76"/>
          <p:cNvSpPr/>
          <p:nvPr/>
        </p:nvSpPr>
        <p:spPr>
          <a:xfrm flipV="1">
            <a:off x="6989764" y="4078290"/>
            <a:ext cx="5202237" cy="304814"/>
          </a:xfrm>
          <a:prstGeom prst="rect">
            <a:avLst/>
          </a:prstGeom>
          <a:solidFill>
            <a:srgbClr val="1CA2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9" name="组合 78"/>
          <p:cNvGrpSpPr/>
          <p:nvPr/>
        </p:nvGrpSpPr>
        <p:grpSpPr>
          <a:xfrm flipV="1">
            <a:off x="5917950" y="4057319"/>
            <a:ext cx="2051352" cy="2051352"/>
            <a:chOff x="6864437" y="1751529"/>
            <a:chExt cx="1970470" cy="1970470"/>
          </a:xfrm>
          <a:solidFill>
            <a:srgbClr val="1CA2EB"/>
          </a:solidFill>
          <a:effectLst>
            <a:outerShdw blurRad="50800" dist="38100" dir="2700000" algn="tl" rotWithShape="0">
              <a:prstClr val="black">
                <a:alpha val="40000"/>
              </a:prstClr>
            </a:outerShdw>
          </a:effectLst>
        </p:grpSpPr>
        <p:sp>
          <p:nvSpPr>
            <p:cNvPr id="80" name="任意多边形 87"/>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88"/>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53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 name="TextBox 59"/>
          <p:cNvSpPr txBox="1">
            <a:spLocks noChangeArrowheads="1"/>
          </p:cNvSpPr>
          <p:nvPr/>
        </p:nvSpPr>
        <p:spPr bwMode="auto">
          <a:xfrm flipH="1">
            <a:off x="2568894" y="1529398"/>
            <a:ext cx="2589212" cy="459105"/>
          </a:xfrm>
          <a:prstGeom prst="rect">
            <a:avLst/>
          </a:prstGeom>
          <a:noFill/>
          <a:ln>
            <a:noFill/>
          </a:ln>
        </p:spPr>
        <p:txBody>
          <a:bodyPr lIns="91431" tIns="45716" rIns="91431" bIns="45716">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a:defRPr/>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hlinkClick r:id="rId3" action="ppaction://hlinkfile"/>
              </a:rPr>
              <a:t>网络资源学习</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矩形 82"/>
          <p:cNvSpPr>
            <a:spLocks noChangeArrowheads="1"/>
          </p:cNvSpPr>
          <p:nvPr/>
        </p:nvSpPr>
        <p:spPr bwMode="auto">
          <a:xfrm>
            <a:off x="654050" y="2007235"/>
            <a:ext cx="4845685" cy="1317625"/>
          </a:xfrm>
          <a:prstGeom prst="rect">
            <a:avLst/>
          </a:prstGeom>
          <a:noFill/>
          <a:ln>
            <a:noFill/>
          </a:ln>
        </p:spPr>
        <p:txBody>
          <a:bodyPr wrap="square" lIns="91431" tIns="45716" rIns="91431" bIns="45716">
            <a:spAutoFit/>
          </a:bodyPr>
          <a:lstStyle/>
          <a:p>
            <a:pPr defTabSz="913765">
              <a:lnSpc>
                <a:spcPct val="114000"/>
              </a:lnSpc>
              <a:defRPr/>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网络资源可以助力学生自主学习，提高课堂学习效率。得益于现代通信工具的发展，教师可以将新教学的内容、 练习手段、方法，制作成微课，通过微信、QQ等通信工具传送，让学生在家跟着视频练一练。这不仅能服务于课堂，也能培养学生的自主学习能力。</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TextBox 59"/>
          <p:cNvSpPr txBox="1">
            <a:spLocks noChangeArrowheads="1"/>
          </p:cNvSpPr>
          <p:nvPr/>
        </p:nvSpPr>
        <p:spPr bwMode="auto">
          <a:xfrm flipH="1">
            <a:off x="8296911" y="4521518"/>
            <a:ext cx="2587625" cy="459105"/>
          </a:xfrm>
          <a:prstGeom prst="rect">
            <a:avLst/>
          </a:prstGeom>
          <a:noFill/>
          <a:ln>
            <a:noFill/>
          </a:ln>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动作巩固练习</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矩形 17"/>
          <p:cNvSpPr>
            <a:spLocks noChangeArrowheads="1"/>
          </p:cNvSpPr>
          <p:nvPr/>
        </p:nvSpPr>
        <p:spPr bwMode="auto">
          <a:xfrm>
            <a:off x="8093075" y="4989830"/>
            <a:ext cx="3787140" cy="1771015"/>
          </a:xfrm>
          <a:prstGeom prst="rect">
            <a:avLst/>
          </a:prstGeom>
          <a:noFill/>
          <a:ln>
            <a:noFill/>
          </a:ln>
        </p:spPr>
        <p:txBody>
          <a:bodyPr wrap="square" lIns="91431" tIns="45716" rIns="91431" bIns="45716">
            <a:spAutoFit/>
          </a:bodyPr>
          <a:lstStyle/>
          <a:p>
            <a:pPr defTabSz="913765">
              <a:lnSpc>
                <a:spcPct val="114000"/>
              </a:lnSpc>
              <a:defRPr/>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布置一些有针对性的复习巩固作业对学生掌握动作要领有很大的帮助。如，三年级武术教学———正踢腿、 侧压腿等动作课后就可以布置学生回去练一练。快速跑教学，作业可以布置摆臂练习、高抬腿练习、小步跑练习等。</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TextBox 59"/>
          <p:cNvSpPr txBox="1">
            <a:spLocks noChangeArrowheads="1"/>
          </p:cNvSpPr>
          <p:nvPr/>
        </p:nvSpPr>
        <p:spPr bwMode="auto">
          <a:xfrm flipH="1">
            <a:off x="1223645" y="4530725"/>
            <a:ext cx="2589213" cy="459105"/>
          </a:xfrm>
          <a:prstGeom prst="rect">
            <a:avLst/>
          </a:prstGeom>
          <a:noFill/>
          <a:ln>
            <a:noFill/>
          </a:ln>
        </p:spPr>
        <p:txBody>
          <a:bodyPr lIns="91431" tIns="45716" rIns="91431" bIns="45716">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模仿性练习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矩形 17"/>
          <p:cNvSpPr>
            <a:spLocks noChangeArrowheads="1"/>
          </p:cNvSpPr>
          <p:nvPr/>
        </p:nvSpPr>
        <p:spPr bwMode="auto">
          <a:xfrm>
            <a:off x="488950" y="4958080"/>
            <a:ext cx="2959735" cy="1771015"/>
          </a:xfrm>
          <a:prstGeom prst="rect">
            <a:avLst/>
          </a:prstGeom>
          <a:noFill/>
          <a:ln>
            <a:noFill/>
          </a:ln>
        </p:spPr>
        <p:txBody>
          <a:bodyPr wrap="square" lIns="91431" tIns="45716" rIns="91431" bIns="45716">
            <a:spAutoFit/>
          </a:bodyPr>
          <a:lstStyle/>
          <a:p>
            <a:pPr defTabSz="913765">
              <a:lnSpc>
                <a:spcPct val="114000"/>
              </a:lnSpc>
              <a:defRPr/>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布置一些模仿性的练习，可以提高学生掌握技能的效率。如，一年级有部分学生不会跳短绳，可以布置学生回去徒手模仿跳绳动作或一手持绳摇绳模仿跳绳动作，每天完成100次。</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5971622" y="1988722"/>
            <a:ext cx="1355081" cy="1353905"/>
          </a:xfrm>
          <a:prstGeom prst="ellipse">
            <a:avLst/>
          </a:prstGeom>
        </p:spPr>
      </p:pic>
      <p:pic>
        <p:nvPicPr>
          <p:cNvPr id="3" name="图片 2"/>
          <p:cNvPicPr>
            <a:picLocks noChangeAspect="1"/>
          </p:cNvPicPr>
          <p:nvPr/>
        </p:nvPicPr>
        <p:blipFill>
          <a:blip r:embed="rId5"/>
          <a:stretch>
            <a:fillRect/>
          </a:stretch>
        </p:blipFill>
        <p:spPr>
          <a:xfrm>
            <a:off x="3796658" y="4404075"/>
            <a:ext cx="1361714" cy="1388625"/>
          </a:xfrm>
          <a:prstGeom prst="ellipse">
            <a:avLst/>
          </a:prstGeom>
        </p:spPr>
      </p:pic>
      <p:pic>
        <p:nvPicPr>
          <p:cNvPr id="4" name="图片 3"/>
          <p:cNvPicPr>
            <a:picLocks noChangeAspect="1"/>
          </p:cNvPicPr>
          <p:nvPr/>
        </p:nvPicPr>
        <p:blipFill>
          <a:blip r:embed="rId6"/>
          <a:stretch>
            <a:fillRect/>
          </a:stretch>
        </p:blipFill>
        <p:spPr>
          <a:xfrm>
            <a:off x="6252801" y="4377698"/>
            <a:ext cx="1464847" cy="1411155"/>
          </a:xfrm>
          <a:prstGeom prst="ellipse">
            <a:avLst/>
          </a:prstGeom>
        </p:spPr>
      </p:pic>
      <p:sp>
        <p:nvSpPr>
          <p:cNvPr id="5" name="流程图: 终止 4"/>
          <p:cNvSpPr/>
          <p:nvPr/>
        </p:nvSpPr>
        <p:spPr>
          <a:xfrm>
            <a:off x="1997075" y="681990"/>
            <a:ext cx="8141335" cy="724535"/>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3600" b="1">
                <a:latin typeface="隶书" panose="02010509060101010101" charset="-122"/>
                <a:ea typeface="隶书" panose="02010509060101010101" charset="-122"/>
              </a:rPr>
              <a:t>针对运动技能教学，课内外相结合</a:t>
            </a:r>
            <a:endParaRPr lang="zh-CN" altLang="en-US" sz="3600" b="1">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67" grpId="0" animBg="1"/>
      <p:bldP spid="72" grpId="0" animBg="1"/>
      <p:bldP spid="77" grpId="0" animBg="1"/>
      <p:bldP spid="82" grpId="0"/>
      <p:bldP spid="83" grpId="0"/>
      <p:bldP spid="84" grpId="0"/>
      <p:bldP spid="85" grpId="0"/>
      <p:bldP spid="86"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32" name="文本框 31"/>
          <p:cNvSpPr txBox="1"/>
          <p:nvPr/>
        </p:nvSpPr>
        <p:spPr>
          <a:xfrm>
            <a:off x="8717280" y="2662555"/>
            <a:ext cx="3252470" cy="107632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zh-CN" altLang="en-US" sz="1600" b="1" kern="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仰卧起坐、 全蹲起、 提踵练习、 持轻物上肢练习 （轻物可用矿泉水瓶装上沙或水代替，上举、前平举、侧平举）、 跳台阶等。</a:t>
            </a:r>
            <a:endParaRPr lang="zh-CN" altLang="en-US" sz="1600" b="1" kern="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
        <p:nvSpPr>
          <p:cNvPr id="33" name="文本框 32"/>
          <p:cNvSpPr txBox="1"/>
          <p:nvPr/>
        </p:nvSpPr>
        <p:spPr>
          <a:xfrm>
            <a:off x="8834076" y="2168995"/>
            <a:ext cx="2879848" cy="368300"/>
          </a:xfrm>
          <a:prstGeom prst="rect">
            <a:avLst/>
          </a:prstGeom>
          <a:noFill/>
        </p:spPr>
        <p:txBody>
          <a:bodyPr wrap="square" rtlCol="0">
            <a:spAutoFit/>
          </a:bodyPr>
          <a:lstStyle/>
          <a:p>
            <a:r>
              <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力量素质练习</a:t>
            </a:r>
            <a:endPar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34" name="文本框 33"/>
          <p:cNvSpPr txBox="1"/>
          <p:nvPr/>
        </p:nvSpPr>
        <p:spPr>
          <a:xfrm>
            <a:off x="2734310" y="1781175"/>
            <a:ext cx="3046095" cy="64516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1分钟跳绳、爬楼梯往返、QQ跳、慢跑等。</a:t>
            </a:r>
            <a:endParaRPr kumimoji="0" lang="zh-CN" altLang="en-US"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
        <p:nvSpPr>
          <p:cNvPr id="35" name="文本框 34"/>
          <p:cNvSpPr txBox="1"/>
          <p:nvPr/>
        </p:nvSpPr>
        <p:spPr>
          <a:xfrm>
            <a:off x="2931579" y="1065581"/>
            <a:ext cx="2879848" cy="368300"/>
          </a:xfrm>
          <a:prstGeom prst="rect">
            <a:avLst/>
          </a:prstGeom>
          <a:noFill/>
        </p:spPr>
        <p:txBody>
          <a:bodyPr wrap="square" rtlCol="0">
            <a:spAutoFit/>
          </a:bodyPr>
          <a:lstStyle/>
          <a:p>
            <a:pPr algn="r"/>
            <a:r>
              <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耐力素质练习</a:t>
            </a:r>
            <a:endParaRPr lang="zh-CN" altLang="en-US" b="1" dirty="0">
              <a:solidFill>
                <a:srgbClr val="000000"/>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36" name="文本框 35"/>
          <p:cNvSpPr txBox="1"/>
          <p:nvPr/>
        </p:nvSpPr>
        <p:spPr>
          <a:xfrm>
            <a:off x="678180" y="3589020"/>
            <a:ext cx="2698750" cy="70675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平衡练习（单脚支撑）、 3米往返跑。</a:t>
            </a:r>
            <a:endPar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
        <p:nvSpPr>
          <p:cNvPr id="37" name="文本框 36"/>
          <p:cNvSpPr txBox="1"/>
          <p:nvPr/>
        </p:nvSpPr>
        <p:spPr>
          <a:xfrm>
            <a:off x="497094" y="2997336"/>
            <a:ext cx="2879848"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r"/>
            <a:r>
              <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灵敏素质练习</a:t>
            </a:r>
            <a:endPar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38" name="文本框 37"/>
          <p:cNvSpPr txBox="1"/>
          <p:nvPr/>
        </p:nvSpPr>
        <p:spPr>
          <a:xfrm>
            <a:off x="1896650" y="5021070"/>
            <a:ext cx="2185542" cy="39878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sym typeface="微软雅黑" panose="020B0503020204020204" pitchFamily="34" charset="-122"/>
              </a:rPr>
              <a:t>高抬腿、小步跑。</a:t>
            </a:r>
            <a:endPar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sym typeface="微软雅黑" panose="020B0503020204020204" pitchFamily="34" charset="-122"/>
            </a:endParaRPr>
          </a:p>
        </p:txBody>
      </p:sp>
      <p:sp>
        <p:nvSpPr>
          <p:cNvPr id="39" name="文本框 38"/>
          <p:cNvSpPr txBox="1"/>
          <p:nvPr/>
        </p:nvSpPr>
        <p:spPr>
          <a:xfrm>
            <a:off x="1191190" y="4628125"/>
            <a:ext cx="2879848" cy="368300"/>
          </a:xfrm>
          <a:prstGeom prst="rect">
            <a:avLst/>
          </a:prstGeom>
          <a:noFill/>
        </p:spPr>
        <p:txBody>
          <a:bodyPr wrap="square" rtlCol="0">
            <a:spAutoFit/>
          </a:bodyPr>
          <a:lstStyle/>
          <a:p>
            <a:pPr algn="r"/>
            <a:r>
              <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速度素质练习</a:t>
            </a:r>
            <a:endParaRPr lang="zh-CN" altLang="en-US" b="1" dirty="0">
              <a:solidFill>
                <a:srgbClr val="000000"/>
              </a:solidFill>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40" name="文本框 39"/>
          <p:cNvSpPr txBox="1"/>
          <p:nvPr/>
        </p:nvSpPr>
        <p:spPr>
          <a:xfrm>
            <a:off x="8391975" y="4350045"/>
            <a:ext cx="2185542" cy="70675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sym typeface="微软雅黑" panose="020B0503020204020204" pitchFamily="34" charset="-122"/>
              </a:rPr>
              <a:t>坐位体前屈、劈叉。</a:t>
            </a:r>
            <a:endParaRPr kumimoji="0" lang="zh-CN" altLang="en-US" sz="2000" b="1"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sym typeface="微软雅黑" panose="020B0503020204020204" pitchFamily="34" charset="-122"/>
            </a:endParaRPr>
          </a:p>
        </p:txBody>
      </p:sp>
      <p:sp>
        <p:nvSpPr>
          <p:cNvPr id="41" name="文本框 40"/>
          <p:cNvSpPr txBox="1"/>
          <p:nvPr/>
        </p:nvSpPr>
        <p:spPr>
          <a:xfrm>
            <a:off x="8392160" y="3899589"/>
            <a:ext cx="2879848" cy="368300"/>
          </a:xfrm>
          <a:prstGeom prst="rect">
            <a:avLst/>
          </a:prstGeom>
          <a:noFill/>
        </p:spPr>
        <p:txBody>
          <a:bodyPr wrap="square" rtlCol="0">
            <a:spAutoFit/>
          </a:bodyPr>
          <a:lstStyle/>
          <a:p>
            <a:pPr algn="l">
              <a:buClrTx/>
              <a:buSzTx/>
              <a:buFontTx/>
            </a:pPr>
            <a:r>
              <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rPr>
              <a:t>柔韧素质练习</a:t>
            </a:r>
            <a:endParaRPr lang="zh-CN" altLang="en-US" sz="2400" b="1" dirty="0">
              <a:solidFill>
                <a:schemeClr val="accent4"/>
              </a:solidFill>
              <a:effectLst/>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42" name="Freeform 21"/>
          <p:cNvSpPr>
            <a:spLocks noChangeAspect="1"/>
          </p:cNvSpPr>
          <p:nvPr/>
        </p:nvSpPr>
        <p:spPr bwMode="auto">
          <a:xfrm>
            <a:off x="5780405" y="1065530"/>
            <a:ext cx="630555" cy="5044440"/>
          </a:xfrm>
          <a:custGeom>
            <a:avLst/>
            <a:gdLst>
              <a:gd name="T0" fmla="*/ 1366 w 1732"/>
              <a:gd name="T1" fmla="*/ 1500 h 14715"/>
              <a:gd name="T2" fmla="*/ 1366 w 1732"/>
              <a:gd name="T3" fmla="*/ 14715 h 14715"/>
              <a:gd name="T4" fmla="*/ 366 w 1732"/>
              <a:gd name="T5" fmla="*/ 14715 h 14715"/>
              <a:gd name="T6" fmla="*/ 366 w 1732"/>
              <a:gd name="T7" fmla="*/ 1500 h 14715"/>
              <a:gd name="T8" fmla="*/ 0 w 1732"/>
              <a:gd name="T9" fmla="*/ 1500 h 14715"/>
              <a:gd name="T10" fmla="*/ 433 w 1732"/>
              <a:gd name="T11" fmla="*/ 750 h 14715"/>
              <a:gd name="T12" fmla="*/ 866 w 1732"/>
              <a:gd name="T13" fmla="*/ 0 h 14715"/>
              <a:gd name="T14" fmla="*/ 1299 w 1732"/>
              <a:gd name="T15" fmla="*/ 750 h 14715"/>
              <a:gd name="T16" fmla="*/ 1732 w 1732"/>
              <a:gd name="T17" fmla="*/ 1500 h 14715"/>
              <a:gd name="T18" fmla="*/ 1366 w 1732"/>
              <a:gd name="T19" fmla="*/ 1500 h 14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2" h="14715">
                <a:moveTo>
                  <a:pt x="1366" y="1500"/>
                </a:moveTo>
                <a:lnTo>
                  <a:pt x="1366" y="14715"/>
                </a:lnTo>
                <a:lnTo>
                  <a:pt x="366" y="14715"/>
                </a:lnTo>
                <a:lnTo>
                  <a:pt x="366" y="1500"/>
                </a:lnTo>
                <a:lnTo>
                  <a:pt x="0" y="1500"/>
                </a:lnTo>
                <a:lnTo>
                  <a:pt x="433" y="750"/>
                </a:lnTo>
                <a:lnTo>
                  <a:pt x="866" y="0"/>
                </a:lnTo>
                <a:lnTo>
                  <a:pt x="1299" y="750"/>
                </a:lnTo>
                <a:lnTo>
                  <a:pt x="1732" y="1500"/>
                </a:lnTo>
                <a:lnTo>
                  <a:pt x="1366" y="1500"/>
                </a:lnTo>
                <a:close/>
              </a:path>
            </a:pathLst>
          </a:custGeom>
          <a:solidFill>
            <a:srgbClr val="ACBC01"/>
          </a:solidFill>
          <a:ln w="254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2"/>
          <p:cNvSpPr>
            <a:spLocks noChangeAspect="1"/>
          </p:cNvSpPr>
          <p:nvPr/>
        </p:nvSpPr>
        <p:spPr bwMode="auto">
          <a:xfrm>
            <a:off x="5886450" y="2251090"/>
            <a:ext cx="2830513" cy="4337050"/>
          </a:xfrm>
          <a:custGeom>
            <a:avLst/>
            <a:gdLst>
              <a:gd name="T0" fmla="*/ 6278 w 7778"/>
              <a:gd name="T1" fmla="*/ 1366 h 11924"/>
              <a:gd name="T2" fmla="*/ 1808 w 7778"/>
              <a:gd name="T3" fmla="*/ 1366 h 11924"/>
              <a:gd name="T4" fmla="*/ 1238 w 7778"/>
              <a:gd name="T5" fmla="*/ 1603 h 11924"/>
              <a:gd name="T6" fmla="*/ 1000 w 7778"/>
              <a:gd name="T7" fmla="*/ 2173 h 11924"/>
              <a:gd name="T8" fmla="*/ 1000 w 7778"/>
              <a:gd name="T9" fmla="*/ 11924 h 11924"/>
              <a:gd name="T10" fmla="*/ 0 w 7778"/>
              <a:gd name="T11" fmla="*/ 11924 h 11924"/>
              <a:gd name="T12" fmla="*/ 0 w 7778"/>
              <a:gd name="T13" fmla="*/ 2173 h 11924"/>
              <a:gd name="T14" fmla="*/ 531 w 7778"/>
              <a:gd name="T15" fmla="*/ 896 h 11924"/>
              <a:gd name="T16" fmla="*/ 1808 w 7778"/>
              <a:gd name="T17" fmla="*/ 366 h 11924"/>
              <a:gd name="T18" fmla="*/ 6278 w 7778"/>
              <a:gd name="T19" fmla="*/ 366 h 11924"/>
              <a:gd name="T20" fmla="*/ 6278 w 7778"/>
              <a:gd name="T21" fmla="*/ 0 h 11924"/>
              <a:gd name="T22" fmla="*/ 7028 w 7778"/>
              <a:gd name="T23" fmla="*/ 433 h 11924"/>
              <a:gd name="T24" fmla="*/ 7778 w 7778"/>
              <a:gd name="T25" fmla="*/ 866 h 11924"/>
              <a:gd name="T26" fmla="*/ 7028 w 7778"/>
              <a:gd name="T27" fmla="*/ 1299 h 11924"/>
              <a:gd name="T28" fmla="*/ 6278 w 7778"/>
              <a:gd name="T29" fmla="*/ 1732 h 11924"/>
              <a:gd name="T30" fmla="*/ 6278 w 7778"/>
              <a:gd name="T31" fmla="*/ 1366 h 1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78" h="11924">
                <a:moveTo>
                  <a:pt x="6278" y="1366"/>
                </a:moveTo>
                <a:lnTo>
                  <a:pt x="1808" y="1366"/>
                </a:lnTo>
                <a:cubicBezTo>
                  <a:pt x="1586" y="1366"/>
                  <a:pt x="1384" y="1456"/>
                  <a:pt x="1238" y="1603"/>
                </a:cubicBezTo>
                <a:cubicBezTo>
                  <a:pt x="1091" y="1749"/>
                  <a:pt x="1000" y="1951"/>
                  <a:pt x="1000" y="2173"/>
                </a:cubicBezTo>
                <a:lnTo>
                  <a:pt x="1000" y="11924"/>
                </a:lnTo>
                <a:lnTo>
                  <a:pt x="0" y="11924"/>
                </a:lnTo>
                <a:lnTo>
                  <a:pt x="0" y="2173"/>
                </a:lnTo>
                <a:cubicBezTo>
                  <a:pt x="0" y="1675"/>
                  <a:pt x="203" y="1223"/>
                  <a:pt x="531" y="896"/>
                </a:cubicBezTo>
                <a:cubicBezTo>
                  <a:pt x="858" y="569"/>
                  <a:pt x="1310" y="366"/>
                  <a:pt x="1808" y="366"/>
                </a:cubicBezTo>
                <a:lnTo>
                  <a:pt x="6278" y="366"/>
                </a:lnTo>
                <a:lnTo>
                  <a:pt x="6278" y="0"/>
                </a:lnTo>
                <a:lnTo>
                  <a:pt x="7028" y="433"/>
                </a:lnTo>
                <a:lnTo>
                  <a:pt x="7778" y="866"/>
                </a:lnTo>
                <a:lnTo>
                  <a:pt x="7028" y="1299"/>
                </a:lnTo>
                <a:lnTo>
                  <a:pt x="6278" y="1732"/>
                </a:lnTo>
                <a:lnTo>
                  <a:pt x="6278" y="1366"/>
                </a:lnTo>
                <a:close/>
              </a:path>
            </a:pathLst>
          </a:custGeom>
          <a:solidFill>
            <a:srgbClr val="1CA2EB"/>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23"/>
          <p:cNvSpPr>
            <a:spLocks noChangeAspect="1"/>
          </p:cNvSpPr>
          <p:nvPr/>
        </p:nvSpPr>
        <p:spPr bwMode="auto">
          <a:xfrm>
            <a:off x="3446462" y="3169617"/>
            <a:ext cx="2774950" cy="3417888"/>
          </a:xfrm>
          <a:custGeom>
            <a:avLst/>
            <a:gdLst>
              <a:gd name="T0" fmla="*/ 1500 w 7625"/>
              <a:gd name="T1" fmla="*/ 366 h 9398"/>
              <a:gd name="T2" fmla="*/ 5818 w 7625"/>
              <a:gd name="T3" fmla="*/ 366 h 9398"/>
              <a:gd name="T4" fmla="*/ 7095 w 7625"/>
              <a:gd name="T5" fmla="*/ 897 h 9398"/>
              <a:gd name="T6" fmla="*/ 7625 w 7625"/>
              <a:gd name="T7" fmla="*/ 2174 h 9398"/>
              <a:gd name="T8" fmla="*/ 7625 w 7625"/>
              <a:gd name="T9" fmla="*/ 9398 h 9398"/>
              <a:gd name="T10" fmla="*/ 6625 w 7625"/>
              <a:gd name="T11" fmla="*/ 9398 h 9398"/>
              <a:gd name="T12" fmla="*/ 6625 w 7625"/>
              <a:gd name="T13" fmla="*/ 2174 h 9398"/>
              <a:gd name="T14" fmla="*/ 6388 w 7625"/>
              <a:gd name="T15" fmla="*/ 1604 h 9398"/>
              <a:gd name="T16" fmla="*/ 5818 w 7625"/>
              <a:gd name="T17" fmla="*/ 1366 h 9398"/>
              <a:gd name="T18" fmla="*/ 1500 w 7625"/>
              <a:gd name="T19" fmla="*/ 1366 h 9398"/>
              <a:gd name="T20" fmla="*/ 1500 w 7625"/>
              <a:gd name="T21" fmla="*/ 1733 h 9398"/>
              <a:gd name="T22" fmla="*/ 750 w 7625"/>
              <a:gd name="T23" fmla="*/ 1299 h 9398"/>
              <a:gd name="T24" fmla="*/ 0 w 7625"/>
              <a:gd name="T25" fmla="*/ 866 h 9398"/>
              <a:gd name="T26" fmla="*/ 750 w 7625"/>
              <a:gd name="T27" fmla="*/ 433 h 9398"/>
              <a:gd name="T28" fmla="*/ 1500 w 7625"/>
              <a:gd name="T29" fmla="*/ 0 h 9398"/>
              <a:gd name="T30" fmla="*/ 1500 w 7625"/>
              <a:gd name="T31" fmla="*/ 366 h 9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5" h="9398">
                <a:moveTo>
                  <a:pt x="1500" y="366"/>
                </a:moveTo>
                <a:lnTo>
                  <a:pt x="5818" y="366"/>
                </a:lnTo>
                <a:cubicBezTo>
                  <a:pt x="6316" y="366"/>
                  <a:pt x="6768" y="569"/>
                  <a:pt x="7095" y="897"/>
                </a:cubicBezTo>
                <a:cubicBezTo>
                  <a:pt x="7422" y="1224"/>
                  <a:pt x="7625" y="1676"/>
                  <a:pt x="7625" y="2174"/>
                </a:cubicBezTo>
                <a:lnTo>
                  <a:pt x="7625" y="9398"/>
                </a:lnTo>
                <a:lnTo>
                  <a:pt x="6625" y="9398"/>
                </a:lnTo>
                <a:lnTo>
                  <a:pt x="6625" y="2174"/>
                </a:lnTo>
                <a:cubicBezTo>
                  <a:pt x="6625" y="1952"/>
                  <a:pt x="6535" y="1750"/>
                  <a:pt x="6388" y="1604"/>
                </a:cubicBezTo>
                <a:cubicBezTo>
                  <a:pt x="6242" y="1457"/>
                  <a:pt x="6040" y="1366"/>
                  <a:pt x="5818" y="1366"/>
                </a:cubicBezTo>
                <a:lnTo>
                  <a:pt x="1500" y="1366"/>
                </a:lnTo>
                <a:lnTo>
                  <a:pt x="1500" y="1733"/>
                </a:lnTo>
                <a:lnTo>
                  <a:pt x="750" y="1299"/>
                </a:lnTo>
                <a:lnTo>
                  <a:pt x="0" y="866"/>
                </a:lnTo>
                <a:lnTo>
                  <a:pt x="750" y="433"/>
                </a:lnTo>
                <a:lnTo>
                  <a:pt x="1500" y="0"/>
                </a:lnTo>
                <a:lnTo>
                  <a:pt x="1500" y="366"/>
                </a:lnTo>
                <a:close/>
              </a:path>
            </a:pathLst>
          </a:custGeom>
          <a:solidFill>
            <a:srgbClr val="E1004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24"/>
          <p:cNvSpPr>
            <a:spLocks noChangeAspect="1"/>
          </p:cNvSpPr>
          <p:nvPr/>
        </p:nvSpPr>
        <p:spPr bwMode="auto">
          <a:xfrm>
            <a:off x="5886450" y="3589035"/>
            <a:ext cx="2292350" cy="2974975"/>
          </a:xfrm>
          <a:custGeom>
            <a:avLst/>
            <a:gdLst>
              <a:gd name="T0" fmla="*/ 4800 w 6300"/>
              <a:gd name="T1" fmla="*/ 1366 h 8181"/>
              <a:gd name="T2" fmla="*/ 1808 w 6300"/>
              <a:gd name="T3" fmla="*/ 1366 h 8181"/>
              <a:gd name="T4" fmla="*/ 1238 w 6300"/>
              <a:gd name="T5" fmla="*/ 1603 h 8181"/>
              <a:gd name="T6" fmla="*/ 1000 w 6300"/>
              <a:gd name="T7" fmla="*/ 2173 h 8181"/>
              <a:gd name="T8" fmla="*/ 1000 w 6300"/>
              <a:gd name="T9" fmla="*/ 8181 h 8181"/>
              <a:gd name="T10" fmla="*/ 0 w 6300"/>
              <a:gd name="T11" fmla="*/ 8181 h 8181"/>
              <a:gd name="T12" fmla="*/ 0 w 6300"/>
              <a:gd name="T13" fmla="*/ 2173 h 8181"/>
              <a:gd name="T14" fmla="*/ 530 w 6300"/>
              <a:gd name="T15" fmla="*/ 896 h 8181"/>
              <a:gd name="T16" fmla="*/ 1808 w 6300"/>
              <a:gd name="T17" fmla="*/ 366 h 8181"/>
              <a:gd name="T18" fmla="*/ 4800 w 6300"/>
              <a:gd name="T19" fmla="*/ 366 h 8181"/>
              <a:gd name="T20" fmla="*/ 4800 w 6300"/>
              <a:gd name="T21" fmla="*/ 0 h 8181"/>
              <a:gd name="T22" fmla="*/ 5550 w 6300"/>
              <a:gd name="T23" fmla="*/ 433 h 8181"/>
              <a:gd name="T24" fmla="*/ 6300 w 6300"/>
              <a:gd name="T25" fmla="*/ 866 h 8181"/>
              <a:gd name="T26" fmla="*/ 5550 w 6300"/>
              <a:gd name="T27" fmla="*/ 1299 h 8181"/>
              <a:gd name="T28" fmla="*/ 4800 w 6300"/>
              <a:gd name="T29" fmla="*/ 1732 h 8181"/>
              <a:gd name="T30" fmla="*/ 4800 w 6300"/>
              <a:gd name="T31" fmla="*/ 1366 h 8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00" h="8181">
                <a:moveTo>
                  <a:pt x="4800" y="1366"/>
                </a:moveTo>
                <a:lnTo>
                  <a:pt x="1808" y="1366"/>
                </a:lnTo>
                <a:cubicBezTo>
                  <a:pt x="1586" y="1366"/>
                  <a:pt x="1384" y="1457"/>
                  <a:pt x="1238" y="1603"/>
                </a:cubicBezTo>
                <a:cubicBezTo>
                  <a:pt x="1091" y="1749"/>
                  <a:pt x="1000" y="1951"/>
                  <a:pt x="1000" y="2173"/>
                </a:cubicBezTo>
                <a:lnTo>
                  <a:pt x="1000" y="8181"/>
                </a:lnTo>
                <a:lnTo>
                  <a:pt x="0" y="8181"/>
                </a:lnTo>
                <a:lnTo>
                  <a:pt x="0" y="2173"/>
                </a:lnTo>
                <a:cubicBezTo>
                  <a:pt x="0" y="1675"/>
                  <a:pt x="203" y="1223"/>
                  <a:pt x="530" y="896"/>
                </a:cubicBezTo>
                <a:cubicBezTo>
                  <a:pt x="858" y="569"/>
                  <a:pt x="1310" y="366"/>
                  <a:pt x="1808" y="366"/>
                </a:cubicBezTo>
                <a:lnTo>
                  <a:pt x="4800" y="366"/>
                </a:lnTo>
                <a:lnTo>
                  <a:pt x="4800" y="0"/>
                </a:lnTo>
                <a:lnTo>
                  <a:pt x="5550" y="433"/>
                </a:lnTo>
                <a:lnTo>
                  <a:pt x="6300" y="866"/>
                </a:lnTo>
                <a:lnTo>
                  <a:pt x="5550" y="1299"/>
                </a:lnTo>
                <a:lnTo>
                  <a:pt x="4800" y="1732"/>
                </a:lnTo>
                <a:lnTo>
                  <a:pt x="4800" y="1366"/>
                </a:lnTo>
                <a:close/>
              </a:path>
            </a:pathLst>
          </a:custGeom>
          <a:solidFill>
            <a:srgbClr val="FE99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25"/>
          <p:cNvSpPr>
            <a:spLocks noChangeAspect="1"/>
          </p:cNvSpPr>
          <p:nvPr/>
        </p:nvSpPr>
        <p:spPr bwMode="auto">
          <a:xfrm>
            <a:off x="4082415" y="4531692"/>
            <a:ext cx="2138363" cy="2055813"/>
          </a:xfrm>
          <a:custGeom>
            <a:avLst/>
            <a:gdLst>
              <a:gd name="T0" fmla="*/ 1500 w 5874"/>
              <a:gd name="T1" fmla="*/ 366 h 5654"/>
              <a:gd name="T2" fmla="*/ 4067 w 5874"/>
              <a:gd name="T3" fmla="*/ 366 h 5654"/>
              <a:gd name="T4" fmla="*/ 5344 w 5874"/>
              <a:gd name="T5" fmla="*/ 896 h 5654"/>
              <a:gd name="T6" fmla="*/ 5874 w 5874"/>
              <a:gd name="T7" fmla="*/ 2173 h 5654"/>
              <a:gd name="T8" fmla="*/ 5872 w 5874"/>
              <a:gd name="T9" fmla="*/ 2173 h 5654"/>
              <a:gd name="T10" fmla="*/ 5872 w 5874"/>
              <a:gd name="T11" fmla="*/ 5654 h 5654"/>
              <a:gd name="T12" fmla="*/ 4876 w 5874"/>
              <a:gd name="T13" fmla="*/ 5654 h 5654"/>
              <a:gd name="T14" fmla="*/ 4876 w 5874"/>
              <a:gd name="T15" fmla="*/ 2173 h 5654"/>
              <a:gd name="T16" fmla="*/ 4874 w 5874"/>
              <a:gd name="T17" fmla="*/ 2173 h 5654"/>
              <a:gd name="T18" fmla="*/ 4637 w 5874"/>
              <a:gd name="T19" fmla="*/ 1603 h 5654"/>
              <a:gd name="T20" fmla="*/ 4067 w 5874"/>
              <a:gd name="T21" fmla="*/ 1366 h 5654"/>
              <a:gd name="T22" fmla="*/ 1500 w 5874"/>
              <a:gd name="T23" fmla="*/ 1366 h 5654"/>
              <a:gd name="T24" fmla="*/ 1500 w 5874"/>
              <a:gd name="T25" fmla="*/ 1732 h 5654"/>
              <a:gd name="T26" fmla="*/ 750 w 5874"/>
              <a:gd name="T27" fmla="*/ 1299 h 5654"/>
              <a:gd name="T28" fmla="*/ 0 w 5874"/>
              <a:gd name="T29" fmla="*/ 866 h 5654"/>
              <a:gd name="T30" fmla="*/ 750 w 5874"/>
              <a:gd name="T31" fmla="*/ 433 h 5654"/>
              <a:gd name="T32" fmla="*/ 1500 w 5874"/>
              <a:gd name="T33" fmla="*/ 0 h 5654"/>
              <a:gd name="T34" fmla="*/ 1500 w 5874"/>
              <a:gd name="T35" fmla="*/ 366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4" h="5654">
                <a:moveTo>
                  <a:pt x="1500" y="366"/>
                </a:moveTo>
                <a:lnTo>
                  <a:pt x="4067" y="366"/>
                </a:lnTo>
                <a:cubicBezTo>
                  <a:pt x="4565" y="366"/>
                  <a:pt x="5017" y="569"/>
                  <a:pt x="5344" y="896"/>
                </a:cubicBezTo>
                <a:cubicBezTo>
                  <a:pt x="5671" y="1223"/>
                  <a:pt x="5874" y="1675"/>
                  <a:pt x="5874" y="2173"/>
                </a:cubicBezTo>
                <a:lnTo>
                  <a:pt x="5872" y="2173"/>
                </a:lnTo>
                <a:lnTo>
                  <a:pt x="5872" y="5654"/>
                </a:lnTo>
                <a:lnTo>
                  <a:pt x="4876" y="5654"/>
                </a:lnTo>
                <a:lnTo>
                  <a:pt x="4876" y="2173"/>
                </a:lnTo>
                <a:lnTo>
                  <a:pt x="4874" y="2173"/>
                </a:lnTo>
                <a:cubicBezTo>
                  <a:pt x="4874" y="1951"/>
                  <a:pt x="4783" y="1749"/>
                  <a:pt x="4637" y="1603"/>
                </a:cubicBezTo>
                <a:cubicBezTo>
                  <a:pt x="4491" y="1456"/>
                  <a:pt x="4289" y="1366"/>
                  <a:pt x="4067" y="1366"/>
                </a:cubicBezTo>
                <a:lnTo>
                  <a:pt x="1500" y="1366"/>
                </a:lnTo>
                <a:lnTo>
                  <a:pt x="1500" y="1732"/>
                </a:lnTo>
                <a:lnTo>
                  <a:pt x="750" y="1299"/>
                </a:lnTo>
                <a:lnTo>
                  <a:pt x="0" y="866"/>
                </a:lnTo>
                <a:lnTo>
                  <a:pt x="750" y="433"/>
                </a:lnTo>
                <a:lnTo>
                  <a:pt x="1500" y="0"/>
                </a:lnTo>
                <a:lnTo>
                  <a:pt x="1500" y="366"/>
                </a:lnTo>
                <a:close/>
              </a:path>
            </a:pathLst>
          </a:custGeom>
          <a:solidFill>
            <a:srgbClr val="ACBC01"/>
          </a:solidFill>
          <a:ln w="57150" cap="flat" cmpd="sng" algn="ctr">
            <a:solidFill>
              <a:schemeClr val="bg1"/>
            </a:solidFill>
            <a:prstDash val="solid"/>
            <a:miter lim="800000"/>
          </a:ln>
          <a:effectLst/>
        </p:spPr>
        <p:txBody>
          <a:bodyPr anchor="ctr"/>
          <a:lstStyle/>
          <a:p>
            <a:pPr marL="0" marR="0" lvl="0" indent="0" algn="ctr" defTabSz="608965"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流程图: 终止 1"/>
          <p:cNvSpPr/>
          <p:nvPr/>
        </p:nvSpPr>
        <p:spPr>
          <a:xfrm>
            <a:off x="1897380" y="214630"/>
            <a:ext cx="8407400" cy="709295"/>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3200" b="1">
                <a:latin typeface="隶书" panose="02010509060101010101" charset="-122"/>
                <a:ea typeface="隶书" panose="02010509060101010101" charset="-122"/>
                <a:hlinkClick r:id="rId3" tooltip="" action="ppaction://hlinkfile"/>
              </a:rPr>
              <a:t>针对提高身体素质，自主选择练习的形式</a:t>
            </a:r>
            <a:endParaRPr lang="zh-CN" altLang="en-US" sz="3200" b="1">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upLeft)">
                                      <p:cBhvr>
                                        <p:cTn id="7" dur="500"/>
                                        <p:tgtEl>
                                          <p:spTgt spid="46"/>
                                        </p:tgtEl>
                                      </p:cBhvr>
                                    </p:animEffect>
                                  </p:childTnLst>
                                </p:cTn>
                              </p:par>
                              <p:par>
                                <p:cTn id="8" presetID="18" presetClass="entr" presetSubtype="3" fill="hold" grpId="0"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strips(upRight)">
                                      <p:cBhvr>
                                        <p:cTn id="10" dur="500"/>
                                        <p:tgtEl>
                                          <p:spTgt spid="45"/>
                                        </p:tgtEl>
                                      </p:cBhvr>
                                    </p:animEffect>
                                  </p:childTnLst>
                                </p:cTn>
                              </p:par>
                              <p:par>
                                <p:cTn id="11" presetID="18" presetClass="entr" presetSubtype="9" fill="hold" grpId="0" nodeType="withEffect">
                                  <p:stCondLst>
                                    <p:cond delay="500"/>
                                  </p:stCondLst>
                                  <p:childTnLst>
                                    <p:set>
                                      <p:cBhvr>
                                        <p:cTn id="12" dur="1" fill="hold">
                                          <p:stCondLst>
                                            <p:cond delay="0"/>
                                          </p:stCondLst>
                                        </p:cTn>
                                        <p:tgtEl>
                                          <p:spTgt spid="44"/>
                                        </p:tgtEl>
                                        <p:attrNameLst>
                                          <p:attrName>style.visibility</p:attrName>
                                        </p:attrNameLst>
                                      </p:cBhvr>
                                      <p:to>
                                        <p:strVal val="visible"/>
                                      </p:to>
                                    </p:set>
                                    <p:animEffect transition="in" filter="strips(upLeft)">
                                      <p:cBhvr>
                                        <p:cTn id="13" dur="500"/>
                                        <p:tgtEl>
                                          <p:spTgt spid="44"/>
                                        </p:tgtEl>
                                      </p:cBhvr>
                                    </p:animEffect>
                                  </p:childTnLst>
                                </p:cTn>
                              </p:par>
                              <p:par>
                                <p:cTn id="14" presetID="18" presetClass="entr" presetSubtype="3" fill="hold" grpId="0" nodeType="withEffect">
                                  <p:stCondLst>
                                    <p:cond delay="750"/>
                                  </p:stCondLst>
                                  <p:childTnLst>
                                    <p:set>
                                      <p:cBhvr>
                                        <p:cTn id="15" dur="1" fill="hold">
                                          <p:stCondLst>
                                            <p:cond delay="0"/>
                                          </p:stCondLst>
                                        </p:cTn>
                                        <p:tgtEl>
                                          <p:spTgt spid="43"/>
                                        </p:tgtEl>
                                        <p:attrNameLst>
                                          <p:attrName>style.visibility</p:attrName>
                                        </p:attrNameLst>
                                      </p:cBhvr>
                                      <p:to>
                                        <p:strVal val="visible"/>
                                      </p:to>
                                    </p:set>
                                    <p:animEffect transition="in" filter="strips(upRight)">
                                      <p:cBhvr>
                                        <p:cTn id="16" dur="500"/>
                                        <p:tgtEl>
                                          <p:spTgt spid="43"/>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42" presetClass="path" presetSubtype="0" accel="50000" decel="50000" fill="hold" grpId="1" nodeType="withEffect">
                                  <p:stCondLst>
                                    <p:cond delay="750"/>
                                  </p:stCondLst>
                                  <p:childTnLst>
                                    <p:animMotion origin="layout" path="M 3.75E-6 2.96296E-6 L 3.75E-6 0.25 " pathEditMode="relative" rAng="0" ptsTypes="AA">
                                      <p:cBhvr>
                                        <p:cTn id="23" dur="1000" spd="-100000" fill="hold"/>
                                        <p:tgtEl>
                                          <p:spTgt spid="42"/>
                                        </p:tgtEl>
                                        <p:attrNameLst>
                                          <p:attrName>ppt_x</p:attrName>
                                          <p:attrName>ppt_y</p:attrName>
                                        </p:attrNameLst>
                                      </p:cBhvr>
                                      <p:rCtr x="0" y="12500"/>
                                    </p:animMotion>
                                  </p:childTnLst>
                                </p:cTn>
                              </p:par>
                              <p:par>
                                <p:cTn id="24" presetID="53" presetClass="entr" presetSubtype="16" fill="hold" grpId="0" nodeType="withEffect">
                                  <p:stCondLst>
                                    <p:cond delay="40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35" presetClass="path" presetSubtype="0" accel="50000" decel="50000" fill="hold" grpId="1" nodeType="withEffect">
                                  <p:stCondLst>
                                    <p:cond delay="400"/>
                                  </p:stCondLst>
                                  <p:childTnLst>
                                    <p:animMotion origin="layout" path="M 3.33333E-6 -3.33333E-6 L -0.09453 -3.33333E-6 " pathEditMode="relative" rAng="0" ptsTypes="AA">
                                      <p:cBhvr>
                                        <p:cTn id="30" dur="1000" spd="-100000" fill="hold"/>
                                        <p:tgtEl>
                                          <p:spTgt spid="39"/>
                                        </p:tgtEl>
                                        <p:attrNameLst>
                                          <p:attrName>ppt_x</p:attrName>
                                          <p:attrName>ppt_y</p:attrName>
                                        </p:attrNameLst>
                                      </p:cBhvr>
                                      <p:rCtr x="-4727" y="0"/>
                                    </p:animMotion>
                                  </p:childTnLst>
                                </p:cTn>
                              </p:par>
                              <p:par>
                                <p:cTn id="31" presetID="53" presetClass="entr" presetSubtype="16" fill="hold" grpId="0" nodeType="withEffect">
                                  <p:stCondLst>
                                    <p:cond delay="100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p:cTn id="33" dur="250" fill="hold"/>
                                        <p:tgtEl>
                                          <p:spTgt spid="38"/>
                                        </p:tgtEl>
                                        <p:attrNameLst>
                                          <p:attrName>ppt_w</p:attrName>
                                        </p:attrNameLst>
                                      </p:cBhvr>
                                      <p:tavLst>
                                        <p:tav tm="0">
                                          <p:val>
                                            <p:fltVal val="0"/>
                                          </p:val>
                                        </p:tav>
                                        <p:tav tm="100000">
                                          <p:val>
                                            <p:strVal val="#ppt_w"/>
                                          </p:val>
                                        </p:tav>
                                      </p:tavLst>
                                    </p:anim>
                                    <p:anim calcmode="lin" valueType="num">
                                      <p:cBhvr>
                                        <p:cTn id="34" dur="250" fill="hold"/>
                                        <p:tgtEl>
                                          <p:spTgt spid="38"/>
                                        </p:tgtEl>
                                        <p:attrNameLst>
                                          <p:attrName>ppt_h</p:attrName>
                                        </p:attrNameLst>
                                      </p:cBhvr>
                                      <p:tavLst>
                                        <p:tav tm="0">
                                          <p:val>
                                            <p:fltVal val="0"/>
                                          </p:val>
                                        </p:tav>
                                        <p:tav tm="100000">
                                          <p:val>
                                            <p:strVal val="#ppt_h"/>
                                          </p:val>
                                        </p:tav>
                                      </p:tavLst>
                                    </p:anim>
                                    <p:animEffect transition="in" filter="fade">
                                      <p:cBhvr>
                                        <p:cTn id="35" dur="250"/>
                                        <p:tgtEl>
                                          <p:spTgt spid="38"/>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63" presetClass="path" presetSubtype="0" accel="50000" decel="50000" fill="hold" grpId="1" nodeType="withEffect">
                                  <p:stCondLst>
                                    <p:cond delay="400"/>
                                  </p:stCondLst>
                                  <p:childTnLst>
                                    <p:animMotion origin="layout" path="M 2.08333E-7 1.11111E-6 L 0.09414 1.11111E-6 " pathEditMode="relative" rAng="0" ptsTypes="AA">
                                      <p:cBhvr>
                                        <p:cTn id="42" dur="1000" spd="-100000" fill="hold"/>
                                        <p:tgtEl>
                                          <p:spTgt spid="41"/>
                                        </p:tgtEl>
                                        <p:attrNameLst>
                                          <p:attrName>ppt_x</p:attrName>
                                          <p:attrName>ppt_y</p:attrName>
                                        </p:attrNameLst>
                                      </p:cBhvr>
                                      <p:rCtr x="4701" y="0"/>
                                    </p:animMotion>
                                  </p:childTnLst>
                                </p:cTn>
                              </p:par>
                              <p:par>
                                <p:cTn id="43" presetID="53" presetClass="entr" presetSubtype="16" fill="hold" grpId="0" nodeType="withEffect">
                                  <p:stCondLst>
                                    <p:cond delay="1000"/>
                                  </p:stCondLst>
                                  <p:iterate type="lt">
                                    <p:tmPct val="10000"/>
                                  </p:iterate>
                                  <p:childTnLst>
                                    <p:set>
                                      <p:cBhvr>
                                        <p:cTn id="44" dur="1" fill="hold">
                                          <p:stCondLst>
                                            <p:cond delay="0"/>
                                          </p:stCondLst>
                                        </p:cTn>
                                        <p:tgtEl>
                                          <p:spTgt spid="40"/>
                                        </p:tgtEl>
                                        <p:attrNameLst>
                                          <p:attrName>style.visibility</p:attrName>
                                        </p:attrNameLst>
                                      </p:cBhvr>
                                      <p:to>
                                        <p:strVal val="visible"/>
                                      </p:to>
                                    </p:set>
                                    <p:anim calcmode="lin" valueType="num">
                                      <p:cBhvr>
                                        <p:cTn id="45" dur="250" fill="hold"/>
                                        <p:tgtEl>
                                          <p:spTgt spid="40"/>
                                        </p:tgtEl>
                                        <p:attrNameLst>
                                          <p:attrName>ppt_w</p:attrName>
                                        </p:attrNameLst>
                                      </p:cBhvr>
                                      <p:tavLst>
                                        <p:tav tm="0">
                                          <p:val>
                                            <p:fltVal val="0"/>
                                          </p:val>
                                        </p:tav>
                                        <p:tav tm="100000">
                                          <p:val>
                                            <p:strVal val="#ppt_w"/>
                                          </p:val>
                                        </p:tav>
                                      </p:tavLst>
                                    </p:anim>
                                    <p:anim calcmode="lin" valueType="num">
                                      <p:cBhvr>
                                        <p:cTn id="46" dur="250" fill="hold"/>
                                        <p:tgtEl>
                                          <p:spTgt spid="40"/>
                                        </p:tgtEl>
                                        <p:attrNameLst>
                                          <p:attrName>ppt_h</p:attrName>
                                        </p:attrNameLst>
                                      </p:cBhvr>
                                      <p:tavLst>
                                        <p:tav tm="0">
                                          <p:val>
                                            <p:fltVal val="0"/>
                                          </p:val>
                                        </p:tav>
                                        <p:tav tm="100000">
                                          <p:val>
                                            <p:strVal val="#ppt_h"/>
                                          </p:val>
                                        </p:tav>
                                      </p:tavLst>
                                    </p:anim>
                                    <p:animEffect transition="in" filter="fade">
                                      <p:cBhvr>
                                        <p:cTn id="47" dur="250"/>
                                        <p:tgtEl>
                                          <p:spTgt spid="40"/>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35" presetClass="path" presetSubtype="0" accel="50000" decel="50000" fill="hold" grpId="1" nodeType="withEffect">
                                  <p:stCondLst>
                                    <p:cond delay="400"/>
                                  </p:stCondLst>
                                  <p:childTnLst>
                                    <p:animMotion origin="layout" path="M -4.16667E-6 2.96296E-6 L -0.09453 2.96296E-6 " pathEditMode="relative" rAng="0" ptsTypes="AA">
                                      <p:cBhvr>
                                        <p:cTn id="54" dur="1000" spd="-100000" fill="hold"/>
                                        <p:tgtEl>
                                          <p:spTgt spid="37"/>
                                        </p:tgtEl>
                                        <p:attrNameLst>
                                          <p:attrName>ppt_x</p:attrName>
                                          <p:attrName>ppt_y</p:attrName>
                                        </p:attrNameLst>
                                      </p:cBhvr>
                                      <p:rCtr x="-4727" y="0"/>
                                    </p:animMotion>
                                  </p:childTnLst>
                                </p:cTn>
                              </p:par>
                              <p:par>
                                <p:cTn id="55" presetID="53" presetClass="entr" presetSubtype="16" fill="hold" grpId="0" nodeType="withEffect">
                                  <p:stCondLst>
                                    <p:cond delay="100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250" fill="hold"/>
                                        <p:tgtEl>
                                          <p:spTgt spid="36"/>
                                        </p:tgtEl>
                                        <p:attrNameLst>
                                          <p:attrName>ppt_w</p:attrName>
                                        </p:attrNameLst>
                                      </p:cBhvr>
                                      <p:tavLst>
                                        <p:tav tm="0">
                                          <p:val>
                                            <p:fltVal val="0"/>
                                          </p:val>
                                        </p:tav>
                                        <p:tav tm="100000">
                                          <p:val>
                                            <p:strVal val="#ppt_w"/>
                                          </p:val>
                                        </p:tav>
                                      </p:tavLst>
                                    </p:anim>
                                    <p:anim calcmode="lin" valueType="num">
                                      <p:cBhvr>
                                        <p:cTn id="58" dur="250" fill="hold"/>
                                        <p:tgtEl>
                                          <p:spTgt spid="36"/>
                                        </p:tgtEl>
                                        <p:attrNameLst>
                                          <p:attrName>ppt_h</p:attrName>
                                        </p:attrNameLst>
                                      </p:cBhvr>
                                      <p:tavLst>
                                        <p:tav tm="0">
                                          <p:val>
                                            <p:fltVal val="0"/>
                                          </p:val>
                                        </p:tav>
                                        <p:tav tm="100000">
                                          <p:val>
                                            <p:strVal val="#ppt_h"/>
                                          </p:val>
                                        </p:tav>
                                      </p:tavLst>
                                    </p:anim>
                                    <p:animEffect transition="in" filter="fade">
                                      <p:cBhvr>
                                        <p:cTn id="59" dur="250"/>
                                        <p:tgtEl>
                                          <p:spTgt spid="36"/>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63" presetClass="path" presetSubtype="0" accel="50000" decel="50000" fill="hold" grpId="1" nodeType="withEffect">
                                  <p:stCondLst>
                                    <p:cond delay="400"/>
                                  </p:stCondLst>
                                  <p:childTnLst>
                                    <p:animMotion origin="layout" path="M 1.875E-6 3.33333E-6 L 0.09414 3.33333E-6 " pathEditMode="relative" rAng="0" ptsTypes="AA">
                                      <p:cBhvr>
                                        <p:cTn id="66" dur="1000" spd="-100000" fill="hold"/>
                                        <p:tgtEl>
                                          <p:spTgt spid="33"/>
                                        </p:tgtEl>
                                        <p:attrNameLst>
                                          <p:attrName>ppt_x</p:attrName>
                                          <p:attrName>ppt_y</p:attrName>
                                        </p:attrNameLst>
                                      </p:cBhvr>
                                      <p:rCtr x="4701" y="0"/>
                                    </p:animMotion>
                                  </p:childTnLst>
                                </p:cTn>
                              </p:par>
                              <p:par>
                                <p:cTn id="67" presetID="53" presetClass="entr" presetSubtype="16" fill="hold" grpId="0" nodeType="withEffect">
                                  <p:stCondLst>
                                    <p:cond delay="1000"/>
                                  </p:stCondLst>
                                  <p:iterate type="lt">
                                    <p:tmPct val="10000"/>
                                  </p:iterate>
                                  <p:childTnLst>
                                    <p:set>
                                      <p:cBhvr>
                                        <p:cTn id="68" dur="1" fill="hold">
                                          <p:stCondLst>
                                            <p:cond delay="0"/>
                                          </p:stCondLst>
                                        </p:cTn>
                                        <p:tgtEl>
                                          <p:spTgt spid="32"/>
                                        </p:tgtEl>
                                        <p:attrNameLst>
                                          <p:attrName>style.visibility</p:attrName>
                                        </p:attrNameLst>
                                      </p:cBhvr>
                                      <p:to>
                                        <p:strVal val="visible"/>
                                      </p:to>
                                    </p:set>
                                    <p:anim calcmode="lin" valueType="num">
                                      <p:cBhvr>
                                        <p:cTn id="69" dur="250" fill="hold"/>
                                        <p:tgtEl>
                                          <p:spTgt spid="32"/>
                                        </p:tgtEl>
                                        <p:attrNameLst>
                                          <p:attrName>ppt_w</p:attrName>
                                        </p:attrNameLst>
                                      </p:cBhvr>
                                      <p:tavLst>
                                        <p:tav tm="0">
                                          <p:val>
                                            <p:fltVal val="0"/>
                                          </p:val>
                                        </p:tav>
                                        <p:tav tm="100000">
                                          <p:val>
                                            <p:strVal val="#ppt_w"/>
                                          </p:val>
                                        </p:tav>
                                      </p:tavLst>
                                    </p:anim>
                                    <p:anim calcmode="lin" valueType="num">
                                      <p:cBhvr>
                                        <p:cTn id="70" dur="250" fill="hold"/>
                                        <p:tgtEl>
                                          <p:spTgt spid="32"/>
                                        </p:tgtEl>
                                        <p:attrNameLst>
                                          <p:attrName>ppt_h</p:attrName>
                                        </p:attrNameLst>
                                      </p:cBhvr>
                                      <p:tavLst>
                                        <p:tav tm="0">
                                          <p:val>
                                            <p:fltVal val="0"/>
                                          </p:val>
                                        </p:tav>
                                        <p:tav tm="100000">
                                          <p:val>
                                            <p:strVal val="#ppt_h"/>
                                          </p:val>
                                        </p:tav>
                                      </p:tavLst>
                                    </p:anim>
                                    <p:animEffect transition="in" filter="fade">
                                      <p:cBhvr>
                                        <p:cTn id="71" dur="250"/>
                                        <p:tgtEl>
                                          <p:spTgt spid="32"/>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35" presetClass="path" presetSubtype="0" accel="50000" decel="50000" fill="hold" grpId="1" nodeType="withEffect">
                                  <p:stCondLst>
                                    <p:cond delay="400"/>
                                  </p:stCondLst>
                                  <p:childTnLst>
                                    <p:animMotion origin="layout" path="M -3.54167E-6 -4.07407E-6 L -0.09453 -4.07407E-6 " pathEditMode="relative" rAng="0" ptsTypes="AA">
                                      <p:cBhvr>
                                        <p:cTn id="78" dur="1000" spd="-100000" fill="hold"/>
                                        <p:tgtEl>
                                          <p:spTgt spid="35"/>
                                        </p:tgtEl>
                                        <p:attrNameLst>
                                          <p:attrName>ppt_x</p:attrName>
                                          <p:attrName>ppt_y</p:attrName>
                                        </p:attrNameLst>
                                      </p:cBhvr>
                                      <p:rCtr x="-4727" y="0"/>
                                    </p:animMotion>
                                  </p:childTnLst>
                                </p:cTn>
                              </p:par>
                              <p:par>
                                <p:cTn id="79" presetID="53" presetClass="entr" presetSubtype="16" fill="hold" grpId="0" nodeType="withEffect">
                                  <p:stCondLst>
                                    <p:cond delay="1000"/>
                                  </p:stCondLst>
                                  <p:iterate type="lt">
                                    <p:tmPct val="10000"/>
                                  </p:iterate>
                                  <p:childTnLst>
                                    <p:set>
                                      <p:cBhvr>
                                        <p:cTn id="80" dur="1" fill="hold">
                                          <p:stCondLst>
                                            <p:cond delay="0"/>
                                          </p:stCondLst>
                                        </p:cTn>
                                        <p:tgtEl>
                                          <p:spTgt spid="34"/>
                                        </p:tgtEl>
                                        <p:attrNameLst>
                                          <p:attrName>style.visibility</p:attrName>
                                        </p:attrNameLst>
                                      </p:cBhvr>
                                      <p:to>
                                        <p:strVal val="visible"/>
                                      </p:to>
                                    </p:set>
                                    <p:anim calcmode="lin" valueType="num">
                                      <p:cBhvr>
                                        <p:cTn id="81" dur="250" fill="hold"/>
                                        <p:tgtEl>
                                          <p:spTgt spid="34"/>
                                        </p:tgtEl>
                                        <p:attrNameLst>
                                          <p:attrName>ppt_w</p:attrName>
                                        </p:attrNameLst>
                                      </p:cBhvr>
                                      <p:tavLst>
                                        <p:tav tm="0">
                                          <p:val>
                                            <p:fltVal val="0"/>
                                          </p:val>
                                        </p:tav>
                                        <p:tav tm="100000">
                                          <p:val>
                                            <p:strVal val="#ppt_w"/>
                                          </p:val>
                                        </p:tav>
                                      </p:tavLst>
                                    </p:anim>
                                    <p:anim calcmode="lin" valueType="num">
                                      <p:cBhvr>
                                        <p:cTn id="82" dur="250" fill="hold"/>
                                        <p:tgtEl>
                                          <p:spTgt spid="34"/>
                                        </p:tgtEl>
                                        <p:attrNameLst>
                                          <p:attrName>ppt_h</p:attrName>
                                        </p:attrNameLst>
                                      </p:cBhvr>
                                      <p:tavLst>
                                        <p:tav tm="0">
                                          <p:val>
                                            <p:fltVal val="0"/>
                                          </p:val>
                                        </p:tav>
                                        <p:tav tm="100000">
                                          <p:val>
                                            <p:strVal val="#ppt_h"/>
                                          </p:val>
                                        </p:tav>
                                      </p:tavLst>
                                    </p:anim>
                                    <p:animEffect transition="in" filter="fade">
                                      <p:cBhvr>
                                        <p:cTn id="83"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3" grpId="1"/>
      <p:bldP spid="34" grpId="0"/>
      <p:bldP spid="35" grpId="0"/>
      <p:bldP spid="35" grpId="1"/>
      <p:bldP spid="36" grpId="0"/>
      <p:bldP spid="37" grpId="0"/>
      <p:bldP spid="37" grpId="1"/>
      <p:bldP spid="38" grpId="0"/>
      <p:bldP spid="39" grpId="0"/>
      <p:bldP spid="39" grpId="1"/>
      <p:bldP spid="40" grpId="0"/>
      <p:bldP spid="41" grpId="0"/>
      <p:bldP spid="41" grpId="1"/>
      <p:bldP spid="42" grpId="0" bldLvl="0" animBg="1"/>
      <p:bldP spid="42" grpId="1" bldLvl="0" animBg="1"/>
      <p:bldP spid="43" grpId="0" bldLvl="0" animBg="1"/>
      <p:bldP spid="44" grpId="0" bldLvl="0" animBg="1"/>
      <p:bldP spid="45" grpId="0" bldLvl="0" animBg="1"/>
      <p:bldP spid="4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52" name="椭圆 51"/>
          <p:cNvSpPr/>
          <p:nvPr/>
        </p:nvSpPr>
        <p:spPr>
          <a:xfrm>
            <a:off x="5689358" y="2210934"/>
            <a:ext cx="863153" cy="863153"/>
          </a:xfrm>
          <a:prstGeom prst="ellipse">
            <a:avLst/>
          </a:prstGeom>
          <a:solidFill>
            <a:srgbClr val="E100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有氧运动</a:t>
            </a:r>
            <a:endParaRPr lang="zh-CN"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椭圆 52"/>
          <p:cNvSpPr/>
          <p:nvPr/>
        </p:nvSpPr>
        <p:spPr>
          <a:xfrm>
            <a:off x="5663958" y="4406468"/>
            <a:ext cx="863153" cy="863153"/>
          </a:xfrm>
          <a:prstGeom prst="ellipse">
            <a:avLst/>
          </a:prstGeom>
          <a:solidFill>
            <a:srgbClr val="1CA2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力量练习</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Rectangle 5">
            <a:hlinkClick r:id="rId3"/>
          </p:cNvPr>
          <p:cNvSpPr>
            <a:spLocks noChangeArrowheads="1"/>
          </p:cNvSpPr>
          <p:nvPr/>
        </p:nvSpPr>
        <p:spPr bwMode="gray">
          <a:xfrm>
            <a:off x="6781165" y="2182495"/>
            <a:ext cx="4927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en-US" altLang="zh-CN" sz="1800" b="1" noProof="1">
                <a:latin typeface="宋体" panose="02010600030101010101" pitchFamily="2" charset="-122"/>
                <a:cs typeface="Arial" panose="020B0604020202020204" pitchFamily="34" charset="0"/>
                <a:sym typeface="微软雅黑" panose="020B0503020204020204" pitchFamily="34" charset="-122"/>
              </a:rPr>
              <a:t>慢跑、快走、游泳、登山、跳绳等。在选择项目时，学生应根据个人兴趣和健康状况而定。</a:t>
            </a:r>
            <a:endParaRPr lang="en-US" altLang="zh-CN" sz="1800" b="1" noProof="1">
              <a:latin typeface="宋体" panose="02010600030101010101" pitchFamily="2" charset="-122"/>
              <a:cs typeface="Arial" panose="020B0604020202020204" pitchFamily="34" charset="0"/>
              <a:sym typeface="微软雅黑" panose="020B0503020204020204" pitchFamily="34" charset="-122"/>
            </a:endParaRPr>
          </a:p>
        </p:txBody>
      </p:sp>
      <p:sp>
        <p:nvSpPr>
          <p:cNvPr id="56" name="Rectangle 5">
            <a:hlinkClick r:id="rId3"/>
          </p:cNvPr>
          <p:cNvSpPr>
            <a:spLocks noChangeArrowheads="1"/>
          </p:cNvSpPr>
          <p:nvPr/>
        </p:nvSpPr>
        <p:spPr bwMode="gray">
          <a:xfrm>
            <a:off x="6781165" y="4013835"/>
            <a:ext cx="480758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en-US" altLang="zh-CN" sz="1800" b="1">
                <a:latin typeface="宋体" panose="02010600030101010101" pitchFamily="2" charset="-122"/>
                <a:cs typeface="Arial" panose="020B0604020202020204" pitchFamily="34" charset="0"/>
                <a:sym typeface="微软雅黑" panose="020B0503020204020204" pitchFamily="34" charset="-122"/>
              </a:rPr>
              <a:t>推举哑铃（可用矿泉水瓶装上一定量的水或沙代替）、仰卧起坐、坐位体前屈等。适量的力量练习和伸展运动可以使学生减肥后不易反弹</a:t>
            </a:r>
            <a:endParaRPr lang="en-US" altLang="zh-CN" sz="1800" b="1">
              <a:latin typeface="宋体" panose="02010600030101010101" pitchFamily="2" charset="-122"/>
              <a:cs typeface="Arial" panose="020B0604020202020204" pitchFamily="34" charset="0"/>
              <a:sym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1006193" y="1780109"/>
            <a:ext cx="2478685" cy="2086038"/>
          </a:xfrm>
          <a:prstGeom prst="hexagon">
            <a:avLst/>
          </a:prstGeom>
        </p:spPr>
      </p:pic>
      <p:pic>
        <p:nvPicPr>
          <p:cNvPr id="3" name="图片 2"/>
          <p:cNvPicPr>
            <a:picLocks noChangeAspect="1"/>
          </p:cNvPicPr>
          <p:nvPr/>
        </p:nvPicPr>
        <p:blipFill>
          <a:blip r:embed="rId5"/>
          <a:stretch>
            <a:fillRect/>
          </a:stretch>
        </p:blipFill>
        <p:spPr>
          <a:xfrm>
            <a:off x="938028" y="4115434"/>
            <a:ext cx="2424955" cy="1886378"/>
          </a:xfrm>
          <a:prstGeom prst="hexagon">
            <a:avLst/>
          </a:prstGeom>
        </p:spPr>
      </p:pic>
      <p:pic>
        <p:nvPicPr>
          <p:cNvPr id="4" name="图片 3"/>
          <p:cNvPicPr>
            <a:picLocks noChangeAspect="1"/>
          </p:cNvPicPr>
          <p:nvPr/>
        </p:nvPicPr>
        <p:blipFill>
          <a:blip r:embed="rId6"/>
          <a:stretch>
            <a:fillRect/>
          </a:stretch>
        </p:blipFill>
        <p:spPr>
          <a:xfrm>
            <a:off x="3210673" y="3100321"/>
            <a:ext cx="2323854" cy="1990725"/>
          </a:xfrm>
          <a:prstGeom prst="hexagon">
            <a:avLst/>
          </a:prstGeom>
        </p:spPr>
      </p:pic>
      <p:sp>
        <p:nvSpPr>
          <p:cNvPr id="5" name="流程图: 终止 4"/>
          <p:cNvSpPr/>
          <p:nvPr/>
        </p:nvSpPr>
        <p:spPr>
          <a:xfrm>
            <a:off x="3210560" y="516255"/>
            <a:ext cx="6066155" cy="814705"/>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4000" b="1" kern="0" dirty="0">
                <a:solidFill>
                  <a:schemeClr val="tx1"/>
                </a:solidFill>
                <a:latin typeface="隶书" panose="02010509060101010101" charset="-122"/>
                <a:ea typeface="隶书" panose="02010509060101010101" charset="-122"/>
                <a:cs typeface="Aharoni" panose="02010803020104030203" pitchFamily="2" charset="-79"/>
                <a:sym typeface="微软雅黑" panose="020B0503020204020204" pitchFamily="34" charset="-122"/>
              </a:rPr>
              <a:t>制定个性化体育作业</a:t>
            </a:r>
            <a:endParaRPr lang="zh-CN" altLang="en-US" sz="4000" b="1" kern="0" dirty="0">
              <a:solidFill>
                <a:schemeClr val="tx1"/>
              </a:solidFill>
              <a:latin typeface="隶书" panose="02010509060101010101" charset="-122"/>
              <a:ea typeface="隶书" panose="02010509060101010101" charset="-122"/>
              <a:cs typeface="Aharoni" panose="02010803020104030203" pitchFamily="2" charset="-79"/>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bldLvl="0" animBg="1"/>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63" name="任意多边形 57"/>
          <p:cNvSpPr/>
          <p:nvPr/>
        </p:nvSpPr>
        <p:spPr>
          <a:xfrm>
            <a:off x="5901145" y="2429446"/>
            <a:ext cx="5520086" cy="2688024"/>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ACBC01"/>
          </a:solidFill>
          <a:ln w="158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六边形 64"/>
          <p:cNvSpPr/>
          <p:nvPr/>
        </p:nvSpPr>
        <p:spPr>
          <a:xfrm>
            <a:off x="3692165" y="2727421"/>
            <a:ext cx="2593402" cy="2235693"/>
          </a:xfrm>
          <a:prstGeom prst="hexagon">
            <a:avLst/>
          </a:prstGeom>
          <a:solidFill>
            <a:srgbClr val="E1004F"/>
          </a:solidFill>
          <a:ln w="22225">
            <a:gradFill flip="none" rotWithShape="1">
              <a:gsLst>
                <a:gs pos="3900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六边形 67"/>
          <p:cNvSpPr/>
          <p:nvPr/>
        </p:nvSpPr>
        <p:spPr>
          <a:xfrm>
            <a:off x="2023790" y="2007642"/>
            <a:ext cx="2005474" cy="1728859"/>
          </a:xfrm>
          <a:prstGeom prst="hexagon">
            <a:avLst/>
          </a:prstGeom>
          <a:solidFill>
            <a:srgbClr val="1CA2EB"/>
          </a:solidFill>
          <a:ln w="22225">
            <a:gradFill flip="none" rotWithShape="1">
              <a:gsLst>
                <a:gs pos="3900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六边形 70"/>
          <p:cNvSpPr/>
          <p:nvPr/>
        </p:nvSpPr>
        <p:spPr>
          <a:xfrm>
            <a:off x="2047883" y="3843153"/>
            <a:ext cx="2005474" cy="1728859"/>
          </a:xfrm>
          <a:prstGeom prst="hexagon">
            <a:avLst/>
          </a:prstGeom>
          <a:solidFill>
            <a:srgbClr val="ACBC01"/>
          </a:solidFill>
          <a:ln w="22225">
            <a:gradFill flip="none" rotWithShape="1">
              <a:gsLst>
                <a:gs pos="3900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8"/>
          <p:cNvSpPr txBox="1"/>
          <p:nvPr/>
        </p:nvSpPr>
        <p:spPr>
          <a:xfrm>
            <a:off x="6699566" y="2849592"/>
            <a:ext cx="4267816" cy="344805"/>
          </a:xfrm>
          <a:prstGeom prst="rect">
            <a:avLst/>
          </a:prstGeom>
          <a:noFill/>
        </p:spPr>
        <p:txBody>
          <a:bodyPr wrap="square" rtlCol="0">
            <a:spAutoFit/>
          </a:bodyPr>
          <a:lstStyle/>
          <a:p>
            <a:pPr>
              <a:lnSpc>
                <a:spcPct val="150000"/>
              </a:lnSpc>
              <a:defRPr/>
            </a:pPr>
            <a:r>
              <a:rPr lang="zh-CN" altLang="en-US" sz="11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1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70"/>
          <p:cNvSpPr txBox="1"/>
          <p:nvPr/>
        </p:nvSpPr>
        <p:spPr>
          <a:xfrm>
            <a:off x="6563360" y="2440940"/>
            <a:ext cx="4750435" cy="2676525"/>
          </a:xfrm>
          <a:prstGeom prst="rect">
            <a:avLst/>
          </a:prstGeom>
          <a:noFill/>
        </p:spPr>
        <p:txBody>
          <a:bodyPr wrap="square" rtlCol="0">
            <a:spAutoFit/>
            <a:scene3d>
              <a:camera prst="orthographicFront"/>
              <a:lightRig rig="threePt" dir="t"/>
            </a:scene3d>
          </a:bodyPr>
          <a:lstStyle/>
          <a:p>
            <a:pPr>
              <a:lnSpc>
                <a:spcPct val="150000"/>
              </a:lnSpc>
              <a:defRPr/>
            </a:pPr>
            <a:r>
              <a:rPr lang="zh-CN" altLang="en-US" sz="1600" b="1" kern="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学校体育活动面向全体，以运动会、体育节、学生体质健康测试为抓手，每位学生针对自己薄弱的项目，课后进行自主锻炼。如进行学生体质健康测试前，对照手册评分表，布置学生每天坚持3个1分钟：1分钟跳绳、1分钟仰卧起坐、1分钟坐位体前屈，完成等级好的学生可自主选择其他自己有兴趣的锻炼项目。</a:t>
            </a:r>
            <a:endParaRPr lang="zh-CN" altLang="en-US" sz="1600" b="1" kern="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845316" y="2861508"/>
            <a:ext cx="2239778" cy="1990725"/>
          </a:xfrm>
          <a:prstGeom prst="hexagon">
            <a:avLst/>
          </a:prstGeom>
        </p:spPr>
      </p:pic>
      <p:pic>
        <p:nvPicPr>
          <p:cNvPr id="3" name="图片 2"/>
          <p:cNvPicPr>
            <a:picLocks noChangeAspect="1"/>
          </p:cNvPicPr>
          <p:nvPr/>
        </p:nvPicPr>
        <p:blipFill>
          <a:blip r:embed="rId4"/>
          <a:stretch>
            <a:fillRect/>
          </a:stretch>
        </p:blipFill>
        <p:spPr>
          <a:xfrm>
            <a:off x="2220303" y="2212650"/>
            <a:ext cx="1625011" cy="1348697"/>
          </a:xfrm>
          <a:prstGeom prst="hexagon">
            <a:avLst/>
          </a:prstGeom>
        </p:spPr>
      </p:pic>
      <p:pic>
        <p:nvPicPr>
          <p:cNvPr id="4" name="图片 3"/>
          <p:cNvPicPr>
            <a:picLocks noChangeAspect="1"/>
          </p:cNvPicPr>
          <p:nvPr/>
        </p:nvPicPr>
        <p:blipFill>
          <a:blip r:embed="rId5"/>
          <a:stretch>
            <a:fillRect/>
          </a:stretch>
        </p:blipFill>
        <p:spPr>
          <a:xfrm>
            <a:off x="2228326" y="4011603"/>
            <a:ext cx="1633029" cy="1413085"/>
          </a:xfrm>
          <a:prstGeom prst="hexagon">
            <a:avLst/>
          </a:prstGeom>
        </p:spPr>
      </p:pic>
      <p:sp>
        <p:nvSpPr>
          <p:cNvPr id="5" name="流程图: 终止 4"/>
          <p:cNvSpPr/>
          <p:nvPr/>
        </p:nvSpPr>
        <p:spPr>
          <a:xfrm>
            <a:off x="2221230" y="516255"/>
            <a:ext cx="7918450" cy="87503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3600" b="1" kern="0" dirty="0">
                <a:solidFill>
                  <a:schemeClr val="tx1"/>
                </a:solidFill>
                <a:latin typeface="隶书" panose="02010509060101010101" charset="-122"/>
                <a:ea typeface="隶书" panose="02010509060101010101" charset="-122"/>
                <a:cs typeface="隶书" panose="02010509060101010101" charset="-122"/>
                <a:sym typeface="微软雅黑" panose="020B0503020204020204" pitchFamily="34" charset="-122"/>
              </a:rPr>
              <a:t>针对各类体育活动，自主备战练习</a:t>
            </a:r>
            <a:endParaRPr lang="zh-CN" altLang="en-US" sz="3600" b="1" kern="0" dirty="0">
              <a:solidFill>
                <a:schemeClr val="tx1"/>
              </a:solidFill>
              <a:latin typeface="隶书" panose="02010509060101010101" charset="-122"/>
              <a:ea typeface="隶书" panose="02010509060101010101" charset="-122"/>
              <a:cs typeface="隶书" panose="020105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20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8" dur="20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randombar(horizontal)">
                                          <p:cBhvr>
                                            <p:cTn id="12" dur="500"/>
                                            <p:tgtEl>
                                              <p:spTgt spid="73"/>
                                            </p:tgtEl>
                                          </p:cBhvr>
                                        </p:animEffect>
                                      </p:childTnLst>
                                    </p:cTn>
                                  </p:par>
                                </p:childTnLst>
                              </p:cTn>
                            </p:par>
                            <p:par>
                              <p:cTn id="13" fill="hold">
                                <p:stCondLst>
                                  <p:cond delay="2500"/>
                                </p:stCondLst>
                                <p:childTnLst>
                                  <p:par>
                                    <p:cTn id="14" presetID="14" presetClass="entr" presetSubtype="1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randombar(horizontal)">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fltVal val="0"/>
                                              </p:val>
                                            </p:tav>
                                            <p:tav tm="100000">
                                              <p:val>
                                                <p:strVal val="#ppt_w"/>
                                              </p:val>
                                            </p:tav>
                                          </p:tavLst>
                                        </p:anim>
                                        <p:anim calcmode="lin" valueType="num">
                                          <p:cBhvr>
                                            <p:cTn id="22" dur="1000" fill="hold"/>
                                            <p:tgtEl>
                                              <p:spTgt spid="68"/>
                                            </p:tgtEl>
                                            <p:attrNameLst>
                                              <p:attrName>ppt_h</p:attrName>
                                            </p:attrNameLst>
                                          </p:cBhvr>
                                          <p:tavLst>
                                            <p:tav tm="0">
                                              <p:val>
                                                <p:fltVal val="0"/>
                                              </p:val>
                                            </p:tav>
                                            <p:tav tm="100000">
                                              <p:val>
                                                <p:strVal val="#ppt_h"/>
                                              </p:val>
                                            </p:tav>
                                          </p:tavLst>
                                        </p:anim>
                                        <p:anim calcmode="lin" valueType="num">
                                          <p:cBhvr>
                                            <p:cTn id="23" dur="1000" fill="hold"/>
                                            <p:tgtEl>
                                              <p:spTgt spid="68"/>
                                            </p:tgtEl>
                                            <p:attrNameLst>
                                              <p:attrName>style.rotation</p:attrName>
                                            </p:attrNameLst>
                                          </p:cBhvr>
                                          <p:tavLst>
                                            <p:tav tm="0">
                                              <p:val>
                                                <p:fltVal val="90"/>
                                              </p:val>
                                            </p:tav>
                                            <p:tav tm="100000">
                                              <p:val>
                                                <p:fltVal val="0"/>
                                              </p:val>
                                            </p:tav>
                                          </p:tavLst>
                                        </p:anim>
                                        <p:animEffect transition="in" filter="fade">
                                          <p:cBhvr>
                                            <p:cTn id="24" dur="1000"/>
                                            <p:tgtEl>
                                              <p:spTgt spid="68"/>
                                            </p:tgtEl>
                                          </p:cBhvr>
                                        </p:animEffect>
                                      </p:childTnLst>
                                    </p:cTn>
                                  </p:par>
                                  <p:par>
                                    <p:cTn id="25" presetID="3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1000" fill="hold"/>
                                            <p:tgtEl>
                                              <p:spTgt spid="65"/>
                                            </p:tgtEl>
                                            <p:attrNameLst>
                                              <p:attrName>ppt_w</p:attrName>
                                            </p:attrNameLst>
                                          </p:cBhvr>
                                          <p:tavLst>
                                            <p:tav tm="0">
                                              <p:val>
                                                <p:fltVal val="0"/>
                                              </p:val>
                                            </p:tav>
                                            <p:tav tm="100000">
                                              <p:val>
                                                <p:strVal val="#ppt_w"/>
                                              </p:val>
                                            </p:tav>
                                          </p:tavLst>
                                        </p:anim>
                                        <p:anim calcmode="lin" valueType="num">
                                          <p:cBhvr>
                                            <p:cTn id="34" dur="1000" fill="hold"/>
                                            <p:tgtEl>
                                              <p:spTgt spid="65"/>
                                            </p:tgtEl>
                                            <p:attrNameLst>
                                              <p:attrName>ppt_h</p:attrName>
                                            </p:attrNameLst>
                                          </p:cBhvr>
                                          <p:tavLst>
                                            <p:tav tm="0">
                                              <p:val>
                                                <p:fltVal val="0"/>
                                              </p:val>
                                            </p:tav>
                                            <p:tav tm="100000">
                                              <p:val>
                                                <p:strVal val="#ppt_h"/>
                                              </p:val>
                                            </p:tav>
                                          </p:tavLst>
                                        </p:anim>
                                        <p:anim calcmode="lin" valueType="num">
                                          <p:cBhvr>
                                            <p:cTn id="35" dur="1000" fill="hold"/>
                                            <p:tgtEl>
                                              <p:spTgt spid="65"/>
                                            </p:tgtEl>
                                            <p:attrNameLst>
                                              <p:attrName>style.rotation</p:attrName>
                                            </p:attrNameLst>
                                          </p:cBhvr>
                                          <p:tavLst>
                                            <p:tav tm="0">
                                              <p:val>
                                                <p:fltVal val="90"/>
                                              </p:val>
                                            </p:tav>
                                            <p:tav tm="100000">
                                              <p:val>
                                                <p:fltVal val="0"/>
                                              </p:val>
                                            </p:tav>
                                          </p:tavLst>
                                        </p:anim>
                                        <p:animEffect transition="in" filter="fade">
                                          <p:cBhvr>
                                            <p:cTn id="36" dur="1000"/>
                                            <p:tgtEl>
                                              <p:spTgt spid="65"/>
                                            </p:tgtEl>
                                          </p:cBhvr>
                                        </p:animEffect>
                                      </p:childTnLst>
                                    </p:cTn>
                                  </p:par>
                                  <p:par>
                                    <p:cTn id="37" presetID="3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1000" fill="hold"/>
                                            <p:tgtEl>
                                              <p:spTgt spid="71"/>
                                            </p:tgtEl>
                                            <p:attrNameLst>
                                              <p:attrName>ppt_w</p:attrName>
                                            </p:attrNameLst>
                                          </p:cBhvr>
                                          <p:tavLst>
                                            <p:tav tm="0">
                                              <p:val>
                                                <p:fltVal val="0"/>
                                              </p:val>
                                            </p:tav>
                                            <p:tav tm="100000">
                                              <p:val>
                                                <p:strVal val="#ppt_w"/>
                                              </p:val>
                                            </p:tav>
                                          </p:tavLst>
                                        </p:anim>
                                        <p:anim calcmode="lin" valueType="num">
                                          <p:cBhvr>
                                            <p:cTn id="46" dur="1000" fill="hold"/>
                                            <p:tgtEl>
                                              <p:spTgt spid="71"/>
                                            </p:tgtEl>
                                            <p:attrNameLst>
                                              <p:attrName>ppt_h</p:attrName>
                                            </p:attrNameLst>
                                          </p:cBhvr>
                                          <p:tavLst>
                                            <p:tav tm="0">
                                              <p:val>
                                                <p:fltVal val="0"/>
                                              </p:val>
                                            </p:tav>
                                            <p:tav tm="100000">
                                              <p:val>
                                                <p:strVal val="#ppt_h"/>
                                              </p:val>
                                            </p:tav>
                                          </p:tavLst>
                                        </p:anim>
                                        <p:anim calcmode="lin" valueType="num">
                                          <p:cBhvr>
                                            <p:cTn id="47" dur="1000" fill="hold"/>
                                            <p:tgtEl>
                                              <p:spTgt spid="71"/>
                                            </p:tgtEl>
                                            <p:attrNameLst>
                                              <p:attrName>style.rotation</p:attrName>
                                            </p:attrNameLst>
                                          </p:cBhvr>
                                          <p:tavLst>
                                            <p:tav tm="0">
                                              <p:val>
                                                <p:fltVal val="90"/>
                                              </p:val>
                                            </p:tav>
                                            <p:tav tm="100000">
                                              <p:val>
                                                <p:fltVal val="0"/>
                                              </p:val>
                                            </p:tav>
                                          </p:tavLst>
                                        </p:anim>
                                        <p:animEffect transition="in" filter="fade">
                                          <p:cBhvr>
                                            <p:cTn id="48" dur="1000"/>
                                            <p:tgtEl>
                                              <p:spTgt spid="71"/>
                                            </p:tgtEl>
                                          </p:cBhvr>
                                        </p:animEffect>
                                      </p:childTnLst>
                                    </p:cTn>
                                  </p:par>
                                  <p:par>
                                    <p:cTn id="49" presetID="3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8" grpId="0" animBg="1"/>
          <p:bldP spid="71" grpId="0" animBg="1"/>
          <p:bldP spid="73"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000" fill="hold"/>
                                            <p:tgtEl>
                                              <p:spTgt spid="63"/>
                                            </p:tgtEl>
                                            <p:attrNameLst>
                                              <p:attrName>ppt_x</p:attrName>
                                            </p:attrNameLst>
                                          </p:cBhvr>
                                          <p:tavLst>
                                            <p:tav tm="0">
                                              <p:val>
                                                <p:strVal val="1+#ppt_w/2"/>
                                              </p:val>
                                            </p:tav>
                                            <p:tav tm="100000">
                                              <p:val>
                                                <p:strVal val="#ppt_x"/>
                                              </p:val>
                                            </p:tav>
                                          </p:tavLst>
                                        </p:anim>
                                        <p:anim calcmode="lin" valueType="num">
                                          <p:cBhvr additive="base">
                                            <p:cTn id="8" dur="20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randombar(horizontal)">
                                          <p:cBhvr>
                                            <p:cTn id="12" dur="500"/>
                                            <p:tgtEl>
                                              <p:spTgt spid="73"/>
                                            </p:tgtEl>
                                          </p:cBhvr>
                                        </p:animEffect>
                                      </p:childTnLst>
                                    </p:cTn>
                                  </p:par>
                                </p:childTnLst>
                              </p:cTn>
                            </p:par>
                            <p:par>
                              <p:cTn id="13" fill="hold">
                                <p:stCondLst>
                                  <p:cond delay="2500"/>
                                </p:stCondLst>
                                <p:childTnLst>
                                  <p:par>
                                    <p:cTn id="14" presetID="14" presetClass="entr" presetSubtype="1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randombar(horizontal)">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fltVal val="0"/>
                                              </p:val>
                                            </p:tav>
                                            <p:tav tm="100000">
                                              <p:val>
                                                <p:strVal val="#ppt_w"/>
                                              </p:val>
                                            </p:tav>
                                          </p:tavLst>
                                        </p:anim>
                                        <p:anim calcmode="lin" valueType="num">
                                          <p:cBhvr>
                                            <p:cTn id="22" dur="1000" fill="hold"/>
                                            <p:tgtEl>
                                              <p:spTgt spid="68"/>
                                            </p:tgtEl>
                                            <p:attrNameLst>
                                              <p:attrName>ppt_h</p:attrName>
                                            </p:attrNameLst>
                                          </p:cBhvr>
                                          <p:tavLst>
                                            <p:tav tm="0">
                                              <p:val>
                                                <p:fltVal val="0"/>
                                              </p:val>
                                            </p:tav>
                                            <p:tav tm="100000">
                                              <p:val>
                                                <p:strVal val="#ppt_h"/>
                                              </p:val>
                                            </p:tav>
                                          </p:tavLst>
                                        </p:anim>
                                        <p:anim calcmode="lin" valueType="num">
                                          <p:cBhvr>
                                            <p:cTn id="23" dur="1000" fill="hold"/>
                                            <p:tgtEl>
                                              <p:spTgt spid="68"/>
                                            </p:tgtEl>
                                            <p:attrNameLst>
                                              <p:attrName>style.rotation</p:attrName>
                                            </p:attrNameLst>
                                          </p:cBhvr>
                                          <p:tavLst>
                                            <p:tav tm="0">
                                              <p:val>
                                                <p:fltVal val="90"/>
                                              </p:val>
                                            </p:tav>
                                            <p:tav tm="100000">
                                              <p:val>
                                                <p:fltVal val="0"/>
                                              </p:val>
                                            </p:tav>
                                          </p:tavLst>
                                        </p:anim>
                                        <p:animEffect transition="in" filter="fade">
                                          <p:cBhvr>
                                            <p:cTn id="24" dur="1000"/>
                                            <p:tgtEl>
                                              <p:spTgt spid="68"/>
                                            </p:tgtEl>
                                          </p:cBhvr>
                                        </p:animEffect>
                                      </p:childTnLst>
                                    </p:cTn>
                                  </p:par>
                                  <p:par>
                                    <p:cTn id="25" presetID="3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1000" fill="hold"/>
                                            <p:tgtEl>
                                              <p:spTgt spid="65"/>
                                            </p:tgtEl>
                                            <p:attrNameLst>
                                              <p:attrName>ppt_w</p:attrName>
                                            </p:attrNameLst>
                                          </p:cBhvr>
                                          <p:tavLst>
                                            <p:tav tm="0">
                                              <p:val>
                                                <p:fltVal val="0"/>
                                              </p:val>
                                            </p:tav>
                                            <p:tav tm="100000">
                                              <p:val>
                                                <p:strVal val="#ppt_w"/>
                                              </p:val>
                                            </p:tav>
                                          </p:tavLst>
                                        </p:anim>
                                        <p:anim calcmode="lin" valueType="num">
                                          <p:cBhvr>
                                            <p:cTn id="34" dur="1000" fill="hold"/>
                                            <p:tgtEl>
                                              <p:spTgt spid="65"/>
                                            </p:tgtEl>
                                            <p:attrNameLst>
                                              <p:attrName>ppt_h</p:attrName>
                                            </p:attrNameLst>
                                          </p:cBhvr>
                                          <p:tavLst>
                                            <p:tav tm="0">
                                              <p:val>
                                                <p:fltVal val="0"/>
                                              </p:val>
                                            </p:tav>
                                            <p:tav tm="100000">
                                              <p:val>
                                                <p:strVal val="#ppt_h"/>
                                              </p:val>
                                            </p:tav>
                                          </p:tavLst>
                                        </p:anim>
                                        <p:anim calcmode="lin" valueType="num">
                                          <p:cBhvr>
                                            <p:cTn id="35" dur="1000" fill="hold"/>
                                            <p:tgtEl>
                                              <p:spTgt spid="65"/>
                                            </p:tgtEl>
                                            <p:attrNameLst>
                                              <p:attrName>style.rotation</p:attrName>
                                            </p:attrNameLst>
                                          </p:cBhvr>
                                          <p:tavLst>
                                            <p:tav tm="0">
                                              <p:val>
                                                <p:fltVal val="90"/>
                                              </p:val>
                                            </p:tav>
                                            <p:tav tm="100000">
                                              <p:val>
                                                <p:fltVal val="0"/>
                                              </p:val>
                                            </p:tav>
                                          </p:tavLst>
                                        </p:anim>
                                        <p:animEffect transition="in" filter="fade">
                                          <p:cBhvr>
                                            <p:cTn id="36" dur="1000"/>
                                            <p:tgtEl>
                                              <p:spTgt spid="65"/>
                                            </p:tgtEl>
                                          </p:cBhvr>
                                        </p:animEffect>
                                      </p:childTnLst>
                                    </p:cTn>
                                  </p:par>
                                  <p:par>
                                    <p:cTn id="37" presetID="3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1000" fill="hold"/>
                                            <p:tgtEl>
                                              <p:spTgt spid="71"/>
                                            </p:tgtEl>
                                            <p:attrNameLst>
                                              <p:attrName>ppt_w</p:attrName>
                                            </p:attrNameLst>
                                          </p:cBhvr>
                                          <p:tavLst>
                                            <p:tav tm="0">
                                              <p:val>
                                                <p:fltVal val="0"/>
                                              </p:val>
                                            </p:tav>
                                            <p:tav tm="100000">
                                              <p:val>
                                                <p:strVal val="#ppt_w"/>
                                              </p:val>
                                            </p:tav>
                                          </p:tavLst>
                                        </p:anim>
                                        <p:anim calcmode="lin" valueType="num">
                                          <p:cBhvr>
                                            <p:cTn id="46" dur="1000" fill="hold"/>
                                            <p:tgtEl>
                                              <p:spTgt spid="71"/>
                                            </p:tgtEl>
                                            <p:attrNameLst>
                                              <p:attrName>ppt_h</p:attrName>
                                            </p:attrNameLst>
                                          </p:cBhvr>
                                          <p:tavLst>
                                            <p:tav tm="0">
                                              <p:val>
                                                <p:fltVal val="0"/>
                                              </p:val>
                                            </p:tav>
                                            <p:tav tm="100000">
                                              <p:val>
                                                <p:strVal val="#ppt_h"/>
                                              </p:val>
                                            </p:tav>
                                          </p:tavLst>
                                        </p:anim>
                                        <p:anim calcmode="lin" valueType="num">
                                          <p:cBhvr>
                                            <p:cTn id="47" dur="1000" fill="hold"/>
                                            <p:tgtEl>
                                              <p:spTgt spid="71"/>
                                            </p:tgtEl>
                                            <p:attrNameLst>
                                              <p:attrName>style.rotation</p:attrName>
                                            </p:attrNameLst>
                                          </p:cBhvr>
                                          <p:tavLst>
                                            <p:tav tm="0">
                                              <p:val>
                                                <p:fltVal val="90"/>
                                              </p:val>
                                            </p:tav>
                                            <p:tav tm="100000">
                                              <p:val>
                                                <p:fltVal val="0"/>
                                              </p:val>
                                            </p:tav>
                                          </p:tavLst>
                                        </p:anim>
                                        <p:animEffect transition="in" filter="fade">
                                          <p:cBhvr>
                                            <p:cTn id="48" dur="1000"/>
                                            <p:tgtEl>
                                              <p:spTgt spid="71"/>
                                            </p:tgtEl>
                                          </p:cBhvr>
                                        </p:animEffect>
                                      </p:childTnLst>
                                    </p:cTn>
                                  </p:par>
                                  <p:par>
                                    <p:cTn id="49" presetID="3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8" grpId="0" animBg="1"/>
          <p:bldP spid="71" grpId="0" animBg="1"/>
          <p:bldP spid="73" grpId="0"/>
          <p:bldP spid="7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29" name="文本框 28"/>
          <p:cNvSpPr txBox="1"/>
          <p:nvPr/>
        </p:nvSpPr>
        <p:spPr>
          <a:xfrm>
            <a:off x="973455" y="427355"/>
            <a:ext cx="10271760" cy="645160"/>
          </a:xfrm>
          <a:prstGeom prst="rect">
            <a:avLst/>
          </a:prstGeom>
          <a:noFill/>
        </p:spPr>
        <p:txBody>
          <a:bodyPr wrap="square" rtlCol="0">
            <a:spAutoFit/>
          </a:bodyPr>
          <a:lstStyle/>
          <a:p>
            <a:pPr lvl="0">
              <a:defRPr/>
            </a:pPr>
            <a:r>
              <a:rPr lang="zh-CN" altLang="en-US" sz="3600" b="1" kern="0" dirty="0">
                <a:solidFill>
                  <a:srgbClr val="ACBC01"/>
                </a:solidFill>
                <a:latin typeface="隶书" panose="02010509060101010101" charset="-122"/>
                <a:ea typeface="隶书" panose="02010509060101010101" charset="-122"/>
                <a:cs typeface="Aharoni" panose="02010803020104030203" pitchFamily="2" charset="-79"/>
                <a:sym typeface="微软雅黑" panose="020B0503020204020204" pitchFamily="34" charset="-122"/>
              </a:rPr>
              <a:t>体育家庭作业自主学习评价与反馈形式</a:t>
            </a:r>
            <a:endParaRPr lang="zh-CN" altLang="en-US" sz="3600" b="1" kern="0" dirty="0">
              <a:solidFill>
                <a:srgbClr val="ACBC01"/>
              </a:solidFill>
              <a:latin typeface="隶书" panose="02010509060101010101" charset="-122"/>
              <a:ea typeface="隶书" panose="02010509060101010101" charset="-122"/>
              <a:cs typeface="Aharoni" panose="02010803020104030203" pitchFamily="2" charset="-79"/>
              <a:sym typeface="微软雅黑" panose="020B0503020204020204" pitchFamily="34" charset="-122"/>
            </a:endParaRPr>
          </a:p>
        </p:txBody>
      </p:sp>
      <p:sp>
        <p:nvSpPr>
          <p:cNvPr id="66" name="Freeform 15"/>
          <p:cNvSpPr/>
          <p:nvPr/>
        </p:nvSpPr>
        <p:spPr bwMode="auto">
          <a:xfrm flipH="1">
            <a:off x="1365250" y="1230630"/>
            <a:ext cx="1350645" cy="1392555"/>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ACBC01"/>
          </a:solidFill>
          <a:ln>
            <a:noFill/>
          </a:ln>
        </p:spPr>
        <p:txBody>
          <a:bodyPr vert="horz" wrap="square" lIns="91404" tIns="45703" rIns="91404" bIns="45703" numCol="1" anchor="t" anchorCtr="0" compatLnSpc="1"/>
          <a:lstStyle/>
          <a:p>
            <a:endParaRPr lang="zh-CN" altLang="en-US" sz="180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15"/>
          <p:cNvSpPr/>
          <p:nvPr/>
        </p:nvSpPr>
        <p:spPr bwMode="auto">
          <a:xfrm flipH="1">
            <a:off x="1365250" y="4438650"/>
            <a:ext cx="1397635" cy="1180465"/>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1CA2EB"/>
          </a:solidFill>
          <a:ln>
            <a:noFill/>
          </a:ln>
        </p:spPr>
        <p:txBody>
          <a:bodyPr vert="horz" wrap="square" lIns="91404" tIns="45703" rIns="91404" bIns="45703" numCol="1" anchor="t" anchorCtr="0" compatLnSpc="1"/>
          <a:lstStyle/>
          <a:p>
            <a:endParaRPr lang="zh-CN" altLang="en-US" sz="180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15"/>
          <p:cNvSpPr/>
          <p:nvPr/>
        </p:nvSpPr>
        <p:spPr bwMode="auto">
          <a:xfrm flipH="1">
            <a:off x="1317625" y="2859405"/>
            <a:ext cx="1407160" cy="121031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FE9900"/>
          </a:solidFill>
          <a:ln>
            <a:noFill/>
          </a:ln>
        </p:spPr>
        <p:txBody>
          <a:bodyPr vert="horz" wrap="square" lIns="91404" tIns="45703" rIns="91404" bIns="45703" numCol="1" anchor="t" anchorCtr="0" compatLnSpc="1"/>
          <a:lstStyle/>
          <a:p>
            <a:endParaRPr lang="zh-CN" altLang="en-US" sz="1800">
              <a:solidFill>
                <a:srgbClr val="144798"/>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11"/>
          <p:cNvSpPr txBox="1"/>
          <p:nvPr/>
        </p:nvSpPr>
        <p:spPr>
          <a:xfrm>
            <a:off x="3625850" y="1230630"/>
            <a:ext cx="2947035" cy="460375"/>
          </a:xfrm>
          <a:prstGeom prst="rect">
            <a:avLst/>
          </a:prstGeom>
          <a:noFill/>
        </p:spPr>
        <p:txBody>
          <a:bodyPr wrap="square" rtlCol="0">
            <a:spAutoFit/>
          </a:bodyPr>
          <a:lstStyle/>
          <a:p>
            <a:pPr algn="l"/>
            <a:r>
              <a:rPr lang="zh-CN"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sym typeface="微软雅黑" panose="020B0503020204020204" pitchFamily="34" charset="-122"/>
              </a:rPr>
              <a:t>家校合作反馈评价</a:t>
            </a:r>
            <a:r>
              <a:rPr lang="zh-CN" altLang="en-US" sz="24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4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12"/>
          <p:cNvSpPr txBox="1"/>
          <p:nvPr/>
        </p:nvSpPr>
        <p:spPr>
          <a:xfrm>
            <a:off x="3438525" y="1689735"/>
            <a:ext cx="8442325" cy="92202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为督促学生完成作业，把自主锻炼落到实处，教师可设计一份小册子，每周让家长监督学生完成，并将完成情况做好记录，由体育委员定期汇总反馈。记录表用于记录指定的与体育课教学内容相关的作业，还可记录自主锻炼的项目内容等</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13"/>
          <p:cNvSpPr txBox="1"/>
          <p:nvPr/>
        </p:nvSpPr>
        <p:spPr>
          <a:xfrm>
            <a:off x="2088400" y="1665698"/>
            <a:ext cx="627095" cy="523220"/>
          </a:xfrm>
          <a:prstGeom prst="rect">
            <a:avLst/>
          </a:prstGeom>
          <a:noFill/>
        </p:spPr>
        <p:txBody>
          <a:bodyPr wrap="none" rtlCol="0">
            <a:spAutoFit/>
          </a:bodyPr>
          <a:lstStyle/>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14"/>
          <p:cNvSpPr txBox="1"/>
          <p:nvPr/>
        </p:nvSpPr>
        <p:spPr>
          <a:xfrm>
            <a:off x="2088612" y="3202943"/>
            <a:ext cx="627095" cy="523220"/>
          </a:xfrm>
          <a:prstGeom prst="rect">
            <a:avLst/>
          </a:prstGeom>
          <a:noFill/>
        </p:spPr>
        <p:txBody>
          <a:bodyPr wrap="none" rtlCol="0">
            <a:spAutoFit/>
          </a:bodyPr>
          <a:lstStyle/>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TextBox 15"/>
          <p:cNvSpPr txBox="1"/>
          <p:nvPr/>
        </p:nvSpPr>
        <p:spPr>
          <a:xfrm>
            <a:off x="2135625" y="4889241"/>
            <a:ext cx="627095" cy="523220"/>
          </a:xfrm>
          <a:prstGeom prst="rect">
            <a:avLst/>
          </a:prstGeom>
          <a:noFill/>
        </p:spPr>
        <p:txBody>
          <a:bodyPr wrap="none" rtlCol="0">
            <a:spAutoFit/>
          </a:bodyPr>
          <a:lstStyle/>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17"/>
          <p:cNvSpPr txBox="1"/>
          <p:nvPr/>
        </p:nvSpPr>
        <p:spPr>
          <a:xfrm>
            <a:off x="3625813" y="2834783"/>
            <a:ext cx="1554480" cy="368300"/>
          </a:xfrm>
          <a:prstGeom prst="rect">
            <a:avLst/>
          </a:prstGeom>
          <a:noFill/>
        </p:spPr>
        <p:txBody>
          <a:bodyPr wrap="none" rtlCol="0">
            <a:spAutoFit/>
          </a:bodyPr>
          <a:lstStyle/>
          <a:p>
            <a:pPr algn="l"/>
            <a:r>
              <a:rPr lang="zh-CN"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sym typeface="微软雅黑" panose="020B0503020204020204" pitchFamily="34" charset="-122"/>
              </a:rPr>
              <a:t>课内反馈评价</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TextBox 18"/>
          <p:cNvSpPr txBox="1"/>
          <p:nvPr/>
        </p:nvSpPr>
        <p:spPr>
          <a:xfrm>
            <a:off x="3438525" y="3305175"/>
            <a:ext cx="8315960" cy="922020"/>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有布置作业就要有检查反馈，上一节课布置的作业，教师在第二节课上可以以汇报的方式或让学生做一做、 说一说的方式进行检查反馈，使之成为常规教学的一部分。</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TextBox 19"/>
          <p:cNvSpPr txBox="1"/>
          <p:nvPr/>
        </p:nvSpPr>
        <p:spPr>
          <a:xfrm>
            <a:off x="3625769" y="4520252"/>
            <a:ext cx="1097280" cy="368300"/>
          </a:xfrm>
          <a:prstGeom prst="rect">
            <a:avLst/>
          </a:prstGeom>
          <a:noFill/>
        </p:spPr>
        <p:txBody>
          <a:bodyPr wrap="none" rtlCol="0">
            <a:spAutoFit/>
          </a:bodyPr>
          <a:lstStyle/>
          <a:p>
            <a:pPr algn="l"/>
            <a:r>
              <a:rPr lang="zh-CN"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sym typeface="微软雅黑" panose="020B0503020204020204" pitchFamily="34" charset="-122"/>
              </a:rPr>
              <a:t>竞赛评价</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TextBox 20"/>
          <p:cNvSpPr txBox="1"/>
          <p:nvPr/>
        </p:nvSpPr>
        <p:spPr>
          <a:xfrm>
            <a:off x="3438525" y="4980940"/>
            <a:ext cx="8225155" cy="922020"/>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为促进学生参加锻炼及亲子活动，可挑选一些家庭作业项目作为学校比赛项目。如一年级的亲子合作跳短绳比赛，持球接力比赛，不仅评出年级团体名次，也评出优秀的亲子家庭，并颁发给奖状，以鼓励学生积极参与锻炼，和谐家庭氛围。</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9" grpId="0"/>
      <p:bldP spid="66" grpId="0" bldLvl="0" animBg="1"/>
      <p:bldP spid="69" grpId="0" bldLvl="0" animBg="1"/>
      <p:bldP spid="70" grpId="0" bldLvl="0" animBg="1"/>
      <p:bldP spid="72" grpId="0"/>
      <p:bldP spid="73" grpId="0"/>
      <p:bldP spid="74" grpId="0"/>
      <p:bldP spid="75" grpId="0"/>
      <p:bldP spid="76"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6274" y="9430"/>
            <a:ext cx="12165726" cy="6848569"/>
          </a:xfrm>
          <a:prstGeom prst="rect">
            <a:avLst/>
          </a:prstGeom>
          <a:ln>
            <a:noFill/>
          </a:ln>
        </p:spPr>
      </p:pic>
      <p:sp>
        <p:nvSpPr>
          <p:cNvPr id="39" name="文本框 38"/>
          <p:cNvSpPr txBox="1"/>
          <p:nvPr/>
        </p:nvSpPr>
        <p:spPr>
          <a:xfrm>
            <a:off x="2407285" y="742315"/>
            <a:ext cx="7918450" cy="706755"/>
          </a:xfrm>
          <a:prstGeom prst="rect">
            <a:avLst/>
          </a:prstGeom>
          <a:noFill/>
        </p:spPr>
        <p:txBody>
          <a:bodyPr wrap="square" rtlCol="0">
            <a:spAutoFit/>
          </a:bodyPr>
          <a:lstStyle/>
          <a:p>
            <a:pPr lvl="0">
              <a:defRPr/>
            </a:pPr>
            <a:r>
              <a:rPr lang="zh-CN" altLang="en-US" sz="4000" b="1" kern="0" dirty="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Aharoni" panose="02010803020104030203" pitchFamily="2" charset="-79"/>
                <a:sym typeface="微软雅黑" panose="020B0503020204020204" pitchFamily="34" charset="-122"/>
              </a:rPr>
              <a:t>体育家庭作业自主学习注意事项</a:t>
            </a:r>
            <a:endParaRPr lang="zh-CN" altLang="en-US" sz="4000" b="1" kern="0" dirty="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Aharoni" panose="02010803020104030203" pitchFamily="2" charset="-79"/>
              <a:sym typeface="微软雅黑" panose="020B0503020204020204" pitchFamily="34" charset="-122"/>
            </a:endParaRPr>
          </a:p>
        </p:txBody>
      </p:sp>
      <p:grpSp>
        <p:nvGrpSpPr>
          <p:cNvPr id="87" name="组合 86"/>
          <p:cNvGrpSpPr/>
          <p:nvPr/>
        </p:nvGrpSpPr>
        <p:grpSpPr>
          <a:xfrm>
            <a:off x="2245995" y="1521460"/>
            <a:ext cx="7726680" cy="5142230"/>
            <a:chOff x="4576593" y="883496"/>
            <a:chExt cx="7451634" cy="4963884"/>
          </a:xfrm>
        </p:grpSpPr>
        <p:graphicFrame>
          <p:nvGraphicFramePr>
            <p:cNvPr id="88" name="图表 87"/>
            <p:cNvGraphicFramePr/>
            <p:nvPr/>
          </p:nvGraphicFramePr>
          <p:xfrm>
            <a:off x="4576593" y="883496"/>
            <a:ext cx="7451634" cy="4963884"/>
          </p:xfrm>
          <a:graphic>
            <a:graphicData uri="http://schemas.openxmlformats.org/drawingml/2006/chart">
              <c:chart xmlns:c="http://schemas.openxmlformats.org/drawingml/2006/chart" xmlns:r="http://schemas.openxmlformats.org/officeDocument/2006/relationships" r:id="rId1"/>
            </a:graphicData>
          </a:graphic>
        </p:graphicFrame>
        <p:sp>
          <p:nvSpPr>
            <p:cNvPr id="89" name="直角三角形 88"/>
            <p:cNvSpPr/>
            <p:nvPr/>
          </p:nvSpPr>
          <p:spPr>
            <a:xfrm rot="10800000">
              <a:off x="9594179" y="1550403"/>
              <a:ext cx="744583" cy="744583"/>
            </a:xfrm>
            <a:prstGeom prst="rtTriangle">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直角三角形 89"/>
            <p:cNvSpPr/>
            <p:nvPr/>
          </p:nvSpPr>
          <p:spPr>
            <a:xfrm>
              <a:off x="6328466" y="4537832"/>
              <a:ext cx="744583" cy="744583"/>
            </a:xfrm>
            <a:prstGeom prst="rtTriangle">
              <a:avLst/>
            </a:prstGeom>
            <a:solidFill>
              <a:srgbClr val="E1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直角三角形 90"/>
            <p:cNvSpPr/>
            <p:nvPr/>
          </p:nvSpPr>
          <p:spPr>
            <a:xfrm rot="10800000" flipH="1">
              <a:off x="6328467" y="1484388"/>
              <a:ext cx="744583" cy="744583"/>
            </a:xfrm>
            <a:prstGeom prst="rtTriangle">
              <a:avLst/>
            </a:prstGeom>
            <a:solidFill>
              <a:srgbClr val="1CA2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直角三角形 91"/>
            <p:cNvSpPr/>
            <p:nvPr/>
          </p:nvSpPr>
          <p:spPr>
            <a:xfrm flipH="1">
              <a:off x="9594178" y="4407202"/>
              <a:ext cx="744583" cy="744583"/>
            </a:xfrm>
            <a:prstGeom prst="rtTriangle">
              <a:avLst/>
            </a:prstGeom>
            <a:solidFill>
              <a:srgbClr val="ACB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框 20"/>
            <p:cNvSpPr txBox="1"/>
            <p:nvPr/>
          </p:nvSpPr>
          <p:spPr>
            <a:xfrm rot="18900000">
              <a:off x="6328464" y="1618129"/>
              <a:ext cx="901337" cy="503867"/>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框 21"/>
            <p:cNvSpPr txBox="1"/>
            <p:nvPr/>
          </p:nvSpPr>
          <p:spPr>
            <a:xfrm rot="18900000">
              <a:off x="6106970" y="1964174"/>
              <a:ext cx="2283625" cy="444408"/>
            </a:xfrm>
            <a:prstGeom prst="rect">
              <a:avLst/>
            </a:prstGeom>
            <a:noFill/>
          </p:spPr>
          <p:txBody>
            <a:bodyPr wrap="square" rtlCol="0">
              <a:spAutoFit/>
            </a:bodyPr>
            <a:lstStyle/>
            <a:p>
              <a:pPr algn="ct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分层次布置作业</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框 32"/>
            <p:cNvSpPr txBox="1"/>
            <p:nvPr/>
          </p:nvSpPr>
          <p:spPr>
            <a:xfrm rot="2700000" flipH="1">
              <a:off x="9380101" y="1638071"/>
              <a:ext cx="901337" cy="503389"/>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框 33"/>
            <p:cNvSpPr txBox="1"/>
            <p:nvPr/>
          </p:nvSpPr>
          <p:spPr>
            <a:xfrm rot="2700000" flipH="1">
              <a:off x="8464673" y="2055419"/>
              <a:ext cx="2057405" cy="443987"/>
            </a:xfrm>
            <a:prstGeom prst="rect">
              <a:avLst/>
            </a:prstGeom>
            <a:noFill/>
          </p:spPr>
          <p:txBody>
            <a:bodyPr wrap="square" rtlCol="0">
              <a:spAutoFit/>
            </a:bodyPr>
            <a:lstStyle/>
            <a:p>
              <a:pPr algn="ct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加强家校联系</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框 34"/>
            <p:cNvSpPr txBox="1"/>
            <p:nvPr/>
          </p:nvSpPr>
          <p:spPr>
            <a:xfrm rot="2640000">
              <a:off x="6168296" y="4175597"/>
              <a:ext cx="2055456" cy="801160"/>
            </a:xfrm>
            <a:prstGeom prst="rect">
              <a:avLst/>
            </a:prstGeom>
            <a:noFill/>
          </p:spPr>
          <p:txBody>
            <a:bodyPr wrap="square" rtlCol="0">
              <a:spAutoFit/>
            </a:bodyPr>
            <a:lstStyle/>
            <a:p>
              <a:pPr algn="ct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提高学生自我保护意识</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文本框 35"/>
            <p:cNvSpPr txBox="1"/>
            <p:nvPr/>
          </p:nvSpPr>
          <p:spPr>
            <a:xfrm rot="13260000">
              <a:off x="6251116" y="4641582"/>
              <a:ext cx="900483" cy="503866"/>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文本框 36"/>
            <p:cNvSpPr txBox="1"/>
            <p:nvPr/>
          </p:nvSpPr>
          <p:spPr>
            <a:xfrm rot="8100000">
              <a:off x="9430089" y="4434629"/>
              <a:ext cx="901337" cy="503867"/>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37"/>
            <p:cNvSpPr txBox="1"/>
            <p:nvPr/>
          </p:nvSpPr>
          <p:spPr>
            <a:xfrm rot="18960000" flipH="1">
              <a:off x="8119304" y="4180084"/>
              <a:ext cx="2932764" cy="444408"/>
            </a:xfrm>
            <a:prstGeom prst="rect">
              <a:avLst/>
            </a:prstGeom>
            <a:noFill/>
          </p:spPr>
          <p:txBody>
            <a:bodyPr wrap="square" rtlCol="0">
              <a:spAutoFit/>
            </a:bodyPr>
            <a:lstStyle/>
            <a:p>
              <a:pPr algn="ctr"/>
              <a:r>
                <a:rPr lang="zh-CN" altLang="en-US" sz="24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布置适合家庭的练习</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圆角矩形 2"/>
          <p:cNvSpPr/>
          <p:nvPr/>
        </p:nvSpPr>
        <p:spPr>
          <a:xfrm>
            <a:off x="564515" y="1521460"/>
            <a:ext cx="2775585" cy="23291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l"/>
            <a:r>
              <a:rPr lang="zh-CN" altLang="en-US" sz="2000" b="1">
                <a:latin typeface="楷体" panose="02010609060101010101" charset="-122"/>
                <a:ea typeface="楷体" panose="02010609060101010101" charset="-122"/>
                <a:cs typeface="楷体" panose="02010609060101010101" charset="-122"/>
              </a:rPr>
              <a:t>激发学生参加课余自主锻炼的兴趣</a:t>
            </a:r>
            <a:r>
              <a:rPr lang="en-US" altLang="zh-CN" sz="2000" b="1">
                <a:latin typeface="楷体" panose="02010609060101010101" charset="-122"/>
                <a:ea typeface="楷体" panose="02010609060101010101" charset="-122"/>
                <a:cs typeface="楷体" panose="02010609060101010101" charset="-122"/>
              </a:rPr>
              <a:t>;还应尽可能布置多种练习，让学生自主选择，如同样是耐力素质练习，可以有慢跑、跑走交替、跳绳、登山等</a:t>
            </a:r>
            <a:endParaRPr lang="en-US" altLang="zh-CN" sz="2000" b="1">
              <a:latin typeface="楷体" panose="02010609060101010101" charset="-122"/>
              <a:ea typeface="楷体" panose="02010609060101010101" charset="-122"/>
              <a:cs typeface="楷体" panose="02010609060101010101" charset="-122"/>
            </a:endParaRPr>
          </a:p>
        </p:txBody>
      </p:sp>
      <p:sp>
        <p:nvSpPr>
          <p:cNvPr id="4" name="圆角矩形 3"/>
          <p:cNvSpPr/>
          <p:nvPr/>
        </p:nvSpPr>
        <p:spPr>
          <a:xfrm>
            <a:off x="564515" y="4157980"/>
            <a:ext cx="2775585" cy="25057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l"/>
            <a:r>
              <a:rPr lang="zh-CN" altLang="en-US" sz="2000" b="1">
                <a:latin typeface="楷体" panose="02010609060101010101" charset="-122"/>
                <a:ea typeface="楷体" panose="02010609060101010101" charset="-122"/>
              </a:rPr>
              <a:t>教给学生自我锻炼的练习方法和体育常识，如锻炼前如何做好相应的准备活动、锻炼结束后的整理活动，场地的选择、器材的使用及运动前后的饮食等等。</a:t>
            </a:r>
            <a:endParaRPr lang="zh-CN" altLang="en-US" sz="2000" b="1">
              <a:latin typeface="楷体" panose="02010609060101010101" charset="-122"/>
              <a:ea typeface="楷体" panose="02010609060101010101" charset="-122"/>
            </a:endParaRPr>
          </a:p>
        </p:txBody>
      </p:sp>
      <p:sp>
        <p:nvSpPr>
          <p:cNvPr id="5" name="圆角矩形 4"/>
          <p:cNvSpPr/>
          <p:nvPr/>
        </p:nvSpPr>
        <p:spPr>
          <a:xfrm>
            <a:off x="8693785" y="1449070"/>
            <a:ext cx="3016250" cy="2263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l"/>
            <a:r>
              <a:rPr lang="zh-CN" altLang="en-US" sz="2000" b="1">
                <a:latin typeface="楷体" panose="02010609060101010101" charset="-122"/>
                <a:ea typeface="楷体" panose="02010609060101010101" charset="-122"/>
              </a:rPr>
              <a:t>提高其对学生参加课余体育锻炼的认识。利用现代信息沟通渠道及家长会等方式，与家长沟通，树立健康的理念，取得家长支持</a:t>
            </a:r>
            <a:endParaRPr lang="zh-CN" altLang="en-US" sz="2000" b="1">
              <a:latin typeface="楷体" panose="02010609060101010101" charset="-122"/>
              <a:ea typeface="楷体" panose="02010609060101010101" charset="-122"/>
            </a:endParaRPr>
          </a:p>
        </p:txBody>
      </p:sp>
      <p:sp>
        <p:nvSpPr>
          <p:cNvPr id="6" name="圆角矩形 5"/>
          <p:cNvSpPr/>
          <p:nvPr/>
        </p:nvSpPr>
        <p:spPr>
          <a:xfrm>
            <a:off x="8693785" y="4157980"/>
            <a:ext cx="3016885" cy="2227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sz="2000" b="1">
                <a:latin typeface="楷体" panose="02010609060101010101" charset="-122"/>
                <a:ea typeface="楷体" panose="02010609060101010101" charset="-122"/>
              </a:rPr>
              <a:t>在布置作业时，内容的选择要考虑到学生在家锻炼的场地、器材、时间等，随着社会的发展，家长的观念也在转变，从重视孩子的智力培养到重视孩子的身心健康。</a:t>
            </a:r>
            <a:endParaRPr lang="zh-CN" altLang="en-US" sz="20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WPS 演示</Application>
  <PresentationFormat>宽屏</PresentationFormat>
  <Paragraphs>137</Paragraphs>
  <Slides>10</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楷体</vt:lpstr>
      <vt:lpstr>微软雅黑</vt:lpstr>
      <vt:lpstr>Aharoni</vt:lpstr>
      <vt:lpstr>隶书</vt:lpstr>
      <vt:lpstr>Calibri</vt:lpstr>
      <vt:lpstr>Arial Unicode MS</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瘦不下来的许嘟嘟</cp:lastModifiedBy>
  <cp:revision>20</cp:revision>
  <dcterms:created xsi:type="dcterms:W3CDTF">2017-01-10T06:59:00Z</dcterms:created>
  <dcterms:modified xsi:type="dcterms:W3CDTF">2020-12-03T06:44:10Z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