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2" r:id="rId3"/>
    <p:sldId id="313" r:id="rId4"/>
    <p:sldId id="314" r:id="rId5"/>
    <p:sldId id="259" r:id="rId6"/>
    <p:sldId id="258" r:id="rId7"/>
    <p:sldId id="420" r:id="rId8"/>
    <p:sldId id="421" r:id="rId9"/>
    <p:sldId id="262" r:id="rId10"/>
    <p:sldId id="263" r:id="rId11"/>
    <p:sldId id="265" r:id="rId12"/>
    <p:sldId id="369" r:id="rId13"/>
    <p:sldId id="267" r:id="rId14"/>
    <p:sldId id="269" r:id="rId15"/>
    <p:sldId id="268" r:id="rId16"/>
    <p:sldId id="271" r:id="rId17"/>
    <p:sldId id="270" r:id="rId18"/>
    <p:sldId id="273" r:id="rId19"/>
    <p:sldId id="274" r:id="rId20"/>
    <p:sldId id="275" r:id="rId21"/>
    <p:sldId id="419" r:id="rId22"/>
    <p:sldId id="277" r:id="rId23"/>
    <p:sldId id="276" r:id="rId24"/>
    <p:sldId id="278" r:id="rId25"/>
    <p:sldId id="31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4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E6D-E282-4C23-9179-32B46B9855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249-3FD6-430B-87DB-FE502D94DD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 userDrawn="1"/>
        </p:nvSpPr>
        <p:spPr>
          <a:xfrm>
            <a:off x="319087" y="314325"/>
            <a:ext cx="11553825" cy="62293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E6D-E282-4C23-9179-32B46B9855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249-3FD6-430B-87DB-FE502D94DD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E6D-E282-4C23-9179-32B46B9855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249-3FD6-430B-87DB-FE502D94DD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E6D-E282-4C23-9179-32B46B9855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249-3FD6-430B-87DB-FE502D94DD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E6D-E282-4C23-9179-32B46B9855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249-3FD6-430B-87DB-FE502D94DD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E6D-E282-4C23-9179-32B46B9855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249-3FD6-430B-87DB-FE502D94DD5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8E6D-E282-4C23-9179-32B46B9855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5249-3FD6-430B-87DB-FE502D94DD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820420" y="1757680"/>
            <a:ext cx="1079500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srgbClr val="B45100"/>
                </a:solidFill>
                <a:latin typeface="默陌信笺手写体" panose="02010800040101010101" pitchFamily="2" charset="-122"/>
                <a:ea typeface="默陌信笺手写体" panose="02010800040101010101" pitchFamily="2" charset="-122"/>
              </a:rPr>
              <a:t>学习素养与项目化学习</a:t>
            </a:r>
            <a:endParaRPr lang="zh-CN" altLang="en-US" sz="8000" b="1" dirty="0">
              <a:solidFill>
                <a:srgbClr val="B45100"/>
              </a:solidFill>
              <a:latin typeface="默陌信笺手写体" panose="02010800040101010101" pitchFamily="2" charset="-122"/>
              <a:ea typeface="默陌信笺手写体" panose="020108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02358" y="3618501"/>
            <a:ext cx="4842457" cy="426525"/>
            <a:chOff x="3763380" y="4963325"/>
            <a:chExt cx="4842457" cy="426525"/>
          </a:xfrm>
        </p:grpSpPr>
        <p:grpSp>
          <p:nvGrpSpPr>
            <p:cNvPr id="6" name="组合 5"/>
            <p:cNvGrpSpPr/>
            <p:nvPr/>
          </p:nvGrpSpPr>
          <p:grpSpPr>
            <a:xfrm>
              <a:off x="3763380" y="4963325"/>
              <a:ext cx="3050303" cy="415498"/>
              <a:chOff x="3763380" y="4963325"/>
              <a:chExt cx="3050303" cy="415498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3763380" y="4963325"/>
                <a:ext cx="415498" cy="415498"/>
              </a:xfrm>
              <a:prstGeom prst="ellipse">
                <a:avLst/>
              </a:prstGeom>
              <a:solidFill>
                <a:srgbClr val="FAB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398185" y="4963325"/>
                <a:ext cx="415498" cy="415498"/>
              </a:xfrm>
              <a:prstGeom prst="ellipse">
                <a:avLst/>
              </a:prstGeom>
              <a:solidFill>
                <a:srgbClr val="FAB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personal-id-card-of-a-man_47848"/>
              <p:cNvSpPr>
                <a:spLocks noChangeAspect="1"/>
              </p:cNvSpPr>
              <p:nvPr/>
            </p:nvSpPr>
            <p:spPr bwMode="auto">
              <a:xfrm>
                <a:off x="3820356" y="5055135"/>
                <a:ext cx="303138" cy="231878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  <p:sp>
            <p:nvSpPr>
              <p:cNvPr id="13" name="personal-id-card-of-a-man_47848"/>
              <p:cNvSpPr>
                <a:spLocks noChangeAspect="1"/>
              </p:cNvSpPr>
              <p:nvPr/>
            </p:nvSpPr>
            <p:spPr bwMode="auto">
              <a:xfrm>
                <a:off x="6454365" y="5019716"/>
                <a:ext cx="303138" cy="302716"/>
              </a:xfrm>
              <a:custGeom>
                <a:avLst/>
                <a:gdLst>
                  <a:gd name="connsiteX0" fmla="*/ 220168 w 608697"/>
                  <a:gd name="connsiteY0" fmla="*/ 149793 h 607851"/>
                  <a:gd name="connsiteX1" fmla="*/ 239222 w 608697"/>
                  <a:gd name="connsiteY1" fmla="*/ 161748 h 607851"/>
                  <a:gd name="connsiteX2" fmla="*/ 303540 w 608697"/>
                  <a:gd name="connsiteY2" fmla="*/ 252175 h 607851"/>
                  <a:gd name="connsiteX3" fmla="*/ 304361 w 608697"/>
                  <a:gd name="connsiteY3" fmla="*/ 252026 h 607851"/>
                  <a:gd name="connsiteX4" fmla="*/ 347190 w 608697"/>
                  <a:gd name="connsiteY4" fmla="*/ 274596 h 607851"/>
                  <a:gd name="connsiteX5" fmla="*/ 417850 w 608697"/>
                  <a:gd name="connsiteY5" fmla="*/ 274596 h 607851"/>
                  <a:gd name="connsiteX6" fmla="*/ 447173 w 608697"/>
                  <a:gd name="connsiteY6" fmla="*/ 303943 h 607851"/>
                  <a:gd name="connsiteX7" fmla="*/ 417775 w 608697"/>
                  <a:gd name="connsiteY7" fmla="*/ 333291 h 607851"/>
                  <a:gd name="connsiteX8" fmla="*/ 347190 w 608697"/>
                  <a:gd name="connsiteY8" fmla="*/ 333291 h 607851"/>
                  <a:gd name="connsiteX9" fmla="*/ 304361 w 608697"/>
                  <a:gd name="connsiteY9" fmla="*/ 355861 h 607851"/>
                  <a:gd name="connsiteX10" fmla="*/ 252354 w 608697"/>
                  <a:gd name="connsiteY10" fmla="*/ 303943 h 607851"/>
                  <a:gd name="connsiteX11" fmla="*/ 255712 w 608697"/>
                  <a:gd name="connsiteY11" fmla="*/ 286216 h 607851"/>
                  <a:gd name="connsiteX12" fmla="*/ 191320 w 608697"/>
                  <a:gd name="connsiteY12" fmla="*/ 195714 h 607851"/>
                  <a:gd name="connsiteX13" fmla="*/ 198259 w 608697"/>
                  <a:gd name="connsiteY13" fmla="*/ 154820 h 607851"/>
                  <a:gd name="connsiteX14" fmla="*/ 220168 w 608697"/>
                  <a:gd name="connsiteY14" fmla="*/ 149793 h 607851"/>
                  <a:gd name="connsiteX15" fmla="*/ 284730 w 608697"/>
                  <a:gd name="connsiteY15" fmla="*/ 79259 h 607851"/>
                  <a:gd name="connsiteX16" fmla="*/ 79369 w 608697"/>
                  <a:gd name="connsiteY16" fmla="*/ 284409 h 607851"/>
                  <a:gd name="connsiteX17" fmla="*/ 105701 w 608697"/>
                  <a:gd name="connsiteY17" fmla="*/ 284409 h 607851"/>
                  <a:gd name="connsiteX18" fmla="*/ 125320 w 608697"/>
                  <a:gd name="connsiteY18" fmla="*/ 303925 h 607851"/>
                  <a:gd name="connsiteX19" fmla="*/ 105701 w 608697"/>
                  <a:gd name="connsiteY19" fmla="*/ 323517 h 607851"/>
                  <a:gd name="connsiteX20" fmla="*/ 79369 w 608697"/>
                  <a:gd name="connsiteY20" fmla="*/ 323517 h 607851"/>
                  <a:gd name="connsiteX21" fmla="*/ 284805 w 608697"/>
                  <a:gd name="connsiteY21" fmla="*/ 528592 h 607851"/>
                  <a:gd name="connsiteX22" fmla="*/ 284805 w 608697"/>
                  <a:gd name="connsiteY22" fmla="*/ 502296 h 607851"/>
                  <a:gd name="connsiteX23" fmla="*/ 304349 w 608697"/>
                  <a:gd name="connsiteY23" fmla="*/ 482705 h 607851"/>
                  <a:gd name="connsiteX24" fmla="*/ 323967 w 608697"/>
                  <a:gd name="connsiteY24" fmla="*/ 502296 h 607851"/>
                  <a:gd name="connsiteX25" fmla="*/ 323967 w 608697"/>
                  <a:gd name="connsiteY25" fmla="*/ 528592 h 607851"/>
                  <a:gd name="connsiteX26" fmla="*/ 529328 w 608697"/>
                  <a:gd name="connsiteY26" fmla="*/ 323442 h 607851"/>
                  <a:gd name="connsiteX27" fmla="*/ 502996 w 608697"/>
                  <a:gd name="connsiteY27" fmla="*/ 323442 h 607851"/>
                  <a:gd name="connsiteX28" fmla="*/ 483377 w 608697"/>
                  <a:gd name="connsiteY28" fmla="*/ 303925 h 607851"/>
                  <a:gd name="connsiteX29" fmla="*/ 502996 w 608697"/>
                  <a:gd name="connsiteY29" fmla="*/ 284334 h 607851"/>
                  <a:gd name="connsiteX30" fmla="*/ 529328 w 608697"/>
                  <a:gd name="connsiteY30" fmla="*/ 284334 h 607851"/>
                  <a:gd name="connsiteX31" fmla="*/ 323893 w 608697"/>
                  <a:gd name="connsiteY31" fmla="*/ 79259 h 607851"/>
                  <a:gd name="connsiteX32" fmla="*/ 323893 w 608697"/>
                  <a:gd name="connsiteY32" fmla="*/ 105555 h 607851"/>
                  <a:gd name="connsiteX33" fmla="*/ 304349 w 608697"/>
                  <a:gd name="connsiteY33" fmla="*/ 125146 h 607851"/>
                  <a:gd name="connsiteX34" fmla="*/ 284730 w 608697"/>
                  <a:gd name="connsiteY34" fmla="*/ 105555 h 607851"/>
                  <a:gd name="connsiteX35" fmla="*/ 304349 w 608697"/>
                  <a:gd name="connsiteY35" fmla="*/ 0 h 607851"/>
                  <a:gd name="connsiteX36" fmla="*/ 608697 w 608697"/>
                  <a:gd name="connsiteY36" fmla="*/ 303925 h 607851"/>
                  <a:gd name="connsiteX37" fmla="*/ 304349 w 608697"/>
                  <a:gd name="connsiteY37" fmla="*/ 607851 h 607851"/>
                  <a:gd name="connsiteX38" fmla="*/ 0 w 608697"/>
                  <a:gd name="connsiteY38" fmla="*/ 303925 h 607851"/>
                  <a:gd name="connsiteX39" fmla="*/ 304349 w 608697"/>
                  <a:gd name="connsiteY39" fmla="*/ 0 h 60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697" h="607851">
                    <a:moveTo>
                      <a:pt x="220168" y="149793"/>
                    </a:moveTo>
                    <a:cubicBezTo>
                      <a:pt x="227582" y="151040"/>
                      <a:pt x="234522" y="155119"/>
                      <a:pt x="239222" y="161748"/>
                    </a:cubicBezTo>
                    <a:lnTo>
                      <a:pt x="303540" y="252175"/>
                    </a:lnTo>
                    <a:cubicBezTo>
                      <a:pt x="303839" y="252101"/>
                      <a:pt x="304062" y="252026"/>
                      <a:pt x="304361" y="252026"/>
                    </a:cubicBezTo>
                    <a:cubicBezTo>
                      <a:pt x="322119" y="252026"/>
                      <a:pt x="337863" y="261039"/>
                      <a:pt x="347190" y="274596"/>
                    </a:cubicBezTo>
                    <a:lnTo>
                      <a:pt x="417850" y="274596"/>
                    </a:lnTo>
                    <a:cubicBezTo>
                      <a:pt x="434041" y="274596"/>
                      <a:pt x="447173" y="287705"/>
                      <a:pt x="447173" y="303943"/>
                    </a:cubicBezTo>
                    <a:cubicBezTo>
                      <a:pt x="447173" y="320107"/>
                      <a:pt x="434041" y="333291"/>
                      <a:pt x="417775" y="333291"/>
                    </a:cubicBezTo>
                    <a:lnTo>
                      <a:pt x="347190" y="333291"/>
                    </a:lnTo>
                    <a:cubicBezTo>
                      <a:pt x="337863" y="346848"/>
                      <a:pt x="322194" y="355861"/>
                      <a:pt x="304361" y="355861"/>
                    </a:cubicBezTo>
                    <a:cubicBezTo>
                      <a:pt x="275634" y="355861"/>
                      <a:pt x="252354" y="332621"/>
                      <a:pt x="252354" y="303943"/>
                    </a:cubicBezTo>
                    <a:cubicBezTo>
                      <a:pt x="252354" y="297687"/>
                      <a:pt x="253698" y="291802"/>
                      <a:pt x="255712" y="286216"/>
                    </a:cubicBezTo>
                    <a:lnTo>
                      <a:pt x="191320" y="195714"/>
                    </a:lnTo>
                    <a:cubicBezTo>
                      <a:pt x="181918" y="182530"/>
                      <a:pt x="184977" y="164206"/>
                      <a:pt x="198259" y="154820"/>
                    </a:cubicBezTo>
                    <a:cubicBezTo>
                      <a:pt x="204862" y="150128"/>
                      <a:pt x="212753" y="148545"/>
                      <a:pt x="220168" y="149793"/>
                    </a:cubicBezTo>
                    <a:close/>
                    <a:moveTo>
                      <a:pt x="284730" y="79259"/>
                    </a:moveTo>
                    <a:cubicBezTo>
                      <a:pt x="175746" y="88645"/>
                      <a:pt x="88768" y="175502"/>
                      <a:pt x="79369" y="284409"/>
                    </a:cubicBezTo>
                    <a:lnTo>
                      <a:pt x="105701" y="284409"/>
                    </a:lnTo>
                    <a:cubicBezTo>
                      <a:pt x="116517" y="284409"/>
                      <a:pt x="125320" y="293124"/>
                      <a:pt x="125320" y="303925"/>
                    </a:cubicBezTo>
                    <a:cubicBezTo>
                      <a:pt x="125320" y="314727"/>
                      <a:pt x="116517" y="323517"/>
                      <a:pt x="105701" y="323517"/>
                    </a:cubicBezTo>
                    <a:lnTo>
                      <a:pt x="79369" y="323517"/>
                    </a:lnTo>
                    <a:cubicBezTo>
                      <a:pt x="88768" y="432349"/>
                      <a:pt x="175746" y="519206"/>
                      <a:pt x="284805" y="528592"/>
                    </a:cubicBezTo>
                    <a:lnTo>
                      <a:pt x="284805" y="502296"/>
                    </a:lnTo>
                    <a:cubicBezTo>
                      <a:pt x="284805" y="491495"/>
                      <a:pt x="293532" y="482705"/>
                      <a:pt x="304349" y="482705"/>
                    </a:cubicBezTo>
                    <a:cubicBezTo>
                      <a:pt x="315165" y="482705"/>
                      <a:pt x="323967" y="491495"/>
                      <a:pt x="323967" y="502296"/>
                    </a:cubicBezTo>
                    <a:lnTo>
                      <a:pt x="323967" y="528592"/>
                    </a:lnTo>
                    <a:cubicBezTo>
                      <a:pt x="432951" y="519206"/>
                      <a:pt x="519929" y="432349"/>
                      <a:pt x="529328" y="323442"/>
                    </a:cubicBezTo>
                    <a:lnTo>
                      <a:pt x="502996" y="323442"/>
                    </a:lnTo>
                    <a:cubicBezTo>
                      <a:pt x="492179" y="323442"/>
                      <a:pt x="483377" y="314727"/>
                      <a:pt x="483377" y="303925"/>
                    </a:cubicBezTo>
                    <a:cubicBezTo>
                      <a:pt x="483377" y="293124"/>
                      <a:pt x="492179" y="284334"/>
                      <a:pt x="502996" y="284334"/>
                    </a:cubicBezTo>
                    <a:lnTo>
                      <a:pt x="529328" y="284334"/>
                    </a:lnTo>
                    <a:cubicBezTo>
                      <a:pt x="519929" y="175502"/>
                      <a:pt x="432951" y="88645"/>
                      <a:pt x="323893" y="79259"/>
                    </a:cubicBezTo>
                    <a:lnTo>
                      <a:pt x="323893" y="105555"/>
                    </a:lnTo>
                    <a:cubicBezTo>
                      <a:pt x="323893" y="116356"/>
                      <a:pt x="315165" y="125146"/>
                      <a:pt x="304349" y="125146"/>
                    </a:cubicBezTo>
                    <a:cubicBezTo>
                      <a:pt x="293532" y="125146"/>
                      <a:pt x="284730" y="116356"/>
                      <a:pt x="284730" y="105555"/>
                    </a:cubicBezTo>
                    <a:close/>
                    <a:moveTo>
                      <a:pt x="304349" y="0"/>
                    </a:moveTo>
                    <a:cubicBezTo>
                      <a:pt x="472412" y="0"/>
                      <a:pt x="608697" y="136096"/>
                      <a:pt x="608697" y="303925"/>
                    </a:cubicBezTo>
                    <a:cubicBezTo>
                      <a:pt x="608697" y="471755"/>
                      <a:pt x="472412" y="607851"/>
                      <a:pt x="304349" y="607851"/>
                    </a:cubicBezTo>
                    <a:cubicBezTo>
                      <a:pt x="136285" y="607851"/>
                      <a:pt x="0" y="471755"/>
                      <a:pt x="0" y="303925"/>
                    </a:cubicBezTo>
                    <a:cubicBezTo>
                      <a:pt x="0" y="136096"/>
                      <a:pt x="136285" y="0"/>
                      <a:pt x="30434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309380" y="4972020"/>
              <a:ext cx="1638300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杨文若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967537" y="4969188"/>
              <a:ext cx="1638300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2020.12.3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330590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1680" y="422279"/>
            <a:ext cx="690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序言</a:t>
            </a:r>
            <a:endParaRPr lang="zh-CN" altLang="en-US" sz="20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22" name="矩形 7"/>
          <p:cNvSpPr>
            <a:spLocks noChangeArrowheads="1"/>
          </p:cNvSpPr>
          <p:nvPr/>
        </p:nvSpPr>
        <p:spPr bwMode="auto">
          <a:xfrm>
            <a:off x="1587672" y="1888588"/>
            <a:ext cx="3786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项目化学习的六个维度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496174" y="2535214"/>
            <a:ext cx="6201022" cy="2980302"/>
          </a:xfrm>
          <a:prstGeom prst="roundRect">
            <a:avLst>
              <a:gd name="adj" fmla="val 18819"/>
            </a:avLst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设计思维和对核心知识的理解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做事中理解概念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形成专家思维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引发跨情境的迁移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引导学生将当下的读书与做事（项目）、做人（素养）建立关联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将学校学习与未来个人生活、校外社会实践建立关联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5" y="112355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330590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1825" y="422275"/>
            <a:ext cx="285559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前言</a:t>
            </a:r>
            <a:endParaRPr lang="zh-CN" altLang="en-US" sz="20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1485265" y="3174365"/>
            <a:ext cx="936371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每个小孩都可以成为心智自由的学习者</a:t>
            </a:r>
            <a:endParaRPr lang="zh-CN" altLang="en-US" sz="4000" b="1"/>
          </a:p>
        </p:txBody>
      </p:sp>
      <p:sp>
        <p:nvSpPr>
          <p:cNvPr id="4" name="文本框 3"/>
          <p:cNvSpPr txBox="1"/>
          <p:nvPr/>
        </p:nvSpPr>
        <p:spPr>
          <a:xfrm>
            <a:off x="1661795" y="1894840"/>
            <a:ext cx="36868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目标指向</a:t>
            </a:r>
            <a:r>
              <a:rPr lang="zh-CN" altLang="en-US"/>
              <a:t>：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330590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1680" y="422279"/>
            <a:ext cx="690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前言</a:t>
            </a:r>
            <a:endParaRPr lang="zh-CN" altLang="en-US" sz="20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782445" y="1745615"/>
            <a:ext cx="83997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唤醒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: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内在学习的力量，培养他们自我性、主动性、抽象的归纳力和理解力，使他们在目前还无法预料的未来时局中做出有意义的选择。（许知远）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34"/>
          <p:cNvSpPr>
            <a:spLocks noChangeArrowheads="1"/>
          </p:cNvSpPr>
          <p:nvPr/>
        </p:nvSpPr>
        <p:spPr bwMode="auto">
          <a:xfrm>
            <a:off x="1782303" y="2917380"/>
            <a:ext cx="7286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到底如何做呢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?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没有经历过真实玩耍的孩子，没有真实问题困扰的孩子，没有体验过生命快乐奔放，思维自由的孩子，不会是一个心智自由的人。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38"/>
          <p:cNvSpPr>
            <a:spLocks noChangeArrowheads="1"/>
          </p:cNvSpPr>
          <p:nvPr/>
        </p:nvSpPr>
        <p:spPr bwMode="auto">
          <a:xfrm>
            <a:off x="2066783" y="4524136"/>
            <a:ext cx="8515248" cy="154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构建了星体模型，构成星体模型的七大指标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330590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1680" y="422279"/>
            <a:ext cx="690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序言</a:t>
            </a:r>
            <a:endParaRPr lang="zh-CN" altLang="en-US" sz="20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660525" y="1530350"/>
            <a:ext cx="827087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学习基础素养：身心健康（基础性指标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             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学习品质（内核自我认知与调控）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              学习能力（面对真实问题情境时解决问题能力和思维能力）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38"/>
          <p:cNvSpPr>
            <a:spLocks noChangeArrowheads="1"/>
          </p:cNvSpPr>
          <p:nvPr/>
        </p:nvSpPr>
        <p:spPr bwMode="auto">
          <a:xfrm>
            <a:off x="1706563" y="2610418"/>
            <a:ext cx="8778020" cy="36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七大指标：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有良好的身体基础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有良好的社会性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情绪发展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对事物保持好奇和主动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4.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专注、坚持，有计划性和反思性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5.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养成善于提问的心智习惯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6.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养成善于建立联系的心智习惯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7.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养成个性化表达的心智习惯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330590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1680" y="422279"/>
            <a:ext cx="690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序言</a:t>
            </a:r>
            <a:endParaRPr lang="zh-CN" altLang="en-US" sz="20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1770380" y="1643380"/>
            <a:ext cx="81711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星体模型：培养怎样的人，用什么样的抓手和载体培养人结合起来的，发展出可培育、可观察、可检测的指标系统。（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p4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 descr="IMG_20201202_1053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380" y="2626995"/>
            <a:ext cx="6894195" cy="32467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448759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17855" y="302264"/>
            <a:ext cx="8305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2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序言</a:t>
            </a:r>
            <a:endParaRPr lang="zh-CN" altLang="en-US" sz="2000" spc="2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448435" y="1354455"/>
            <a:ext cx="830199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如何在现有结构化、制度化的学校教育中培育儿童成为心智自由的终身学习者呢？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55165" y="1927860"/>
            <a:ext cx="696023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素养对课堂目标，教育过程，都有要求，需要进行学习的设计。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23110" y="2293620"/>
            <a:ext cx="6656070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归纳设计的三要素：学习情境、学习规则、学习工具。</a:t>
            </a:r>
            <a:endParaRPr lang="zh-CN" altLang="en-US"/>
          </a:p>
          <a:p>
            <a:r>
              <a:rPr lang="zh-CN" altLang="en-US"/>
              <a:t>让学生产生真实的思维学习情境和实践任务，改变学生参与学习的社会结构，同时给学生提供思维外显化和反省的学习工具。</a:t>
            </a:r>
            <a:endParaRPr lang="zh-CN" altLang="en-US"/>
          </a:p>
          <a:p>
            <a:r>
              <a:rPr lang="zh-CN" altLang="en-US"/>
              <a:t>不仅学习者知识、能力、态度的整合。加强对关键概念、能力与真实世界中人的发展之间的关系。（</a:t>
            </a:r>
            <a:r>
              <a:rPr lang="en-US" altLang="zh-CN"/>
              <a:t>p10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9" name="图片 8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445" y="3756660"/>
            <a:ext cx="5485130" cy="247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330590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1680" y="422279"/>
            <a:ext cx="690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序言</a:t>
            </a:r>
            <a:endParaRPr lang="zh-CN" altLang="en-US" sz="20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713181" y="1510567"/>
            <a:ext cx="45720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当下的教育做的不好么？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38"/>
          <p:cNvSpPr>
            <a:spLocks noChangeArrowheads="1"/>
          </p:cNvSpPr>
          <p:nvPr/>
        </p:nvSpPr>
        <p:spPr bwMode="auto">
          <a:xfrm>
            <a:off x="1803351" y="2227482"/>
            <a:ext cx="8654708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最好：基础教育扎实，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pisa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测试表现好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最坏：统一的流水线模式，创造力和想象力被扼杀，成为精致的利己自己者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03400" y="3928745"/>
            <a:ext cx="8287385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课堂观察，当前学生的课堂学习，主要面临三大困境：</a:t>
            </a:r>
            <a:endParaRPr lang="zh-CN" altLang="en-US" sz="2400"/>
          </a:p>
          <a:p>
            <a:endParaRPr lang="en-US" altLang="zh-CN" sz="2400"/>
          </a:p>
          <a:p>
            <a:r>
              <a:rPr lang="en-US" altLang="zh-CN" sz="2400"/>
              <a:t>1.</a:t>
            </a:r>
            <a:r>
              <a:rPr lang="zh-CN" altLang="en-US" sz="2400"/>
              <a:t>虚假学习（配合教师的行为）</a:t>
            </a:r>
            <a:endParaRPr lang="zh-CN" altLang="en-US" sz="2400"/>
          </a:p>
          <a:p>
            <a:r>
              <a:rPr lang="en-US" altLang="zh-CN" sz="2400"/>
              <a:t>2.</a:t>
            </a:r>
            <a:r>
              <a:rPr lang="zh-CN" altLang="en-US" sz="2400"/>
              <a:t>机械学习（很难迁移到新的情境）</a:t>
            </a:r>
            <a:endParaRPr lang="zh-CN" altLang="en-US" sz="2400"/>
          </a:p>
          <a:p>
            <a:r>
              <a:rPr lang="en-US" altLang="zh-CN" sz="2400"/>
              <a:t>3.</a:t>
            </a:r>
            <a:r>
              <a:rPr lang="zh-CN" altLang="en-US" sz="2400"/>
              <a:t>竞争性学习（输赢的较量，没有真正的合作）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448759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61670" y="335284"/>
            <a:ext cx="8305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2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序言</a:t>
            </a:r>
            <a:endParaRPr lang="zh-CN" altLang="en-US" sz="2000" spc="2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817920" y="1484108"/>
            <a:ext cx="557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如何在一线的教学中做出来，在真实的课堂中突破呢？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5" y="2336800"/>
            <a:ext cx="7165340" cy="3173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448759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74675" y="302899"/>
            <a:ext cx="8305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2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序言</a:t>
            </a:r>
            <a:endParaRPr lang="zh-CN" altLang="en-US" sz="2000" spc="2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527541" y="1544625"/>
            <a:ext cx="55721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u="heavy" dirty="0">
                <a:latin typeface="Arial" panose="020B0604020202020204" pitchFamily="34" charset="0"/>
                <a:ea typeface="微软雅黑" panose="020B0503020204020204" pitchFamily="34" charset="-122"/>
              </a:rPr>
              <a:t>项目化学习存在技术性问题：</a:t>
            </a:r>
            <a:endParaRPr lang="zh-CN" altLang="en-US" sz="2400" u="heavy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38"/>
          <p:cNvSpPr>
            <a:spLocks noChangeArrowheads="1"/>
          </p:cNvSpPr>
          <p:nvPr/>
        </p:nvSpPr>
        <p:spPr bwMode="auto">
          <a:xfrm>
            <a:off x="1527858" y="2296783"/>
            <a:ext cx="8693395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怎样设计激发学生主动投入的驱动性问题？</a:t>
            </a:r>
            <a:b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怎样解决知识系统性和项目化学习的知识情境性之间的矛盾？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项目化学习中的分组怎样合理？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项目化学习的成果展有哪些要点？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项目化学习中怎样激发学生的个体责任？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。。。。。。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26130" y="4885690"/>
            <a:ext cx="377380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课堂实践的三级路径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448759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42950" y="422279"/>
            <a:ext cx="7416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2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序言</a:t>
            </a:r>
            <a:endParaRPr lang="zh-CN" altLang="en-US" sz="2000" spc="2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675545" y="1411357"/>
            <a:ext cx="557212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课堂实践三级路径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695" y="2383790"/>
            <a:ext cx="5589270" cy="323215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7" name="文本框 6"/>
          <p:cNvSpPr txBox="1"/>
          <p:nvPr/>
        </p:nvSpPr>
        <p:spPr>
          <a:xfrm>
            <a:off x="7419975" y="2641600"/>
            <a:ext cx="3560445" cy="2288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</a:t>
            </a:r>
            <a:r>
              <a:rPr lang="zh-CN" altLang="en-US"/>
              <a:t>作者并非倡导利用项目化学习替代学校的其他课程、教学形态，而是希望和平共处，参差多样，共同促进学生的成长，这才是生命的常态。体现</a:t>
            </a:r>
            <a:r>
              <a:rPr lang="en-US" altLang="zh-CN"/>
              <a:t>“</a:t>
            </a:r>
            <a:r>
              <a:rPr lang="zh-CN" altLang="en-US"/>
              <a:t>个美其美，美人之美，美美与共，天下大同</a:t>
            </a:r>
            <a:r>
              <a:rPr lang="en-US" altLang="zh-CN"/>
              <a:t>”</a:t>
            </a:r>
            <a:r>
              <a:rPr lang="zh-CN" altLang="en-US"/>
              <a:t>的情怀。</a:t>
            </a:r>
            <a:endParaRPr lang="zh-CN" altLang="en-US"/>
          </a:p>
          <a:p>
            <a:r>
              <a:rPr lang="zh-CN" altLang="en-US"/>
              <a:t>                                                                                                 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/>
        </p:nvGrpSpPr>
        <p:grpSpPr>
          <a:xfrm>
            <a:off x="4935894" y="668758"/>
            <a:ext cx="2114549" cy="847130"/>
            <a:chOff x="4767040" y="2235106"/>
            <a:chExt cx="6708988" cy="2005310"/>
          </a:xfrm>
          <a:effectLst/>
        </p:grpSpPr>
        <p:sp>
          <p:nvSpPr>
            <p:cNvPr id="15" name="文本框 14"/>
            <p:cNvSpPr txBox="1"/>
            <p:nvPr/>
          </p:nvSpPr>
          <p:spPr>
            <a:xfrm>
              <a:off x="4767040" y="2235106"/>
              <a:ext cx="6708988" cy="152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B45100"/>
                  </a:solidFill>
                  <a:latin typeface="默陌信笺手写体" panose="02010800040101010101" pitchFamily="2" charset="-122"/>
                  <a:ea typeface="默陌信笺手写体" panose="02010800040101010101" pitchFamily="2" charset="-122"/>
                </a:rPr>
                <a:t>作者简介</a:t>
              </a:r>
              <a:endParaRPr lang="zh-CN" altLang="en-US" sz="3600" b="1" dirty="0">
                <a:solidFill>
                  <a:srgbClr val="B45100"/>
                </a:solidFill>
                <a:latin typeface="默陌信笺手写体" panose="02010800040101010101" pitchFamily="2" charset="-122"/>
                <a:ea typeface="默陌信笺手写体" panose="0201080004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314949" y="3621136"/>
              <a:ext cx="5743576" cy="619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ABOUT US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内容占位符 2"/>
          <p:cNvSpPr txBox="1"/>
          <p:nvPr/>
        </p:nvSpPr>
        <p:spPr>
          <a:xfrm>
            <a:off x="2037715" y="1855470"/>
            <a:ext cx="7911465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ct val="75000"/>
              </a:spcBef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夏雪梅 ，博士，上海市教育科学院普通教育研究所课程与教学研究室主任。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ct val="75000"/>
              </a:spcBef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               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台湾师范大学、美国威斯康星大学访问学者。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ct val="75000"/>
              </a:spcBef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研究领域：课程设计与实施、课堂观察、学习设计。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ct val="75000"/>
              </a:spcBef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成果：主持承担全国教育规划课题、上海市哲学社会科学规划课题等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余项。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ct val="75000"/>
              </a:spcBef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著作：《素养何以在课堂中生长》等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.......                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ct val="75000"/>
              </a:spcBef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6" name="矩形: 圆角 35"/>
          <p:cNvSpPr/>
          <p:nvPr/>
        </p:nvSpPr>
        <p:spPr>
          <a:xfrm>
            <a:off x="4048765" y="2933699"/>
            <a:ext cx="790575" cy="790575"/>
          </a:xfrm>
          <a:prstGeom prst="roundRect">
            <a:avLst/>
          </a:prstGeom>
          <a:noFill/>
          <a:ln w="19050">
            <a:solidFill>
              <a:srgbClr val="B4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158302" y="3038475"/>
            <a:ext cx="5715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AjiwaiPro" panose="02000600000000000000" pitchFamily="2" charset="-128"/>
              </a:rPr>
              <a:t>02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AjiwaiPro" panose="02000600000000000000" pitchFamily="2" charset="-128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191125" y="2933700"/>
            <a:ext cx="488378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学习素养视角下的项目化学习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448759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35990" y="673104"/>
            <a:ext cx="30657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2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学习素养与项目化学习</a:t>
            </a:r>
            <a:endParaRPr lang="zh-CN" altLang="en-US" sz="2000" spc="2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559560" y="1810385"/>
            <a:ext cx="881253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学习素养：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学会学习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，从单一的内在的认知能力，演变为元认知、认知、情感等整合的复杂能力，代表了不断趋向素养的过程。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38"/>
          <p:cNvSpPr>
            <a:spLocks noChangeArrowheads="1"/>
          </p:cNvSpPr>
          <p:nvPr/>
        </p:nvSpPr>
        <p:spPr bwMode="auto">
          <a:xfrm>
            <a:off x="2832076" y="2895780"/>
            <a:ext cx="889275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博士和农民工如何识别空皂盒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8270" y="3627120"/>
            <a:ext cx="9135745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情境改变</a:t>
            </a:r>
            <a:endParaRPr lang="zh-CN" altLang="en-US" sz="2000"/>
          </a:p>
          <a:p>
            <a:r>
              <a:rPr lang="zh-CN" altLang="en-US" sz="2000"/>
              <a:t>不同情境中创造性的解决问题的能力</a:t>
            </a:r>
            <a:r>
              <a:rPr lang="en-US" altLang="zh-CN" sz="2000"/>
              <a:t>——“</a:t>
            </a:r>
            <a:r>
              <a:rPr lang="zh-CN" altLang="en-US" sz="2000"/>
              <a:t>素养</a:t>
            </a:r>
            <a:r>
              <a:rPr lang="en-US" altLang="zh-CN" sz="2000"/>
              <a:t>”</a:t>
            </a:r>
            <a:r>
              <a:rPr lang="zh-CN" altLang="en-US" sz="2000"/>
              <a:t>（齐泽姆）</a:t>
            </a:r>
            <a:endParaRPr lang="zh-CN" altLang="en-US" sz="2000"/>
          </a:p>
          <a:p>
            <a:r>
              <a:rPr lang="en-US" altLang="zh-CN" sz="2000"/>
              <a:t>1.</a:t>
            </a:r>
            <a:r>
              <a:rPr lang="zh-CN" altLang="en-US" sz="2000"/>
              <a:t>应用自己的所知完成特定的任务或问题</a:t>
            </a:r>
            <a:endParaRPr lang="zh-CN" altLang="en-US" sz="2000"/>
          </a:p>
          <a:p>
            <a:r>
              <a:rPr lang="en-US" altLang="zh-CN" sz="2000"/>
              <a:t>2.</a:t>
            </a:r>
            <a:r>
              <a:rPr lang="zh-CN" altLang="en-US" sz="2000"/>
              <a:t>有能力在不同的情境间进行迁移</a:t>
            </a:r>
            <a:endParaRPr lang="zh-CN" altLang="en-US" sz="2000"/>
          </a:p>
          <a:p>
            <a:r>
              <a:rPr lang="zh-CN" altLang="en-US" sz="2000"/>
              <a:t>素养的形成意味着个体在以往的情境中具有足够的学习力，能在新情境中迅速寻找自己想要的资源，建立知识间的联系，对新情境进行判断和解决问题。</a:t>
            </a:r>
            <a:endParaRPr lang="zh-CN" altLang="en-US" sz="2000"/>
          </a:p>
          <a:p>
            <a:r>
              <a:rPr lang="zh-CN" altLang="en-US" sz="2000" b="1">
                <a:solidFill>
                  <a:srgbClr val="FF0000"/>
                </a:solidFill>
              </a:rPr>
              <a:t>学习素养</a:t>
            </a:r>
            <a:r>
              <a:rPr lang="zh-CN" altLang="en-US" sz="2000"/>
              <a:t>更强调人在情境转换过程中有意识的调动以往所学知识和反思经历，凝练成学会学习的能力和品质。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2355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448759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7195" y="775974"/>
            <a:ext cx="407035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2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学习素养视角下的项目化学习</a:t>
            </a:r>
            <a:endParaRPr lang="zh-CN" altLang="en-US" sz="2000" spc="2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2425431" y="1246764"/>
            <a:ext cx="55721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示例：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植物要被晒死了，怎么办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27225" y="1886585"/>
            <a:ext cx="67900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反思：儿童经历了持续的探索过程，创造出了新的意义和知识，在情境中发生了迁移和转换吗？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27935" y="2452370"/>
            <a:ext cx="627824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应该怎样做呢？</a:t>
            </a:r>
            <a:endParaRPr lang="zh-CN" altLang="en-US"/>
          </a:p>
          <a:p>
            <a:r>
              <a:rPr lang="zh-CN" altLang="en-US"/>
              <a:t>充分鼓励儿童心智发展的项目化学习：</a:t>
            </a:r>
            <a:endParaRPr lang="zh-CN" altLang="en-US"/>
          </a:p>
        </p:txBody>
      </p:sp>
      <p:pic>
        <p:nvPicPr>
          <p:cNvPr id="10" name="图片 9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092450"/>
            <a:ext cx="5768975" cy="3136265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3" name="文本框 12"/>
          <p:cNvSpPr txBox="1"/>
          <p:nvPr/>
        </p:nvSpPr>
        <p:spPr>
          <a:xfrm>
            <a:off x="7734300" y="2733040"/>
            <a:ext cx="260794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先对问题所处的情境进行分析，思考解决问题的策略，引发学生的个体思考和同伴之间的讨论，创造性的重新定义情境，分析各种方法在该情境下的合理性，引发学生心智的成长与转换。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448759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10565" y="775974"/>
            <a:ext cx="30657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2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学习素养与项目化学习</a:t>
            </a:r>
            <a:endParaRPr lang="zh-CN" altLang="en-US" sz="2000" spc="2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12" name="矩形 38"/>
          <p:cNvSpPr>
            <a:spLocks noChangeArrowheads="1"/>
          </p:cNvSpPr>
          <p:nvPr/>
        </p:nvSpPr>
        <p:spPr bwMode="auto">
          <a:xfrm>
            <a:off x="1379196" y="1477190"/>
            <a:ext cx="8892759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高品质的项目化学习的特征：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素养目标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驱动性的问题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持续探究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4.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全程评估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41220" y="4606925"/>
            <a:ext cx="468503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如何分辨</a:t>
            </a:r>
            <a:r>
              <a:rPr lang="en-US" altLang="zh-CN"/>
              <a:t>“</a:t>
            </a:r>
            <a:r>
              <a:rPr lang="zh-CN" altLang="en-US"/>
              <a:t>非项目化学习</a:t>
            </a:r>
            <a:r>
              <a:rPr lang="en-US" altLang="zh-CN"/>
              <a:t>”</a:t>
            </a:r>
            <a:r>
              <a:rPr lang="zh-CN" altLang="en-US"/>
              <a:t>和</a:t>
            </a:r>
            <a:r>
              <a:rPr lang="en-US" altLang="zh-CN"/>
              <a:t>“</a:t>
            </a:r>
            <a:r>
              <a:rPr lang="zh-CN" altLang="en-US"/>
              <a:t>浅项目化学习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项目化学习的课程样态是怎样的？</a:t>
            </a:r>
            <a:endParaRPr lang="zh-CN" altLang="en-US"/>
          </a:p>
          <a:p>
            <a:r>
              <a:rPr lang="zh-CN" altLang="en-US"/>
              <a:t>为什么要做项目化学习？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2923540" y="1747520"/>
            <a:ext cx="641159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srgbClr val="B45100"/>
                </a:solidFill>
                <a:latin typeface="默陌信笺手写体" panose="02010800040101010101" pitchFamily="2" charset="-122"/>
                <a:ea typeface="默陌信笺手写体" panose="02010800040101010101" pitchFamily="2" charset="-122"/>
              </a:rPr>
              <a:t>敬请批评指正</a:t>
            </a:r>
            <a:endParaRPr lang="zh-CN" altLang="en-US" sz="8000" b="1" dirty="0">
              <a:solidFill>
                <a:srgbClr val="B45100"/>
              </a:solidFill>
              <a:latin typeface="默陌信笺手写体" panose="02010800040101010101" pitchFamily="2" charset="-122"/>
              <a:ea typeface="默陌信笺手写体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8785" y="3289525"/>
            <a:ext cx="6780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i="0" dirty="0"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TO FEEL THE FLAME OF DREAMING AND TO FEEL THE MOMENT OFDANCING,</a:t>
            </a:r>
            <a:endParaRPr lang="en-US" altLang="zh-CN" sz="1400" i="0" dirty="0">
              <a:solidFill>
                <a:schemeClr val="bg1">
                  <a:lumMod val="50000"/>
                </a:schemeClr>
              </a:solidFill>
              <a:effectLst/>
              <a:latin typeface="+mn-ea"/>
            </a:endParaRPr>
          </a:p>
          <a:p>
            <a:pPr algn="dist"/>
            <a:r>
              <a:rPr lang="en-US" altLang="zh-CN" sz="1400" i="0" dirty="0"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WHEN ALL THE ROMANCE IS FAR AWAY,THE ETERNITY IS ALWAYS THERE.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68143" y="4221116"/>
            <a:ext cx="4842457" cy="426525"/>
            <a:chOff x="3763380" y="4963325"/>
            <a:chExt cx="4842457" cy="426525"/>
          </a:xfrm>
        </p:grpSpPr>
        <p:grpSp>
          <p:nvGrpSpPr>
            <p:cNvPr id="6" name="组合 5"/>
            <p:cNvGrpSpPr/>
            <p:nvPr/>
          </p:nvGrpSpPr>
          <p:grpSpPr>
            <a:xfrm>
              <a:off x="3763380" y="4963325"/>
              <a:ext cx="3050303" cy="415498"/>
              <a:chOff x="3763380" y="4963325"/>
              <a:chExt cx="3050303" cy="415498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3763380" y="4963325"/>
                <a:ext cx="415498" cy="415498"/>
              </a:xfrm>
              <a:prstGeom prst="ellipse">
                <a:avLst/>
              </a:prstGeom>
              <a:solidFill>
                <a:srgbClr val="FAB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398185" y="4963325"/>
                <a:ext cx="415498" cy="415498"/>
              </a:xfrm>
              <a:prstGeom prst="ellipse">
                <a:avLst/>
              </a:prstGeom>
              <a:solidFill>
                <a:srgbClr val="FAB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personal-id-card-of-a-man_47848"/>
              <p:cNvSpPr>
                <a:spLocks noChangeAspect="1"/>
              </p:cNvSpPr>
              <p:nvPr/>
            </p:nvSpPr>
            <p:spPr bwMode="auto">
              <a:xfrm>
                <a:off x="3820356" y="5055135"/>
                <a:ext cx="303138" cy="231878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  <p:sp>
            <p:nvSpPr>
              <p:cNvPr id="13" name="personal-id-card-of-a-man_47848"/>
              <p:cNvSpPr>
                <a:spLocks noChangeAspect="1"/>
              </p:cNvSpPr>
              <p:nvPr/>
            </p:nvSpPr>
            <p:spPr bwMode="auto">
              <a:xfrm>
                <a:off x="6454365" y="5019716"/>
                <a:ext cx="303138" cy="302716"/>
              </a:xfrm>
              <a:custGeom>
                <a:avLst/>
                <a:gdLst>
                  <a:gd name="connsiteX0" fmla="*/ 220168 w 608697"/>
                  <a:gd name="connsiteY0" fmla="*/ 149793 h 607851"/>
                  <a:gd name="connsiteX1" fmla="*/ 239222 w 608697"/>
                  <a:gd name="connsiteY1" fmla="*/ 161748 h 607851"/>
                  <a:gd name="connsiteX2" fmla="*/ 303540 w 608697"/>
                  <a:gd name="connsiteY2" fmla="*/ 252175 h 607851"/>
                  <a:gd name="connsiteX3" fmla="*/ 304361 w 608697"/>
                  <a:gd name="connsiteY3" fmla="*/ 252026 h 607851"/>
                  <a:gd name="connsiteX4" fmla="*/ 347190 w 608697"/>
                  <a:gd name="connsiteY4" fmla="*/ 274596 h 607851"/>
                  <a:gd name="connsiteX5" fmla="*/ 417850 w 608697"/>
                  <a:gd name="connsiteY5" fmla="*/ 274596 h 607851"/>
                  <a:gd name="connsiteX6" fmla="*/ 447173 w 608697"/>
                  <a:gd name="connsiteY6" fmla="*/ 303943 h 607851"/>
                  <a:gd name="connsiteX7" fmla="*/ 417775 w 608697"/>
                  <a:gd name="connsiteY7" fmla="*/ 333291 h 607851"/>
                  <a:gd name="connsiteX8" fmla="*/ 347190 w 608697"/>
                  <a:gd name="connsiteY8" fmla="*/ 333291 h 607851"/>
                  <a:gd name="connsiteX9" fmla="*/ 304361 w 608697"/>
                  <a:gd name="connsiteY9" fmla="*/ 355861 h 607851"/>
                  <a:gd name="connsiteX10" fmla="*/ 252354 w 608697"/>
                  <a:gd name="connsiteY10" fmla="*/ 303943 h 607851"/>
                  <a:gd name="connsiteX11" fmla="*/ 255712 w 608697"/>
                  <a:gd name="connsiteY11" fmla="*/ 286216 h 607851"/>
                  <a:gd name="connsiteX12" fmla="*/ 191320 w 608697"/>
                  <a:gd name="connsiteY12" fmla="*/ 195714 h 607851"/>
                  <a:gd name="connsiteX13" fmla="*/ 198259 w 608697"/>
                  <a:gd name="connsiteY13" fmla="*/ 154820 h 607851"/>
                  <a:gd name="connsiteX14" fmla="*/ 220168 w 608697"/>
                  <a:gd name="connsiteY14" fmla="*/ 149793 h 607851"/>
                  <a:gd name="connsiteX15" fmla="*/ 284730 w 608697"/>
                  <a:gd name="connsiteY15" fmla="*/ 79259 h 607851"/>
                  <a:gd name="connsiteX16" fmla="*/ 79369 w 608697"/>
                  <a:gd name="connsiteY16" fmla="*/ 284409 h 607851"/>
                  <a:gd name="connsiteX17" fmla="*/ 105701 w 608697"/>
                  <a:gd name="connsiteY17" fmla="*/ 284409 h 607851"/>
                  <a:gd name="connsiteX18" fmla="*/ 125320 w 608697"/>
                  <a:gd name="connsiteY18" fmla="*/ 303925 h 607851"/>
                  <a:gd name="connsiteX19" fmla="*/ 105701 w 608697"/>
                  <a:gd name="connsiteY19" fmla="*/ 323517 h 607851"/>
                  <a:gd name="connsiteX20" fmla="*/ 79369 w 608697"/>
                  <a:gd name="connsiteY20" fmla="*/ 323517 h 607851"/>
                  <a:gd name="connsiteX21" fmla="*/ 284805 w 608697"/>
                  <a:gd name="connsiteY21" fmla="*/ 528592 h 607851"/>
                  <a:gd name="connsiteX22" fmla="*/ 284805 w 608697"/>
                  <a:gd name="connsiteY22" fmla="*/ 502296 h 607851"/>
                  <a:gd name="connsiteX23" fmla="*/ 304349 w 608697"/>
                  <a:gd name="connsiteY23" fmla="*/ 482705 h 607851"/>
                  <a:gd name="connsiteX24" fmla="*/ 323967 w 608697"/>
                  <a:gd name="connsiteY24" fmla="*/ 502296 h 607851"/>
                  <a:gd name="connsiteX25" fmla="*/ 323967 w 608697"/>
                  <a:gd name="connsiteY25" fmla="*/ 528592 h 607851"/>
                  <a:gd name="connsiteX26" fmla="*/ 529328 w 608697"/>
                  <a:gd name="connsiteY26" fmla="*/ 323442 h 607851"/>
                  <a:gd name="connsiteX27" fmla="*/ 502996 w 608697"/>
                  <a:gd name="connsiteY27" fmla="*/ 323442 h 607851"/>
                  <a:gd name="connsiteX28" fmla="*/ 483377 w 608697"/>
                  <a:gd name="connsiteY28" fmla="*/ 303925 h 607851"/>
                  <a:gd name="connsiteX29" fmla="*/ 502996 w 608697"/>
                  <a:gd name="connsiteY29" fmla="*/ 284334 h 607851"/>
                  <a:gd name="connsiteX30" fmla="*/ 529328 w 608697"/>
                  <a:gd name="connsiteY30" fmla="*/ 284334 h 607851"/>
                  <a:gd name="connsiteX31" fmla="*/ 323893 w 608697"/>
                  <a:gd name="connsiteY31" fmla="*/ 79259 h 607851"/>
                  <a:gd name="connsiteX32" fmla="*/ 323893 w 608697"/>
                  <a:gd name="connsiteY32" fmla="*/ 105555 h 607851"/>
                  <a:gd name="connsiteX33" fmla="*/ 304349 w 608697"/>
                  <a:gd name="connsiteY33" fmla="*/ 125146 h 607851"/>
                  <a:gd name="connsiteX34" fmla="*/ 284730 w 608697"/>
                  <a:gd name="connsiteY34" fmla="*/ 105555 h 607851"/>
                  <a:gd name="connsiteX35" fmla="*/ 304349 w 608697"/>
                  <a:gd name="connsiteY35" fmla="*/ 0 h 607851"/>
                  <a:gd name="connsiteX36" fmla="*/ 608697 w 608697"/>
                  <a:gd name="connsiteY36" fmla="*/ 303925 h 607851"/>
                  <a:gd name="connsiteX37" fmla="*/ 304349 w 608697"/>
                  <a:gd name="connsiteY37" fmla="*/ 607851 h 607851"/>
                  <a:gd name="connsiteX38" fmla="*/ 0 w 608697"/>
                  <a:gd name="connsiteY38" fmla="*/ 303925 h 607851"/>
                  <a:gd name="connsiteX39" fmla="*/ 304349 w 608697"/>
                  <a:gd name="connsiteY39" fmla="*/ 0 h 60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697" h="607851">
                    <a:moveTo>
                      <a:pt x="220168" y="149793"/>
                    </a:moveTo>
                    <a:cubicBezTo>
                      <a:pt x="227582" y="151040"/>
                      <a:pt x="234522" y="155119"/>
                      <a:pt x="239222" y="161748"/>
                    </a:cubicBezTo>
                    <a:lnTo>
                      <a:pt x="303540" y="252175"/>
                    </a:lnTo>
                    <a:cubicBezTo>
                      <a:pt x="303839" y="252101"/>
                      <a:pt x="304062" y="252026"/>
                      <a:pt x="304361" y="252026"/>
                    </a:cubicBezTo>
                    <a:cubicBezTo>
                      <a:pt x="322119" y="252026"/>
                      <a:pt x="337863" y="261039"/>
                      <a:pt x="347190" y="274596"/>
                    </a:cubicBezTo>
                    <a:lnTo>
                      <a:pt x="417850" y="274596"/>
                    </a:lnTo>
                    <a:cubicBezTo>
                      <a:pt x="434041" y="274596"/>
                      <a:pt x="447173" y="287705"/>
                      <a:pt x="447173" y="303943"/>
                    </a:cubicBezTo>
                    <a:cubicBezTo>
                      <a:pt x="447173" y="320107"/>
                      <a:pt x="434041" y="333291"/>
                      <a:pt x="417775" y="333291"/>
                    </a:cubicBezTo>
                    <a:lnTo>
                      <a:pt x="347190" y="333291"/>
                    </a:lnTo>
                    <a:cubicBezTo>
                      <a:pt x="337863" y="346848"/>
                      <a:pt x="322194" y="355861"/>
                      <a:pt x="304361" y="355861"/>
                    </a:cubicBezTo>
                    <a:cubicBezTo>
                      <a:pt x="275634" y="355861"/>
                      <a:pt x="252354" y="332621"/>
                      <a:pt x="252354" y="303943"/>
                    </a:cubicBezTo>
                    <a:cubicBezTo>
                      <a:pt x="252354" y="297687"/>
                      <a:pt x="253698" y="291802"/>
                      <a:pt x="255712" y="286216"/>
                    </a:cubicBezTo>
                    <a:lnTo>
                      <a:pt x="191320" y="195714"/>
                    </a:lnTo>
                    <a:cubicBezTo>
                      <a:pt x="181918" y="182530"/>
                      <a:pt x="184977" y="164206"/>
                      <a:pt x="198259" y="154820"/>
                    </a:cubicBezTo>
                    <a:cubicBezTo>
                      <a:pt x="204862" y="150128"/>
                      <a:pt x="212753" y="148545"/>
                      <a:pt x="220168" y="149793"/>
                    </a:cubicBezTo>
                    <a:close/>
                    <a:moveTo>
                      <a:pt x="284730" y="79259"/>
                    </a:moveTo>
                    <a:cubicBezTo>
                      <a:pt x="175746" y="88645"/>
                      <a:pt x="88768" y="175502"/>
                      <a:pt x="79369" y="284409"/>
                    </a:cubicBezTo>
                    <a:lnTo>
                      <a:pt x="105701" y="284409"/>
                    </a:lnTo>
                    <a:cubicBezTo>
                      <a:pt x="116517" y="284409"/>
                      <a:pt x="125320" y="293124"/>
                      <a:pt x="125320" y="303925"/>
                    </a:cubicBezTo>
                    <a:cubicBezTo>
                      <a:pt x="125320" y="314727"/>
                      <a:pt x="116517" y="323517"/>
                      <a:pt x="105701" y="323517"/>
                    </a:cubicBezTo>
                    <a:lnTo>
                      <a:pt x="79369" y="323517"/>
                    </a:lnTo>
                    <a:cubicBezTo>
                      <a:pt x="88768" y="432349"/>
                      <a:pt x="175746" y="519206"/>
                      <a:pt x="284805" y="528592"/>
                    </a:cubicBezTo>
                    <a:lnTo>
                      <a:pt x="284805" y="502296"/>
                    </a:lnTo>
                    <a:cubicBezTo>
                      <a:pt x="284805" y="491495"/>
                      <a:pt x="293532" y="482705"/>
                      <a:pt x="304349" y="482705"/>
                    </a:cubicBezTo>
                    <a:cubicBezTo>
                      <a:pt x="315165" y="482705"/>
                      <a:pt x="323967" y="491495"/>
                      <a:pt x="323967" y="502296"/>
                    </a:cubicBezTo>
                    <a:lnTo>
                      <a:pt x="323967" y="528592"/>
                    </a:lnTo>
                    <a:cubicBezTo>
                      <a:pt x="432951" y="519206"/>
                      <a:pt x="519929" y="432349"/>
                      <a:pt x="529328" y="323442"/>
                    </a:cubicBezTo>
                    <a:lnTo>
                      <a:pt x="502996" y="323442"/>
                    </a:lnTo>
                    <a:cubicBezTo>
                      <a:pt x="492179" y="323442"/>
                      <a:pt x="483377" y="314727"/>
                      <a:pt x="483377" y="303925"/>
                    </a:cubicBezTo>
                    <a:cubicBezTo>
                      <a:pt x="483377" y="293124"/>
                      <a:pt x="492179" y="284334"/>
                      <a:pt x="502996" y="284334"/>
                    </a:cubicBezTo>
                    <a:lnTo>
                      <a:pt x="529328" y="284334"/>
                    </a:lnTo>
                    <a:cubicBezTo>
                      <a:pt x="519929" y="175502"/>
                      <a:pt x="432951" y="88645"/>
                      <a:pt x="323893" y="79259"/>
                    </a:cubicBezTo>
                    <a:lnTo>
                      <a:pt x="323893" y="105555"/>
                    </a:lnTo>
                    <a:cubicBezTo>
                      <a:pt x="323893" y="116356"/>
                      <a:pt x="315165" y="125146"/>
                      <a:pt x="304349" y="125146"/>
                    </a:cubicBezTo>
                    <a:cubicBezTo>
                      <a:pt x="293532" y="125146"/>
                      <a:pt x="284730" y="116356"/>
                      <a:pt x="284730" y="105555"/>
                    </a:cubicBezTo>
                    <a:close/>
                    <a:moveTo>
                      <a:pt x="304349" y="0"/>
                    </a:moveTo>
                    <a:cubicBezTo>
                      <a:pt x="472412" y="0"/>
                      <a:pt x="608697" y="136096"/>
                      <a:pt x="608697" y="303925"/>
                    </a:cubicBezTo>
                    <a:cubicBezTo>
                      <a:pt x="608697" y="471755"/>
                      <a:pt x="472412" y="607851"/>
                      <a:pt x="304349" y="607851"/>
                    </a:cubicBezTo>
                    <a:cubicBezTo>
                      <a:pt x="136285" y="607851"/>
                      <a:pt x="0" y="471755"/>
                      <a:pt x="0" y="303925"/>
                    </a:cubicBezTo>
                    <a:cubicBezTo>
                      <a:pt x="0" y="136096"/>
                      <a:pt x="136285" y="0"/>
                      <a:pt x="30434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309380" y="4972020"/>
              <a:ext cx="1638300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杨文若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967537" y="4969188"/>
              <a:ext cx="1638300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2020.12.3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-6540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/>
        </p:nvSpPr>
        <p:spPr>
          <a:xfrm>
            <a:off x="1363345" y="1271905"/>
            <a:ext cx="884555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B45100"/>
                </a:solidFill>
                <a:latin typeface="默陌信笺手写体" panose="02010800040101010101" pitchFamily="2" charset="-122"/>
                <a:ea typeface="默陌信笺手写体" panose="02010800040101010101" pitchFamily="2" charset="-122"/>
              </a:rPr>
              <a:t>学习素养与项目化学习</a:t>
            </a:r>
            <a:endParaRPr lang="zh-CN" altLang="en-US" sz="5400" b="1" dirty="0">
              <a:solidFill>
                <a:srgbClr val="B45100"/>
              </a:solidFill>
              <a:latin typeface="默陌信笺手写体" panose="02010800040101010101" pitchFamily="2" charset="-122"/>
              <a:ea typeface="默陌信笺手写体" panose="0201080004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13153" y="2585745"/>
            <a:ext cx="4467860" cy="2187449"/>
            <a:chOff x="2019160" y="2476499"/>
            <a:chExt cx="4467860" cy="2187449"/>
          </a:xfrm>
        </p:grpSpPr>
        <p:grpSp>
          <p:nvGrpSpPr>
            <p:cNvPr id="11" name="组合 10"/>
            <p:cNvGrpSpPr/>
            <p:nvPr/>
          </p:nvGrpSpPr>
          <p:grpSpPr>
            <a:xfrm>
              <a:off x="2019160" y="2476499"/>
              <a:ext cx="790575" cy="2187449"/>
              <a:chOff x="2019160" y="2457449"/>
              <a:chExt cx="790575" cy="2187449"/>
            </a:xfrm>
          </p:grpSpPr>
          <p:sp>
            <p:nvSpPr>
              <p:cNvPr id="28" name="矩形: 圆角 27"/>
              <p:cNvSpPr/>
              <p:nvPr/>
            </p:nvSpPr>
            <p:spPr>
              <a:xfrm>
                <a:off x="2019160" y="2457449"/>
                <a:ext cx="790575" cy="790575"/>
              </a:xfrm>
              <a:prstGeom prst="roundRect">
                <a:avLst/>
              </a:prstGeom>
              <a:noFill/>
              <a:ln w="19050">
                <a:solidFill>
                  <a:srgbClr val="B45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2019160" y="3854323"/>
                <a:ext cx="790575" cy="790575"/>
              </a:xfrm>
              <a:prstGeom prst="roundRect">
                <a:avLst/>
              </a:prstGeom>
              <a:noFill/>
              <a:ln w="19050">
                <a:solidFill>
                  <a:srgbClr val="B45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128697" y="2562225"/>
                <a:ext cx="571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AjiwaiPro" panose="02000600000000000000" pitchFamily="2" charset="-128"/>
                  </a:rPr>
                  <a:t>01</a:t>
                </a:r>
                <a:endPara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AjiwaiPro" panose="02000600000000000000" pitchFamily="2" charset="-128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128697" y="3960225"/>
                <a:ext cx="571500" cy="57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AjiwaiPro" panose="02000600000000000000" pitchFamily="2" charset="-128"/>
                  </a:rPr>
                  <a:t>02</a:t>
                </a:r>
                <a:endPara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AjiwaiPro" panose="02000600000000000000" pitchFamily="2" charset="-128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2904350" y="2495549"/>
              <a:ext cx="2801620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项目化学习研究脉络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901810" y="3875404"/>
              <a:ext cx="3585210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学习素养视角下的项目化学习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6" name="矩形: 圆角 35"/>
          <p:cNvSpPr/>
          <p:nvPr/>
        </p:nvSpPr>
        <p:spPr>
          <a:xfrm>
            <a:off x="4048765" y="2933699"/>
            <a:ext cx="790575" cy="790575"/>
          </a:xfrm>
          <a:prstGeom prst="roundRect">
            <a:avLst/>
          </a:prstGeom>
          <a:noFill/>
          <a:ln w="19050">
            <a:solidFill>
              <a:srgbClr val="B4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158302" y="3038475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AjiwaiPro" panose="02000600000000000000" pitchFamily="2" charset="-128"/>
              </a:rPr>
              <a:t>01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AjiwaiPro" panose="02000600000000000000" pitchFamily="2" charset="-128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191125" y="2933700"/>
            <a:ext cx="385000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项目化学习研究的脉络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330590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1680" y="422279"/>
            <a:ext cx="690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序言</a:t>
            </a:r>
            <a:endParaRPr lang="zh-CN" altLang="en-US" sz="20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27175" y="1737360"/>
            <a:ext cx="9273540" cy="5303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现状：</a:t>
            </a:r>
            <a:endParaRPr lang="zh-CN" altLang="en-US" sz="2800"/>
          </a:p>
          <a:p>
            <a:r>
              <a:rPr lang="zh-CN" altLang="en-US" sz="2800"/>
              <a:t>        教育中重读书、轻做事、淡做人，教育目的窄化、矮化、细化等高分低能的问题</a:t>
            </a:r>
            <a:endParaRPr lang="zh-CN" altLang="en-US" sz="2800"/>
          </a:p>
          <a:p>
            <a:endParaRPr lang="en-US" altLang="zh-CN" sz="2800"/>
          </a:p>
          <a:p>
            <a:r>
              <a:rPr lang="zh-CN" altLang="en-US" sz="2800"/>
              <a:t>需求：</a:t>
            </a:r>
            <a:endParaRPr lang="zh-CN" altLang="en-US" sz="2800"/>
          </a:p>
          <a:p>
            <a:r>
              <a:rPr lang="zh-CN" altLang="en-US" sz="2800"/>
              <a:t>        </a:t>
            </a:r>
            <a:r>
              <a:rPr lang="en-US" altLang="zh-CN" sz="2800"/>
              <a:t>21</a:t>
            </a:r>
            <a:r>
              <a:rPr lang="zh-CN" altLang="en-US" sz="2800"/>
              <a:t>世纪教育的重点培养下一代深入学习的素养和能力：批判性思维的能力、合作能力、沟通能力、创造性的解决问题的能力、分析能力。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/>
          </a:p>
          <a:p>
            <a:r>
              <a:rPr lang="zh-CN" altLang="en-US"/>
              <a:t> 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330590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1680" y="422279"/>
            <a:ext cx="690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前言</a:t>
            </a:r>
            <a:endParaRPr lang="zh-CN" altLang="en-US" sz="20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3122930" y="3816350"/>
            <a:ext cx="564642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让孩子成为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心智自由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的终身学习者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1584325" y="4674235"/>
            <a:ext cx="859472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世界变化越快，越需要回归自我（有自己的价值标准和独立人格，内心充实，有丰富的想象力和创造力，用自己的所学去创造人生所学和美好世界）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学习的基础：心智自由的人（人是有自我目的的，自主、自律、自觉的；开启的是生命之学，学习是自己的事情，我爱学，想学，与其他无关→指向学习素养）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00507" y="1413068"/>
            <a:ext cx="1362601" cy="13626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endCxn id="16" idx="0"/>
          </p:cNvCxnSpPr>
          <p:nvPr/>
        </p:nvCxnSpPr>
        <p:spPr>
          <a:xfrm flipH="1">
            <a:off x="4509282" y="2250831"/>
            <a:ext cx="1012873" cy="68744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6" idx="6"/>
            <a:endCxn id="21" idx="0"/>
          </p:cNvCxnSpPr>
          <p:nvPr/>
        </p:nvCxnSpPr>
        <p:spPr>
          <a:xfrm>
            <a:off x="6563108" y="2094369"/>
            <a:ext cx="1014095" cy="84391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3305810" y="2938145"/>
            <a:ext cx="2406650" cy="73215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为儿童奠定终身学习和发展基础是什么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384925" y="2938145"/>
            <a:ext cx="2384425" cy="73215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如何做到知识和良好的能力与品质并重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4462500" y="1548935"/>
            <a:ext cx="283819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抢跑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教育负担过重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330590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1680" y="422279"/>
            <a:ext cx="690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序言</a:t>
            </a:r>
            <a:endParaRPr lang="zh-CN" altLang="en-US" sz="20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60270" y="2626360"/>
            <a:ext cx="842899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580" indent="-44958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Font typeface="Wingdings" panose="05000000000000000000" pitchFamily="2" charset="2"/>
              <a:buNone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起源于杜威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做中学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的经验学习，以及其弟子克伯屈的设计教学法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21"/>
          <p:cNvSpPr txBox="1">
            <a:spLocks noChangeArrowheads="1"/>
          </p:cNvSpPr>
          <p:nvPr/>
        </p:nvSpPr>
        <p:spPr bwMode="auto">
          <a:xfrm>
            <a:off x="2376170" y="1880235"/>
            <a:ext cx="746379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指向做人、做事的教育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通过一个个经过设计的项目学习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做事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76170" y="3267710"/>
            <a:ext cx="8701405" cy="2503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项目化学习（</a:t>
            </a:r>
            <a:r>
              <a:rPr lang="en-US" altLang="zh-CN" sz="2800"/>
              <a:t>project-based learning</a:t>
            </a:r>
            <a:r>
              <a:rPr lang="zh-CN" altLang="en-US" sz="2800"/>
              <a:t>），简称</a:t>
            </a:r>
            <a:r>
              <a:rPr lang="en-US" altLang="zh-CN" sz="2800"/>
              <a:t>PBL</a:t>
            </a:r>
            <a:r>
              <a:rPr lang="zh-CN" altLang="en-US" sz="2800"/>
              <a:t>，学术概念起源于美国医学院的做法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核心：用来组织和推进活动的真实问题</a:t>
            </a:r>
            <a:endParaRPr lang="zh-CN" altLang="en-US" sz="2800"/>
          </a:p>
          <a:p>
            <a:r>
              <a:rPr lang="zh-CN" altLang="en-US" sz="2800"/>
              <a:t>             最终形成的问题解决方案或者产品</a:t>
            </a:r>
            <a:endParaRPr lang="zh-CN" altLang="en-US" sz="2800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330590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1680" y="422279"/>
            <a:ext cx="690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序言</a:t>
            </a:r>
            <a:endParaRPr lang="zh-CN" altLang="en-US" sz="20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sp>
        <p:nvSpPr>
          <p:cNvPr id="12" name="圆角矩形 14"/>
          <p:cNvSpPr>
            <a:spLocks noChangeArrowheads="1"/>
          </p:cNvSpPr>
          <p:nvPr/>
        </p:nvSpPr>
        <p:spPr bwMode="auto">
          <a:xfrm>
            <a:off x="942462" y="1488925"/>
            <a:ext cx="3303474" cy="50666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初识项目化学习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7"/>
          <p:cNvSpPr>
            <a:spLocks noChangeArrowheads="1"/>
          </p:cNvSpPr>
          <p:nvPr/>
        </p:nvSpPr>
        <p:spPr bwMode="auto">
          <a:xfrm>
            <a:off x="1814317" y="2164324"/>
            <a:ext cx="852480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项目化学习强调真实情境、复杂问题、超越学科、专业设计、合作完成、成果导向机评价跟进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   项目化学习不仅作为一种独立的课程形态，运用大项目设计课程单元或模块，中小学生非常重要的学习方式，普遍存在于学科或者跨学科的学习中。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14195" y="4338955"/>
            <a:ext cx="722503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中西方教育的融合，现有体系下，不同层次进行项目化学习的探索，</a:t>
            </a:r>
            <a:endParaRPr lang="zh-CN" altLang="en-US"/>
          </a:p>
          <a:p>
            <a:r>
              <a:rPr lang="zh-CN" altLang="en-US"/>
              <a:t>旨在解决国外的课程不适应中国课程标准的问题、也尝试解决融合课程</a:t>
            </a:r>
            <a:r>
              <a:rPr lang="en-US" altLang="zh-CN"/>
              <a:t>“</a:t>
            </a:r>
            <a:r>
              <a:rPr lang="zh-CN" altLang="en-US"/>
              <a:t>两张皮</a:t>
            </a:r>
            <a:r>
              <a:rPr lang="en-US" altLang="zh-CN"/>
              <a:t>”</a:t>
            </a:r>
            <a:r>
              <a:rPr lang="zh-CN" altLang="en-US"/>
              <a:t>的问题，为中国课程国际化指明了理论和实践的方向。</a:t>
            </a:r>
            <a:endParaRPr lang="zh-CN" altLang="en-US"/>
          </a:p>
          <a:p>
            <a:r>
              <a:rPr lang="zh-CN" altLang="en-US"/>
              <a:t>                                                                                                 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534" y="1133717"/>
            <a:ext cx="10269416" cy="5302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133718"/>
            <a:ext cx="10269415" cy="530250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776222"/>
            <a:ext cx="330590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5400">
              <a:schemeClr val="accent4">
                <a:lumMod val="60000"/>
                <a:lumOff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1680" y="422279"/>
            <a:ext cx="690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汉标高清锐毛" panose="02010601030101010101" pitchFamily="2" charset="-122"/>
                <a:ea typeface="汉标高清锐毛" panose="02010601030101010101" pitchFamily="2" charset="-122"/>
              </a:rPr>
              <a:t>序言</a:t>
            </a:r>
            <a:endParaRPr lang="zh-CN" altLang="en-US" sz="2000" dirty="0">
              <a:latin typeface="汉标高清锐毛" panose="02010601030101010101" pitchFamily="2" charset="-122"/>
              <a:ea typeface="汉标高清锐毛" panose="02010601030101010101" pitchFamily="2" charset="-122"/>
            </a:endParaRPr>
          </a:p>
          <a:p>
            <a:endParaRPr lang="zh-CN" altLang="en-US" sz="2000" dirty="0"/>
          </a:p>
        </p:txBody>
      </p:sp>
      <p:sp>
        <p:nvSpPr>
          <p:cNvPr id="11" name="矩形 17"/>
          <p:cNvSpPr>
            <a:spLocks noChangeArrowheads="1"/>
          </p:cNvSpPr>
          <p:nvPr/>
        </p:nvSpPr>
        <p:spPr bwMode="auto">
          <a:xfrm>
            <a:off x="2329815" y="2923540"/>
            <a:ext cx="431292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核心知识的再建构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创建真实的驱动型问题和成果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用高阶学习包裹低阶学习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将素养转化为持久的学习实践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40000"/>
              </a:spcBef>
              <a:buClr>
                <a:srgbClr val="993300"/>
              </a:buClr>
              <a:buSzTx/>
              <a:buNone/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915285" y="2245190"/>
            <a:ext cx="2264346" cy="506666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项目化学习的四个特征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14" y="4971592"/>
            <a:ext cx="2667000" cy="1257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当图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3037</Words>
  <Application>WPS 演示</Application>
  <PresentationFormat>宽屏</PresentationFormat>
  <Paragraphs>253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默陌信笺手写体</vt:lpstr>
      <vt:lpstr>微软雅黑</vt:lpstr>
      <vt:lpstr>Arial Black</vt:lpstr>
      <vt:lpstr>Agency FB</vt:lpstr>
      <vt:lpstr>AjiwaiPro</vt:lpstr>
      <vt:lpstr>汉标高清锐毛</vt:lpstr>
      <vt:lpstr>Wingdings 2</vt:lpstr>
      <vt:lpstr>Franklin Gothic Book</vt:lpstr>
      <vt:lpstr>黑体</vt:lpstr>
      <vt:lpstr>MS UI Gothic</vt:lpstr>
      <vt:lpstr>Calibri Light</vt:lpstr>
      <vt:lpstr>Calibri</vt:lpstr>
      <vt:lpstr>当图网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素材来源网站当图网-www.99ppt.com</dc:title>
  <dc:creator>素材来源网站当图网-www.99ppt.com</dc:creator>
  <dc:description>素材来源网站当图网-www.99ppt.com</dc:description>
  <dc:subject>素材来源网站当图网-www.99ppt.com</dc:subject>
  <cp:lastModifiedBy>admin</cp:lastModifiedBy>
  <cp:revision>59</cp:revision>
  <dcterms:created xsi:type="dcterms:W3CDTF">2020-09-23T07:05:00Z</dcterms:created>
  <dcterms:modified xsi:type="dcterms:W3CDTF">2020-12-02T13:01:56Z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