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9" r:id="rId3"/>
    <p:sldId id="410" r:id="rId4"/>
    <p:sldId id="411" r:id="rId5"/>
    <p:sldId id="423" r:id="rId6"/>
    <p:sldId id="447" r:id="rId7"/>
    <p:sldId id="464" r:id="rId8"/>
    <p:sldId id="457" r:id="rId9"/>
    <p:sldId id="412" r:id="rId10"/>
    <p:sldId id="415" r:id="rId11"/>
    <p:sldId id="414" r:id="rId12"/>
    <p:sldId id="413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16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../media/image10.png"/><Relationship Id="rId3" Type="http://schemas.openxmlformats.org/officeDocument/2006/relationships/tags" Target="../tags/tag72.xml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5.xml"/><Relationship Id="rId6" Type="http://schemas.openxmlformats.org/officeDocument/2006/relationships/image" Target="../media/image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3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6.xml"/><Relationship Id="rId5" Type="http://schemas.openxmlformats.org/officeDocument/2006/relationships/image" Target="../media/image5.png"/><Relationship Id="rId4" Type="http://schemas.openxmlformats.org/officeDocument/2006/relationships/tags" Target="../tags/tag65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8.xml"/><Relationship Id="rId5" Type="http://schemas.openxmlformats.org/officeDocument/2006/relationships/image" Target="../media/image6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9.xml"/><Relationship Id="rId5" Type="http://schemas.openxmlformats.org/officeDocument/2006/relationships/image" Target="../media/image6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97935" y="2240280"/>
            <a:ext cx="4246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8000"/>
              <a:t>角的度量</a:t>
            </a:r>
            <a:endParaRPr lang="zh-CN" altLang="en-US" sz="8000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100" y="1173480"/>
            <a:ext cx="9956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3</a:t>
            </a:r>
            <a:r>
              <a:rPr lang="zh-CN" altLang="en-US" sz="3200"/>
              <a:t>、下面的角大小相等吗？先估计，再用量角器量。</a:t>
            </a:r>
            <a:endParaRPr lang="zh-CN" altLang="en-US" sz="320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2718435"/>
            <a:ext cx="7613015" cy="2259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/>
        </p:nvGrpSpPr>
        <p:grpSpPr>
          <a:xfrm rot="0">
            <a:off x="8330565" y="3187065"/>
            <a:ext cx="1768475" cy="1496060"/>
            <a:chOff x="11853" y="4512"/>
            <a:chExt cx="2785" cy="2356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11853" y="4512"/>
              <a:ext cx="2026" cy="1175"/>
            </a:xfrm>
            <a:prstGeom prst="line">
              <a:avLst/>
            </a:prstGeom>
            <a:ln w="38100" cmpd="sng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12256" y="6868"/>
              <a:ext cx="2383" cy="0"/>
            </a:xfrm>
            <a:prstGeom prst="line">
              <a:avLst/>
            </a:prstGeom>
            <a:ln w="38100" cmpd="sng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2" descr="量角器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1340583" y="1588383"/>
            <a:ext cx="2354234" cy="4248000"/>
          </a:xfrm>
          <a:prstGeom prst="rect">
            <a:avLst/>
          </a:prstGeom>
        </p:spPr>
      </p:pic>
      <p:sp>
        <p:nvSpPr>
          <p:cNvPr id="12" name="矩形 6"/>
          <p:cNvSpPr/>
          <p:nvPr/>
        </p:nvSpPr>
        <p:spPr>
          <a:xfrm>
            <a:off x="7554278" y="4353243"/>
            <a:ext cx="1143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30°</a:t>
            </a:r>
            <a:endParaRPr lang="en-US" altLang="zh-CN"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6"/>
          <p:cNvSpPr/>
          <p:nvPr/>
        </p:nvSpPr>
        <p:spPr>
          <a:xfrm>
            <a:off x="2982595" y="4335780"/>
            <a:ext cx="7480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30°</a:t>
            </a:r>
            <a:endParaRPr lang="zh-CN" altLang="en-US"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6" name="图片 15" descr="量角器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5842159" y="1382359"/>
            <a:ext cx="2513841" cy="4536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247" name="Group 103"/>
          <p:cNvGrpSpPr/>
          <p:nvPr/>
        </p:nvGrpSpPr>
        <p:grpSpPr>
          <a:xfrm>
            <a:off x="9596438" y="3211513"/>
            <a:ext cx="2519363" cy="3001962"/>
            <a:chOff x="6045" y="2023"/>
            <a:chExt cx="1587" cy="1891"/>
          </a:xfrm>
        </p:grpSpPr>
        <p:pic>
          <p:nvPicPr>
            <p:cNvPr id="13317" name="Picture 101" descr="0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5" y="2023"/>
              <a:ext cx="1587" cy="18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8" name="Text Box 102"/>
            <p:cNvSpPr txBox="1"/>
            <p:nvPr/>
          </p:nvSpPr>
          <p:spPr>
            <a:xfrm>
              <a:off x="6295" y="2318"/>
              <a:ext cx="99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hlink"/>
                  </a:solidFill>
                  <a:latin typeface="Times New Roman" panose="02020603050405020304" pitchFamily="18" charset="0"/>
                </a:rPr>
                <a:t>你知道吗</a:t>
              </a:r>
              <a:endParaRPr lang="zh-CN" altLang="en-US" sz="2400" dirty="0">
                <a:solidFill>
                  <a:schemeClr val="hlin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244" name="Text Box 100"/>
          <p:cNvSpPr txBox="1"/>
          <p:nvPr/>
        </p:nvSpPr>
        <p:spPr>
          <a:xfrm>
            <a:off x="3724910" y="1875155"/>
            <a:ext cx="6245860" cy="2091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600" dirty="0">
                <a:latin typeface="楷体_GB2312" pitchFamily="49" charset="-122"/>
              </a:rPr>
              <a:t>    </a:t>
            </a:r>
            <a:r>
              <a:rPr lang="zh-CN" altLang="en-US" sz="2600" dirty="0">
                <a:latin typeface="楷体_GB2312" pitchFamily="49" charset="-122"/>
              </a:rPr>
              <a:t>放风筝比赛时，规定用</a:t>
            </a:r>
            <a:r>
              <a:rPr lang="en-US" altLang="zh-CN" sz="2600" dirty="0">
                <a:latin typeface="楷体_GB2312" pitchFamily="49" charset="-122"/>
              </a:rPr>
              <a:t>30</a:t>
            </a:r>
            <a:r>
              <a:rPr lang="zh-CN" altLang="en-US" sz="2600" dirty="0">
                <a:latin typeface="楷体_GB2312" pitchFamily="49" charset="-122"/>
              </a:rPr>
              <a:t>米长的线。</a:t>
            </a:r>
            <a:endParaRPr lang="zh-CN" altLang="en-US" sz="2600" dirty="0">
              <a:latin typeface="楷体_GB2312" pitchFamily="49" charset="-122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600" dirty="0">
                <a:latin typeface="楷体_GB2312" pitchFamily="49" charset="-122"/>
              </a:rPr>
              <a:t>比哪个风筝放得最高，</a:t>
            </a:r>
            <a:r>
              <a:rPr lang="en-US" altLang="zh-CN" sz="2600" dirty="0">
                <a:latin typeface="楷体_GB2312" pitchFamily="49" charset="-122"/>
              </a:rPr>
              <a:t>只要把每根风筝线</a:t>
            </a:r>
            <a:endParaRPr lang="en-US" altLang="zh-CN" sz="2600" dirty="0">
              <a:latin typeface="楷体_GB2312" pitchFamily="49" charset="-122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600" dirty="0">
                <a:latin typeface="楷体_GB2312" pitchFamily="49" charset="-122"/>
              </a:rPr>
              <a:t>的一端固定在地面上，分别量出它们与地</a:t>
            </a:r>
            <a:endParaRPr lang="en-US" altLang="zh-CN" sz="2600" dirty="0">
              <a:latin typeface="楷体_GB2312" pitchFamily="49" charset="-122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600" dirty="0">
                <a:latin typeface="楷体_GB2312" pitchFamily="49" charset="-122"/>
              </a:rPr>
              <a:t>面所形成的角的度数。角度越大，风筝飞</a:t>
            </a:r>
            <a:endParaRPr lang="en-US" altLang="zh-CN" sz="2600" dirty="0">
              <a:latin typeface="楷体_GB2312" pitchFamily="49" charset="-122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600" dirty="0">
                <a:latin typeface="楷体_GB2312" pitchFamily="49" charset="-122"/>
              </a:rPr>
              <a:t>得越高。</a:t>
            </a:r>
            <a:endParaRPr lang="en-US" altLang="zh-CN" sz="2600" dirty="0">
              <a:latin typeface="楷体_GB2312" pitchFamily="49" charset="-122"/>
            </a:endParaRPr>
          </a:p>
        </p:txBody>
      </p:sp>
      <p:pic>
        <p:nvPicPr>
          <p:cNvPr id="7" name="图片 6" descr="Screenshot_2020-11-23-18-44-53-74"/>
          <p:cNvPicPr>
            <a:picLocks noChangeAspect="1"/>
          </p:cNvPicPr>
          <p:nvPr/>
        </p:nvPicPr>
        <p:blipFill>
          <a:blip r:embed="rId3"/>
          <a:srcRect l="63005" t="8952" r="3497" b="360"/>
          <a:stretch>
            <a:fillRect/>
          </a:stretch>
        </p:blipFill>
        <p:spPr>
          <a:xfrm>
            <a:off x="221615" y="1104900"/>
            <a:ext cx="3369310" cy="3834130"/>
          </a:xfrm>
          <a:prstGeom prst="roundRect">
            <a:avLst/>
          </a:prstGeom>
        </p:spPr>
      </p:pic>
      <p:pic>
        <p:nvPicPr>
          <p:cNvPr id="9" name="放风筝_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7900" y="4476750"/>
            <a:ext cx="619125" cy="6191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751840" y="622300"/>
            <a:ext cx="12391390" cy="4989195"/>
            <a:chOff x="1184" y="980"/>
            <a:chExt cx="19514" cy="7857"/>
          </a:xfrm>
        </p:grpSpPr>
        <p:pic>
          <p:nvPicPr>
            <p:cNvPr id="5" name="图片 4" descr="u=1837654074,2956281752&amp;fm=26&amp;gp=0"/>
            <p:cNvPicPr>
              <a:picLocks noChangeAspect="1"/>
            </p:cNvPicPr>
            <p:nvPr/>
          </p:nvPicPr>
          <p:blipFill>
            <a:blip r:embed="rId2"/>
            <a:srcRect l="1479" t="35837" r="2596" b="14554"/>
            <a:stretch>
              <a:fillRect/>
            </a:stretch>
          </p:blipFill>
          <p:spPr>
            <a:xfrm>
              <a:off x="1363" y="3658"/>
              <a:ext cx="7636" cy="4537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1184" y="980"/>
              <a:ext cx="14128" cy="2358"/>
              <a:chOff x="814" y="1915"/>
              <a:chExt cx="14128" cy="2358"/>
            </a:xfrm>
          </p:grpSpPr>
          <p:pic>
            <p:nvPicPr>
              <p:cNvPr id="3" name="图片 2" descr="u=1837654074,2956281752&amp;fm=26&amp;gp=0"/>
              <p:cNvPicPr>
                <a:picLocks noChangeAspect="1"/>
              </p:cNvPicPr>
              <p:nvPr/>
            </p:nvPicPr>
            <p:blipFill>
              <a:blip r:embed="rId2"/>
              <a:srcRect l="1479" t="35837" r="52030" b="14554"/>
              <a:stretch>
                <a:fillRect/>
              </a:stretch>
            </p:blipFill>
            <p:spPr>
              <a:xfrm>
                <a:off x="814" y="1931"/>
                <a:ext cx="6142" cy="2342"/>
              </a:xfrm>
              <a:prstGeom prst="rect">
                <a:avLst/>
              </a:prstGeom>
            </p:spPr>
          </p:pic>
          <p:pic>
            <p:nvPicPr>
              <p:cNvPr id="18" name="图片 17" descr="u=1837654074,2956281752&amp;fm=26&amp;gp=0"/>
              <p:cNvPicPr>
                <a:picLocks noChangeAspect="1"/>
              </p:cNvPicPr>
              <p:nvPr/>
            </p:nvPicPr>
            <p:blipFill>
              <a:blip r:embed="rId2"/>
              <a:srcRect l="47780" t="35153" r="-43705" b="15238"/>
              <a:stretch>
                <a:fillRect/>
              </a:stretch>
            </p:blipFill>
            <p:spPr>
              <a:xfrm>
                <a:off x="6942" y="1915"/>
                <a:ext cx="8001" cy="234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11774" y="1837"/>
              <a:ext cx="8925" cy="7000"/>
              <a:chOff x="11774" y="1837"/>
              <a:chExt cx="8925" cy="7000"/>
            </a:xfrm>
          </p:grpSpPr>
          <p:pic>
            <p:nvPicPr>
              <p:cNvPr id="17" name="图片 16" descr="u=1837654074,2956281752&amp;fm=26&amp;gp=0"/>
              <p:cNvPicPr>
                <a:picLocks noChangeAspect="1"/>
              </p:cNvPicPr>
              <p:nvPr/>
            </p:nvPicPr>
            <p:blipFill>
              <a:blip r:embed="rId2"/>
              <a:srcRect l="1479" t="35837" r="51093" b="14554"/>
              <a:stretch>
                <a:fillRect/>
              </a:stretch>
            </p:blipFill>
            <p:spPr>
              <a:xfrm rot="1140000">
                <a:off x="11774" y="1837"/>
                <a:ext cx="1192" cy="7001"/>
              </a:xfrm>
              <a:prstGeom prst="rect">
                <a:avLst/>
              </a:prstGeom>
            </p:spPr>
          </p:pic>
          <p:pic>
            <p:nvPicPr>
              <p:cNvPr id="19" name="图片 18" descr="u=1837654074,2956281752&amp;fm=26&amp;gp=0"/>
              <p:cNvPicPr>
                <a:picLocks noChangeAspect="1"/>
              </p:cNvPicPr>
              <p:nvPr/>
            </p:nvPicPr>
            <p:blipFill>
              <a:blip r:embed="rId2"/>
              <a:srcRect l="47780" t="35153" r="-43705" b="15238"/>
              <a:stretch>
                <a:fillRect/>
              </a:stretch>
            </p:blipFill>
            <p:spPr>
              <a:xfrm>
                <a:off x="13097" y="2835"/>
                <a:ext cx="7602" cy="5401"/>
              </a:xfrm>
              <a:prstGeom prst="rect">
                <a:avLst/>
              </a:prstGeom>
            </p:spPr>
          </p:pic>
        </p:grpSp>
      </p:grpSp>
      <p:grpSp>
        <p:nvGrpSpPr>
          <p:cNvPr id="16" name="组合 15"/>
          <p:cNvGrpSpPr/>
          <p:nvPr/>
        </p:nvGrpSpPr>
        <p:grpSpPr>
          <a:xfrm>
            <a:off x="1666240" y="1268730"/>
            <a:ext cx="7363460" cy="3728085"/>
            <a:chOff x="2624" y="1998"/>
            <a:chExt cx="11596" cy="5871"/>
          </a:xfrm>
        </p:grpSpPr>
        <p:grpSp>
          <p:nvGrpSpPr>
            <p:cNvPr id="23" name="组合 22"/>
            <p:cNvGrpSpPr/>
            <p:nvPr/>
          </p:nvGrpSpPr>
          <p:grpSpPr>
            <a:xfrm rot="0">
              <a:off x="2624" y="5834"/>
              <a:ext cx="2692" cy="2012"/>
              <a:chOff x="6656" y="6703"/>
              <a:chExt cx="2692" cy="2012"/>
            </a:xfrm>
          </p:grpSpPr>
          <p:cxnSp>
            <p:nvCxnSpPr>
              <p:cNvPr id="8" name="直接连接符 7"/>
              <p:cNvCxnSpPr/>
              <p:nvPr/>
            </p:nvCxnSpPr>
            <p:spPr>
              <a:xfrm flipV="1">
                <a:off x="6656" y="8660"/>
                <a:ext cx="2692" cy="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V="1">
                <a:off x="6682" y="6703"/>
                <a:ext cx="2448" cy="1988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 rot="0">
              <a:off x="11263" y="5434"/>
              <a:ext cx="2957" cy="2435"/>
              <a:chOff x="14421" y="2359"/>
              <a:chExt cx="2957" cy="2435"/>
            </a:xfrm>
          </p:grpSpPr>
          <p:cxnSp>
            <p:nvCxnSpPr>
              <p:cNvPr id="9" name="直接连接符 8"/>
              <p:cNvCxnSpPr/>
              <p:nvPr/>
            </p:nvCxnSpPr>
            <p:spPr>
              <a:xfrm flipV="1">
                <a:off x="14421" y="4731"/>
                <a:ext cx="2957" cy="6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V="1">
                <a:off x="14446" y="2359"/>
                <a:ext cx="1711" cy="241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>
              <a:off x="3237" y="1998"/>
              <a:ext cx="4488" cy="1086"/>
              <a:chOff x="3237" y="1998"/>
              <a:chExt cx="4488" cy="1086"/>
            </a:xfrm>
          </p:grpSpPr>
          <p:cxnSp>
            <p:nvCxnSpPr>
              <p:cNvPr id="6" name="直接连接符 5"/>
              <p:cNvCxnSpPr/>
              <p:nvPr/>
            </p:nvCxnSpPr>
            <p:spPr>
              <a:xfrm flipV="1">
                <a:off x="3239" y="3084"/>
                <a:ext cx="4486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 flipV="1">
                <a:off x="3237" y="1998"/>
                <a:ext cx="4315" cy="106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文本框 24"/>
          <p:cNvSpPr txBox="1"/>
          <p:nvPr/>
        </p:nvSpPr>
        <p:spPr>
          <a:xfrm>
            <a:off x="951230" y="583565"/>
            <a:ext cx="791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①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0100" y="2592070"/>
            <a:ext cx="791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②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60515" y="2426335"/>
            <a:ext cx="791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③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941955" y="1047750"/>
            <a:ext cx="582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+mn-ea"/>
                <a:cs typeface="+mn-ea"/>
              </a:rPr>
              <a:t>观察量角器，你有什么问题</a:t>
            </a:r>
            <a:r>
              <a:rPr lang="en-US" altLang="zh-CN" sz="2800" b="1">
                <a:latin typeface="+mn-ea"/>
                <a:cs typeface="+mn-ea"/>
              </a:rPr>
              <a:t>?</a:t>
            </a:r>
            <a:endParaRPr lang="en-US" altLang="zh-CN" sz="2800" b="1">
              <a:latin typeface="+mn-ea"/>
              <a:cs typeface="+mn-ea"/>
            </a:endParaRPr>
          </a:p>
        </p:txBody>
      </p:sp>
      <p:pic>
        <p:nvPicPr>
          <p:cNvPr id="512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20" y="1274445"/>
            <a:ext cx="5616575" cy="421481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量角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3595" y="172085"/>
            <a:ext cx="10536555" cy="58788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20" y="990600"/>
            <a:ext cx="5616575" cy="4215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Line 9"/>
          <p:cNvSpPr/>
          <p:nvPr/>
        </p:nvSpPr>
        <p:spPr>
          <a:xfrm flipV="1">
            <a:off x="5777230" y="4374515"/>
            <a:ext cx="1551940" cy="1397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12" name="组合 11"/>
          <p:cNvGrpSpPr/>
          <p:nvPr/>
        </p:nvGrpSpPr>
        <p:grpSpPr>
          <a:xfrm>
            <a:off x="2104390" y="1257935"/>
            <a:ext cx="3533775" cy="1171575"/>
            <a:chOff x="3314" y="1981"/>
            <a:chExt cx="5565" cy="1845"/>
          </a:xfrm>
        </p:grpSpPr>
        <p:sp>
          <p:nvSpPr>
            <p:cNvPr id="33" name="Text Box 3"/>
            <p:cNvSpPr txBox="1"/>
            <p:nvPr/>
          </p:nvSpPr>
          <p:spPr>
            <a:xfrm>
              <a:off x="3314" y="1981"/>
              <a:ext cx="556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   </a:t>
              </a:r>
              <a:r>
                <a:rPr lang="zh-CN" altLang="en-US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外圈刻度</a:t>
              </a:r>
              <a:endPara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7" name="Line 15"/>
            <p:cNvSpPr/>
            <p:nvPr/>
          </p:nvSpPr>
          <p:spPr>
            <a:xfrm>
              <a:off x="5469" y="2803"/>
              <a:ext cx="1020" cy="102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11" name="组合 10"/>
          <p:cNvGrpSpPr/>
          <p:nvPr/>
        </p:nvGrpSpPr>
        <p:grpSpPr>
          <a:xfrm>
            <a:off x="1706880" y="1781810"/>
            <a:ext cx="2197735" cy="3860800"/>
            <a:chOff x="2688" y="2806"/>
            <a:chExt cx="3461" cy="6080"/>
          </a:xfrm>
        </p:grpSpPr>
        <p:sp>
          <p:nvSpPr>
            <p:cNvPr id="50" name="Text Box 18"/>
            <p:cNvSpPr txBox="1"/>
            <p:nvPr/>
          </p:nvSpPr>
          <p:spPr>
            <a:xfrm>
              <a:off x="2688" y="2806"/>
              <a:ext cx="966" cy="60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内圈刻度</a:t>
              </a:r>
              <a:endPara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51" name="Line 19"/>
            <p:cNvSpPr/>
            <p:nvPr/>
          </p:nvSpPr>
          <p:spPr>
            <a:xfrm>
              <a:off x="3654" y="4958"/>
              <a:ext cx="2495" cy="7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6" name="椭圆 5"/>
          <p:cNvSpPr/>
          <p:nvPr/>
        </p:nvSpPr>
        <p:spPr>
          <a:xfrm>
            <a:off x="5699760" y="434721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4806315" y="4491990"/>
            <a:ext cx="2584450" cy="875665"/>
            <a:chOff x="7569" y="7074"/>
            <a:chExt cx="4070" cy="1379"/>
          </a:xfrm>
        </p:grpSpPr>
        <p:sp>
          <p:nvSpPr>
            <p:cNvPr id="36" name="Text Box 7"/>
            <p:cNvSpPr txBox="1"/>
            <p:nvPr/>
          </p:nvSpPr>
          <p:spPr>
            <a:xfrm>
              <a:off x="7569" y="7631"/>
              <a:ext cx="4070" cy="822"/>
            </a:xfrm>
            <a:prstGeom prst="rect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中心点</a:t>
              </a:r>
              <a:endPara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" name="Line 19"/>
            <p:cNvSpPr/>
            <p:nvPr/>
          </p:nvSpPr>
          <p:spPr>
            <a:xfrm flipV="1">
              <a:off x="8738" y="7074"/>
              <a:ext cx="278" cy="5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10" name="组合 9"/>
          <p:cNvGrpSpPr/>
          <p:nvPr/>
        </p:nvGrpSpPr>
        <p:grpSpPr>
          <a:xfrm>
            <a:off x="7273290" y="4377055"/>
            <a:ext cx="3583940" cy="1397000"/>
            <a:chOff x="11454" y="6893"/>
            <a:chExt cx="5644" cy="2200"/>
          </a:xfrm>
        </p:grpSpPr>
        <p:sp>
          <p:nvSpPr>
            <p:cNvPr id="46" name="Text Box 14"/>
            <p:cNvSpPr txBox="1"/>
            <p:nvPr/>
          </p:nvSpPr>
          <p:spPr>
            <a:xfrm>
              <a:off x="11483" y="8271"/>
              <a:ext cx="561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0 °</a:t>
              </a:r>
              <a:r>
                <a:rPr lang="zh-CN" altLang="en-US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刻度线</a:t>
              </a:r>
              <a:endPara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9" name="Line 15"/>
            <p:cNvSpPr/>
            <p:nvPr/>
          </p:nvSpPr>
          <p:spPr>
            <a:xfrm rot="10800000">
              <a:off x="11454" y="6893"/>
              <a:ext cx="1020" cy="112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2" name="Line 9"/>
          <p:cNvSpPr/>
          <p:nvPr/>
        </p:nvSpPr>
        <p:spPr>
          <a:xfrm flipV="1">
            <a:off x="3681730" y="4371340"/>
            <a:ext cx="2028190" cy="13970"/>
          </a:xfrm>
          <a:prstGeom prst="line">
            <a:avLst/>
          </a:prstGeom>
          <a:ln w="38100" cap="flat" cmpd="sng">
            <a:solidFill>
              <a:schemeClr val="accent5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5" name="组合 4"/>
          <p:cNvGrpSpPr/>
          <p:nvPr/>
        </p:nvGrpSpPr>
        <p:grpSpPr>
          <a:xfrm>
            <a:off x="2252345" y="4432300"/>
            <a:ext cx="3565525" cy="1424940"/>
            <a:chOff x="11461" y="6621"/>
            <a:chExt cx="5615" cy="2244"/>
          </a:xfrm>
        </p:grpSpPr>
        <p:sp>
          <p:nvSpPr>
            <p:cNvPr id="13" name="Text Box 14"/>
            <p:cNvSpPr txBox="1"/>
            <p:nvPr/>
          </p:nvSpPr>
          <p:spPr>
            <a:xfrm>
              <a:off x="11461" y="8043"/>
              <a:ext cx="561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0 °</a:t>
              </a:r>
              <a:r>
                <a:rPr lang="zh-CN" altLang="en-US" sz="2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刻度线</a:t>
              </a:r>
              <a:endPara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4" name="Line 15"/>
            <p:cNvSpPr/>
            <p:nvPr/>
          </p:nvSpPr>
          <p:spPr>
            <a:xfrm rot="10800000" flipH="1">
              <a:off x="12474" y="6621"/>
              <a:ext cx="2116" cy="13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12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120" y="2049780"/>
            <a:ext cx="5616575" cy="4214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26720" y="779145"/>
            <a:ext cx="110832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+mn-ea"/>
                <a:cs typeface="+mn-ea"/>
              </a:rPr>
              <a:t>活动一：</a:t>
            </a:r>
            <a:endParaRPr lang="zh-CN" altLang="en-US" sz="2800" b="1">
              <a:latin typeface="+mn-ea"/>
              <a:cs typeface="+mn-ea"/>
            </a:endParaRPr>
          </a:p>
          <a:p>
            <a:r>
              <a:rPr lang="zh-CN" altLang="en-US" sz="2800" b="1">
                <a:latin typeface="+mn-ea"/>
                <a:cs typeface="+mn-ea"/>
              </a:rPr>
              <a:t>要求：</a:t>
            </a:r>
            <a:r>
              <a:rPr lang="en-US" altLang="zh-CN" sz="2800" b="1">
                <a:latin typeface="+mn-ea"/>
                <a:cs typeface="+mn-ea"/>
              </a:rPr>
              <a:t>1</a:t>
            </a:r>
            <a:r>
              <a:rPr lang="zh-CN" altLang="en-US" sz="2800" b="1">
                <a:latin typeface="+mn-ea"/>
                <a:cs typeface="+mn-ea"/>
              </a:rPr>
              <a:t>、找一找。请在学习单上的纸量角器上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</a:rPr>
              <a:t>找出</a:t>
            </a:r>
            <a:r>
              <a:rPr lang="en-US" altLang="zh-CN" sz="2800" b="1">
                <a:solidFill>
                  <a:srgbClr val="FF0000"/>
                </a:solidFill>
                <a:latin typeface="+mn-ea"/>
                <a:cs typeface="+mn-ea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</a:rPr>
              <a:t>个直角</a:t>
            </a:r>
            <a:r>
              <a:rPr lang="zh-CN" altLang="en-US" sz="2800" b="1">
                <a:latin typeface="+mn-ea"/>
                <a:cs typeface="+mn-ea"/>
              </a:rPr>
              <a:t>。</a:t>
            </a:r>
            <a:endParaRPr lang="zh-CN" altLang="en-US" sz="2800" b="1">
              <a:latin typeface="+mn-ea"/>
              <a:cs typeface="+mn-ea"/>
            </a:endParaRPr>
          </a:p>
          <a:p>
            <a:r>
              <a:rPr lang="zh-CN" altLang="en-US" sz="2800" b="1">
                <a:latin typeface="+mn-ea"/>
                <a:cs typeface="+mn-ea"/>
              </a:rPr>
              <a:t>          </a:t>
            </a:r>
            <a:r>
              <a:rPr lang="en-US" altLang="zh-CN" sz="2800" b="1">
                <a:latin typeface="+mn-ea"/>
                <a:cs typeface="+mn-ea"/>
              </a:rPr>
              <a:t>2</a:t>
            </a:r>
            <a:r>
              <a:rPr lang="zh-CN" altLang="en-US" sz="2800" b="1">
                <a:latin typeface="+mn-ea"/>
                <a:cs typeface="+mn-ea"/>
              </a:rPr>
              <a:t>、画一画。用红笔画出来。</a:t>
            </a:r>
            <a:endParaRPr lang="zh-CN" altLang="en-US" sz="2800" b="1">
              <a:latin typeface="+mn-ea"/>
              <a:cs typeface="+mn-ea"/>
            </a:endParaRPr>
          </a:p>
        </p:txBody>
      </p:sp>
      <p:pic>
        <p:nvPicPr>
          <p:cNvPr id="2" name="童年 水晶轻音乐（53秒）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1440" y="5319395"/>
            <a:ext cx="619125" cy="619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12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30" y="2240280"/>
            <a:ext cx="5616575" cy="4214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童年 水晶轻音乐（53秒）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0" y="5193665"/>
            <a:ext cx="619125" cy="619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6720" y="779145"/>
            <a:ext cx="1108329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+mn-ea"/>
                <a:cs typeface="+mn-ea"/>
              </a:rPr>
              <a:t>活动二：</a:t>
            </a:r>
            <a:endParaRPr lang="zh-CN" altLang="en-US" sz="2800" b="1">
              <a:latin typeface="+mn-ea"/>
              <a:cs typeface="+mn-ea"/>
            </a:endParaRPr>
          </a:p>
          <a:p>
            <a:r>
              <a:rPr lang="zh-CN" altLang="en-US" sz="2800" b="1">
                <a:latin typeface="+mn-ea"/>
                <a:cs typeface="+mn-ea"/>
              </a:rPr>
              <a:t>要求：</a:t>
            </a:r>
            <a:r>
              <a:rPr lang="en-US" altLang="zh-CN" sz="2800" b="1">
                <a:latin typeface="+mn-ea"/>
                <a:cs typeface="+mn-ea"/>
              </a:rPr>
              <a:t>1</a:t>
            </a:r>
            <a:r>
              <a:rPr lang="zh-CN" altLang="en-US" sz="2800" b="1">
                <a:latin typeface="+mn-ea"/>
                <a:cs typeface="+mn-ea"/>
              </a:rPr>
              <a:t>、找一找。请在学习单上的纸量角器上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</a:rPr>
              <a:t>找出</a:t>
            </a:r>
            <a:r>
              <a:rPr lang="en-US" altLang="zh-CN" sz="2800" b="1">
                <a:solidFill>
                  <a:srgbClr val="FF0000"/>
                </a:solidFill>
                <a:latin typeface="+mn-ea"/>
                <a:cs typeface="+mn-ea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</a:rPr>
              <a:t>个</a:t>
            </a:r>
            <a:r>
              <a:rPr lang="en-US" altLang="zh-CN" sz="2800" b="1">
                <a:solidFill>
                  <a:srgbClr val="FF0000"/>
                </a:solidFill>
                <a:latin typeface="+mn-ea"/>
                <a:cs typeface="+mn-ea"/>
              </a:rPr>
              <a:t>60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cs typeface="+mn-ea"/>
              </a:rPr>
              <a:t>度的角</a:t>
            </a:r>
            <a:r>
              <a:rPr lang="zh-CN" altLang="en-US" sz="2800" b="1">
                <a:latin typeface="+mn-ea"/>
                <a:cs typeface="+mn-ea"/>
              </a:rPr>
              <a:t>。</a:t>
            </a:r>
            <a:endParaRPr lang="zh-CN" altLang="en-US" sz="2800" b="1">
              <a:latin typeface="+mn-ea"/>
              <a:cs typeface="+mn-ea"/>
            </a:endParaRPr>
          </a:p>
          <a:p>
            <a:r>
              <a:rPr lang="zh-CN" altLang="en-US" sz="2800" b="1">
                <a:latin typeface="+mn-ea"/>
                <a:cs typeface="+mn-ea"/>
              </a:rPr>
              <a:t>          </a:t>
            </a:r>
            <a:r>
              <a:rPr lang="en-US" altLang="zh-CN" sz="2800" b="1">
                <a:latin typeface="+mn-ea"/>
                <a:cs typeface="+mn-ea"/>
              </a:rPr>
              <a:t>2</a:t>
            </a:r>
            <a:r>
              <a:rPr lang="zh-CN" altLang="en-US" sz="2800" b="1">
                <a:latin typeface="+mn-ea"/>
                <a:cs typeface="+mn-ea"/>
              </a:rPr>
              <a:t>、画一画。用红笔画出来。</a:t>
            </a:r>
            <a:endParaRPr lang="zh-CN" altLang="en-US" sz="2800" b="1">
              <a:latin typeface="+mn-ea"/>
              <a:cs typeface="+mn-ea"/>
            </a:endParaRPr>
          </a:p>
          <a:p>
            <a:r>
              <a:rPr lang="zh-CN" altLang="en-US" sz="2800" b="1">
                <a:latin typeface="+mn-ea"/>
                <a:cs typeface="+mn-ea"/>
              </a:rPr>
              <a:t>          </a:t>
            </a:r>
            <a:r>
              <a:rPr lang="en-US" altLang="zh-CN" sz="2800" b="1">
                <a:latin typeface="+mn-ea"/>
                <a:cs typeface="+mn-ea"/>
              </a:rPr>
              <a:t>3</a:t>
            </a:r>
            <a:r>
              <a:rPr lang="zh-CN" altLang="en-US" sz="2800" b="1">
                <a:latin typeface="+mn-ea"/>
                <a:cs typeface="+mn-ea"/>
              </a:rPr>
              <a:t>、说一说。轻轻地和你同桌说一说你是怎样找的。</a:t>
            </a:r>
            <a:endParaRPr lang="zh-CN" altLang="en-US" sz="2800" b="1">
              <a:latin typeface="+mn-ea"/>
              <a:cs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2"/>
          <p:cNvPicPr>
            <a:picLocks noChangeAspect="1"/>
          </p:cNvPicPr>
          <p:nvPr/>
        </p:nvPicPr>
        <p:blipFill>
          <a:blip r:embed="rId2"/>
          <a:srcRect t="662" r="66864"/>
          <a:stretch>
            <a:fillRect/>
          </a:stretch>
        </p:blipFill>
        <p:spPr>
          <a:xfrm>
            <a:off x="892810" y="2167890"/>
            <a:ext cx="3482975" cy="286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12"/>
          <p:cNvPicPr>
            <a:picLocks noChangeAspect="1"/>
          </p:cNvPicPr>
          <p:nvPr/>
        </p:nvPicPr>
        <p:blipFill>
          <a:blip r:embed="rId2"/>
          <a:srcRect l="33311"/>
          <a:stretch>
            <a:fillRect/>
          </a:stretch>
        </p:blipFill>
        <p:spPr>
          <a:xfrm>
            <a:off x="4522470" y="2167890"/>
            <a:ext cx="7009765" cy="287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0"/>
          <p:cNvSpPr txBox="1"/>
          <p:nvPr/>
        </p:nvSpPr>
        <p:spPr>
          <a:xfrm>
            <a:off x="2076450" y="4318635"/>
            <a:ext cx="111601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40</a:t>
            </a:r>
            <a:endParaRPr lang="zh-CN" altLang="en-US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Text Box 10"/>
          <p:cNvSpPr txBox="1"/>
          <p:nvPr/>
        </p:nvSpPr>
        <p:spPr>
          <a:xfrm>
            <a:off x="5823268" y="4318635"/>
            <a:ext cx="1116012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55</a:t>
            </a:r>
            <a:endParaRPr lang="zh-CN" altLang="en-US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9181148" y="4279583"/>
            <a:ext cx="11160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140</a:t>
            </a:r>
            <a:endParaRPr lang="zh-CN" altLang="en-US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6100" y="1173480"/>
            <a:ext cx="9956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</a:t>
            </a:r>
            <a:r>
              <a:rPr lang="zh-CN" altLang="en-US" sz="3200"/>
              <a:t>、看量角器上的刻度，填出每个角各是多少度。</a:t>
            </a:r>
            <a:endParaRPr lang="zh-CN" altLang="en-US" sz="32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55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974215"/>
            <a:ext cx="9637009" cy="255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46100" y="1173480"/>
            <a:ext cx="10165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2</a:t>
            </a:r>
            <a:r>
              <a:rPr lang="zh-CN" altLang="en-US" sz="3200"/>
              <a:t>、量出下面每个角的度数，并把测量的结果记录在角中。</a:t>
            </a:r>
            <a:endParaRPr lang="zh-CN" altLang="en-US" sz="3200"/>
          </a:p>
        </p:txBody>
      </p:sp>
      <p:sp>
        <p:nvSpPr>
          <p:cNvPr id="100" name="文本框 99"/>
          <p:cNvSpPr txBox="1"/>
          <p:nvPr/>
        </p:nvSpPr>
        <p:spPr>
          <a:xfrm>
            <a:off x="1628775" y="3512820"/>
            <a:ext cx="8718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70°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68215" y="3462655"/>
            <a:ext cx="8718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80°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60765" y="3279775"/>
            <a:ext cx="12484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130°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  <p:bldP spid="4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PLACING_PICTURE_USER_VIEWPORT" val="{&quot;height&quot;:14074,&quot;width&quot;:7800}"/>
</p:tagLst>
</file>

<file path=ppt/tags/tag73.xml><?xml version="1.0" encoding="utf-8"?>
<p:tagLst xmlns:p="http://schemas.openxmlformats.org/presentationml/2006/main">
  <p:tag name="KSO_WM_UNIT_PLACING_PICTURE_USER_VIEWPORT" val="{&quot;height&quot;:14074,&quot;width&quot;:7800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WPS 演示</Application>
  <PresentationFormat>宽屏</PresentationFormat>
  <Paragraphs>59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Wingdings</vt:lpstr>
      <vt:lpstr>华文楷体</vt:lpstr>
      <vt:lpstr>Times New Roman</vt:lpstr>
      <vt:lpstr>楷体_GB2312</vt:lpstr>
      <vt:lpstr>新宋体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176</cp:revision>
  <dcterms:created xsi:type="dcterms:W3CDTF">2019-06-19T02:08:00Z</dcterms:created>
  <dcterms:modified xsi:type="dcterms:W3CDTF">2020-12-02T01:34:24Z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