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366" r:id="rId5"/>
    <p:sldId id="365" r:id="rId6"/>
    <p:sldId id="367" r:id="rId7"/>
    <p:sldId id="267" r:id="rId8"/>
    <p:sldId id="368" r:id="rId9"/>
    <p:sldId id="269" r:id="rId10"/>
    <p:sldId id="369" r:id="rId11"/>
    <p:sldId id="270" r:id="rId12"/>
    <p:sldId id="271" r:id="rId13"/>
    <p:sldId id="391" r:id="rId14"/>
    <p:sldId id="272" r:id="rId15"/>
    <p:sldId id="273" r:id="rId16"/>
    <p:sldId id="371" r:id="rId17"/>
    <p:sldId id="279" r:id="rId18"/>
    <p:sldId id="278" r:id="rId19"/>
    <p:sldId id="372" r:id="rId20"/>
    <p:sldId id="373" r:id="rId21"/>
    <p:sldId id="374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169"/>
    <a:srgbClr val="78BC27"/>
    <a:srgbClr val="F3834B"/>
    <a:srgbClr val="F15A29"/>
    <a:srgbClr val="BBDC44"/>
    <a:srgbClr val="FFD679"/>
    <a:srgbClr val="FF5C61"/>
    <a:srgbClr val="F7AC02"/>
    <a:srgbClr val="FFDA21"/>
    <a:srgbClr val="FD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4" d="100"/>
          <a:sy n="74" d="100"/>
        </p:scale>
        <p:origin x="1128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细等线繁" panose="02010600000101010101" charset="-122"/>
                <a:ea typeface="汉仪细等线繁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细等线繁" panose="02010600000101010101" charset="-122"/>
                <a:ea typeface="汉仪细等线繁" panose="02010600000101010101" charset="-122"/>
              </a:defRPr>
            </a:lvl1pPr>
          </a:lstStyle>
          <a:p>
            <a:fld id="{0C9B3516-EC99-4995-BC05-8B2FB1EC09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细等线繁" panose="02010600000101010101" charset="-122"/>
                <a:ea typeface="汉仪细等线繁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细等线繁" panose="02010600000101010101" charset="-122"/>
                <a:ea typeface="汉仪细等线繁" panose="02010600000101010101" charset="-122"/>
              </a:defRPr>
            </a:lvl1pPr>
          </a:lstStyle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细等线繁" panose="02010600000101010101" charset="-122"/>
        <a:ea typeface="汉仪细等线繁" panose="0201060000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4716056"/>
            <a:ext cx="12192000" cy="192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5087388"/>
            <a:ext cx="12192000" cy="17101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5539304"/>
            <a:ext cx="11088890" cy="11261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466"/>
            <a:ext cx="12192000" cy="513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012"/>
            <a:ext cx="12192000" cy="6164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61" y="5021155"/>
            <a:ext cx="1944754" cy="11741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5" y="4596568"/>
            <a:ext cx="1846117" cy="18461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721">
            <a:off x="3749493" y="5429628"/>
            <a:ext cx="1683451" cy="4894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834">
            <a:off x="5022154" y="5318155"/>
            <a:ext cx="721185" cy="8036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008">
            <a:off x="6705167" y="5496854"/>
            <a:ext cx="1683451" cy="5095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131">
            <a:off x="6490726" y="5441418"/>
            <a:ext cx="639955" cy="7131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97" y="5696116"/>
            <a:ext cx="621027" cy="5138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87">
            <a:off x="5681230" y="5191941"/>
            <a:ext cx="876980" cy="9665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47" y="173633"/>
            <a:ext cx="1426353" cy="1721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3D41-7C8C-4981-9AA6-9B70D6A344B2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microsoft.com/office/2007/relationships/hdphoto" Target="../media/image22.wdp"/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microsoft.com/office/2007/relationships/hdphoto" Target="../media/image22.wdp"/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microsoft.com/office/2007/relationships/hdphoto" Target="../media/image22.wdp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microsoft.com/office/2007/relationships/hdphoto" Target="../media/image22.wdp"/><Relationship Id="rId2" Type="http://schemas.openxmlformats.org/officeDocument/2006/relationships/image" Target="../media/image31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png"/><Relationship Id="rId7" Type="http://schemas.openxmlformats.org/officeDocument/2006/relationships/image" Target="../media/image24.png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microsoft.com/office/2007/relationships/hdphoto" Target="../media/image22.wdp"/><Relationship Id="rId2" Type="http://schemas.openxmlformats.org/officeDocument/2006/relationships/image" Target="../media/image31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microsoft.com/office/2007/relationships/hdphoto" Target="../media/image22.wdp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png"/><Relationship Id="rId7" Type="http://schemas.openxmlformats.org/officeDocument/2006/relationships/image" Target="../media/image24.png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png"/><Relationship Id="rId7" Type="http://schemas.openxmlformats.org/officeDocument/2006/relationships/image" Target="../media/image24.png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microsoft.com/office/2007/relationships/hdphoto" Target="../media/image22.wdp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png"/><Relationship Id="rId7" Type="http://schemas.openxmlformats.org/officeDocument/2006/relationships/image" Target="../media/image24.png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microsoft.com/office/2007/relationships/hdphoto" Target="../media/image22.wdp"/><Relationship Id="rId4" Type="http://schemas.openxmlformats.org/officeDocument/2006/relationships/image" Target="../media/image31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104"/>
            <a:ext cx="6825803" cy="48813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77" y="1491121"/>
            <a:ext cx="3035814" cy="49194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7375" y="1852295"/>
            <a:ext cx="10723245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0" cap="none" spc="-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为孩子，齐用心</a:t>
            </a:r>
            <a:endParaRPr kumimoji="0" lang="zh-CN" altLang="en-US" sz="11500" b="1" i="0" u="none" strike="noStrike" kern="0" cap="none" spc="-3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5" y="26119"/>
            <a:ext cx="1129579" cy="7190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06" y="238137"/>
            <a:ext cx="796510" cy="5070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4" y="583323"/>
            <a:ext cx="726815" cy="462657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94" y="4528600"/>
            <a:ext cx="4174244" cy="24871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" y="1"/>
            <a:ext cx="2053787" cy="199010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7958455" y="4104005"/>
            <a:ext cx="31400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班家长会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2020.11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镜子, 汽车, 室内, 反射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22304" r="6357" b="21831"/>
          <a:stretch>
            <a:fillRect/>
          </a:stretch>
        </p:blipFill>
        <p:spPr>
          <a:xfrm>
            <a:off x="-308610" y="628650"/>
            <a:ext cx="9796145" cy="53416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6895" y="1167130"/>
            <a:ext cx="970597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</a:rPr>
              <a:t>书写态度优秀、作业质量高：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  龚思捷   汤惠文   滑梓妍    韩馨悦   康雨晨   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  何慧灵   周孙睿    候奕菲   张雨辰   姜凯文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  谢大治   仲元嘉   徐彦辰    王新瑜   刘俊杰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  汪鑫      廖俊杰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5FB169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12" y="1789341"/>
            <a:ext cx="3632176" cy="36321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26909" y="324020"/>
            <a:ext cx="2192840" cy="641073"/>
            <a:chOff x="326909" y="324020"/>
            <a:chExt cx="2192840" cy="641073"/>
          </a:xfrm>
        </p:grpSpPr>
        <p:sp>
          <p:nvSpPr>
            <p:cNvPr id="13" name="矩形 12"/>
            <p:cNvSpPr/>
            <p:nvPr/>
          </p:nvSpPr>
          <p:spPr>
            <a:xfrm>
              <a:off x="1103977" y="380318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光荣榜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15" name="图片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镜子, 汽车, 室内, 反射&#10;&#10;已生成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22304" r="6357" b="21831"/>
          <a:stretch>
            <a:fillRect/>
          </a:stretch>
        </p:blipFill>
        <p:spPr>
          <a:xfrm>
            <a:off x="-308610" y="628650"/>
            <a:ext cx="9796145" cy="53416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6895" y="1167130"/>
            <a:ext cx="970597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</a:rPr>
              <a:t>进步大</a:t>
            </a:r>
            <a:r>
              <a:rPr lang="zh-CN" altLang="en-US" sz="2800" b="1" dirty="0">
                <a:solidFill>
                  <a:schemeClr val="tx1"/>
                </a:solidFill>
              </a:rPr>
              <a:t>：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  刘欣怡    沈浩然     黄雨嘉   余志强   朱馨馨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</a:t>
            </a:r>
            <a:endParaRPr lang="zh-CN" altLang="en-US" sz="2800" dirty="0">
              <a:solidFill>
                <a:srgbClr val="5FB169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FB169"/>
                </a:solidFill>
              </a:rPr>
              <a:t>   徐子硕    陆韩东    魏诗涵</a:t>
            </a:r>
            <a:endParaRPr lang="zh-CN" altLang="en-US" sz="2800" dirty="0">
              <a:solidFill>
                <a:srgbClr val="5FB169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12" y="1789341"/>
            <a:ext cx="3632176" cy="36321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26909" y="324020"/>
            <a:ext cx="2192840" cy="641073"/>
            <a:chOff x="326909" y="324020"/>
            <a:chExt cx="2192840" cy="641073"/>
          </a:xfrm>
        </p:grpSpPr>
        <p:sp>
          <p:nvSpPr>
            <p:cNvPr id="13" name="矩形 12"/>
            <p:cNvSpPr/>
            <p:nvPr/>
          </p:nvSpPr>
          <p:spPr>
            <a:xfrm>
              <a:off x="1103977" y="380318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光荣榜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15" name="图片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4"/>
          <p:cNvSpPr/>
          <p:nvPr/>
        </p:nvSpPr>
        <p:spPr>
          <a:xfrm>
            <a:off x="-410308" y="2321191"/>
            <a:ext cx="13012616" cy="1491763"/>
          </a:xfrm>
          <a:custGeom>
            <a:avLst/>
            <a:gdLst>
              <a:gd name="connsiteX0" fmla="*/ 0 w 13012616"/>
              <a:gd name="connsiteY0" fmla="*/ 436671 h 1491763"/>
              <a:gd name="connsiteX1" fmla="*/ 2321169 w 13012616"/>
              <a:gd name="connsiteY1" fmla="*/ 1491747 h 1491763"/>
              <a:gd name="connsiteX2" fmla="*/ 4979963 w 13012616"/>
              <a:gd name="connsiteY2" fmla="*/ 464806 h 1491763"/>
              <a:gd name="connsiteX3" fmla="*/ 7807569 w 13012616"/>
              <a:gd name="connsiteY3" fmla="*/ 1238529 h 1491763"/>
              <a:gd name="connsiteX4" fmla="*/ 10297551 w 13012616"/>
              <a:gd name="connsiteY4" fmla="*/ 572 h 1491763"/>
              <a:gd name="connsiteX5" fmla="*/ 13012616 w 13012616"/>
              <a:gd name="connsiteY5" fmla="*/ 1111920 h 14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2616" h="1491763">
                <a:moveTo>
                  <a:pt x="0" y="436671"/>
                </a:moveTo>
                <a:cubicBezTo>
                  <a:pt x="745587" y="961864"/>
                  <a:pt x="1491175" y="1487058"/>
                  <a:pt x="2321169" y="1491747"/>
                </a:cubicBezTo>
                <a:cubicBezTo>
                  <a:pt x="3151163" y="1496436"/>
                  <a:pt x="4065563" y="507009"/>
                  <a:pt x="4979963" y="464806"/>
                </a:cubicBezTo>
                <a:cubicBezTo>
                  <a:pt x="5894363" y="422603"/>
                  <a:pt x="6921304" y="1315901"/>
                  <a:pt x="7807569" y="1238529"/>
                </a:cubicBezTo>
                <a:cubicBezTo>
                  <a:pt x="8693834" y="1161157"/>
                  <a:pt x="9430043" y="21673"/>
                  <a:pt x="10297551" y="572"/>
                </a:cubicBezTo>
                <a:cubicBezTo>
                  <a:pt x="11165059" y="-20529"/>
                  <a:pt x="12088837" y="545695"/>
                  <a:pt x="13012616" y="1111920"/>
                </a:cubicBezTo>
              </a:path>
            </a:pathLst>
          </a:custGeom>
          <a:noFill/>
          <a:ln>
            <a:solidFill>
              <a:srgbClr val="5FB1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B169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2858" y="2870403"/>
            <a:ext cx="2230454" cy="1398934"/>
            <a:chOff x="678932" y="2419643"/>
            <a:chExt cx="2230454" cy="1398934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678932" y="2419643"/>
              <a:ext cx="2230454" cy="1398934"/>
              <a:chOff x="594424" y="1153191"/>
              <a:chExt cx="2605976" cy="1634460"/>
            </a:xfrm>
          </p:grpSpPr>
          <p:sp>
            <p:nvSpPr>
              <p:cNvPr id="6" name="任意多边形 96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任意多边形 97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615957" y="2739671"/>
              <a:ext cx="857613" cy="707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n w="25400">
                    <a:noFill/>
                  </a:ln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b="1" dirty="0">
                <a:ln w="25400">
                  <a:noFill/>
                </a:ln>
                <a:solidFill>
                  <a:srgbClr val="5FB1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87251" y="2685178"/>
            <a:ext cx="2230454" cy="1398934"/>
            <a:chOff x="6233325" y="2234418"/>
            <a:chExt cx="2230454" cy="1398934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6233325" y="2234418"/>
              <a:ext cx="2230454" cy="1398934"/>
              <a:chOff x="594424" y="1153191"/>
              <a:chExt cx="2605976" cy="1634460"/>
            </a:xfrm>
          </p:grpSpPr>
          <p:sp>
            <p:nvSpPr>
              <p:cNvPr id="11" name="任意多边形 102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03"/>
              <p:cNvSpPr/>
              <p:nvPr/>
            </p:nvSpPr>
            <p:spPr>
              <a:xfrm>
                <a:off x="594424" y="1153191"/>
                <a:ext cx="2584203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7181619" y="2534746"/>
              <a:ext cx="9073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n w="25400">
                    <a:noFill/>
                  </a:ln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b="1" dirty="0">
                <a:ln w="25400">
                  <a:noFill/>
                </a:ln>
                <a:solidFill>
                  <a:srgbClr val="5FB1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34890" y="1688693"/>
            <a:ext cx="2154936" cy="1322409"/>
            <a:chOff x="8726219" y="-661205"/>
            <a:chExt cx="2154936" cy="1322409"/>
          </a:xfrm>
        </p:grpSpPr>
        <p:sp>
          <p:nvSpPr>
            <p:cNvPr id="14" name="任意多边形 11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B1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26219" y="-661204"/>
              <a:ext cx="2143214" cy="1322408"/>
              <a:chOff x="8866895" y="1156292"/>
              <a:chExt cx="2143214" cy="1322408"/>
            </a:xfrm>
          </p:grpSpPr>
          <p:sp>
            <p:nvSpPr>
              <p:cNvPr id="16" name="任意多边形 105"/>
              <p:cNvSpPr/>
              <p:nvPr/>
            </p:nvSpPr>
            <p:spPr>
              <a:xfrm rot="21387068">
                <a:off x="8866895" y="1156292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9529675" y="1453475"/>
                <a:ext cx="1158123" cy="707886"/>
              </a:xfrm>
              <a:prstGeom prst="rect">
                <a:avLst/>
              </a:prstGeom>
              <a:ln w="50800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ln w="25400">
                      <a:noFill/>
                    </a:ln>
                    <a:solidFill>
                      <a:srgbClr val="5FB16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000" b="1" dirty="0">
                  <a:ln w="25400">
                    <a:noFill/>
                  </a:ln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643092" y="2178718"/>
            <a:ext cx="2154936" cy="1322409"/>
            <a:chOff x="8726219" y="-661205"/>
            <a:chExt cx="2154936" cy="1322409"/>
          </a:xfrm>
        </p:grpSpPr>
        <p:sp>
          <p:nvSpPr>
            <p:cNvPr id="19" name="任意多边形 11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B1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726219" y="-661204"/>
              <a:ext cx="2143214" cy="1322408"/>
              <a:chOff x="8866895" y="1156292"/>
              <a:chExt cx="2143214" cy="1322408"/>
            </a:xfrm>
          </p:grpSpPr>
          <p:sp>
            <p:nvSpPr>
              <p:cNvPr id="21" name="任意多边形 119"/>
              <p:cNvSpPr/>
              <p:nvPr/>
            </p:nvSpPr>
            <p:spPr>
              <a:xfrm rot="21387068">
                <a:off x="8866895" y="1156292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501313" y="1460118"/>
                <a:ext cx="920050" cy="707886"/>
              </a:xfrm>
              <a:prstGeom prst="rect">
                <a:avLst/>
              </a:prstGeom>
              <a:ln w="50800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ln w="25400">
                      <a:noFill/>
                    </a:ln>
                    <a:solidFill>
                      <a:srgbClr val="5FB16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000" b="1" dirty="0">
                  <a:ln w="25400">
                    <a:noFill/>
                  </a:ln>
                  <a:solidFill>
                    <a:srgbClr val="5FB1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751493" y="4652699"/>
            <a:ext cx="3840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</a:rPr>
              <a:t>学习态度端正，勤奋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59462" y="3693731"/>
            <a:ext cx="3027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</a:rPr>
              <a:t>学习习惯比较好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8162" y="4415614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</a:rPr>
              <a:t>良好的听课习惯，善于思考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17678" y="3314429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</a:rPr>
              <a:t>家长的关注与督促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6909" y="324020"/>
            <a:ext cx="3398348" cy="641073"/>
            <a:chOff x="326909" y="324020"/>
            <a:chExt cx="3398348" cy="641073"/>
          </a:xfrm>
        </p:grpSpPr>
        <p:sp>
          <p:nvSpPr>
            <p:cNvPr id="33" name="矩形 32"/>
            <p:cNvSpPr/>
            <p:nvPr/>
          </p:nvSpPr>
          <p:spPr>
            <a:xfrm>
              <a:off x="1103977" y="380318"/>
              <a:ext cx="26212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成绩优异原因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34" name="图片 20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45" y="1662212"/>
            <a:ext cx="3888639" cy="38886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04485" y="1155700"/>
            <a:ext cx="5431155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、学习习惯较差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、平常听课容易分心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、课堂学习效率较低 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、作业不能及时完成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、书写随意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6909" y="324020"/>
            <a:ext cx="2585548" cy="641073"/>
            <a:chOff x="326909" y="324020"/>
            <a:chExt cx="2585548" cy="641073"/>
          </a:xfrm>
        </p:grpSpPr>
        <p:sp>
          <p:nvSpPr>
            <p:cNvPr id="9" name="矩形 8"/>
            <p:cNvSpPr/>
            <p:nvPr/>
          </p:nvSpPr>
          <p:spPr>
            <a:xfrm>
              <a:off x="1103977" y="380318"/>
              <a:ext cx="18084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存在问题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10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77" y="1491121"/>
            <a:ext cx="3035814" cy="49194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8134" y="2392290"/>
            <a:ext cx="729211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-300" normalizeH="0" baseline="0" noProof="0" dirty="0">
                <a:ln>
                  <a:noFill/>
                </a:ln>
                <a:solidFill>
                  <a:srgbClr val="5FB169"/>
                </a:solidFill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给家长一些建议</a:t>
            </a:r>
            <a:endParaRPr kumimoji="0" lang="zh-CN" altLang="en-US" sz="7200" b="1" i="0" u="none" strike="noStrike" kern="0" cap="none" spc="-300" normalizeH="0" baseline="0" noProof="0" dirty="0">
              <a:ln>
                <a:noFill/>
              </a:ln>
              <a:solidFill>
                <a:srgbClr val="5FB169"/>
              </a:solidFill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5" y="26119"/>
            <a:ext cx="1129579" cy="7190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06" y="238137"/>
            <a:ext cx="796510" cy="5070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4" y="583323"/>
            <a:ext cx="726815" cy="462657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" y="1"/>
            <a:ext cx="2053787" cy="199010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369377" y="1779922"/>
            <a:ext cx="34532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第四部分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77" y="2875506"/>
            <a:ext cx="6821438" cy="325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49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55" y="4251960"/>
            <a:ext cx="3098800" cy="250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/>
          <p:cNvSpPr/>
          <p:nvPr/>
        </p:nvSpPr>
        <p:spPr>
          <a:xfrm>
            <a:off x="554355" y="1235710"/>
            <a:ext cx="1089850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每天关注孩子的学习情况，可以看看语文书上的练字、翻翻作业本、听孩子读读课文等等。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每天与孩子进行交流，和他们谈谈今天学到了什么新课文，一起读一读《古诗文》《延伸阅读》等等。 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FF0000"/>
                </a:solidFill>
              </a:rPr>
              <a:t>重视口头作业（背书、读课文）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FF0000"/>
                </a:solidFill>
              </a:rPr>
              <a:t>群里的作业仔细看、认真看。提高自身的执行力！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26909" y="324020"/>
            <a:ext cx="6296528" cy="641073"/>
            <a:chOff x="326909" y="324020"/>
            <a:chExt cx="6296528" cy="641073"/>
          </a:xfrm>
        </p:grpSpPr>
        <p:sp>
          <p:nvSpPr>
            <p:cNvPr id="23" name="矩形 22"/>
            <p:cNvSpPr/>
            <p:nvPr/>
          </p:nvSpPr>
          <p:spPr>
            <a:xfrm>
              <a:off x="1103977" y="380318"/>
              <a:ext cx="55194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向各位家长提一些建议和要求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2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6000" y="667385"/>
            <a:ext cx="9629140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你怎么还不去做作业，快去！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我讨厌你。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下次再这样的话</a:t>
            </a: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……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你怎么连这种题目也不会做。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我不来管你了。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你脑子出问题了，是不是？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你真不如</a:t>
            </a: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××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学习好。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你写得太差了！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2304" y="289095"/>
            <a:ext cx="10661478" cy="641073"/>
            <a:chOff x="326909" y="324020"/>
            <a:chExt cx="10661478" cy="641073"/>
          </a:xfrm>
        </p:grpSpPr>
        <p:sp>
          <p:nvSpPr>
            <p:cNvPr id="10" name="矩形 9"/>
            <p:cNvSpPr/>
            <p:nvPr/>
          </p:nvSpPr>
          <p:spPr>
            <a:xfrm>
              <a:off x="4270722" y="351743"/>
              <a:ext cx="6717665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孩子最不喜欢听到家长说的</a:t>
              </a:r>
              <a:r>
                <a:rPr lang="en-US" altLang="zh-CN" sz="3200" b="1" dirty="0">
                  <a:solidFill>
                    <a:schemeClr val="tx1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10</a:t>
              </a:r>
              <a:r>
                <a:rPr lang="zh-CN" altLang="en-US" sz="3200" b="1" dirty="0">
                  <a:solidFill>
                    <a:schemeClr val="tx1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句话是</a:t>
              </a:r>
              <a:endParaRPr lang="zh-CN" altLang="en-US" sz="3200" b="1" dirty="0">
                <a:solidFill>
                  <a:schemeClr val="tx1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11" name="图片 20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矩形 13"/>
          <p:cNvSpPr/>
          <p:nvPr/>
        </p:nvSpPr>
        <p:spPr>
          <a:xfrm>
            <a:off x="1015712" y="288878"/>
            <a:ext cx="304101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rPr>
              <a:t>平时注意的问题</a:t>
            </a:r>
            <a:endParaRPr lang="zh-CN" altLang="en-US" sz="3200" b="1" dirty="0">
              <a:solidFill>
                <a:schemeClr val="tx1"/>
              </a:solidFill>
              <a:latin typeface="方正少儿简体" panose="02000000000000000000" pitchFamily="65" charset="-122"/>
              <a:ea typeface="方正少儿简体" panose="02000000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1"/>
          <a:stretch>
            <a:fillRect/>
          </a:stretch>
        </p:blipFill>
        <p:spPr>
          <a:xfrm>
            <a:off x="1852182" y="0"/>
            <a:ext cx="7645645" cy="460724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51660" y="1913255"/>
            <a:ext cx="868235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尊敬的家长，学校教育不是万能，但学校会尽力，同时家庭教育必不可少，望家长能重视，你们的孩子需要我们教育，我们的学生也需要您的呵护，最后，我想说：在班级工作中，我做得不足的地方，希望家长理解、见谅，敬请各位家长提出宝贵意见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3"/>
          <a:stretch>
            <a:fillRect/>
          </a:stretch>
        </p:blipFill>
        <p:spPr>
          <a:xfrm>
            <a:off x="8316977" y="1491121"/>
            <a:ext cx="3861214" cy="490967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4" y="3861729"/>
            <a:ext cx="6278703" cy="2996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1"/>
          <a:stretch>
            <a:fillRect/>
          </a:stretch>
        </p:blipFill>
        <p:spPr>
          <a:xfrm>
            <a:off x="1852182" y="0"/>
            <a:ext cx="7645645" cy="460724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3"/>
          <a:stretch>
            <a:fillRect/>
          </a:stretch>
        </p:blipFill>
        <p:spPr>
          <a:xfrm>
            <a:off x="8316977" y="1491121"/>
            <a:ext cx="3861214" cy="490967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4" y="3861729"/>
            <a:ext cx="6278703" cy="29962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74509" y="2105561"/>
            <a:ext cx="64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感谢您的指导，孩子的进步</a:t>
            </a:r>
            <a:endParaRPr lang="en-US" altLang="zh-CN" sz="4000" dirty="0">
              <a:solidFill>
                <a:srgbClr val="5FB169"/>
              </a:solidFill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  <a:p>
            <a:pPr algn="ctr"/>
            <a:r>
              <a:rPr lang="zh-CN" altLang="en-US" sz="40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是我们共同的心愿！</a:t>
            </a:r>
            <a:endParaRPr lang="zh-CN" altLang="en-US" sz="4000" dirty="0">
              <a:solidFill>
                <a:srgbClr val="5FB169"/>
              </a:solidFill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3"/>
          <a:stretch>
            <a:fillRect/>
          </a:stretch>
        </p:blipFill>
        <p:spPr>
          <a:xfrm>
            <a:off x="8316977" y="1491121"/>
            <a:ext cx="3861214" cy="490967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4" y="3861729"/>
            <a:ext cx="6278703" cy="2996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3"/>
          <a:stretch>
            <a:fillRect/>
          </a:stretch>
        </p:blipFill>
        <p:spPr>
          <a:xfrm flipH="1">
            <a:off x="0" y="1120462"/>
            <a:ext cx="3861214" cy="49096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33521" y="1812887"/>
            <a:ext cx="5124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i="0" u="none" strike="noStrike" kern="0" cap="none" spc="0" normalizeH="0" baseline="0" noProof="0" dirty="0">
                <a:ln>
                  <a:noFill/>
                </a:ln>
                <a:solidFill>
                  <a:srgbClr val="5FB169"/>
                </a:solidFill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感谢聆听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srgbClr val="5FB169"/>
              </a:solidFill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0939" y="323186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一年级新学期家长会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1"/>
          <a:stretch>
            <a:fillRect/>
          </a:stretch>
        </p:blipFill>
        <p:spPr>
          <a:xfrm>
            <a:off x="1852295" y="0"/>
            <a:ext cx="8432165" cy="5081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057107" y="1718310"/>
            <a:ext cx="34493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尊敬的各位家长：</a:t>
            </a:r>
            <a:endParaRPr lang="zh-CN" altLang="en-US" sz="3200" b="1" dirty="0">
              <a:solidFill>
                <a:srgbClr val="5FB169"/>
              </a:solidFill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71952" y="2380672"/>
            <a:ext cx="5074569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首先感谢您在百忙之中抽空来参加家长会。关心、帮助、督促贵子女是我们共同的心愿！使您的孩子得到全面发展、提高是我们共同的目标！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3"/>
          <a:stretch>
            <a:fillRect/>
          </a:stretch>
        </p:blipFill>
        <p:spPr>
          <a:xfrm>
            <a:off x="8330312" y="1381266"/>
            <a:ext cx="3861214" cy="490967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4" y="3861729"/>
            <a:ext cx="6278703" cy="2996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155956" y="1457072"/>
            <a:ext cx="1512795" cy="1512795"/>
          </a:xfrm>
          <a:prstGeom prst="ellipse">
            <a:avLst/>
          </a:prstGeom>
          <a:solidFill>
            <a:srgbClr val="5FB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" name="TextBox 52"/>
          <p:cNvSpPr txBox="1"/>
          <p:nvPr/>
        </p:nvSpPr>
        <p:spPr>
          <a:xfrm>
            <a:off x="2267585" y="1562100"/>
            <a:ext cx="1991995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lang="zh-CN" altLang="en-US" sz="4265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5956" y="3154915"/>
            <a:ext cx="370096" cy="370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78" y="3684129"/>
            <a:ext cx="2333980" cy="21224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0">
            <a:off x="5986780" y="1887855"/>
            <a:ext cx="4857750" cy="480060"/>
            <a:chOff x="4490256" y="1216571"/>
            <a:chExt cx="3643473" cy="360040"/>
          </a:xfrm>
        </p:grpSpPr>
        <p:sp>
          <p:nvSpPr>
            <p:cNvPr id="10" name="矩形 9"/>
            <p:cNvSpPr/>
            <p:nvPr/>
          </p:nvSpPr>
          <p:spPr>
            <a:xfrm>
              <a:off x="4490256" y="1216571"/>
              <a:ext cx="513792" cy="347067"/>
            </a:xfrm>
            <a:prstGeom prst="rect">
              <a:avLst/>
            </a:prstGeom>
            <a:solidFill>
              <a:srgbClr val="5FB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37385" y="1216571"/>
              <a:ext cx="3096344" cy="3600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5986780" y="2639060"/>
            <a:ext cx="4857750" cy="480060"/>
            <a:chOff x="4490256" y="1216571"/>
            <a:chExt cx="3643473" cy="360040"/>
          </a:xfrm>
        </p:grpSpPr>
        <p:sp>
          <p:nvSpPr>
            <p:cNvPr id="14" name="矩形 13"/>
            <p:cNvSpPr/>
            <p:nvPr/>
          </p:nvSpPr>
          <p:spPr>
            <a:xfrm>
              <a:off x="4490256" y="1216571"/>
              <a:ext cx="513792" cy="3470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37385" y="1216571"/>
              <a:ext cx="3096344" cy="3600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5986780" y="3310890"/>
            <a:ext cx="4857750" cy="480060"/>
            <a:chOff x="4490256" y="1216571"/>
            <a:chExt cx="3643473" cy="360040"/>
          </a:xfrm>
        </p:grpSpPr>
        <p:sp>
          <p:nvSpPr>
            <p:cNvPr id="17" name="矩形 16"/>
            <p:cNvSpPr/>
            <p:nvPr/>
          </p:nvSpPr>
          <p:spPr>
            <a:xfrm>
              <a:off x="4490256" y="1216571"/>
              <a:ext cx="513792" cy="347067"/>
            </a:xfrm>
            <a:prstGeom prst="rect">
              <a:avLst/>
            </a:prstGeom>
            <a:solidFill>
              <a:srgbClr val="5FB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37385" y="1216571"/>
              <a:ext cx="3096344" cy="3600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5986780" y="4061460"/>
            <a:ext cx="4857750" cy="480060"/>
            <a:chOff x="4490256" y="1216571"/>
            <a:chExt cx="3643473" cy="360040"/>
          </a:xfrm>
        </p:grpSpPr>
        <p:sp>
          <p:nvSpPr>
            <p:cNvPr id="20" name="矩形 19"/>
            <p:cNvSpPr/>
            <p:nvPr/>
          </p:nvSpPr>
          <p:spPr>
            <a:xfrm>
              <a:off x="4490256" y="1216571"/>
              <a:ext cx="513792" cy="3470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037385" y="1216571"/>
              <a:ext cx="3096344" cy="3600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6" name="矩形 35"/>
          <p:cNvSpPr/>
          <p:nvPr/>
        </p:nvSpPr>
        <p:spPr>
          <a:xfrm>
            <a:off x="6906999" y="2381028"/>
            <a:ext cx="2533212" cy="8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班级情况介绍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06999" y="3088095"/>
            <a:ext cx="2533212" cy="8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期中检测情况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71402" y="1652981"/>
            <a:ext cx="2943113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召开家长会目的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71335" y="4093845"/>
            <a:ext cx="2976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给家长的一些建议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77" y="1491121"/>
            <a:ext cx="3035814" cy="49194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57842" y="2405912"/>
            <a:ext cx="65041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-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召开家长会目的</a:t>
            </a:r>
            <a:endParaRPr kumimoji="0" lang="zh-CN" altLang="en-US" sz="7200" b="1" i="0" u="none" strike="noStrike" kern="0" cap="none" spc="-3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5" y="26119"/>
            <a:ext cx="1129579" cy="7190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06" y="238137"/>
            <a:ext cx="796510" cy="5070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4" y="583323"/>
            <a:ext cx="726815" cy="462657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" y="1"/>
            <a:ext cx="2053787" cy="199010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369377" y="1779922"/>
            <a:ext cx="3453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第一部分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62" y="3019016"/>
            <a:ext cx="6821438" cy="325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49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2"/>
          <p:cNvSpPr>
            <a:spLocks noChangeArrowheads="1"/>
          </p:cNvSpPr>
          <p:nvPr/>
        </p:nvSpPr>
        <p:spPr bwMode="auto">
          <a:xfrm>
            <a:off x="639445" y="1136015"/>
            <a:ext cx="11356340" cy="208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0563C1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       </a:t>
            </a:r>
            <a:r>
              <a:rPr lang="zh-CN" altLang="zh-CN" sz="24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为了加强老师与家长、家长与家长、家长与学生之间的联系，相互交流一下学生在校以及在家的情况，以便老师能够更有针对性的实施教育，家长能够更好教育自己的子女做人与成才。</a:t>
            </a:r>
            <a:endParaRPr lang="zh-CN" altLang="zh-CN" sz="2400" b="1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矩形1"/>
          <p:cNvSpPr>
            <a:spLocks noChangeArrowheads="1"/>
          </p:cNvSpPr>
          <p:nvPr/>
        </p:nvSpPr>
        <p:spPr bwMode="auto">
          <a:xfrm>
            <a:off x="3221678" y="4464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5FB169"/>
                </a:solidFill>
                <a:effectLst/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召开家长会的目的</a:t>
            </a:r>
            <a:endParaRPr kumimoji="0" lang="zh-CN" altLang="zh-CN" sz="5400" b="1" i="0" u="none" strike="noStrike" kern="0" cap="none" spc="0" normalizeH="0" baseline="0" noProof="0" dirty="0">
              <a:ln>
                <a:noFill/>
              </a:ln>
              <a:solidFill>
                <a:srgbClr val="5FB169"/>
              </a:solidFill>
              <a:effectLst/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sp>
        <p:nvSpPr>
          <p:cNvPr id="13" name="文本框1"/>
          <p:cNvSpPr txBox="1">
            <a:spLocks noChangeArrowheads="1"/>
          </p:cNvSpPr>
          <p:nvPr/>
        </p:nvSpPr>
        <p:spPr bwMode="auto">
          <a:xfrm>
            <a:off x="1716275" y="3417283"/>
            <a:ext cx="9647539" cy="768350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anchor="b">
            <a:spAutoFit/>
          </a:bodyPr>
          <a:lstStyle/>
          <a:p>
            <a:r>
              <a:rPr lang="zh-CN" altLang="zh-CN" sz="4400" b="1" dirty="0">
                <a:solidFill>
                  <a:schemeClr val="tx1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我们的努力＋您的关爱＝孩子的成功</a:t>
            </a:r>
            <a:endParaRPr lang="zh-CN" altLang="zh-CN" sz="4400" b="1" dirty="0">
              <a:solidFill>
                <a:schemeClr val="tx1"/>
              </a:solidFill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74" y="4317237"/>
            <a:ext cx="7311849" cy="163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77" y="1491121"/>
            <a:ext cx="3035814" cy="49194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9624" y="2405912"/>
            <a:ext cx="611233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-300" normalizeH="0" baseline="0" noProof="0" dirty="0">
                <a:ln>
                  <a:noFill/>
                </a:ln>
                <a:solidFill>
                  <a:srgbClr val="5FB169"/>
                </a:solidFill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班级情况介绍</a:t>
            </a:r>
            <a:endParaRPr kumimoji="0" lang="zh-CN" altLang="en-US" sz="7200" b="1" i="0" u="none" strike="noStrike" kern="0" cap="none" spc="-300" normalizeH="0" baseline="0" noProof="0" dirty="0">
              <a:ln>
                <a:noFill/>
              </a:ln>
              <a:solidFill>
                <a:srgbClr val="5FB169"/>
              </a:solidFill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5" y="26119"/>
            <a:ext cx="1129579" cy="7190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06" y="238137"/>
            <a:ext cx="796510" cy="5070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4" y="583323"/>
            <a:ext cx="726815" cy="462657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" y="1"/>
            <a:ext cx="2053787" cy="199010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369377" y="1779922"/>
            <a:ext cx="3453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第二部分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87" y="3155541"/>
            <a:ext cx="6821438" cy="325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1264285" y="678815"/>
            <a:ext cx="9643745" cy="368046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4265" y="678815"/>
            <a:ext cx="10431145" cy="438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</a:rPr>
              <a:t>我们班是由</a:t>
            </a:r>
            <a:r>
              <a:rPr lang="en-US" altLang="zh-CN" sz="3600" dirty="0">
                <a:solidFill>
                  <a:srgbClr val="5FB169"/>
                </a:solidFill>
              </a:rPr>
              <a:t>43</a:t>
            </a:r>
            <a:r>
              <a:rPr lang="zh-CN" altLang="en-US" sz="3600" dirty="0">
                <a:solidFill>
                  <a:srgbClr val="5FB169"/>
                </a:solidFill>
              </a:rPr>
              <a:t>个</a:t>
            </a:r>
            <a:r>
              <a:rPr lang="zh-CN" altLang="en-US" sz="2400" b="1" dirty="0">
                <a:solidFill>
                  <a:schemeClr val="tx1"/>
                </a:solidFill>
              </a:rPr>
              <a:t>来自不同家庭的孩子组成的。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其中女生</a:t>
            </a:r>
            <a:r>
              <a:rPr lang="en-US" altLang="zh-CN" sz="3600" dirty="0">
                <a:solidFill>
                  <a:srgbClr val="5FB169"/>
                </a:solidFill>
              </a:rPr>
              <a:t>19</a:t>
            </a:r>
            <a:r>
              <a:rPr lang="zh-CN" altLang="en-US" sz="3600" dirty="0">
                <a:solidFill>
                  <a:srgbClr val="5FB169"/>
                </a:solidFill>
              </a:rPr>
              <a:t>人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</a:rPr>
              <a:t>男生</a:t>
            </a:r>
            <a:r>
              <a:rPr lang="en-US" altLang="zh-CN" sz="3600" dirty="0">
                <a:solidFill>
                  <a:srgbClr val="5FB169"/>
                </a:solidFill>
              </a:rPr>
              <a:t>24</a:t>
            </a:r>
            <a:r>
              <a:rPr lang="zh-CN" altLang="en-US" sz="3600" dirty="0">
                <a:solidFill>
                  <a:srgbClr val="5FB169"/>
                </a:solidFill>
              </a:rPr>
              <a:t>人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</a:rPr>
              <a:t>半个学期以来，小朋友们从开始的不适应、凌乱、茫然，到现在的懂规矩、守纪律，可以说进步非常大！当然这些进步离不开各位家长的配合和努力，整个班级已经渐渐形成了向上、积极、活泼的班级氛围，表现出了良好的上升趋势。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        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6909" y="324020"/>
            <a:ext cx="3423946" cy="641073"/>
            <a:chOff x="326909" y="324020"/>
            <a:chExt cx="3423946" cy="641073"/>
          </a:xfrm>
        </p:grpSpPr>
        <p:sp>
          <p:nvSpPr>
            <p:cNvPr id="6" name="矩形 5"/>
            <p:cNvSpPr/>
            <p:nvPr/>
          </p:nvSpPr>
          <p:spPr>
            <a:xfrm>
              <a:off x="1103977" y="380318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班级情况介绍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9" name="图片 20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6" y="3683496"/>
            <a:ext cx="6652190" cy="3174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77" y="1491121"/>
            <a:ext cx="3035814" cy="49194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9624" y="2405912"/>
            <a:ext cx="611233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-300" normalizeH="0" baseline="0" noProof="0" dirty="0">
                <a:ln>
                  <a:noFill/>
                </a:ln>
                <a:solidFill>
                  <a:srgbClr val="5FB169"/>
                </a:solidFill>
                <a:uLnTx/>
                <a:uFillTx/>
                <a:latin typeface="方正少儿简体" panose="02000000000000000000" pitchFamily="65" charset="-122"/>
                <a:ea typeface="方正少儿简体" panose="02000000000000000000" pitchFamily="65" charset="-122"/>
                <a:cs typeface="+mn-ea"/>
                <a:sym typeface="+mn-lt"/>
              </a:rPr>
              <a:t>期中检测情况</a:t>
            </a:r>
            <a:endParaRPr kumimoji="0" lang="zh-CN" altLang="en-US" sz="7200" b="1" i="0" u="none" strike="noStrike" kern="0" cap="none" spc="-300" normalizeH="0" baseline="0" noProof="0" dirty="0">
              <a:ln>
                <a:noFill/>
              </a:ln>
              <a:solidFill>
                <a:srgbClr val="5FB169"/>
              </a:solidFill>
              <a:uLnTx/>
              <a:uFillTx/>
              <a:latin typeface="方正少儿简体" panose="02000000000000000000" pitchFamily="65" charset="-122"/>
              <a:ea typeface="方正少儿简体" panose="02000000000000000000" pitchFamily="65" charset="-122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5" y="26119"/>
            <a:ext cx="1129579" cy="7190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06" y="238137"/>
            <a:ext cx="796510" cy="5070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4" y="583323"/>
            <a:ext cx="726815" cy="462657"/>
          </a:xfrm>
          <a:prstGeom prst="rect">
            <a:avLst/>
          </a:prstGeom>
        </p:spPr>
      </p:pic>
      <p:pic>
        <p:nvPicPr>
          <p:cNvPr id="34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" y="1"/>
            <a:ext cx="2053787" cy="199010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369377" y="1779922"/>
            <a:ext cx="3453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第三部分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31"/>
          <p:cNvSpPr txBox="1"/>
          <p:nvPr/>
        </p:nvSpPr>
        <p:spPr>
          <a:xfrm>
            <a:off x="3830628" y="3652572"/>
            <a:ext cx="4530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year-end summary work summarizes the boutique PPT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the summary text input or copy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62" y="3604486"/>
            <a:ext cx="6821438" cy="325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31415" y="1263650"/>
            <a:ext cx="952881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    </a:t>
            </a:r>
            <a:r>
              <a:rPr lang="zh-CN" altLang="en-US" sz="3200" b="1" dirty="0">
                <a:solidFill>
                  <a:schemeClr val="tx1"/>
                </a:solidFill>
              </a:rPr>
              <a:t>本次检测的内容是第四单元，并不能完全反映孩子的学习状况。因为里面不确定因素很多，比如题型孩子没有见过，不能完全自己读题，书写时的速度不同，有些孩子来不及思考等等。</a:t>
            </a:r>
            <a:endParaRPr lang="zh-CN" altLang="en-US" sz="3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</a:rPr>
              <a:t>       但是从卷面和字词类的题目却完全可以看出一个孩子的学习态度、平时的书写习惯和听课习惯。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8" y="1112416"/>
            <a:ext cx="2504688" cy="1967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2" y="1466114"/>
            <a:ext cx="854039" cy="12600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80" y="5636133"/>
            <a:ext cx="693949" cy="112256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26909" y="324020"/>
            <a:ext cx="3423946" cy="641073"/>
            <a:chOff x="326909" y="324020"/>
            <a:chExt cx="3423946" cy="641073"/>
          </a:xfrm>
        </p:grpSpPr>
        <p:sp>
          <p:nvSpPr>
            <p:cNvPr id="17" name="矩形 16"/>
            <p:cNvSpPr/>
            <p:nvPr/>
          </p:nvSpPr>
          <p:spPr>
            <a:xfrm>
              <a:off x="1103977" y="380318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5FB169"/>
                  </a:solidFill>
                  <a:latin typeface="方正少儿简体" panose="02000000000000000000" pitchFamily="65" charset="-122"/>
                  <a:ea typeface="方正少儿简体" panose="02000000000000000000" pitchFamily="65" charset="-122"/>
                </a:rPr>
                <a:t>期中考试情况</a:t>
              </a:r>
              <a:endParaRPr lang="zh-CN" altLang="en-US" sz="3200" dirty="0">
                <a:solidFill>
                  <a:srgbClr val="5FB169"/>
                </a:solidFill>
                <a:latin typeface="方正少儿简体" panose="02000000000000000000" pitchFamily="65" charset="-122"/>
                <a:ea typeface="方正少儿简体" panose="02000000000000000000" pitchFamily="65" charset="-122"/>
              </a:endParaRPr>
            </a:p>
          </p:txBody>
        </p:sp>
        <p:pic>
          <p:nvPicPr>
            <p:cNvPr id="18" name="图片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909" y="324020"/>
              <a:ext cx="703400" cy="6410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212cyeu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细等线繁"/>
        <a:ea typeface=""/>
        <a:cs typeface=""/>
        <a:font script="Jpan" typeface="游ゴシック"/>
        <a:font script="Hang" typeface="맑은 고딕"/>
        <a:font script="Hans" typeface="汉仪细等线繁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WPS 演示</Application>
  <PresentationFormat>宽屏</PresentationFormat>
  <Paragraphs>137</Paragraphs>
  <Slides>19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汉仪细等线繁</vt:lpstr>
      <vt:lpstr>方正少儿简体</vt:lpstr>
      <vt:lpstr>微软雅黑</vt:lpstr>
      <vt:lpstr>方正清刻本悦宋简体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褚勇奇</cp:lastModifiedBy>
  <cp:revision>286</cp:revision>
  <dcterms:created xsi:type="dcterms:W3CDTF">2018-11-25T00:36:00Z</dcterms:created>
  <dcterms:modified xsi:type="dcterms:W3CDTF">2020-12-02T08:06:02Z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