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ms-office.activeX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6"/>
  </p:notesMasterIdLst>
  <p:sldIdLst>
    <p:sldId id="269" r:id="rId3"/>
    <p:sldId id="311" r:id="rId4"/>
    <p:sldId id="276" r:id="rId5"/>
    <p:sldId id="297" r:id="rId6"/>
    <p:sldId id="298" r:id="rId7"/>
    <p:sldId id="278" r:id="rId8"/>
    <p:sldId id="279" r:id="rId9"/>
    <p:sldId id="280" r:id="rId10"/>
    <p:sldId id="270" r:id="rId11"/>
    <p:sldId id="281" r:id="rId12"/>
    <p:sldId id="282" r:id="rId13"/>
    <p:sldId id="283" r:id="rId14"/>
    <p:sldId id="30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1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79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54F41-388C-496C-910A-CCD5E7560E77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2FE78-60AC-4B10-86F5-FCA5F42B8A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FE78-60AC-4B10-86F5-FCA5F42B8A6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5299460-B8C3-4DEF-8390-91314A22C372}" type="slidenum">
              <a:rPr lang="en-US" altLang="zh-CN" b="0">
                <a:solidFill>
                  <a:prstClr val="black"/>
                </a:solidFill>
              </a:rPr>
              <a:pPr eaLnBrk="1" hangingPunct="1"/>
              <a:t>8</a:t>
            </a:fld>
            <a:endParaRPr lang="en-US" altLang="zh-CN" b="0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2150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D92EFA3E-450F-4604-B18A-E050477DA7FA}" type="slidenum">
              <a:rPr lang="zh-CN" altLang="en-US">
                <a:solidFill>
                  <a:prstClr val="black"/>
                </a:solidFill>
              </a:rPr>
              <a:pPr/>
              <a:t>9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6A1D8-4FD2-450E-9AF9-66FC6B744B0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EAF34-9ACB-43E6-9A9F-94A9E15FA4E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AAF84-827B-49BB-A249-9836C1357B0E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071D-2009-42E4-BBD4-970FEF615BB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23104-BE08-45AD-91AE-FF7DECACA7E8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9683F-0F27-4681-8B38-BF6E4558EE17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5005C-4E1F-496A-8AD1-F8AC5173384B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C3AD-6ABD-4639-8AE7-B99C11E76CE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F2AD1-69B3-49BC-899C-47BE5D107FE7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DD61A-D4F9-47A7-B6C4-A8BD505D9B2A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F097-DA2F-4DDB-BEF6-FBE08E2B3B2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DF7D-F406-4F45-86EE-5AB18233EC4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6CAC-EB61-49B4-A00C-AB7BC8DDB82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163CE-1AED-4C9A-BD13-C4E40795A4A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F5DD3-80B3-4BD5-BDBF-1BC8388F201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6A6B8-339C-4798-9699-21F8D264E5D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CE547-CC88-4D60-B057-0FB9C296BAD2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2A71-374E-424B-85C2-86F3397B26E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92BCC-34AA-4B4D-9114-1506E0FC7284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BEE0D-2C79-45BD-B1A7-0FD8F271056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663AC-7190-4B96-ADC8-8BCEC19DD3F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00B4-EDE3-4213-A1CD-F500BE56EC51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483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2F451A-96EE-4A99-89CD-8E2E68158760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2020/12/2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11FBE62-BB61-4B5E-B3A3-6A13EA14FE1F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907704" y="2132857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solidFill>
                  <a:srgbClr val="0070C0"/>
                </a:solidFill>
              </a:rPr>
              <a:t>认识平行</a:t>
            </a:r>
            <a:endParaRPr lang="zh-CN" altLang="en-US" sz="8000" dirty="0">
              <a:solidFill>
                <a:srgbClr val="0070C0"/>
              </a:solidFill>
            </a:endParaRPr>
          </a:p>
        </p:txBody>
      </p:sp>
      <p:pic>
        <p:nvPicPr>
          <p:cNvPr id="6" name="图片 5" descr="5.psd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85161" y="5388725"/>
            <a:ext cx="756232" cy="800447"/>
          </a:xfrm>
          <a:prstGeom prst="rect">
            <a:avLst/>
          </a:prstGeom>
        </p:spPr>
      </p:pic>
      <p:pic>
        <p:nvPicPr>
          <p:cNvPr id="7" name="图片 6" descr="5.ps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8350" y="5949281"/>
            <a:ext cx="7556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 descr="z.psd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891469" flipH="1">
            <a:off x="167169" y="169157"/>
            <a:ext cx="1127125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10" descr="5.psd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5314" y="539651"/>
            <a:ext cx="865188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9" descr="5.psd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88224" y="5686666"/>
            <a:ext cx="756232" cy="800447"/>
          </a:xfrm>
          <a:prstGeom prst="rect">
            <a:avLst/>
          </a:prstGeom>
        </p:spPr>
      </p:pic>
      <p:pic>
        <p:nvPicPr>
          <p:cNvPr id="11" name="图片 10" descr="5.ps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3963" y="6189171"/>
            <a:ext cx="7556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http://p4.so.qhmsg.com/bdr/_240_/t01bdcdef23b6edd4f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160" y="-28575"/>
            <a:ext cx="3846830" cy="288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upload.art.ifeng.com/2015/0924/144305617022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65" y="3594100"/>
            <a:ext cx="3823970" cy="326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8313" y="3860800"/>
            <a:ext cx="1871662" cy="1152525"/>
          </a:xfrm>
          <a:prstGeom prst="rect">
            <a:avLst/>
          </a:prstGeom>
          <a:noFill/>
          <a:ln w="57150">
            <a:solidFill>
              <a:srgbClr val="00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004435" y="3500437"/>
            <a:ext cx="1728788" cy="1655763"/>
          </a:xfrm>
          <a:prstGeom prst="parallelogram">
            <a:avLst>
              <a:gd name="adj" fmla="val 26103"/>
            </a:avLst>
          </a:prstGeom>
          <a:noFill/>
          <a:ln w="57150">
            <a:solidFill>
              <a:srgbClr val="00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6948490" y="3571876"/>
            <a:ext cx="1800225" cy="1584325"/>
          </a:xfrm>
          <a:prstGeom prst="hexagon">
            <a:avLst>
              <a:gd name="adj" fmla="val 28407"/>
              <a:gd name="vf" fmla="val 115470"/>
            </a:avLst>
          </a:prstGeom>
          <a:noFill/>
          <a:ln w="57150">
            <a:solidFill>
              <a:srgbClr val="0033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68313" y="3860800"/>
            <a:ext cx="1871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68313" y="5013325"/>
            <a:ext cx="18716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67678" y="3860800"/>
            <a:ext cx="0" cy="11525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5436235" y="3500439"/>
            <a:ext cx="12969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5004435" y="5158105"/>
            <a:ext cx="1315720" cy="381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6300153" y="3500437"/>
            <a:ext cx="431800" cy="16557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5004435" y="3500437"/>
            <a:ext cx="431800" cy="16557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7380290" y="3573145"/>
            <a:ext cx="9366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380290" y="5157471"/>
            <a:ext cx="9366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8316595" y="3573146"/>
            <a:ext cx="452438" cy="756444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6947853" y="4364673"/>
            <a:ext cx="431800" cy="792163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H="1">
            <a:off x="8316595" y="4364989"/>
            <a:ext cx="452438" cy="79216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H="1">
            <a:off x="6947853" y="3573146"/>
            <a:ext cx="431800" cy="793751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755650" y="692151"/>
            <a:ext cx="7848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5087" y="-99392"/>
            <a:ext cx="892671" cy="1045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图片 23" descr="z.ps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5080" y="6093296"/>
            <a:ext cx="685990" cy="850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9" name="任意多边形 80898"/>
          <p:cNvSpPr/>
          <p:nvPr/>
        </p:nvSpPr>
        <p:spPr>
          <a:xfrm rot="-5400000">
            <a:off x="2699705" y="3861118"/>
            <a:ext cx="1944687" cy="1223962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18900" y="10800"/>
              </a:cxn>
              <a:cxn ang="90">
                <a:pos x="10800" y="21600"/>
              </a:cxn>
              <a:cxn ang="180">
                <a:pos x="2700" y="10800"/>
              </a:cxn>
              <a:cxn ang="270">
                <a:pos x="10800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2339975" y="3860800"/>
            <a:ext cx="0" cy="1152525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80910" name="直接连接符 80909"/>
          <p:cNvSpPr/>
          <p:nvPr/>
        </p:nvSpPr>
        <p:spPr>
          <a:xfrm>
            <a:off x="3060065" y="3428684"/>
            <a:ext cx="0" cy="2016125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0911" name="直接连接符 80910"/>
          <p:cNvSpPr/>
          <p:nvPr/>
        </p:nvSpPr>
        <p:spPr>
          <a:xfrm>
            <a:off x="4284345" y="3933276"/>
            <a:ext cx="0" cy="1045093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043941" y="404495"/>
            <a:ext cx="71697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000000"/>
                </a:solidFill>
                <a:sym typeface="+mn-ea"/>
              </a:rPr>
              <a:t>      </a:t>
            </a:r>
            <a:r>
              <a:rPr lang="zh-CN" altLang="en-US" sz="3600" b="1" dirty="0">
                <a:solidFill>
                  <a:srgbClr val="000000"/>
                </a:solidFill>
                <a:sym typeface="+mn-ea"/>
              </a:rPr>
              <a:t>下面每个图形中哪些线段是互相平行的</a:t>
            </a:r>
            <a:r>
              <a:rPr lang="en-US" altLang="zh-CN" sz="3600" b="1" dirty="0">
                <a:solidFill>
                  <a:srgbClr val="000000"/>
                </a:solidFill>
                <a:sym typeface="+mn-ea"/>
              </a:rPr>
              <a:t>?</a:t>
            </a:r>
            <a:r>
              <a:rPr lang="zh-CN" altLang="en-US" sz="3600" b="1" dirty="0">
                <a:solidFill>
                  <a:srgbClr val="000000"/>
                </a:solidFill>
                <a:sym typeface="+mn-ea"/>
              </a:rPr>
              <a:t>各有几组平行的线段</a:t>
            </a:r>
            <a:r>
              <a:rPr lang="en-US" altLang="zh-CN" sz="3600" b="1" dirty="0">
                <a:solidFill>
                  <a:srgbClr val="000000"/>
                </a:solidFill>
                <a:sym typeface="+mn-ea"/>
              </a:rPr>
              <a:t>?</a:t>
            </a:r>
            <a:endParaRPr lang="en-US" altLang="zh-CN" sz="3600" b="1" dirty="0">
              <a:solidFill>
                <a:srgbClr val="000000"/>
              </a:solidFill>
            </a:endParaRPr>
          </a:p>
          <a:p>
            <a:endParaRPr lang="zh-CN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ldLvl="0" animBg="1"/>
      <p:bldP spid="11271" grpId="0" bldLvl="0" animBg="1"/>
      <p:bldP spid="11273" grpId="0" bldLvl="0" animBg="1"/>
      <p:bldP spid="11274" grpId="0" bldLvl="0" animBg="1"/>
      <p:bldP spid="11275" grpId="0" bldLvl="0" animBg="1"/>
      <p:bldP spid="11276" grpId="0" bldLvl="0" animBg="1"/>
      <p:bldP spid="11277" grpId="0" bldLvl="0" animBg="1"/>
      <p:bldP spid="11280" grpId="0" bldLvl="0" animBg="1"/>
      <p:bldP spid="11281" grpId="0" bldLvl="0" animBg="1"/>
      <p:bldP spid="11282" grpId="0" bldLvl="0" animBg="1"/>
      <p:bldP spid="11283" grpId="0" bldLvl="0" animBg="1"/>
      <p:bldP spid="11284" grpId="0" bldLvl="0" animBg="1"/>
      <p:bldP spid="11285" grpId="0" bldLvl="0" animBg="1"/>
      <p:bldP spid="3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 rot="-2434399">
            <a:off x="3563940" y="1241426"/>
            <a:ext cx="719137" cy="56165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rot="21558860" flipV="1">
            <a:off x="4643440" y="2133601"/>
            <a:ext cx="2592387" cy="2160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 rot="2969500">
            <a:off x="5760245" y="6993732"/>
            <a:ext cx="1943100" cy="3744912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13402 L 0.00017 -0.7298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ldLvl="0" animBg="1"/>
      <p:bldP spid="21508" grpId="1" bldLvl="0" animBg="1"/>
      <p:bldP spid="21510" grpId="0" bldLvl="0" animBg="1"/>
      <p:bldP spid="2151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 rot="-2434399">
            <a:off x="3576005" y="1259842"/>
            <a:ext cx="719137" cy="56165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rot="21558860" flipV="1">
            <a:off x="4716465" y="2133601"/>
            <a:ext cx="2592387" cy="2160588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 rot="2969500">
            <a:off x="5760245" y="2023269"/>
            <a:ext cx="1943100" cy="3744912"/>
          </a:xfrm>
          <a:prstGeom prst="rtTriangle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rot="21474428" flipV="1">
            <a:off x="3563940" y="765177"/>
            <a:ext cx="2592387" cy="20605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03704E-6 L -0.12586 -0.19954 " pathEditMode="relative" ptsTypes="AA">
                                      <p:cBhvr>
                                        <p:cTn id="6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ldLvl="0" animBg="1"/>
      <p:bldP spid="2253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6315" y="1047115"/>
            <a:ext cx="6744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分别画出两条直线的平行线。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975361" y="3921761"/>
            <a:ext cx="2588895" cy="107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5441317" y="3212466"/>
            <a:ext cx="2515235" cy="11550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5.psd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30539" y="5495531"/>
            <a:ext cx="756232" cy="800447"/>
          </a:xfrm>
          <a:prstGeom prst="rect">
            <a:avLst/>
          </a:prstGeom>
        </p:spPr>
      </p:pic>
      <p:pic>
        <p:nvPicPr>
          <p:cNvPr id="11" name="图片 10" descr="5.ps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82778" y="5881195"/>
            <a:ext cx="7556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1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5" name="ShockwaveFlash1" r:id="rId2" imgW="8892885" imgH="7849696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51685" y="3501389"/>
            <a:ext cx="5455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/>
              <a:t>直线</a:t>
            </a:r>
            <a:r>
              <a:rPr lang="en-US" altLang="zh-CN" sz="2800" b="1"/>
              <a:t>a</a:t>
            </a:r>
            <a:r>
              <a:rPr lang="zh-CN" altLang="en-US" sz="2800" b="1"/>
              <a:t>和直线</a:t>
            </a:r>
            <a:r>
              <a:rPr lang="en-US" altLang="zh-CN" sz="2800" b="1"/>
              <a:t>b</a:t>
            </a:r>
            <a:r>
              <a:rPr lang="zh-CN" altLang="en-US" sz="2800" b="1"/>
              <a:t>互相平行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8200" y="4221480"/>
            <a:ext cx="588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其中，  直线</a:t>
            </a:r>
            <a:r>
              <a:rPr lang="en-US" altLang="zh-CN" sz="2800" b="1"/>
              <a:t>a</a:t>
            </a:r>
            <a:r>
              <a:rPr lang="zh-CN" altLang="en-US" sz="2800" b="1"/>
              <a:t>是直线</a:t>
            </a:r>
            <a:r>
              <a:rPr lang="en-US" altLang="zh-CN" sz="2800" b="1"/>
              <a:t>b</a:t>
            </a:r>
            <a:r>
              <a:rPr lang="zh-CN" altLang="en-US" sz="2800" b="1"/>
              <a:t>的平行线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52320" y="4871720"/>
            <a:ext cx="4536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直线</a:t>
            </a:r>
            <a:r>
              <a:rPr lang="en-US" altLang="zh-CN" sz="2800" b="1"/>
              <a:t>b</a:t>
            </a:r>
            <a:r>
              <a:rPr lang="zh-CN" altLang="en-US" sz="2800" b="1"/>
              <a:t>也是直线</a:t>
            </a:r>
            <a:r>
              <a:rPr lang="en-US" altLang="zh-CN" sz="2800" b="1"/>
              <a:t>a</a:t>
            </a:r>
            <a:r>
              <a:rPr lang="zh-CN" altLang="en-US" sz="2800" b="1"/>
              <a:t>的平行线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2019935" y="1703071"/>
            <a:ext cx="4481195" cy="1341755"/>
            <a:chOff x="3633" y="3586"/>
            <a:chExt cx="7057" cy="2113"/>
          </a:xfrm>
        </p:grpSpPr>
        <p:sp>
          <p:nvSpPr>
            <p:cNvPr id="5" name="TextBox 11"/>
            <p:cNvSpPr txBox="1"/>
            <p:nvPr/>
          </p:nvSpPr>
          <p:spPr>
            <a:xfrm>
              <a:off x="3633" y="3586"/>
              <a:ext cx="907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/>
                <a:t>a</a:t>
              </a:r>
              <a:endParaRPr lang="zh-CN" altLang="en-US" sz="2800" b="1" dirty="0"/>
            </a:p>
          </p:txBody>
        </p:sp>
        <p:sp>
          <p:nvSpPr>
            <p:cNvPr id="7" name="TextBox 15"/>
            <p:cNvSpPr txBox="1"/>
            <p:nvPr/>
          </p:nvSpPr>
          <p:spPr>
            <a:xfrm>
              <a:off x="3685" y="4875"/>
              <a:ext cx="680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/>
                <a:t>b</a:t>
              </a:r>
              <a:endParaRPr lang="zh-CN" altLang="en-US" sz="2800" b="1" dirty="0"/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4592" y="4040"/>
              <a:ext cx="6074" cy="6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4616" y="5364"/>
              <a:ext cx="6074" cy="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89407" y="2205355"/>
            <a:ext cx="57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</a:t>
            </a:r>
            <a:endParaRPr lang="zh-CN" alt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622425" y="3095625"/>
            <a:ext cx="43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b</a:t>
            </a:r>
            <a:endParaRPr lang="zh-CN" altLang="en-US" sz="2800" b="1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2198370" y="2565400"/>
            <a:ext cx="3856990" cy="3811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198370" y="3427097"/>
            <a:ext cx="1941830" cy="190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>
            <a:off x="4043047" y="3429000"/>
            <a:ext cx="20415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89407" y="2205355"/>
            <a:ext cx="57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</a:t>
            </a:r>
            <a:endParaRPr lang="zh-CN" alt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622425" y="3095625"/>
            <a:ext cx="43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b</a:t>
            </a:r>
            <a:endParaRPr lang="zh-CN" altLang="en-US" sz="2800" b="1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2198370" y="2565400"/>
            <a:ext cx="3856990" cy="3811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198370" y="3427097"/>
            <a:ext cx="1941830" cy="1905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>
            <a:off x="4043047" y="3429000"/>
            <a:ext cx="2041525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06957" y="2205355"/>
            <a:ext cx="4481195" cy="1413511"/>
            <a:chOff x="3633" y="3473"/>
            <a:chExt cx="7057" cy="2226"/>
          </a:xfrm>
        </p:grpSpPr>
        <p:sp>
          <p:nvSpPr>
            <p:cNvPr id="12" name="TextBox 11"/>
            <p:cNvSpPr txBox="1"/>
            <p:nvPr/>
          </p:nvSpPr>
          <p:spPr>
            <a:xfrm>
              <a:off x="3633" y="3473"/>
              <a:ext cx="907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/>
                <a:t>a</a:t>
              </a:r>
              <a:endParaRPr lang="zh-CN" altLang="en-US" sz="28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85" y="4875"/>
              <a:ext cx="680" cy="8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/>
                <a:t>b</a:t>
              </a:r>
              <a:endParaRPr lang="zh-CN" altLang="en-US" sz="2800" b="1" dirty="0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592" y="4040"/>
              <a:ext cx="6074" cy="6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616" y="5364"/>
              <a:ext cx="6074" cy="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91717" y="2228851"/>
            <a:ext cx="57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</a:t>
            </a:r>
            <a:endParaRPr lang="zh-CN" alt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24735" y="3119120"/>
            <a:ext cx="43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b</a:t>
            </a:r>
            <a:endParaRPr lang="zh-CN" altLang="en-US" sz="2800" b="1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2900680" y="2588895"/>
            <a:ext cx="3856990" cy="3811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934335" y="3427095"/>
            <a:ext cx="7713980" cy="7620"/>
            <a:chOff x="4621" y="5397"/>
            <a:chExt cx="12148" cy="12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621" y="5397"/>
              <a:ext cx="6074" cy="6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10695" y="5403"/>
              <a:ext cx="6074" cy="6"/>
            </a:xfrm>
            <a:prstGeom prst="line">
              <a:avLst/>
            </a:prstGeom>
            <a:ln w="63500">
              <a:solidFill>
                <a:schemeClr val="tx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" name="直接连接符 1"/>
          <p:cNvCxnSpPr/>
          <p:nvPr/>
        </p:nvCxnSpPr>
        <p:spPr>
          <a:xfrm>
            <a:off x="-773430" y="3556634"/>
            <a:ext cx="3856990" cy="3811"/>
          </a:xfrm>
          <a:prstGeom prst="line">
            <a:avLst/>
          </a:prstGeom>
          <a:ln w="63500">
            <a:solidFill>
              <a:schemeClr val="tx1">
                <a:alpha val="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32322" y="681038"/>
            <a:ext cx="8229600" cy="1139825"/>
          </a:xfrm>
        </p:spPr>
        <p:txBody>
          <a:bodyPr/>
          <a:lstStyle/>
          <a:p>
            <a:pPr eaLnBrk="1" hangingPunct="1"/>
            <a:r>
              <a:rPr lang="zh-CN" altLang="en-US" sz="3200" dirty="0" smtClean="0"/>
              <a:t>说出每组直线的位置关系</a:t>
            </a:r>
          </a:p>
        </p:txBody>
      </p:sp>
      <p:sp>
        <p:nvSpPr>
          <p:cNvPr id="117772" name="AutoShape 12"/>
          <p:cNvSpPr>
            <a:spLocks noChangeArrowheads="1"/>
          </p:cNvSpPr>
          <p:nvPr/>
        </p:nvSpPr>
        <p:spPr bwMode="auto">
          <a:xfrm>
            <a:off x="71437" y="80170"/>
            <a:ext cx="2305050" cy="1700212"/>
          </a:xfrm>
          <a:prstGeom prst="cloudCallout">
            <a:avLst>
              <a:gd name="adj1" fmla="val -48069"/>
              <a:gd name="adj2" fmla="val 6185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</a:ln>
          <a:effectLst>
            <a:outerShdw dist="107763" dir="2700000" algn="ctr" rotWithShape="0">
              <a:srgbClr val="000C0C">
                <a:alpha val="50000"/>
              </a:srgbClr>
            </a:outer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zh-CN">
              <a:solidFill>
                <a:srgbClr val="000000"/>
              </a:solidFill>
            </a:endParaRP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189890" y="609600"/>
            <a:ext cx="2501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 smtClean="0">
                <a:solidFill>
                  <a:srgbClr val="FF00FF"/>
                </a:solidFill>
              </a:rPr>
              <a:t>判断练习：</a:t>
            </a:r>
          </a:p>
        </p:txBody>
      </p:sp>
      <p:pic>
        <p:nvPicPr>
          <p:cNvPr id="24" name="图片 5" descr="5.psd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368" y="5805265"/>
            <a:ext cx="8651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图片 5" descr="5.psd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81" y="5517233"/>
            <a:ext cx="8651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组合 18"/>
          <p:cNvGrpSpPr/>
          <p:nvPr/>
        </p:nvGrpSpPr>
        <p:grpSpPr>
          <a:xfrm>
            <a:off x="7668262" y="2277111"/>
            <a:ext cx="1008375" cy="1893805"/>
            <a:chOff x="12076" y="3405"/>
            <a:chExt cx="1588" cy="2982"/>
          </a:xfrm>
        </p:grpSpPr>
        <p:sp>
          <p:nvSpPr>
            <p:cNvPr id="17" name="Line 9"/>
            <p:cNvSpPr>
              <a:spLocks noChangeShapeType="1"/>
            </p:cNvSpPr>
            <p:nvPr/>
          </p:nvSpPr>
          <p:spPr bwMode="auto">
            <a:xfrm flipH="1">
              <a:off x="12076" y="3405"/>
              <a:ext cx="368" cy="28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13097" y="3518"/>
              <a:ext cx="567" cy="28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11748" y="429292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互相平行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555875" y="2290445"/>
            <a:ext cx="2029460" cy="1421131"/>
            <a:chOff x="4592" y="3927"/>
            <a:chExt cx="3196" cy="2238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H="1">
              <a:off x="5272" y="3927"/>
              <a:ext cx="1814" cy="22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4592" y="4700"/>
              <a:ext cx="3196" cy="7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914650" y="4293235"/>
            <a:ext cx="1766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相交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5004437" y="2234566"/>
            <a:ext cx="1928495" cy="1821180"/>
            <a:chOff x="7994" y="3633"/>
            <a:chExt cx="3037" cy="2868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7994" y="3633"/>
              <a:ext cx="1814" cy="27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9241" y="3813"/>
              <a:ext cx="1790" cy="26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" name="TextBox 5"/>
          <p:cNvSpPr txBox="1"/>
          <p:nvPr/>
        </p:nvSpPr>
        <p:spPr>
          <a:xfrm>
            <a:off x="4860533" y="429292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互相平行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740650" y="4293235"/>
            <a:ext cx="1766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相交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892177" y="2205355"/>
            <a:ext cx="915035" cy="1583691"/>
            <a:chOff x="1406" y="3926"/>
            <a:chExt cx="1441" cy="2494"/>
          </a:xfrm>
        </p:grpSpPr>
        <p:cxnSp>
          <p:nvCxnSpPr>
            <p:cNvPr id="20" name="直接连接符 19"/>
            <p:cNvCxnSpPr/>
            <p:nvPr/>
          </p:nvCxnSpPr>
          <p:spPr bwMode="auto">
            <a:xfrm>
              <a:off x="1406" y="3926"/>
              <a:ext cx="522" cy="249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/>
            <p:cNvCxnSpPr/>
            <p:nvPr/>
          </p:nvCxnSpPr>
          <p:spPr bwMode="auto">
            <a:xfrm>
              <a:off x="2325" y="3926"/>
              <a:ext cx="522" cy="249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组合 29"/>
          <p:cNvGrpSpPr/>
          <p:nvPr/>
        </p:nvGrpSpPr>
        <p:grpSpPr>
          <a:xfrm>
            <a:off x="7884160" y="549275"/>
            <a:ext cx="431800" cy="1821180"/>
            <a:chOff x="12416" y="865"/>
            <a:chExt cx="680" cy="2868"/>
          </a:xfrm>
        </p:grpSpPr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12416" y="865"/>
              <a:ext cx="368" cy="28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>
              <a:off x="12530" y="865"/>
              <a:ext cx="567" cy="28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b="1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62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60000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760413"/>
            <a:ext cx="3067050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45"/>
          <p:cNvGraphicFramePr>
            <a:graphicFrameLocks noChangeAspect="1"/>
          </p:cNvGraphicFramePr>
          <p:nvPr/>
        </p:nvGraphicFramePr>
        <p:xfrm>
          <a:off x="4499994" y="1527317"/>
          <a:ext cx="4313699" cy="3773892"/>
        </p:xfrm>
        <a:graphic>
          <a:graphicData uri="http://schemas.openxmlformats.org/presentationml/2006/ole">
            <p:oleObj spid="_x0000_s29697" name="Image" r:id="rId6" imgW="2514286" imgH="2044444" progId="">
              <p:embed/>
            </p:oleObj>
          </a:graphicData>
        </a:graphic>
      </p:graphicFrame>
      <p:grpSp>
        <p:nvGrpSpPr>
          <p:cNvPr id="20" name="组合 19"/>
          <p:cNvGrpSpPr/>
          <p:nvPr/>
        </p:nvGrpSpPr>
        <p:grpSpPr bwMode="auto">
          <a:xfrm>
            <a:off x="2124075" y="908049"/>
            <a:ext cx="503238" cy="2305051"/>
            <a:chOff x="2123728" y="908720"/>
            <a:chExt cx="504056" cy="230401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2123728" y="908720"/>
              <a:ext cx="0" cy="2159619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2627784" y="1053118"/>
              <a:ext cx="0" cy="2159618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1043305" y="-115571"/>
            <a:ext cx="2484755" cy="2672080"/>
            <a:chOff x="1585" y="-143"/>
            <a:chExt cx="3913" cy="4208"/>
          </a:xfrm>
        </p:grpSpPr>
        <p:cxnSp>
          <p:nvCxnSpPr>
            <p:cNvPr id="13" name="直接连接符 12"/>
            <p:cNvCxnSpPr/>
            <p:nvPr/>
          </p:nvCxnSpPr>
          <p:spPr>
            <a:xfrm flipH="1">
              <a:off x="1701" y="84"/>
              <a:ext cx="3684" cy="3981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直接连接符 12"/>
            <p:cNvCxnSpPr/>
            <p:nvPr/>
          </p:nvCxnSpPr>
          <p:spPr>
            <a:xfrm flipH="1">
              <a:off x="1585" y="-143"/>
              <a:ext cx="3913" cy="3995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3" name="Oval 69"/>
          <p:cNvSpPr>
            <a:spLocks noChangeArrowheads="1"/>
          </p:cNvSpPr>
          <p:nvPr/>
        </p:nvSpPr>
        <p:spPr bwMode="auto">
          <a:xfrm>
            <a:off x="395288" y="6453189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827088" y="6453189"/>
            <a:ext cx="2159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全屏显示(4:3)</PresentationFormat>
  <Paragraphs>26</Paragraphs>
  <Slides>13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6" baseType="lpstr">
      <vt:lpstr>Office 主题</vt:lpstr>
      <vt:lpstr>1_Office 主题</vt:lpstr>
      <vt:lpstr>Image</vt:lpstr>
      <vt:lpstr>认识平行</vt:lpstr>
      <vt:lpstr>幻灯片 2</vt:lpstr>
      <vt:lpstr>幻灯片 3</vt:lpstr>
      <vt:lpstr>幻灯片 4</vt:lpstr>
      <vt:lpstr>幻灯片 5</vt:lpstr>
      <vt:lpstr>幻灯片 6</vt:lpstr>
      <vt:lpstr>幻灯片 7</vt:lpstr>
      <vt:lpstr>说出每组直线的位置关系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Administrator</cp:lastModifiedBy>
  <cp:revision>78</cp:revision>
  <dcterms:created xsi:type="dcterms:W3CDTF">2016-12-07T03:17:00Z</dcterms:created>
  <dcterms:modified xsi:type="dcterms:W3CDTF">2020-12-02T06:04:43Z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