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262" r:id="rId4"/>
    <p:sldId id="304" r:id="rId5"/>
    <p:sldId id="300" r:id="rId6"/>
    <p:sldId id="264" r:id="rId7"/>
    <p:sldId id="283" r:id="rId8"/>
    <p:sldId id="292" r:id="rId9"/>
    <p:sldId id="272" r:id="rId10"/>
    <p:sldId id="321" r:id="rId11"/>
    <p:sldId id="322" r:id="rId12"/>
    <p:sldId id="320" r:id="rId13"/>
    <p:sldId id="303" r:id="rId14"/>
    <p:sldId id="301" r:id="rId15"/>
    <p:sldId id="298" r:id="rId16"/>
    <p:sldId id="28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568"/>
    <a:srgbClr val="28B8D3"/>
    <a:srgbClr val="1780D3"/>
    <a:srgbClr val="FFCD95"/>
    <a:srgbClr val="FFCE01"/>
    <a:srgbClr val="FA5352"/>
    <a:srgbClr val="17A964"/>
    <a:srgbClr val="F7B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507-E2FA-4D03-86F2-66DB18338B3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0D86-478B-454A-957B-86E1C5F2D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8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4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0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1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7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7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0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9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6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90"/>
          <a:stretch/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5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9491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1FE20E5-B90A-4140-B4BE-C40A1E54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90"/>
          <a:stretch/>
        </p:blipFill>
        <p:spPr>
          <a:xfrm>
            <a:off x="0" y="-5961"/>
            <a:ext cx="12192000" cy="3847324"/>
          </a:xfrm>
          <a:prstGeom prst="rect">
            <a:avLst/>
          </a:prstGeom>
        </p:spPr>
      </p:pic>
      <p:sp>
        <p:nvSpPr>
          <p:cNvPr id="32" name="云形 31">
            <a:extLst>
              <a:ext uri="{FF2B5EF4-FFF2-40B4-BE49-F238E27FC236}">
                <a16:creationId xmlns:a16="http://schemas.microsoft.com/office/drawing/2014/main" id="{816B94A1-CFD7-4BFF-9D1D-5A7F90062C21}"/>
              </a:ext>
            </a:extLst>
          </p:cNvPr>
          <p:cNvSpPr/>
          <p:nvPr/>
        </p:nvSpPr>
        <p:spPr>
          <a:xfrm>
            <a:off x="7627938" y="1600317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17A9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endParaRPr lang="zh-CN" altLang="en-US" sz="1600" b="1" dirty="0">
              <a:solidFill>
                <a:srgbClr val="17A9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5E6D1A-F76B-4423-95B5-7B4D4E1D000E}"/>
              </a:ext>
            </a:extLst>
          </p:cNvPr>
          <p:cNvGrpSpPr/>
          <p:nvPr/>
        </p:nvGrpSpPr>
        <p:grpSpPr>
          <a:xfrm>
            <a:off x="0" y="3854062"/>
            <a:ext cx="12192000" cy="3003938"/>
            <a:chOff x="762000" y="3854062"/>
            <a:chExt cx="12192000" cy="300393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8FB9ACA-E582-4459-83DA-34454B897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" y="3854062"/>
              <a:ext cx="6096000" cy="300393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6EC889-E9E2-4C26-A82E-FF5068C01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E87FCCB-A0F2-48AA-A887-E16107C901C3}"/>
              </a:ext>
            </a:extLst>
          </p:cNvPr>
          <p:cNvSpPr/>
          <p:nvPr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0F12-D4A3-4EBF-85D5-09E82706C686}"/>
              </a:ext>
            </a:extLst>
          </p:cNvPr>
          <p:cNvSpPr/>
          <p:nvPr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124AF40-9ADF-40ED-8F82-06A322F7F2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0324">
            <a:off x="633946" y="4378185"/>
            <a:ext cx="1739900" cy="145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C3F2155-C12B-4EB7-87B9-C70151701EC5}"/>
              </a:ext>
            </a:extLst>
          </p:cNvPr>
          <p:cNvGrpSpPr/>
          <p:nvPr/>
        </p:nvGrpSpPr>
        <p:grpSpPr>
          <a:xfrm rot="18900000">
            <a:off x="1926711" y="823945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1210410-9C68-4577-8AFF-A532916CCA93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2177461-2964-43F9-9922-A09F0A3872E5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云形 26">
            <a:extLst>
              <a:ext uri="{FF2B5EF4-FFF2-40B4-BE49-F238E27FC236}">
                <a16:creationId xmlns:a16="http://schemas.microsoft.com/office/drawing/2014/main" id="{F3A6F857-5DDD-4490-80D4-9AE05EE94FDD}"/>
              </a:ext>
            </a:extLst>
          </p:cNvPr>
          <p:cNvSpPr/>
          <p:nvPr/>
        </p:nvSpPr>
        <p:spPr>
          <a:xfrm>
            <a:off x="9696450" y="1400090"/>
            <a:ext cx="1244600" cy="91224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7B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 好</a:t>
            </a:r>
          </a:p>
        </p:txBody>
      </p:sp>
      <p:sp>
        <p:nvSpPr>
          <p:cNvPr id="30" name="云形 29">
            <a:extLst>
              <a:ext uri="{FF2B5EF4-FFF2-40B4-BE49-F238E27FC236}">
                <a16:creationId xmlns:a16="http://schemas.microsoft.com/office/drawing/2014/main" id="{B417843E-0914-4D6A-8FB8-255024F38A5B}"/>
              </a:ext>
            </a:extLst>
          </p:cNvPr>
          <p:cNvSpPr/>
          <p:nvPr/>
        </p:nvSpPr>
        <p:spPr>
          <a:xfrm>
            <a:off x="11071225" y="2029019"/>
            <a:ext cx="1181100" cy="64494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A5352"/>
                </a:solidFill>
              </a:rPr>
              <a:t>HELLO</a:t>
            </a:r>
            <a:endParaRPr lang="zh-CN" altLang="en-US" sz="1600" b="1" dirty="0">
              <a:solidFill>
                <a:srgbClr val="FA5352"/>
              </a:solidFill>
            </a:endParaRPr>
          </a:p>
        </p:txBody>
      </p:sp>
      <p:sp>
        <p:nvSpPr>
          <p:cNvPr id="31" name="云形 30">
            <a:extLst>
              <a:ext uri="{FF2B5EF4-FFF2-40B4-BE49-F238E27FC236}">
                <a16:creationId xmlns:a16="http://schemas.microsoft.com/office/drawing/2014/main" id="{1E352282-5D48-4F60-B493-EA4140B240E3}"/>
              </a:ext>
            </a:extLst>
          </p:cNvPr>
          <p:cNvSpPr/>
          <p:nvPr/>
        </p:nvSpPr>
        <p:spPr>
          <a:xfrm>
            <a:off x="8712200" y="33402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6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6AA01A8-E51D-48BD-B8D0-B4453674CA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354" t="15859" r="32813" b="30888"/>
          <a:stretch/>
        </p:blipFill>
        <p:spPr>
          <a:xfrm>
            <a:off x="3606800" y="149031"/>
            <a:ext cx="4978400" cy="36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4" name="云形 33">
            <a:extLst>
              <a:ext uri="{FF2B5EF4-FFF2-40B4-BE49-F238E27FC236}">
                <a16:creationId xmlns:a16="http://schemas.microsoft.com/office/drawing/2014/main" id="{E7B2F550-AD6A-445A-AEE6-F190048DB190}"/>
              </a:ext>
            </a:extLst>
          </p:cNvPr>
          <p:cNvSpPr/>
          <p:nvPr/>
        </p:nvSpPr>
        <p:spPr>
          <a:xfrm>
            <a:off x="-134636" y="1297603"/>
            <a:ext cx="1268331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好久不见</a:t>
            </a:r>
          </a:p>
        </p:txBody>
      </p:sp>
      <p:sp>
        <p:nvSpPr>
          <p:cNvPr id="35" name="云形 34">
            <a:extLst>
              <a:ext uri="{FF2B5EF4-FFF2-40B4-BE49-F238E27FC236}">
                <a16:creationId xmlns:a16="http://schemas.microsoft.com/office/drawing/2014/main" id="{D6A4BEB6-C147-46DD-BEF0-6B4B752D7B21}"/>
              </a:ext>
            </a:extLst>
          </p:cNvPr>
          <p:cNvSpPr/>
          <p:nvPr/>
        </p:nvSpPr>
        <p:spPr>
          <a:xfrm>
            <a:off x="1304363" y="2426317"/>
            <a:ext cx="1743637" cy="8279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CE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认识你很开心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4747BB3-A218-4768-AECA-ECEDC6C7D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975" y="2503642"/>
            <a:ext cx="1268331" cy="1268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5A48BBC-2BBF-47B0-8BB4-A6EDF918ADA4}"/>
              </a:ext>
            </a:extLst>
          </p:cNvPr>
          <p:cNvSpPr txBox="1"/>
          <p:nvPr/>
        </p:nvSpPr>
        <p:spPr>
          <a:xfrm>
            <a:off x="2261975" y="4081065"/>
            <a:ext cx="752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沟通，从</a:t>
            </a:r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心</a:t>
            </a:r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开始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93FCB80-91B8-4498-8552-0787F55EB231}"/>
              </a:ext>
            </a:extLst>
          </p:cNvPr>
          <p:cNvSpPr txBox="1"/>
          <p:nvPr/>
        </p:nvSpPr>
        <p:spPr>
          <a:xfrm>
            <a:off x="3632549" y="5356031"/>
            <a:ext cx="492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一年级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班家长会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D86911-DBFD-4AB5-B50A-8711BF7BC0B0}"/>
              </a:ext>
            </a:extLst>
          </p:cNvPr>
          <p:cNvSpPr txBox="1"/>
          <p:nvPr/>
        </p:nvSpPr>
        <p:spPr>
          <a:xfrm>
            <a:off x="3626198" y="5926615"/>
            <a:ext cx="492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常州市丽华新村第三小学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9017546-C93A-4798-8FAF-C9DC47919C11}"/>
              </a:ext>
            </a:extLst>
          </p:cNvPr>
          <p:cNvGrpSpPr/>
          <p:nvPr/>
        </p:nvGrpSpPr>
        <p:grpSpPr>
          <a:xfrm rot="20326307">
            <a:off x="9583220" y="5122696"/>
            <a:ext cx="1012484" cy="789993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D7C1BE0-2EB1-43F3-A967-2B896199E718}"/>
                </a:ext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10526EA9-AECC-46FA-A7EE-F90EB665018C}"/>
                </a:ext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48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3" grpId="0" animBg="1"/>
      <p:bldP spid="27" grpId="0" animBg="1"/>
      <p:bldP spid="30" grpId="0" animBg="1"/>
      <p:bldP spid="31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1F8E5E-9F76-47E4-BC37-FC53477A3038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E82F84-7B6F-4376-9BD5-422A2D9E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277356-B735-47C3-937A-FE0251D80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220" y="4477330"/>
            <a:ext cx="6096984" cy="209071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021064D-7F31-40B7-9C48-19CF98BC2F01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4C4B6910-3593-4022-A199-8B3D0D00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E0A3D3-453D-4ED6-9DE0-FC3B9611C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9BF86375-0FB8-4FB6-874C-469282FD4828}"/>
              </a:ext>
            </a:extLst>
          </p:cNvPr>
          <p:cNvSpPr txBox="1"/>
          <p:nvPr/>
        </p:nvSpPr>
        <p:spPr>
          <a:xfrm>
            <a:off x="1335449" y="700176"/>
            <a:ext cx="440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培养专注力好办法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50F169-F7D3-444E-9E7F-041366B0CFC1}"/>
              </a:ext>
            </a:extLst>
          </p:cNvPr>
          <p:cNvSpPr txBox="1"/>
          <p:nvPr/>
        </p:nvSpPr>
        <p:spPr>
          <a:xfrm>
            <a:off x="1335449" y="1774073"/>
            <a:ext cx="9322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、劳逸结合</a:t>
            </a:r>
            <a:endParaRPr lang="en-US" altLang="zh-CN" sz="3600" dirty="0"/>
          </a:p>
          <a:p>
            <a:r>
              <a:rPr lang="en-US" altLang="zh-CN" sz="3600" dirty="0"/>
              <a:t>2</a:t>
            </a:r>
            <a:r>
              <a:rPr lang="zh-CN" altLang="en-US" sz="3600" dirty="0"/>
              <a:t>、做训练、游戏</a:t>
            </a:r>
            <a:endParaRPr lang="en-US" altLang="zh-CN" sz="3600" dirty="0"/>
          </a:p>
          <a:p>
            <a:r>
              <a:rPr lang="en-US" altLang="zh-CN" sz="3600" dirty="0"/>
              <a:t>3</a:t>
            </a:r>
            <a:r>
              <a:rPr lang="zh-CN" altLang="en-US" sz="3600" dirty="0"/>
              <a:t>、保护孩子的专注力</a:t>
            </a:r>
            <a:endParaRPr lang="en-US" altLang="zh-CN" sz="3600" dirty="0"/>
          </a:p>
          <a:p>
            <a:r>
              <a:rPr lang="en-US" altLang="zh-CN" sz="3600" dirty="0"/>
              <a:t>4</a:t>
            </a:r>
            <a:r>
              <a:rPr lang="zh-CN" altLang="en-US" sz="3600" dirty="0"/>
              <a:t>、善于倾听</a:t>
            </a:r>
          </a:p>
        </p:txBody>
      </p:sp>
    </p:spTree>
    <p:extLst>
      <p:ext uri="{BB962C8B-B14F-4D97-AF65-F5344CB8AC3E}">
        <p14:creationId xmlns:p14="http://schemas.microsoft.com/office/powerpoint/2010/main" val="350200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1F8E5E-9F76-47E4-BC37-FC53477A3038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E82F84-7B6F-4376-9BD5-422A2D9E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277356-B735-47C3-937A-FE0251D80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220" y="4477330"/>
            <a:ext cx="6096984" cy="2090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206D1C-005A-4877-8320-6A6F02EC9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28" y="472044"/>
            <a:ext cx="8128000" cy="6096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4424B8-6915-42BC-91E6-36E6CF9FB92B}"/>
              </a:ext>
            </a:extLst>
          </p:cNvPr>
          <p:cNvSpPr txBox="1"/>
          <p:nvPr/>
        </p:nvSpPr>
        <p:spPr>
          <a:xfrm>
            <a:off x="1149944" y="1551647"/>
            <a:ext cx="861774" cy="3290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rgbClr val="B67568"/>
                </a:solidFill>
              </a:rPr>
              <a:t>舒尔特方格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5ACBCA-991A-4E9B-A6F1-BB1ACD8720D0}"/>
              </a:ext>
            </a:extLst>
          </p:cNvPr>
          <p:cNvSpPr txBox="1"/>
          <p:nvPr/>
        </p:nvSpPr>
        <p:spPr>
          <a:xfrm>
            <a:off x="765852" y="5038812"/>
            <a:ext cx="186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26</a:t>
            </a:r>
            <a:r>
              <a:rPr lang="zh-CN" altLang="en-US" sz="2400" b="1" dirty="0">
                <a:latin typeface="+mn-ea"/>
              </a:rPr>
              <a:t>秒为优秀</a:t>
            </a:r>
          </a:p>
        </p:txBody>
      </p:sp>
    </p:spTree>
    <p:extLst>
      <p:ext uri="{BB962C8B-B14F-4D97-AF65-F5344CB8AC3E}">
        <p14:creationId xmlns:p14="http://schemas.microsoft.com/office/powerpoint/2010/main" val="44589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79" y="5251841"/>
            <a:ext cx="1383324" cy="1172451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7252">
            <a:off x="9023692" y="4980276"/>
            <a:ext cx="781873" cy="106619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339">
            <a:off x="558299" y="5098902"/>
            <a:ext cx="838576" cy="54184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674">
            <a:off x="5484067" y="5058626"/>
            <a:ext cx="1097379" cy="1352826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55295">
            <a:off x="7095275" y="5436988"/>
            <a:ext cx="1129887" cy="448271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59801">
            <a:off x="10308895" y="5312565"/>
            <a:ext cx="580572" cy="834573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759" y="5525348"/>
            <a:ext cx="435427" cy="442339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0869" y="4910615"/>
            <a:ext cx="435427" cy="442339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0" y="6023466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2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250161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3D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182715" y="3468158"/>
            <a:ext cx="16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家长监督保质保量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790596" y="2160165"/>
            <a:ext cx="1835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重视识字和说话训练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364860" y="3730982"/>
            <a:ext cx="160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广泛接触课外阅读和题型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64488" y="1764997"/>
            <a:ext cx="1800964" cy="1379422"/>
            <a:chOff x="4640063" y="1819101"/>
            <a:chExt cx="2154589" cy="1650276"/>
          </a:xfrm>
        </p:grpSpPr>
        <p:sp>
          <p:nvSpPr>
            <p:cNvPr id="6" name="五角星 2"/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五角星 2"/>
            <p:cNvSpPr/>
            <p:nvPr/>
          </p:nvSpPr>
          <p:spPr>
            <a:xfrm rot="20227648">
              <a:off x="4847218" y="181910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81C14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角星 2"/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五角星 2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24600" y="2292514"/>
              <a:ext cx="744731" cy="699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C9204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C9204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481743">
            <a:off x="3773216" y="3701296"/>
            <a:ext cx="1800964" cy="1383824"/>
            <a:chOff x="4640063" y="1813835"/>
            <a:chExt cx="2154589" cy="1655542"/>
          </a:xfrm>
        </p:grpSpPr>
        <p:sp>
          <p:nvSpPr>
            <p:cNvPr id="23" name="五角星 2"/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五角星 2"/>
            <p:cNvSpPr/>
            <p:nvPr/>
          </p:nvSpPr>
          <p:spPr>
            <a:xfrm rot="20227648">
              <a:off x="4843841" y="1813835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F4B50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五角星 2"/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92D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81C147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97BF17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2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 rot="19118257">
              <a:off x="5385832" y="2293546"/>
              <a:ext cx="744731" cy="699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1CD8EC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1CD8EC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53194">
            <a:off x="6324563" y="2078197"/>
            <a:ext cx="1800964" cy="1375836"/>
            <a:chOff x="4640063" y="1823391"/>
            <a:chExt cx="2154589" cy="1645986"/>
          </a:xfrm>
        </p:grpSpPr>
        <p:sp>
          <p:nvSpPr>
            <p:cNvPr id="42" name="五角星 2"/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五角星 2"/>
            <p:cNvSpPr/>
            <p:nvPr/>
          </p:nvSpPr>
          <p:spPr>
            <a:xfrm rot="20227648">
              <a:off x="4863198" y="1834323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13CCD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五角星 2"/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五角星 2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 rot="21346806">
              <a:off x="5331418" y="2292524"/>
              <a:ext cx="744731" cy="699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92D05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rgbClr val="92D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rot="2481743">
            <a:off x="9331463" y="3586982"/>
            <a:ext cx="1800964" cy="1383824"/>
            <a:chOff x="4640063" y="1813835"/>
            <a:chExt cx="2154589" cy="1655542"/>
          </a:xfrm>
        </p:grpSpPr>
        <p:sp>
          <p:nvSpPr>
            <p:cNvPr id="60" name="五角星 2"/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五角星 2"/>
            <p:cNvSpPr/>
            <p:nvPr/>
          </p:nvSpPr>
          <p:spPr>
            <a:xfrm rot="20227648">
              <a:off x="4843842" y="1813835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7C80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FE444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五角星 2"/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FFFF0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92D05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FFFF0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FFFF0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五角星 2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 rot="19118257">
              <a:off x="5352994" y="2341144"/>
              <a:ext cx="744731" cy="699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E4448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rgbClr val="FE4448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9343708" y="2251070"/>
            <a:ext cx="160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学会自己检查作业</a:t>
            </a:r>
          </a:p>
          <a:p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384433" y="689170"/>
            <a:ext cx="318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语文作业要求</a:t>
            </a:r>
          </a:p>
        </p:txBody>
      </p:sp>
      <p:grpSp>
        <p:nvGrpSpPr>
          <p:cNvPr id="94" name="组合 93"/>
          <p:cNvGrpSpPr/>
          <p:nvPr/>
        </p:nvGrpSpPr>
        <p:grpSpPr>
          <a:xfrm rot="536672">
            <a:off x="3492233" y="459127"/>
            <a:ext cx="1688487" cy="1246918"/>
            <a:chOff x="467955" y="825830"/>
            <a:chExt cx="1688486" cy="1246918"/>
          </a:xfrm>
        </p:grpSpPr>
        <p:sp>
          <p:nvSpPr>
            <p:cNvPr id="95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22F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6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2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97" name="组合 96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7D93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文本框 97"/>
            <p:cNvSpPr txBox="1"/>
            <p:nvPr/>
          </p:nvSpPr>
          <p:spPr>
            <a:xfrm rot="21063328">
              <a:off x="1490046" y="1026827"/>
              <a:ext cx="6205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21296" y="1404786"/>
            <a:ext cx="2451104" cy="70857"/>
            <a:chOff x="8050736" y="5435599"/>
            <a:chExt cx="3205094" cy="0"/>
          </a:xfrm>
        </p:grpSpPr>
        <p:cxnSp>
          <p:nvCxnSpPr>
            <p:cNvPr id="104" name="直接连接符 103"/>
            <p:cNvCxnSpPr/>
            <p:nvPr/>
          </p:nvCxnSpPr>
          <p:spPr>
            <a:xfrm>
              <a:off x="8316687" y="5435599"/>
              <a:ext cx="2307770" cy="0"/>
            </a:xfrm>
            <a:prstGeom prst="line">
              <a:avLst/>
            </a:prstGeom>
            <a:ln w="508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10757431" y="5435599"/>
              <a:ext cx="239485" cy="0"/>
            </a:xfrm>
            <a:prstGeom prst="line">
              <a:avLst/>
            </a:prstGeom>
            <a:ln w="508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8050736" y="5435599"/>
              <a:ext cx="116114" cy="0"/>
            </a:xfrm>
            <a:prstGeom prst="line">
              <a:avLst/>
            </a:prstGeom>
            <a:ln w="508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11139716" y="5435599"/>
              <a:ext cx="116114" cy="0"/>
            </a:xfrm>
            <a:prstGeom prst="line">
              <a:avLst/>
            </a:prstGeom>
            <a:ln w="508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4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9" grpId="0"/>
      <p:bldP spid="40" grpId="0"/>
      <p:bldP spid="58" grpId="0"/>
      <p:bldP spid="8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7363">
            <a:off x="7663765" y="4287751"/>
            <a:ext cx="1456040" cy="57833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3867666" y="1668162"/>
            <a:ext cx="4312508" cy="4312508"/>
          </a:xfrm>
          <a:prstGeom prst="ellipse">
            <a:avLst/>
          </a:prstGeom>
          <a:solidFill>
            <a:schemeClr val="bg1"/>
          </a:solidFill>
          <a:ln>
            <a:solidFill>
              <a:srgbClr val="20B6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156140" y="1222540"/>
            <a:ext cx="3740640" cy="4449210"/>
            <a:chOff x="4156140" y="1222540"/>
            <a:chExt cx="3740640" cy="4449210"/>
          </a:xfrm>
        </p:grpSpPr>
        <p:sp>
          <p:nvSpPr>
            <p:cNvPr id="5" name="饼形 4"/>
            <p:cNvSpPr/>
            <p:nvPr/>
          </p:nvSpPr>
          <p:spPr>
            <a:xfrm rot="21166599">
              <a:off x="4156140" y="2157171"/>
              <a:ext cx="3658330" cy="3336614"/>
            </a:xfrm>
            <a:prstGeom prst="pie">
              <a:avLst>
                <a:gd name="adj1" fmla="val 16839525"/>
                <a:gd name="adj2" fmla="val 3421820"/>
              </a:avLst>
            </a:prstGeom>
            <a:solidFill>
              <a:srgbClr val="FF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44502">
              <a:off x="4314407" y="2124584"/>
              <a:ext cx="3359102" cy="3359102"/>
            </a:xfrm>
            <a:prstGeom prst="pie">
              <a:avLst>
                <a:gd name="adj1" fmla="val 10068659"/>
                <a:gd name="adj2" fmla="val 16538062"/>
              </a:avLst>
            </a:pr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94565" l="9790" r="89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460" y="1222540"/>
              <a:ext cx="2596244" cy="3906010"/>
            </a:xfrm>
            <a:prstGeom prst="rect">
              <a:avLst/>
            </a:prstGeom>
          </p:spPr>
        </p:pic>
        <p:sp>
          <p:nvSpPr>
            <p:cNvPr id="8" name="饼形 7"/>
            <p:cNvSpPr/>
            <p:nvPr/>
          </p:nvSpPr>
          <p:spPr>
            <a:xfrm>
              <a:off x="4197636" y="1806709"/>
              <a:ext cx="3699144" cy="3865041"/>
            </a:xfrm>
            <a:prstGeom prst="pie">
              <a:avLst>
                <a:gd name="adj1" fmla="val 1786714"/>
                <a:gd name="adj2" fmla="val 10315773"/>
              </a:avLst>
            </a:prstGeom>
            <a:solidFill>
              <a:srgbClr val="D6F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4509597" y="3256200"/>
            <a:ext cx="7774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546597" y="4368056"/>
            <a:ext cx="7774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40%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6776673" y="3258218"/>
            <a:ext cx="7774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369283" y="448369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学生的自身努力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832049" y="25386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教师的力量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8673416" y="24726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家长的推动力</a:t>
            </a:r>
          </a:p>
        </p:txBody>
      </p:sp>
      <p:sp>
        <p:nvSpPr>
          <p:cNvPr id="16" name="椭圆 15"/>
          <p:cNvSpPr/>
          <p:nvPr/>
        </p:nvSpPr>
        <p:spPr>
          <a:xfrm>
            <a:off x="4143632" y="2450759"/>
            <a:ext cx="222421" cy="2224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0B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24184" y="4753234"/>
            <a:ext cx="222421" cy="2224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0B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093676" y="3447536"/>
            <a:ext cx="222421" cy="2224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0B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732638" y="741405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家校携手  共育新苗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0" y="6302328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flipH="1">
            <a:off x="0" y="6231989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971591" y="4383166"/>
            <a:ext cx="2135339" cy="1310382"/>
            <a:chOff x="8726219" y="-661205"/>
            <a:chExt cx="2154936" cy="1322409"/>
          </a:xfrm>
        </p:grpSpPr>
        <p:sp>
          <p:nvSpPr>
            <p:cNvPr id="24" name="任意多边形 23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126588">
            <a:off x="3139743" y="235947"/>
            <a:ext cx="1492243" cy="1101996"/>
            <a:chOff x="467955" y="825830"/>
            <a:chExt cx="1688486" cy="1246918"/>
          </a:xfrm>
        </p:grpSpPr>
        <p:sp>
          <p:nvSpPr>
            <p:cNvPr id="2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noFill/>
            <a:ln w="38100">
              <a:solidFill>
                <a:srgbClr val="1CD8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CD8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3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40" dur="8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9" grpId="0"/>
          <p:bldP spid="10" grpId="0"/>
          <p:bldP spid="11" grpId="0"/>
          <p:bldP spid="12" grpId="0"/>
          <p:bldP spid="13" grpId="0"/>
          <p:bldP spid="14" grpId="0"/>
          <p:bldP spid="16" grpId="0" animBg="1"/>
          <p:bldP spid="17" grpId="0" animBg="1"/>
          <p:bldP spid="18" grpId="0" animBg="1"/>
          <p:bldP spid="19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40" dur="8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7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7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9" grpId="0"/>
          <p:bldP spid="10" grpId="0"/>
          <p:bldP spid="11" grpId="0"/>
          <p:bldP spid="12" grpId="0"/>
          <p:bldP spid="13" grpId="0"/>
          <p:bldP spid="14" grpId="0"/>
          <p:bldP spid="16" grpId="0" animBg="1"/>
          <p:bldP spid="17" grpId="0" animBg="1"/>
          <p:bldP spid="18" grpId="0" animBg="1"/>
          <p:bldP spid="19" grpId="0"/>
          <p:bldP spid="20" grpId="0" animBg="1"/>
          <p:bldP spid="21" grpId="0" animBg="1"/>
          <p:bldP spid="37" grpId="0"/>
          <p:bldP spid="38" grpId="0"/>
          <p:bldP spid="3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7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4" y="936507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3" y="935200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4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5629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21" y="2467989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8" y="689630"/>
            <a:ext cx="566841" cy="566841"/>
          </a:xfrm>
          <a:prstGeom prst="star4">
            <a:avLst/>
          </a:pr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5245" y="2691060"/>
            <a:ext cx="223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给家长们     的建议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6625838" y="3650954"/>
            <a:ext cx="1177219" cy="1194956"/>
            <a:chOff x="9272337" y="-1404832"/>
            <a:chExt cx="1597009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541021" y="-1197528"/>
              <a:ext cx="1286735" cy="6262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</a:rPr>
                <a:t>3</a:t>
              </a:r>
              <a:endParaRPr lang="zh-CN" altLang="en-US" sz="2400" dirty="0">
                <a:solidFill>
                  <a:srgbClr val="FFFF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970086" y="602168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533452" y="4688518"/>
              <a:ext cx="507123" cy="626293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41017" y="4998100"/>
            <a:ext cx="1246643" cy="1177947"/>
            <a:chOff x="7953284" y="6299301"/>
            <a:chExt cx="1691190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91190" cy="1597009"/>
              <a:chOff x="8402463" y="4859938"/>
              <a:chExt cx="1691190" cy="159700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465840" y="5062350"/>
                <a:ext cx="1627813" cy="626292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844975" y="2049515"/>
            <a:ext cx="1220417" cy="1183132"/>
            <a:chOff x="6204695" y="728767"/>
            <a:chExt cx="1655611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655611" cy="1597009"/>
              <a:chOff x="6092400" y="4779400"/>
              <a:chExt cx="1655611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85137" y="4960094"/>
                <a:ext cx="1362874" cy="626292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659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矩形 98"/>
          <p:cNvSpPr/>
          <p:nvPr/>
        </p:nvSpPr>
        <p:spPr>
          <a:xfrm>
            <a:off x="7610561" y="689960"/>
            <a:ext cx="334222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家有家规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注意安全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409732" y="2124750"/>
            <a:ext cx="2665643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不要过分代劳，培养时间观念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304501" y="3861665"/>
            <a:ext cx="266564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倾听与沟通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305760" y="5291697"/>
            <a:ext cx="266564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做好表率和榜样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0308592" y="4880210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4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46000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9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46000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2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3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46000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6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7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99" grpId="0"/>
          <p:bldP spid="100" grpId="0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99" grpId="0"/>
          <p:bldP spid="100" grpId="0"/>
          <p:bldP spid="101" grpId="0"/>
          <p:bldP spid="10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5" y="2886519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10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10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91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2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2" y="4544572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970615" y="903866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</a:t>
            </a:r>
            <a:r>
              <a:rPr lang="zh-CN" altLang="en-US" sz="48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</a:t>
            </a:r>
            <a:endParaRPr lang="en-US" altLang="zh-CN" sz="4800" b="1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20B6BE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8034352" y="4357077"/>
            <a:ext cx="50946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多一些宽容（在孩子犯错得时候）                     </a:t>
            </a:r>
          </a:p>
        </p:txBody>
      </p:sp>
      <p:sp>
        <p:nvSpPr>
          <p:cNvPr id="5" name="矩形 4"/>
          <p:cNvSpPr/>
          <p:nvPr/>
        </p:nvSpPr>
        <p:spPr>
          <a:xfrm>
            <a:off x="4850907" y="942298"/>
            <a:ext cx="36471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多一些问候（在孩子累了的时候）</a:t>
            </a:r>
            <a:endParaRPr lang="en-US" altLang="zh-CN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4925" y="1724046"/>
            <a:ext cx="36471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多一些帮助（在孩子需要的时候）</a:t>
            </a:r>
            <a:endParaRPr lang="en-US" altLang="zh-CN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5935" y="2658308"/>
            <a:ext cx="36471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多一些关心（在孩子软弱的时候）</a:t>
            </a:r>
            <a:endParaRPr lang="en-US" altLang="zh-CN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68422" y="3466295"/>
            <a:ext cx="36471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多一些鼓励（在孩子泄气的时候）</a:t>
            </a:r>
            <a:endParaRPr lang="en-US" altLang="zh-CN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2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4917" y="2818078"/>
            <a:ext cx="1284559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2014" y="3271059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784840" y="1785166"/>
            <a:ext cx="646819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4164085" y="878570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5524487" y="2538421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6440581" y="3510006"/>
            <a:ext cx="656903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7" name="矩形 126"/>
          <p:cNvSpPr/>
          <p:nvPr/>
        </p:nvSpPr>
        <p:spPr>
          <a:xfrm>
            <a:off x="1962608" y="1724489"/>
            <a:ext cx="1903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少一些</a:t>
            </a:r>
            <a:r>
              <a:rPr lang="zh-CN" altLang="en-US" sz="40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指责</a:t>
            </a:r>
          </a:p>
        </p:txBody>
      </p:sp>
      <p:grpSp>
        <p:nvGrpSpPr>
          <p:cNvPr id="128" name="组合 127"/>
          <p:cNvGrpSpPr/>
          <p:nvPr/>
        </p:nvGrpSpPr>
        <p:grpSpPr>
          <a:xfrm rot="19652793">
            <a:off x="7196889" y="4344789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41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3" grpId="0"/>
          <p:bldP spid="5" grpId="0"/>
          <p:bldP spid="6" grpId="0"/>
          <p:bldP spid="7" grpId="0"/>
          <p:bldP spid="8" grpId="0"/>
          <p:bldP spid="28" grpId="0" animBg="1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41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3" grpId="0"/>
          <p:bldP spid="5" grpId="0"/>
          <p:bldP spid="6" grpId="0"/>
          <p:bldP spid="7" grpId="0"/>
          <p:bldP spid="8" grpId="0"/>
          <p:bldP spid="28" grpId="0" animBg="1"/>
          <p:bldP spid="1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1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7" t="42269" r="25874" b="19399"/>
          <a:stretch/>
        </p:blipFill>
        <p:spPr>
          <a:xfrm>
            <a:off x="8557845" y="2491528"/>
            <a:ext cx="2813539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" t="59567" r="183"/>
          <a:stretch/>
        </p:blipFill>
        <p:spPr>
          <a:xfrm>
            <a:off x="1008185" y="3962402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886732" y="2825898"/>
            <a:ext cx="622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感谢倾听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" y="4537571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3749989" y="1523812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9629" y="1606811"/>
            <a:ext cx="2230455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3348265" y="487906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670384" y="1769257"/>
            <a:ext cx="1905358" cy="1905359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922253" y="892772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985691" y="1135307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6" y="3352533"/>
            <a:ext cx="577447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471864" y="3206825"/>
            <a:ext cx="5985153" cy="1469184"/>
            <a:chOff x="1109486" y="1639467"/>
            <a:chExt cx="3315266" cy="1469184"/>
          </a:xfrm>
        </p:grpSpPr>
        <p:sp>
          <p:nvSpPr>
            <p:cNvPr id="32" name="矩形 31"/>
            <p:cNvSpPr/>
            <p:nvPr/>
          </p:nvSpPr>
          <p:spPr>
            <a:xfrm>
              <a:off x="1187748" y="2000016"/>
              <a:ext cx="2103293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9486" y="1639467"/>
              <a:ext cx="3178744" cy="7007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语文老师</a:t>
              </a:r>
              <a:r>
                <a:rPr lang="en-US" altLang="zh-CN" sz="36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/</a:t>
              </a:r>
              <a:r>
                <a:rPr lang="zh-CN" altLang="en-US" sz="36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班主任：</a:t>
              </a:r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李</a:t>
              </a: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老师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09486" y="2340236"/>
              <a:ext cx="3315266" cy="768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40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联系电话：</a:t>
              </a: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13057575615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趣体简" panose="02010609000101010101" pitchFamily="49" charset="-122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A0106959-2AA1-49A8-B96E-2482DD13B110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A701FF-84A4-4563-9843-3BB04A95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8F56B4-1A30-4CC0-99CD-E9FD8F9804E8}"/>
              </a:ext>
            </a:extLst>
          </p:cNvPr>
          <p:cNvGrpSpPr/>
          <p:nvPr/>
        </p:nvGrpSpPr>
        <p:grpSpPr>
          <a:xfrm>
            <a:off x="-51859" y="123185"/>
            <a:ext cx="4102438" cy="1891866"/>
            <a:chOff x="-51859" y="123185"/>
            <a:chExt cx="4102438" cy="189186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8AD19DC-D778-4827-8AAF-47AB9CBB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790229" cy="171075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770603B-D14E-43B7-B521-0D4D41C0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1FE898B-2AE7-49D4-B74C-0E31E1AE5D3E}"/>
              </a:ext>
            </a:extLst>
          </p:cNvPr>
          <p:cNvSpPr txBox="1"/>
          <p:nvPr/>
        </p:nvSpPr>
        <p:spPr>
          <a:xfrm>
            <a:off x="555674" y="7364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任课老师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3A4937-A56F-48CC-93B8-1E3ECE3D92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32" y="2825747"/>
            <a:ext cx="2808597" cy="36511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78AF12-181D-4C60-A8BC-9091FCB402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620" y="1731621"/>
            <a:ext cx="4868235" cy="36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847" y="562791"/>
            <a:ext cx="5938305" cy="474896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425032" y="2934414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班级</a:t>
            </a:r>
            <a:r>
              <a:rPr lang="zh-CN" altLang="en-US" sz="72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23744" y="19234"/>
            <a:ext cx="3049330" cy="35994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44" y="4181401"/>
            <a:ext cx="3457575" cy="24765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919" y="4876744"/>
            <a:ext cx="3432520" cy="1629622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31FF81-0D22-4824-960F-B8671D6AC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195" y="1375987"/>
            <a:ext cx="3600450" cy="136207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113B7374-27D4-491A-B27B-E1FA01D7D216}"/>
              </a:ext>
            </a:extLst>
          </p:cNvPr>
          <p:cNvGrpSpPr/>
          <p:nvPr/>
        </p:nvGrpSpPr>
        <p:grpSpPr>
          <a:xfrm>
            <a:off x="5273590" y="2838920"/>
            <a:ext cx="1844285" cy="1227459"/>
            <a:chOff x="5273590" y="2838920"/>
            <a:chExt cx="1844285" cy="1227459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DAE6D00-F278-4183-BB17-917BB62D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3590" y="2838920"/>
              <a:ext cx="1844285" cy="1227459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746031" y="3250009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67568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43</a:t>
              </a:r>
              <a:r>
                <a:rPr lang="zh-CN" altLang="en-US" sz="2800" dirty="0">
                  <a:solidFill>
                    <a:srgbClr val="B67568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061EF63-32D7-4E42-B093-CF568A87D352}"/>
              </a:ext>
            </a:extLst>
          </p:cNvPr>
          <p:cNvGrpSpPr/>
          <p:nvPr/>
        </p:nvGrpSpPr>
        <p:grpSpPr>
          <a:xfrm>
            <a:off x="6487902" y="4285177"/>
            <a:ext cx="1844285" cy="1227459"/>
            <a:chOff x="6487902" y="4285177"/>
            <a:chExt cx="1844285" cy="1227459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B518C77-7BEB-4079-BDE3-FDA4E36C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7902" y="4285177"/>
              <a:ext cx="1844285" cy="1227459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6989403" y="4671040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23</a:t>
              </a:r>
              <a:r>
                <a:rPr lang="zh-CN" altLang="en-US" sz="2800" dirty="0">
                  <a:solidFill>
                    <a:srgbClr val="28B8D3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D894518-B6DD-4BD0-8098-A909CF2FC686}"/>
              </a:ext>
            </a:extLst>
          </p:cNvPr>
          <p:cNvGrpSpPr/>
          <p:nvPr/>
        </p:nvGrpSpPr>
        <p:grpSpPr>
          <a:xfrm>
            <a:off x="3822353" y="4297011"/>
            <a:ext cx="1844285" cy="1227459"/>
            <a:chOff x="3822353" y="4297011"/>
            <a:chExt cx="1844285" cy="122745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2B3B48-84C6-471B-90BA-471F23CE9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353" y="4297011"/>
              <a:ext cx="1844285" cy="1227459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4369195" y="4671040"/>
              <a:ext cx="99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C000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20</a:t>
              </a:r>
              <a:r>
                <a:rPr lang="zh-CN" altLang="en-US" sz="2800" dirty="0">
                  <a:solidFill>
                    <a:srgbClr val="FFC000"/>
                  </a:solidFill>
                  <a:latin typeface="经典趣体简" panose="02010609000101010101" pitchFamily="49" charset="-122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人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3AEC4DB-9669-4952-B78C-A1C50E4E20FE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5127D6-9E54-456F-9940-0BD2721E5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AFDC09-6F41-415A-86EC-2307589AE903}"/>
              </a:ext>
            </a:extLst>
          </p:cNvPr>
          <p:cNvGrpSpPr/>
          <p:nvPr/>
        </p:nvGrpSpPr>
        <p:grpSpPr>
          <a:xfrm>
            <a:off x="-51859" y="123185"/>
            <a:ext cx="3857514" cy="1891866"/>
            <a:chOff x="-51859" y="123185"/>
            <a:chExt cx="3857514" cy="189186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E78E92C-B503-4ACD-9255-49F41A5B2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545305" cy="171075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839BD74-A329-430F-A87B-9EDE4AA4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B3036A1-5C95-4D14-82E5-E53708B74F27}"/>
              </a:ext>
            </a:extLst>
          </p:cNvPr>
          <p:cNvSpPr txBox="1"/>
          <p:nvPr/>
        </p:nvSpPr>
        <p:spPr>
          <a:xfrm>
            <a:off x="1017339" y="73648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班级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介绍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585" y="3045430"/>
            <a:ext cx="2090070" cy="32512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648" y="3075300"/>
            <a:ext cx="1798090" cy="316836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99BE8B-EBC3-46D2-8299-D6650D20140F}"/>
              </a:ext>
            </a:extLst>
          </p:cNvPr>
          <p:cNvGrpSpPr/>
          <p:nvPr/>
        </p:nvGrpSpPr>
        <p:grpSpPr>
          <a:xfrm rot="20718939">
            <a:off x="693448" y="3113187"/>
            <a:ext cx="1238877" cy="1179540"/>
            <a:chOff x="2033001" y="1929878"/>
            <a:chExt cx="1238877" cy="1179540"/>
          </a:xfrm>
        </p:grpSpPr>
        <p:sp>
          <p:nvSpPr>
            <p:cNvPr id="17" name="星形: 六角 16">
              <a:extLst>
                <a:ext uri="{FF2B5EF4-FFF2-40B4-BE49-F238E27FC236}">
                  <a16:creationId xmlns:a16="http://schemas.microsoft.com/office/drawing/2014/main" id="{7A58ACA3-C553-43E3-B5CA-D1E7A19102BD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FFCE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女生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282B89D-69B1-4D6D-B2AB-CB86D6DC1151}"/>
              </a:ext>
            </a:extLst>
          </p:cNvPr>
          <p:cNvGrpSpPr/>
          <p:nvPr/>
        </p:nvGrpSpPr>
        <p:grpSpPr>
          <a:xfrm rot="1465055">
            <a:off x="9887096" y="2756085"/>
            <a:ext cx="1238877" cy="1179540"/>
            <a:chOff x="2033001" y="1929878"/>
            <a:chExt cx="1238877" cy="1179540"/>
          </a:xfrm>
        </p:grpSpPr>
        <p:sp>
          <p:nvSpPr>
            <p:cNvPr id="28" name="星形: 六角 27">
              <a:extLst>
                <a:ext uri="{FF2B5EF4-FFF2-40B4-BE49-F238E27FC236}">
                  <a16:creationId xmlns:a16="http://schemas.microsoft.com/office/drawing/2014/main" id="{FD5DB698-B0BF-40F1-A70C-CFB54B702B4C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0A8CF94-B4DC-42B9-BE3B-0450626958F6}"/>
                </a:ext>
              </a:extLst>
            </p:cNvPr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28B8D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男生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35DEDA-1836-4058-A953-644C94C3B006}"/>
              </a:ext>
            </a:extLst>
          </p:cNvPr>
          <p:cNvGrpSpPr/>
          <p:nvPr/>
        </p:nvGrpSpPr>
        <p:grpSpPr>
          <a:xfrm>
            <a:off x="5888664" y="866009"/>
            <a:ext cx="1238877" cy="1179540"/>
            <a:chOff x="2033001" y="1929878"/>
            <a:chExt cx="1238877" cy="1179540"/>
          </a:xfrm>
        </p:grpSpPr>
        <p:sp>
          <p:nvSpPr>
            <p:cNvPr id="34" name="星形: 六角 33">
              <a:extLst>
                <a:ext uri="{FF2B5EF4-FFF2-40B4-BE49-F238E27FC236}">
                  <a16:creationId xmlns:a16="http://schemas.microsoft.com/office/drawing/2014/main" id="{582B1D34-AEDC-4184-AF3F-97FE832BD9B2}"/>
                </a:ext>
              </a:extLst>
            </p:cNvPr>
            <p:cNvSpPr/>
            <p:nvPr/>
          </p:nvSpPr>
          <p:spPr>
            <a:xfrm>
              <a:off x="2033001" y="1929878"/>
              <a:ext cx="1238877" cy="1179540"/>
            </a:xfrm>
            <a:prstGeom prst="star6">
              <a:avLst/>
            </a:prstGeom>
            <a:solidFill>
              <a:schemeClr val="bg1"/>
            </a:solidFill>
            <a:ln w="19050">
              <a:solidFill>
                <a:srgbClr val="B67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FD0FAFC-E975-40EF-A0A9-04BB6EF29D3D}"/>
                </a:ext>
              </a:extLst>
            </p:cNvPr>
            <p:cNvSpPr txBox="1"/>
            <p:nvPr/>
          </p:nvSpPr>
          <p:spPr>
            <a:xfrm>
              <a:off x="2153775" y="2254991"/>
              <a:ext cx="996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000" b="1" dirty="0">
                  <a:ln w="31750">
                    <a:solidFill>
                      <a:schemeClr val="bg1"/>
                    </a:solidFill>
                  </a:ln>
                  <a:solidFill>
                    <a:srgbClr val="B675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全班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39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126074" y="936507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3" y="935200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4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21" y="2467989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8" y="689630"/>
            <a:ext cx="566841" cy="566841"/>
          </a:xfrm>
          <a:prstGeom prst="star4">
            <a:avLst/>
          </a:prstGeom>
          <a:solidFill>
            <a:srgbClr val="FF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9061" y="2655890"/>
            <a:ext cx="223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本班的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571661" y="2803874"/>
            <a:ext cx="1177219" cy="1194956"/>
            <a:chOff x="9272337" y="-1404832"/>
            <a:chExt cx="1597009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541021" y="-1197528"/>
              <a:ext cx="1286735" cy="11273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阶段总结</a:t>
              </a:r>
              <a:endParaRPr lang="zh-CN" altLang="en-US" sz="2400" dirty="0">
                <a:solidFill>
                  <a:srgbClr val="FFFF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372591" y="971733"/>
            <a:ext cx="1220417" cy="1183132"/>
            <a:chOff x="6204695" y="728767"/>
            <a:chExt cx="1655611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655611" cy="1597009"/>
              <a:chOff x="6092400" y="4779400"/>
              <a:chExt cx="1655611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85137" y="4960094"/>
                <a:ext cx="1362874" cy="1127326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400" dirty="0">
                    <a:solidFill>
                      <a:schemeClr val="bg1"/>
                    </a:solidFill>
                  </a:rPr>
                  <a:t>本班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</a:rPr>
                  <a:t>特点</a:t>
                </a: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659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矩形 99"/>
          <p:cNvSpPr/>
          <p:nvPr/>
        </p:nvSpPr>
        <p:spPr>
          <a:xfrm>
            <a:off x="8158302" y="1029063"/>
            <a:ext cx="2665643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聪明积极</a:t>
            </a:r>
            <a:endParaRPr lang="en-US" altLang="zh-CN" sz="3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097636" y="2560299"/>
            <a:ext cx="3939697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涌现了一大批各方面有优异表现的孩子，但整体上差距比较大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0308592" y="4880210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3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46000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4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5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46000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9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100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100" grpId="0"/>
          <p:bldP spid="10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086C9F9D-D2F8-4AEC-9265-976BEA79F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08" y="1801446"/>
            <a:ext cx="3704068" cy="423053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9F6EDC3-A118-41D0-88A7-91859F3ED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92" y="25337"/>
            <a:ext cx="3962657" cy="39505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9B7285-7B95-4063-8C2E-AD28E3327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9" y="1869127"/>
            <a:ext cx="3782557" cy="39505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874798" y="3307973"/>
            <a:ext cx="2603523" cy="1967913"/>
            <a:chOff x="1187748" y="1601763"/>
            <a:chExt cx="2103293" cy="1967913"/>
          </a:xfrm>
        </p:grpSpPr>
        <p:sp>
          <p:nvSpPr>
            <p:cNvPr id="9" name="矩形 8"/>
            <p:cNvSpPr/>
            <p:nvPr/>
          </p:nvSpPr>
          <p:spPr>
            <a:xfrm>
              <a:off x="1187748" y="2000016"/>
              <a:ext cx="2103293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何家齐、朱婉娴、杨子涵、殷梓墨、殷梓萱、田映佳、王宇阳、孙煜齐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76062" y="1601763"/>
              <a:ext cx="1848162" cy="941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岗位工作方面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94794" y="3174996"/>
            <a:ext cx="3005078" cy="1731559"/>
            <a:chOff x="1129279" y="1757247"/>
            <a:chExt cx="2103293" cy="1731559"/>
          </a:xfrm>
        </p:grpSpPr>
        <p:sp>
          <p:nvSpPr>
            <p:cNvPr id="32" name="矩形 31"/>
            <p:cNvSpPr/>
            <p:nvPr/>
          </p:nvSpPr>
          <p:spPr>
            <a:xfrm>
              <a:off x="1129279" y="2288477"/>
              <a:ext cx="2103293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杨震、朱婉娴、梁墨轩、何家齐、徐新博、冯承志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9409" y="1757247"/>
              <a:ext cx="184816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学习方面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13907" y="1466072"/>
            <a:ext cx="3081040" cy="1967913"/>
            <a:chOff x="1187748" y="1601763"/>
            <a:chExt cx="2103293" cy="1967913"/>
          </a:xfrm>
        </p:grpSpPr>
        <p:sp>
          <p:nvSpPr>
            <p:cNvPr id="35" name="矩形 34"/>
            <p:cNvSpPr/>
            <p:nvPr/>
          </p:nvSpPr>
          <p:spPr>
            <a:xfrm>
              <a:off x="1187748" y="2000016"/>
              <a:ext cx="2103293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何慧琳、王钧泽、范依晨、唐瑶、冯承志、梁墨轩、徐新博、张功俊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6062" y="1601763"/>
              <a:ext cx="184816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趣体简" panose="02010609000101010101" pitchFamily="49" charset="-122"/>
                </a:rPr>
                <a:t>书写方面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D01A8714-45F9-47EC-A34D-697187BDB0E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30AB59E-AC20-4F5E-8E2C-A0E6E1C1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437841" y="-1366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5AC1E37-B4C1-4F2E-908D-1D094ECF2061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FE33664-D5D4-4F53-B9ED-F13237A19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5827BA7-D200-44E3-8640-9AD709B4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125D138-6AF3-4E41-B64A-BAD1B8DF7ADF}"/>
              </a:ext>
            </a:extLst>
          </p:cNvPr>
          <p:cNvSpPr txBox="1"/>
          <p:nvPr/>
        </p:nvSpPr>
        <p:spPr>
          <a:xfrm>
            <a:off x="824672" y="6774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FFCE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优秀学生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表扬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01AC4C-376B-48DC-8C80-9BC06857FA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54" y="3844419"/>
            <a:ext cx="2770301" cy="2700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2144514D-D4A1-49A3-89F0-B96EB8BCE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51" y="1996192"/>
            <a:ext cx="4684757" cy="468475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62BAC45F-1672-4EA7-A85F-A44FC3EDB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03" y="446196"/>
            <a:ext cx="4951762" cy="49517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EA5740-38BE-458C-9975-F47317E48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18" y="2235367"/>
            <a:ext cx="5225704" cy="522570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59A3ABB7-CA70-491B-9919-71F70F633270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236D5DD-E540-49AF-8548-A8BC77E0D538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AC459EF-F959-43AF-B26E-B467C172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28D6561-F421-4ADE-9513-3DA03EB6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C463E323-121D-4E9D-A44A-12CEE8895933}"/>
              </a:ext>
            </a:extLst>
          </p:cNvPr>
          <p:cNvSpPr txBox="1"/>
          <p:nvPr/>
        </p:nvSpPr>
        <p:spPr>
          <a:xfrm>
            <a:off x="363011" y="67748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28B8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表现积极学生</a:t>
            </a:r>
            <a:r>
              <a:rPr lang="zh-CN" altLang="en-US" sz="3600" b="1" dirty="0">
                <a:ln w="317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表扬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4F9FD4E-9E9F-4127-AA65-86A18E7EC9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5" t="33245" r="15635" b="10756"/>
          <a:stretch/>
        </p:blipFill>
        <p:spPr>
          <a:xfrm>
            <a:off x="-31960" y="2541263"/>
            <a:ext cx="2500221" cy="24494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2E2AB09-33F4-49D8-BC84-D420671633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5" t="33245" r="15635" b="10756"/>
          <a:stretch/>
        </p:blipFill>
        <p:spPr>
          <a:xfrm>
            <a:off x="6963370" y="718120"/>
            <a:ext cx="2569830" cy="251762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7113EF1-3D28-4DB7-8471-528D3EA2C3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5" t="33245" r="15635" b="10756"/>
          <a:stretch/>
        </p:blipFill>
        <p:spPr>
          <a:xfrm>
            <a:off x="3834576" y="1965711"/>
            <a:ext cx="2500220" cy="244942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8708A71-6A40-4D02-BCEE-5D57A91B943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278" y="4019546"/>
            <a:ext cx="2066796" cy="251762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1249AAB0-FC78-4A94-8084-B44F085DF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7DD7CAF-0E83-4488-84A2-D70A962A2AC3}"/>
              </a:ext>
            </a:extLst>
          </p:cNvPr>
          <p:cNvSpPr txBox="1"/>
          <p:nvPr/>
        </p:nvSpPr>
        <p:spPr>
          <a:xfrm>
            <a:off x="1337931" y="3724835"/>
            <a:ext cx="3073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热心班级事务积极举手回答问题</a:t>
            </a:r>
            <a:r>
              <a:rPr lang="zh-CN" altLang="en-US" sz="2800" dirty="0">
                <a:latin typeface="+mj-ea"/>
                <a:ea typeface="+mj-ea"/>
              </a:rPr>
              <a:t>：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zh-CN" altLang="en-US" sz="2800" dirty="0">
                <a:latin typeface="+mj-ea"/>
                <a:ea typeface="+mj-ea"/>
              </a:rPr>
              <a:t>潘启铭 王钧泽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zh-CN" altLang="en-US" sz="2800" dirty="0">
                <a:latin typeface="+mj-ea"/>
                <a:ea typeface="+mj-ea"/>
              </a:rPr>
              <a:t>季嘉航 耿宗宇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zh-CN" altLang="en-US" sz="2800" dirty="0">
                <a:latin typeface="+mj-ea"/>
                <a:ea typeface="+mj-ea"/>
              </a:rPr>
              <a:t>张梦瑶 唐瑶</a:t>
            </a:r>
            <a:r>
              <a:rPr lang="en-US" altLang="zh-CN" sz="2800" dirty="0">
                <a:latin typeface="+mj-ea"/>
                <a:ea typeface="+mj-ea"/>
              </a:rPr>
              <a:t>……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C51924-E947-49B8-82DB-1DD8CC8FABBA}"/>
              </a:ext>
            </a:extLst>
          </p:cNvPr>
          <p:cNvSpPr txBox="1"/>
          <p:nvPr/>
        </p:nvSpPr>
        <p:spPr>
          <a:xfrm>
            <a:off x="5131715" y="3496443"/>
            <a:ext cx="32805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严格遵守课堂纪律</a:t>
            </a:r>
            <a:r>
              <a:rPr lang="zh-CN" altLang="en-US" sz="2800" dirty="0">
                <a:latin typeface="+mn-ea"/>
              </a:rPr>
              <a:t>：刘子恒</a:t>
            </a:r>
            <a:r>
              <a:rPr lang="en-US" altLang="zh-CN" sz="2800" dirty="0">
                <a:latin typeface="+mn-ea"/>
              </a:rPr>
              <a:t>  </a:t>
            </a:r>
            <a:r>
              <a:rPr lang="zh-CN" altLang="en-US" sz="2800" dirty="0">
                <a:latin typeface="+mn-ea"/>
              </a:rPr>
              <a:t>冯嘉敏</a:t>
            </a: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赵芷甜</a:t>
            </a:r>
            <a:r>
              <a:rPr lang="en-US" altLang="zh-CN" sz="2800" dirty="0">
                <a:latin typeface="+mn-ea"/>
              </a:rPr>
              <a:t>  </a:t>
            </a:r>
            <a:r>
              <a:rPr lang="zh-CN" altLang="en-US" sz="2800" dirty="0">
                <a:latin typeface="+mn-ea"/>
              </a:rPr>
              <a:t>范依晨</a:t>
            </a: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易允皓  </a:t>
            </a:r>
            <a:endParaRPr lang="en-US" altLang="zh-CN" sz="2800" dirty="0">
              <a:latin typeface="+mn-ea"/>
            </a:endParaRPr>
          </a:p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82D49F-0FB2-4501-B2B1-BCAA5F31E9C7}"/>
              </a:ext>
            </a:extLst>
          </p:cNvPr>
          <p:cNvSpPr txBox="1"/>
          <p:nvPr/>
        </p:nvSpPr>
        <p:spPr>
          <a:xfrm>
            <a:off x="8542282" y="1965711"/>
            <a:ext cx="32805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热爱劳动团结同学关心集体</a:t>
            </a:r>
            <a:r>
              <a:rPr lang="zh-CN" altLang="en-US" sz="2800" dirty="0">
                <a:latin typeface="+mn-ea"/>
              </a:rPr>
              <a:t>：</a:t>
            </a: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唐辰枫</a:t>
            </a:r>
            <a:r>
              <a:rPr lang="en-US" altLang="zh-CN" sz="2800" dirty="0">
                <a:latin typeface="+mn-ea"/>
              </a:rPr>
              <a:t>  </a:t>
            </a:r>
            <a:r>
              <a:rPr lang="zh-CN" altLang="en-US" sz="2800" dirty="0">
                <a:latin typeface="+mn-ea"/>
              </a:rPr>
              <a:t>张佳玲</a:t>
            </a: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严子涵</a:t>
            </a:r>
            <a:r>
              <a:rPr lang="en-US" altLang="zh-CN" sz="2800" dirty="0">
                <a:latin typeface="+mn-ea"/>
              </a:rPr>
              <a:t>  </a:t>
            </a:r>
            <a:r>
              <a:rPr lang="zh-CN" altLang="en-US" sz="2800" dirty="0">
                <a:latin typeface="+mn-ea"/>
              </a:rPr>
              <a:t>陈晨</a:t>
            </a:r>
            <a:endParaRPr lang="en-US" altLang="zh-CN" sz="28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5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62" r="4000" b="19307"/>
          <a:stretch/>
        </p:blipFill>
        <p:spPr>
          <a:xfrm>
            <a:off x="0" y="2"/>
            <a:ext cx="12192000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2"/>
          <p:cNvSpPr txBox="1"/>
          <p:nvPr/>
        </p:nvSpPr>
        <p:spPr>
          <a:xfrm>
            <a:off x="5342021" y="1603206"/>
            <a:ext cx="205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本班学生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90189" y="2217639"/>
            <a:ext cx="3292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 </a:t>
            </a:r>
            <a:r>
              <a:rPr lang="zh-CN" altLang="en-US" sz="6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 点 </a:t>
            </a:r>
            <a:r>
              <a:rPr lang="en-US" altLang="zh-CN" sz="6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6600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400926"/>
            <a:ext cx="6320589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40380" y="3400925"/>
            <a:ext cx="5951621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9455" y="3464914"/>
            <a:ext cx="1649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  点</a:t>
            </a:r>
          </a:p>
        </p:txBody>
      </p:sp>
      <p:sp>
        <p:nvSpPr>
          <p:cNvPr id="8" name="矩形 7"/>
          <p:cNvSpPr/>
          <p:nvPr/>
        </p:nvSpPr>
        <p:spPr>
          <a:xfrm>
            <a:off x="8471923" y="3452884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 足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895208" y="5245803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a typeface="微软简粗黑" pitchFamily="2" charset="-122"/>
              </a:rPr>
              <a:t>聪明    好奇心强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92258" y="4625842"/>
            <a:ext cx="1260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乐观 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1549" y="4619723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2462" y="451539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马虎大意</a:t>
            </a:r>
          </a:p>
        </p:txBody>
      </p:sp>
      <p:sp>
        <p:nvSpPr>
          <p:cNvPr id="22" name="矩形 21"/>
          <p:cNvSpPr/>
          <p:nvPr/>
        </p:nvSpPr>
        <p:spPr>
          <a:xfrm>
            <a:off x="7824866" y="5245803"/>
            <a:ext cx="3837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a typeface="微软简粗黑" pitchFamily="2" charset="-122"/>
              </a:rPr>
              <a:t>部分同学注意力不集中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ea typeface="微软简粗黑" pitchFamily="2" charset="-122"/>
            </a:endParaRPr>
          </a:p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a typeface="微软简粗黑" pitchFamily="2" charset="-122"/>
              </a:rPr>
              <a:t>学习习惯差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2740BF-3241-48FB-9CF2-8D19209D91DB}"/>
              </a:ext>
            </a:extLst>
          </p:cNvPr>
          <p:cNvSpPr txBox="1"/>
          <p:nvPr/>
        </p:nvSpPr>
        <p:spPr>
          <a:xfrm>
            <a:off x="1663909" y="5769023"/>
            <a:ext cx="355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大部分学生基础较好</a:t>
            </a:r>
          </a:p>
        </p:txBody>
      </p:sp>
    </p:spTree>
    <p:extLst>
      <p:ext uri="{BB962C8B-B14F-4D97-AF65-F5344CB8AC3E}">
        <p14:creationId xmlns:p14="http://schemas.microsoft.com/office/powerpoint/2010/main" val="28209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 animBg="1"/>
          <p:bldP spid="19" grpId="0" animBg="1"/>
          <p:bldP spid="7" grpId="0"/>
          <p:bldP spid="8" grpId="0"/>
          <p:bldP spid="12" grpId="0"/>
          <p:bldP spid="13" grpId="0"/>
          <p:bldP spid="15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 animBg="1"/>
          <p:bldP spid="19" grpId="0" animBg="1"/>
          <p:bldP spid="7" grpId="0"/>
          <p:bldP spid="8" grpId="0"/>
          <p:bldP spid="12" grpId="0"/>
          <p:bldP spid="13" grpId="0"/>
          <p:bldP spid="15" grpId="0"/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1F8E5E-9F76-47E4-BC37-FC53477A3038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E82F84-7B6F-4376-9BD5-422A2D9E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929" flipH="1">
            <a:off x="9773190" y="-135438"/>
            <a:ext cx="1459794" cy="145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277356-B735-47C3-937A-FE0251D80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220" y="4477330"/>
            <a:ext cx="6096984" cy="209071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021064D-7F31-40B7-9C48-19CF98BC2F01}"/>
              </a:ext>
            </a:extLst>
          </p:cNvPr>
          <p:cNvGrpSpPr/>
          <p:nvPr/>
        </p:nvGrpSpPr>
        <p:grpSpPr>
          <a:xfrm>
            <a:off x="0" y="41272"/>
            <a:ext cx="4270933" cy="1891866"/>
            <a:chOff x="-51859" y="123185"/>
            <a:chExt cx="4270933" cy="189186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4C4B6910-3593-4022-A199-8B3D0D00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50" y="304292"/>
              <a:ext cx="3958724" cy="171075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E0A3D3-453D-4ED6-9DE0-FC3B9611C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859" y="123185"/>
              <a:ext cx="1335450" cy="106229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9BF86375-0FB8-4FB6-874C-469282FD4828}"/>
              </a:ext>
            </a:extLst>
          </p:cNvPr>
          <p:cNvSpPr txBox="1"/>
          <p:nvPr/>
        </p:nvSpPr>
        <p:spPr>
          <a:xfrm>
            <a:off x="911847" y="641187"/>
            <a:ext cx="306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解决粗心好办法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50F169-F7D3-444E-9E7F-041366B0CFC1}"/>
              </a:ext>
            </a:extLst>
          </p:cNvPr>
          <p:cNvSpPr txBox="1"/>
          <p:nvPr/>
        </p:nvSpPr>
        <p:spPr>
          <a:xfrm>
            <a:off x="1335449" y="1774073"/>
            <a:ext cx="9322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、准备好错题集</a:t>
            </a:r>
            <a:endParaRPr lang="en-US" altLang="zh-CN" sz="3600" dirty="0"/>
          </a:p>
          <a:p>
            <a:r>
              <a:rPr lang="en-US" altLang="zh-CN" sz="3600" dirty="0"/>
              <a:t>2</a:t>
            </a:r>
            <a:r>
              <a:rPr lang="zh-CN" altLang="en-US" sz="3600" dirty="0"/>
              <a:t>、先生活</a:t>
            </a:r>
            <a:r>
              <a:rPr lang="zh-CN" altLang="en-US" sz="3600" dirty="0">
                <a:solidFill>
                  <a:srgbClr val="C00000"/>
                </a:solidFill>
              </a:rPr>
              <a:t>习惯</a:t>
            </a:r>
            <a:r>
              <a:rPr lang="zh-CN" altLang="en-US" sz="3600" dirty="0"/>
              <a:t>再学习</a:t>
            </a:r>
            <a:r>
              <a:rPr lang="zh-CN" altLang="en-US" sz="3600" dirty="0">
                <a:solidFill>
                  <a:srgbClr val="C00000"/>
                </a:solidFill>
              </a:rPr>
              <a:t>习惯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/>
              <a:t>3</a:t>
            </a:r>
            <a:r>
              <a:rPr lang="zh-CN" altLang="en-US" sz="3600" dirty="0"/>
              <a:t>、建立奖励机制（不要给孩子贴上负面标签）</a:t>
            </a:r>
            <a:endParaRPr lang="en-US" altLang="zh-CN" sz="3600" dirty="0"/>
          </a:p>
          <a:p>
            <a:r>
              <a:rPr lang="en-US" altLang="zh-CN" sz="3600" dirty="0"/>
              <a:t>4</a:t>
            </a:r>
            <a:r>
              <a:rPr lang="zh-CN" altLang="en-US" sz="3600" dirty="0"/>
              <a:t>、养成自主检查的习惯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450</Words>
  <Application>Microsoft Office PowerPoint</Application>
  <PresentationFormat>宽屏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方正超粗黑简体</vt:lpstr>
      <vt:lpstr>华文琥珀</vt:lpstr>
      <vt:lpstr>经典趣体简</vt:lpstr>
      <vt:lpstr>宋体</vt:lpstr>
      <vt:lpstr>微软雅黑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复课PPT模板</dc:title>
  <dc:creator>第一PPT</dc:creator>
  <cp:keywords>www.1ppt.com</cp:keywords>
  <dc:description>www.1ppt.com</dc:description>
  <cp:lastModifiedBy>李 倩倩</cp:lastModifiedBy>
  <cp:revision>86</cp:revision>
  <dcterms:created xsi:type="dcterms:W3CDTF">2015-05-05T08:02:14Z</dcterms:created>
  <dcterms:modified xsi:type="dcterms:W3CDTF">2020-11-26T05:09:37Z</dcterms:modified>
</cp:coreProperties>
</file>