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366" r:id="rId3"/>
    <p:sldId id="365" r:id="rId4"/>
    <p:sldId id="367" r:id="rId5"/>
    <p:sldId id="267" r:id="rId6"/>
    <p:sldId id="391" r:id="rId7"/>
    <p:sldId id="269" r:id="rId8"/>
    <p:sldId id="435" r:id="rId9"/>
    <p:sldId id="436" r:id="rId10"/>
    <p:sldId id="437" r:id="rId11"/>
    <p:sldId id="392" r:id="rId12"/>
    <p:sldId id="270" r:id="rId13"/>
    <p:sldId id="445" r:id="rId14"/>
    <p:sldId id="271" r:id="rId15"/>
    <p:sldId id="438" r:id="rId16"/>
    <p:sldId id="439" r:id="rId17"/>
    <p:sldId id="444" r:id="rId18"/>
    <p:sldId id="393" r:id="rId19"/>
    <p:sldId id="274" r:id="rId20"/>
    <p:sldId id="276" r:id="rId21"/>
    <p:sldId id="440" r:id="rId22"/>
    <p:sldId id="441" r:id="rId23"/>
    <p:sldId id="434" r:id="rId24"/>
    <p:sldId id="442" r:id="rId25"/>
    <p:sldId id="443" r:id="rId26"/>
    <p:sldId id="446" r:id="rId27"/>
    <p:sldId id="394" r:id="rId28"/>
    <p:sldId id="279" r:id="rId29"/>
    <p:sldId id="278" r:id="rId30"/>
    <p:sldId id="372" r:id="rId31"/>
    <p:sldId id="477" r:id="rId32"/>
    <p:sldId id="395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9"/>
    <a:srgbClr val="A17665"/>
    <a:srgbClr val="A47764"/>
    <a:srgbClr val="555D5C"/>
    <a:srgbClr val="5FB169"/>
    <a:srgbClr val="78BC27"/>
    <a:srgbClr val="F3834B"/>
    <a:srgbClr val="BBDC44"/>
    <a:srgbClr val="FFD679"/>
    <a:srgbClr val="FF5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B3516-EC99-4995-BC05-8B2FB1EC09C9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995C-A722-4E54-AAB9-06D899DF73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87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93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542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907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257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20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3D41-7C8C-4981-9AA6-9B70D6A344B2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82496" y="1663454"/>
            <a:ext cx="762005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kern="0" spc="-30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charset="0"/>
                <a:ea typeface="汉仪铸字木头人W" panose="00020600040101010101" charset="-122"/>
                <a:cs typeface="+mn-ea"/>
                <a:sym typeface="+mn-lt"/>
              </a:rPr>
              <a:t>沟通，从心开始</a:t>
            </a:r>
          </a:p>
        </p:txBody>
      </p:sp>
      <p:sp>
        <p:nvSpPr>
          <p:cNvPr id="41" name="矩形 40"/>
          <p:cNvSpPr/>
          <p:nvPr/>
        </p:nvSpPr>
        <p:spPr>
          <a:xfrm>
            <a:off x="4860939" y="3231860"/>
            <a:ext cx="2643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三（</a:t>
            </a:r>
            <a:r>
              <a:rPr lang="en-US" altLang="zh-CN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）班期中家长会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79157B2-3DE8-42B8-AF74-81B1BB9AFD0C}"/>
              </a:ext>
            </a:extLst>
          </p:cNvPr>
          <p:cNvSpPr txBox="1"/>
          <p:nvPr/>
        </p:nvSpPr>
        <p:spPr>
          <a:xfrm>
            <a:off x="2144109" y="1713187"/>
            <a:ext cx="6989381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3F3F3F"/>
                </a:solidFill>
              </a:rPr>
              <a:t>习惯是无形的力量，孩子成绩的好坏，不仅与智力有关，更受到了学习习惯的影响。俗话说得好</a:t>
            </a:r>
            <a:r>
              <a:rPr lang="zh-CN" altLang="en-US" b="1" dirty="0">
                <a:solidFill>
                  <a:srgbClr val="3F3F3F"/>
                </a:solidFill>
              </a:rPr>
              <a:t>：</a:t>
            </a:r>
            <a:r>
              <a:rPr lang="zh-CN" altLang="en-US" dirty="0">
                <a:solidFill>
                  <a:srgbClr val="FF0000"/>
                </a:solidFill>
              </a:rPr>
              <a:t>“与其给孩子金山银山，不如教给孩子好习惯。”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为了孩子着想，我们应该做到：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  <a:p>
            <a:endParaRPr lang="zh-CN" altLang="en-US" b="1" dirty="0">
              <a:solidFill>
                <a:srgbClr val="3F3F3F"/>
              </a:solidFill>
            </a:endParaRPr>
          </a:p>
          <a:p>
            <a:r>
              <a:rPr lang="en-US" altLang="zh-CN" dirty="0">
                <a:solidFill>
                  <a:srgbClr val="3F3F3F"/>
                </a:solidFill>
              </a:rPr>
              <a:t>1</a:t>
            </a:r>
            <a:r>
              <a:rPr lang="zh-CN" altLang="en-US" dirty="0">
                <a:solidFill>
                  <a:srgbClr val="3F3F3F"/>
                </a:solidFill>
              </a:rPr>
              <a:t>、培养学习习惯，狠抓孩子的学习自控力。</a:t>
            </a:r>
            <a:endParaRPr lang="en-US" altLang="zh-CN" dirty="0">
              <a:solidFill>
                <a:srgbClr val="3F3F3F"/>
              </a:solidFill>
            </a:endParaRPr>
          </a:p>
          <a:p>
            <a:endParaRPr lang="zh-CN" altLang="en-US" dirty="0">
              <a:solidFill>
                <a:srgbClr val="3F3F3F"/>
              </a:solidFill>
            </a:endParaRPr>
          </a:p>
          <a:p>
            <a:r>
              <a:rPr lang="en-US" altLang="zh-CN" dirty="0">
                <a:solidFill>
                  <a:srgbClr val="3F3F3F"/>
                </a:solidFill>
              </a:rPr>
              <a:t>2</a:t>
            </a:r>
            <a:r>
              <a:rPr lang="zh-CN" altLang="en-US" dirty="0">
                <a:solidFill>
                  <a:srgbClr val="3F3F3F"/>
                </a:solidFill>
              </a:rPr>
              <a:t>、制定作息时间表，一定要严格执行；</a:t>
            </a:r>
            <a:endParaRPr lang="en-US" altLang="zh-CN" dirty="0">
              <a:solidFill>
                <a:srgbClr val="3F3F3F"/>
              </a:solidFill>
            </a:endParaRPr>
          </a:p>
          <a:p>
            <a:endParaRPr lang="zh-CN" altLang="en-US" dirty="0">
              <a:solidFill>
                <a:srgbClr val="3F3F3F"/>
              </a:solidFill>
            </a:endParaRPr>
          </a:p>
          <a:p>
            <a:r>
              <a:rPr lang="en-US" altLang="zh-CN" dirty="0">
                <a:solidFill>
                  <a:srgbClr val="3F3F3F"/>
                </a:solidFill>
              </a:rPr>
              <a:t>3</a:t>
            </a:r>
            <a:r>
              <a:rPr lang="zh-CN" altLang="en-US" dirty="0">
                <a:solidFill>
                  <a:srgbClr val="3F3F3F"/>
                </a:solidFill>
              </a:rPr>
              <a:t>、鼓励孩子独立思考，独立完成作业；</a:t>
            </a:r>
            <a:endParaRPr lang="en-US" altLang="zh-CN" dirty="0">
              <a:solidFill>
                <a:srgbClr val="3F3F3F"/>
              </a:solidFill>
            </a:endParaRPr>
          </a:p>
          <a:p>
            <a:endParaRPr lang="zh-CN" altLang="en-US" dirty="0">
              <a:solidFill>
                <a:srgbClr val="3F3F3F"/>
              </a:solidFill>
            </a:endParaRPr>
          </a:p>
          <a:p>
            <a:r>
              <a:rPr lang="en-US" altLang="zh-CN" dirty="0">
                <a:solidFill>
                  <a:srgbClr val="3F3F3F"/>
                </a:solidFill>
              </a:rPr>
              <a:t>4</a:t>
            </a:r>
            <a:r>
              <a:rPr lang="zh-CN" altLang="en-US" dirty="0">
                <a:solidFill>
                  <a:srgbClr val="3F3F3F"/>
                </a:solidFill>
              </a:rPr>
              <a:t>、课前预习课后复习，写完作业还要检查；</a:t>
            </a:r>
            <a:endParaRPr lang="en-US" altLang="zh-CN" dirty="0">
              <a:solidFill>
                <a:srgbClr val="3F3F3F"/>
              </a:solidFill>
            </a:endParaRPr>
          </a:p>
          <a:p>
            <a:endParaRPr lang="zh-CN" altLang="en-US" dirty="0">
              <a:solidFill>
                <a:srgbClr val="3F3F3F"/>
              </a:solidFill>
            </a:endParaRPr>
          </a:p>
          <a:p>
            <a:r>
              <a:rPr lang="en-US" altLang="zh-CN" dirty="0">
                <a:solidFill>
                  <a:srgbClr val="3F3F3F"/>
                </a:solidFill>
              </a:rPr>
              <a:t>5</a:t>
            </a:r>
            <a:r>
              <a:rPr lang="zh-CN" altLang="en-US" dirty="0">
                <a:solidFill>
                  <a:srgbClr val="3F3F3F"/>
                </a:solidFill>
              </a:rPr>
              <a:t>、要求孩子自己整理书桌和书包，做什么事情都要井然有序。</a:t>
            </a: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en-US" altLang="zh-CN" b="1" dirty="0">
              <a:solidFill>
                <a:srgbClr val="3F3F3F"/>
              </a:solidFill>
            </a:endParaRPr>
          </a:p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8976E0C-4B34-43A8-B281-67932DB60CA7}"/>
              </a:ext>
            </a:extLst>
          </p:cNvPr>
          <p:cNvSpPr/>
          <p:nvPr/>
        </p:nvSpPr>
        <p:spPr>
          <a:xfrm>
            <a:off x="1952990" y="203114"/>
            <a:ext cx="75713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kern="0" dirty="0">
                <a:solidFill>
                  <a:schemeClr val="bg1"/>
                </a:solidFill>
                <a:ea typeface="汉仪铸字木头人W" panose="00020600040101010101" charset="-122"/>
                <a:cs typeface="+mn-ea"/>
              </a:rPr>
              <a:t>“三年级效应”如何应对？</a:t>
            </a:r>
            <a:endParaRPr lang="zh-CN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08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57842" y="2405912"/>
            <a:ext cx="65041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班级学习情况</a:t>
            </a: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第三部分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21768" y="2048487"/>
            <a:ext cx="8192769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语文优秀生：魏紫诺  王思懿  田雨泽  陈婧琪  张梦涵         杨文博  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周文瑞  张雨萱  高存希  郭昊阳  刘默求  刘仪炀 </a:t>
            </a:r>
            <a:endParaRPr lang="en-US" altLang="zh-CN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李兴晨  焦文筱  李瑞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8" y="1485161"/>
            <a:ext cx="2504688" cy="19679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2" y="1838859"/>
            <a:ext cx="854039" cy="1260057"/>
          </a:xfrm>
          <a:prstGeom prst="rect">
            <a:avLst/>
          </a:prstGeom>
        </p:spPr>
      </p:pic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期中考试情况</a:t>
            </a:r>
          </a:p>
        </p:txBody>
      </p:sp>
      <p:pic>
        <p:nvPicPr>
          <p:cNvPr id="4" name="图片 3" descr="3f24e0f0ce70d5591e197bcf9d41eac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530" y="3034030"/>
            <a:ext cx="3747135" cy="3823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光荣榜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A6223D9-BD78-4D1D-B912-A163FB99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35" y="2576235"/>
            <a:ext cx="3749365" cy="382862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0001EE1-9888-4849-BD9A-ABD2BC2FA8F6}"/>
              </a:ext>
            </a:extLst>
          </p:cNvPr>
          <p:cNvSpPr txBox="1"/>
          <p:nvPr/>
        </p:nvSpPr>
        <p:spPr>
          <a:xfrm>
            <a:off x="2062856" y="2247495"/>
            <a:ext cx="6379779" cy="224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专心听讲、发言积极的学生：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田雨泽  魏紫诺  陈婧琪  吴欣语 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王欣     齐舒涵  王文萱  张雨萱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刘仪炀  张博文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06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光荣榜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A6223D9-BD78-4D1D-B912-A163FB99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35" y="2576235"/>
            <a:ext cx="3749365" cy="382862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0001EE1-9888-4849-BD9A-ABD2BC2FA8F6}"/>
              </a:ext>
            </a:extLst>
          </p:cNvPr>
          <p:cNvSpPr txBox="1"/>
          <p:nvPr/>
        </p:nvSpPr>
        <p:spPr>
          <a:xfrm>
            <a:off x="2165129" y="1848070"/>
            <a:ext cx="6855573" cy="335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书写工整的学生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高存希  田雨泽  郭昊阳  齐舒涵  王文萱 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王欣     刘仪炀  陈钜潮   张雨萱  尧梓逸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李兴晨  魏紫诺  张梦涵   赵尉东  方诗涵</a:t>
            </a:r>
            <a:endParaRPr lang="en-US" altLang="zh-CN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光荣榜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A6223D9-BD78-4D1D-B912-A163FB99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35" y="2576235"/>
            <a:ext cx="3749365" cy="382862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0001EE1-9888-4849-BD9A-ABD2BC2FA8F6}"/>
              </a:ext>
            </a:extLst>
          </p:cNvPr>
          <p:cNvSpPr txBox="1"/>
          <p:nvPr/>
        </p:nvSpPr>
        <p:spPr>
          <a:xfrm>
            <a:off x="1892520" y="1855530"/>
            <a:ext cx="6285186" cy="224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守纪律的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高存希  郭昊阳  魏紫诺  齐舒涵  王思懿</a:t>
            </a:r>
            <a:endParaRPr lang="en-US" altLang="zh-CN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张欣雨  张雨萱  王文萱  方诗涵  刘仪炀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吴欣语  张梦涵  张晓雅   柏佳欣  王欣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16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光荣榜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A6223D9-BD78-4D1D-B912-A163FB99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35" y="2576235"/>
            <a:ext cx="3749365" cy="382862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0001EE1-9888-4849-BD9A-ABD2BC2FA8F6}"/>
              </a:ext>
            </a:extLst>
          </p:cNvPr>
          <p:cNvSpPr txBox="1"/>
          <p:nvPr/>
        </p:nvSpPr>
        <p:spPr>
          <a:xfrm>
            <a:off x="2060028" y="2080461"/>
            <a:ext cx="6096000" cy="224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有进步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的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焦文筱  田雨泽 陈婧琪  张梦涵  方诗涵</a:t>
            </a:r>
            <a:endParaRPr lang="en-US" altLang="zh-CN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方晓雅  李瑞    张雨萱   郭昊阳  刘仪炀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93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光荣榜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A6223D9-BD78-4D1D-B912-A163FB99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35" y="2576235"/>
            <a:ext cx="3749365" cy="382862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0001EE1-9888-4849-BD9A-ABD2BC2FA8F6}"/>
              </a:ext>
            </a:extLst>
          </p:cNvPr>
          <p:cNvSpPr txBox="1"/>
          <p:nvPr/>
        </p:nvSpPr>
        <p:spPr>
          <a:xfrm>
            <a:off x="1587062" y="1512903"/>
            <a:ext cx="6096000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为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班级做贡献的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1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）小干部：齐舒涵、王思懿 、魏紫诺  </a:t>
            </a:r>
            <a:endParaRPr lang="en-US" altLang="zh-CN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）好人好事：吕文昊、杨文博、巢赟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3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7665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）劳动小能手：魏紫诺、王思懿、吴欣语、张梦涵、齐舒涵、尧梓逸、王文萱、张雨萱、郭昊阳、张晓雅、李晨坤、赵尉东 、谭雪、张梦涵、 沈龙宇、靳皓轩、张博文、杨宸泷、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漆佳鹏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A17665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13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44445" y="2363470"/>
            <a:ext cx="784542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kern="0" spc="-3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语文</a:t>
            </a:r>
            <a:r>
              <a:rPr lang="zh-CN" altLang="en-US" sz="6600" kern="0" spc="-30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学习方面的要求</a:t>
            </a:r>
            <a:endParaRPr kumimoji="0" lang="zh-CN" altLang="en-US" sz="6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第四部分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/>
          <p:cNvSpPr/>
          <p:nvPr/>
        </p:nvSpPr>
        <p:spPr>
          <a:xfrm>
            <a:off x="5363860" y="1693793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太阳形 2"/>
          <p:cNvSpPr/>
          <p:nvPr/>
        </p:nvSpPr>
        <p:spPr>
          <a:xfrm>
            <a:off x="5363860" y="3042289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太阳形 3"/>
          <p:cNvSpPr/>
          <p:nvPr/>
        </p:nvSpPr>
        <p:spPr>
          <a:xfrm>
            <a:off x="5363860" y="4390785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13130" y="1700893"/>
            <a:ext cx="466876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（</a:t>
            </a: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）自由读，圈出生字。</a:t>
            </a:r>
          </a:p>
        </p:txBody>
      </p:sp>
      <p:sp>
        <p:nvSpPr>
          <p:cNvPr id="8" name="矩形 7"/>
          <p:cNvSpPr/>
          <p:nvPr/>
        </p:nvSpPr>
        <p:spPr>
          <a:xfrm>
            <a:off x="6613131" y="3096679"/>
            <a:ext cx="466876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（</a:t>
            </a: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）标出自然段序号。</a:t>
            </a:r>
          </a:p>
        </p:txBody>
      </p:sp>
      <p:sp>
        <p:nvSpPr>
          <p:cNvPr id="10" name="矩形 9"/>
          <p:cNvSpPr/>
          <p:nvPr/>
        </p:nvSpPr>
        <p:spPr>
          <a:xfrm>
            <a:off x="6613131" y="4408973"/>
            <a:ext cx="4668762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（</a:t>
            </a: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3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）课文要放声读，多读几遍。最少</a:t>
            </a: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3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遍。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 b="20111"/>
          <a:stretch>
            <a:fillRect/>
          </a:stretch>
        </p:blipFill>
        <p:spPr>
          <a:xfrm>
            <a:off x="321772" y="2332388"/>
            <a:ext cx="4406045" cy="2663480"/>
          </a:xfrm>
          <a:prstGeom prst="rect">
            <a:avLst/>
          </a:prstGeom>
        </p:spPr>
      </p:pic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kern="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一、</a:t>
            </a: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预习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/>
      <p:bldP spid="8" grpId="0"/>
      <p:bldP spid="10" grpId="0"/>
      <p:bldP spid="2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96" y="351602"/>
            <a:ext cx="1129579" cy="1029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/>
        </p:nvSpPr>
        <p:spPr>
          <a:xfrm>
            <a:off x="1533617" y="1381125"/>
            <a:ext cx="3434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尊敬的各位家长：</a:t>
            </a:r>
          </a:p>
        </p:txBody>
      </p:sp>
      <p:sp>
        <p:nvSpPr>
          <p:cNvPr id="17" name="矩形 16"/>
          <p:cNvSpPr/>
          <p:nvPr/>
        </p:nvSpPr>
        <p:spPr>
          <a:xfrm>
            <a:off x="2323770" y="1964690"/>
            <a:ext cx="6715126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       你们好！首先，感谢大家在百忙之中能抽出宝贵的时间来参加这次活动。单从这一点就可以看出你们对自己子女的关心，对我们学校工作的支持，对我们教育工作的帮助。为什么这么说呢？因为我觉得家长会的真正意义在于给孩子鼓励，在孩子们心中，来参加家长会，也就是对他们的关心，对他们的爱，他们会感到无比骄傲、幸福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1"/>
          <p:cNvSpPr txBox="1">
            <a:spLocks noChangeArrowheads="1"/>
          </p:cNvSpPr>
          <p:nvPr/>
        </p:nvSpPr>
        <p:spPr bwMode="auto">
          <a:xfrm>
            <a:off x="6096000" y="1834257"/>
            <a:ext cx="5288924" cy="336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2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、生字表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（</a:t>
            </a: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1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）生字表的生字要求读准确，会组词，家长应多督促认读，还可加强课外识字；</a:t>
            </a:r>
            <a:endParaRPr lang="en-US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（</a:t>
            </a: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2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）生字表的生字要求会正确工整美观地书写，会组词造句，会运用。家长在家应及时纠正学生的写字姿式。</a:t>
            </a:r>
            <a:endParaRPr lang="en-US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kern="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二、生字表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" name="图片 2" descr="80e641557d1a125680d3d79268e43a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0" y="1946275"/>
            <a:ext cx="3834765" cy="3192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1"/>
          <p:cNvSpPr txBox="1">
            <a:spLocks noChangeArrowheads="1"/>
          </p:cNvSpPr>
          <p:nvPr/>
        </p:nvSpPr>
        <p:spPr bwMode="auto">
          <a:xfrm>
            <a:off x="6096000" y="1834257"/>
            <a:ext cx="5288924" cy="322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每篇课文要求读正确，读通顺，读流利，学习后能读出感情。课后要求背诵的内容必须流利地背诵，家长检查背诵作业时应落实到位，必须流利地背诵后才过关。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kern="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三、背诵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" name="图片 2" descr="80e641557d1a125680d3d79268e43a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0" y="1946275"/>
            <a:ext cx="3834765" cy="31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1"/>
          <p:cNvSpPr txBox="1">
            <a:spLocks noChangeArrowheads="1"/>
          </p:cNvSpPr>
          <p:nvPr/>
        </p:nvSpPr>
        <p:spPr bwMode="auto">
          <a:xfrm>
            <a:off x="6096000" y="2039613"/>
            <a:ext cx="5288924" cy="277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所有生字组成的词语都是本学期需掌握的，识字量大，词语多，学生消化吸收有一定难度，只有通过不断地认读、抄写、听写来加以巩固，尤其是基础差，记忆差的孩子，家长应帮助听写。请家长们一定要做好这项工作。这对孩子的进步有很大的帮助。 </a:t>
            </a: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kern="0" noProof="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四、默写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" name="图片 2" descr="80e641557d1a125680d3d79268e43a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0" y="1946275"/>
            <a:ext cx="3834765" cy="31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F34F9F-1A0D-4435-B496-6BB2248C7392}"/>
              </a:ext>
            </a:extLst>
          </p:cNvPr>
          <p:cNvSpPr/>
          <p:nvPr/>
        </p:nvSpPr>
        <p:spPr>
          <a:xfrm>
            <a:off x="2375269" y="131381"/>
            <a:ext cx="7441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15A29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优    秀  作   业   展   示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15A29"/>
              </a:solidFill>
              <a:effectLst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5D429DC-12D2-4C52-B14A-77FDDA12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56" y="1418896"/>
            <a:ext cx="4796661" cy="49953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1903046-1AE0-4BF0-BAF2-B784EEE035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20" y="1418896"/>
            <a:ext cx="4901761" cy="4995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F34F9F-1A0D-4435-B496-6BB2248C7392}"/>
              </a:ext>
            </a:extLst>
          </p:cNvPr>
          <p:cNvSpPr/>
          <p:nvPr/>
        </p:nvSpPr>
        <p:spPr>
          <a:xfrm>
            <a:off x="2459352" y="108521"/>
            <a:ext cx="7441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15A29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优    秀  作   业   展   示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15A29"/>
              </a:solidFill>
              <a:effectLst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DDEB78-17F6-4CCD-9EFF-79BBDF546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4" y="1450428"/>
            <a:ext cx="4810454" cy="50231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897862-026E-4C20-862D-FEBD319E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0428"/>
            <a:ext cx="5023945" cy="50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F34F9F-1A0D-4435-B496-6BB2248C7392}"/>
              </a:ext>
            </a:extLst>
          </p:cNvPr>
          <p:cNvSpPr/>
          <p:nvPr/>
        </p:nvSpPr>
        <p:spPr>
          <a:xfrm>
            <a:off x="2448842" y="119031"/>
            <a:ext cx="7441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15A29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优    秀  作   业   展   示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15A29"/>
              </a:solidFill>
              <a:effectLst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1AA8D9-7904-4AF6-AA43-DBCECDED7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32" y="1408386"/>
            <a:ext cx="4158812" cy="5235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950577-B0C1-47A2-B0CF-A82A2DBBB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14" y="1408386"/>
            <a:ext cx="4403834" cy="52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F34F9F-1A0D-4435-B496-6BB2248C7392}"/>
              </a:ext>
            </a:extLst>
          </p:cNvPr>
          <p:cNvSpPr/>
          <p:nvPr/>
        </p:nvSpPr>
        <p:spPr>
          <a:xfrm>
            <a:off x="2448842" y="119031"/>
            <a:ext cx="7441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15A29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优    秀  作   业   展   示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15A29"/>
              </a:solidFill>
              <a:effectLst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B04897-409A-420E-A765-4AFB5C76B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29742" y="1216450"/>
            <a:ext cx="4861265" cy="55809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2AC115-701A-49D4-BCB5-267E0483C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" y="1576317"/>
            <a:ext cx="4926068" cy="48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44445" y="2363470"/>
            <a:ext cx="784542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kern="0" spc="-30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给家长一些建议</a:t>
            </a:r>
            <a:endParaRPr kumimoji="0" lang="zh-CN" altLang="en-US" sz="6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第五部分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528188" y="2058837"/>
            <a:ext cx="7431111" cy="33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每天请检查孩子的学习情况、家庭作业，是否认真完成。</a:t>
            </a:r>
            <a:endParaRPr lang="en-US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定期与老师进行沟通，对孩子的优点、不好的习惯以及在教育过程中出现的疑惑，可以经常与老师保持联系，共同寻找最好的教育方法。</a:t>
            </a:r>
            <a:endParaRPr lang="en-US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每天与孩子进行亲切交流，和他们谈谈今天学到了什么新知识，哪篇新课文，知道哪些道理，今后打算怎样做，交谈时，要有耐心，不能简单粗暴。 </a:t>
            </a: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sym typeface="+mn-ea"/>
              </a:rPr>
              <a:t>向各位家长提一些建议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" name="图片 2" descr="99d88a1e9fb9bbbad7cacb01d222a31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925" y="1609725"/>
            <a:ext cx="5529580" cy="4312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 3"/>
          <p:cNvSpPr/>
          <p:nvPr/>
        </p:nvSpPr>
        <p:spPr>
          <a:xfrm>
            <a:off x="4204335" y="1562735"/>
            <a:ext cx="6771005" cy="4448175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93338" y="2019180"/>
            <a:ext cx="3398520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你怎么还不去做作业，快去！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我讨厌你。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下次再这样的话</a:t>
            </a:r>
            <a:r>
              <a:rPr lang="en-US" altLang="zh-CN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……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你怎么连这种题目也不会做。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我不来管你了。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你脑子出问题了，是不是？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你真不如</a:t>
            </a:r>
            <a:r>
              <a:rPr lang="en-US" altLang="zh-CN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××</a:t>
            </a: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学习好。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你写得太差了！</a:t>
            </a: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孩子最不喜欢听到家长说的</a:t>
            </a:r>
            <a:r>
              <a:rPr lang="en-US" altLang="zh-CN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10</a:t>
            </a:r>
            <a:r>
              <a:rPr lang="zh-CN" altLang="en-US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句话是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65" y="1732915"/>
            <a:ext cx="4534535" cy="472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2"/>
          <p:cNvSpPr txBox="1"/>
          <p:nvPr/>
        </p:nvSpPr>
        <p:spPr>
          <a:xfrm>
            <a:off x="2363534" y="1540257"/>
            <a:ext cx="1010793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目录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954978" y="1191422"/>
            <a:ext cx="4860658" cy="3387194"/>
            <a:chOff x="4488235" y="1416012"/>
            <a:chExt cx="3645494" cy="2540396"/>
          </a:xfrm>
        </p:grpSpPr>
        <p:grpSp>
          <p:nvGrpSpPr>
            <p:cNvPr id="12" name="组合 11"/>
            <p:cNvGrpSpPr/>
            <p:nvPr/>
          </p:nvGrpSpPr>
          <p:grpSpPr>
            <a:xfrm>
              <a:off x="4490256" y="1416012"/>
              <a:ext cx="3643473" cy="360040"/>
              <a:chOff x="4490256" y="1216571"/>
              <a:chExt cx="3643473" cy="36004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4490256" y="1979103"/>
              <a:ext cx="3643473" cy="360040"/>
              <a:chOff x="4490256" y="1216571"/>
              <a:chExt cx="3643473" cy="36004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490256" y="2483159"/>
              <a:ext cx="3643473" cy="360040"/>
              <a:chOff x="4490256" y="1216571"/>
              <a:chExt cx="3643473" cy="36004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490256" y="3046250"/>
              <a:ext cx="3643473" cy="360040"/>
              <a:chOff x="4490256" y="1216571"/>
              <a:chExt cx="3643473" cy="36004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</a:t>
                </a: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488235" y="3596368"/>
              <a:ext cx="3643473" cy="360040"/>
              <a:chOff x="4490256" y="1216571"/>
              <a:chExt cx="3643473" cy="36004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6" name="矩形 35"/>
          <p:cNvSpPr/>
          <p:nvPr/>
        </p:nvSpPr>
        <p:spPr>
          <a:xfrm>
            <a:off x="5877664" y="1684433"/>
            <a:ext cx="2533212" cy="7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三年级效应</a:t>
            </a:r>
          </a:p>
        </p:txBody>
      </p:sp>
      <p:sp>
        <p:nvSpPr>
          <p:cNvPr id="37" name="矩形 36"/>
          <p:cNvSpPr/>
          <p:nvPr/>
        </p:nvSpPr>
        <p:spPr>
          <a:xfrm>
            <a:off x="5877664" y="2391500"/>
            <a:ext cx="2533212" cy="7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班级学习情况</a:t>
            </a:r>
          </a:p>
        </p:txBody>
      </p:sp>
      <p:sp>
        <p:nvSpPr>
          <p:cNvPr id="38" name="矩形 37"/>
          <p:cNvSpPr/>
          <p:nvPr/>
        </p:nvSpPr>
        <p:spPr>
          <a:xfrm>
            <a:off x="5877663" y="3120803"/>
            <a:ext cx="4128459" cy="7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语文学习方面的要求</a:t>
            </a:r>
          </a:p>
        </p:txBody>
      </p:sp>
      <p:sp>
        <p:nvSpPr>
          <p:cNvPr id="39" name="矩形 38"/>
          <p:cNvSpPr/>
          <p:nvPr/>
        </p:nvSpPr>
        <p:spPr>
          <a:xfrm>
            <a:off x="5880781" y="3852694"/>
            <a:ext cx="3045250" cy="82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给家长的一些建议</a:t>
            </a:r>
          </a:p>
        </p:txBody>
      </p:sp>
      <p:sp>
        <p:nvSpPr>
          <p:cNvPr id="40" name="矩形 39"/>
          <p:cNvSpPr/>
          <p:nvPr/>
        </p:nvSpPr>
        <p:spPr>
          <a:xfrm>
            <a:off x="5854132" y="968451"/>
            <a:ext cx="2943113" cy="82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召开家长会目的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96" y="351602"/>
            <a:ext cx="1129579" cy="1029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2067560" y="1381125"/>
            <a:ext cx="6533515" cy="2807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   孩子的教育工作是琐碎的，我们在工作中，难免也会出现疏忽或不足之处，恳请家长们批评指出，如果我们在教学中有什么不合理之处，也欢迎家长们能坦诚与我们交流。如果我们在教育您的孩子时，有令您不满意之处，请您及时与我们沟通，并给予理解，您的理解是对我们工作的最大支持</a:t>
            </a:r>
            <a:r>
              <a:rPr lang="en-US" altLang="zh-CN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!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谢谢大家</a:t>
            </a:r>
            <a:r>
              <a:rPr lang="en-US" altLang="zh-CN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!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巅峰盛惠"/>
          <p:cNvGrpSpPr/>
          <p:nvPr/>
        </p:nvGrpSpPr>
        <p:grpSpPr>
          <a:xfrm>
            <a:off x="795020" y="1378585"/>
            <a:ext cx="10433050" cy="5186680"/>
            <a:chOff x="5405" y="3289"/>
            <a:chExt cx="8391" cy="3983"/>
          </a:xfrm>
        </p:grpSpPr>
        <p:pic>
          <p:nvPicPr>
            <p:cNvPr id="4" name="图片 3" descr="横2"/>
            <p:cNvPicPr>
              <a:picLocks noChangeAspect="1"/>
            </p:cNvPicPr>
            <p:nvPr/>
          </p:nvPicPr>
          <p:blipFill>
            <a:blip r:embed="rId2"/>
            <a:srcRect l="8999" t="16458" r="9292" b="27054"/>
            <a:stretch>
              <a:fillRect/>
            </a:stretch>
          </p:blipFill>
          <p:spPr>
            <a:xfrm>
              <a:off x="5405" y="3289"/>
              <a:ext cx="8391" cy="398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872" y="4209"/>
              <a:ext cx="3455" cy="1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endParaRPr>
            </a:p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BFB11"/>
                      </a:gs>
                      <a:gs pos="100000">
                        <a:srgbClr val="838309"/>
                      </a:gs>
                    </a:gsLst>
                    <a:lin scaled="0"/>
                  </a:gradFill>
                  <a:effectLst/>
                  <a:uLnTx/>
                  <a:uFillTx/>
                  <a:latin typeface="汉仪青云简" panose="00020600040101010101" charset="-122"/>
                  <a:ea typeface="汉仪青云简" panose="00020600040101010101" charset="-122"/>
                  <a:cs typeface="+mn-cs"/>
                </a:rPr>
                <a:t>家长分享</a:t>
              </a:r>
            </a:p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endParaRPr>
            </a:p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733654" y="4987965"/>
            <a:ext cx="3424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/>
                <a:uLnTx/>
                <a:uFillTx/>
                <a:latin typeface="汉仪青云简" panose="00020600040101010101" charset="-122"/>
                <a:ea typeface="汉仪青云简" panose="00020600040101010101" charset="-122"/>
                <a:cs typeface="+mn-cs"/>
              </a:rPr>
              <a:t>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/>
                <a:uLnTx/>
                <a:uFillTx/>
                <a:latin typeface="汉仪青云简" panose="00020600040101010101" charset="-122"/>
                <a:ea typeface="汉仪青云简" panose="00020600040101010101" charset="-122"/>
                <a:cs typeface="+mn-cs"/>
              </a:rPr>
              <a:t>李瑞妈妈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82496" y="1663454"/>
            <a:ext cx="762005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感谢聆听</a:t>
            </a:r>
          </a:p>
        </p:txBody>
      </p:sp>
      <p:sp>
        <p:nvSpPr>
          <p:cNvPr id="41" name="矩形 40"/>
          <p:cNvSpPr/>
          <p:nvPr/>
        </p:nvSpPr>
        <p:spPr>
          <a:xfrm>
            <a:off x="4860939" y="3231860"/>
            <a:ext cx="2643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三（</a:t>
            </a:r>
            <a:r>
              <a:rPr lang="en-US" altLang="zh-CN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）班期中家长会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57842" y="2405912"/>
            <a:ext cx="65041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召开家长会目的</a:t>
            </a: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第一部分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2"/>
          <p:cNvSpPr>
            <a:spLocks noChangeArrowheads="1"/>
          </p:cNvSpPr>
          <p:nvPr/>
        </p:nvSpPr>
        <p:spPr bwMode="auto">
          <a:xfrm>
            <a:off x="1045845" y="1868805"/>
            <a:ext cx="10100945" cy="208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200000"/>
              </a:lnSpc>
              <a:buClr>
                <a:srgbClr val="0563C1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铸字木头人W" panose="00020600040101010101" charset="-122"/>
                <a:sym typeface="+mn-lt"/>
              </a:rPr>
              <a:t>       </a:t>
            </a:r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铸字木头人W" panose="00020600040101010101" charset="-122"/>
                <a:sym typeface="+mn-lt"/>
              </a:rPr>
              <a:t>为了加强老师与家长、家长与家长、家长与学生之间的联系，相互交流一下学生在校以及在家的情况，以便老师能够更有针对性的实施教育，家长能够更好教育自己的子女</a:t>
            </a:r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。</a:t>
            </a:r>
            <a:endParaRPr lang="zh-CN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9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召开家长会的目的</a:t>
            </a:r>
          </a:p>
        </p:txBody>
      </p:sp>
      <p:sp>
        <p:nvSpPr>
          <p:cNvPr id="13" name="文本框1"/>
          <p:cNvSpPr txBox="1">
            <a:spLocks noChangeArrowheads="1"/>
          </p:cNvSpPr>
          <p:nvPr/>
        </p:nvSpPr>
        <p:spPr bwMode="auto">
          <a:xfrm>
            <a:off x="1396870" y="3407758"/>
            <a:ext cx="9647539" cy="768350"/>
          </a:xfrm>
          <a:prstGeom prst="rect">
            <a:avLst/>
          </a:prstGeom>
          <a:noFill/>
          <a:ln w="9525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b">
            <a:spAutoFit/>
          </a:bodyPr>
          <a:lstStyle/>
          <a:p>
            <a:r>
              <a:rPr lang="zh-CN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我们的努力＋您的关爱＝孩子的</a:t>
            </a:r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进步</a:t>
            </a:r>
            <a:endParaRPr lang="zh-CN" altLang="zh-CN" sz="4400" b="1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pic>
        <p:nvPicPr>
          <p:cNvPr id="2" name="图片 1" descr="36f2bedbd38a33a34ec23d6f7a0a20f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45" y="4888230"/>
            <a:ext cx="6678295" cy="1783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57842" y="2405912"/>
            <a:ext cx="65041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kern="0" spc="-3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三年级效应</a:t>
            </a:r>
            <a:endParaRPr kumimoji="0" lang="zh-CN" altLang="en-US" sz="72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第二部分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/>
          <p:cNvSpPr/>
          <p:nvPr/>
        </p:nvSpPr>
        <p:spPr>
          <a:xfrm>
            <a:off x="3211830" y="1572895"/>
            <a:ext cx="8547735" cy="3980815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汉仪雅酷黑简"/>
              </a:rPr>
              <a:t>三年级效应”指的是：</a:t>
            </a:r>
            <a:endParaRPr lang="en-US" altLang="zh-CN" dirty="0">
              <a:solidFill>
                <a:schemeClr val="tx1"/>
              </a:solidFill>
              <a:latin typeface="汉仪雅酷黑简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汉仪雅酷黑简"/>
              </a:rPr>
              <a:t>孩子在小学一、二年级的时候非常优秀，但到了三年级后，各科成绩不断下滑，甚至出现厌学情绪。</a:t>
            </a:r>
            <a:br>
              <a:rPr lang="zh-CN" altLang="en-US" dirty="0">
                <a:solidFill>
                  <a:schemeClr val="tx1"/>
                </a:solidFill>
                <a:latin typeface="汉仪雅酷黑简"/>
              </a:rPr>
            </a:br>
            <a:endParaRPr lang="en-US" altLang="zh-CN" dirty="0">
              <a:solidFill>
                <a:schemeClr val="tx1"/>
              </a:solidFill>
              <a:latin typeface="汉仪雅酷黑简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汉仪雅酷黑简"/>
              </a:rPr>
              <a:t>父母们要重视起来哇！！</a:t>
            </a:r>
            <a:endParaRPr lang="zh-CN" altLang="en-US" dirty="0">
              <a:solidFill>
                <a:srgbClr val="FF0000"/>
              </a:solidFill>
              <a:latin typeface="汉仪雅酷黑简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77765" y="1962785"/>
            <a:ext cx="564261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kern="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“三年级效应”</a:t>
            </a:r>
            <a:endParaRPr kumimoji="0" lang="zh-CN" altLang="zh-CN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330" y="1903095"/>
            <a:ext cx="4534535" cy="472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78D5CD1-01AA-4A6D-BC01-52C58EBA761A}"/>
              </a:ext>
            </a:extLst>
          </p:cNvPr>
          <p:cNvSpPr txBox="1"/>
          <p:nvPr/>
        </p:nvSpPr>
        <p:spPr>
          <a:xfrm>
            <a:off x="2722180" y="1513489"/>
            <a:ext cx="77881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latin typeface="汉仪雅酷黑简"/>
            </a:endParaRPr>
          </a:p>
          <a:p>
            <a:r>
              <a:rPr lang="en-US" altLang="zh-CN" dirty="0">
                <a:latin typeface="汉仪雅酷黑简"/>
              </a:rPr>
              <a:t>1</a:t>
            </a:r>
            <a:r>
              <a:rPr lang="zh-CN" altLang="en-US" dirty="0">
                <a:latin typeface="汉仪雅酷黑简"/>
              </a:rPr>
              <a:t>、一二年级经常考</a:t>
            </a:r>
            <a:r>
              <a:rPr lang="en-US" altLang="zh-CN" dirty="0">
                <a:latin typeface="汉仪雅酷黑简"/>
              </a:rPr>
              <a:t>90</a:t>
            </a:r>
            <a:r>
              <a:rPr lang="zh-CN" altLang="en-US" dirty="0">
                <a:latin typeface="汉仪雅酷黑简"/>
              </a:rPr>
              <a:t>多分的，一下子跌到</a:t>
            </a:r>
            <a:r>
              <a:rPr lang="en-US" altLang="zh-CN" dirty="0">
                <a:latin typeface="汉仪雅酷黑简"/>
              </a:rPr>
              <a:t>70</a:t>
            </a:r>
            <a:r>
              <a:rPr lang="zh-CN" altLang="en-US" dirty="0">
                <a:latin typeface="汉仪雅酷黑简"/>
              </a:rPr>
              <a:t>、</a:t>
            </a:r>
            <a:r>
              <a:rPr lang="en-US" altLang="zh-CN" dirty="0">
                <a:latin typeface="汉仪雅酷黑简"/>
              </a:rPr>
              <a:t>80</a:t>
            </a:r>
            <a:r>
              <a:rPr lang="zh-CN" altLang="en-US" dirty="0">
                <a:latin typeface="汉仪雅酷黑简"/>
              </a:rPr>
              <a:t>分。</a:t>
            </a:r>
            <a:endParaRPr lang="en-US" altLang="zh-CN" dirty="0">
              <a:latin typeface="汉仪雅酷黑简"/>
            </a:endParaRPr>
          </a:p>
          <a:p>
            <a:endParaRPr lang="zh-CN" altLang="en-US" dirty="0">
              <a:latin typeface="汉仪雅酷黑简"/>
            </a:endParaRPr>
          </a:p>
          <a:p>
            <a:endParaRPr lang="zh-CN" altLang="en-US" dirty="0">
              <a:latin typeface="汉仪雅酷黑简"/>
            </a:endParaRPr>
          </a:p>
          <a:p>
            <a:r>
              <a:rPr lang="en-US" altLang="zh-CN" dirty="0">
                <a:latin typeface="汉仪雅酷黑简"/>
              </a:rPr>
              <a:t>2</a:t>
            </a:r>
            <a:r>
              <a:rPr lang="zh-CN" altLang="en-US" dirty="0">
                <a:latin typeface="汉仪雅酷黑简"/>
              </a:rPr>
              <a:t>、上课无精打采，经常开小差，不愿意回答问题。</a:t>
            </a:r>
            <a:endParaRPr lang="en-US" altLang="zh-CN" dirty="0">
              <a:latin typeface="汉仪雅酷黑简"/>
            </a:endParaRPr>
          </a:p>
          <a:p>
            <a:endParaRPr lang="zh-CN" altLang="en-US" dirty="0">
              <a:latin typeface="汉仪雅酷黑简"/>
            </a:endParaRPr>
          </a:p>
          <a:p>
            <a:endParaRPr lang="zh-CN" altLang="en-US" dirty="0">
              <a:latin typeface="汉仪雅酷黑简"/>
            </a:endParaRPr>
          </a:p>
          <a:p>
            <a:r>
              <a:rPr lang="en-US" altLang="zh-CN" dirty="0">
                <a:latin typeface="汉仪雅酷黑简"/>
              </a:rPr>
              <a:t>3</a:t>
            </a:r>
            <a:r>
              <a:rPr lang="zh-CN" altLang="en-US" dirty="0">
                <a:latin typeface="汉仪雅酷黑简"/>
              </a:rPr>
              <a:t>、作业错误率越来越高，做过的题也会一错再错。</a:t>
            </a:r>
            <a:endParaRPr lang="en-US" altLang="zh-CN" dirty="0">
              <a:latin typeface="汉仪雅酷黑简"/>
            </a:endParaRPr>
          </a:p>
          <a:p>
            <a:endParaRPr lang="zh-CN" altLang="en-US" dirty="0">
              <a:latin typeface="汉仪雅酷黑简"/>
            </a:endParaRPr>
          </a:p>
          <a:p>
            <a:endParaRPr lang="zh-CN" altLang="en-US" dirty="0">
              <a:latin typeface="汉仪雅酷黑简"/>
            </a:endParaRPr>
          </a:p>
          <a:p>
            <a:r>
              <a:rPr lang="en-US" altLang="zh-CN" dirty="0">
                <a:latin typeface="汉仪雅酷黑简"/>
              </a:rPr>
              <a:t>4</a:t>
            </a:r>
            <a:r>
              <a:rPr lang="zh-CN" altLang="en-US" dirty="0">
                <a:latin typeface="汉仪雅酷黑简"/>
              </a:rPr>
              <a:t>、不是不做作业就是不听课，经常被老师留校</a:t>
            </a:r>
            <a:r>
              <a:rPr lang="en-US" altLang="zh-CN" dirty="0">
                <a:latin typeface="汉仪雅酷黑简"/>
              </a:rPr>
              <a:t>……</a:t>
            </a:r>
          </a:p>
          <a:p>
            <a:endParaRPr lang="en-US" altLang="zh-CN" dirty="0">
              <a:latin typeface="汉仪雅酷黑简"/>
            </a:endParaRPr>
          </a:p>
          <a:p>
            <a:endParaRPr lang="en-US" altLang="zh-CN" dirty="0">
              <a:latin typeface="汉仪雅酷黑简"/>
            </a:endParaRPr>
          </a:p>
          <a:p>
            <a:r>
              <a:rPr lang="en-US" altLang="zh-CN" dirty="0">
                <a:latin typeface="汉仪雅酷黑简"/>
              </a:rPr>
              <a:t>5</a:t>
            </a:r>
            <a:r>
              <a:rPr lang="zh-CN" altLang="en-US" dirty="0">
                <a:latin typeface="汉仪雅酷黑简"/>
              </a:rPr>
              <a:t>、家长都很担心，明明之前成绩挺好的，怎么一下子就跟不上去了</a:t>
            </a:r>
            <a:r>
              <a:rPr lang="zh-CN" altLang="en-US" dirty="0"/>
              <a:t>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5944E00-55A8-47D0-A9CB-A57CB316E205}"/>
              </a:ext>
            </a:extLst>
          </p:cNvPr>
          <p:cNvSpPr/>
          <p:nvPr/>
        </p:nvSpPr>
        <p:spPr>
          <a:xfrm>
            <a:off x="2380593" y="50754"/>
            <a:ext cx="74308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kern="0" dirty="0">
                <a:solidFill>
                  <a:schemeClr val="bg1"/>
                </a:solidFill>
                <a:ea typeface="汉仪铸字木头人W" panose="00020600040101010101" charset="-122"/>
                <a:cs typeface="+mn-ea"/>
              </a:rPr>
              <a:t>总结学生在三年级出现成绩滑坡几种情况：</a:t>
            </a:r>
            <a:endParaRPr lang="zh-CN" alt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37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2BEF4E3-A445-4A7E-99D2-6C755E6F800F}"/>
              </a:ext>
            </a:extLst>
          </p:cNvPr>
          <p:cNvSpPr txBox="1"/>
          <p:nvPr/>
        </p:nvSpPr>
        <p:spPr>
          <a:xfrm>
            <a:off x="1529254" y="1891860"/>
            <a:ext cx="95906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、小学六年分三个阶段，一二年级的孩子还太依赖父母老师，五六年级的孩子已经能够自主学习。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而三年级则是过渡期，不同孩子会在这个阶段拉开分水岭。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dirty="0">
                <a:solidFill>
                  <a:srgbClr val="3F3F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3F3F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、一二年级确实比较简单，只要听课了，考试基本都会做，但三年级就不会这么轻松了。</a:t>
            </a:r>
            <a:br>
              <a:rPr lang="zh-CN" altLang="en-US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b="0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3F3F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从简单的识字写字到复杂的阅读写作，从简单的加减乘除到复杂的四则运算，</a:t>
            </a:r>
            <a:r>
              <a:rPr lang="zh-CN" altLang="en-US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学习难度直接翻倍，也就意味着孩子的学习要实现跨越。</a:t>
            </a:r>
            <a:br>
              <a:rPr lang="zh-CN" altLang="en-US" dirty="0"/>
            </a:b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79B57B-1A75-4721-AE2F-D7F2FE9DC054}"/>
              </a:ext>
            </a:extLst>
          </p:cNvPr>
          <p:cNvSpPr/>
          <p:nvPr/>
        </p:nvSpPr>
        <p:spPr>
          <a:xfrm>
            <a:off x="3462278" y="108521"/>
            <a:ext cx="5724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kern="0" dirty="0">
                <a:solidFill>
                  <a:schemeClr val="bg1"/>
                </a:solidFill>
                <a:ea typeface="汉仪铸字木头人W" panose="00020600040101010101" charset="-122"/>
                <a:cs typeface="+mn-ea"/>
              </a:rPr>
              <a:t>出现这种现象的原因</a:t>
            </a:r>
            <a:endParaRPr lang="zh-CN" alt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03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theme/theme1.xml><?xml version="1.0" encoding="utf-8"?>
<a:theme xmlns:a="http://schemas.openxmlformats.org/drawingml/2006/main" name="当图网www.99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212cyeu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1403</Words>
  <Application>Microsoft Office PowerPoint</Application>
  <PresentationFormat>宽屏</PresentationFormat>
  <Paragraphs>165</Paragraphs>
  <Slides>32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等线</vt:lpstr>
      <vt:lpstr>汉仪青云简</vt:lpstr>
      <vt:lpstr>汉仪雅酷黑简</vt:lpstr>
      <vt:lpstr>汉仪铸字木头人W</vt:lpstr>
      <vt:lpstr>华文新魏</vt:lpstr>
      <vt:lpstr>微软雅黑</vt:lpstr>
      <vt:lpstr>Arial</vt:lpstr>
      <vt:lpstr>Wingdings</vt:lpstr>
      <vt:lpstr>当图网www.99ppt.com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当图网www.99ppt.com</dc:title>
  <dc:creator>当图网www.99ppt.com</dc:creator>
  <cp:lastModifiedBy>wang ling</cp:lastModifiedBy>
  <cp:revision>327</cp:revision>
  <dcterms:created xsi:type="dcterms:W3CDTF">2018-11-25T00:36:00Z</dcterms:created>
  <dcterms:modified xsi:type="dcterms:W3CDTF">2020-11-26T02:13:36Z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