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6" r:id="rId3"/>
    <p:sldId id="366" r:id="rId5"/>
    <p:sldId id="365" r:id="rId6"/>
    <p:sldId id="367" r:id="rId7"/>
    <p:sldId id="267" r:id="rId8"/>
    <p:sldId id="391" r:id="rId9"/>
    <p:sldId id="269" r:id="rId10"/>
    <p:sldId id="392" r:id="rId11"/>
    <p:sldId id="455" r:id="rId12"/>
    <p:sldId id="456" r:id="rId13"/>
    <p:sldId id="434" r:id="rId14"/>
    <p:sldId id="490" r:id="rId15"/>
    <p:sldId id="451" r:id="rId16"/>
    <p:sldId id="452" r:id="rId17"/>
    <p:sldId id="454" r:id="rId18"/>
    <p:sldId id="453" r:id="rId19"/>
    <p:sldId id="272" r:id="rId20"/>
    <p:sldId id="273" r:id="rId21"/>
    <p:sldId id="477" r:id="rId22"/>
    <p:sldId id="393" r:id="rId23"/>
    <p:sldId id="274" r:id="rId24"/>
    <p:sldId id="277" r:id="rId25"/>
    <p:sldId id="275" r:id="rId26"/>
    <p:sldId id="276" r:id="rId27"/>
    <p:sldId id="394" r:id="rId28"/>
    <p:sldId id="279" r:id="rId29"/>
    <p:sldId id="280" r:id="rId30"/>
    <p:sldId id="278" r:id="rId31"/>
    <p:sldId id="283" r:id="rId32"/>
    <p:sldId id="372" r:id="rId33"/>
    <p:sldId id="395" r:id="rId34"/>
  </p:sldIdLst>
  <p:sldSz cx="12192000" cy="6858000"/>
  <p:notesSz cx="6858000" cy="9144000"/>
  <p:embeddedFontLst>
    <p:embeddedFont>
      <p:font typeface="微软雅黑" panose="020B0503020204020204" pitchFamily="34" charset="-122"/>
      <p:regular r:id="rId38"/>
    </p:embeddedFont>
    <p:embeddedFont>
      <p:font typeface="等线" panose="02010600030101010101" charset="-122"/>
      <p:regular r:id="rId39"/>
    </p:embeddedFont>
    <p:embeddedFont>
      <p:font typeface="汉仪雅酷黑简" panose="00020600040101010101" charset="-122"/>
      <p:regular r:id="rId40"/>
    </p:embeddedFont>
    <p:embeddedFont>
      <p:font typeface="汉仪青云简" panose="00020600040101010101" charset="-122"/>
      <p:regular r:id="rId4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7665"/>
    <a:srgbClr val="A47764"/>
    <a:srgbClr val="555D5C"/>
    <a:srgbClr val="5FB169"/>
    <a:srgbClr val="78BC27"/>
    <a:srgbClr val="F3834B"/>
    <a:srgbClr val="F15A29"/>
    <a:srgbClr val="BBDC44"/>
    <a:srgbClr val="FFD679"/>
    <a:srgbClr val="FF5C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4" d="100"/>
          <a:sy n="74" d="100"/>
        </p:scale>
        <p:origin x="1128" y="426"/>
      </p:cViewPr>
      <p:guideLst>
        <p:guide orient="horz" pos="2196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2" d="100"/>
        <a:sy n="19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B3516-EC99-4995-BC05-8B2FB1EC09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3D41-7C8C-4981-9AA6-9B70D6A344B2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382496" y="1663454"/>
            <a:ext cx="7620056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i="0" kern="0" spc="-30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汉仪铸字木头人W" charset="0"/>
                <a:ea typeface="汉仪铸字木头人W" panose="00020600040101010101" charset="-122"/>
                <a:cs typeface="+mn-ea"/>
                <a:sym typeface="+mn-lt"/>
              </a:rPr>
              <a:t>沟通，从心开始</a:t>
            </a:r>
            <a:endParaRPr kumimoji="0" lang="zh-CN" altLang="en-US" sz="7200" i="0" kern="0" spc="-30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汉仪铸字木头人W" charset="0"/>
              <a:ea typeface="汉仪铸字木头人W" panose="00020600040101010101" charset="-122"/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285984" y="1127390"/>
            <a:ext cx="345324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6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Arial" panose="020B0604020202020204" pitchFamily="34" charset="0"/>
              </a:rPr>
              <a:t>丽华三小</a:t>
            </a:r>
            <a:endParaRPr lang="zh-CN" altLang="en-US" sz="36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  <a:cs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860939" y="3231860"/>
            <a:ext cx="2468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三</a:t>
            </a: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年级新学期家长会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43" name="TextBox 31"/>
          <p:cNvSpPr txBox="1"/>
          <p:nvPr/>
        </p:nvSpPr>
        <p:spPr>
          <a:xfrm>
            <a:off x="3830642" y="3706450"/>
            <a:ext cx="4530744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2020 year-end summary work summarizes the boutique PPT</a:t>
            </a:r>
            <a:endParaRPr lang="en-US" altLang="zh-CN" sz="11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  <a:p>
            <a:pPr algn="ctr"/>
            <a:r>
              <a:rPr lang="en-US" altLang="zh-CN" sz="11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About the summary text input or copy here</a:t>
            </a:r>
            <a:endParaRPr lang="en-US" altLang="zh-CN" sz="11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28cc42a84ce7e9c7af5f9196cce4db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0560" y="690245"/>
            <a:ext cx="11101070" cy="58407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59305" y="2682240"/>
            <a:ext cx="2108835" cy="212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学习成绩优秀：</a:t>
            </a:r>
            <a:endParaRPr lang="zh-CN" altLang="en-US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  王志远</a:t>
            </a:r>
            <a:endParaRPr lang="zh-CN" altLang="en-US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  刘诗童</a:t>
            </a:r>
            <a:endParaRPr lang="zh-CN" altLang="en-US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  魏辰羽</a:t>
            </a:r>
            <a:endParaRPr lang="zh-CN" altLang="en-US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168140" y="2752090"/>
            <a:ext cx="1963420" cy="1983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8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</a:t>
            </a:r>
            <a:r>
              <a:rPr lang="zh-CN" altLang="en-US" sz="18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听讲习惯好：</a:t>
            </a:r>
            <a:endParaRPr lang="zh-CN" altLang="en-US" sz="18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6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季秋毅   王紫悦</a:t>
            </a:r>
            <a:endParaRPr lang="zh-CN" altLang="en-US" sz="16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6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郭家欣   喻</a:t>
            </a:r>
            <a:r>
              <a:rPr lang="zh-CN" altLang="en-US" sz="16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晶莹</a:t>
            </a:r>
            <a:endParaRPr lang="zh-CN" altLang="en-US" sz="16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6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彭慧琳   范嘉琪</a:t>
            </a:r>
            <a:endParaRPr lang="zh-CN" altLang="en-US" sz="16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6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王兆欢</a:t>
            </a:r>
            <a:r>
              <a:rPr lang="zh-CN" altLang="en-US" sz="16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  梅诗晨</a:t>
            </a:r>
            <a:r>
              <a:rPr lang="zh-CN" altLang="en-US" sz="16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</a:t>
            </a:r>
            <a:endParaRPr lang="zh-CN" altLang="en-US" sz="16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22440" y="2817495"/>
            <a:ext cx="1574800" cy="216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8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进步之星：</a:t>
            </a:r>
            <a:endParaRPr lang="zh-CN" altLang="en-US" sz="18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8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王诗彤</a:t>
            </a:r>
            <a:endParaRPr lang="zh-CN" altLang="en-US" sz="18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8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赵子龙</a:t>
            </a:r>
            <a:r>
              <a:rPr lang="zh-CN" altLang="en-US" sz="18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</a:t>
            </a:r>
            <a:endParaRPr lang="zh-CN" altLang="en-US" sz="18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8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孟可欣</a:t>
            </a:r>
            <a:endParaRPr lang="zh-CN" altLang="en-US" sz="18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768715" y="2526665"/>
            <a:ext cx="1976120" cy="216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8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思维活跃，回答问题积极：</a:t>
            </a:r>
            <a:endParaRPr lang="zh-CN" altLang="en-US" sz="18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8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   林志豪</a:t>
            </a:r>
            <a:endParaRPr lang="zh-CN" altLang="en-US" sz="18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8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   陈品如</a:t>
            </a:r>
            <a:endParaRPr lang="zh-CN" altLang="en-US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    吴潜  </a:t>
            </a:r>
            <a:endParaRPr lang="zh-CN" altLang="en-US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光荣榜</a:t>
            </a:r>
            <a:endParaRPr kumimoji="0" lang="zh-CN" altLang="zh-CN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27505" y="5681980"/>
            <a:ext cx="9301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铸字木头人W" panose="00020600040101010101" charset="-122"/>
              </a:rPr>
              <a:t>✭</a:t>
            </a:r>
            <a:r>
              <a:rPr lang="zh-CN" altLang="en-US" sz="2800" b="1" dirty="0">
                <a:solidFill>
                  <a:srgbClr val="FF0000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劳动之星：</a:t>
            </a:r>
            <a:r>
              <a:rPr lang="zh-CN" altLang="en-US" sz="28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李欣妍，苏梦晨，李紫怡，潘杰，李浩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铸字木头人W" panose="00020600040101010101" charset="-122"/>
                <a:sym typeface="+mn-ea"/>
              </a:rPr>
              <a:t>✭</a:t>
            </a:r>
            <a:endParaRPr lang="zh-CN" altLang="en-US" sz="28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524885" y="3285490"/>
            <a:ext cx="49663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作   业   展   示</a:t>
            </a:r>
            <a:endParaRPr lang="zh-CN" altLang="en-US" sz="44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4795" y="1327785"/>
            <a:ext cx="6283325" cy="52825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02635" y="227965"/>
            <a:ext cx="50469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chemeClr val="bg1"/>
                </a:solidFill>
                <a:latin typeface="汉仪青云简" panose="00020600040101010101" charset="-122"/>
                <a:ea typeface="汉仪青云简" panose="00020600040101010101" charset="-122"/>
              </a:rPr>
              <a:t>作业记录本</a:t>
            </a:r>
            <a:endParaRPr lang="zh-CN" altLang="en-US" sz="4400">
              <a:solidFill>
                <a:schemeClr val="bg1"/>
              </a:solidFill>
              <a:latin typeface="汉仪青云简" panose="00020600040101010101" charset="-122"/>
              <a:ea typeface="汉仪青云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IMG_13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5130" y="1391285"/>
            <a:ext cx="3552190" cy="4737100"/>
          </a:xfrm>
          <a:prstGeom prst="rect">
            <a:avLst/>
          </a:prstGeom>
        </p:spPr>
      </p:pic>
      <p:pic>
        <p:nvPicPr>
          <p:cNvPr id="5" name="图片 4" descr="IMG_13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710" y="1423670"/>
            <a:ext cx="3576955" cy="4770755"/>
          </a:xfrm>
          <a:prstGeom prst="rect">
            <a:avLst/>
          </a:prstGeom>
        </p:spPr>
      </p:pic>
      <p:pic>
        <p:nvPicPr>
          <p:cNvPr id="6" name="图片 5" descr="IMG_13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115" y="1391285"/>
            <a:ext cx="3622040" cy="483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IMG_1340(20201125-102805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4155" y="1415415"/>
            <a:ext cx="6857365" cy="5139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8470" y="1470025"/>
            <a:ext cx="3924935" cy="523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1341(20201125-10281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1900" y="1475740"/>
            <a:ext cx="6734810" cy="5055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32858" y="2870403"/>
            <a:ext cx="2230454" cy="1398934"/>
            <a:chOff x="678932" y="2419643"/>
            <a:chExt cx="2230454" cy="1398934"/>
          </a:xfrm>
        </p:grpSpPr>
        <p:grpSp>
          <p:nvGrpSpPr>
            <p:cNvPr id="4" name="组合 3"/>
            <p:cNvGrpSpPr/>
            <p:nvPr/>
          </p:nvGrpSpPr>
          <p:grpSpPr>
            <a:xfrm flipH="1">
              <a:off x="678932" y="2419643"/>
              <a:ext cx="2230454" cy="1398934"/>
              <a:chOff x="594424" y="1153191"/>
              <a:chExt cx="2605976" cy="1634460"/>
            </a:xfrm>
          </p:grpSpPr>
          <p:sp>
            <p:nvSpPr>
              <p:cNvPr id="6" name="任意多边形 96"/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B16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任意多边形 97"/>
              <p:cNvSpPr/>
              <p:nvPr/>
            </p:nvSpPr>
            <p:spPr>
              <a:xfrm>
                <a:off x="594424" y="1153191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B16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1615957" y="2739671"/>
              <a:ext cx="857613" cy="707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n w="25400">
                    <a:noFill/>
                  </a:ln>
                  <a:solidFill>
                    <a:srgbClr val="A1766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en-US" altLang="zh-CN" sz="4000" b="1" dirty="0">
                <a:ln w="25400">
                  <a:noFill/>
                </a:ln>
                <a:solidFill>
                  <a:srgbClr val="A1766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287251" y="2685178"/>
            <a:ext cx="2230454" cy="1398934"/>
            <a:chOff x="6233325" y="2234418"/>
            <a:chExt cx="2230454" cy="1398934"/>
          </a:xfrm>
        </p:grpSpPr>
        <p:grpSp>
          <p:nvGrpSpPr>
            <p:cNvPr id="9" name="组合 8"/>
            <p:cNvGrpSpPr/>
            <p:nvPr/>
          </p:nvGrpSpPr>
          <p:grpSpPr>
            <a:xfrm flipH="1">
              <a:off x="6233325" y="2234418"/>
              <a:ext cx="2230454" cy="1398934"/>
              <a:chOff x="594424" y="1153191"/>
              <a:chExt cx="2605976" cy="1634460"/>
            </a:xfrm>
          </p:grpSpPr>
          <p:sp>
            <p:nvSpPr>
              <p:cNvPr id="11" name="任意多边形 102"/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B16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任意多边形 103"/>
              <p:cNvSpPr/>
              <p:nvPr/>
            </p:nvSpPr>
            <p:spPr>
              <a:xfrm>
                <a:off x="594424" y="1153191"/>
                <a:ext cx="2584203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B16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7181619" y="2534746"/>
              <a:ext cx="90739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n w="25400">
                    <a:noFill/>
                  </a:ln>
                  <a:solidFill>
                    <a:srgbClr val="A1766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en-US" altLang="zh-CN" sz="4000" b="1" dirty="0">
                <a:ln w="25400">
                  <a:noFill/>
                </a:ln>
                <a:solidFill>
                  <a:srgbClr val="A1766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934890" y="1688693"/>
            <a:ext cx="2154936" cy="1322409"/>
            <a:chOff x="8726219" y="-661205"/>
            <a:chExt cx="2154936" cy="1322409"/>
          </a:xfrm>
        </p:grpSpPr>
        <p:sp>
          <p:nvSpPr>
            <p:cNvPr id="14" name="任意多边形 11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B16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26219" y="-661204"/>
              <a:ext cx="2143214" cy="1322408"/>
              <a:chOff x="8866895" y="1156292"/>
              <a:chExt cx="2143214" cy="1322408"/>
            </a:xfrm>
          </p:grpSpPr>
          <p:sp>
            <p:nvSpPr>
              <p:cNvPr id="16" name="任意多边形 105"/>
              <p:cNvSpPr/>
              <p:nvPr/>
            </p:nvSpPr>
            <p:spPr>
              <a:xfrm rot="21387068">
                <a:off x="8866895" y="1156292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B16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9529675" y="1453475"/>
                <a:ext cx="1158123" cy="707886"/>
              </a:xfrm>
              <a:prstGeom prst="rect">
                <a:avLst/>
              </a:prstGeom>
              <a:ln w="50800">
                <a:noFill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>
                    <a:ln w="25400">
                      <a:noFill/>
                    </a:ln>
                    <a:solidFill>
                      <a:srgbClr val="A1766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en-US" altLang="zh-CN" sz="4000" b="1" dirty="0">
                  <a:ln w="25400">
                    <a:noFill/>
                  </a:ln>
                  <a:solidFill>
                    <a:srgbClr val="A1766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3643092" y="2178718"/>
            <a:ext cx="2154936" cy="1322409"/>
            <a:chOff x="8726219" y="-661205"/>
            <a:chExt cx="2154936" cy="1322409"/>
          </a:xfrm>
        </p:grpSpPr>
        <p:sp>
          <p:nvSpPr>
            <p:cNvPr id="19" name="任意多边形 11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B16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8726219" y="-661204"/>
              <a:ext cx="2143214" cy="1322408"/>
              <a:chOff x="8866895" y="1156292"/>
              <a:chExt cx="2143214" cy="1322408"/>
            </a:xfrm>
          </p:grpSpPr>
          <p:sp>
            <p:nvSpPr>
              <p:cNvPr id="21" name="任意多边形 119"/>
              <p:cNvSpPr/>
              <p:nvPr/>
            </p:nvSpPr>
            <p:spPr>
              <a:xfrm rot="21387068">
                <a:off x="8866895" y="1156292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B16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9501313" y="1460118"/>
                <a:ext cx="920050" cy="707886"/>
              </a:xfrm>
              <a:prstGeom prst="rect">
                <a:avLst/>
              </a:prstGeom>
              <a:ln w="50800">
                <a:noFill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>
                    <a:ln w="25400">
                      <a:noFill/>
                    </a:ln>
                    <a:solidFill>
                      <a:srgbClr val="A1766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en-US" altLang="zh-CN" sz="4000" b="1" dirty="0">
                  <a:ln w="25400">
                    <a:noFill/>
                  </a:ln>
                  <a:solidFill>
                    <a:srgbClr val="A1766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4" name="矩形 23"/>
          <p:cNvSpPr/>
          <p:nvPr/>
        </p:nvSpPr>
        <p:spPr>
          <a:xfrm>
            <a:off x="751493" y="4652699"/>
            <a:ext cx="293179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学习态度端正，勤奋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14452" y="3825811"/>
            <a:ext cx="23209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学习方法比较好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558162" y="4415614"/>
            <a:ext cx="293179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自制力强，善于思考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199668" y="3385549"/>
            <a:ext cx="26263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家长的支持与鼓励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2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sym typeface="+mn-ea"/>
              </a:rPr>
              <a:t>学生成绩优异原因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  <p:bldP spid="30" grpId="0"/>
      <p:bldP spid="2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641979" y="1931009"/>
            <a:ext cx="5193876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1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 有个别同学学习习惯较差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2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、平常听课容易分心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3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、课堂学习效率较低 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4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、个别作业写不完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5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、有的甚至忘记做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6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、还有部分学生写字太潦草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2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sym typeface="+mn-ea"/>
              </a:rPr>
              <a:t>后进生</a:t>
            </a:r>
            <a:r>
              <a:rPr lang="zh-CN" altLang="en-US" sz="54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sym typeface="+mn-ea"/>
              </a:rPr>
              <a:t>存在问题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0330" y="1903095"/>
            <a:ext cx="4534535" cy="4729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巅峰盛惠"/>
          <p:cNvGrpSpPr/>
          <p:nvPr/>
        </p:nvGrpSpPr>
        <p:grpSpPr>
          <a:xfrm>
            <a:off x="795020" y="1378585"/>
            <a:ext cx="10433050" cy="5186680"/>
            <a:chOff x="5405" y="3289"/>
            <a:chExt cx="8391" cy="3983"/>
          </a:xfrm>
        </p:grpSpPr>
        <p:pic>
          <p:nvPicPr>
            <p:cNvPr id="4" name="图片 3" descr="横2"/>
            <p:cNvPicPr>
              <a:picLocks noChangeAspect="1"/>
            </p:cNvPicPr>
            <p:nvPr/>
          </p:nvPicPr>
          <p:blipFill>
            <a:blip r:embed="rId1"/>
            <a:srcRect l="8999" t="16458" r="9292" b="27054"/>
            <a:stretch>
              <a:fillRect/>
            </a:stretch>
          </p:blipFill>
          <p:spPr>
            <a:xfrm>
              <a:off x="5405" y="3289"/>
              <a:ext cx="8391" cy="398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872" y="4209"/>
              <a:ext cx="3455" cy="1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/>
              <a:endParaRPr lang="zh-CN" altLang="en-US" sz="32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  <a:p>
              <a:pPr algn="dist"/>
              <a:r>
                <a:rPr lang="zh-CN" altLang="en-US" sz="5400">
                  <a:gradFill>
                    <a:gsLst>
                      <a:gs pos="0">
                        <a:srgbClr val="FBFB11"/>
                      </a:gs>
                      <a:gs pos="100000">
                        <a:srgbClr val="838309"/>
                      </a:gs>
                    </a:gsLst>
                    <a:lin scaled="0"/>
                  </a:gradFill>
                  <a:latin typeface="汉仪青云简" panose="00020600040101010101" charset="-122"/>
                  <a:ea typeface="汉仪青云简" panose="00020600040101010101" charset="-122"/>
                </a:rPr>
                <a:t>家长分享</a:t>
              </a:r>
              <a:endParaRPr lang="zh-CN" altLang="en-US" sz="54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汉仪青云简" panose="00020600040101010101" charset="-122"/>
                <a:ea typeface="汉仪青云简" panose="00020600040101010101" charset="-122"/>
              </a:endParaRPr>
            </a:p>
            <a:p>
              <a:pPr algn="dist"/>
              <a:endParaRPr lang="zh-CN" altLang="en-US" sz="32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  <a:p>
              <a:pPr algn="dist"/>
              <a:endParaRPr lang="zh-CN" altLang="en-US" sz="32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4198620" y="5145405"/>
            <a:ext cx="3424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汉仪青云简" panose="00020600040101010101" charset="-122"/>
                <a:ea typeface="汉仪青云简" panose="00020600040101010101" charset="-122"/>
              </a:rPr>
              <a:t>   </a:t>
            </a:r>
            <a:r>
              <a:rPr lang="zh-CN" altLang="en-US" sz="28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汉仪青云简" panose="00020600040101010101" charset="-122"/>
                <a:ea typeface="汉仪青云简" panose="00020600040101010101" charset="-122"/>
              </a:rPr>
              <a:t>王志远妈妈</a:t>
            </a:r>
            <a:endParaRPr lang="zh-CN" altLang="en-US" sz="28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汉仪青云简" panose="00020600040101010101" charset="-122"/>
              <a:ea typeface="汉仪青云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96" y="351602"/>
            <a:ext cx="1129579" cy="10294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矩形 15"/>
          <p:cNvSpPr/>
          <p:nvPr/>
        </p:nvSpPr>
        <p:spPr>
          <a:xfrm>
            <a:off x="1533617" y="1381125"/>
            <a:ext cx="34340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尊敬的各位家长：</a:t>
            </a:r>
            <a:endParaRPr lang="zh-CN" altLang="en-US" sz="32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376322" y="2314632"/>
            <a:ext cx="5074569" cy="1337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       首先感谢您在百忙之中抽空来参加家长会。关心、帮助、督促贵子女是我们共同的心愿！使您的孩子得到全面发展、提高是我们共同的目标！</a:t>
            </a:r>
            <a:endParaRPr lang="zh-CN" altLang="en-US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44445" y="2363470"/>
            <a:ext cx="7845425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600" kern="0" spc="-30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纪律卫生学习方面</a:t>
            </a:r>
            <a:endParaRPr kumimoji="0" lang="zh-CN" altLang="en-US" sz="6600" i="0" u="none" strike="noStrike" kern="0" cap="none" spc="-30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369377" y="1779922"/>
            <a:ext cx="345324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Arial" panose="020B0604020202020204" pitchFamily="34" charset="0"/>
              </a:rPr>
              <a:t>第四部分</a:t>
            </a:r>
            <a:endParaRPr lang="zh-CN" altLang="en-US" sz="32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  <a:cs typeface="Arial" panose="020B0604020202020204" pitchFamily="34" charset="0"/>
            </a:endParaRPr>
          </a:p>
        </p:txBody>
      </p:sp>
      <p:sp>
        <p:nvSpPr>
          <p:cNvPr id="43" name="TextBox 31"/>
          <p:cNvSpPr txBox="1"/>
          <p:nvPr/>
        </p:nvSpPr>
        <p:spPr>
          <a:xfrm>
            <a:off x="3830628" y="3652572"/>
            <a:ext cx="4530744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2019 year-end summary work summarizes the boutique PPT</a:t>
            </a:r>
            <a:endParaRPr lang="en-US" altLang="zh-CN" sz="11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  <a:p>
            <a:pPr algn="ctr"/>
            <a:r>
              <a:rPr lang="en-US" altLang="zh-CN" sz="11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About the summary text input or copy here</a:t>
            </a:r>
            <a:endParaRPr lang="en-US" altLang="zh-CN" sz="11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99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0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太阳形 1"/>
          <p:cNvSpPr/>
          <p:nvPr/>
        </p:nvSpPr>
        <p:spPr>
          <a:xfrm>
            <a:off x="5363860" y="1693793"/>
            <a:ext cx="1076143" cy="1018561"/>
          </a:xfrm>
          <a:prstGeom prst="sun">
            <a:avLst/>
          </a:prstGeom>
          <a:solidFill>
            <a:srgbClr val="A47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太阳形 2"/>
          <p:cNvSpPr/>
          <p:nvPr/>
        </p:nvSpPr>
        <p:spPr>
          <a:xfrm>
            <a:off x="5363860" y="3042289"/>
            <a:ext cx="1076143" cy="1018561"/>
          </a:xfrm>
          <a:prstGeom prst="sun">
            <a:avLst/>
          </a:prstGeom>
          <a:solidFill>
            <a:srgbClr val="A47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太阳形 3"/>
          <p:cNvSpPr/>
          <p:nvPr/>
        </p:nvSpPr>
        <p:spPr>
          <a:xfrm>
            <a:off x="5363860" y="4390785"/>
            <a:ext cx="1076143" cy="1018561"/>
          </a:xfrm>
          <a:prstGeom prst="sun">
            <a:avLst/>
          </a:prstGeom>
          <a:solidFill>
            <a:srgbClr val="A47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13130" y="1700893"/>
            <a:ext cx="4668761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1</a:t>
            </a: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、班里很多同学自我约束能力较强，自觉遵守各项纪律。</a:t>
            </a: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13131" y="3096679"/>
            <a:ext cx="4668761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2</a:t>
            </a: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、部分同学听讲不认真，上课爱做小动作、“爱插嘴”的习惯有待改进。</a:t>
            </a: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13131" y="4408973"/>
            <a:ext cx="4668762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3</a:t>
            </a: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、部分男同学太爱动，自我约束能力较差，课下爱追逐打闹，安全问题令老师担忧。 </a:t>
            </a: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8" b="20111"/>
          <a:stretch>
            <a:fillRect/>
          </a:stretch>
        </p:blipFill>
        <p:spPr>
          <a:xfrm>
            <a:off x="321772" y="2332388"/>
            <a:ext cx="4406045" cy="2663480"/>
          </a:xfrm>
          <a:prstGeom prst="rect">
            <a:avLst/>
          </a:prstGeom>
        </p:spPr>
      </p:pic>
      <p:sp>
        <p:nvSpPr>
          <p:cNvPr id="2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ea"/>
              </a:rPr>
              <a:t>纪律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6" grpId="0"/>
      <p:bldP spid="8" grpId="0"/>
      <p:bldP spid="10" grpId="0"/>
      <p:bldP spid="2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太阳形 1"/>
          <p:cNvSpPr/>
          <p:nvPr/>
        </p:nvSpPr>
        <p:spPr>
          <a:xfrm>
            <a:off x="5557928" y="1743366"/>
            <a:ext cx="1076143" cy="1018561"/>
          </a:xfrm>
          <a:prstGeom prst="sun">
            <a:avLst/>
          </a:prstGeom>
          <a:solidFill>
            <a:srgbClr val="A47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太阳形 2"/>
          <p:cNvSpPr/>
          <p:nvPr/>
        </p:nvSpPr>
        <p:spPr>
          <a:xfrm>
            <a:off x="5557928" y="2929011"/>
            <a:ext cx="1076143" cy="1018561"/>
          </a:xfrm>
          <a:prstGeom prst="sun">
            <a:avLst/>
          </a:prstGeom>
          <a:solidFill>
            <a:srgbClr val="A47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太阳形 3"/>
          <p:cNvSpPr/>
          <p:nvPr/>
        </p:nvSpPr>
        <p:spPr>
          <a:xfrm>
            <a:off x="5557928" y="4281739"/>
            <a:ext cx="1076143" cy="1018561"/>
          </a:xfrm>
          <a:prstGeom prst="sun">
            <a:avLst/>
          </a:prstGeom>
          <a:solidFill>
            <a:srgbClr val="A47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48867" y="2023416"/>
            <a:ext cx="4358021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1</a:t>
            </a: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、部分同学有不好的卫生习惯。</a:t>
            </a: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948867" y="3055279"/>
            <a:ext cx="3945464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2</a:t>
            </a: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、我们应该让孩子做到勤洗头发，勤剪指甲。</a:t>
            </a: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948866" y="4426343"/>
            <a:ext cx="394546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3</a:t>
            </a: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、学生个人卫生方面，希望各位家长理解配合。</a:t>
            </a: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2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ea"/>
              </a:rPr>
              <a:t>卫生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ea"/>
            </a:endParaRPr>
          </a:p>
        </p:txBody>
      </p:sp>
      <p:pic>
        <p:nvPicPr>
          <p:cNvPr id="9" name="图片 8" descr="fbe84abd118aafad2a4c9cb9361e596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105" y="1668780"/>
            <a:ext cx="4001135" cy="4001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6" grpId="0"/>
      <p:bldP spid="8" grpId="0"/>
      <p:bldP spid="10" grpId="0"/>
      <p:bldP spid="23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1103977" y="2296207"/>
            <a:ext cx="10396857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2</a:t>
            </a: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、部分学生有浪费现象，请家长给孩子零花钱要适量，交给孩子合理分配的方法，提早培养孩子理财的能力。</a:t>
            </a:r>
            <a:endParaRPr lang="zh-CN" altLang="en-US" sz="2000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103977" y="1745440"/>
            <a:ext cx="1066320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1</a:t>
            </a: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、部分同学在教室讲脏话，请家长在家要注意语言教育； </a:t>
            </a:r>
            <a:endParaRPr lang="zh-CN" altLang="en-US" sz="2000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2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ea"/>
              </a:rPr>
              <a:t>行为规范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ea"/>
            </a:endParaRPr>
          </a:p>
        </p:txBody>
      </p:sp>
      <p:pic>
        <p:nvPicPr>
          <p:cNvPr id="2" name="图片 1" descr="a8f4ce3a246048319f6892d2d663e5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8015" y="2469515"/>
            <a:ext cx="8395335" cy="4915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23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1"/>
          <p:cNvSpPr txBox="1">
            <a:spLocks noChangeArrowheads="1"/>
          </p:cNvSpPr>
          <p:nvPr/>
        </p:nvSpPr>
        <p:spPr bwMode="auto">
          <a:xfrm>
            <a:off x="6096000" y="1834257"/>
            <a:ext cx="5288924" cy="341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（1）监督自己的孩子放学后要按时回家，不要在学校或其他地方逗留</a:t>
            </a: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。</a:t>
            </a:r>
            <a:endParaRPr lang="en-US" altLang="zh-CN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zh-CN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（2）注意孩子的外出，家长一定要过问，不让孩子参与一些危险的活动</a:t>
            </a: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。</a:t>
            </a:r>
            <a:endParaRPr lang="en-US" altLang="zh-CN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zh-CN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（3）请各位家长做好孩子的安全教育工作，包括交通安全、食物安全、人身安全、防火安全等</a:t>
            </a: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。</a:t>
            </a: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</p:txBody>
      </p:sp>
      <p:sp>
        <p:nvSpPr>
          <p:cNvPr id="2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ea"/>
              </a:rPr>
              <a:t>安全工作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ea"/>
            </a:endParaRPr>
          </a:p>
        </p:txBody>
      </p:sp>
      <p:pic>
        <p:nvPicPr>
          <p:cNvPr id="3" name="图片 2" descr="80e641557d1a125680d3d79268e43a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9520" y="1946275"/>
            <a:ext cx="3834765" cy="3192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44445" y="2363470"/>
            <a:ext cx="7845425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600" kern="0" spc="-30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给家长一些建议</a:t>
            </a:r>
            <a:endParaRPr kumimoji="0" lang="zh-CN" altLang="en-US" sz="6600" i="0" u="none" strike="noStrike" kern="0" cap="none" spc="-30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369377" y="1779922"/>
            <a:ext cx="345324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Arial" panose="020B0604020202020204" pitchFamily="34" charset="0"/>
              </a:rPr>
              <a:t>第五部分</a:t>
            </a:r>
            <a:endParaRPr lang="zh-CN" altLang="en-US" sz="32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  <a:cs typeface="Arial" panose="020B0604020202020204" pitchFamily="34" charset="0"/>
            </a:endParaRPr>
          </a:p>
        </p:txBody>
      </p:sp>
      <p:sp>
        <p:nvSpPr>
          <p:cNvPr id="43" name="TextBox 31"/>
          <p:cNvSpPr txBox="1"/>
          <p:nvPr/>
        </p:nvSpPr>
        <p:spPr>
          <a:xfrm>
            <a:off x="3830628" y="3661462"/>
            <a:ext cx="4530744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2020year-end summary work summarizes the boutique PPT</a:t>
            </a:r>
            <a:endParaRPr lang="en-US" altLang="zh-CN" sz="11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  <a:p>
            <a:pPr algn="ctr"/>
            <a:r>
              <a:rPr lang="en-US" altLang="zh-CN" sz="11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About the summary text input or copy here</a:t>
            </a:r>
            <a:endParaRPr lang="en-US" altLang="zh-CN" sz="11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49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0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528188" y="2058837"/>
            <a:ext cx="7431111" cy="299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每天请检查孩子的学习情况、家庭作业，是否认真完成。</a:t>
            </a: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定期与教师进行沟通，对孩子的优点、不好的习惯以及在教育过程中出现的疑惑，可以经常与老师保持联系，共同寻找最好的教育方法。</a:t>
            </a: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每天与孩子进行亲切交流，和他们谈谈今天学到了什么新知识，哪篇新课文，知道哪些道理，今后打算怎样做，交谈时，要有耐心，不能简单粗暴。 </a:t>
            </a: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让学生多读书、好读书、读好书、读整本书。</a:t>
            </a: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2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sym typeface="+mn-ea"/>
              </a:rPr>
              <a:t>向各位家长提一些建议和要求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ea"/>
            </a:endParaRPr>
          </a:p>
        </p:txBody>
      </p:sp>
      <p:pic>
        <p:nvPicPr>
          <p:cNvPr id="3" name="图片 2" descr="99d88a1e9fb9bbbad7cacb01d222a31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15925" y="1609725"/>
            <a:ext cx="5529580" cy="4312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073703" y="3057084"/>
            <a:ext cx="5409219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教育孩子要以人为本，根据孩子的性格特点、不同智力发展水平去引导孩子。 </a:t>
            </a:r>
            <a:endParaRPr lang="zh-CN" altLang="zh-CN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073703" y="4082569"/>
            <a:ext cx="5409219" cy="1337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教育孩子要蹲下身子。孩子有很多方面值得我们学习，我们要学会欣赏孩子、倾听孩子，不能用大人眼光来看孩子。</a:t>
            </a:r>
            <a:endParaRPr lang="zh-CN" altLang="zh-CN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073704" y="2186678"/>
            <a:ext cx="5223257" cy="50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 创造和睦、祥和、稳定的家庭气氛。</a:t>
            </a:r>
            <a:endParaRPr lang="zh-CN" altLang="zh-CN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</p:txBody>
      </p:sp>
      <p:sp>
        <p:nvSpPr>
          <p:cNvPr id="2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ea"/>
              </a:rPr>
              <a:t>平时注意的问题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ea"/>
            </a:endParaRPr>
          </a:p>
        </p:txBody>
      </p:sp>
      <p:pic>
        <p:nvPicPr>
          <p:cNvPr id="3" name="图片 2" descr="79a685d482733a88de95eb9a49e72d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3845" y="2077085"/>
            <a:ext cx="5352415" cy="3237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19" grpId="0" bldLvl="0" animBg="1"/>
      <p:bldP spid="2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云形 3"/>
          <p:cNvSpPr/>
          <p:nvPr/>
        </p:nvSpPr>
        <p:spPr>
          <a:xfrm>
            <a:off x="4204335" y="1562735"/>
            <a:ext cx="6771005" cy="4448175"/>
          </a:xfrm>
          <a:prstGeom prst="cloud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93338" y="2019180"/>
            <a:ext cx="3398520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你怎么还不去做作业，快去！</a:t>
            </a:r>
            <a:endParaRPr lang="zh-CN" altLang="en-US" sz="2000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我讨厌你。</a:t>
            </a:r>
            <a:endParaRPr lang="zh-CN" altLang="en-US" sz="2000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下次再这样的话</a:t>
            </a:r>
            <a:r>
              <a:rPr lang="en-US" altLang="zh-CN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……</a:t>
            </a:r>
            <a:endParaRPr lang="en-US" altLang="zh-CN" sz="2000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你怎么连这种题目也不会做。</a:t>
            </a:r>
            <a:endParaRPr lang="zh-CN" altLang="en-US" sz="2000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我不来管你了。</a:t>
            </a:r>
            <a:endParaRPr lang="zh-CN" altLang="en-US" sz="2000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你脑子出问题了，是不是？</a:t>
            </a:r>
            <a:endParaRPr lang="zh-CN" altLang="en-US" sz="2000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你真不如</a:t>
            </a:r>
            <a:r>
              <a:rPr lang="en-US" altLang="zh-CN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××</a:t>
            </a: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学习好。</a:t>
            </a:r>
            <a:endParaRPr lang="zh-CN" altLang="en-US" sz="2000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你写得太差了！</a:t>
            </a:r>
            <a:endParaRPr lang="zh-CN" altLang="en-US" sz="2000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孩子最不喜欢听到家长说的</a:t>
            </a:r>
            <a:r>
              <a:rPr lang="en-US" altLang="zh-CN" sz="36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10</a:t>
            </a:r>
            <a:r>
              <a:rPr lang="zh-CN" altLang="en-US" sz="36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句话是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65" y="1732915"/>
            <a:ext cx="4534535" cy="4729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ldLvl="0" animBg="1"/>
      <p:bldP spid="4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3" y="1976007"/>
            <a:ext cx="4009830" cy="322791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5113834" y="2222369"/>
            <a:ext cx="43103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倾听孩子的心声，多和孩子交流。</a:t>
            </a:r>
            <a:endParaRPr lang="zh-CN" altLang="en-US" sz="2000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113834" y="2806139"/>
            <a:ext cx="65963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鼓励孩子多多参与班级和校外活动，增长孩子自信心。</a:t>
            </a:r>
            <a:endParaRPr lang="zh-CN" altLang="en-US" sz="2000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113834" y="3389909"/>
            <a:ext cx="55803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提高孩子的身体素质，重视孩子的体育锻炼。</a:t>
            </a:r>
            <a:endParaRPr lang="zh-CN" altLang="en-US" sz="2000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113834" y="3973679"/>
            <a:ext cx="48183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关注孩子学习过程，少指责，多帮助。</a:t>
            </a:r>
            <a:endParaRPr lang="zh-CN" altLang="en-US" sz="2000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113834" y="4557449"/>
            <a:ext cx="58343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重视孩子情商培养，因为智商大家都不相上下。</a:t>
            </a:r>
            <a:endParaRPr lang="zh-CN" altLang="en-US" sz="2000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3" name="矩形1"/>
          <p:cNvSpPr>
            <a:spLocks noChangeArrowheads="1"/>
          </p:cNvSpPr>
          <p:nvPr/>
        </p:nvSpPr>
        <p:spPr bwMode="auto">
          <a:xfrm>
            <a:off x="2690183" y="204493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温馨提示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2"/>
          <p:cNvSpPr txBox="1"/>
          <p:nvPr/>
        </p:nvSpPr>
        <p:spPr>
          <a:xfrm>
            <a:off x="2363534" y="1540257"/>
            <a:ext cx="1010793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b="1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目录</a:t>
            </a:r>
            <a:endParaRPr lang="zh-CN" altLang="en-US" sz="6000" b="1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954978" y="1191422"/>
            <a:ext cx="4860658" cy="3387194"/>
            <a:chOff x="4488235" y="1416012"/>
            <a:chExt cx="3645494" cy="2540396"/>
          </a:xfrm>
        </p:grpSpPr>
        <p:grpSp>
          <p:nvGrpSpPr>
            <p:cNvPr id="12" name="组合 11"/>
            <p:cNvGrpSpPr/>
            <p:nvPr/>
          </p:nvGrpSpPr>
          <p:grpSpPr>
            <a:xfrm>
              <a:off x="4490256" y="1416012"/>
              <a:ext cx="3643473" cy="360040"/>
              <a:chOff x="4490256" y="1216571"/>
              <a:chExt cx="3643473" cy="360040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4490256" y="1216571"/>
                <a:ext cx="513792" cy="347067"/>
              </a:xfrm>
              <a:prstGeom prst="rect">
                <a:avLst/>
              </a:prstGeom>
              <a:solidFill>
                <a:srgbClr val="A47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6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一</a:t>
                </a:r>
                <a:endParaRPr lang="zh-CN" altLang="en-US" sz="146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5037385" y="1216571"/>
                <a:ext cx="3096344" cy="36004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4490256" y="1979103"/>
              <a:ext cx="3643473" cy="360040"/>
              <a:chOff x="4490256" y="1216571"/>
              <a:chExt cx="3643473" cy="36004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4490256" y="1216571"/>
                <a:ext cx="513792" cy="347067"/>
              </a:xfrm>
              <a:prstGeom prst="rect">
                <a:avLst/>
              </a:prstGeom>
              <a:solidFill>
                <a:srgbClr val="A47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6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二</a:t>
                </a:r>
                <a:endParaRPr lang="zh-CN" altLang="en-US" sz="146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5037385" y="1216571"/>
                <a:ext cx="3096344" cy="36004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4490256" y="2483159"/>
              <a:ext cx="3643473" cy="360040"/>
              <a:chOff x="4490256" y="1216571"/>
              <a:chExt cx="3643473" cy="36004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4490256" y="1216571"/>
                <a:ext cx="513792" cy="347067"/>
              </a:xfrm>
              <a:prstGeom prst="rect">
                <a:avLst/>
              </a:prstGeom>
              <a:solidFill>
                <a:srgbClr val="A47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6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三</a:t>
                </a:r>
                <a:endParaRPr lang="zh-CN" altLang="en-US" sz="146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5037385" y="1216571"/>
                <a:ext cx="3096344" cy="36004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4490256" y="3046250"/>
              <a:ext cx="3643473" cy="360040"/>
              <a:chOff x="4490256" y="1216571"/>
              <a:chExt cx="3643473" cy="360040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4490256" y="1216571"/>
                <a:ext cx="513792" cy="347067"/>
              </a:xfrm>
              <a:prstGeom prst="rect">
                <a:avLst/>
              </a:prstGeom>
              <a:solidFill>
                <a:srgbClr val="A47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6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四</a:t>
                </a:r>
                <a:endParaRPr lang="zh-CN" altLang="en-US" sz="146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5037385" y="1216571"/>
                <a:ext cx="3096344" cy="36004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4488235" y="3596368"/>
              <a:ext cx="3643473" cy="360040"/>
              <a:chOff x="4490256" y="1216571"/>
              <a:chExt cx="3643473" cy="360040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4490256" y="1216571"/>
                <a:ext cx="513792" cy="347067"/>
              </a:xfrm>
              <a:prstGeom prst="rect">
                <a:avLst/>
              </a:prstGeom>
              <a:solidFill>
                <a:srgbClr val="A47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6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五</a:t>
                </a:r>
                <a:endParaRPr lang="zh-CN" altLang="en-US" sz="146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5037385" y="1216571"/>
                <a:ext cx="3096344" cy="36004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6" name="矩形 35"/>
          <p:cNvSpPr/>
          <p:nvPr/>
        </p:nvSpPr>
        <p:spPr>
          <a:xfrm>
            <a:off x="5877664" y="1684433"/>
            <a:ext cx="2533212" cy="826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35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班级情况介绍</a:t>
            </a:r>
            <a:endParaRPr lang="zh-CN" altLang="en-US" sz="2000" b="1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877664" y="2391500"/>
            <a:ext cx="2533212" cy="826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35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班级学习</a:t>
            </a:r>
            <a:r>
              <a:rPr lang="zh-CN" altLang="en-US" sz="2000" b="1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情况</a:t>
            </a:r>
            <a:endParaRPr lang="zh-CN" altLang="en-US" sz="2000" b="1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77663" y="3120803"/>
            <a:ext cx="4128459" cy="826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35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纪律、卫生、学习等方面</a:t>
            </a:r>
            <a:endParaRPr lang="zh-CN" altLang="en-US" sz="2000" b="1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880781" y="3852694"/>
            <a:ext cx="3045250" cy="826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35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给家长的一些建议</a:t>
            </a:r>
            <a:endParaRPr lang="zh-CN" altLang="en-US" sz="2000" b="1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854132" y="968451"/>
            <a:ext cx="2943113" cy="826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35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召开家长会目的</a:t>
            </a:r>
            <a:endParaRPr lang="zh-CN" altLang="en-US" sz="2000" b="1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96" y="351602"/>
            <a:ext cx="1129579" cy="10294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16"/>
          <p:cNvSpPr/>
          <p:nvPr/>
        </p:nvSpPr>
        <p:spPr>
          <a:xfrm>
            <a:off x="2067560" y="1381125"/>
            <a:ext cx="6533515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尊敬的家长，学校教育不是万能，但学校会尽力，同时家庭教育必不可少，望家长能重视，你们的孩子需要我们教育，我们的学生也需要您的呵护，最后，我想说：在班级工作中，我做得不足的地方，希望家长理解、见谅，敬请各位家长提出宝贵意见。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382496" y="1663454"/>
            <a:ext cx="7620056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i="0" u="none" strike="noStrike" kern="0" cap="none" spc="-3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感谢聆听</a:t>
            </a:r>
            <a:endParaRPr kumimoji="0" lang="zh-CN" altLang="en-US" sz="9600" i="0" u="none" strike="noStrike" kern="0" cap="none" spc="-30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285984" y="1127390"/>
            <a:ext cx="345324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6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Arial" panose="020B0604020202020204" pitchFamily="34" charset="0"/>
              </a:rPr>
              <a:t>丽华三小</a:t>
            </a:r>
            <a:endParaRPr lang="zh-CN" altLang="en-US" sz="36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  <a:cs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860939" y="3231860"/>
            <a:ext cx="2468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三</a:t>
            </a: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年级新学期家长会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43" name="TextBox 31"/>
          <p:cNvSpPr txBox="1"/>
          <p:nvPr/>
        </p:nvSpPr>
        <p:spPr>
          <a:xfrm>
            <a:off x="3830642" y="3706450"/>
            <a:ext cx="4530744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2020year-end summary work summarizes the boutique PPT</a:t>
            </a:r>
            <a:endParaRPr lang="en-US" altLang="zh-CN" sz="11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  <a:p>
            <a:pPr algn="ctr"/>
            <a:r>
              <a:rPr lang="en-US" altLang="zh-CN" sz="11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About the summary text input or copy here</a:t>
            </a:r>
            <a:endParaRPr lang="en-US" altLang="zh-CN" sz="11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57842" y="2405912"/>
            <a:ext cx="650412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i="0" u="none" strike="noStrike" kern="0" cap="none" spc="-3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召开家长会目的</a:t>
            </a:r>
            <a:endParaRPr kumimoji="0" lang="zh-CN" altLang="en-US" sz="7200" i="0" u="none" strike="noStrike" kern="0" cap="none" spc="-30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369377" y="1779922"/>
            <a:ext cx="345324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Arial" panose="020B0604020202020204" pitchFamily="34" charset="0"/>
              </a:rPr>
              <a:t>第一部分</a:t>
            </a:r>
            <a:endParaRPr lang="zh-CN" altLang="en-US" sz="32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  <a:cs typeface="Arial" panose="020B0604020202020204" pitchFamily="34" charset="0"/>
            </a:endParaRPr>
          </a:p>
        </p:txBody>
      </p:sp>
      <p:sp>
        <p:nvSpPr>
          <p:cNvPr id="43" name="TextBox 31"/>
          <p:cNvSpPr txBox="1"/>
          <p:nvPr/>
        </p:nvSpPr>
        <p:spPr>
          <a:xfrm>
            <a:off x="3830628" y="3652572"/>
            <a:ext cx="4530744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2020 year-end summary work summarizes the boutique PPT</a:t>
            </a:r>
            <a:endParaRPr lang="en-US" altLang="zh-CN" sz="11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  <a:p>
            <a:pPr algn="ctr"/>
            <a:r>
              <a:rPr lang="en-US" altLang="zh-CN" sz="11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About the summary text input or copy here</a:t>
            </a:r>
            <a:endParaRPr lang="en-US" altLang="zh-CN" sz="11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49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0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2"/>
          <p:cNvSpPr>
            <a:spLocks noChangeArrowheads="1"/>
          </p:cNvSpPr>
          <p:nvPr/>
        </p:nvSpPr>
        <p:spPr bwMode="auto">
          <a:xfrm>
            <a:off x="1045845" y="1868805"/>
            <a:ext cx="10100945" cy="208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hlink"/>
              </a:buClr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chemeClr val="hlink"/>
              </a:buClr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200000"/>
              </a:lnSpc>
              <a:buClr>
                <a:srgbClr val="0563C1"/>
              </a:buClr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       </a:t>
            </a:r>
            <a:r>
              <a:rPr lang="zh-CN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为了加强老师与家长、家长与家长、家长与学生之间的联系，相互交流一下学生在校以及在家的情况，以便老师能够更有针对性的实施教育，家长能够更好教育自己的子女做人与成才。</a:t>
            </a:r>
            <a:endParaRPr lang="zh-CN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</p:txBody>
      </p:sp>
      <p:sp>
        <p:nvSpPr>
          <p:cNvPr id="9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召开家长会的目的</a:t>
            </a:r>
            <a:endParaRPr kumimoji="0" lang="zh-CN" altLang="zh-CN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  <p:sp>
        <p:nvSpPr>
          <p:cNvPr id="13" name="文本框1"/>
          <p:cNvSpPr txBox="1">
            <a:spLocks noChangeArrowheads="1"/>
          </p:cNvSpPr>
          <p:nvPr/>
        </p:nvSpPr>
        <p:spPr bwMode="auto">
          <a:xfrm>
            <a:off x="1396870" y="3407758"/>
            <a:ext cx="9647539" cy="768350"/>
          </a:xfrm>
          <a:prstGeom prst="rect">
            <a:avLst/>
          </a:prstGeom>
          <a:noFill/>
          <a:ln w="9525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b">
            <a:spAutoFit/>
          </a:bodyPr>
          <a:lstStyle/>
          <a:p>
            <a:r>
              <a:rPr lang="zh-CN" altLang="zh-CN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我们的努力＋您的关爱＝孩子的成功</a:t>
            </a:r>
            <a:endParaRPr lang="zh-CN" altLang="zh-CN" sz="4400" b="1" dirty="0">
              <a:solidFill>
                <a:schemeClr val="tx1">
                  <a:lumMod val="65000"/>
                  <a:lumOff val="35000"/>
                </a:schemeClr>
              </a:solidFill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  <p:pic>
        <p:nvPicPr>
          <p:cNvPr id="2" name="图片 1" descr="36f2bedbd38a33a34ec23d6f7a0a20f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6345" y="4888230"/>
            <a:ext cx="6678295" cy="1783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57842" y="2405912"/>
            <a:ext cx="650412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i="0" u="none" strike="noStrike" kern="0" cap="none" spc="-3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班级基本情况</a:t>
            </a:r>
            <a:endParaRPr kumimoji="0" lang="zh-CN" altLang="en-US" sz="7200" i="0" u="none" strike="noStrike" kern="0" cap="none" spc="-30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369377" y="1779922"/>
            <a:ext cx="345324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Arial" panose="020B0604020202020204" pitchFamily="34" charset="0"/>
              </a:rPr>
              <a:t>第二部分</a:t>
            </a:r>
            <a:endParaRPr lang="zh-CN" altLang="en-US" sz="32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  <a:cs typeface="Arial" panose="020B0604020202020204" pitchFamily="34" charset="0"/>
            </a:endParaRPr>
          </a:p>
        </p:txBody>
      </p:sp>
      <p:sp>
        <p:nvSpPr>
          <p:cNvPr id="43" name="TextBox 31"/>
          <p:cNvSpPr txBox="1"/>
          <p:nvPr/>
        </p:nvSpPr>
        <p:spPr>
          <a:xfrm>
            <a:off x="3830628" y="3652572"/>
            <a:ext cx="4530744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2020 year-end summary work summarizes the boutique PPT</a:t>
            </a:r>
            <a:endParaRPr lang="en-US" altLang="zh-CN" sz="11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  <a:p>
            <a:pPr algn="ctr"/>
            <a:r>
              <a:rPr lang="en-US" altLang="zh-CN" sz="11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About the summary text input or copy here</a:t>
            </a:r>
            <a:endParaRPr lang="en-US" altLang="zh-CN" sz="11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0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云形 9"/>
          <p:cNvSpPr/>
          <p:nvPr/>
        </p:nvSpPr>
        <p:spPr>
          <a:xfrm>
            <a:off x="3211830" y="1572895"/>
            <a:ext cx="8547735" cy="3980815"/>
          </a:xfrm>
          <a:prstGeom prst="cloud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77765" y="1962785"/>
            <a:ext cx="5642610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三（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4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）班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是有</a:t>
            </a:r>
            <a:r>
              <a:rPr lang="en-US" altLang="zh-CN" sz="2800" dirty="0">
                <a:solidFill>
                  <a:srgbClr val="5FB169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44</a:t>
            </a:r>
            <a:r>
              <a:rPr lang="zh-CN" altLang="en-US" sz="2800" dirty="0">
                <a:solidFill>
                  <a:srgbClr val="5FB169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个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来自不同家庭的孩子组成的。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其中女生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21</a:t>
            </a:r>
            <a:r>
              <a:rPr lang="zh-CN" altLang="en-US" sz="2800" dirty="0">
                <a:solidFill>
                  <a:srgbClr val="5FB169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人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，男生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23</a:t>
            </a:r>
            <a:r>
              <a:rPr lang="zh-CN" altLang="en-US" sz="2800" dirty="0">
                <a:solidFill>
                  <a:srgbClr val="5FB169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人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学生多数非常懂事、听话。班内同学团结友爱，互帮互助。学生学习多数比较认真、努力，也取得了不错的成绩。但是还有些同学需要规范学习态度，养成积极良好的学习习惯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班级基本情况</a:t>
            </a:r>
            <a:endParaRPr kumimoji="0" lang="zh-CN" altLang="zh-CN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0330" y="1903095"/>
            <a:ext cx="4534535" cy="4729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8" grpId="0"/>
      <p:bldP spid="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57842" y="2405912"/>
            <a:ext cx="650412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i="0" u="none" strike="noStrike" kern="0" cap="none" spc="-3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班级学习</a:t>
            </a:r>
            <a:r>
              <a:rPr kumimoji="0" lang="zh-CN" altLang="en-US" sz="7200" i="0" u="none" strike="noStrike" kern="0" cap="none" spc="-3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情况</a:t>
            </a:r>
            <a:endParaRPr kumimoji="0" lang="zh-CN" altLang="en-US" sz="7200" i="0" u="none" strike="noStrike" kern="0" cap="none" spc="-30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369377" y="1779922"/>
            <a:ext cx="345324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Arial" panose="020B0604020202020204" pitchFamily="34" charset="0"/>
              </a:rPr>
              <a:t>第三部分</a:t>
            </a:r>
            <a:endParaRPr lang="zh-CN" altLang="en-US" sz="32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  <a:cs typeface="Arial" panose="020B0604020202020204" pitchFamily="34" charset="0"/>
            </a:endParaRPr>
          </a:p>
        </p:txBody>
      </p:sp>
      <p:sp>
        <p:nvSpPr>
          <p:cNvPr id="43" name="TextBox 31"/>
          <p:cNvSpPr txBox="1"/>
          <p:nvPr/>
        </p:nvSpPr>
        <p:spPr>
          <a:xfrm>
            <a:off x="3830628" y="3652572"/>
            <a:ext cx="4530744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2020 year-end summary work summarizes the boutique PPT</a:t>
            </a:r>
            <a:endParaRPr lang="en-US" altLang="zh-CN" sz="11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  <a:p>
            <a:pPr algn="ctr"/>
            <a:r>
              <a:rPr lang="en-US" altLang="zh-CN" sz="11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About the summary text input or copy here</a:t>
            </a:r>
            <a:endParaRPr lang="en-US" altLang="zh-CN" sz="11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0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80030" y="1484630"/>
            <a:ext cx="915416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·</a:t>
            </a:r>
            <a:r>
              <a:rPr lang="zh-CN" altLang="en-US" sz="2400" b="1" dirty="0">
                <a:solidFill>
                  <a:srgbClr val="FF0000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语文优秀生：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陈搏呈，范嘉琪，郭家欣，季秋毅，赵子龙，刘诗童，林志豪，孟可欣，彭慧琳，谭雨辰，田子俊，魏辰羽，王紫悦，王志远，喻晶莹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71470" y="3237865"/>
            <a:ext cx="600710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·</a:t>
            </a:r>
            <a:r>
              <a:rPr lang="zh-CN" altLang="en-US" sz="2400" b="1" dirty="0">
                <a:solidFill>
                  <a:srgbClr val="FF0000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数学优秀生：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宋晨曦，刘诗童，魏辰羽，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王紫悦，王志远，季秋毅，陈搏呈，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黄子墨，黄晨悦，吴潜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8" y="1485161"/>
            <a:ext cx="2504688" cy="196796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32" y="1838859"/>
            <a:ext cx="854039" cy="1260057"/>
          </a:xfrm>
          <a:prstGeom prst="rect">
            <a:avLst/>
          </a:prstGeom>
        </p:spPr>
      </p:pic>
      <p:sp>
        <p:nvSpPr>
          <p:cNvPr id="2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期中</a:t>
            </a:r>
            <a:r>
              <a:rPr kumimoji="0" lang="zh-CN" altLang="zh-CN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考试情况</a:t>
            </a:r>
            <a:endParaRPr kumimoji="0" lang="zh-CN" altLang="zh-CN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  <p:pic>
        <p:nvPicPr>
          <p:cNvPr id="4" name="图片 3" descr="3f24e0f0ce70d5591e197bcf9d41eac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695" y="3098800"/>
            <a:ext cx="3747135" cy="38239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71470" y="4866005"/>
            <a:ext cx="57124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400" b="1" dirty="0">
                <a:solidFill>
                  <a:srgbClr val="FF0000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·</a:t>
            </a:r>
            <a:r>
              <a:rPr lang="zh-CN" altLang="en-US" sz="2400" b="1" dirty="0">
                <a:solidFill>
                  <a:srgbClr val="FF0000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英语优秀生：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陈品如，王兆欢，郭家欣，彭慧琳，王志远，范嘉琪，刘诗童，徐硕，喻晶莹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2" grpId="0" bldLvl="0" animBg="1"/>
    </p:bldLst>
  </p:timing>
</p:sld>
</file>

<file path=ppt/theme/theme1.xml><?xml version="1.0" encoding="utf-8"?>
<a:theme xmlns:a="http://schemas.openxmlformats.org/drawingml/2006/main" name="当图网www.99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212cyeu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2526</Words>
  <Application>WPS 演示</Application>
  <PresentationFormat>宽屏</PresentationFormat>
  <Paragraphs>235</Paragraphs>
  <Slides>31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5" baseType="lpstr">
      <vt:lpstr>Arial</vt:lpstr>
      <vt:lpstr>宋体</vt:lpstr>
      <vt:lpstr>Wingdings</vt:lpstr>
      <vt:lpstr>汉仪铸字木头人W</vt:lpstr>
      <vt:lpstr>Segoe Print</vt:lpstr>
      <vt:lpstr>汉仪铸字木头人W</vt:lpstr>
      <vt:lpstr>微软雅黑</vt:lpstr>
      <vt:lpstr>Arial Unicode MS</vt:lpstr>
      <vt:lpstr>等线</vt:lpstr>
      <vt:lpstr>汉仪雅酷黑简</vt:lpstr>
      <vt:lpstr>华文新魏</vt:lpstr>
      <vt:lpstr>汉仪青云简</vt:lpstr>
      <vt:lpstr>Calibri</vt:lpstr>
      <vt:lpstr>当图网www.99ppt.com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当图网www.99ppt.com</dc:title>
  <dc:creator>当图网www.99ppt.com</dc:creator>
  <cp:lastModifiedBy>Wo.</cp:lastModifiedBy>
  <cp:revision>304</cp:revision>
  <dcterms:created xsi:type="dcterms:W3CDTF">2018-11-25T00:36:00Z</dcterms:created>
  <dcterms:modified xsi:type="dcterms:W3CDTF">2020-11-26T03:05:28Z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