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9" r:id="rId5"/>
    <p:sldId id="411" r:id="rId6"/>
    <p:sldId id="412" r:id="rId7"/>
    <p:sldId id="271" r:id="rId8"/>
    <p:sldId id="392" r:id="rId9"/>
    <p:sldId id="415" r:id="rId10"/>
    <p:sldId id="416" r:id="rId11"/>
    <p:sldId id="417" r:id="rId12"/>
    <p:sldId id="273" r:id="rId13"/>
    <p:sldId id="279" r:id="rId14"/>
    <p:sldId id="280" r:id="rId15"/>
    <p:sldId id="372" r:id="rId16"/>
    <p:sldId id="39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7665"/>
    <a:srgbClr val="A47764"/>
    <a:srgbClr val="555D5C"/>
    <a:srgbClr val="5FB169"/>
    <a:srgbClr val="78BC27"/>
    <a:srgbClr val="F3834B"/>
    <a:srgbClr val="F15A29"/>
    <a:srgbClr val="BBDC44"/>
    <a:srgbClr val="FFD679"/>
    <a:srgbClr val="FF5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4" d="100"/>
          <a:sy n="74" d="100"/>
        </p:scale>
        <p:origin x="1128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B3516-EC99-4995-BC05-8B2FB1EC09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B995C-A722-4E54-AAB9-06D899DF7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3D41-7C8C-4981-9AA6-9B70D6A344B2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86610" y="1081405"/>
            <a:ext cx="714375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携手共育</a:t>
            </a:r>
            <a:endParaRPr kumimoji="0" lang="zh-CN" altLang="en-US" sz="9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静待花开</a:t>
            </a:r>
            <a:endParaRPr kumimoji="0" lang="zh-CN" altLang="en-US" sz="9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142494" y="4390735"/>
            <a:ext cx="2087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四（</a:t>
            </a:r>
            <a:r>
              <a:rPr lang="en-US" altLang="zh-CN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）班</a:t>
            </a: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</a:rPr>
              <a:t>家长会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824099" y="1949424"/>
            <a:ext cx="5193876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、有个别同学学习习惯较差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、平常听课容易分心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3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、课堂学习效率较低 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4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、个别作业写不完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5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、有的甚至忘记做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6</a:t>
            </a:r>
            <a:r>
              <a:rPr lang="zh-CN" altLang="en-US" sz="24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、还有部分学生写字太潦草</a:t>
            </a:r>
            <a:endParaRPr lang="zh-CN" altLang="en-US" sz="24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sym typeface="+mn-ea"/>
              </a:rPr>
              <a:t>后进生存在的问题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780" y="2794635"/>
            <a:ext cx="3505200" cy="3656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13410" y="1437005"/>
            <a:ext cx="1112393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每天请检查孩子的家庭作业，对于书写不端正、本面不整洁的建议要求重写，做到坚持不懈。不能停留在口头上的询问，而是要对照家作记录本，逐项检查完成情况。重视口头作业，如读书、背书的作业。</a:t>
            </a: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重视良好学习习惯的养成。（端端正正写字的习惯、认真完成作业的习惯、及时订正作业的习惯（订正错别字，家作本、作文本）、认真听讲的习惯、积极思考的习惯【思想懒汉】、勤查字典的好习惯，最高品质静悄悄，在家作业时，要求孩子静心学习半小时，这半小时内就和上课一样不走动、不吃东西、不分心，然后再休息几分钟，继续投入第二个三十分钟。</a:t>
            </a: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重视培养孩子课外阅读的习惯，建议家长帮孩子办张借书卡，让学生多读书、好读书、读好书。让阅读滋养孩子的心灵，用书香伴他们成长。</a:t>
            </a: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定期与教师进行沟通，对孩子的优点、不好的习惯以及在教育过程中出现的疑惑，可以经常与老师保持联系，共同寻找最好的教育方法。</a:t>
            </a: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sym typeface="+mn-ea"/>
              </a:rPr>
              <a:t>给家长的几点建议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073703" y="3057084"/>
            <a:ext cx="5409219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用支付宝交费请一定要备注好孩子的姓名 </a:t>
            </a:r>
            <a:endParaRPr lang="zh-CN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073704" y="2186678"/>
            <a:ext cx="5223257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lt"/>
              </a:rPr>
              <a:t> 及时完成安全教育平台上的内容</a:t>
            </a:r>
            <a:endParaRPr lang="zh-CN" altLang="zh-CN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  <p:sp>
        <p:nvSpPr>
          <p:cNvPr id="2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温馨提醒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 bldLvl="0" animBg="1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96" y="351602"/>
            <a:ext cx="1129579" cy="1029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2067560" y="1381125"/>
            <a:ext cx="6533515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尊敬的家长，学校教育不是万能，但学校会尽力，同时家庭教育必不可少，望家长能重视，你们的孩子需要我们教育，我们的学生也需要您的呵护，最后，我想说：在班级工作中，我做得不足的地方，希望家长理解、见谅，敬请各位家长提出宝贵意见。</a:t>
            </a:r>
            <a:endParaRPr lang="zh-CN" altLang="en-US" sz="2000" dirty="0">
              <a:solidFill>
                <a:schemeClr val="bg1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85976" y="1978414"/>
            <a:ext cx="762005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感谢大家！</a:t>
            </a:r>
            <a:endParaRPr kumimoji="0" lang="zh-CN" altLang="en-US" sz="96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/>
          <p:cNvSpPr/>
          <p:nvPr/>
        </p:nvSpPr>
        <p:spPr>
          <a:xfrm>
            <a:off x="3204210" y="1576070"/>
            <a:ext cx="8321040" cy="4238625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4145" y="2149475"/>
            <a:ext cx="7061835" cy="309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学生多数天真可爱、懂事听话。班内同学团结友爱，互帮互助，形成了良好的班风。学生学习多数比较认真、努力，形成了良好的学风。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 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班级基本情况</a:t>
            </a:r>
            <a:endParaRPr kumimoji="0" lang="zh-CN" altLang="zh-CN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89505"/>
            <a:ext cx="4067810" cy="4243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/>
          <p:cNvSpPr/>
          <p:nvPr/>
        </p:nvSpPr>
        <p:spPr>
          <a:xfrm>
            <a:off x="4613290" y="1701413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太阳形 2"/>
          <p:cNvSpPr/>
          <p:nvPr/>
        </p:nvSpPr>
        <p:spPr>
          <a:xfrm>
            <a:off x="4728225" y="3154684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太阳形 3"/>
          <p:cNvSpPr/>
          <p:nvPr/>
        </p:nvSpPr>
        <p:spPr>
          <a:xfrm>
            <a:off x="4728225" y="4482225"/>
            <a:ext cx="1076143" cy="1018561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13130" y="1700893"/>
            <a:ext cx="4668761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、班里很多同学自我约束能力较强，自觉遵守各项纪律。中午十二点到十二点一刻这段时间，指定学生组织大家休息，或者看书、作业等，在没有老师的情况下能保持安静，各自做着各自的事情。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</a:t>
            </a: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、集合排队做操、或者放学时都能做到静快齐。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 b="20111"/>
          <a:stretch>
            <a:fillRect/>
          </a:stretch>
        </p:blipFill>
        <p:spPr>
          <a:xfrm>
            <a:off x="321772" y="2332388"/>
            <a:ext cx="4406045" cy="2663480"/>
          </a:xfrm>
          <a:prstGeom prst="rect">
            <a:avLst/>
          </a:prstGeom>
        </p:spPr>
      </p:pic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纪律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/>
          <p:cNvSpPr/>
          <p:nvPr/>
        </p:nvSpPr>
        <p:spPr>
          <a:xfrm>
            <a:off x="4412615" y="1877695"/>
            <a:ext cx="893445" cy="762000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太阳形 2"/>
          <p:cNvSpPr/>
          <p:nvPr/>
        </p:nvSpPr>
        <p:spPr>
          <a:xfrm>
            <a:off x="4411980" y="3150870"/>
            <a:ext cx="785495" cy="787400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太阳形 3"/>
          <p:cNvSpPr/>
          <p:nvPr/>
        </p:nvSpPr>
        <p:spPr>
          <a:xfrm>
            <a:off x="4444365" y="4374515"/>
            <a:ext cx="753110" cy="892175"/>
          </a:xfrm>
          <a:prstGeom prst="sun">
            <a:avLst/>
          </a:prstGeom>
          <a:solidFill>
            <a:srgbClr val="A47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05830" y="1877060"/>
            <a:ext cx="510286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1</a:t>
            </a:r>
            <a:r>
              <a:rPr lang="zh-CN" altLang="en-US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、绝大多数同学都能及时到校进行晨扫，值日生到校时间为</a:t>
            </a:r>
            <a:r>
              <a:rPr lang="en-US" altLang="zh-CN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7:45</a:t>
            </a:r>
            <a:r>
              <a:rPr lang="zh-CN" altLang="en-US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，八点开始早读。</a:t>
            </a: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4730" y="3150870"/>
            <a:ext cx="49244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2、抽屉物品摆放要整齐，但抽查下来的情况不是很好，物品摆放杂乱、垃圾较多。</a:t>
            </a: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05830" y="4295140"/>
            <a:ext cx="49415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A17665"/>
                </a:solidFill>
                <a:uFillTx/>
                <a:latin typeface="汉仪铸字木头人W" charset="0"/>
                <a:ea typeface="汉仪铸字木头人W" panose="00020600040101010101" charset="-122"/>
                <a:cs typeface="汉仪铸字木头人W" panose="00020600040101010101" charset="-122"/>
              </a:rPr>
              <a:t>3、每人要求带好海绵擦，不定期清洁桌面，不过还有少部分学生没有。</a:t>
            </a:r>
            <a:endParaRPr lang="zh-CN" altLang="en-US" sz="2000" b="1" dirty="0">
              <a:solidFill>
                <a:srgbClr val="A17665"/>
              </a:solidFill>
              <a:uFillTx/>
              <a:latin typeface="汉仪铸字木头人W" charset="0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卫生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9" name="图片 8" descr="fbe84abd118aafad2a4c9cb9361e596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2295525"/>
            <a:ext cx="3167380" cy="3374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/>
      <p:bldP spid="8" grpId="0"/>
      <p:bldP spid="10" grpId="0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8cc42a84ce7e9c7af5f9196cce4db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670" y="570230"/>
            <a:ext cx="12075795" cy="67119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59280" y="2687320"/>
            <a:ext cx="2108835" cy="161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工作认真负责：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洪伟辰  于志博</a:t>
            </a:r>
            <a:endParaRPr lang="zh-CN" altLang="en-US" sz="16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王静怡  张雨诺</a:t>
            </a:r>
            <a:endParaRPr lang="zh-CN" altLang="en-US" sz="16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48150" y="2611120"/>
            <a:ext cx="1765935" cy="263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听讲习惯好：</a:t>
            </a:r>
            <a:endParaRPr lang="zh-CN" altLang="en-US" sz="20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季俊怡 </a:t>
            </a: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卢恬逸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李超旗 慕子铭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王静怡 张雨诺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周飞翔 王子谦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范思彤 刘瑾瑜</a:t>
            </a:r>
            <a:endParaRPr lang="zh-CN" altLang="en-US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22440" y="2817495"/>
            <a:ext cx="1574800" cy="96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阅读之星：</a:t>
            </a:r>
            <a:endParaRPr lang="zh-CN" altLang="en-US" sz="20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于志博  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13825" y="2526665"/>
            <a:ext cx="203962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思维活跃，回答问题积极：</a:t>
            </a:r>
            <a:endParaRPr lang="zh-CN" altLang="en-US" sz="2000" b="1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于志博   王静怡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刘瑾瑜   杜以涵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梅寒笑    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A17665"/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</a:t>
            </a:r>
            <a:endParaRPr lang="zh-CN" altLang="en-US" dirty="0">
              <a:solidFill>
                <a:srgbClr val="A17665"/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sp>
        <p:nvSpPr>
          <p:cNvPr id="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光荣榜</a:t>
            </a:r>
            <a:endParaRPr kumimoji="0" lang="zh-CN" altLang="zh-CN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57842" y="2405912"/>
            <a:ext cx="65041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i="0" u="none" strike="noStrike" kern="0" cap="none" spc="-3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lt"/>
              </a:rPr>
              <a:t>期中检测情况</a:t>
            </a:r>
            <a:endParaRPr kumimoji="0" lang="zh-CN" altLang="en-US" sz="7200" i="0" u="none" strike="noStrike" kern="0" cap="none" spc="-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加强训练 静待花开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280" y="1640840"/>
            <a:ext cx="3501390" cy="475932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65" y="2390140"/>
            <a:ext cx="6740525" cy="339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加强训练 静待花开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1605" y="1782445"/>
            <a:ext cx="3874135" cy="46253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510" y="1837690"/>
            <a:ext cx="4308475" cy="4624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1"/>
          <p:cNvSpPr>
            <a:spLocks noChangeArrowheads="1"/>
          </p:cNvSpPr>
          <p:nvPr/>
        </p:nvSpPr>
        <p:spPr bwMode="auto">
          <a:xfrm>
            <a:off x="3125158" y="167028"/>
            <a:ext cx="6191250" cy="863600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铸字木头人W" panose="00020600040101010101" charset="-122"/>
                <a:ea typeface="汉仪铸字木头人W" panose="00020600040101010101" charset="-122"/>
                <a:cs typeface="+mn-ea"/>
                <a:sym typeface="+mn-ea"/>
              </a:rPr>
              <a:t>加强训练 静待花开</a:t>
            </a:r>
            <a:endParaRPr kumimoji="0" lang="zh-CN" altLang="en-US" sz="5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铸字木头人W" panose="00020600040101010101" charset="-122"/>
              <a:ea typeface="汉仪铸字木头人W" panose="00020600040101010101" charset="-122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050" y="2824480"/>
            <a:ext cx="108781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加强习作训练：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、片段描写</a:t>
            </a:r>
            <a:r>
              <a:rPr lang="en-US" altLang="zh-CN"/>
              <a:t>——</a:t>
            </a:r>
            <a:r>
              <a:rPr lang="zh-CN" altLang="en-US"/>
              <a:t>开展活动，为写作提供素材（没有修正带的默写、默写名字、三词连报等）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、重视习作讲评，对于习作（包括大作本、家作本、小作本），凡是不满意的都要求重写，写到满意为止。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每周做一次听力练习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theme/theme1.xml><?xml version="1.0" encoding="utf-8"?>
<a:theme xmlns:a="http://schemas.openxmlformats.org/drawingml/2006/main" name="当图网www.99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212cyeu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Application>WPS 演示</Application>
  <PresentationFormat>宽屏</PresentationFormat>
  <Paragraphs>88</Paragraphs>
  <Slides>14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宋体</vt:lpstr>
      <vt:lpstr>Wingdings</vt:lpstr>
      <vt:lpstr>汉仪铸字木头人W</vt:lpstr>
      <vt:lpstr>汉仪铸字木头人W</vt:lpstr>
      <vt:lpstr>Segoe Print</vt:lpstr>
      <vt:lpstr>微软雅黑</vt:lpstr>
      <vt:lpstr>Arial Unicode MS</vt:lpstr>
      <vt:lpstr>等线</vt:lpstr>
      <vt:lpstr>当图网www.99ppt.com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当图网www.99ppt.com</dc:title>
  <dc:creator>当图网www.99ppt.com</dc:creator>
  <cp:lastModifiedBy>user</cp:lastModifiedBy>
  <cp:revision>319</cp:revision>
  <dcterms:created xsi:type="dcterms:W3CDTF">2018-11-25T00:36:00Z</dcterms:created>
  <dcterms:modified xsi:type="dcterms:W3CDTF">2020-11-25T01:50:52Z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