
<file path=[Content_Types].xml><?xml version="1.0" encoding="utf-8"?>
<Types xmlns="http://schemas.openxmlformats.org/package/2006/content-types">
  <Default Extension="jpeg" ContentType="image/jpeg"/>
  <Default Extension="wav" ContentType="audio/x-wav"/>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69" r:id="rId5"/>
    <p:sldId id="270" r:id="rId6"/>
    <p:sldId id="273" r:id="rId7"/>
    <p:sldId id="272" r:id="rId8"/>
    <p:sldId id="412" r:id="rId9"/>
    <p:sldId id="274" r:id="rId10"/>
    <p:sldId id="279" r:id="rId11"/>
    <p:sldId id="271" r:id="rId12"/>
    <p:sldId id="405" r:id="rId13"/>
    <p:sldId id="406" r:id="rId14"/>
    <p:sldId id="407" r:id="rId15"/>
    <p:sldId id="408" r:id="rId16"/>
    <p:sldId id="409" r:id="rId17"/>
    <p:sldId id="267" r:id="rId18"/>
    <p:sldId id="372"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17665"/>
    <a:srgbClr val="A47764"/>
    <a:srgbClr val="555D5C"/>
    <a:srgbClr val="5FB169"/>
    <a:srgbClr val="78BC27"/>
    <a:srgbClr val="F3834B"/>
    <a:srgbClr val="F15A29"/>
    <a:srgbClr val="BBDC44"/>
    <a:srgbClr val="FFD679"/>
    <a:srgbClr val="FF5C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74" d="100"/>
          <a:sy n="74" d="100"/>
        </p:scale>
        <p:origin x="1128" y="426"/>
      </p:cViewPr>
      <p:guideLst>
        <p:guide orient="horz" pos="2147"/>
        <p:guide pos="3840"/>
      </p:guideLst>
    </p:cSldViewPr>
  </p:slideViewPr>
  <p:notesTextViewPr>
    <p:cViewPr>
      <p:scale>
        <a:sx n="1" d="1"/>
        <a:sy n="1" d="1"/>
      </p:scale>
      <p:origin x="0" y="0"/>
    </p:cViewPr>
  </p:notesTextViewPr>
  <p:sorterViewPr>
    <p:cViewPr>
      <p:scale>
        <a:sx n="192" d="100"/>
        <a:sy n="192"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9B3516-EC99-4995-BC05-8B2FB1EC09C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7B995C-A722-4E54-AAB9-06D899DF739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7B995C-A722-4E54-AAB9-06D899DF7398}"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7B995C-A722-4E54-AAB9-06D899DF739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7B995C-A722-4E54-AAB9-06D899DF739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7B995C-A722-4E54-AAB9-06D899DF739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7B995C-A722-4E54-AAB9-06D899DF739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7B995C-A722-4E54-AAB9-06D899DF739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7B995C-A722-4E54-AAB9-06D899DF739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7B995C-A722-4E54-AAB9-06D899DF739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7B995C-A722-4E54-AAB9-06D899DF739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17B995C-A722-4E54-AAB9-06D899DF739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sndAc>
          <p:stSnd>
            <p:snd r:embed="rId2" name="type.wav"/>
          </p:stSnd>
        </p:sndAc>
      </p:transition>
    </mc:Choice>
    <mc:Fallback>
      <p:transition spd="slow">
        <p:random/>
        <p:sndAc>
          <p:stSnd>
            <p:snd r:embed="rId2" name="type.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sndAc>
          <p:stSnd>
            <p:snd r:embed="rId2" name="type.wav"/>
          </p:stSnd>
        </p:sndAc>
      </p:transition>
    </mc:Choice>
    <mc:Fallback>
      <p:transition spd="slow">
        <p:random/>
        <p:sndAc>
          <p:stSnd>
            <p:snd r:embed="rId2" name="type.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sndAc>
          <p:stSnd>
            <p:snd r:embed="rId2" name="type.wav"/>
          </p:stSnd>
        </p:sndAc>
      </p:transition>
    </mc:Choice>
    <mc:Fallback>
      <p:transition spd="slow">
        <p:random/>
        <p:sndAc>
          <p:stSnd>
            <p:snd r:embed="rId2" name="type.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sndAc>
          <p:stSnd>
            <p:snd r:embed="rId2" name="type.wav"/>
          </p:stSnd>
        </p:sndAc>
      </p:transition>
    </mc:Choice>
    <mc:Fallback>
      <p:transition spd="slow">
        <p:random/>
        <p:sndAc>
          <p:stSnd>
            <p:snd r:embed="rId2" name="type.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FCD93D41-7C8C-4981-9AA6-9B70D6A344B2}" type="slidenum">
              <a:rPr lang="zh-CN" altLang="en-US" smtClean="0"/>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500">
        <p:random/>
        <p:sndAc>
          <p:stSnd>
            <p:snd r:embed="rId2" name="type.wav"/>
          </p:stSnd>
        </p:sndAc>
      </p:transition>
    </mc:Choice>
    <mc:Fallback>
      <p:transition spd="slow">
        <p:random/>
        <p:sndAc>
          <p:stSnd>
            <p:snd r:embed="rId2" name="type.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sndAc>
          <p:stSnd>
            <p:snd r:embed="rId3" name="type.wav"/>
          </p:stSnd>
        </p:sndAc>
      </p:transition>
    </mc:Choice>
    <mc:Fallback>
      <p:transition spd="slow">
        <p:random/>
        <p:sndAc>
          <p:stSnd>
            <p:snd r:embed="rId3" name="type.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sndAc>
          <p:stSnd>
            <p:snd r:embed="rId2" name="type.wav"/>
          </p:stSnd>
        </p:sndAc>
      </p:transition>
    </mc:Choice>
    <mc:Fallback>
      <p:transition spd="slow">
        <p:random/>
        <p:sndAc>
          <p:stSnd>
            <p:snd r:embed="rId2" name="type.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sndAc>
          <p:stSnd>
            <p:snd r:embed="rId2" name="type.wav"/>
          </p:stSnd>
        </p:sndAc>
      </p:transition>
    </mc:Choice>
    <mc:Fallback>
      <p:transition spd="slow">
        <p:random/>
        <p:sndAc>
          <p:stSnd>
            <p:snd r:embed="rId2" name="type.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sndAc>
          <p:stSnd>
            <p:snd r:embed="rId2" name="type.wav"/>
          </p:stSnd>
        </p:sndAc>
      </p:transition>
    </mc:Choice>
    <mc:Fallback>
      <p:transition spd="slow">
        <p:random/>
        <p:sndAc>
          <p:stSnd>
            <p:snd r:embed="rId2" name="type.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sndAc>
          <p:stSnd>
            <p:snd r:embed="rId2" name="type.wav"/>
          </p:stSnd>
        </p:sndAc>
      </p:transition>
    </mc:Choice>
    <mc:Fallback>
      <p:transition spd="slow">
        <p:random/>
        <p:sndAc>
          <p:stSnd>
            <p:snd r:embed="rId2" name="type.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sndAc>
          <p:stSnd>
            <p:snd r:embed="rId2" name="type.wav"/>
          </p:stSnd>
        </p:sndAc>
      </p:transition>
    </mc:Choice>
    <mc:Fallback>
      <p:transition spd="slow">
        <p:random/>
        <p:sndAc>
          <p:stSnd>
            <p:snd r:embed="rId2" name="type.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sndAc>
          <p:stSnd>
            <p:snd r:embed="rId2" name="type.wav"/>
          </p:stSnd>
        </p:sndAc>
      </p:transition>
    </mc:Choice>
    <mc:Fallback>
      <p:transition spd="slow">
        <p:random/>
        <p:sndAc>
          <p:stSnd>
            <p:snd r:embed="rId2" name="type.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sndAc>
          <p:stSnd>
            <p:snd r:embed="rId2" name="type.wav"/>
          </p:stSnd>
        </p:sndAc>
      </p:transition>
    </mc:Choice>
    <mc:Fallback>
      <p:transition spd="slow">
        <p:random/>
        <p:sndAc>
          <p:stSnd>
            <p:snd r:embed="rId2" name="type.wav"/>
          </p:stSnd>
        </p:sndAc>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audio" Target="../media/audio1.wav"/><Relationship Id="rId14" Type="http://schemas.openxmlformats.org/officeDocument/2006/relationships/image" Target="../media/image2.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spd="slow" p14:dur="1500">
        <p:random/>
        <p:sndAc>
          <p:stSnd>
            <p:snd r:embed="rId15" name="type.wav"/>
          </p:stSnd>
        </p:sndAc>
      </p:transition>
    </mc:Choice>
    <mc:Fallback>
      <p:transition spd="slow">
        <p:random/>
        <p:sndAc>
          <p:stSnd>
            <p:snd r:embed="rId15" name="type.wav"/>
          </p:stSnd>
        </p:sndAc>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8.xml"/><Relationship Id="rId2" Type="http://schemas.openxmlformats.org/officeDocument/2006/relationships/audio" Target="../media/audio1.wav"/><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audio" Target="../media/audio1.wav"/></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audio" Target="../media/audio1.wav"/></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audio" Target="../media/audio1.wav"/></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audio" Target="../media/audio1.wav"/></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audio" Target="../media/audio1.wav"/></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8.xml"/><Relationship Id="rId2" Type="http://schemas.openxmlformats.org/officeDocument/2006/relationships/audio" Target="../media/audio1.wav"/><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8.xml"/><Relationship Id="rId3" Type="http://schemas.openxmlformats.org/officeDocument/2006/relationships/audio" Target="../media/audio1.wav"/><Relationship Id="rId2" Type="http://schemas.openxmlformats.org/officeDocument/2006/relationships/image" Target="../media/image17.pn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8.xml"/><Relationship Id="rId2" Type="http://schemas.openxmlformats.org/officeDocument/2006/relationships/audio" Target="../media/audio1.wav"/><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8.xml"/><Relationship Id="rId4" Type="http://schemas.openxmlformats.org/officeDocument/2006/relationships/audio" Target="../media/audio1.wav"/><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8.xml"/><Relationship Id="rId2" Type="http://schemas.openxmlformats.org/officeDocument/2006/relationships/audio" Target="../media/audio1.wav"/><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8.xml"/><Relationship Id="rId2" Type="http://schemas.openxmlformats.org/officeDocument/2006/relationships/audio" Target="../media/audio1.wav"/><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audio1.wav"/><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8.xml"/><Relationship Id="rId7" Type="http://schemas.openxmlformats.org/officeDocument/2006/relationships/audio" Target="../media/audio1.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8.xml"/><Relationship Id="rId2" Type="http://schemas.openxmlformats.org/officeDocument/2006/relationships/audio" Target="../media/audio1.wav"/><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8.xml"/><Relationship Id="rId2" Type="http://schemas.openxmlformats.org/officeDocument/2006/relationships/audio" Target="../media/audio1.wav"/><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t="-1000" b="-1000"/>
          </a:stretch>
        </a:blipFill>
        <a:effectLst/>
      </p:bgPr>
    </p:bg>
    <p:spTree>
      <p:nvGrpSpPr>
        <p:cNvPr id="1" name=""/>
        <p:cNvGrpSpPr/>
        <p:nvPr/>
      </p:nvGrpSpPr>
      <p:grpSpPr>
        <a:xfrm>
          <a:off x="0" y="0"/>
          <a:ext cx="0" cy="0"/>
          <a:chOff x="0" y="0"/>
          <a:chExt cx="0" cy="0"/>
        </a:xfrm>
      </p:grpSpPr>
      <p:sp>
        <p:nvSpPr>
          <p:cNvPr id="5" name="矩形 4"/>
          <p:cNvSpPr/>
          <p:nvPr/>
        </p:nvSpPr>
        <p:spPr>
          <a:xfrm>
            <a:off x="837565" y="1663700"/>
            <a:ext cx="9339580" cy="329184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8800" i="0" u="none" strike="noStrike" kern="0" cap="none" spc="-300" normalizeH="0" baseline="0" noProof="0" dirty="0">
                <a:ln>
                  <a:noFill/>
                </a:ln>
                <a:solidFill>
                  <a:schemeClr val="bg1"/>
                </a:solidFill>
                <a:uLnTx/>
                <a:uFillTx/>
                <a:latin typeface="方正舒体" panose="02010601030101010101" charset="-122"/>
                <a:ea typeface="方正舒体" panose="02010601030101010101" charset="-122"/>
                <a:cs typeface="+mn-ea"/>
                <a:sym typeface="+mn-lt"/>
              </a:rPr>
              <a:t>家校协力共育未来</a:t>
            </a:r>
            <a:endParaRPr kumimoji="0" lang="zh-CN" altLang="en-US" sz="7200" i="0" u="none" strike="noStrike" kern="0" cap="none" spc="-300" normalizeH="0" baseline="0" noProof="0" dirty="0">
              <a:ln>
                <a:noFill/>
              </a:ln>
              <a:solidFill>
                <a:schemeClr val="bg1"/>
              </a:solidFill>
              <a:uLnTx/>
              <a:uFillTx/>
              <a:latin typeface="方正舒体" panose="02010601030101010101" charset="-122"/>
              <a:ea typeface="方正舒体" panose="02010601030101010101" charset="-122"/>
              <a:cs typeface="+mn-ea"/>
              <a:sym typeface="+mn-lt"/>
            </a:endParaRPr>
          </a:p>
          <a:p>
            <a:pPr marL="0" marR="0" lvl="0" indent="0" algn="dist" defTabSz="914400" eaLnBrk="1" fontAlgn="auto" latinLnBrk="0" hangingPunct="1">
              <a:lnSpc>
                <a:spcPct val="100000"/>
              </a:lnSpc>
              <a:spcBef>
                <a:spcPts val="0"/>
              </a:spcBef>
              <a:spcAft>
                <a:spcPts val="0"/>
              </a:spcAft>
              <a:buClrTx/>
              <a:buSzTx/>
              <a:buFontTx/>
              <a:buNone/>
              <a:defRPr/>
            </a:pPr>
            <a:endParaRPr kumimoji="0" lang="zh-CN" altLang="en-US" sz="7200" i="0" u="none" strike="noStrike" kern="0" cap="none" spc="-300" normalizeH="0" baseline="0" noProof="0" dirty="0">
              <a:ln>
                <a:noFill/>
              </a:ln>
              <a:solidFill>
                <a:schemeClr val="bg1"/>
              </a:solidFill>
              <a:uLnTx/>
              <a:uFillTx/>
              <a:latin typeface="方正舒体" panose="02010601030101010101" charset="-122"/>
              <a:ea typeface="方正舒体" panose="02010601030101010101" charset="-122"/>
              <a:cs typeface="+mn-ea"/>
              <a:sym typeface="+mn-lt"/>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zh-CN" sz="4800" i="0" u="none" strike="noStrike" kern="0" cap="none" spc="-300" normalizeH="0" baseline="0" noProof="0" dirty="0">
                <a:ln>
                  <a:noFill/>
                </a:ln>
                <a:solidFill>
                  <a:schemeClr val="bg1"/>
                </a:solidFill>
                <a:uLnTx/>
                <a:uFillTx/>
                <a:latin typeface="华文行楷" panose="02010800040101010101" charset="-122"/>
                <a:ea typeface="华文行楷" panose="02010800040101010101" charset="-122"/>
                <a:cs typeface="华文行楷" panose="02010800040101010101" charset="-122"/>
                <a:sym typeface="+mn-lt"/>
              </a:rPr>
              <a:t>四（</a:t>
            </a:r>
            <a:r>
              <a:rPr kumimoji="0" lang="en-US" altLang="zh-CN" sz="4800" i="0" u="none" strike="noStrike" kern="0" cap="none" spc="-300" normalizeH="0" baseline="0" noProof="0" dirty="0">
                <a:ln>
                  <a:noFill/>
                </a:ln>
                <a:solidFill>
                  <a:schemeClr val="bg1"/>
                </a:solidFill>
                <a:uLnTx/>
                <a:uFillTx/>
                <a:latin typeface="华文行楷" panose="02010800040101010101" charset="-122"/>
                <a:ea typeface="华文行楷" panose="02010800040101010101" charset="-122"/>
                <a:cs typeface="华文行楷" panose="02010800040101010101" charset="-122"/>
                <a:sym typeface="+mn-lt"/>
              </a:rPr>
              <a:t>2</a:t>
            </a:r>
            <a:r>
              <a:rPr kumimoji="0" lang="zh-CN" altLang="en-US" sz="4800" i="0" u="none" strike="noStrike" kern="0" cap="none" spc="-300" normalizeH="0" baseline="0" noProof="0" dirty="0">
                <a:ln>
                  <a:noFill/>
                </a:ln>
                <a:solidFill>
                  <a:schemeClr val="bg1"/>
                </a:solidFill>
                <a:uLnTx/>
                <a:uFillTx/>
                <a:latin typeface="华文行楷" panose="02010800040101010101" charset="-122"/>
                <a:ea typeface="华文行楷" panose="02010800040101010101" charset="-122"/>
                <a:cs typeface="华文行楷" panose="02010800040101010101" charset="-122"/>
                <a:sym typeface="+mn-lt"/>
              </a:rPr>
              <a:t>）</a:t>
            </a:r>
            <a:r>
              <a:rPr kumimoji="0" lang="zh-CN" altLang="en-US" sz="4800" i="0" u="none" strike="noStrike" kern="0" cap="none" spc="-300" normalizeH="0" baseline="0" noProof="0" dirty="0">
                <a:ln>
                  <a:noFill/>
                </a:ln>
                <a:solidFill>
                  <a:schemeClr val="bg1"/>
                </a:solidFill>
                <a:uLnTx/>
                <a:uFillTx/>
                <a:latin typeface="华文行楷" panose="02010800040101010101" charset="-122"/>
                <a:ea typeface="华文行楷" panose="02010800040101010101" charset="-122"/>
                <a:cs typeface="华文行楷" panose="02010800040101010101" charset="-122"/>
                <a:sym typeface="+mn-lt"/>
              </a:rPr>
              <a:t>班家长会</a:t>
            </a:r>
            <a:endParaRPr kumimoji="0" lang="zh-CN" altLang="en-US" sz="4800" i="0" u="none" strike="noStrike" kern="0" cap="none" spc="-300" normalizeH="0" baseline="0" noProof="0" dirty="0">
              <a:ln>
                <a:noFill/>
              </a:ln>
              <a:solidFill>
                <a:schemeClr val="bg1"/>
              </a:solidFill>
              <a:uLnTx/>
              <a:uFillTx/>
              <a:latin typeface="华文行楷" panose="02010800040101010101" charset="-122"/>
              <a:ea typeface="华文行楷" panose="02010800040101010101" charset="-122"/>
              <a:cs typeface="华文行楷" panose="02010800040101010101"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sndAc>
          <p:stSnd>
            <p:snd r:embed="rId2" name="type.wav"/>
          </p:stSnd>
        </p:sndAc>
      </p:transition>
    </mc:Choice>
    <mc:Fallback>
      <p:transition spd="slow">
        <p:random/>
        <p:sndAc>
          <p:stSnd>
            <p:snd r:embed="rId2" name="type.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974090" y="1548130"/>
            <a:ext cx="10031730" cy="4799965"/>
          </a:xfrm>
          <a:prstGeom prst="rect">
            <a:avLst/>
          </a:prstGeom>
          <a:noFill/>
        </p:spPr>
        <p:txBody>
          <a:bodyPr wrap="square" rtlCol="0" anchor="t">
            <a:spAutoFit/>
          </a:bodyPr>
          <a:p>
            <a:r>
              <a:rPr lang="zh-CN" altLang="en-US"/>
              <a:t>关于要不要检查孩子作业这一点，一直争论不断。</a:t>
            </a:r>
            <a:endParaRPr lang="zh-CN" altLang="en-US"/>
          </a:p>
          <a:p>
            <a:endParaRPr lang="zh-CN" altLang="en-US"/>
          </a:p>
          <a:p>
            <a:r>
              <a:rPr lang="zh-CN" altLang="en-US"/>
              <a:t>有家长说：检查作业是老师的事，家长不用插手，家长都检查对了，老师就不知道孩子哪里薄弱了。</a:t>
            </a:r>
            <a:endParaRPr lang="zh-CN" altLang="en-US"/>
          </a:p>
          <a:p>
            <a:endParaRPr lang="zh-CN" altLang="en-US"/>
          </a:p>
          <a:p>
            <a:endParaRPr lang="zh-CN" altLang="en-US"/>
          </a:p>
          <a:p>
            <a:r>
              <a:rPr lang="zh-CN" altLang="en-US"/>
              <a:t>也有家长说：作业家长理应关注，因为这样可以知道孩子的学习情况，也可以有针对性地指导。</a:t>
            </a:r>
            <a:endParaRPr lang="zh-CN" altLang="en-US"/>
          </a:p>
          <a:p>
            <a:endParaRPr lang="zh-CN" altLang="en-US"/>
          </a:p>
          <a:p>
            <a:endParaRPr lang="zh-CN" altLang="en-US"/>
          </a:p>
          <a:p>
            <a:endParaRPr lang="zh-CN" altLang="en-US"/>
          </a:p>
          <a:p>
            <a:r>
              <a:rPr lang="zh-CN" altLang="en-US"/>
              <a:t>作业这事，原本就是孩子自己的事，家长管得越多，孩子越没有自主意识，所以家长不管没什么错。</a:t>
            </a:r>
            <a:endParaRPr lang="zh-CN" altLang="en-US"/>
          </a:p>
          <a:p>
            <a:endParaRPr lang="zh-CN" altLang="en-US"/>
          </a:p>
          <a:p>
            <a:endParaRPr lang="zh-CN" altLang="en-US"/>
          </a:p>
          <a:p>
            <a:endParaRPr lang="zh-CN" altLang="en-US"/>
          </a:p>
          <a:p>
            <a:r>
              <a:rPr lang="zh-CN" altLang="en-US"/>
              <a:t>但是不管吧，很多孩子根本就不可能自觉完成作业，今天这个少做点，明天那个忘了做，长此以往，好的学习习惯肯定养不成。</a:t>
            </a:r>
            <a:endParaRPr lang="zh-CN" altLang="en-US"/>
          </a:p>
          <a:p>
            <a:endParaRPr lang="zh-CN" altLang="en-US"/>
          </a:p>
          <a:p>
            <a:r>
              <a:rPr lang="zh-CN" altLang="en-US"/>
              <a:t>你看，谁说都有理，但到底该不该检查，还是不知道。</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sndAc>
          <p:stSnd>
            <p:snd r:embed="rId1" name="type.wav"/>
          </p:stSnd>
        </p:sndAc>
      </p:transition>
    </mc:Choice>
    <mc:Fallback>
      <p:transition spd="slow">
        <p:random/>
        <p:sndAc>
          <p:stSnd>
            <p:snd r:embed="rId1" name="type.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334135" y="1898015"/>
            <a:ext cx="9523730" cy="4523105"/>
          </a:xfrm>
          <a:prstGeom prst="rect">
            <a:avLst/>
          </a:prstGeom>
          <a:noFill/>
        </p:spPr>
        <p:txBody>
          <a:bodyPr wrap="square" rtlCol="0" anchor="t">
            <a:spAutoFit/>
          </a:bodyPr>
          <a:p>
            <a:r>
              <a:rPr lang="zh-CN" altLang="en-US"/>
              <a:t>要解决这个问题，我们首先解决一个立场问题。</a:t>
            </a:r>
            <a:endParaRPr lang="zh-CN" altLang="en-US"/>
          </a:p>
          <a:p>
            <a:endParaRPr lang="zh-CN" altLang="en-US"/>
          </a:p>
          <a:p>
            <a:r>
              <a:rPr lang="zh-CN" altLang="en-US"/>
              <a:t>有人说，批作业就该是老师的事，让家长检查孩子的作业，那老师多轻松。</a:t>
            </a:r>
            <a:endParaRPr lang="zh-CN" altLang="en-US"/>
          </a:p>
          <a:p>
            <a:endParaRPr lang="zh-CN" altLang="en-US"/>
          </a:p>
          <a:p>
            <a:endParaRPr lang="zh-CN" altLang="en-US"/>
          </a:p>
          <a:p>
            <a:endParaRPr lang="zh-CN" altLang="en-US"/>
          </a:p>
          <a:p>
            <a:r>
              <a:rPr lang="zh-CN" altLang="en-US"/>
              <a:t>这话从理来讲，一点都没错。但是如果一个家长站在这样的角度上考虑问题，本身就是错的。</a:t>
            </a:r>
            <a:endParaRPr lang="zh-CN" altLang="en-US"/>
          </a:p>
          <a:p>
            <a:endParaRPr lang="zh-CN" altLang="en-US"/>
          </a:p>
          <a:p>
            <a:endParaRPr lang="zh-CN" altLang="en-US"/>
          </a:p>
          <a:p>
            <a:endParaRPr lang="zh-CN" altLang="en-US"/>
          </a:p>
          <a:p>
            <a:r>
              <a:rPr lang="zh-CN" altLang="en-US"/>
              <a:t>给不给孩子检查作业，跟老师轻不轻松没有半点关系。因为憎恶老师而不检查孩子的作业，是对孩子的不负责。</a:t>
            </a:r>
            <a:endParaRPr lang="zh-CN" altLang="en-US"/>
          </a:p>
          <a:p>
            <a:endParaRPr lang="zh-CN" altLang="en-US"/>
          </a:p>
          <a:p>
            <a:endParaRPr lang="zh-CN" altLang="en-US"/>
          </a:p>
          <a:p>
            <a:endParaRPr lang="zh-CN" altLang="en-US"/>
          </a:p>
          <a:p>
            <a:r>
              <a:rPr lang="zh-CN" altLang="en-US"/>
              <a:t>我们检查或者不检查，目标指向一定是孩子。不是什么政策，也不是为了和老师计较。</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sndAc>
          <p:stSnd>
            <p:snd r:embed="rId1" name="type.wav"/>
          </p:stSnd>
        </p:sndAc>
      </p:transition>
    </mc:Choice>
    <mc:Fallback>
      <p:transition spd="slow">
        <p:random/>
        <p:sndAc>
          <p:stSnd>
            <p:snd r:embed="rId1" name="type.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58545" y="1648460"/>
            <a:ext cx="10074910" cy="4799965"/>
          </a:xfrm>
          <a:prstGeom prst="rect">
            <a:avLst/>
          </a:prstGeom>
          <a:noFill/>
        </p:spPr>
        <p:txBody>
          <a:bodyPr wrap="square" rtlCol="0" anchor="t">
            <a:spAutoFit/>
          </a:bodyPr>
          <a:p>
            <a:r>
              <a:rPr lang="zh-CN" altLang="en-US"/>
              <a:t>其次，我们再明确一件事，这世界上没有两个孩子是相同的。</a:t>
            </a:r>
            <a:endParaRPr lang="zh-CN" altLang="en-US"/>
          </a:p>
          <a:p>
            <a:endParaRPr lang="zh-CN" altLang="en-US"/>
          </a:p>
          <a:p>
            <a:r>
              <a:rPr lang="zh-CN" altLang="en-US"/>
              <a:t>所以我对开家长会这事常常感到很苦恼，每个孩子不一样啊，我却要对家长讲一样的话。</a:t>
            </a:r>
            <a:endParaRPr lang="zh-CN" altLang="en-US"/>
          </a:p>
          <a:p>
            <a:endParaRPr lang="zh-CN" altLang="en-US"/>
          </a:p>
          <a:p>
            <a:r>
              <a:rPr lang="zh-CN" altLang="en-US"/>
              <a:t>家长问：老师，要不要检查作业？</a:t>
            </a:r>
            <a:endParaRPr lang="zh-CN" altLang="en-US"/>
          </a:p>
          <a:p>
            <a:endParaRPr lang="zh-CN" altLang="en-US"/>
          </a:p>
          <a:p>
            <a:r>
              <a:rPr lang="zh-CN" altLang="en-US"/>
              <a:t>该怎么答呢？我很为难。</a:t>
            </a:r>
            <a:endParaRPr lang="zh-CN" altLang="en-US"/>
          </a:p>
          <a:p>
            <a:endParaRPr lang="zh-CN" altLang="en-US"/>
          </a:p>
          <a:p>
            <a:r>
              <a:rPr lang="zh-CN" altLang="en-US"/>
              <a:t>你看，有些自觉的孩子，一回家就认真做作业，遇到不会做的请教家长或者工具书，还会主动告知父母学校里发了什么通知，需要家长做什么事。但我承认，这样的孩子不多。</a:t>
            </a:r>
            <a:endParaRPr lang="zh-CN" altLang="en-US"/>
          </a:p>
          <a:p>
            <a:endParaRPr lang="zh-CN" altLang="en-US"/>
          </a:p>
          <a:p>
            <a:r>
              <a:rPr lang="zh-CN" altLang="en-US"/>
              <a:t>更多的呢，是回家自己该做什么也不知道，能磨蹭一分钟是一分钟，少做一样作业比多吃一块肉还高兴，你要不翻他书包，是绝对不会知道今天有通知的。</a:t>
            </a:r>
            <a:endParaRPr lang="zh-CN" altLang="en-US"/>
          </a:p>
          <a:p>
            <a:endParaRPr lang="zh-CN" altLang="en-US"/>
          </a:p>
          <a:p>
            <a:r>
              <a:rPr lang="zh-CN" altLang="en-US"/>
              <a:t>当然还有介于中间的，只是有意识做作业，偶尔会漏做，有时因为难就放弃或者乱做。</a:t>
            </a:r>
            <a:endParaRPr lang="zh-CN" altLang="en-US"/>
          </a:p>
          <a:p>
            <a:endParaRPr lang="zh-CN" altLang="en-US"/>
          </a:p>
          <a:p>
            <a:r>
              <a:rPr lang="zh-CN" altLang="en-US"/>
              <a:t>每一个孩子都不一样，哪怕我已经分成了三类，这三类里还有各种各样不同的表现。</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sndAc>
          <p:stSnd>
            <p:snd r:embed="rId1" name="type.wav"/>
          </p:stSnd>
        </p:sndAc>
      </p:transition>
    </mc:Choice>
    <mc:Fallback>
      <p:transition spd="slow">
        <p:random/>
        <p:sndAc>
          <p:stSnd>
            <p:snd r:embed="rId1" name="type.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88365" y="1362075"/>
            <a:ext cx="10131425" cy="5077460"/>
          </a:xfrm>
          <a:prstGeom prst="rect">
            <a:avLst/>
          </a:prstGeom>
          <a:noFill/>
        </p:spPr>
        <p:txBody>
          <a:bodyPr wrap="square" rtlCol="0" anchor="t">
            <a:spAutoFit/>
          </a:bodyPr>
          <a:p>
            <a:r>
              <a:rPr lang="zh-CN" altLang="en-US"/>
              <a:t>在知道这两点的基础上，我们再来想要不要检查孩子的作业。</a:t>
            </a:r>
            <a:endParaRPr lang="zh-CN" altLang="en-US"/>
          </a:p>
          <a:p>
            <a:endParaRPr lang="zh-CN" altLang="en-US"/>
          </a:p>
          <a:p>
            <a:r>
              <a:rPr lang="zh-CN" altLang="en-US"/>
              <a:t>对于自觉的孩子，他已经知道学习的目的，并且有一定的自制力，会安排好自己的学习任务，我们可以不用每天检查孩子的作业，偶尔检查掌握一下孩子的学习情况，以便及时帮助。</a:t>
            </a:r>
            <a:endParaRPr lang="zh-CN" altLang="en-US"/>
          </a:p>
          <a:p>
            <a:r>
              <a:rPr lang="zh-CN" altLang="en-US"/>
              <a:t>对于会自己做作业但是会遗漏作业或者习惯不佳的这一部分同学，家长可以不用一题一题仔细检查，但需要及时监督和提醒，以保证孩子能够认真地完成全部的作业。</a:t>
            </a:r>
            <a:endParaRPr lang="zh-CN" altLang="en-US"/>
          </a:p>
          <a:p>
            <a:r>
              <a:rPr lang="zh-CN" altLang="en-US"/>
              <a:t>我们常说，如果低段打了基础，培养好了习惯，到了高段家长就可以放手了。但是那些到了高段行为习惯还是不好，甚至不做作业的孩子，我们可能到毕业还不能不检查孩子的作业。</a:t>
            </a:r>
            <a:endParaRPr lang="zh-CN" altLang="en-US"/>
          </a:p>
          <a:p>
            <a:r>
              <a:rPr lang="zh-CN" altLang="en-US"/>
              <a:t>或许有人质疑，家长都检查完了改过了，老师怎么知道孩子错哪里呢？但我们要明白的是，老师在课堂上讲的，是大部分孩子不会的知识点，而对于这部分孩子而言，很多基础的知识都没有掌握，老师是不可能有时间在课堂上对每一个孩子的每一个错误都进行讲解的。</a:t>
            </a:r>
            <a:endParaRPr lang="zh-CN" altLang="en-US"/>
          </a:p>
          <a:p>
            <a:r>
              <a:rPr lang="zh-CN" altLang="en-US"/>
              <a:t>基础都不扎实的孩子，家长及时发现，孩子及时巩固，比让老师知道他错在哪里重要得多。</a:t>
            </a:r>
            <a:endParaRPr lang="zh-CN" altLang="en-US"/>
          </a:p>
          <a:p>
            <a:r>
              <a:rPr lang="zh-CN" altLang="en-US"/>
              <a:t>另外，课堂上讲作业，多数孩子只有小部分不会，听讲完后就能马上修改，牢牢记住。而作业大片错的孩子，有时候连改都来不及，更别说再理解和记忆。还有些孩子，天生接受能力弱，别的孩子抄写一遍就记住了，他抄了三遍还没记全，如果他不额外付出一点，是很难学好的。</a:t>
            </a:r>
            <a:endParaRPr lang="zh-CN" altLang="en-US"/>
          </a:p>
          <a:p>
            <a:r>
              <a:rPr lang="zh-CN" altLang="en-US"/>
              <a:t>还有部分家长会说：他昨天回家不肯做作业，老师你罚他今天在学校补完。</a:t>
            </a:r>
            <a:endParaRPr lang="zh-CN" altLang="en-US"/>
          </a:p>
          <a:p>
            <a:r>
              <a:rPr lang="zh-CN" altLang="en-US"/>
              <a:t>我们还要了解一下孩子在学校的生活，学校每天都有要学习的知识，孩子在家都不能完成作业，你相信他能自觉地在课间十分钟补作业？？？</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sndAc>
          <p:stSnd>
            <p:snd r:embed="rId1" name="type.wav"/>
          </p:stSnd>
        </p:sndAc>
      </p:transition>
    </mc:Choice>
    <mc:Fallback>
      <p:transition spd="slow">
        <p:random/>
        <p:sndAc>
          <p:stSnd>
            <p:snd r:embed="rId1" name="type.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32485" y="2226945"/>
            <a:ext cx="10060940" cy="2861310"/>
          </a:xfrm>
          <a:prstGeom prst="rect">
            <a:avLst/>
          </a:prstGeom>
          <a:noFill/>
        </p:spPr>
        <p:txBody>
          <a:bodyPr wrap="square" rtlCol="0" anchor="t">
            <a:spAutoFit/>
          </a:bodyPr>
          <a:p>
            <a:r>
              <a:rPr lang="zh-CN" altLang="en-US"/>
              <a:t>说到底，检不检查作业真的因孩子而异。我们也得明白，孩子是自己的，始终要多花一些心思，毕竟时间一去不复返。孩子是自己的，自己不操心都是不可能的。</a:t>
            </a:r>
            <a:endParaRPr lang="zh-CN" altLang="en-US"/>
          </a:p>
          <a:p>
            <a:endParaRPr lang="zh-CN" altLang="en-US"/>
          </a:p>
          <a:p>
            <a:endParaRPr lang="zh-CN" altLang="en-US"/>
          </a:p>
          <a:p>
            <a:endParaRPr lang="zh-CN" altLang="en-US"/>
          </a:p>
          <a:p>
            <a:r>
              <a:rPr lang="zh-CN" altLang="en-US"/>
              <a:t>老师的职责确实是教育孩子，但是由于班里孩子太多，他肯定不会像你这样，全面地关注一个孩子。</a:t>
            </a:r>
            <a:endParaRPr lang="zh-CN" altLang="en-US"/>
          </a:p>
          <a:p>
            <a:endParaRPr lang="zh-CN" altLang="en-US"/>
          </a:p>
          <a:p>
            <a:endParaRPr lang="zh-CN" altLang="en-US"/>
          </a:p>
          <a:p>
            <a:endParaRPr lang="zh-CN" altLang="en-US"/>
          </a:p>
          <a:p>
            <a:r>
              <a:rPr lang="zh-CN" altLang="en-US"/>
              <a:t>任何教育方式都没有标准答案，做个有智慧的家长比人云亦云要重要的多。</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sndAc>
          <p:stSnd>
            <p:snd r:embed="rId1" name="type.wav"/>
          </p:stSnd>
        </p:sndAc>
      </p:transition>
    </mc:Choice>
    <mc:Fallback>
      <p:transition spd="slow">
        <p:random/>
        <p:sndAc>
          <p:stSnd>
            <p:snd r:embed="rId1" name="type.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1"/>
          <p:cNvSpPr>
            <a:spLocks noChangeArrowheads="1"/>
          </p:cNvSpPr>
          <p:nvPr/>
        </p:nvSpPr>
        <p:spPr bwMode="auto">
          <a:xfrm>
            <a:off x="3125158" y="167028"/>
            <a:ext cx="6191250" cy="863600"/>
          </a:xfrm>
          <a:prstGeom prst="rect">
            <a:avLst/>
          </a:prstGeom>
          <a:noFill/>
          <a:ln w="12700" cmpd="sng">
            <a:noFill/>
            <a:prstDash val="solid"/>
            <a:miter lim="800000"/>
            <a:headEnd type="none" w="med" len="med"/>
            <a:tailEnd type="none" w="med" len="me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zh-CN" sz="5400" i="0" u="none" strike="noStrike" kern="0" cap="none" spc="0" normalizeH="0" baseline="0" noProof="0" dirty="0">
              <a:ln>
                <a:noFill/>
              </a:ln>
              <a:solidFill>
                <a:schemeClr val="bg1"/>
              </a:solidFill>
              <a:effectLst/>
              <a:uLnTx/>
              <a:uFillTx/>
              <a:latin typeface="汉仪铸字木头人W" panose="00020600040101010101" charset="-122"/>
              <a:ea typeface="汉仪铸字木头人W" panose="00020600040101010101" charset="-122"/>
              <a:cs typeface="+mn-ea"/>
              <a:sym typeface="+mn-lt"/>
            </a:endParaRPr>
          </a:p>
        </p:txBody>
      </p:sp>
      <p:sp>
        <p:nvSpPr>
          <p:cNvPr id="13" name="文本框1"/>
          <p:cNvSpPr txBox="1">
            <a:spLocks noChangeArrowheads="1"/>
          </p:cNvSpPr>
          <p:nvPr/>
        </p:nvSpPr>
        <p:spPr bwMode="auto">
          <a:xfrm>
            <a:off x="1396870" y="2977228"/>
            <a:ext cx="9647539" cy="1198880"/>
          </a:xfrm>
          <a:prstGeom prst="rect">
            <a:avLst/>
          </a:prstGeom>
          <a:noFill/>
          <a:ln w="9525" cmpd="sng">
            <a:noFill/>
            <a:prstDash val="solid"/>
            <a:miter lim="800000"/>
            <a:headEnd type="none" w="med" len="med"/>
            <a:tailEnd type="none" w="med" len="med"/>
          </a:ln>
          <a:effectLst/>
        </p:spPr>
        <p:txBody>
          <a:bodyPr wrap="square" anchor="b">
            <a:spAutoFit/>
          </a:bodyPr>
          <a:lstStyle/>
          <a:p>
            <a:pPr algn="ctr"/>
            <a:r>
              <a:rPr lang="zh-CN" altLang="zh-CN" sz="7200" b="1" dirty="0">
                <a:solidFill>
                  <a:schemeClr val="tx1">
                    <a:lumMod val="65000"/>
                    <a:lumOff val="35000"/>
                  </a:schemeClr>
                </a:solidFill>
                <a:latin typeface="汉仪铸字木头人W" panose="00020600040101010101" charset="-122"/>
                <a:ea typeface="汉仪铸字木头人W" panose="00020600040101010101" charset="-122"/>
                <a:cs typeface="+mn-ea"/>
                <a:sym typeface="+mn-lt"/>
              </a:rPr>
              <a:t>作业欣赏</a:t>
            </a:r>
            <a:endParaRPr lang="zh-CN" altLang="zh-CN" sz="7200" b="1" dirty="0">
              <a:solidFill>
                <a:schemeClr val="tx1">
                  <a:lumMod val="65000"/>
                  <a:lumOff val="35000"/>
                </a:schemeClr>
              </a:solidFill>
              <a:latin typeface="汉仪铸字木头人W" panose="00020600040101010101" charset="-122"/>
              <a:ea typeface="汉仪铸字木头人W" panose="00020600040101010101" charset="-122"/>
              <a:cs typeface="+mn-ea"/>
              <a:sym typeface="+mn-lt"/>
            </a:endParaRPr>
          </a:p>
        </p:txBody>
      </p:sp>
      <p:pic>
        <p:nvPicPr>
          <p:cNvPr id="2" name="图片 1" descr="36f2bedbd38a33a34ec23d6f7a0a20fe"/>
          <p:cNvPicPr>
            <a:picLocks noChangeAspect="1"/>
          </p:cNvPicPr>
          <p:nvPr/>
        </p:nvPicPr>
        <p:blipFill>
          <a:blip r:embed="rId1"/>
          <a:stretch>
            <a:fillRect/>
          </a:stretch>
        </p:blipFill>
        <p:spPr>
          <a:xfrm>
            <a:off x="2506345" y="4888230"/>
            <a:ext cx="6678295" cy="17830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sndAc>
          <p:stSnd>
            <p:snd r:embed="rId2" name="type.wav"/>
          </p:stSnd>
        </p:sndAc>
      </p:transition>
    </mc:Choice>
    <mc:Fallback>
      <p:transition spd="slow">
        <p:random/>
        <p:sndAc>
          <p:stSnd>
            <p:snd r:embed="rId2"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pic>
        <p:nvPicPr>
          <p:cNvPr id="34" name="图片 20"/>
          <p:cNvPicPr>
            <a:picLocks noChangeAspect="1"/>
          </p:cNvPicPr>
          <p:nvPr/>
        </p:nvPicPr>
        <p:blipFill>
          <a:blip r:embed="rId2"/>
          <a:stretch>
            <a:fillRect/>
          </a:stretch>
        </p:blipFill>
        <p:spPr>
          <a:xfrm>
            <a:off x="9639396" y="351602"/>
            <a:ext cx="1129579" cy="1029490"/>
          </a:xfrm>
          <a:prstGeom prst="rect">
            <a:avLst/>
          </a:prstGeom>
          <a:noFill/>
          <a:ln w="9525">
            <a:noFill/>
          </a:ln>
        </p:spPr>
      </p:pic>
      <p:sp>
        <p:nvSpPr>
          <p:cNvPr id="17" name="矩形 16"/>
          <p:cNvSpPr/>
          <p:nvPr/>
        </p:nvSpPr>
        <p:spPr>
          <a:xfrm>
            <a:off x="2067560" y="1381125"/>
            <a:ext cx="6533515" cy="2399665"/>
          </a:xfrm>
          <a:prstGeom prst="rect">
            <a:avLst/>
          </a:prstGeom>
        </p:spPr>
        <p:txBody>
          <a:bodyPr wrap="square">
            <a:spAutoFit/>
          </a:bodyPr>
          <a:lstStyle/>
          <a:p>
            <a:pPr>
              <a:lnSpc>
                <a:spcPct val="150000"/>
              </a:lnSpc>
            </a:pPr>
            <a:r>
              <a:rPr lang="zh-CN" altLang="en-US" sz="2000" dirty="0">
                <a:solidFill>
                  <a:schemeClr val="bg1"/>
                </a:solidFill>
                <a:latin typeface="汉仪铸字木头人W" panose="00020600040101010101" charset="-122"/>
                <a:ea typeface="汉仪铸字木头人W" panose="00020600040101010101" charset="-122"/>
                <a:cs typeface="汉仪铸字木头人W" panose="00020600040101010101" charset="-122"/>
              </a:rPr>
              <a:t> 尊敬的家长，学校教育不是万能，但学校会尽力，同时家庭教育必不可少，望家长能重视，你们的孩子需要我们教育，我们的学生也需要您的呵护，最后，我想说：在班级工作中，我做得不足的地方，希望家长理解、见谅，敬请各位家长提出宝贵意见。</a:t>
            </a:r>
            <a:endParaRPr lang="zh-CN" altLang="en-US" sz="2000" dirty="0">
              <a:solidFill>
                <a:schemeClr val="bg1"/>
              </a:solidFill>
              <a:latin typeface="汉仪铸字木头人W" panose="00020600040101010101" charset="-122"/>
              <a:ea typeface="汉仪铸字木头人W" panose="00020600040101010101" charset="-122"/>
              <a:cs typeface="汉仪铸字木头人W" panose="00020600040101010101"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sndAc>
          <p:stSnd>
            <p:snd r:embed="rId3" name="type.wav"/>
          </p:stSnd>
        </p:sndAc>
      </p:transition>
    </mc:Choice>
    <mc:Fallback>
      <p:transition spd="slow">
        <p:random/>
        <p:sndAc>
          <p:stSnd>
            <p:snd r:embed="rId3"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4"/>
                                        </p:tgtEl>
                                        <p:attrNameLst>
                                          <p:attrName>ppt_y</p:attrName>
                                        </p:attrNameLst>
                                      </p:cBhvr>
                                      <p:tavLst>
                                        <p:tav tm="0" fmla="#ppt_y+(sin(-2*pi*(1-$))*-#ppt_x+cos(-2*pi*(1-$))*(1-#ppt_y))*(1-$)">
                                          <p:val>
                                            <p:fltVal val="0"/>
                                          </p:val>
                                        </p:tav>
                                        <p:tav tm="100000">
                                          <p:val>
                                            <p:fltVal val="1"/>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云形 9"/>
          <p:cNvSpPr/>
          <p:nvPr/>
        </p:nvSpPr>
        <p:spPr>
          <a:xfrm>
            <a:off x="3211830" y="1572895"/>
            <a:ext cx="8321040" cy="4878070"/>
          </a:xfrm>
          <a:prstGeom prst="cloud">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矩形 7"/>
          <p:cNvSpPr/>
          <p:nvPr/>
        </p:nvSpPr>
        <p:spPr>
          <a:xfrm>
            <a:off x="4977765" y="1962785"/>
            <a:ext cx="5642610" cy="3461385"/>
          </a:xfrm>
          <a:prstGeom prst="rect">
            <a:avLst/>
          </a:prstGeom>
        </p:spPr>
        <p:txBody>
          <a:bodyPr wrap="square">
            <a:spAutoFit/>
          </a:bodyPr>
          <a:lstStyle/>
          <a:p>
            <a:pPr algn="ctr">
              <a:lnSpc>
                <a:spcPct val="150000"/>
              </a:lnSpc>
            </a:pPr>
            <a:r>
              <a:rPr lang="zh-CN" altLang="en-US" dirty="0">
                <a:solidFill>
                  <a:schemeClr val="tx1">
                    <a:lumMod val="65000"/>
                    <a:lumOff val="35000"/>
                  </a:schemeClr>
                </a:solidFill>
                <a:latin typeface="汉仪铸字木头人W" panose="00020600040101010101" charset="-122"/>
                <a:ea typeface="汉仪铸字木头人W" panose="00020600040101010101" charset="-122"/>
                <a:cs typeface="汉仪铸字木头人W" panose="00020600040101010101" charset="-122"/>
              </a:rPr>
              <a:t> 有</a:t>
            </a:r>
            <a:r>
              <a:rPr lang="en-US" altLang="zh-CN" dirty="0">
                <a:solidFill>
                  <a:schemeClr val="tx1">
                    <a:lumMod val="65000"/>
                    <a:lumOff val="35000"/>
                  </a:schemeClr>
                </a:solidFill>
                <a:latin typeface="汉仪铸字木头人W" panose="00020600040101010101" charset="-122"/>
                <a:ea typeface="汉仪铸字木头人W" panose="00020600040101010101" charset="-122"/>
                <a:cs typeface="汉仪铸字木头人W" panose="00020600040101010101" charset="-122"/>
              </a:rPr>
              <a:t>39</a:t>
            </a:r>
            <a:r>
              <a:rPr lang="zh-CN" altLang="en-US" sz="2800" dirty="0">
                <a:solidFill>
                  <a:srgbClr val="5FB169"/>
                </a:solidFill>
                <a:latin typeface="汉仪铸字木头人W" panose="00020600040101010101" charset="-122"/>
                <a:ea typeface="汉仪铸字木头人W" panose="00020600040101010101" charset="-122"/>
                <a:cs typeface="汉仪铸字木头人W" panose="00020600040101010101" charset="-122"/>
              </a:rPr>
              <a:t>个</a:t>
            </a:r>
            <a:r>
              <a:rPr lang="zh-CN" altLang="en-US" dirty="0">
                <a:solidFill>
                  <a:schemeClr val="tx1">
                    <a:lumMod val="65000"/>
                    <a:lumOff val="35000"/>
                  </a:schemeClr>
                </a:solidFill>
                <a:latin typeface="汉仪铸字木头人W" panose="00020600040101010101" charset="-122"/>
                <a:ea typeface="汉仪铸字木头人W" panose="00020600040101010101" charset="-122"/>
                <a:cs typeface="汉仪铸字木头人W" panose="00020600040101010101" charset="-122"/>
              </a:rPr>
              <a:t>来自不同家庭的孩子组成的。</a:t>
            </a:r>
            <a:endParaRPr lang="zh-CN" altLang="en-US" dirty="0">
              <a:solidFill>
                <a:schemeClr val="tx1">
                  <a:lumMod val="65000"/>
                  <a:lumOff val="35000"/>
                </a:schemeClr>
              </a:solidFill>
              <a:latin typeface="汉仪铸字木头人W" panose="00020600040101010101" charset="-122"/>
              <a:ea typeface="汉仪铸字木头人W" panose="00020600040101010101" charset="-122"/>
              <a:cs typeface="汉仪铸字木头人W" panose="00020600040101010101" charset="-122"/>
            </a:endParaRPr>
          </a:p>
          <a:p>
            <a:pPr algn="ctr">
              <a:lnSpc>
                <a:spcPct val="150000"/>
              </a:lnSpc>
            </a:pPr>
            <a:r>
              <a:rPr lang="zh-CN" altLang="en-US" dirty="0">
                <a:solidFill>
                  <a:schemeClr val="tx1">
                    <a:lumMod val="65000"/>
                    <a:lumOff val="35000"/>
                  </a:schemeClr>
                </a:solidFill>
                <a:latin typeface="汉仪铸字木头人W" panose="00020600040101010101" charset="-122"/>
                <a:ea typeface="汉仪铸字木头人W" panose="00020600040101010101" charset="-122"/>
                <a:cs typeface="汉仪铸字木头人W" panose="00020600040101010101" charset="-122"/>
              </a:rPr>
              <a:t>其中女生</a:t>
            </a:r>
            <a:r>
              <a:rPr lang="en-US" altLang="zh-CN" sz="2800" dirty="0">
                <a:solidFill>
                  <a:srgbClr val="5FB169"/>
                </a:solidFill>
                <a:latin typeface="汉仪铸字木头人W" panose="00020600040101010101" charset="-122"/>
                <a:ea typeface="汉仪铸字木头人W" panose="00020600040101010101" charset="-122"/>
                <a:cs typeface="汉仪铸字木头人W" panose="00020600040101010101" charset="-122"/>
              </a:rPr>
              <a:t>16</a:t>
            </a:r>
            <a:r>
              <a:rPr lang="zh-CN" altLang="en-US" sz="2800" dirty="0">
                <a:solidFill>
                  <a:srgbClr val="5FB169"/>
                </a:solidFill>
                <a:latin typeface="汉仪铸字木头人W" panose="00020600040101010101" charset="-122"/>
                <a:ea typeface="汉仪铸字木头人W" panose="00020600040101010101" charset="-122"/>
                <a:cs typeface="汉仪铸字木头人W" panose="00020600040101010101" charset="-122"/>
              </a:rPr>
              <a:t>人</a:t>
            </a:r>
            <a:r>
              <a:rPr lang="zh-CN" altLang="en-US" dirty="0">
                <a:solidFill>
                  <a:schemeClr val="tx1">
                    <a:lumMod val="65000"/>
                    <a:lumOff val="35000"/>
                  </a:schemeClr>
                </a:solidFill>
                <a:latin typeface="汉仪铸字木头人W" panose="00020600040101010101" charset="-122"/>
                <a:ea typeface="汉仪铸字木头人W" panose="00020600040101010101" charset="-122"/>
                <a:cs typeface="汉仪铸字木头人W" panose="00020600040101010101" charset="-122"/>
              </a:rPr>
              <a:t>，男生</a:t>
            </a:r>
            <a:r>
              <a:rPr lang="en-US" altLang="zh-CN" dirty="0">
                <a:solidFill>
                  <a:schemeClr val="tx1">
                    <a:lumMod val="65000"/>
                    <a:lumOff val="35000"/>
                  </a:schemeClr>
                </a:solidFill>
                <a:latin typeface="汉仪铸字木头人W" panose="00020600040101010101" charset="-122"/>
                <a:ea typeface="汉仪铸字木头人W" panose="00020600040101010101" charset="-122"/>
                <a:cs typeface="汉仪铸字木头人W" panose="00020600040101010101" charset="-122"/>
              </a:rPr>
              <a:t>23</a:t>
            </a:r>
            <a:r>
              <a:rPr lang="zh-CN" altLang="en-US" sz="2800" dirty="0">
                <a:solidFill>
                  <a:srgbClr val="5FB169"/>
                </a:solidFill>
                <a:latin typeface="汉仪铸字木头人W" panose="00020600040101010101" charset="-122"/>
                <a:ea typeface="汉仪铸字木头人W" panose="00020600040101010101" charset="-122"/>
                <a:cs typeface="汉仪铸字木头人W" panose="00020600040101010101" charset="-122"/>
              </a:rPr>
              <a:t>人</a:t>
            </a:r>
            <a:r>
              <a:rPr lang="zh-CN" altLang="en-US" dirty="0">
                <a:solidFill>
                  <a:schemeClr val="tx1">
                    <a:lumMod val="65000"/>
                    <a:lumOff val="35000"/>
                  </a:schemeClr>
                </a:solidFill>
                <a:latin typeface="汉仪铸字木头人W" panose="00020600040101010101" charset="-122"/>
                <a:ea typeface="汉仪铸字木头人W" panose="00020600040101010101" charset="-122"/>
                <a:cs typeface="汉仪铸字木头人W" panose="00020600040101010101" charset="-122"/>
              </a:rPr>
              <a:t>。</a:t>
            </a:r>
            <a:endParaRPr lang="en-US" altLang="zh-CN" dirty="0">
              <a:solidFill>
                <a:schemeClr val="tx1">
                  <a:lumMod val="65000"/>
                  <a:lumOff val="35000"/>
                </a:schemeClr>
              </a:solidFill>
              <a:latin typeface="汉仪铸字木头人W" panose="00020600040101010101" charset="-122"/>
              <a:ea typeface="汉仪铸字木头人W" panose="00020600040101010101" charset="-122"/>
              <a:cs typeface="汉仪铸字木头人W" panose="00020600040101010101" charset="-122"/>
            </a:endParaRPr>
          </a:p>
          <a:p>
            <a:pPr algn="ctr">
              <a:lnSpc>
                <a:spcPct val="150000"/>
              </a:lnSpc>
            </a:pPr>
            <a:r>
              <a:rPr lang="zh-CN" altLang="en-US" dirty="0">
                <a:solidFill>
                  <a:schemeClr val="tx1">
                    <a:lumMod val="65000"/>
                    <a:lumOff val="35000"/>
                  </a:schemeClr>
                </a:solidFill>
                <a:latin typeface="汉仪铸字木头人W" panose="00020600040101010101" charset="-122"/>
                <a:ea typeface="汉仪铸字木头人W" panose="00020600040101010101" charset="-122"/>
                <a:cs typeface="汉仪铸字木头人W" panose="00020600040101010101" charset="-122"/>
              </a:rPr>
              <a:t>学生多数非常懂事、听话。班内同学团结友爱，互帮互助，形成了良好的班风。学生学习多数比较认真、努力，形成了良好的学风。 但也有个别同学基础比较薄弱，做作业比较吃力，因此养成了拖拉作业的习惯，长此以往，成绩就更差了。</a:t>
            </a:r>
            <a:endParaRPr lang="zh-CN" altLang="en-US" dirty="0">
              <a:solidFill>
                <a:schemeClr val="tx1">
                  <a:lumMod val="65000"/>
                  <a:lumOff val="35000"/>
                </a:schemeClr>
              </a:solidFill>
              <a:latin typeface="汉仪铸字木头人W" panose="00020600040101010101" charset="-122"/>
              <a:ea typeface="汉仪铸字木头人W" panose="00020600040101010101" charset="-122"/>
              <a:cs typeface="汉仪铸字木头人W" panose="00020600040101010101" charset="-122"/>
            </a:endParaRPr>
          </a:p>
        </p:txBody>
      </p:sp>
      <p:sp>
        <p:nvSpPr>
          <p:cNvPr id="3" name="矩形1"/>
          <p:cNvSpPr>
            <a:spLocks noChangeArrowheads="1"/>
          </p:cNvSpPr>
          <p:nvPr/>
        </p:nvSpPr>
        <p:spPr bwMode="auto">
          <a:xfrm>
            <a:off x="3125158" y="167028"/>
            <a:ext cx="6191250" cy="863600"/>
          </a:xfrm>
          <a:prstGeom prst="rect">
            <a:avLst/>
          </a:prstGeom>
          <a:noFill/>
          <a:ln w="12700" cmpd="sng">
            <a:noFill/>
            <a:prstDash val="solid"/>
            <a:miter lim="800000"/>
            <a:headEnd type="none" w="med" len="med"/>
            <a:tailEnd type="none" w="med" len="med"/>
          </a:ln>
          <a:effectLst/>
        </p:spPr>
        <p:txBody>
          <a:bodyPr wrap="none" anchor="ctr"/>
          <a:p>
            <a:pPr marL="0" marR="0" lvl="0" indent="0" algn="ctr" defTabSz="914400" eaLnBrk="1" fontAlgn="auto" latinLnBrk="0" hangingPunct="1">
              <a:lnSpc>
                <a:spcPct val="100000"/>
              </a:lnSpc>
              <a:spcBef>
                <a:spcPts val="0"/>
              </a:spcBef>
              <a:spcAft>
                <a:spcPts val="0"/>
              </a:spcAft>
              <a:buClrTx/>
              <a:buSzTx/>
              <a:buFontTx/>
              <a:buNone/>
              <a:defRPr/>
            </a:pPr>
            <a:r>
              <a:rPr kumimoji="0" lang="zh-CN" altLang="zh-CN" sz="5400" i="0" u="none" strike="noStrike" kern="0" cap="none" spc="0" normalizeH="0" baseline="0" noProof="0" dirty="0">
                <a:ln>
                  <a:noFill/>
                </a:ln>
                <a:solidFill>
                  <a:schemeClr val="bg1"/>
                </a:solidFill>
                <a:effectLst/>
                <a:uLnTx/>
                <a:uFillTx/>
                <a:latin typeface="汉仪铸字木头人W" panose="00020600040101010101" charset="-122"/>
                <a:ea typeface="汉仪铸字木头人W" panose="00020600040101010101" charset="-122"/>
                <a:cs typeface="+mn-ea"/>
                <a:sym typeface="+mn-lt"/>
              </a:rPr>
              <a:t>班级基本情况</a:t>
            </a:r>
            <a:endParaRPr kumimoji="0" lang="zh-CN" altLang="zh-CN" sz="5400" i="0" u="none" strike="noStrike" kern="0" cap="none" spc="0" normalizeH="0" baseline="0" noProof="0" dirty="0">
              <a:ln>
                <a:noFill/>
              </a:ln>
              <a:solidFill>
                <a:schemeClr val="bg1"/>
              </a:solidFill>
              <a:effectLst/>
              <a:uLnTx/>
              <a:uFillTx/>
              <a:latin typeface="汉仪铸字木头人W" panose="00020600040101010101" charset="-122"/>
              <a:ea typeface="汉仪铸字木头人W" panose="00020600040101010101" charset="-122"/>
              <a:cs typeface="+mn-ea"/>
              <a:sym typeface="+mn-lt"/>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00330" y="1903095"/>
            <a:ext cx="4534535" cy="47294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sndAc>
          <p:stSnd>
            <p:snd r:embed="rId2" name="type.wav"/>
          </p:stSnd>
        </p:sndAc>
      </p:transition>
    </mc:Choice>
    <mc:Fallback>
      <p:transition spd="slow">
        <p:random/>
        <p:sndAc>
          <p:stSnd>
            <p:snd r:embed="rId2"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8" grpId="0"/>
      <p:bldP spid="3"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125470" y="1917700"/>
            <a:ext cx="5715635" cy="4523105"/>
          </a:xfrm>
          <a:prstGeom prst="rect">
            <a:avLst/>
          </a:prstGeom>
        </p:spPr>
        <p:txBody>
          <a:bodyPr wrap="square">
            <a:spAutoFit/>
          </a:bodyPr>
          <a:lstStyle/>
          <a:p>
            <a:pPr>
              <a:lnSpc>
                <a:spcPct val="150000"/>
              </a:lnSpc>
            </a:pPr>
            <a:r>
              <a:rPr lang="zh-CN" altLang="en-US" sz="2400" b="1" dirty="0">
                <a:solidFill>
                  <a:srgbClr val="FF0000"/>
                </a:solidFill>
                <a:latin typeface="汉仪铸字木头人W" panose="00020600040101010101" charset="-122"/>
                <a:ea typeface="汉仪铸字木头人W" panose="00020600040101010101" charset="-122"/>
                <a:cs typeface="汉仪铸字木头人W" panose="00020600040101010101" charset="-122"/>
              </a:rPr>
              <a:t>语文优秀学生</a:t>
            </a:r>
            <a:r>
              <a:rPr lang="zh-CN" altLang="en-US" sz="2400" b="1" dirty="0">
                <a:solidFill>
                  <a:srgbClr val="A17665"/>
                </a:solidFill>
                <a:latin typeface="汉仪铸字木头人W" panose="00020600040101010101" charset="-122"/>
                <a:ea typeface="汉仪铸字木头人W" panose="00020600040101010101" charset="-122"/>
                <a:cs typeface="汉仪铸字木头人W" panose="00020600040101010101" charset="-122"/>
              </a:rPr>
              <a:t>：张雨禾、马嘉豪、刘思彤</a:t>
            </a:r>
            <a:endParaRPr lang="zh-CN" altLang="en-US" sz="2400" b="1" dirty="0">
              <a:solidFill>
                <a:srgbClr val="A17665"/>
              </a:solidFill>
              <a:latin typeface="汉仪铸字木头人W" panose="00020600040101010101" charset="-122"/>
              <a:ea typeface="汉仪铸字木头人W" panose="00020600040101010101" charset="-122"/>
              <a:cs typeface="汉仪铸字木头人W" panose="00020600040101010101" charset="-122"/>
            </a:endParaRPr>
          </a:p>
          <a:p>
            <a:pPr>
              <a:lnSpc>
                <a:spcPct val="150000"/>
              </a:lnSpc>
            </a:pPr>
            <a:endParaRPr lang="zh-CN" altLang="en-US" sz="2400" b="1" dirty="0">
              <a:solidFill>
                <a:srgbClr val="A17665"/>
              </a:solidFill>
              <a:latin typeface="汉仪铸字木头人W" panose="00020600040101010101" charset="-122"/>
              <a:ea typeface="汉仪铸字木头人W" panose="00020600040101010101" charset="-122"/>
              <a:cs typeface="汉仪铸字木头人W" panose="00020600040101010101" charset="-122"/>
            </a:endParaRPr>
          </a:p>
          <a:p>
            <a:pPr>
              <a:lnSpc>
                <a:spcPct val="150000"/>
              </a:lnSpc>
            </a:pPr>
            <a:r>
              <a:rPr lang="zh-CN" altLang="en-US" sz="2400" b="1" dirty="0">
                <a:solidFill>
                  <a:srgbClr val="FF0000"/>
                </a:solidFill>
                <a:latin typeface="汉仪铸字木头人W" panose="00020600040101010101" charset="-122"/>
                <a:ea typeface="汉仪铸字木头人W" panose="00020600040101010101" charset="-122"/>
                <a:cs typeface="汉仪铸字木头人W" panose="00020600040101010101" charset="-122"/>
              </a:rPr>
              <a:t>数学优秀学生</a:t>
            </a:r>
            <a:r>
              <a:rPr lang="zh-CN" altLang="en-US" sz="2400" b="1" dirty="0">
                <a:solidFill>
                  <a:srgbClr val="A17665"/>
                </a:solidFill>
                <a:latin typeface="汉仪铸字木头人W" panose="00020600040101010101" charset="-122"/>
                <a:ea typeface="汉仪铸字木头人W" panose="00020600040101010101" charset="-122"/>
                <a:cs typeface="汉仪铸字木头人W" panose="00020600040101010101" charset="-122"/>
              </a:rPr>
              <a:t>：</a:t>
            </a:r>
            <a:r>
              <a:rPr lang="zh-CN" altLang="en-US" sz="2400" b="1" dirty="0">
                <a:solidFill>
                  <a:srgbClr val="A17665"/>
                </a:solidFill>
                <a:latin typeface="汉仪铸字木头人W" panose="00020600040101010101" charset="-122"/>
                <a:ea typeface="汉仪铸字木头人W" panose="00020600040101010101" charset="-122"/>
                <a:cs typeface="汉仪铸字木头人W" panose="00020600040101010101" charset="-122"/>
                <a:sym typeface="+mn-ea"/>
              </a:rPr>
              <a:t>郭瑾、邵天宇、杨煜祺、      刘思彤、许鑫磊</a:t>
            </a:r>
            <a:endParaRPr lang="zh-CN" altLang="en-US" sz="2400" b="1" dirty="0">
              <a:solidFill>
                <a:srgbClr val="A17665"/>
              </a:solidFill>
              <a:latin typeface="汉仪铸字木头人W" panose="00020600040101010101" charset="-122"/>
              <a:ea typeface="汉仪铸字木头人W" panose="00020600040101010101" charset="-122"/>
              <a:cs typeface="汉仪铸字木头人W" panose="00020600040101010101" charset="-122"/>
              <a:sym typeface="+mn-ea"/>
            </a:endParaRPr>
          </a:p>
          <a:p>
            <a:pPr>
              <a:lnSpc>
                <a:spcPct val="150000"/>
              </a:lnSpc>
            </a:pPr>
            <a:endParaRPr lang="zh-CN" altLang="en-US" sz="2400" b="1" dirty="0">
              <a:solidFill>
                <a:srgbClr val="A17665"/>
              </a:solidFill>
              <a:latin typeface="汉仪铸字木头人W" panose="00020600040101010101" charset="-122"/>
              <a:ea typeface="汉仪铸字木头人W" panose="00020600040101010101" charset="-122"/>
              <a:cs typeface="汉仪铸字木头人W" panose="00020600040101010101" charset="-122"/>
            </a:endParaRPr>
          </a:p>
          <a:p>
            <a:pPr>
              <a:lnSpc>
                <a:spcPct val="150000"/>
              </a:lnSpc>
            </a:pPr>
            <a:r>
              <a:rPr lang="zh-CN" altLang="en-US" sz="2400" b="1" dirty="0">
                <a:solidFill>
                  <a:srgbClr val="FF0000"/>
                </a:solidFill>
                <a:latin typeface="汉仪铸字木头人W" panose="00020600040101010101" charset="-122"/>
                <a:ea typeface="汉仪铸字木头人W" panose="00020600040101010101" charset="-122"/>
                <a:cs typeface="汉仪铸字木头人W" panose="00020600040101010101" charset="-122"/>
              </a:rPr>
              <a:t>英语优秀学生</a:t>
            </a:r>
            <a:r>
              <a:rPr lang="zh-CN" altLang="en-US" sz="2400" b="1" dirty="0">
                <a:solidFill>
                  <a:srgbClr val="A17665"/>
                </a:solidFill>
                <a:latin typeface="汉仪铸字木头人W" panose="00020600040101010101" charset="-122"/>
                <a:ea typeface="汉仪铸字木头人W" panose="00020600040101010101" charset="-122"/>
                <a:cs typeface="汉仪铸字木头人W" panose="00020600040101010101" charset="-122"/>
              </a:rPr>
              <a:t>：马嘉豪 于涵 邵天宇 尹俊琪 张雨禾 杨煜祺 潘堂轩 许鑫磊 宋欣芮 刘思彤 王欣怡 顾雨涵 郭瑾</a:t>
            </a:r>
            <a:endParaRPr lang="zh-CN" altLang="en-US" sz="2400" b="1" dirty="0">
              <a:solidFill>
                <a:srgbClr val="A17665"/>
              </a:solidFill>
              <a:latin typeface="汉仪铸字木头人W" panose="00020600040101010101" charset="-122"/>
              <a:ea typeface="汉仪铸字木头人W" panose="00020600040101010101" charset="-122"/>
              <a:cs typeface="汉仪铸字木头人W" panose="00020600040101010101" charset="-122"/>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8493" y="1563901"/>
            <a:ext cx="2504688" cy="1967969"/>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9137" y="1917599"/>
            <a:ext cx="854039" cy="1260057"/>
          </a:xfrm>
          <a:prstGeom prst="rect">
            <a:avLst/>
          </a:prstGeom>
        </p:spPr>
      </p:pic>
      <p:sp>
        <p:nvSpPr>
          <p:cNvPr id="2" name="矩形1"/>
          <p:cNvSpPr>
            <a:spLocks noChangeArrowheads="1"/>
          </p:cNvSpPr>
          <p:nvPr/>
        </p:nvSpPr>
        <p:spPr bwMode="auto">
          <a:xfrm>
            <a:off x="3125158" y="167028"/>
            <a:ext cx="6191250" cy="863600"/>
          </a:xfrm>
          <a:prstGeom prst="rect">
            <a:avLst/>
          </a:prstGeom>
          <a:noFill/>
          <a:ln w="12700" cmpd="sng">
            <a:noFill/>
            <a:prstDash val="solid"/>
            <a:miter lim="800000"/>
            <a:headEnd type="none" w="med" len="med"/>
            <a:tailEnd type="none" w="med" len="med"/>
          </a:ln>
          <a:effectLst/>
        </p:spPr>
        <p:txBody>
          <a:bodyPr wrap="none" anchor="ctr"/>
          <a:p>
            <a:pPr marL="0" marR="0" lvl="0" indent="0" algn="ctr" defTabSz="914400" eaLnBrk="1" fontAlgn="auto" latinLnBrk="0" hangingPunct="1">
              <a:lnSpc>
                <a:spcPct val="100000"/>
              </a:lnSpc>
              <a:spcBef>
                <a:spcPts val="0"/>
              </a:spcBef>
              <a:spcAft>
                <a:spcPts val="0"/>
              </a:spcAft>
              <a:buClrTx/>
              <a:buSzTx/>
              <a:buFontTx/>
              <a:buNone/>
              <a:defRPr/>
            </a:pPr>
            <a:r>
              <a:rPr kumimoji="0" lang="zh-CN" altLang="zh-CN" sz="5400" i="0" u="none" strike="noStrike" kern="0" cap="none" spc="0" normalizeH="0" baseline="0" noProof="0" dirty="0">
                <a:ln>
                  <a:noFill/>
                </a:ln>
                <a:solidFill>
                  <a:schemeClr val="bg1"/>
                </a:solidFill>
                <a:effectLst/>
                <a:uLnTx/>
                <a:uFillTx/>
                <a:latin typeface="汉仪铸字木头人W" panose="00020600040101010101" charset="-122"/>
                <a:ea typeface="汉仪铸字木头人W" panose="00020600040101010101" charset="-122"/>
                <a:cs typeface="+mn-ea"/>
                <a:sym typeface="+mn-lt"/>
              </a:rPr>
              <a:t>期中阶段检测情况</a:t>
            </a:r>
            <a:endParaRPr kumimoji="0" lang="zh-CN" altLang="zh-CN" sz="5400" i="0" u="none" strike="noStrike" kern="0" cap="none" spc="0" normalizeH="0" baseline="0" noProof="0" dirty="0">
              <a:ln>
                <a:noFill/>
              </a:ln>
              <a:solidFill>
                <a:schemeClr val="bg1"/>
              </a:solidFill>
              <a:effectLst/>
              <a:uLnTx/>
              <a:uFillTx/>
              <a:latin typeface="汉仪铸字木头人W" panose="00020600040101010101" charset="-122"/>
              <a:ea typeface="汉仪铸字木头人W" panose="00020600040101010101" charset="-122"/>
              <a:cs typeface="+mn-ea"/>
              <a:sym typeface="+mn-lt"/>
            </a:endParaRPr>
          </a:p>
        </p:txBody>
      </p:sp>
      <p:pic>
        <p:nvPicPr>
          <p:cNvPr id="4" name="图片 3" descr="3f24e0f0ce70d5591e197bcf9d41eac9"/>
          <p:cNvPicPr>
            <a:picLocks noChangeAspect="1"/>
          </p:cNvPicPr>
          <p:nvPr/>
        </p:nvPicPr>
        <p:blipFill>
          <a:blip r:embed="rId3"/>
          <a:stretch>
            <a:fillRect/>
          </a:stretch>
        </p:blipFill>
        <p:spPr>
          <a:xfrm>
            <a:off x="8409940" y="3268345"/>
            <a:ext cx="3517265" cy="35896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sndAc>
          <p:stSnd>
            <p:snd r:embed="rId4" name="type.wav"/>
          </p:stSnd>
        </p:sndAc>
      </p:transition>
    </mc:Choice>
    <mc:Fallback>
      <p:transition spd="slow">
        <p:random/>
        <p:sndAc>
          <p:stSnd>
            <p:snd r:embed="rId4"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641979" y="1931009"/>
            <a:ext cx="5193876" cy="3415030"/>
          </a:xfrm>
          <a:prstGeom prst="rect">
            <a:avLst/>
          </a:prstGeom>
        </p:spPr>
        <p:txBody>
          <a:bodyPr wrap="square">
            <a:spAutoFit/>
          </a:bodyPr>
          <a:lstStyle/>
          <a:p>
            <a:pPr>
              <a:lnSpc>
                <a:spcPct val="150000"/>
              </a:lnSpc>
            </a:pPr>
            <a:r>
              <a:rPr lang="en-US" altLang="zh-CN" sz="2400" b="1" dirty="0">
                <a:solidFill>
                  <a:srgbClr val="A17665"/>
                </a:solidFill>
                <a:latin typeface="汉仪铸字木头人W" panose="00020600040101010101" charset="-122"/>
                <a:ea typeface="汉仪铸字木头人W" panose="00020600040101010101" charset="-122"/>
                <a:cs typeface="汉仪铸字木头人W" panose="00020600040101010101" charset="-122"/>
              </a:rPr>
              <a:t>1</a:t>
            </a:r>
            <a:r>
              <a:rPr lang="zh-CN" altLang="en-US" sz="2400" b="1" dirty="0">
                <a:solidFill>
                  <a:srgbClr val="A17665"/>
                </a:solidFill>
                <a:latin typeface="汉仪铸字木头人W" panose="00020600040101010101" charset="-122"/>
                <a:ea typeface="汉仪铸字木头人W" panose="00020600040101010101" charset="-122"/>
                <a:cs typeface="汉仪铸字木头人W" panose="00020600040101010101" charset="-122"/>
              </a:rPr>
              <a:t>、学习习惯较差</a:t>
            </a:r>
            <a:endParaRPr lang="zh-CN" altLang="en-US" sz="2400" b="1" dirty="0">
              <a:solidFill>
                <a:srgbClr val="A17665"/>
              </a:solidFill>
              <a:latin typeface="汉仪铸字木头人W" panose="00020600040101010101" charset="-122"/>
              <a:ea typeface="汉仪铸字木头人W" panose="00020600040101010101" charset="-122"/>
              <a:cs typeface="汉仪铸字木头人W" panose="00020600040101010101" charset="-122"/>
            </a:endParaRPr>
          </a:p>
          <a:p>
            <a:pPr>
              <a:lnSpc>
                <a:spcPct val="150000"/>
              </a:lnSpc>
            </a:pPr>
            <a:r>
              <a:rPr lang="en-US" altLang="zh-CN" sz="2400" b="1" dirty="0">
                <a:solidFill>
                  <a:srgbClr val="A17665"/>
                </a:solidFill>
                <a:latin typeface="汉仪铸字木头人W" panose="00020600040101010101" charset="-122"/>
                <a:ea typeface="汉仪铸字木头人W" panose="00020600040101010101" charset="-122"/>
                <a:cs typeface="汉仪铸字木头人W" panose="00020600040101010101" charset="-122"/>
              </a:rPr>
              <a:t>2</a:t>
            </a:r>
            <a:r>
              <a:rPr lang="zh-CN" altLang="en-US" sz="2400" b="1" dirty="0">
                <a:solidFill>
                  <a:srgbClr val="A17665"/>
                </a:solidFill>
                <a:latin typeface="汉仪铸字木头人W" panose="00020600040101010101" charset="-122"/>
                <a:ea typeface="汉仪铸字木头人W" panose="00020600040101010101" charset="-122"/>
                <a:cs typeface="汉仪铸字木头人W" panose="00020600040101010101" charset="-122"/>
              </a:rPr>
              <a:t>、平常听课容易分心</a:t>
            </a:r>
            <a:endParaRPr lang="zh-CN" altLang="en-US" sz="2400" b="1" dirty="0">
              <a:solidFill>
                <a:srgbClr val="A17665"/>
              </a:solidFill>
              <a:latin typeface="汉仪铸字木头人W" panose="00020600040101010101" charset="-122"/>
              <a:ea typeface="汉仪铸字木头人W" panose="00020600040101010101" charset="-122"/>
              <a:cs typeface="汉仪铸字木头人W" panose="00020600040101010101" charset="-122"/>
            </a:endParaRPr>
          </a:p>
          <a:p>
            <a:pPr>
              <a:lnSpc>
                <a:spcPct val="150000"/>
              </a:lnSpc>
            </a:pPr>
            <a:r>
              <a:rPr lang="en-US" altLang="zh-CN" sz="2400" b="1" dirty="0">
                <a:solidFill>
                  <a:srgbClr val="A17665"/>
                </a:solidFill>
                <a:latin typeface="汉仪铸字木头人W" panose="00020600040101010101" charset="-122"/>
                <a:ea typeface="汉仪铸字木头人W" panose="00020600040101010101" charset="-122"/>
                <a:cs typeface="汉仪铸字木头人W" panose="00020600040101010101" charset="-122"/>
              </a:rPr>
              <a:t>3</a:t>
            </a:r>
            <a:r>
              <a:rPr lang="zh-CN" altLang="en-US" sz="2400" b="1" dirty="0">
                <a:solidFill>
                  <a:srgbClr val="A17665"/>
                </a:solidFill>
                <a:latin typeface="汉仪铸字木头人W" panose="00020600040101010101" charset="-122"/>
                <a:ea typeface="汉仪铸字木头人W" panose="00020600040101010101" charset="-122"/>
                <a:cs typeface="汉仪铸字木头人W" panose="00020600040101010101" charset="-122"/>
              </a:rPr>
              <a:t>、课堂学习效率较低 </a:t>
            </a:r>
            <a:endParaRPr lang="zh-CN" altLang="en-US" sz="2400" b="1" dirty="0">
              <a:solidFill>
                <a:srgbClr val="A17665"/>
              </a:solidFill>
              <a:latin typeface="汉仪铸字木头人W" panose="00020600040101010101" charset="-122"/>
              <a:ea typeface="汉仪铸字木头人W" panose="00020600040101010101" charset="-122"/>
              <a:cs typeface="汉仪铸字木头人W" panose="00020600040101010101" charset="-122"/>
            </a:endParaRPr>
          </a:p>
          <a:p>
            <a:pPr>
              <a:lnSpc>
                <a:spcPct val="150000"/>
              </a:lnSpc>
            </a:pPr>
            <a:r>
              <a:rPr lang="en-US" altLang="zh-CN" sz="2400" b="1" dirty="0">
                <a:solidFill>
                  <a:srgbClr val="A17665"/>
                </a:solidFill>
                <a:latin typeface="汉仪铸字木头人W" panose="00020600040101010101" charset="-122"/>
                <a:ea typeface="汉仪铸字木头人W" panose="00020600040101010101" charset="-122"/>
                <a:cs typeface="汉仪铸字木头人W" panose="00020600040101010101" charset="-122"/>
              </a:rPr>
              <a:t>4</a:t>
            </a:r>
            <a:r>
              <a:rPr lang="zh-CN" altLang="en-US" sz="2400" b="1" dirty="0">
                <a:solidFill>
                  <a:srgbClr val="A17665"/>
                </a:solidFill>
                <a:latin typeface="汉仪铸字木头人W" panose="00020600040101010101" charset="-122"/>
                <a:ea typeface="汉仪铸字木头人W" panose="00020600040101010101" charset="-122"/>
                <a:cs typeface="汉仪铸字木头人W" panose="00020600040101010101" charset="-122"/>
              </a:rPr>
              <a:t>、作业写不完</a:t>
            </a:r>
            <a:endParaRPr lang="zh-CN" altLang="en-US" sz="2400" b="1" dirty="0">
              <a:solidFill>
                <a:srgbClr val="A17665"/>
              </a:solidFill>
              <a:latin typeface="汉仪铸字木头人W" panose="00020600040101010101" charset="-122"/>
              <a:ea typeface="汉仪铸字木头人W" panose="00020600040101010101" charset="-122"/>
              <a:cs typeface="汉仪铸字木头人W" panose="00020600040101010101" charset="-122"/>
            </a:endParaRPr>
          </a:p>
          <a:p>
            <a:pPr>
              <a:lnSpc>
                <a:spcPct val="150000"/>
              </a:lnSpc>
            </a:pPr>
            <a:r>
              <a:rPr lang="en-US" altLang="zh-CN" sz="2400" b="1" dirty="0">
                <a:solidFill>
                  <a:srgbClr val="A17665"/>
                </a:solidFill>
                <a:latin typeface="汉仪铸字木头人W" panose="00020600040101010101" charset="-122"/>
                <a:ea typeface="汉仪铸字木头人W" panose="00020600040101010101" charset="-122"/>
                <a:cs typeface="汉仪铸字木头人W" panose="00020600040101010101" charset="-122"/>
              </a:rPr>
              <a:t>5</a:t>
            </a:r>
            <a:r>
              <a:rPr lang="zh-CN" altLang="en-US" sz="2400" b="1" dirty="0">
                <a:solidFill>
                  <a:srgbClr val="A17665"/>
                </a:solidFill>
                <a:latin typeface="汉仪铸字木头人W" panose="00020600040101010101" charset="-122"/>
                <a:ea typeface="汉仪铸字木头人W" panose="00020600040101010101" charset="-122"/>
                <a:cs typeface="汉仪铸字木头人W" panose="00020600040101010101" charset="-122"/>
              </a:rPr>
              <a:t>、有的甚至不做</a:t>
            </a:r>
            <a:endParaRPr lang="zh-CN" altLang="en-US" sz="2400" b="1" dirty="0">
              <a:solidFill>
                <a:srgbClr val="A17665"/>
              </a:solidFill>
              <a:latin typeface="汉仪铸字木头人W" panose="00020600040101010101" charset="-122"/>
              <a:ea typeface="汉仪铸字木头人W" panose="00020600040101010101" charset="-122"/>
              <a:cs typeface="汉仪铸字木头人W" panose="00020600040101010101" charset="-122"/>
            </a:endParaRPr>
          </a:p>
          <a:p>
            <a:pPr>
              <a:lnSpc>
                <a:spcPct val="150000"/>
              </a:lnSpc>
            </a:pPr>
            <a:r>
              <a:rPr lang="en-US" altLang="zh-CN" sz="2400" b="1" dirty="0">
                <a:solidFill>
                  <a:srgbClr val="A17665"/>
                </a:solidFill>
                <a:latin typeface="汉仪铸字木头人W" panose="00020600040101010101" charset="-122"/>
                <a:ea typeface="汉仪铸字木头人W" panose="00020600040101010101" charset="-122"/>
                <a:cs typeface="汉仪铸字木头人W" panose="00020600040101010101" charset="-122"/>
              </a:rPr>
              <a:t>6</a:t>
            </a:r>
            <a:r>
              <a:rPr lang="zh-CN" altLang="en-US" sz="2400" b="1" dirty="0">
                <a:solidFill>
                  <a:srgbClr val="A17665"/>
                </a:solidFill>
                <a:latin typeface="汉仪铸字木头人W" panose="00020600040101010101" charset="-122"/>
                <a:ea typeface="汉仪铸字木头人W" panose="00020600040101010101" charset="-122"/>
                <a:cs typeface="汉仪铸字木头人W" panose="00020600040101010101" charset="-122"/>
              </a:rPr>
              <a:t>、还有部分学生写字太潦草</a:t>
            </a:r>
            <a:endParaRPr lang="zh-CN" altLang="en-US" sz="2400" b="1" dirty="0">
              <a:solidFill>
                <a:srgbClr val="A17665"/>
              </a:solidFill>
              <a:latin typeface="汉仪铸字木头人W" panose="00020600040101010101" charset="-122"/>
              <a:ea typeface="汉仪铸字木头人W" panose="00020600040101010101" charset="-122"/>
              <a:cs typeface="汉仪铸字木头人W" panose="00020600040101010101" charset="-122"/>
            </a:endParaRPr>
          </a:p>
        </p:txBody>
      </p:sp>
      <p:sp>
        <p:nvSpPr>
          <p:cNvPr id="23" name="矩形1"/>
          <p:cNvSpPr>
            <a:spLocks noChangeArrowheads="1"/>
          </p:cNvSpPr>
          <p:nvPr/>
        </p:nvSpPr>
        <p:spPr bwMode="auto">
          <a:xfrm>
            <a:off x="3125158" y="167028"/>
            <a:ext cx="6191250" cy="863600"/>
          </a:xfrm>
          <a:prstGeom prst="rect">
            <a:avLst/>
          </a:prstGeom>
          <a:noFill/>
          <a:ln w="12700" cmpd="sng">
            <a:noFill/>
            <a:prstDash val="solid"/>
            <a:miter lim="800000"/>
            <a:headEnd type="none" w="med" len="med"/>
            <a:tailEnd type="none" w="med" len="med"/>
          </a:ln>
          <a:effectLst/>
        </p:spPr>
        <p:txBody>
          <a:bodyPr wrap="none" anchor="ctr"/>
          <a:p>
            <a:pPr marL="0" marR="0" lvl="0" indent="0" algn="ctr" defTabSz="914400" eaLnBrk="1" fontAlgn="auto" latinLnBrk="0" hangingPunct="1">
              <a:lnSpc>
                <a:spcPct val="100000"/>
              </a:lnSpc>
              <a:spcBef>
                <a:spcPts val="0"/>
              </a:spcBef>
              <a:spcAft>
                <a:spcPts val="0"/>
              </a:spcAft>
              <a:buClrTx/>
              <a:buSzTx/>
              <a:buFontTx/>
              <a:buNone/>
              <a:defRPr/>
            </a:pPr>
            <a:r>
              <a:rPr lang="zh-CN" altLang="en-US" sz="5400" dirty="0">
                <a:solidFill>
                  <a:schemeClr val="bg1"/>
                </a:solidFill>
                <a:latin typeface="汉仪铸字木头人W" panose="00020600040101010101" charset="-122"/>
                <a:ea typeface="汉仪铸字木头人W" panose="00020600040101010101" charset="-122"/>
                <a:sym typeface="+mn-ea"/>
              </a:rPr>
              <a:t>后进生存在问题</a:t>
            </a:r>
            <a:endParaRPr kumimoji="0" lang="zh-CN" altLang="en-US" sz="5400" i="0" u="none" strike="noStrike" kern="0" cap="none" spc="0" normalizeH="0" baseline="0" noProof="0" dirty="0">
              <a:ln>
                <a:noFill/>
              </a:ln>
              <a:solidFill>
                <a:schemeClr val="bg1"/>
              </a:solidFill>
              <a:effectLst/>
              <a:uLnTx/>
              <a:uFillTx/>
              <a:latin typeface="汉仪铸字木头人W" panose="00020600040101010101" charset="-122"/>
              <a:ea typeface="汉仪铸字木头人W" panose="00020600040101010101" charset="-122"/>
              <a:cs typeface="+mn-ea"/>
              <a:sym typeface="+mn-ea"/>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00330" y="1903095"/>
            <a:ext cx="4534535" cy="47294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sndAc>
          <p:stSnd>
            <p:snd r:embed="rId2" name="type.wav"/>
          </p:stSnd>
        </p:sndAc>
      </p:transition>
    </mc:Choice>
    <mc:Fallback>
      <p:transition spd="slow">
        <p:random/>
        <p:sndAc>
          <p:stSnd>
            <p:snd r:embed="rId2"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1" dur="500"/>
                                        <p:tgtEl>
                                          <p:spTgt spid="6">
                                            <p:txEl>
                                              <p:pRg st="1" end="1"/>
                                            </p:txEl>
                                          </p:spTgt>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5" dur="500"/>
                                        <p:tgtEl>
                                          <p:spTgt spid="6">
                                            <p:txEl>
                                              <p:pRg st="2" end="2"/>
                                            </p:txEl>
                                          </p:spTgt>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randombar(horizontal)">
                                      <p:cBhvr>
                                        <p:cTn id="19" dur="500"/>
                                        <p:tgtEl>
                                          <p:spTgt spid="6">
                                            <p:txEl>
                                              <p:pRg st="3" end="3"/>
                                            </p:txEl>
                                          </p:spTgt>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3" dur="500"/>
                                        <p:tgtEl>
                                          <p:spTgt spid="6">
                                            <p:txEl>
                                              <p:pRg st="4" end="4"/>
                                            </p:txEl>
                                          </p:spTgt>
                                        </p:tgtEl>
                                      </p:cBhvr>
                                    </p:animEffect>
                                  </p:childTnLst>
                                </p:cTn>
                              </p:par>
                            </p:childTnLst>
                          </p:cTn>
                        </p:par>
                        <p:par>
                          <p:cTn id="24" fill="hold">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randombar(horizontal)">
                                      <p:cBhvr>
                                        <p:cTn id="27" dur="500"/>
                                        <p:tgtEl>
                                          <p:spTgt spid="6">
                                            <p:txEl>
                                              <p:pRg st="5" end="5"/>
                                            </p:txEl>
                                          </p:spTgt>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1"/>
          <p:cNvSpPr>
            <a:spLocks noChangeArrowheads="1"/>
          </p:cNvSpPr>
          <p:nvPr/>
        </p:nvSpPr>
        <p:spPr bwMode="auto">
          <a:xfrm>
            <a:off x="3125158" y="167028"/>
            <a:ext cx="6191250" cy="863600"/>
          </a:xfrm>
          <a:prstGeom prst="rect">
            <a:avLst/>
          </a:prstGeom>
          <a:noFill/>
          <a:ln w="12700" cmpd="sng">
            <a:noFill/>
            <a:prstDash val="solid"/>
            <a:miter lim="800000"/>
            <a:headEnd type="none" w="med" len="med"/>
            <a:tailEnd type="none" w="med" len="med"/>
          </a:ln>
          <a:effectLst/>
        </p:spPr>
        <p:txBody>
          <a:bodyPr wrap="none" anchor="ctr"/>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5400" i="0" u="none" strike="noStrike" kern="0" cap="none" spc="0" normalizeH="0" baseline="0" noProof="0" dirty="0">
                <a:ln>
                  <a:noFill/>
                </a:ln>
                <a:solidFill>
                  <a:schemeClr val="bg1"/>
                </a:solidFill>
                <a:effectLst/>
                <a:uLnTx/>
                <a:uFillTx/>
                <a:latin typeface="汉仪铸字木头人W" panose="00020600040101010101" charset="-122"/>
                <a:ea typeface="汉仪铸字木头人W" panose="00020600040101010101" charset="-122"/>
                <a:cs typeface="+mn-ea"/>
                <a:sym typeface="+mn-ea"/>
              </a:rPr>
              <a:t>值日表</a:t>
            </a:r>
            <a:endParaRPr kumimoji="0" lang="zh-CN" altLang="en-US" sz="5400" i="0" u="none" strike="noStrike" kern="0" cap="none" spc="0" normalizeH="0" baseline="0" noProof="0" dirty="0">
              <a:ln>
                <a:noFill/>
              </a:ln>
              <a:solidFill>
                <a:schemeClr val="bg1"/>
              </a:solidFill>
              <a:effectLst/>
              <a:uLnTx/>
              <a:uFillTx/>
              <a:latin typeface="汉仪铸字木头人W" panose="00020600040101010101" charset="-122"/>
              <a:ea typeface="汉仪铸字木头人W" panose="00020600040101010101" charset="-122"/>
              <a:cs typeface="+mn-ea"/>
              <a:sym typeface="+mn-ea"/>
            </a:endParaRPr>
          </a:p>
        </p:txBody>
      </p:sp>
      <p:graphicFrame>
        <p:nvGraphicFramePr>
          <p:cNvPr id="2" name="表格 1"/>
          <p:cNvGraphicFramePr/>
          <p:nvPr>
            <p:custDataLst>
              <p:tags r:id="rId1"/>
            </p:custDataLst>
          </p:nvPr>
        </p:nvGraphicFramePr>
        <p:xfrm>
          <a:off x="1147763" y="1755140"/>
          <a:ext cx="9896475" cy="3306445"/>
        </p:xfrm>
        <a:graphic>
          <a:graphicData uri="http://schemas.openxmlformats.org/drawingml/2006/table">
            <a:tbl>
              <a:tblPr firstRow="1" bandRow="1">
                <a:tableStyleId>{5940675A-B579-460E-94D1-54222C63F5DA}</a:tableStyleId>
              </a:tblPr>
              <a:tblGrid>
                <a:gridCol w="1152525"/>
                <a:gridCol w="4371975"/>
                <a:gridCol w="4371975"/>
              </a:tblGrid>
              <a:tr h="731520">
                <a:tc>
                  <a:txBody>
                    <a:bodyPr/>
                    <a:p>
                      <a:pPr indent="0" algn="ctr">
                        <a:buNone/>
                      </a:pPr>
                      <a:r>
                        <a:rPr lang="en-US" b="1">
                          <a:latin typeface="宋体" panose="02010600030101010101" pitchFamily="2" charset="-122"/>
                          <a:ea typeface="宋体" panose="02010600030101010101" pitchFamily="2" charset="-122"/>
                          <a:cs typeface="宋体" panose="02010600030101010101" pitchFamily="2" charset="-122"/>
                        </a:rPr>
                        <a:t>日期</a:t>
                      </a:r>
                      <a:r>
                        <a:rPr lang="en-US" b="0">
                          <a:latin typeface="宋体" panose="02010600030101010101" pitchFamily="2" charset="-122"/>
                          <a:ea typeface="宋体" panose="02010600030101010101" pitchFamily="2" charset="-122"/>
                          <a:cs typeface="宋体" panose="02010600030101010101" pitchFamily="2" charset="-122"/>
                        </a:rPr>
                        <a:t> </a:t>
                      </a:r>
                      <a:endParaRPr lang="en-US" altLang="en-US"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1">
                          <a:latin typeface="宋体" panose="02010600030101010101" pitchFamily="2" charset="-122"/>
                          <a:ea typeface="宋体" panose="02010600030101010101" pitchFamily="2" charset="-122"/>
                          <a:cs typeface="宋体" panose="02010600030101010101" pitchFamily="2" charset="-122"/>
                        </a:rPr>
                        <a:t>教室和走廊：早上只要打扫走廊，擦窗台和瓷砖，中午只要打扫走廊和教室前面，下午放学后教室和走廊都要打扫。</a:t>
                      </a:r>
                      <a:endParaRPr lang="en-US" altLang="en-US" sz="16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600" b="1">
                          <a:latin typeface="宋体" panose="02010600030101010101" pitchFamily="2" charset="-122"/>
                          <a:ea typeface="宋体" panose="02010600030101010101" pitchFamily="2" charset="-122"/>
                          <a:cs typeface="宋体" panose="02010600030101010101" pitchFamily="2" charset="-122"/>
                        </a:rPr>
                        <a:t>包干区（西面楼梯5楼到1楼）早、中、晚都要打扫 </a:t>
                      </a:r>
                      <a:endParaRPr lang="en-US" altLang="en-US" sz="16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t">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5460">
                <a:tc>
                  <a:txBody>
                    <a:bodyPr/>
                    <a:p>
                      <a:pPr indent="0" algn="ctr">
                        <a:buNone/>
                      </a:pPr>
                      <a:r>
                        <a:rPr lang="en-US" sz="1400" b="1">
                          <a:latin typeface="宋体" panose="02010600030101010101" pitchFamily="2" charset="-122"/>
                          <a:ea typeface="宋体" panose="02010600030101010101" pitchFamily="2" charset="-122"/>
                          <a:cs typeface="宋体" panose="02010600030101010101" pitchFamily="2" charset="-122"/>
                        </a:rPr>
                        <a:t>星期一</a:t>
                      </a:r>
                      <a:endParaRPr lang="en-US" altLang="en-US" sz="1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1" u="sng">
                          <a:latin typeface="宋体" panose="02010600030101010101" pitchFamily="2" charset="-122"/>
                          <a:ea typeface="宋体" panose="02010600030101010101" pitchFamily="2" charset="-122"/>
                          <a:cs typeface="宋体" panose="02010600030101010101" pitchFamily="2" charset="-122"/>
                        </a:rPr>
                        <a:t>郭瑾</a:t>
                      </a:r>
                      <a:r>
                        <a:rPr lang="en-US" sz="1400" b="1">
                          <a:latin typeface="宋体" panose="02010600030101010101" pitchFamily="2" charset="-122"/>
                          <a:ea typeface="宋体" panose="02010600030101010101" pitchFamily="2" charset="-122"/>
                          <a:cs typeface="宋体" panose="02010600030101010101" pitchFamily="2" charset="-122"/>
                        </a:rPr>
                        <a:t>  杨煜祺  陆雨婷  王晓慧  胡子涵</a:t>
                      </a:r>
                      <a:endParaRPr lang="en-US" altLang="en-US" sz="1400" b="1" u="sng">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1">
                          <a:latin typeface="宋体" panose="02010600030101010101" pitchFamily="2" charset="-122"/>
                          <a:ea typeface="宋体" panose="02010600030101010101" pitchFamily="2" charset="-122"/>
                          <a:cs typeface="宋体" panose="02010600030101010101" pitchFamily="2" charset="-122"/>
                        </a:rPr>
                        <a:t>杨雯伊  刘硕硕  </a:t>
                      </a:r>
                      <a:r>
                        <a:rPr lang="en-US" sz="1400" b="1" u="sng">
                          <a:latin typeface="宋体" panose="02010600030101010101" pitchFamily="2" charset="-122"/>
                          <a:ea typeface="宋体" panose="02010600030101010101" pitchFamily="2" charset="-122"/>
                          <a:cs typeface="宋体" panose="02010600030101010101" pitchFamily="2" charset="-122"/>
                        </a:rPr>
                        <a:t>邵天宇</a:t>
                      </a:r>
                      <a:r>
                        <a:rPr lang="en-US" sz="1400" b="1">
                          <a:latin typeface="宋体" panose="02010600030101010101" pitchFamily="2" charset="-122"/>
                          <a:ea typeface="宋体" panose="02010600030101010101" pitchFamily="2" charset="-122"/>
                          <a:cs typeface="宋体" panose="02010600030101010101" pitchFamily="2" charset="-122"/>
                        </a:rPr>
                        <a:t>  包俊博  张可馨</a:t>
                      </a:r>
                      <a:endParaRPr lang="en-US" altLang="en-US" sz="1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4825">
                <a:tc>
                  <a:txBody>
                    <a:bodyPr/>
                    <a:p>
                      <a:pPr indent="0" algn="ctr">
                        <a:buNone/>
                      </a:pPr>
                      <a:r>
                        <a:rPr lang="en-US" sz="1400" b="1">
                          <a:latin typeface="宋体" panose="02010600030101010101" pitchFamily="2" charset="-122"/>
                          <a:ea typeface="宋体" panose="02010600030101010101" pitchFamily="2" charset="-122"/>
                          <a:cs typeface="宋体" panose="02010600030101010101" pitchFamily="2" charset="-122"/>
                        </a:rPr>
                        <a:t>星期二</a:t>
                      </a:r>
                      <a:endParaRPr lang="en-US" altLang="en-US" sz="1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1">
                          <a:latin typeface="宋体" panose="02010600030101010101" pitchFamily="2" charset="-122"/>
                          <a:ea typeface="宋体" panose="02010600030101010101" pitchFamily="2" charset="-122"/>
                          <a:cs typeface="宋体" panose="02010600030101010101" pitchFamily="2" charset="-122"/>
                        </a:rPr>
                        <a:t>薛蕾  魏子恒  吴晗  </a:t>
                      </a:r>
                      <a:r>
                        <a:rPr lang="en-US" sz="1400" b="1" u="sng">
                          <a:latin typeface="宋体" panose="02010600030101010101" pitchFamily="2" charset="-122"/>
                          <a:ea typeface="宋体" panose="02010600030101010101" pitchFamily="2" charset="-122"/>
                          <a:cs typeface="宋体" panose="02010600030101010101" pitchFamily="2" charset="-122"/>
                        </a:rPr>
                        <a:t>王欣怡</a:t>
                      </a:r>
                      <a:r>
                        <a:rPr lang="en-US" sz="1400" b="1">
                          <a:latin typeface="宋体" panose="02010600030101010101" pitchFamily="2" charset="-122"/>
                          <a:ea typeface="宋体" panose="02010600030101010101" pitchFamily="2" charset="-122"/>
                          <a:cs typeface="宋体" panose="02010600030101010101" pitchFamily="2" charset="-122"/>
                        </a:rPr>
                        <a:t>  张雨禾  刘瑞瑞</a:t>
                      </a:r>
                      <a:endParaRPr lang="en-US" altLang="en-US" sz="1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1">
                          <a:latin typeface="宋体" panose="02010600030101010101" pitchFamily="2" charset="-122"/>
                          <a:ea typeface="宋体" panose="02010600030101010101" pitchFamily="2" charset="-122"/>
                          <a:cs typeface="宋体" panose="02010600030101010101" pitchFamily="2" charset="-122"/>
                        </a:rPr>
                        <a:t>李强  马嘉豪  陈筱  </a:t>
                      </a:r>
                      <a:r>
                        <a:rPr lang="en-US" sz="1400" b="1" u="sng">
                          <a:latin typeface="宋体" panose="02010600030101010101" pitchFamily="2" charset="-122"/>
                          <a:ea typeface="宋体" panose="02010600030101010101" pitchFamily="2" charset="-122"/>
                          <a:cs typeface="宋体" panose="02010600030101010101" pitchFamily="2" charset="-122"/>
                        </a:rPr>
                        <a:t>于函</a:t>
                      </a:r>
                      <a:r>
                        <a:rPr lang="en-US" sz="1400" b="1">
                          <a:latin typeface="宋体" panose="02010600030101010101" pitchFamily="2" charset="-122"/>
                          <a:ea typeface="宋体" panose="02010600030101010101" pitchFamily="2" charset="-122"/>
                          <a:cs typeface="宋体" panose="02010600030101010101" pitchFamily="2" charset="-122"/>
                        </a:rPr>
                        <a:t>  张子轩</a:t>
                      </a:r>
                      <a:endParaRPr lang="en-US" altLang="en-US" sz="1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4825">
                <a:tc>
                  <a:txBody>
                    <a:bodyPr/>
                    <a:p>
                      <a:pPr indent="0" algn="ctr">
                        <a:buNone/>
                      </a:pPr>
                      <a:r>
                        <a:rPr lang="en-US" sz="1400" b="1">
                          <a:latin typeface="宋体" panose="02010600030101010101" pitchFamily="2" charset="-122"/>
                          <a:ea typeface="宋体" panose="02010600030101010101" pitchFamily="2" charset="-122"/>
                          <a:cs typeface="宋体" panose="02010600030101010101" pitchFamily="2" charset="-122"/>
                        </a:rPr>
                        <a:t>星期三</a:t>
                      </a:r>
                      <a:endParaRPr lang="en-US" altLang="en-US" sz="1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1">
                          <a:latin typeface="宋体" panose="02010600030101010101" pitchFamily="2" charset="-122"/>
                          <a:ea typeface="宋体" panose="02010600030101010101" pitchFamily="2" charset="-122"/>
                          <a:cs typeface="宋体" panose="02010600030101010101" pitchFamily="2" charset="-122"/>
                        </a:rPr>
                        <a:t>杜梦婷  马闯  徐玉剑  张天宇  宋欣芮  </a:t>
                      </a:r>
                      <a:r>
                        <a:rPr lang="en-US" sz="1400" b="1" u="sng">
                          <a:latin typeface="宋体" panose="02010600030101010101" pitchFamily="2" charset="-122"/>
                          <a:ea typeface="宋体" panose="02010600030101010101" pitchFamily="2" charset="-122"/>
                          <a:cs typeface="宋体" panose="02010600030101010101" pitchFamily="2" charset="-122"/>
                        </a:rPr>
                        <a:t>伍语萱</a:t>
                      </a:r>
                      <a:endParaRPr lang="en-US" altLang="en-US" sz="1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1">
                          <a:latin typeface="宋体" panose="02010600030101010101" pitchFamily="2" charset="-122"/>
                          <a:ea typeface="宋体" panose="02010600030101010101" pitchFamily="2" charset="-122"/>
                          <a:cs typeface="宋体" panose="02010600030101010101" pitchFamily="2" charset="-122"/>
                        </a:rPr>
                        <a:t>孙同浩  许鑫磊  </a:t>
                      </a:r>
                      <a:r>
                        <a:rPr lang="en-US" sz="1400" b="1" u="sng">
                          <a:latin typeface="宋体" panose="02010600030101010101" pitchFamily="2" charset="-122"/>
                          <a:ea typeface="宋体" panose="02010600030101010101" pitchFamily="2" charset="-122"/>
                          <a:cs typeface="宋体" panose="02010600030101010101" pitchFamily="2" charset="-122"/>
                        </a:rPr>
                        <a:t>刘思彤</a:t>
                      </a:r>
                      <a:r>
                        <a:rPr lang="en-US" sz="1400" b="1">
                          <a:latin typeface="宋体" panose="02010600030101010101" pitchFamily="2" charset="-122"/>
                          <a:ea typeface="宋体" panose="02010600030101010101" pitchFamily="2" charset="-122"/>
                          <a:cs typeface="宋体" panose="02010600030101010101" pitchFamily="2" charset="-122"/>
                        </a:rPr>
                        <a:t>  金晨  顾雨涵  尹俊淇</a:t>
                      </a:r>
                      <a:endParaRPr lang="en-US" altLang="en-US" sz="1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5460">
                <a:tc>
                  <a:txBody>
                    <a:bodyPr/>
                    <a:p>
                      <a:pPr indent="0" algn="ctr">
                        <a:buNone/>
                      </a:pPr>
                      <a:r>
                        <a:rPr lang="en-US" sz="1400" b="1">
                          <a:latin typeface="宋体" panose="02010600030101010101" pitchFamily="2" charset="-122"/>
                          <a:ea typeface="宋体" panose="02010600030101010101" pitchFamily="2" charset="-122"/>
                          <a:cs typeface="宋体" panose="02010600030101010101" pitchFamily="2" charset="-122"/>
                        </a:rPr>
                        <a:t>星期四</a:t>
                      </a:r>
                      <a:endParaRPr lang="en-US" altLang="en-US" sz="1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1">
                          <a:latin typeface="宋体" panose="02010600030101010101" pitchFamily="2" charset="-122"/>
                          <a:ea typeface="宋体" panose="02010600030101010101" pitchFamily="2" charset="-122"/>
                          <a:cs typeface="宋体" panose="02010600030101010101" pitchFamily="2" charset="-122"/>
                        </a:rPr>
                        <a:t>钱梓轩  张可涵  陈翔  李佳怡  丁扬虎  </a:t>
                      </a:r>
                      <a:r>
                        <a:rPr lang="en-US" sz="1400" b="1" u="sng">
                          <a:latin typeface="宋体" panose="02010600030101010101" pitchFamily="2" charset="-122"/>
                          <a:ea typeface="宋体" panose="02010600030101010101" pitchFamily="2" charset="-122"/>
                          <a:cs typeface="宋体" panose="02010600030101010101" pitchFamily="2" charset="-122"/>
                        </a:rPr>
                        <a:t>潘堂轩</a:t>
                      </a:r>
                      <a:endParaRPr lang="en-US" altLang="en-US" sz="1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1">
                          <a:latin typeface="宋体" panose="02010600030101010101" pitchFamily="2" charset="-122"/>
                          <a:ea typeface="宋体" panose="02010600030101010101" pitchFamily="2" charset="-122"/>
                          <a:cs typeface="宋体" panose="02010600030101010101" pitchFamily="2" charset="-122"/>
                        </a:rPr>
                        <a:t>杜梦婷  马闯  徐玉剑  张天宇  宋欣芮  </a:t>
                      </a:r>
                      <a:r>
                        <a:rPr lang="en-US" sz="1400" b="1" u="sng">
                          <a:latin typeface="宋体" panose="02010600030101010101" pitchFamily="2" charset="-122"/>
                          <a:ea typeface="宋体" panose="02010600030101010101" pitchFamily="2" charset="-122"/>
                          <a:cs typeface="宋体" panose="02010600030101010101" pitchFamily="2" charset="-122"/>
                        </a:rPr>
                        <a:t>伍语萱</a:t>
                      </a:r>
                      <a:endParaRPr lang="en-US" altLang="en-US" sz="1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54355">
                <a:tc>
                  <a:txBody>
                    <a:bodyPr/>
                    <a:p>
                      <a:pPr indent="0" algn="ctr">
                        <a:buNone/>
                      </a:pPr>
                      <a:r>
                        <a:rPr lang="en-US" sz="1400" b="1">
                          <a:latin typeface="宋体" panose="02010600030101010101" pitchFamily="2" charset="-122"/>
                          <a:ea typeface="宋体" panose="02010600030101010101" pitchFamily="2" charset="-122"/>
                          <a:cs typeface="宋体" panose="02010600030101010101" pitchFamily="2" charset="-122"/>
                        </a:rPr>
                        <a:t>星期五</a:t>
                      </a:r>
                      <a:endParaRPr lang="en-US" altLang="en-US" sz="1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1">
                          <a:latin typeface="宋体" panose="02010600030101010101" pitchFamily="2" charset="-122"/>
                          <a:ea typeface="宋体" panose="02010600030101010101" pitchFamily="2" charset="-122"/>
                          <a:cs typeface="宋体" panose="02010600030101010101" pitchFamily="2" charset="-122"/>
                        </a:rPr>
                        <a:t>孙同浩  许鑫磊  </a:t>
                      </a:r>
                      <a:r>
                        <a:rPr lang="en-US" sz="1400" b="1" u="sng">
                          <a:latin typeface="宋体" panose="02010600030101010101" pitchFamily="2" charset="-122"/>
                          <a:ea typeface="宋体" panose="02010600030101010101" pitchFamily="2" charset="-122"/>
                          <a:cs typeface="宋体" panose="02010600030101010101" pitchFamily="2" charset="-122"/>
                        </a:rPr>
                        <a:t>刘思彤 </a:t>
                      </a:r>
                      <a:r>
                        <a:rPr lang="en-US" sz="1400" b="1">
                          <a:latin typeface="宋体" panose="02010600030101010101" pitchFamily="2" charset="-122"/>
                          <a:ea typeface="宋体" panose="02010600030101010101" pitchFamily="2" charset="-122"/>
                          <a:cs typeface="宋体" panose="02010600030101010101" pitchFamily="2" charset="-122"/>
                        </a:rPr>
                        <a:t> 金晨  顾雨涵  尹俊淇</a:t>
                      </a:r>
                      <a:endParaRPr lang="en-US" altLang="en-US" sz="1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400" b="1">
                          <a:latin typeface="宋体" panose="02010600030101010101" pitchFamily="2" charset="-122"/>
                          <a:ea typeface="宋体" panose="02010600030101010101" pitchFamily="2" charset="-122"/>
                          <a:cs typeface="宋体" panose="02010600030101010101" pitchFamily="2" charset="-122"/>
                        </a:rPr>
                        <a:t>薛蕾  魏子恒  吴晗  </a:t>
                      </a:r>
                      <a:r>
                        <a:rPr lang="en-US" sz="1400" b="1" u="sng">
                          <a:latin typeface="宋体" panose="02010600030101010101" pitchFamily="2" charset="-122"/>
                          <a:ea typeface="宋体" panose="02010600030101010101" pitchFamily="2" charset="-122"/>
                          <a:cs typeface="宋体" panose="02010600030101010101" pitchFamily="2" charset="-122"/>
                        </a:rPr>
                        <a:t>王欣怡</a:t>
                      </a:r>
                      <a:r>
                        <a:rPr lang="en-US" sz="1400" b="1">
                          <a:latin typeface="宋体" panose="02010600030101010101" pitchFamily="2" charset="-122"/>
                          <a:ea typeface="宋体" panose="02010600030101010101" pitchFamily="2" charset="-122"/>
                          <a:cs typeface="宋体" panose="02010600030101010101" pitchFamily="2" charset="-122"/>
                        </a:rPr>
                        <a:t>  张雨禾  刘瑞瑞</a:t>
                      </a:r>
                      <a:endParaRPr lang="en-US" altLang="en-US" sz="1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00" name="文本框 99"/>
          <p:cNvSpPr txBox="1"/>
          <p:nvPr/>
        </p:nvSpPr>
        <p:spPr>
          <a:xfrm>
            <a:off x="1147445" y="5215255"/>
            <a:ext cx="9897745" cy="922020"/>
          </a:xfrm>
          <a:prstGeom prst="rect">
            <a:avLst/>
          </a:prstGeom>
          <a:noFill/>
          <a:ln w="9525">
            <a:noFill/>
          </a:ln>
        </p:spPr>
        <p:txBody>
          <a:bodyPr wrap="square">
            <a:spAutoFit/>
          </a:bodyPr>
          <a:p>
            <a:pPr indent="0"/>
            <a:r>
              <a:rPr lang="zh-CN" b="1">
                <a:ea typeface="宋体" panose="02010600030101010101" pitchFamily="2" charset="-122"/>
              </a:rPr>
              <a:t>备注：1. 值日时间：早晨7:</a:t>
            </a:r>
            <a:r>
              <a:rPr lang="en-US" b="1">
                <a:latin typeface="宋体" panose="02010600030101010101" pitchFamily="2" charset="-122"/>
                <a:ea typeface="宋体" panose="02010600030101010101" pitchFamily="2" charset="-122"/>
              </a:rPr>
              <a:t>40~8:00</a:t>
            </a:r>
            <a:r>
              <a:rPr lang="zh-CN" b="1">
                <a:ea typeface="宋体" panose="02010600030101010101" pitchFamily="2" charset="-122"/>
              </a:rPr>
              <a:t>，中午</a:t>
            </a:r>
            <a:r>
              <a:rPr lang="en-US" b="1">
                <a:latin typeface="宋体" panose="02010600030101010101" pitchFamily="2" charset="-122"/>
                <a:ea typeface="宋体" panose="02010600030101010101" pitchFamily="2" charset="-122"/>
              </a:rPr>
              <a:t>11:45</a:t>
            </a:r>
            <a:r>
              <a:rPr lang="zh-CN" b="1">
                <a:ea typeface="宋体" panose="02010600030101010101" pitchFamily="2" charset="-122"/>
              </a:rPr>
              <a:t>~12:00，放学后20分钟内完成。</a:t>
            </a:r>
            <a:r>
              <a:rPr lang="en-US" b="1">
                <a:latin typeface="宋体" panose="02010600030101010101" pitchFamily="2" charset="-122"/>
                <a:ea typeface="宋体" panose="02010600030101010101" pitchFamily="2" charset="-122"/>
              </a:rPr>
              <a:t>2. </a:t>
            </a:r>
            <a:r>
              <a:rPr lang="zh-CN" b="1">
                <a:ea typeface="宋体" panose="02010600030101010101" pitchFamily="2" charset="-122"/>
              </a:rPr>
              <a:t>带横线的为当天值日组长，组织负责督促组员及时完成值日和记录当天的值日情况。值日班长监督检查。最后老师检查合格后方可离校。</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sndAc>
          <p:stSnd>
            <p:snd r:embed="rId2" name="type.wav"/>
          </p:stSnd>
        </p:sndAc>
      </p:transition>
    </mc:Choice>
    <mc:Fallback>
      <p:transition spd="slow">
        <p:random/>
        <p:sndAc>
          <p:stSnd>
            <p:snd r:embed="rId2"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673735" y="1203833"/>
          <a:ext cx="10621010" cy="5314315"/>
        </p:xfrm>
        <a:graphic>
          <a:graphicData uri="http://schemas.openxmlformats.org/drawingml/2006/table">
            <a:tbl>
              <a:tblPr firstRow="1" bandRow="1">
                <a:tableStyleId>{5940675A-B579-460E-94D1-54222C63F5DA}</a:tableStyleId>
              </a:tblPr>
              <a:tblGrid>
                <a:gridCol w="539750"/>
                <a:gridCol w="1732280"/>
                <a:gridCol w="3977640"/>
                <a:gridCol w="4371340"/>
              </a:tblGrid>
              <a:tr h="360680">
                <a:tc>
                  <a:txBody>
                    <a:bodyPr/>
                    <a:p>
                      <a:pPr indent="0" algn="ctr">
                        <a:buNone/>
                      </a:pPr>
                      <a:r>
                        <a:rPr lang="en-US" sz="1000" b="1">
                          <a:latin typeface="黑体" panose="02010609060101010101" charset="-122"/>
                          <a:ea typeface="黑体" panose="02010609060101010101" charset="-122"/>
                          <a:cs typeface="黑体" panose="02010609060101010101" charset="-122"/>
                        </a:rPr>
                        <a:t>序号</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黑体" panose="02010609060101010101" charset="-122"/>
                          <a:ea typeface="黑体" panose="02010609060101010101" charset="-122"/>
                          <a:cs typeface="黑体" panose="02010609060101010101" charset="-122"/>
                        </a:rPr>
                        <a:t>职务</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黑体" panose="02010609060101010101" charset="-122"/>
                          <a:ea typeface="黑体" panose="02010609060101010101" charset="-122"/>
                          <a:cs typeface="黑体" panose="02010609060101010101" charset="-122"/>
                        </a:rPr>
                        <a:t>姓名</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黑体" panose="02010609060101010101" charset="-122"/>
                          <a:ea typeface="黑体" panose="02010609060101010101" charset="-122"/>
                          <a:cs typeface="黑体" panose="02010609060101010101" charset="-122"/>
                        </a:rPr>
                        <a:t>职责</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905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8445">
                <a:tc>
                  <a:txBody>
                    <a:bodyPr/>
                    <a:p>
                      <a:pPr indent="0" algn="ctr">
                        <a:buNone/>
                      </a:pPr>
                      <a:r>
                        <a:rPr lang="en-US" sz="1000" b="1">
                          <a:latin typeface="黑体" panose="02010609060101010101" charset="-122"/>
                          <a:ea typeface="黑体" panose="02010609060101010101" charset="-122"/>
                          <a:cs typeface="黑体" panose="02010609060101010101" charset="-122"/>
                        </a:rPr>
                        <a:t>1</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黑体" panose="02010609060101010101" charset="-122"/>
                          <a:ea typeface="黑体" panose="02010609060101010101" charset="-122"/>
                          <a:cs typeface="黑体" panose="02010609060101010101" charset="-122"/>
                        </a:rPr>
                        <a:t>值日班长</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700" b="1">
                          <a:latin typeface="黑体" panose="02010609060101010101" charset="-122"/>
                          <a:ea typeface="黑体" panose="02010609060101010101" charset="-122"/>
                          <a:cs typeface="黑体" panose="02010609060101010101" charset="-122"/>
                        </a:rPr>
                        <a:t>郭瑾、李强、宋欣芮、邵天宇、伍语萱</a:t>
                      </a:r>
                      <a:endParaRPr lang="en-US" altLang="en-US" sz="7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黑体" panose="02010609060101010101" charset="-122"/>
                          <a:ea typeface="黑体" panose="02010609060101010101" charset="-122"/>
                          <a:cs typeface="黑体" panose="02010609060101010101" charset="-122"/>
                        </a:rPr>
                        <a:t>早读、眼操、红领巾</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6690">
                <a:tc>
                  <a:txBody>
                    <a:bodyPr/>
                    <a:p>
                      <a:pPr indent="0" algn="ctr">
                        <a:buNone/>
                      </a:pPr>
                      <a:r>
                        <a:rPr lang="en-US" sz="1000" b="1">
                          <a:latin typeface="黑体" panose="02010609060101010101" charset="-122"/>
                          <a:ea typeface="黑体" panose="02010609060101010101" charset="-122"/>
                          <a:cs typeface="黑体" panose="02010609060101010101" charset="-122"/>
                        </a:rPr>
                        <a:t>2</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黑体" panose="02010609060101010101" charset="-122"/>
                          <a:ea typeface="黑体" panose="02010609060101010101" charset="-122"/>
                          <a:cs typeface="黑体" panose="02010609060101010101" charset="-122"/>
                        </a:rPr>
                        <a:t>黑板管理员</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黑体" panose="02010609060101010101" charset="-122"/>
                          <a:ea typeface="黑体" panose="02010609060101010101" charset="-122"/>
                          <a:cs typeface="黑体" panose="02010609060101010101" charset="-122"/>
                        </a:rPr>
                        <a:t>许鑫磊、徐玉剑</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黑体" panose="02010609060101010101" charset="-122"/>
                          <a:ea typeface="黑体" panose="02010609060101010101" charset="-122"/>
                          <a:cs typeface="黑体" panose="02010609060101010101" charset="-122"/>
                        </a:rPr>
                        <a:t>擦黑板、清理黑板槽</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7810">
                <a:tc>
                  <a:txBody>
                    <a:bodyPr/>
                    <a:p>
                      <a:pPr indent="0" algn="ctr">
                        <a:buNone/>
                      </a:pPr>
                      <a:r>
                        <a:rPr lang="en-US" sz="1000" b="1">
                          <a:latin typeface="黑体" panose="02010609060101010101" charset="-122"/>
                          <a:ea typeface="黑体" panose="02010609060101010101" charset="-122"/>
                          <a:cs typeface="黑体" panose="02010609060101010101" charset="-122"/>
                        </a:rPr>
                        <a:t>3</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黑体" panose="02010609060101010101" charset="-122"/>
                          <a:ea typeface="黑体" panose="02010609060101010101" charset="-122"/>
                          <a:cs typeface="黑体" panose="02010609060101010101" charset="-122"/>
                        </a:rPr>
                        <a:t>讲台管理员</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黑体" panose="02010609060101010101" charset="-122"/>
                          <a:ea typeface="黑体" panose="02010609060101010101" charset="-122"/>
                          <a:cs typeface="黑体" panose="02010609060101010101" charset="-122"/>
                        </a:rPr>
                        <a:t>伍语萱、潘堂轩</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黑体" panose="02010609060101010101" charset="-122"/>
                          <a:ea typeface="黑体" panose="02010609060101010101" charset="-122"/>
                          <a:cs typeface="黑体" panose="02010609060101010101" charset="-122"/>
                        </a:rPr>
                        <a:t>清理讲台、整理作业本</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7810">
                <a:tc>
                  <a:txBody>
                    <a:bodyPr/>
                    <a:p>
                      <a:pPr indent="0" algn="ctr">
                        <a:buNone/>
                      </a:pPr>
                      <a:r>
                        <a:rPr lang="en-US" sz="1000" b="1">
                          <a:latin typeface="黑体" panose="02010609060101010101" charset="-122"/>
                          <a:ea typeface="黑体" panose="02010609060101010101" charset="-122"/>
                          <a:cs typeface="黑体" panose="02010609060101010101" charset="-122"/>
                        </a:rPr>
                        <a:t>4</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黑体" panose="02010609060101010101" charset="-122"/>
                          <a:ea typeface="黑体" panose="02010609060101010101" charset="-122"/>
                          <a:cs typeface="黑体" panose="02010609060101010101" charset="-122"/>
                        </a:rPr>
                        <a:t>水桶管理员</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黑体" panose="02010609060101010101" charset="-122"/>
                          <a:ea typeface="黑体" panose="02010609060101010101" charset="-122"/>
                          <a:cs typeface="黑体" panose="02010609060101010101" charset="-122"/>
                        </a:rPr>
                        <a:t>李强、马闯、陈翔</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黑体" panose="02010609060101010101" charset="-122"/>
                          <a:ea typeface="黑体" panose="02010609060101010101" charset="-122"/>
                          <a:cs typeface="黑体" panose="02010609060101010101" charset="-122"/>
                        </a:rPr>
                        <a:t>更换纯净水、消杀、登记</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6855">
                <a:tc>
                  <a:txBody>
                    <a:bodyPr/>
                    <a:p>
                      <a:pPr indent="0" algn="ctr">
                        <a:buNone/>
                      </a:pPr>
                      <a:r>
                        <a:rPr lang="en-US" sz="1000" b="1">
                          <a:latin typeface="黑体" panose="02010609060101010101" charset="-122"/>
                          <a:ea typeface="黑体" panose="02010609060101010101" charset="-122"/>
                          <a:cs typeface="黑体" panose="02010609060101010101" charset="-122"/>
                        </a:rPr>
                        <a:t>5</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黑体" panose="02010609060101010101" charset="-122"/>
                          <a:ea typeface="黑体" panose="02010609060101010101" charset="-122"/>
                          <a:cs typeface="黑体" panose="02010609060101010101" charset="-122"/>
                        </a:rPr>
                        <a:t>板报管理员</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黑体" panose="02010609060101010101" charset="-122"/>
                          <a:ea typeface="黑体" panose="02010609060101010101" charset="-122"/>
                          <a:cs typeface="黑体" panose="02010609060101010101" charset="-122"/>
                        </a:rPr>
                        <a:t>伍语萱、宋欣芮、郭瑾</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黑体" panose="02010609060101010101" charset="-122"/>
                          <a:ea typeface="黑体" panose="02010609060101010101" charset="-122"/>
                          <a:cs typeface="黑体" panose="02010609060101010101" charset="-122"/>
                        </a:rPr>
                        <a:t>出板报</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7175">
                <a:tc>
                  <a:txBody>
                    <a:bodyPr/>
                    <a:p>
                      <a:pPr indent="0" algn="ctr">
                        <a:buNone/>
                      </a:pPr>
                      <a:r>
                        <a:rPr lang="en-US" sz="1000" b="1">
                          <a:latin typeface="黑体" panose="02010609060101010101" charset="-122"/>
                          <a:ea typeface="黑体" panose="02010609060101010101" charset="-122"/>
                          <a:cs typeface="黑体" panose="02010609060101010101" charset="-122"/>
                        </a:rPr>
                        <a:t>6</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黑体" panose="02010609060101010101" charset="-122"/>
                          <a:ea typeface="黑体" panose="02010609060101010101" charset="-122"/>
                          <a:cs typeface="黑体" panose="02010609060101010101" charset="-122"/>
                        </a:rPr>
                        <a:t>用电管理员</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黑体" panose="02010609060101010101" charset="-122"/>
                          <a:ea typeface="黑体" panose="02010609060101010101" charset="-122"/>
                          <a:cs typeface="黑体" panose="02010609060101010101" charset="-122"/>
                        </a:rPr>
                        <a:t>王晓慧、刘瑞瑞</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黑体" panose="02010609060101010101" charset="-122"/>
                          <a:ea typeface="黑体" panose="02010609060101010101" charset="-122"/>
                          <a:cs typeface="黑体" panose="02010609060101010101" charset="-122"/>
                        </a:rPr>
                        <a:t>电灯、电扇、饮水机、话筒</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8445">
                <a:tc>
                  <a:txBody>
                    <a:bodyPr/>
                    <a:p>
                      <a:pPr indent="0" algn="ctr">
                        <a:buNone/>
                      </a:pPr>
                      <a:r>
                        <a:rPr lang="en-US" sz="1000" b="1">
                          <a:latin typeface="黑体" panose="02010609060101010101" charset="-122"/>
                          <a:ea typeface="黑体" panose="02010609060101010101" charset="-122"/>
                          <a:cs typeface="黑体" panose="02010609060101010101" charset="-122"/>
                        </a:rPr>
                        <a:t>7</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黑体" panose="02010609060101010101" charset="-122"/>
                          <a:ea typeface="黑体" panose="02010609060101010101" charset="-122"/>
                          <a:cs typeface="黑体" panose="02010609060101010101" charset="-122"/>
                        </a:rPr>
                        <a:t>杂志管理员</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黑体" panose="02010609060101010101" charset="-122"/>
                          <a:ea typeface="黑体" panose="02010609060101010101" charset="-122"/>
                          <a:cs typeface="黑体" panose="02010609060101010101" charset="-122"/>
                        </a:rPr>
                        <a:t>胡子涵、李强、郭瑾</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黑体" panose="02010609060101010101" charset="-122"/>
                          <a:ea typeface="黑体" panose="02010609060101010101" charset="-122"/>
                          <a:cs typeface="黑体" panose="02010609060101010101" charset="-122"/>
                        </a:rPr>
                        <a:t>分发报刊杂志</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0045">
                <a:tc>
                  <a:txBody>
                    <a:bodyPr/>
                    <a:p>
                      <a:pPr indent="0" algn="ctr">
                        <a:buNone/>
                      </a:pPr>
                      <a:r>
                        <a:rPr lang="en-US" sz="1000" b="1">
                          <a:latin typeface="黑体" panose="02010609060101010101" charset="-122"/>
                          <a:ea typeface="黑体" panose="02010609060101010101" charset="-122"/>
                          <a:cs typeface="黑体" panose="02010609060101010101" charset="-122"/>
                        </a:rPr>
                        <a:t>8</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黑体" panose="02010609060101010101" charset="-122"/>
                          <a:ea typeface="黑体" panose="02010609060101010101" charset="-122"/>
                          <a:cs typeface="黑体" panose="02010609060101010101" charset="-122"/>
                        </a:rPr>
                        <a:t>午餐管理员</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黑体" panose="02010609060101010101" charset="-122"/>
                          <a:ea typeface="黑体" panose="02010609060101010101" charset="-122"/>
                          <a:cs typeface="黑体" panose="02010609060101010101" charset="-122"/>
                        </a:rPr>
                        <a:t>郭瑾、李强</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黑体" panose="02010609060101010101" charset="-122"/>
                          <a:ea typeface="黑体" panose="02010609060101010101" charset="-122"/>
                          <a:cs typeface="黑体" panose="02010609060101010101" charset="-122"/>
                        </a:rPr>
                        <a:t>取饭、纪律，饭箱汤桶、卫生工作</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7015">
                <a:tc>
                  <a:txBody>
                    <a:bodyPr/>
                    <a:p>
                      <a:pPr indent="0" algn="ctr">
                        <a:buNone/>
                      </a:pPr>
                      <a:r>
                        <a:rPr lang="en-US" sz="1000" b="1">
                          <a:latin typeface="黑体" panose="02010609060101010101" charset="-122"/>
                          <a:ea typeface="黑体" panose="02010609060101010101" charset="-122"/>
                          <a:cs typeface="黑体" panose="02010609060101010101" charset="-122"/>
                        </a:rPr>
                        <a:t>9</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黑体" panose="02010609060101010101" charset="-122"/>
                          <a:ea typeface="黑体" panose="02010609060101010101" charset="-122"/>
                          <a:cs typeface="黑体" panose="02010609060101010101" charset="-122"/>
                        </a:rPr>
                        <a:t>座位管理员</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黑体" panose="02010609060101010101" charset="-122"/>
                          <a:ea typeface="黑体" panose="02010609060101010101" charset="-122"/>
                          <a:cs typeface="黑体" panose="02010609060101010101" charset="-122"/>
                        </a:rPr>
                        <a:t>杨雯伊、马闯</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黑体" panose="02010609060101010101" charset="-122"/>
                          <a:ea typeface="黑体" panose="02010609060101010101" charset="-122"/>
                          <a:cs typeface="黑体" panose="02010609060101010101" charset="-122"/>
                        </a:rPr>
                        <a:t>下课排桌椅、检查垃圾</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7810">
                <a:tc>
                  <a:txBody>
                    <a:bodyPr/>
                    <a:p>
                      <a:pPr indent="0" algn="ctr">
                        <a:buNone/>
                      </a:pPr>
                      <a:r>
                        <a:rPr lang="en-US" sz="1000" b="1">
                          <a:latin typeface="黑体" panose="02010609060101010101" charset="-122"/>
                          <a:ea typeface="黑体" panose="02010609060101010101" charset="-122"/>
                          <a:cs typeface="黑体" panose="02010609060101010101" charset="-122"/>
                        </a:rPr>
                        <a:t>10</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黑体" panose="02010609060101010101" charset="-122"/>
                          <a:ea typeface="黑体" panose="02010609060101010101" charset="-122"/>
                          <a:cs typeface="黑体" panose="02010609060101010101" charset="-122"/>
                        </a:rPr>
                        <a:t>图书管理员</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黑体" panose="02010609060101010101" charset="-122"/>
                          <a:ea typeface="黑体" panose="02010609060101010101" charset="-122"/>
                          <a:cs typeface="黑体" panose="02010609060101010101" charset="-122"/>
                        </a:rPr>
                        <a:t>于函、马嘉豪</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黑体" panose="02010609060101010101" charset="-122"/>
                          <a:ea typeface="黑体" panose="02010609060101010101" charset="-122"/>
                          <a:cs typeface="黑体" panose="02010609060101010101" charset="-122"/>
                        </a:rPr>
                        <a:t>清理图书角、管理图书</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6690">
                <a:tc rowSpan="5">
                  <a:txBody>
                    <a:bodyPr/>
                    <a:p>
                      <a:pPr indent="0" algn="ctr">
                        <a:buNone/>
                      </a:pPr>
                      <a:r>
                        <a:rPr lang="en-US" sz="1000" b="1">
                          <a:latin typeface="黑体" panose="02010609060101010101" charset="-122"/>
                          <a:ea typeface="黑体" panose="02010609060101010101" charset="-122"/>
                          <a:cs typeface="黑体" panose="02010609060101010101" charset="-122"/>
                        </a:rPr>
                        <a:t>11</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5">
                  <a:txBody>
                    <a:bodyPr/>
                    <a:p>
                      <a:pPr indent="0" algn="ctr">
                        <a:buNone/>
                      </a:pPr>
                      <a:r>
                        <a:rPr lang="en-US" sz="1000" b="1">
                          <a:latin typeface="黑体" panose="02010609060101010101" charset="-122"/>
                          <a:ea typeface="黑体" panose="02010609060101010101" charset="-122"/>
                          <a:cs typeface="黑体" panose="02010609060101010101" charset="-122"/>
                        </a:rPr>
                        <a:t>课代表</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黑体" panose="02010609060101010101" charset="-122"/>
                          <a:ea typeface="黑体" panose="02010609060101010101" charset="-122"/>
                          <a:cs typeface="黑体" panose="02010609060101010101" charset="-122"/>
                        </a:rPr>
                        <a:t>语文课代表</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黑体" panose="02010609060101010101" charset="-122"/>
                          <a:ea typeface="黑体" panose="02010609060101010101" charset="-122"/>
                          <a:cs typeface="黑体" panose="02010609060101010101" charset="-122"/>
                        </a:rPr>
                        <a:t>伍语萱</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6690">
                <a:tc vMerge="1">
                  <a:tcPr>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000" b="1">
                          <a:latin typeface="黑体" panose="02010609060101010101" charset="-122"/>
                          <a:ea typeface="黑体" panose="02010609060101010101" charset="-122"/>
                          <a:cs typeface="黑体" panose="02010609060101010101" charset="-122"/>
                        </a:rPr>
                        <a:t>数学课代表</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黑体" panose="02010609060101010101" charset="-122"/>
                          <a:ea typeface="黑体" panose="02010609060101010101" charset="-122"/>
                          <a:cs typeface="黑体" panose="02010609060101010101" charset="-122"/>
                        </a:rPr>
                        <a:t>                              宋欣芮</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6690">
                <a:tc vMerge="1">
                  <a:tcPr>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000" b="1">
                          <a:latin typeface="黑体" panose="02010609060101010101" charset="-122"/>
                          <a:ea typeface="黑体" panose="02010609060101010101" charset="-122"/>
                          <a:cs typeface="黑体" panose="02010609060101010101" charset="-122"/>
                        </a:rPr>
                        <a:t>英语课代表</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黑体" panose="02010609060101010101" charset="-122"/>
                          <a:ea typeface="黑体" panose="02010609060101010101" charset="-122"/>
                          <a:cs typeface="黑体" panose="02010609060101010101" charset="-122"/>
                        </a:rPr>
                        <a:t>邵天宇</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6690">
                <a:tc vMerge="1">
                  <a:tcPr>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1000" b="1">
                          <a:latin typeface="黑体" panose="02010609060101010101" charset="-122"/>
                          <a:ea typeface="黑体" panose="02010609060101010101" charset="-122"/>
                          <a:cs typeface="黑体" panose="02010609060101010101" charset="-122"/>
                        </a:rPr>
                        <a:t>信息课代表</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黑体" panose="02010609060101010101" charset="-122"/>
                          <a:ea typeface="黑体" panose="02010609060101010101" charset="-122"/>
                          <a:cs typeface="黑体" panose="02010609060101010101" charset="-122"/>
                        </a:rPr>
                        <a:t>顾雨涵</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7960">
                <a:tc vMerge="1">
                  <a:tcPr>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1000" b="1">
                          <a:latin typeface="黑体" panose="02010609060101010101" charset="-122"/>
                          <a:ea typeface="黑体" panose="02010609060101010101" charset="-122"/>
                          <a:cs typeface="黑体" panose="02010609060101010101" charset="-122"/>
                        </a:rPr>
                        <a:t>体育课代表</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黑体" panose="02010609060101010101" charset="-122"/>
                          <a:ea typeface="黑体" panose="02010609060101010101" charset="-122"/>
                          <a:cs typeface="黑体" panose="02010609060101010101" charset="-122"/>
                        </a:rPr>
                        <a:t>郭瑾</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7810">
                <a:tc>
                  <a:txBody>
                    <a:bodyPr/>
                    <a:p>
                      <a:pPr indent="0" algn="ctr">
                        <a:buNone/>
                      </a:pPr>
                      <a:r>
                        <a:rPr lang="en-US" sz="1000" b="1">
                          <a:latin typeface="黑体" panose="02010609060101010101" charset="-122"/>
                          <a:ea typeface="黑体" panose="02010609060101010101" charset="-122"/>
                          <a:cs typeface="黑体" panose="02010609060101010101" charset="-122"/>
                        </a:rPr>
                        <a:t>12</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黑体" panose="02010609060101010101" charset="-122"/>
                          <a:ea typeface="黑体" panose="02010609060101010101" charset="-122"/>
                          <a:cs typeface="黑体" panose="02010609060101010101" charset="-122"/>
                        </a:rPr>
                        <a:t>智囊团</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700" b="1">
                          <a:latin typeface="黑体" panose="02010609060101010101" charset="-122"/>
                          <a:ea typeface="黑体" panose="02010609060101010101" charset="-122"/>
                          <a:cs typeface="黑体" panose="02010609060101010101" charset="-122"/>
                        </a:rPr>
                        <a:t>郭瑾、李强、宋欣芮、邵天宇、伍语萱</a:t>
                      </a:r>
                      <a:endParaRPr lang="en-US" altLang="en-US" sz="7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900" b="1">
                          <a:latin typeface="黑体" panose="02010609060101010101" charset="-122"/>
                          <a:ea typeface="黑体" panose="02010609060101010101" charset="-122"/>
                          <a:cs typeface="黑体" panose="02010609060101010101" charset="-122"/>
                        </a:rPr>
                        <a:t>帮助学习有困难的同学解决疑难问题</a:t>
                      </a:r>
                      <a:endParaRPr lang="en-US" altLang="en-US" sz="9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03835">
                <a:tc>
                  <a:txBody>
                    <a:bodyPr/>
                    <a:p>
                      <a:pPr indent="0" algn="ctr">
                        <a:buNone/>
                      </a:pPr>
                      <a:r>
                        <a:rPr lang="en-US" sz="1000" b="1">
                          <a:latin typeface="黑体" panose="02010609060101010101" charset="-122"/>
                          <a:ea typeface="黑体" panose="02010609060101010101" charset="-122"/>
                          <a:cs typeface="黑体" panose="02010609060101010101" charset="-122"/>
                        </a:rPr>
                        <a:t>13</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黑体" panose="02010609060101010101" charset="-122"/>
                          <a:ea typeface="黑体" panose="02010609060101010101" charset="-122"/>
                          <a:cs typeface="黑体" panose="02010609060101010101" charset="-122"/>
                        </a:rPr>
                        <a:t>护绿小天使</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900" b="1">
                          <a:solidFill>
                            <a:srgbClr val="000000"/>
                          </a:solidFill>
                          <a:latin typeface="黑体" panose="02010609060101010101" charset="-122"/>
                          <a:ea typeface="黑体" panose="02010609060101010101" charset="-122"/>
                          <a:cs typeface="黑体" panose="02010609060101010101" charset="-122"/>
                        </a:rPr>
                        <a:t>杨煜祺、刘硕硕</a:t>
                      </a:r>
                      <a:endParaRPr lang="en-US" altLang="en-US" sz="900" b="1">
                        <a:solidFill>
                          <a:srgbClr val="000000"/>
                        </a:solidFill>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黑体" panose="02010609060101010101" charset="-122"/>
                          <a:ea typeface="黑体" panose="02010609060101010101" charset="-122"/>
                          <a:cs typeface="黑体" panose="02010609060101010101" charset="-122"/>
                        </a:rPr>
                        <a:t>定时给绿植浇水</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0045">
                <a:tc>
                  <a:txBody>
                    <a:bodyPr/>
                    <a:p>
                      <a:pPr indent="0" algn="ctr">
                        <a:buNone/>
                      </a:pPr>
                      <a:r>
                        <a:rPr lang="en-US" sz="1000" b="1">
                          <a:latin typeface="黑体" panose="02010609060101010101" charset="-122"/>
                          <a:ea typeface="黑体" panose="02010609060101010101" charset="-122"/>
                          <a:cs typeface="黑体" panose="02010609060101010101" charset="-122"/>
                        </a:rPr>
                        <a:t>14</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黑体" panose="02010609060101010101" charset="-122"/>
                          <a:ea typeface="黑体" panose="02010609060101010101" charset="-122"/>
                          <a:cs typeface="黑体" panose="02010609060101010101" charset="-122"/>
                        </a:rPr>
                        <a:t>电脑管理员</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700" b="1">
                          <a:latin typeface="黑体" panose="02010609060101010101" charset="-122"/>
                          <a:ea typeface="黑体" panose="02010609060101010101" charset="-122"/>
                          <a:cs typeface="黑体" panose="02010609060101010101" charset="-122"/>
                        </a:rPr>
                        <a:t>郭瑾、李强、包俊博</a:t>
                      </a:r>
                      <a:endParaRPr lang="en-US" altLang="en-US" sz="7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1000" b="1">
                          <a:latin typeface="黑体" panose="02010609060101010101" charset="-122"/>
                          <a:ea typeface="黑体" panose="02010609060101010101" charset="-122"/>
                          <a:cs typeface="黑体" panose="02010609060101010101" charset="-122"/>
                        </a:rPr>
                        <a:t>管理电脑开关机，帮老师准备课件</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2410">
                <a:tc>
                  <a:txBody>
                    <a:bodyPr/>
                    <a:p>
                      <a:pPr indent="0" algn="ctr">
                        <a:buNone/>
                      </a:pPr>
                      <a:r>
                        <a:rPr lang="en-US" sz="1000" b="1">
                          <a:latin typeface="黑体" panose="02010609060101010101" charset="-122"/>
                          <a:ea typeface="黑体" panose="02010609060101010101" charset="-122"/>
                          <a:cs typeface="黑体" panose="02010609060101010101" charset="-122"/>
                        </a:rPr>
                        <a:t>17</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黑体" panose="02010609060101010101" charset="-122"/>
                          <a:ea typeface="黑体" panose="02010609060101010101" charset="-122"/>
                          <a:cs typeface="黑体" panose="02010609060101010101" charset="-122"/>
                        </a:rPr>
                        <a:t>送餐员</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黑体" panose="02010609060101010101" charset="-122"/>
                          <a:ea typeface="黑体" panose="02010609060101010101" charset="-122"/>
                          <a:cs typeface="黑体" panose="02010609060101010101" charset="-122"/>
                        </a:rPr>
                        <a:t>李强、</a:t>
                      </a:r>
                      <a:r>
                        <a:rPr lang="en-US" sz="700" b="1">
                          <a:solidFill>
                            <a:srgbClr val="000000"/>
                          </a:solidFill>
                          <a:latin typeface="黑体" panose="02010609060101010101" charset="-122"/>
                          <a:ea typeface="黑体" panose="02010609060101010101" charset="-122"/>
                          <a:cs typeface="黑体" panose="02010609060101010101" charset="-122"/>
                        </a:rPr>
                        <a:t>杨煜祺、刘硕硕、</a:t>
                      </a:r>
                      <a:r>
                        <a:rPr lang="en-US" sz="700" b="1">
                          <a:latin typeface="黑体" panose="02010609060101010101" charset="-122"/>
                          <a:ea typeface="黑体" panose="02010609060101010101" charset="-122"/>
                          <a:cs typeface="黑体" panose="02010609060101010101" charset="-122"/>
                        </a:rPr>
                        <a:t>包俊博、马闯、许鑫磊</a:t>
                      </a:r>
                      <a:endParaRPr lang="en-US" altLang="en-US" sz="7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黑体" panose="02010609060101010101" charset="-122"/>
                          <a:ea typeface="黑体" panose="02010609060101010101" charset="-122"/>
                          <a:cs typeface="黑体" panose="02010609060101010101" charset="-122"/>
                        </a:rPr>
                        <a:t>送餐盒和汤桶</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93040">
                <a:tc>
                  <a:txBody>
                    <a:bodyPr/>
                    <a:p>
                      <a:pPr indent="0" algn="ctr">
                        <a:buNone/>
                      </a:pPr>
                      <a:r>
                        <a:rPr lang="en-US" sz="1000" b="1">
                          <a:latin typeface="黑体" panose="02010609060101010101" charset="-122"/>
                          <a:ea typeface="黑体" panose="02010609060101010101" charset="-122"/>
                          <a:cs typeface="黑体" panose="02010609060101010101" charset="-122"/>
                        </a:rPr>
                        <a:t>18</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黑体" panose="02010609060101010101" charset="-122"/>
                          <a:ea typeface="黑体" panose="02010609060101010101" charset="-122"/>
                          <a:cs typeface="黑体" panose="02010609060101010101" charset="-122"/>
                        </a:rPr>
                        <a:t>话筒管理员</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黑体" panose="02010609060101010101" charset="-122"/>
                          <a:ea typeface="黑体" panose="02010609060101010101" charset="-122"/>
                          <a:cs typeface="黑体" panose="02010609060101010101" charset="-122"/>
                        </a:rPr>
                        <a:t>刘硕硕</a:t>
                      </a:r>
                      <a:endParaRPr lang="en-US" altLang="en-US" sz="7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黑体" panose="02010609060101010101" charset="-122"/>
                          <a:ea typeface="黑体" panose="02010609060101010101" charset="-122"/>
                          <a:cs typeface="黑体" panose="02010609060101010101" charset="-122"/>
                        </a:rPr>
                        <a:t>管理话筒</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93675">
                <a:tc>
                  <a:txBody>
                    <a:bodyPr/>
                    <a:p>
                      <a:pPr indent="0" algn="ctr">
                        <a:buNone/>
                      </a:pPr>
                      <a:r>
                        <a:rPr lang="en-US" sz="1000" b="1">
                          <a:latin typeface="黑体" panose="02010609060101010101" charset="-122"/>
                          <a:ea typeface="黑体" panose="02010609060101010101" charset="-122"/>
                          <a:cs typeface="黑体" panose="02010609060101010101" charset="-122"/>
                        </a:rPr>
                        <a:t>19</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905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黑体" panose="02010609060101010101" charset="-122"/>
                          <a:ea typeface="黑体" panose="02010609060101010101" charset="-122"/>
                          <a:cs typeface="黑体" panose="02010609060101010101" charset="-122"/>
                        </a:rPr>
                        <a:t>健康管理员</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黑体" panose="02010609060101010101" charset="-122"/>
                          <a:ea typeface="黑体" panose="02010609060101010101" charset="-122"/>
                          <a:cs typeface="黑体" panose="02010609060101010101" charset="-122"/>
                        </a:rPr>
                        <a:t>郭瑾、伍语萱</a:t>
                      </a:r>
                      <a:endParaRPr lang="en-US" altLang="en-US" sz="7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黑体" panose="02010609060101010101" charset="-122"/>
                          <a:ea typeface="黑体" panose="02010609060101010101" charset="-122"/>
                          <a:cs typeface="黑体" panose="02010609060101010101" charset="-122"/>
                        </a:rPr>
                        <a:t>健康管理、填表</a:t>
                      </a:r>
                      <a:endParaRPr lang="en-US" altLang="en-US" sz="1000" b="1">
                        <a:latin typeface="黑体" panose="02010609060101010101" charset="-122"/>
                        <a:ea typeface="黑体" panose="02010609060101010101" charset="-122"/>
                        <a:cs typeface="黑体" panose="02010609060101010101" charset="-122"/>
                      </a:endParaRPr>
                    </a:p>
                  </a:txBody>
                  <a:tcPr marL="68580" marR="68580" marT="0" marB="0" vert="horz" anchor="ctr">
                    <a:lnL w="12700" cap="flat" cmpd="sng">
                      <a:solidFill>
                        <a:srgbClr val="080000"/>
                      </a:solidFill>
                      <a:prstDash val="solid"/>
                      <a:headEnd type="none" w="med" len="med"/>
                      <a:tailEnd type="none" w="med" len="med"/>
                    </a:lnL>
                    <a:lnR w="1905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3935730" y="97790"/>
            <a:ext cx="4829175" cy="768350"/>
          </a:xfrm>
          <a:prstGeom prst="rect">
            <a:avLst/>
          </a:prstGeom>
          <a:noFill/>
        </p:spPr>
        <p:txBody>
          <a:bodyPr wrap="square" rtlCol="0">
            <a:spAutoFit/>
          </a:bodyPr>
          <a:p>
            <a:r>
              <a:rPr lang="zh-CN" altLang="en-US" sz="4400" b="1">
                <a:solidFill>
                  <a:srgbClr val="FFFF00"/>
                </a:solidFill>
              </a:rPr>
              <a:t>班级岗位小能手</a:t>
            </a:r>
            <a:endParaRPr lang="zh-CN" altLang="en-US" sz="4400" b="1">
              <a:solidFill>
                <a:srgbClr val="FFFF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sndAc>
          <p:stSnd>
            <p:snd r:embed="rId2" name="type.wav"/>
          </p:stSnd>
        </p:sndAc>
      </p:transition>
    </mc:Choice>
    <mc:Fallback>
      <p:transition spd="slow">
        <p:random/>
        <p:sndAc>
          <p:stSnd>
            <p:snd r:embed="rId2" name="type.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太阳形 1"/>
          <p:cNvSpPr/>
          <p:nvPr/>
        </p:nvSpPr>
        <p:spPr>
          <a:xfrm>
            <a:off x="5363860" y="1693793"/>
            <a:ext cx="1076143" cy="1018561"/>
          </a:xfrm>
          <a:prstGeom prst="sun">
            <a:avLst/>
          </a:prstGeom>
          <a:solidFill>
            <a:srgbClr val="A47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太阳形 2"/>
          <p:cNvSpPr/>
          <p:nvPr/>
        </p:nvSpPr>
        <p:spPr>
          <a:xfrm>
            <a:off x="5363860" y="3042289"/>
            <a:ext cx="1076143" cy="1018561"/>
          </a:xfrm>
          <a:prstGeom prst="sun">
            <a:avLst/>
          </a:prstGeom>
          <a:solidFill>
            <a:srgbClr val="A47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太阳形 3"/>
          <p:cNvSpPr/>
          <p:nvPr/>
        </p:nvSpPr>
        <p:spPr>
          <a:xfrm>
            <a:off x="5363860" y="4390785"/>
            <a:ext cx="1076143" cy="1018561"/>
          </a:xfrm>
          <a:prstGeom prst="sun">
            <a:avLst/>
          </a:prstGeom>
          <a:solidFill>
            <a:srgbClr val="A47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4" name="图片 13"/>
          <p:cNvPicPr>
            <a:picLocks noChangeAspect="1"/>
          </p:cNvPicPr>
          <p:nvPr/>
        </p:nvPicPr>
        <p:blipFill rotWithShape="1">
          <a:blip r:embed="rId1">
            <a:extLst>
              <a:ext uri="{28A0092B-C50C-407E-A947-70E740481C1C}">
                <a14:useLocalDpi xmlns:a14="http://schemas.microsoft.com/office/drawing/2010/main" val="0"/>
              </a:ext>
            </a:extLst>
          </a:blip>
          <a:srcRect t="19438" b="20111"/>
          <a:stretch>
            <a:fillRect/>
          </a:stretch>
        </p:blipFill>
        <p:spPr>
          <a:xfrm>
            <a:off x="321772" y="2332388"/>
            <a:ext cx="4406045" cy="2663480"/>
          </a:xfrm>
          <a:prstGeom prst="rect">
            <a:avLst/>
          </a:prstGeom>
        </p:spPr>
      </p:pic>
      <p:sp>
        <p:nvSpPr>
          <p:cNvPr id="23" name="矩形1"/>
          <p:cNvSpPr>
            <a:spLocks noChangeArrowheads="1"/>
          </p:cNvSpPr>
          <p:nvPr/>
        </p:nvSpPr>
        <p:spPr bwMode="auto">
          <a:xfrm>
            <a:off x="3125158" y="167028"/>
            <a:ext cx="6191250" cy="863600"/>
          </a:xfrm>
          <a:prstGeom prst="rect">
            <a:avLst/>
          </a:prstGeom>
          <a:noFill/>
          <a:ln w="12700" cmpd="sng">
            <a:noFill/>
            <a:prstDash val="solid"/>
            <a:miter lim="800000"/>
            <a:headEnd type="none" w="med" len="med"/>
            <a:tailEnd type="none" w="med" len="med"/>
          </a:ln>
          <a:effectLst/>
        </p:spPr>
        <p:txBody>
          <a:bodyPr wrap="none" anchor="ctr"/>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5400" i="0" u="none" strike="noStrike" kern="0" cap="none" spc="0" normalizeH="0" baseline="0" noProof="0" dirty="0">
                <a:ln>
                  <a:noFill/>
                </a:ln>
                <a:solidFill>
                  <a:schemeClr val="bg1"/>
                </a:solidFill>
                <a:effectLst/>
                <a:uLnTx/>
                <a:uFillTx/>
                <a:latin typeface="汉仪铸字木头人W" panose="00020600040101010101" charset="-122"/>
                <a:ea typeface="汉仪铸字木头人W" panose="00020600040101010101" charset="-122"/>
                <a:cs typeface="+mn-ea"/>
                <a:sym typeface="+mn-ea"/>
              </a:rPr>
              <a:t>光荣榜</a:t>
            </a:r>
            <a:endParaRPr kumimoji="0" lang="zh-CN" altLang="en-US" sz="5400" i="0" u="none" strike="noStrike" kern="0" cap="none" spc="0" normalizeH="0" baseline="0" noProof="0" dirty="0">
              <a:ln>
                <a:noFill/>
              </a:ln>
              <a:solidFill>
                <a:schemeClr val="bg1"/>
              </a:solidFill>
              <a:effectLst/>
              <a:uLnTx/>
              <a:uFillTx/>
              <a:latin typeface="汉仪铸字木头人W" panose="00020600040101010101" charset="-122"/>
              <a:ea typeface="汉仪铸字木头人W" panose="00020600040101010101" charset="-122"/>
              <a:cs typeface="+mn-ea"/>
              <a:sym typeface="+mn-ea"/>
            </a:endParaRPr>
          </a:p>
        </p:txBody>
      </p:sp>
      <p:pic>
        <p:nvPicPr>
          <p:cNvPr id="5" name="图片 4"/>
          <p:cNvPicPr>
            <a:picLocks noChangeAspect="1"/>
          </p:cNvPicPr>
          <p:nvPr/>
        </p:nvPicPr>
        <p:blipFill>
          <a:blip r:embed="rId2"/>
          <a:stretch>
            <a:fillRect/>
          </a:stretch>
        </p:blipFill>
        <p:spPr>
          <a:xfrm>
            <a:off x="6440805" y="1946275"/>
            <a:ext cx="5298440" cy="3815715"/>
          </a:xfrm>
          <a:prstGeom prst="rect">
            <a:avLst/>
          </a:prstGeom>
        </p:spPr>
      </p:pic>
      <p:pic>
        <p:nvPicPr>
          <p:cNvPr id="7" name="图片 6"/>
          <p:cNvPicPr>
            <a:picLocks noChangeAspect="1"/>
          </p:cNvPicPr>
          <p:nvPr/>
        </p:nvPicPr>
        <p:blipFill>
          <a:blip r:embed="rId3"/>
          <a:stretch>
            <a:fillRect/>
          </a:stretch>
        </p:blipFill>
        <p:spPr>
          <a:xfrm>
            <a:off x="177165" y="1946275"/>
            <a:ext cx="5186680" cy="3726815"/>
          </a:xfrm>
          <a:prstGeom prst="rect">
            <a:avLst/>
          </a:prstGeom>
        </p:spPr>
      </p:pic>
      <p:pic>
        <p:nvPicPr>
          <p:cNvPr id="9" name="图片 8"/>
          <p:cNvPicPr>
            <a:picLocks noChangeAspect="1"/>
          </p:cNvPicPr>
          <p:nvPr/>
        </p:nvPicPr>
        <p:blipFill>
          <a:blip r:embed="rId4"/>
          <a:stretch>
            <a:fillRect/>
          </a:stretch>
        </p:blipFill>
        <p:spPr>
          <a:xfrm>
            <a:off x="177165" y="1834515"/>
            <a:ext cx="5186680" cy="3927475"/>
          </a:xfrm>
          <a:prstGeom prst="rect">
            <a:avLst/>
          </a:prstGeom>
        </p:spPr>
      </p:pic>
      <p:pic>
        <p:nvPicPr>
          <p:cNvPr id="11" name="图片 10"/>
          <p:cNvPicPr>
            <a:picLocks noChangeAspect="1"/>
          </p:cNvPicPr>
          <p:nvPr/>
        </p:nvPicPr>
        <p:blipFill>
          <a:blip r:embed="rId5"/>
          <a:stretch>
            <a:fillRect/>
          </a:stretch>
        </p:blipFill>
        <p:spPr>
          <a:xfrm>
            <a:off x="6441440" y="1946275"/>
            <a:ext cx="5297805" cy="3726180"/>
          </a:xfrm>
          <a:prstGeom prst="rect">
            <a:avLst/>
          </a:prstGeom>
        </p:spPr>
      </p:pic>
      <p:pic>
        <p:nvPicPr>
          <p:cNvPr id="12" name="图片 11"/>
          <p:cNvPicPr>
            <a:picLocks noChangeAspect="1"/>
          </p:cNvPicPr>
          <p:nvPr/>
        </p:nvPicPr>
        <p:blipFill>
          <a:blip r:embed="rId6"/>
          <a:stretch>
            <a:fillRect/>
          </a:stretch>
        </p:blipFill>
        <p:spPr>
          <a:xfrm>
            <a:off x="6525260" y="1834515"/>
            <a:ext cx="5130165" cy="3848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sndAc>
          <p:stSnd>
            <p:snd r:embed="rId7" name="type.wav"/>
          </p:stSnd>
        </p:sndAc>
      </p:transition>
    </mc:Choice>
    <mc:Fallback>
      <p:transition spd="slow">
        <p:random/>
        <p:sndAc>
          <p:stSnd>
            <p:snd r:embed="rId7"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7"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0" fill="hold"/>
                                        <p:tgtEl>
                                          <p:spTgt spid="7"/>
                                        </p:tgtEl>
                                        <p:attrNameLst>
                                          <p:attrName>ppt_x</p:attrName>
                                        </p:attrNameLst>
                                      </p:cBhvr>
                                      <p:tavLst>
                                        <p:tav tm="0">
                                          <p:val>
                                            <p:strVal val="#ppt_x"/>
                                          </p:val>
                                        </p:tav>
                                        <p:tav tm="100000">
                                          <p:val>
                                            <p:strVal val="#ppt_x"/>
                                          </p:val>
                                        </p:tav>
                                      </p:tavLst>
                                    </p:anim>
                                    <p:anim calcmode="lin" valueType="num">
                                      <p:cBhvr additive="base">
                                        <p:cTn id="31" dur="5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circle(in)">
                                      <p:cBhvr>
                                        <p:cTn id="36" dur="2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3" presetClass="entr" presetSubtype="16"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plus(in)">
                                      <p:cBhvr>
                                        <p:cTn id="41" dur="2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linds(horizont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2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4528188" y="2058837"/>
            <a:ext cx="7431111" cy="3830955"/>
          </a:xfrm>
          <a:prstGeom prst="rect">
            <a:avLst/>
          </a:prstGeom>
        </p:spPr>
        <p:txBody>
          <a:bodyPr wrap="square">
            <a:spAutoFit/>
          </a:bodyPr>
          <a:lstStyle/>
          <a:p>
            <a:pPr marL="285750" indent="-285750">
              <a:lnSpc>
                <a:spcPct val="150000"/>
              </a:lnSpc>
              <a:buFont typeface="Wingdings" panose="05000000000000000000" pitchFamily="2" charset="2"/>
              <a:buChar char="n"/>
            </a:pPr>
            <a:r>
              <a:rPr lang="zh-CN" altLang="en-US" dirty="0">
                <a:solidFill>
                  <a:srgbClr val="A17665"/>
                </a:solidFill>
                <a:latin typeface="汉仪铸字木头人W" panose="00020600040101010101" charset="-122"/>
                <a:ea typeface="汉仪铸字木头人W" panose="00020600040101010101" charset="-122"/>
                <a:cs typeface="汉仪铸字木头人W" panose="00020600040101010101" charset="-122"/>
              </a:rPr>
              <a:t>每天请检查孩子的学习情况、家庭作业，及时查漏补缺，及时改错，做到坚持不懈。检查完后作业本上请签字。</a:t>
            </a:r>
            <a:endParaRPr lang="zh-CN" altLang="en-US" dirty="0">
              <a:solidFill>
                <a:srgbClr val="A17665"/>
              </a:solidFill>
              <a:latin typeface="汉仪铸字木头人W" panose="00020600040101010101" charset="-122"/>
              <a:ea typeface="汉仪铸字木头人W" panose="00020600040101010101" charset="-122"/>
              <a:cs typeface="汉仪铸字木头人W" panose="00020600040101010101" charset="-122"/>
            </a:endParaRPr>
          </a:p>
          <a:p>
            <a:pPr marL="285750" indent="-285750">
              <a:lnSpc>
                <a:spcPct val="150000"/>
              </a:lnSpc>
              <a:buFont typeface="Wingdings" panose="05000000000000000000" pitchFamily="2" charset="2"/>
              <a:buChar char="n"/>
            </a:pPr>
            <a:r>
              <a:rPr lang="zh-CN" altLang="en-US" dirty="0">
                <a:solidFill>
                  <a:srgbClr val="A17665"/>
                </a:solidFill>
                <a:latin typeface="汉仪铸字木头人W" panose="00020600040101010101" charset="-122"/>
                <a:ea typeface="汉仪铸字木头人W" panose="00020600040101010101" charset="-122"/>
                <a:cs typeface="汉仪铸字木头人W" panose="00020600040101010101" charset="-122"/>
              </a:rPr>
              <a:t>每天检查孩子学习用品情况，不要因小失大。</a:t>
            </a:r>
            <a:endParaRPr lang="zh-CN" altLang="en-US" dirty="0">
              <a:solidFill>
                <a:srgbClr val="A17665"/>
              </a:solidFill>
              <a:latin typeface="汉仪铸字木头人W" panose="00020600040101010101" charset="-122"/>
              <a:ea typeface="汉仪铸字木头人W" panose="00020600040101010101" charset="-122"/>
              <a:cs typeface="汉仪铸字木头人W" panose="00020600040101010101" charset="-122"/>
            </a:endParaRPr>
          </a:p>
          <a:p>
            <a:pPr marL="285750" indent="-285750">
              <a:lnSpc>
                <a:spcPct val="150000"/>
              </a:lnSpc>
              <a:buFont typeface="Wingdings" panose="05000000000000000000" pitchFamily="2" charset="2"/>
              <a:buChar char="n"/>
            </a:pPr>
            <a:r>
              <a:rPr lang="zh-CN" altLang="en-US" dirty="0">
                <a:solidFill>
                  <a:srgbClr val="A17665"/>
                </a:solidFill>
                <a:latin typeface="汉仪铸字木头人W" panose="00020600040101010101" charset="-122"/>
                <a:ea typeface="汉仪铸字木头人W" panose="00020600040101010101" charset="-122"/>
                <a:cs typeface="汉仪铸字木头人W" panose="00020600040101010101" charset="-122"/>
              </a:rPr>
              <a:t>定期与教师进行沟通，对孩子的优点、不好的习惯以及在教育过程中出现的疑惑，可以经常与老师保持联系，共同寻找最好的教育方法。</a:t>
            </a:r>
            <a:endParaRPr lang="zh-CN" altLang="en-US" dirty="0">
              <a:solidFill>
                <a:srgbClr val="A17665"/>
              </a:solidFill>
              <a:latin typeface="汉仪铸字木头人W" panose="00020600040101010101" charset="-122"/>
              <a:ea typeface="汉仪铸字木头人W" panose="00020600040101010101" charset="-122"/>
              <a:cs typeface="汉仪铸字木头人W" panose="00020600040101010101" charset="-122"/>
            </a:endParaRPr>
          </a:p>
          <a:p>
            <a:pPr marL="285750" indent="-285750">
              <a:lnSpc>
                <a:spcPct val="150000"/>
              </a:lnSpc>
              <a:buFont typeface="Wingdings" panose="05000000000000000000" pitchFamily="2" charset="2"/>
              <a:buChar char="n"/>
            </a:pPr>
            <a:r>
              <a:rPr lang="zh-CN" altLang="en-US" dirty="0">
                <a:solidFill>
                  <a:srgbClr val="A17665"/>
                </a:solidFill>
                <a:latin typeface="汉仪铸字木头人W" panose="00020600040101010101" charset="-122"/>
                <a:ea typeface="汉仪铸字木头人W" panose="00020600040101010101" charset="-122"/>
                <a:cs typeface="汉仪铸字木头人W" panose="00020600040101010101" charset="-122"/>
              </a:rPr>
              <a:t>每天与孩子进行亲切交流，和他们谈谈今天学到了什么新知识，哪篇新课文，知道哪些道理，今后打算怎样做，交谈时，要有耐心，不能简单粗暴。 </a:t>
            </a:r>
            <a:endParaRPr lang="zh-CN" altLang="en-US" dirty="0">
              <a:solidFill>
                <a:srgbClr val="A17665"/>
              </a:solidFill>
              <a:latin typeface="汉仪铸字木头人W" panose="00020600040101010101" charset="-122"/>
              <a:ea typeface="汉仪铸字木头人W" panose="00020600040101010101" charset="-122"/>
              <a:cs typeface="汉仪铸字木头人W" panose="00020600040101010101" charset="-122"/>
            </a:endParaRPr>
          </a:p>
          <a:p>
            <a:pPr marL="285750" indent="-285750">
              <a:lnSpc>
                <a:spcPct val="150000"/>
              </a:lnSpc>
              <a:buFont typeface="Wingdings" panose="05000000000000000000" pitchFamily="2" charset="2"/>
              <a:buChar char="n"/>
            </a:pPr>
            <a:r>
              <a:rPr lang="zh-CN" altLang="en-US" dirty="0">
                <a:solidFill>
                  <a:srgbClr val="A17665"/>
                </a:solidFill>
                <a:latin typeface="汉仪铸字木头人W" panose="00020600040101010101" charset="-122"/>
                <a:ea typeface="汉仪铸字木头人W" panose="00020600040101010101" charset="-122"/>
                <a:cs typeface="汉仪铸字木头人W" panose="00020600040101010101" charset="-122"/>
              </a:rPr>
              <a:t>让学生多读书、好读书、读好书、读整本书。</a:t>
            </a:r>
            <a:endParaRPr lang="zh-CN" altLang="en-US" dirty="0">
              <a:solidFill>
                <a:srgbClr val="A17665"/>
              </a:solidFill>
              <a:latin typeface="汉仪铸字木头人W" panose="00020600040101010101" charset="-122"/>
              <a:ea typeface="汉仪铸字木头人W" panose="00020600040101010101" charset="-122"/>
              <a:cs typeface="汉仪铸字木头人W" panose="00020600040101010101" charset="-122"/>
            </a:endParaRPr>
          </a:p>
        </p:txBody>
      </p:sp>
      <p:sp>
        <p:nvSpPr>
          <p:cNvPr id="2" name="矩形1"/>
          <p:cNvSpPr>
            <a:spLocks noChangeArrowheads="1"/>
          </p:cNvSpPr>
          <p:nvPr/>
        </p:nvSpPr>
        <p:spPr bwMode="auto">
          <a:xfrm>
            <a:off x="3125158" y="167028"/>
            <a:ext cx="6191250" cy="863600"/>
          </a:xfrm>
          <a:prstGeom prst="rect">
            <a:avLst/>
          </a:prstGeom>
          <a:noFill/>
          <a:ln w="12700" cmpd="sng">
            <a:noFill/>
            <a:prstDash val="solid"/>
            <a:miter lim="800000"/>
            <a:headEnd type="none" w="med" len="med"/>
            <a:tailEnd type="none" w="med" len="med"/>
          </a:ln>
          <a:effectLst/>
        </p:spPr>
        <p:txBody>
          <a:bodyPr wrap="none" anchor="ctr"/>
          <a:p>
            <a:pPr marL="0" marR="0" lvl="0" indent="0" algn="ctr" defTabSz="914400" eaLnBrk="1" fontAlgn="auto" latinLnBrk="0" hangingPunct="1">
              <a:lnSpc>
                <a:spcPct val="100000"/>
              </a:lnSpc>
              <a:spcBef>
                <a:spcPts val="0"/>
              </a:spcBef>
              <a:spcAft>
                <a:spcPts val="0"/>
              </a:spcAft>
              <a:buClrTx/>
              <a:buSzTx/>
              <a:buFontTx/>
              <a:buNone/>
              <a:defRPr/>
            </a:pPr>
            <a:r>
              <a:rPr lang="zh-CN" altLang="en-US" sz="5400" dirty="0">
                <a:solidFill>
                  <a:schemeClr val="bg1"/>
                </a:solidFill>
                <a:latin typeface="汉仪铸字木头人W" panose="00020600040101010101" charset="-122"/>
                <a:ea typeface="汉仪铸字木头人W" panose="00020600040101010101" charset="-122"/>
                <a:sym typeface="+mn-ea"/>
              </a:rPr>
              <a:t>建议和要求</a:t>
            </a:r>
            <a:endParaRPr kumimoji="0" lang="zh-CN" altLang="en-US" sz="5400" i="0" u="none" strike="noStrike" kern="0" cap="none" spc="0" normalizeH="0" baseline="0" noProof="0" dirty="0">
              <a:ln>
                <a:noFill/>
              </a:ln>
              <a:solidFill>
                <a:schemeClr val="bg1"/>
              </a:solidFill>
              <a:effectLst/>
              <a:uLnTx/>
              <a:uFillTx/>
              <a:latin typeface="汉仪铸字木头人W" panose="00020600040101010101" charset="-122"/>
              <a:ea typeface="汉仪铸字木头人W" panose="00020600040101010101" charset="-122"/>
              <a:cs typeface="+mn-ea"/>
              <a:sym typeface="+mn-ea"/>
            </a:endParaRPr>
          </a:p>
        </p:txBody>
      </p:sp>
      <p:pic>
        <p:nvPicPr>
          <p:cNvPr id="3" name="图片 2" descr="99d88a1e9fb9bbbad7cacb01d222a31a"/>
          <p:cNvPicPr>
            <a:picLocks noChangeAspect="1"/>
          </p:cNvPicPr>
          <p:nvPr/>
        </p:nvPicPr>
        <p:blipFill>
          <a:blip r:embed="rId1"/>
          <a:stretch>
            <a:fillRect/>
          </a:stretch>
        </p:blipFill>
        <p:spPr>
          <a:xfrm>
            <a:off x="-415925" y="1609725"/>
            <a:ext cx="5529580" cy="43129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sndAc>
          <p:stSnd>
            <p:snd r:embed="rId2" name="type.wav"/>
          </p:stSnd>
        </p:sndAc>
      </p:transition>
    </mc:Choice>
    <mc:Fallback>
      <p:transition spd="slow">
        <p:random/>
        <p:sndAc>
          <p:stSnd>
            <p:snd r:embed="rId2"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3"/>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28cc42a84ce7e9c7af5f9196cce4db1"/>
          <p:cNvPicPr>
            <a:picLocks noChangeAspect="1"/>
          </p:cNvPicPr>
          <p:nvPr/>
        </p:nvPicPr>
        <p:blipFill>
          <a:blip r:embed="rId1"/>
          <a:stretch>
            <a:fillRect/>
          </a:stretch>
        </p:blipFill>
        <p:spPr>
          <a:xfrm>
            <a:off x="824865" y="796925"/>
            <a:ext cx="11101070" cy="5840730"/>
          </a:xfrm>
          <a:prstGeom prst="rect">
            <a:avLst/>
          </a:prstGeom>
        </p:spPr>
      </p:pic>
      <p:sp>
        <p:nvSpPr>
          <p:cNvPr id="5" name="矩形 4"/>
          <p:cNvSpPr/>
          <p:nvPr/>
        </p:nvSpPr>
        <p:spPr>
          <a:xfrm>
            <a:off x="2059305" y="2682240"/>
            <a:ext cx="2108835" cy="2122805"/>
          </a:xfrm>
          <a:prstGeom prst="rect">
            <a:avLst/>
          </a:prstGeom>
        </p:spPr>
        <p:txBody>
          <a:bodyPr wrap="square">
            <a:spAutoFit/>
          </a:bodyPr>
          <a:lstStyle/>
          <a:p>
            <a:pPr>
              <a:lnSpc>
                <a:spcPct val="150000"/>
              </a:lnSpc>
            </a:pPr>
            <a:r>
              <a:rPr lang="zh-CN" altLang="en-US" b="1" dirty="0">
                <a:solidFill>
                  <a:srgbClr val="A17665"/>
                </a:solidFill>
                <a:latin typeface="汉仪铸字木头人W" panose="00020600040101010101" charset="-122"/>
                <a:ea typeface="汉仪铸字木头人W" panose="00020600040101010101" charset="-122"/>
                <a:cs typeface="汉仪铸字木头人W" panose="00020600040101010101" charset="-122"/>
              </a:rPr>
              <a:t>阅读之星：郭瑾、王欣怡、张雨禾、伍雨萱、邵天宇、吴晗、</a:t>
            </a:r>
            <a:endParaRPr lang="zh-CN" altLang="en-US" b="1" dirty="0">
              <a:solidFill>
                <a:srgbClr val="A17665"/>
              </a:solidFill>
              <a:latin typeface="汉仪铸字木头人W" panose="00020600040101010101" charset="-122"/>
              <a:ea typeface="汉仪铸字木头人W" panose="00020600040101010101" charset="-122"/>
              <a:cs typeface="汉仪铸字木头人W" panose="00020600040101010101" charset="-122"/>
            </a:endParaRPr>
          </a:p>
          <a:p>
            <a:pPr>
              <a:lnSpc>
                <a:spcPct val="150000"/>
              </a:lnSpc>
            </a:pPr>
            <a:endParaRPr lang="zh-CN" altLang="en-US" sz="1600" dirty="0">
              <a:solidFill>
                <a:srgbClr val="A17665"/>
              </a:solidFill>
              <a:latin typeface="汉仪铸字木头人W" panose="00020600040101010101" charset="-122"/>
              <a:ea typeface="汉仪铸字木头人W" panose="00020600040101010101" charset="-122"/>
              <a:cs typeface="汉仪铸字木头人W" panose="00020600040101010101" charset="-122"/>
            </a:endParaRPr>
          </a:p>
        </p:txBody>
      </p:sp>
      <p:sp>
        <p:nvSpPr>
          <p:cNvPr id="7" name="矩形 6"/>
          <p:cNvSpPr/>
          <p:nvPr/>
        </p:nvSpPr>
        <p:spPr>
          <a:xfrm>
            <a:off x="4366260" y="2817495"/>
            <a:ext cx="1765935" cy="1799590"/>
          </a:xfrm>
          <a:prstGeom prst="rect">
            <a:avLst/>
          </a:prstGeom>
        </p:spPr>
        <p:txBody>
          <a:bodyPr wrap="square">
            <a:spAutoFit/>
          </a:bodyPr>
          <a:lstStyle/>
          <a:p>
            <a:pPr>
              <a:lnSpc>
                <a:spcPct val="150000"/>
              </a:lnSpc>
            </a:pPr>
            <a:r>
              <a:rPr lang="zh-CN" altLang="en-US" sz="2000" b="1" dirty="0">
                <a:solidFill>
                  <a:srgbClr val="A17665"/>
                </a:solidFill>
                <a:latin typeface="汉仪铸字木头人W" panose="00020600040101010101" charset="-122"/>
                <a:ea typeface="汉仪铸字木头人W" panose="00020600040101010101" charset="-122"/>
                <a:cs typeface="汉仪铸字木头人W" panose="00020600040101010101" charset="-122"/>
              </a:rPr>
              <a:t>听讲习惯好：</a:t>
            </a:r>
            <a:endParaRPr lang="zh-CN" altLang="en-US" sz="2000" b="1" dirty="0">
              <a:solidFill>
                <a:srgbClr val="A17665"/>
              </a:solidFill>
              <a:latin typeface="汉仪铸字木头人W" panose="00020600040101010101" charset="-122"/>
              <a:ea typeface="汉仪铸字木头人W" panose="00020600040101010101" charset="-122"/>
              <a:cs typeface="汉仪铸字木头人W" panose="00020600040101010101" charset="-122"/>
            </a:endParaRPr>
          </a:p>
          <a:p>
            <a:pPr>
              <a:lnSpc>
                <a:spcPct val="150000"/>
              </a:lnSpc>
            </a:pPr>
            <a:r>
              <a:rPr lang="zh-CN" altLang="en-US" dirty="0">
                <a:solidFill>
                  <a:srgbClr val="A17665"/>
                </a:solidFill>
                <a:latin typeface="汉仪铸字木头人W" panose="00020600040101010101" charset="-122"/>
                <a:ea typeface="汉仪铸字木头人W" panose="00020600040101010101" charset="-122"/>
                <a:cs typeface="汉仪铸字木头人W" panose="00020600040101010101" charset="-122"/>
              </a:rPr>
              <a:t>李强、宋欣芮、张雨禾、伍雨萱、邵天宇</a:t>
            </a:r>
            <a:endParaRPr lang="zh-CN" altLang="en-US" dirty="0">
              <a:solidFill>
                <a:srgbClr val="A17665"/>
              </a:solidFill>
              <a:latin typeface="汉仪铸字木头人W" panose="00020600040101010101" charset="-122"/>
              <a:ea typeface="汉仪铸字木头人W" panose="00020600040101010101" charset="-122"/>
              <a:cs typeface="汉仪铸字木头人W" panose="00020600040101010101" charset="-122"/>
            </a:endParaRPr>
          </a:p>
        </p:txBody>
      </p:sp>
      <p:sp>
        <p:nvSpPr>
          <p:cNvPr id="9" name="矩形 8"/>
          <p:cNvSpPr/>
          <p:nvPr/>
        </p:nvSpPr>
        <p:spPr>
          <a:xfrm>
            <a:off x="6822440" y="2817495"/>
            <a:ext cx="1574800" cy="968375"/>
          </a:xfrm>
          <a:prstGeom prst="rect">
            <a:avLst/>
          </a:prstGeom>
        </p:spPr>
        <p:txBody>
          <a:bodyPr wrap="square">
            <a:spAutoFit/>
          </a:bodyPr>
          <a:lstStyle/>
          <a:p>
            <a:pPr>
              <a:lnSpc>
                <a:spcPct val="150000"/>
              </a:lnSpc>
            </a:pPr>
            <a:r>
              <a:rPr lang="zh-CN" altLang="en-US" sz="2000" b="1" dirty="0">
                <a:solidFill>
                  <a:srgbClr val="A17665"/>
                </a:solidFill>
                <a:latin typeface="汉仪铸字木头人W" panose="00020600040101010101" charset="-122"/>
                <a:ea typeface="汉仪铸字木头人W" panose="00020600040101010101" charset="-122"/>
                <a:cs typeface="汉仪铸字木头人W" panose="00020600040101010101" charset="-122"/>
              </a:rPr>
              <a:t>进步之星：</a:t>
            </a:r>
            <a:endParaRPr lang="zh-CN" altLang="en-US" sz="2000" b="1" dirty="0">
              <a:solidFill>
                <a:srgbClr val="A17665"/>
              </a:solidFill>
              <a:latin typeface="汉仪铸字木头人W" panose="00020600040101010101" charset="-122"/>
              <a:ea typeface="汉仪铸字木头人W" panose="00020600040101010101" charset="-122"/>
              <a:cs typeface="汉仪铸字木头人W" panose="00020600040101010101" charset="-122"/>
            </a:endParaRPr>
          </a:p>
          <a:p>
            <a:pPr>
              <a:lnSpc>
                <a:spcPct val="150000"/>
              </a:lnSpc>
            </a:pPr>
            <a:r>
              <a:rPr lang="zh-CN" altLang="en-US" dirty="0">
                <a:solidFill>
                  <a:srgbClr val="A17665"/>
                </a:solidFill>
                <a:latin typeface="汉仪铸字木头人W" panose="00020600040101010101" charset="-122"/>
                <a:ea typeface="汉仪铸字木头人W" panose="00020600040101010101" charset="-122"/>
                <a:cs typeface="汉仪铸字木头人W" panose="00020600040101010101" charset="-122"/>
              </a:rPr>
              <a:t>陈筱、马闯</a:t>
            </a:r>
            <a:endParaRPr lang="zh-CN" altLang="en-US" dirty="0">
              <a:solidFill>
                <a:srgbClr val="A17665"/>
              </a:solidFill>
              <a:latin typeface="汉仪铸字木头人W" panose="00020600040101010101" charset="-122"/>
              <a:ea typeface="汉仪铸字木头人W" panose="00020600040101010101" charset="-122"/>
              <a:cs typeface="汉仪铸字木头人W" panose="00020600040101010101" charset="-122"/>
            </a:endParaRPr>
          </a:p>
        </p:txBody>
      </p:sp>
      <p:sp>
        <p:nvSpPr>
          <p:cNvPr id="11" name="矩形 10"/>
          <p:cNvSpPr/>
          <p:nvPr/>
        </p:nvSpPr>
        <p:spPr>
          <a:xfrm>
            <a:off x="8768715" y="2526665"/>
            <a:ext cx="1976120" cy="1845310"/>
          </a:xfrm>
          <a:prstGeom prst="rect">
            <a:avLst/>
          </a:prstGeom>
        </p:spPr>
        <p:txBody>
          <a:bodyPr wrap="square">
            <a:spAutoFit/>
          </a:bodyPr>
          <a:lstStyle/>
          <a:p>
            <a:pPr>
              <a:lnSpc>
                <a:spcPct val="150000"/>
              </a:lnSpc>
            </a:pPr>
            <a:r>
              <a:rPr lang="zh-CN" altLang="en-US" sz="2000" b="1" dirty="0">
                <a:solidFill>
                  <a:srgbClr val="A17665"/>
                </a:solidFill>
                <a:latin typeface="汉仪铸字木头人W" panose="00020600040101010101" charset="-122"/>
                <a:ea typeface="汉仪铸字木头人W" panose="00020600040101010101" charset="-122"/>
                <a:cs typeface="汉仪铸字木头人W" panose="00020600040101010101" charset="-122"/>
              </a:rPr>
              <a:t>思维活跃，回答问题积极：</a:t>
            </a:r>
            <a:endParaRPr lang="zh-CN" altLang="en-US" sz="2000" b="1" dirty="0">
              <a:solidFill>
                <a:srgbClr val="A17665"/>
              </a:solidFill>
              <a:latin typeface="汉仪铸字木头人W" panose="00020600040101010101" charset="-122"/>
              <a:ea typeface="汉仪铸字木头人W" panose="00020600040101010101" charset="-122"/>
              <a:cs typeface="汉仪铸字木头人W" panose="00020600040101010101" charset="-122"/>
            </a:endParaRPr>
          </a:p>
          <a:p>
            <a:pPr>
              <a:lnSpc>
                <a:spcPct val="150000"/>
              </a:lnSpc>
            </a:pPr>
            <a:r>
              <a:rPr lang="zh-CN" altLang="en-US" dirty="0">
                <a:solidFill>
                  <a:srgbClr val="A17665"/>
                </a:solidFill>
                <a:latin typeface="汉仪铸字木头人W" panose="00020600040101010101" charset="-122"/>
                <a:ea typeface="汉仪铸字木头人W" panose="00020600040101010101" charset="-122"/>
                <a:cs typeface="汉仪铸字木头人W" panose="00020600040101010101" charset="-122"/>
              </a:rPr>
              <a:t>   马闯、张雨禾、杨煜祺、郭瑾</a:t>
            </a:r>
            <a:endParaRPr lang="zh-CN" altLang="en-US" dirty="0">
              <a:solidFill>
                <a:srgbClr val="A17665"/>
              </a:solidFill>
              <a:latin typeface="汉仪铸字木头人W" panose="00020600040101010101" charset="-122"/>
              <a:ea typeface="汉仪铸字木头人W" panose="00020600040101010101" charset="-122"/>
              <a:cs typeface="汉仪铸字木头人W" panose="00020600040101010101" charset="-122"/>
            </a:endParaRPr>
          </a:p>
        </p:txBody>
      </p:sp>
      <p:sp>
        <p:nvSpPr>
          <p:cNvPr id="3" name="矩形1"/>
          <p:cNvSpPr>
            <a:spLocks noChangeArrowheads="1"/>
          </p:cNvSpPr>
          <p:nvPr/>
        </p:nvSpPr>
        <p:spPr bwMode="auto">
          <a:xfrm>
            <a:off x="3125158" y="167028"/>
            <a:ext cx="6191250" cy="863600"/>
          </a:xfrm>
          <a:prstGeom prst="rect">
            <a:avLst/>
          </a:prstGeom>
          <a:noFill/>
          <a:ln w="12700" cmpd="sng">
            <a:noFill/>
            <a:prstDash val="solid"/>
            <a:miter lim="800000"/>
            <a:headEnd type="none" w="med" len="med"/>
            <a:tailEnd type="none" w="med" len="med"/>
          </a:ln>
          <a:effectLst/>
        </p:spPr>
        <p:txBody>
          <a:bodyPr wrap="none" anchor="ctr"/>
          <a:p>
            <a:pPr marL="0" marR="0" lvl="0" indent="0" algn="ctr" defTabSz="914400" eaLnBrk="1" fontAlgn="auto" latinLnBrk="0" hangingPunct="1">
              <a:lnSpc>
                <a:spcPct val="100000"/>
              </a:lnSpc>
              <a:spcBef>
                <a:spcPts val="0"/>
              </a:spcBef>
              <a:spcAft>
                <a:spcPts val="0"/>
              </a:spcAft>
              <a:buClrTx/>
              <a:buSzTx/>
              <a:buFontTx/>
              <a:buNone/>
              <a:defRPr/>
            </a:pPr>
            <a:r>
              <a:rPr kumimoji="0" lang="zh-CN" altLang="zh-CN" sz="5400" i="0" u="none" strike="noStrike" kern="0" cap="none" spc="0" normalizeH="0" baseline="0" noProof="0" dirty="0">
                <a:ln>
                  <a:noFill/>
                </a:ln>
                <a:solidFill>
                  <a:schemeClr val="bg1"/>
                </a:solidFill>
                <a:effectLst/>
                <a:uLnTx/>
                <a:uFillTx/>
                <a:latin typeface="汉仪铸字木头人W" panose="00020600040101010101" charset="-122"/>
                <a:ea typeface="汉仪铸字木头人W" panose="00020600040101010101" charset="-122"/>
                <a:cs typeface="+mn-ea"/>
                <a:sym typeface="+mn-lt"/>
              </a:rPr>
              <a:t>表扬榜</a:t>
            </a:r>
            <a:endParaRPr kumimoji="0" lang="zh-CN" altLang="zh-CN" sz="5400" i="0" u="none" strike="noStrike" kern="0" cap="none" spc="0" normalizeH="0" baseline="0" noProof="0" dirty="0">
              <a:ln>
                <a:noFill/>
              </a:ln>
              <a:solidFill>
                <a:schemeClr val="bg1"/>
              </a:solidFill>
              <a:effectLst/>
              <a:uLnTx/>
              <a:uFillTx/>
              <a:latin typeface="汉仪铸字木头人W" panose="00020600040101010101" charset="-122"/>
              <a:ea typeface="汉仪铸字木头人W" panose="00020600040101010101"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sndAc>
          <p:stSnd>
            <p:snd r:embed="rId2" name="type.wav"/>
          </p:stSnd>
        </p:sndAc>
      </p:transition>
    </mc:Choice>
    <mc:Fallback>
      <p:transition spd="slow">
        <p:random/>
        <p:sndAc>
          <p:stSnd>
            <p:snd r:embed="rId2"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3" grpId="0" bldLvl="0" animBg="1"/>
    </p:bldLst>
  </p:timing>
</p:sld>
</file>

<file path=ppt/tags/tag1.xml><?xml version="1.0" encoding="utf-8"?>
<p:tagLst xmlns:p="http://schemas.openxmlformats.org/presentationml/2006/main">
  <p:tag name="KSO_WM_UNIT_TABLE_BEAUTIFY" val="smartTable{31de74ef-78a7-4d92-b691-a4482d4103af}"/>
  <p:tag name="TABLE_ENDDRAG_ORIGIN_RECT" val="779*255"/>
  <p:tag name="TABLE_ENDDRAG_RECT" val="90*138*779*255"/>
</p:tagLst>
</file>

<file path=ppt/tags/tag2.xml><?xml version="1.0" encoding="utf-8"?>
<p:tagLst xmlns:p="http://schemas.openxmlformats.org/presentationml/2006/main">
  <p:tag name="KSO_WM_UNIT_TABLE_BEAUTIFY" val="smartTable{6dd9bc8d-7807-4a2b-a0ea-b4da0d92ded5}"/>
  <p:tag name="TABLE_ENDDRAG_ORIGIN_RECT" val="836*418"/>
  <p:tag name="TABLE_ENDDRAG_RECT" val="53*94*836*418"/>
</p:tagLst>
</file>

<file path=ppt/theme/theme1.xml><?xml version="1.0" encoding="utf-8"?>
<a:theme xmlns:a="http://schemas.openxmlformats.org/drawingml/2006/main" name="当图网www.99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212cyeu">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3239</Words>
  <Application>WPS 演示</Application>
  <PresentationFormat>宽屏</PresentationFormat>
  <Paragraphs>345</Paragraphs>
  <Slides>16</Slides>
  <Notes>25</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16</vt:i4>
      </vt:variant>
    </vt:vector>
  </HeadingPairs>
  <TitlesOfParts>
    <vt:vector size="28" baseType="lpstr">
      <vt:lpstr>Arial</vt:lpstr>
      <vt:lpstr>宋体</vt:lpstr>
      <vt:lpstr>Wingdings</vt:lpstr>
      <vt:lpstr>方正舒体</vt:lpstr>
      <vt:lpstr>华文行楷</vt:lpstr>
      <vt:lpstr>汉仪铸字木头人W</vt:lpstr>
      <vt:lpstr>黑体</vt:lpstr>
      <vt:lpstr>微软雅黑</vt:lpstr>
      <vt:lpstr>Arial Unicode MS</vt:lpstr>
      <vt:lpstr>等线</vt:lpstr>
      <vt:lpstr>Calibri</vt:lpstr>
      <vt:lpstr>当图网www.99ppt.com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当图网www.99ppt.com</dc:title>
  <dc:creator>当图网www.99ppt.com</dc:creator>
  <cp:lastModifiedBy>Administrator</cp:lastModifiedBy>
  <cp:revision>297</cp:revision>
  <dcterms:created xsi:type="dcterms:W3CDTF">2018-11-25T00:36:00Z</dcterms:created>
  <dcterms:modified xsi:type="dcterms:W3CDTF">2020-11-25T00:24:41Z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ies>
</file>