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06" r:id="rId2"/>
    <p:sldId id="410" r:id="rId3"/>
    <p:sldId id="429" r:id="rId4"/>
    <p:sldId id="433" r:id="rId5"/>
    <p:sldId id="400" r:id="rId6"/>
    <p:sldId id="422" r:id="rId7"/>
    <p:sldId id="423" r:id="rId8"/>
    <p:sldId id="426" r:id="rId9"/>
    <p:sldId id="413" r:id="rId10"/>
    <p:sldId id="404" r:id="rId11"/>
    <p:sldId id="415" r:id="rId12"/>
    <p:sldId id="424" r:id="rId13"/>
    <p:sldId id="416" r:id="rId14"/>
    <p:sldId id="417" r:id="rId15"/>
    <p:sldId id="418" r:id="rId16"/>
    <p:sldId id="431" r:id="rId17"/>
    <p:sldId id="432" r:id="rId18"/>
    <p:sldId id="435" r:id="rId19"/>
    <p:sldId id="434" r:id="rId20"/>
    <p:sldId id="425" r:id="rId21"/>
    <p:sldId id="281" r:id="rId22"/>
    <p:sldId id="262" r:id="rId23"/>
    <p:sldId id="427" r:id="rId24"/>
    <p:sldId id="42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q zhang" initials="jz" lastIdx="1" clrIdx="0">
    <p:extLst>
      <p:ext uri="{19B8F6BF-5375-455C-9EA6-DF929625EA0E}">
        <p15:presenceInfo xmlns:p15="http://schemas.microsoft.com/office/powerpoint/2012/main" userId="e7bcdf3f44642d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EC3C4"/>
    <a:srgbClr val="6CC8C9"/>
    <a:srgbClr val="66FF99"/>
    <a:srgbClr val="46B9BB"/>
    <a:srgbClr val="82D0D1"/>
    <a:srgbClr val="6AC7C8"/>
    <a:srgbClr val="FF99B2"/>
    <a:srgbClr val="706F96"/>
    <a:srgbClr val="A1A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F3627-BB7F-421A-8556-A1EF617B4958}" type="datetimeFigureOut">
              <a:rPr lang="zh-CN" altLang="en-US" smtClean="0"/>
              <a:pPr/>
              <a:t>2020-11-29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E017A-2E77-4D71-B22E-7FEC5E087D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3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l="6944" r="6004" b="7253"/>
          <a:stretch>
            <a:fillRect/>
          </a:stretch>
        </p:blipFill>
        <p:spPr>
          <a:xfrm>
            <a:off x="-14514" y="-2543"/>
            <a:ext cx="12206514" cy="68678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67153" y="210911"/>
            <a:ext cx="342447" cy="218804"/>
            <a:chOff x="3672114" y="-827314"/>
            <a:chExt cx="396844" cy="14287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381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CEF0E59-EB25-409E-991F-7DF23377CCE4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61118B3-A80B-4EF5-9E50-082583128470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592055" y="1787086"/>
            <a:ext cx="4390089" cy="3664359"/>
          </a:xfrm>
          <a:custGeom>
            <a:avLst/>
            <a:gdLst>
              <a:gd name="connsiteX0" fmla="*/ 2092035 w 4390089"/>
              <a:gd name="connsiteY0" fmla="*/ 2508250 h 3664359"/>
              <a:gd name="connsiteX1" fmla="*/ 2618439 w 4390089"/>
              <a:gd name="connsiteY1" fmla="*/ 2866220 h 3664359"/>
              <a:gd name="connsiteX2" fmla="*/ 2546595 w 4390089"/>
              <a:gd name="connsiteY2" fmla="*/ 3400979 h 3664359"/>
              <a:gd name="connsiteX3" fmla="*/ 2075681 w 4390089"/>
              <a:gd name="connsiteY3" fmla="*/ 3664359 h 3664359"/>
              <a:gd name="connsiteX4" fmla="*/ 1549277 w 4390089"/>
              <a:gd name="connsiteY4" fmla="*/ 3306388 h 3664359"/>
              <a:gd name="connsiteX5" fmla="*/ 1621121 w 4390089"/>
              <a:gd name="connsiteY5" fmla="*/ 2771630 h 3664359"/>
              <a:gd name="connsiteX6" fmla="*/ 1033174 w 4390089"/>
              <a:gd name="connsiteY6" fmla="*/ 2398713 h 3664359"/>
              <a:gd name="connsiteX7" fmla="*/ 1559577 w 4390089"/>
              <a:gd name="connsiteY7" fmla="*/ 2756684 h 3664359"/>
              <a:gd name="connsiteX8" fmla="*/ 1487733 w 4390089"/>
              <a:gd name="connsiteY8" fmla="*/ 3291443 h 3664359"/>
              <a:gd name="connsiteX9" fmla="*/ 1016819 w 4390089"/>
              <a:gd name="connsiteY9" fmla="*/ 3554821 h 3664359"/>
              <a:gd name="connsiteX10" fmla="*/ 490417 w 4390089"/>
              <a:gd name="connsiteY10" fmla="*/ 3196852 h 3664359"/>
              <a:gd name="connsiteX11" fmla="*/ 562261 w 4390089"/>
              <a:gd name="connsiteY11" fmla="*/ 2662093 h 3664359"/>
              <a:gd name="connsiteX12" fmla="*/ 3723985 w 4390089"/>
              <a:gd name="connsiteY12" fmla="*/ 1798638 h 3664359"/>
              <a:gd name="connsiteX13" fmla="*/ 4250389 w 4390089"/>
              <a:gd name="connsiteY13" fmla="*/ 2156608 h 3664359"/>
              <a:gd name="connsiteX14" fmla="*/ 4178544 w 4390089"/>
              <a:gd name="connsiteY14" fmla="*/ 2691367 h 3664359"/>
              <a:gd name="connsiteX15" fmla="*/ 3707631 w 4390089"/>
              <a:gd name="connsiteY15" fmla="*/ 2954747 h 3664359"/>
              <a:gd name="connsiteX16" fmla="*/ 3181227 w 4390089"/>
              <a:gd name="connsiteY16" fmla="*/ 2596776 h 3664359"/>
              <a:gd name="connsiteX17" fmla="*/ 3253072 w 4390089"/>
              <a:gd name="connsiteY17" fmla="*/ 2062018 h 3664359"/>
              <a:gd name="connsiteX18" fmla="*/ 2666710 w 4390089"/>
              <a:gd name="connsiteY18" fmla="*/ 1663700 h 3664359"/>
              <a:gd name="connsiteX19" fmla="*/ 3193114 w 4390089"/>
              <a:gd name="connsiteY19" fmla="*/ 2021670 h 3664359"/>
              <a:gd name="connsiteX20" fmla="*/ 3121269 w 4390089"/>
              <a:gd name="connsiteY20" fmla="*/ 2556429 h 3664359"/>
              <a:gd name="connsiteX21" fmla="*/ 2650356 w 4390089"/>
              <a:gd name="connsiteY21" fmla="*/ 2819809 h 3664359"/>
              <a:gd name="connsiteX22" fmla="*/ 2123952 w 4390089"/>
              <a:gd name="connsiteY22" fmla="*/ 2461839 h 3664359"/>
              <a:gd name="connsiteX23" fmla="*/ 2195796 w 4390089"/>
              <a:gd name="connsiteY23" fmla="*/ 1927080 h 3664359"/>
              <a:gd name="connsiteX24" fmla="*/ 1601499 w 4390089"/>
              <a:gd name="connsiteY24" fmla="*/ 1541463 h 3664359"/>
              <a:gd name="connsiteX25" fmla="*/ 2127902 w 4390089"/>
              <a:gd name="connsiteY25" fmla="*/ 1899433 h 3664359"/>
              <a:gd name="connsiteX26" fmla="*/ 2056058 w 4390089"/>
              <a:gd name="connsiteY26" fmla="*/ 2434192 h 3664359"/>
              <a:gd name="connsiteX27" fmla="*/ 1585144 w 4390089"/>
              <a:gd name="connsiteY27" fmla="*/ 2697571 h 3664359"/>
              <a:gd name="connsiteX28" fmla="*/ 1058741 w 4390089"/>
              <a:gd name="connsiteY28" fmla="*/ 2339601 h 3664359"/>
              <a:gd name="connsiteX29" fmla="*/ 1130585 w 4390089"/>
              <a:gd name="connsiteY29" fmla="*/ 1804843 h 3664359"/>
              <a:gd name="connsiteX30" fmla="*/ 542757 w 4390089"/>
              <a:gd name="connsiteY30" fmla="*/ 1455282 h 3664359"/>
              <a:gd name="connsiteX31" fmla="*/ 1070506 w 4390089"/>
              <a:gd name="connsiteY31" fmla="*/ 1814165 h 3664359"/>
              <a:gd name="connsiteX32" fmla="*/ 998646 w 4390089"/>
              <a:gd name="connsiteY32" fmla="*/ 2348914 h 3664359"/>
              <a:gd name="connsiteX33" fmla="*/ 527747 w 4390089"/>
              <a:gd name="connsiteY33" fmla="*/ 2612304 h 3664359"/>
              <a:gd name="connsiteX34" fmla="*/ 0 w 4390089"/>
              <a:gd name="connsiteY34" fmla="*/ 2253419 h 3664359"/>
              <a:gd name="connsiteX35" fmla="*/ 71860 w 4390089"/>
              <a:gd name="connsiteY35" fmla="*/ 1718671 h 3664359"/>
              <a:gd name="connsiteX36" fmla="*/ 3260435 w 4390089"/>
              <a:gd name="connsiteY36" fmla="*/ 839788 h 3664359"/>
              <a:gd name="connsiteX37" fmla="*/ 3786839 w 4390089"/>
              <a:gd name="connsiteY37" fmla="*/ 1197759 h 3664359"/>
              <a:gd name="connsiteX38" fmla="*/ 3714995 w 4390089"/>
              <a:gd name="connsiteY38" fmla="*/ 1732517 h 3664359"/>
              <a:gd name="connsiteX39" fmla="*/ 3244081 w 4390089"/>
              <a:gd name="connsiteY39" fmla="*/ 1995897 h 3664359"/>
              <a:gd name="connsiteX40" fmla="*/ 2717677 w 4390089"/>
              <a:gd name="connsiteY40" fmla="*/ 1637926 h 3664359"/>
              <a:gd name="connsiteX41" fmla="*/ 2789522 w 4390089"/>
              <a:gd name="connsiteY41" fmla="*/ 1103168 h 3664359"/>
              <a:gd name="connsiteX42" fmla="*/ 2212684 w 4390089"/>
              <a:gd name="connsiteY42" fmla="*/ 714375 h 3664359"/>
              <a:gd name="connsiteX43" fmla="*/ 2739089 w 4390089"/>
              <a:gd name="connsiteY43" fmla="*/ 1072345 h 3664359"/>
              <a:gd name="connsiteX44" fmla="*/ 2667244 w 4390089"/>
              <a:gd name="connsiteY44" fmla="*/ 1607104 h 3664359"/>
              <a:gd name="connsiteX45" fmla="*/ 2196332 w 4390089"/>
              <a:gd name="connsiteY45" fmla="*/ 1870484 h 3664359"/>
              <a:gd name="connsiteX46" fmla="*/ 1669927 w 4390089"/>
              <a:gd name="connsiteY46" fmla="*/ 1512513 h 3664359"/>
              <a:gd name="connsiteX47" fmla="*/ 1741771 w 4390089"/>
              <a:gd name="connsiteY47" fmla="*/ 977754 h 3664359"/>
              <a:gd name="connsiteX48" fmla="*/ 3863685 w 4390089"/>
              <a:gd name="connsiteY48" fmla="*/ 0 h 3664359"/>
              <a:gd name="connsiteX49" fmla="*/ 4390089 w 4390089"/>
              <a:gd name="connsiteY49" fmla="*/ 357970 h 3664359"/>
              <a:gd name="connsiteX50" fmla="*/ 4318245 w 4390089"/>
              <a:gd name="connsiteY50" fmla="*/ 892729 h 3664359"/>
              <a:gd name="connsiteX51" fmla="*/ 3847331 w 4390089"/>
              <a:gd name="connsiteY51" fmla="*/ 1156109 h 3664359"/>
              <a:gd name="connsiteX52" fmla="*/ 3320927 w 4390089"/>
              <a:gd name="connsiteY52" fmla="*/ 798138 h 3664359"/>
              <a:gd name="connsiteX53" fmla="*/ 3392771 w 4390089"/>
              <a:gd name="connsiteY53" fmla="*/ 263380 h 366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90089" h="3664359">
                <a:moveTo>
                  <a:pt x="2092035" y="2508250"/>
                </a:moveTo>
                <a:lnTo>
                  <a:pt x="2618439" y="2866220"/>
                </a:lnTo>
                <a:lnTo>
                  <a:pt x="2546595" y="3400979"/>
                </a:lnTo>
                <a:lnTo>
                  <a:pt x="2075681" y="3664359"/>
                </a:lnTo>
                <a:lnTo>
                  <a:pt x="1549277" y="3306388"/>
                </a:lnTo>
                <a:lnTo>
                  <a:pt x="1621121" y="2771630"/>
                </a:lnTo>
                <a:close/>
                <a:moveTo>
                  <a:pt x="1033174" y="2398713"/>
                </a:moveTo>
                <a:lnTo>
                  <a:pt x="1559577" y="2756684"/>
                </a:lnTo>
                <a:lnTo>
                  <a:pt x="1487733" y="3291443"/>
                </a:lnTo>
                <a:lnTo>
                  <a:pt x="1016819" y="3554821"/>
                </a:lnTo>
                <a:lnTo>
                  <a:pt x="490417" y="3196852"/>
                </a:lnTo>
                <a:lnTo>
                  <a:pt x="562261" y="2662093"/>
                </a:lnTo>
                <a:close/>
                <a:moveTo>
                  <a:pt x="3723985" y="1798638"/>
                </a:moveTo>
                <a:lnTo>
                  <a:pt x="4250389" y="2156608"/>
                </a:lnTo>
                <a:lnTo>
                  <a:pt x="4178544" y="2691367"/>
                </a:lnTo>
                <a:lnTo>
                  <a:pt x="3707631" y="2954747"/>
                </a:lnTo>
                <a:lnTo>
                  <a:pt x="3181227" y="2596776"/>
                </a:lnTo>
                <a:lnTo>
                  <a:pt x="3253072" y="2062018"/>
                </a:lnTo>
                <a:close/>
                <a:moveTo>
                  <a:pt x="2666710" y="1663700"/>
                </a:moveTo>
                <a:lnTo>
                  <a:pt x="3193114" y="2021670"/>
                </a:lnTo>
                <a:lnTo>
                  <a:pt x="3121269" y="2556429"/>
                </a:lnTo>
                <a:lnTo>
                  <a:pt x="2650356" y="2819809"/>
                </a:lnTo>
                <a:lnTo>
                  <a:pt x="2123952" y="2461839"/>
                </a:lnTo>
                <a:lnTo>
                  <a:pt x="2195796" y="1927080"/>
                </a:lnTo>
                <a:close/>
                <a:moveTo>
                  <a:pt x="1601499" y="1541463"/>
                </a:moveTo>
                <a:lnTo>
                  <a:pt x="2127902" y="1899433"/>
                </a:lnTo>
                <a:lnTo>
                  <a:pt x="2056058" y="2434192"/>
                </a:lnTo>
                <a:lnTo>
                  <a:pt x="1585144" y="2697571"/>
                </a:lnTo>
                <a:lnTo>
                  <a:pt x="1058741" y="2339601"/>
                </a:lnTo>
                <a:lnTo>
                  <a:pt x="1130585" y="1804843"/>
                </a:lnTo>
                <a:close/>
                <a:moveTo>
                  <a:pt x="542757" y="1455282"/>
                </a:moveTo>
                <a:lnTo>
                  <a:pt x="1070506" y="1814165"/>
                </a:lnTo>
                <a:lnTo>
                  <a:pt x="998646" y="2348914"/>
                </a:lnTo>
                <a:lnTo>
                  <a:pt x="527747" y="2612304"/>
                </a:lnTo>
                <a:lnTo>
                  <a:pt x="0" y="2253419"/>
                </a:lnTo>
                <a:lnTo>
                  <a:pt x="71860" y="1718671"/>
                </a:lnTo>
                <a:close/>
                <a:moveTo>
                  <a:pt x="3260435" y="839788"/>
                </a:moveTo>
                <a:lnTo>
                  <a:pt x="3786839" y="1197759"/>
                </a:lnTo>
                <a:lnTo>
                  <a:pt x="3714995" y="1732517"/>
                </a:lnTo>
                <a:lnTo>
                  <a:pt x="3244081" y="1995897"/>
                </a:lnTo>
                <a:lnTo>
                  <a:pt x="2717677" y="1637926"/>
                </a:lnTo>
                <a:lnTo>
                  <a:pt x="2789522" y="1103168"/>
                </a:lnTo>
                <a:close/>
                <a:moveTo>
                  <a:pt x="2212684" y="714375"/>
                </a:moveTo>
                <a:lnTo>
                  <a:pt x="2739089" y="1072345"/>
                </a:lnTo>
                <a:lnTo>
                  <a:pt x="2667244" y="1607104"/>
                </a:lnTo>
                <a:lnTo>
                  <a:pt x="2196332" y="1870484"/>
                </a:lnTo>
                <a:lnTo>
                  <a:pt x="1669927" y="1512513"/>
                </a:lnTo>
                <a:lnTo>
                  <a:pt x="1741771" y="977754"/>
                </a:lnTo>
                <a:close/>
                <a:moveTo>
                  <a:pt x="3863685" y="0"/>
                </a:moveTo>
                <a:lnTo>
                  <a:pt x="4390089" y="357970"/>
                </a:lnTo>
                <a:lnTo>
                  <a:pt x="4318245" y="892729"/>
                </a:lnTo>
                <a:lnTo>
                  <a:pt x="3847331" y="1156109"/>
                </a:lnTo>
                <a:lnTo>
                  <a:pt x="3320927" y="798138"/>
                </a:lnTo>
                <a:lnTo>
                  <a:pt x="3392771" y="263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97430" y="4152444"/>
            <a:ext cx="2384323" cy="1479097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675953" y="4152444"/>
            <a:ext cx="2384323" cy="1479097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154476" y="4152444"/>
            <a:ext cx="2384323" cy="1479097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632999" y="4152444"/>
            <a:ext cx="2384323" cy="1479097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60351" y="1804617"/>
            <a:ext cx="3374236" cy="2676459"/>
          </a:xfrm>
          <a:custGeom>
            <a:avLst/>
            <a:gdLst>
              <a:gd name="connsiteX0" fmla="*/ 485000 w 3374236"/>
              <a:gd name="connsiteY0" fmla="*/ 0 h 2676459"/>
              <a:gd name="connsiteX1" fmla="*/ 3374236 w 3374236"/>
              <a:gd name="connsiteY1" fmla="*/ 714067 h 2676459"/>
              <a:gd name="connsiteX2" fmla="*/ 2889236 w 3374236"/>
              <a:gd name="connsiteY2" fmla="*/ 2676459 h 2676459"/>
              <a:gd name="connsiteX3" fmla="*/ 0 w 3374236"/>
              <a:gd name="connsiteY3" fmla="*/ 1962392 h 267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236" h="2676459">
                <a:moveTo>
                  <a:pt x="485000" y="0"/>
                </a:moveTo>
                <a:lnTo>
                  <a:pt x="3374236" y="714067"/>
                </a:lnTo>
                <a:lnTo>
                  <a:pt x="2889236" y="2676459"/>
                </a:lnTo>
                <a:lnTo>
                  <a:pt x="0" y="1962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78317" y="3548937"/>
            <a:ext cx="3241138" cy="2437227"/>
          </a:xfrm>
          <a:custGeom>
            <a:avLst/>
            <a:gdLst>
              <a:gd name="connsiteX0" fmla="*/ 2943795 w 3241138"/>
              <a:gd name="connsiteY0" fmla="*/ 0 h 2437227"/>
              <a:gd name="connsiteX1" fmla="*/ 3241138 w 3241138"/>
              <a:gd name="connsiteY1" fmla="*/ 1999448 h 2437227"/>
              <a:gd name="connsiteX2" fmla="*/ 297343 w 3241138"/>
              <a:gd name="connsiteY2" fmla="*/ 2437227 h 2437227"/>
              <a:gd name="connsiteX3" fmla="*/ 0 w 3241138"/>
              <a:gd name="connsiteY3" fmla="*/ 437778 h 2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138" h="2437227">
                <a:moveTo>
                  <a:pt x="2943795" y="0"/>
                </a:moveTo>
                <a:lnTo>
                  <a:pt x="3241138" y="1999448"/>
                </a:lnTo>
                <a:lnTo>
                  <a:pt x="297343" y="2437227"/>
                </a:lnTo>
                <a:lnTo>
                  <a:pt x="0" y="437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35780" y="1770440"/>
            <a:ext cx="2767271" cy="4037845"/>
          </a:xfrm>
          <a:custGeom>
            <a:avLst/>
            <a:gdLst>
              <a:gd name="connsiteX0" fmla="*/ 0 w 2767271"/>
              <a:gd name="connsiteY0" fmla="*/ 0 h 4037845"/>
              <a:gd name="connsiteX1" fmla="*/ 2462733 w 2767271"/>
              <a:gd name="connsiteY1" fmla="*/ 0 h 4037845"/>
              <a:gd name="connsiteX2" fmla="*/ 2767271 w 2767271"/>
              <a:gd name="connsiteY2" fmla="*/ 304538 h 4037845"/>
              <a:gd name="connsiteX3" fmla="*/ 2767271 w 2767271"/>
              <a:gd name="connsiteY3" fmla="*/ 4037845 h 4037845"/>
              <a:gd name="connsiteX4" fmla="*/ 304538 w 2767271"/>
              <a:gd name="connsiteY4" fmla="*/ 4037845 h 4037845"/>
              <a:gd name="connsiteX5" fmla="*/ 0 w 2767271"/>
              <a:gd name="connsiteY5" fmla="*/ 3733307 h 403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271" h="4037845">
                <a:moveTo>
                  <a:pt x="0" y="0"/>
                </a:moveTo>
                <a:lnTo>
                  <a:pt x="2462733" y="0"/>
                </a:lnTo>
                <a:cubicBezTo>
                  <a:pt x="2630925" y="0"/>
                  <a:pt x="2767271" y="136347"/>
                  <a:pt x="2767271" y="304538"/>
                </a:cubicBezTo>
                <a:lnTo>
                  <a:pt x="2767271" y="4037845"/>
                </a:lnTo>
                <a:lnTo>
                  <a:pt x="304538" y="4037845"/>
                </a:lnTo>
                <a:cubicBezTo>
                  <a:pt x="136347" y="4037845"/>
                  <a:pt x="0" y="3901499"/>
                  <a:pt x="0" y="37333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648008" y="1731244"/>
            <a:ext cx="1109669" cy="1553709"/>
          </a:xfrm>
          <a:custGeom>
            <a:avLst/>
            <a:gdLst>
              <a:gd name="connsiteX0" fmla="*/ 0 w 1109669"/>
              <a:gd name="connsiteY0" fmla="*/ 0 h 1553709"/>
              <a:gd name="connsiteX1" fmla="*/ 1009965 w 1109669"/>
              <a:gd name="connsiteY1" fmla="*/ 0 h 1553709"/>
              <a:gd name="connsiteX2" fmla="*/ 1109669 w 1109669"/>
              <a:gd name="connsiteY2" fmla="*/ 99704 h 1553709"/>
              <a:gd name="connsiteX3" fmla="*/ 1109669 w 1109669"/>
              <a:gd name="connsiteY3" fmla="*/ 1553709 h 1553709"/>
              <a:gd name="connsiteX4" fmla="*/ 99704 w 1109669"/>
              <a:gd name="connsiteY4" fmla="*/ 1553709 h 1553709"/>
              <a:gd name="connsiteX5" fmla="*/ 0 w 1109669"/>
              <a:gd name="connsiteY5" fmla="*/ 1454005 h 15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669" h="1553709">
                <a:moveTo>
                  <a:pt x="0" y="0"/>
                </a:moveTo>
                <a:lnTo>
                  <a:pt x="1009965" y="0"/>
                </a:lnTo>
                <a:cubicBezTo>
                  <a:pt x="1065030" y="0"/>
                  <a:pt x="1109669" y="44640"/>
                  <a:pt x="1109669" y="99704"/>
                </a:cubicBezTo>
                <a:lnTo>
                  <a:pt x="1109669" y="1553709"/>
                </a:lnTo>
                <a:lnTo>
                  <a:pt x="99704" y="1553709"/>
                </a:lnTo>
                <a:cubicBezTo>
                  <a:pt x="44640" y="1553709"/>
                  <a:pt x="0" y="1509070"/>
                  <a:pt x="0" y="14540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036122" y="1731244"/>
            <a:ext cx="1109669" cy="1553709"/>
          </a:xfrm>
          <a:custGeom>
            <a:avLst/>
            <a:gdLst>
              <a:gd name="connsiteX0" fmla="*/ 0 w 1109669"/>
              <a:gd name="connsiteY0" fmla="*/ 0 h 1553709"/>
              <a:gd name="connsiteX1" fmla="*/ 1009965 w 1109669"/>
              <a:gd name="connsiteY1" fmla="*/ 0 h 1553709"/>
              <a:gd name="connsiteX2" fmla="*/ 1109669 w 1109669"/>
              <a:gd name="connsiteY2" fmla="*/ 99704 h 1553709"/>
              <a:gd name="connsiteX3" fmla="*/ 1109669 w 1109669"/>
              <a:gd name="connsiteY3" fmla="*/ 1553709 h 1553709"/>
              <a:gd name="connsiteX4" fmla="*/ 99704 w 1109669"/>
              <a:gd name="connsiteY4" fmla="*/ 1553709 h 1553709"/>
              <a:gd name="connsiteX5" fmla="*/ 0 w 1109669"/>
              <a:gd name="connsiteY5" fmla="*/ 1454005 h 15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669" h="1553709">
                <a:moveTo>
                  <a:pt x="0" y="0"/>
                </a:moveTo>
                <a:lnTo>
                  <a:pt x="1009965" y="0"/>
                </a:lnTo>
                <a:cubicBezTo>
                  <a:pt x="1065030" y="0"/>
                  <a:pt x="1109669" y="44640"/>
                  <a:pt x="1109669" y="99704"/>
                </a:cubicBezTo>
                <a:lnTo>
                  <a:pt x="1109669" y="1553709"/>
                </a:lnTo>
                <a:lnTo>
                  <a:pt x="99704" y="1553709"/>
                </a:lnTo>
                <a:cubicBezTo>
                  <a:pt x="44640" y="1553709"/>
                  <a:pt x="0" y="1509070"/>
                  <a:pt x="0" y="14540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553970" y="3801577"/>
            <a:ext cx="4327779" cy="2075435"/>
          </a:xfrm>
          <a:custGeom>
            <a:avLst/>
            <a:gdLst>
              <a:gd name="connsiteX0" fmla="*/ 0 w 4327779"/>
              <a:gd name="connsiteY0" fmla="*/ 0 h 2075435"/>
              <a:gd name="connsiteX1" fmla="*/ 3927739 w 4327779"/>
              <a:gd name="connsiteY1" fmla="*/ 0 h 2075435"/>
              <a:gd name="connsiteX2" fmla="*/ 4327779 w 4327779"/>
              <a:gd name="connsiteY2" fmla="*/ 400040 h 2075435"/>
              <a:gd name="connsiteX3" fmla="*/ 4327779 w 4327779"/>
              <a:gd name="connsiteY3" fmla="*/ 2075435 h 2075435"/>
              <a:gd name="connsiteX4" fmla="*/ 400040 w 4327779"/>
              <a:gd name="connsiteY4" fmla="*/ 2075435 h 2075435"/>
              <a:gd name="connsiteX5" fmla="*/ 0 w 4327779"/>
              <a:gd name="connsiteY5" fmla="*/ 1675395 h 207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7779" h="2075435">
                <a:moveTo>
                  <a:pt x="0" y="0"/>
                </a:moveTo>
                <a:lnTo>
                  <a:pt x="3927739" y="0"/>
                </a:lnTo>
                <a:cubicBezTo>
                  <a:pt x="4148675" y="0"/>
                  <a:pt x="4327779" y="179104"/>
                  <a:pt x="4327779" y="400040"/>
                </a:cubicBezTo>
                <a:lnTo>
                  <a:pt x="4327779" y="2075435"/>
                </a:lnTo>
                <a:lnTo>
                  <a:pt x="400040" y="2075435"/>
                </a:lnTo>
                <a:cubicBezTo>
                  <a:pt x="179104" y="2075435"/>
                  <a:pt x="0" y="1896331"/>
                  <a:pt x="0" y="16753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0"/>
          </p:nvPr>
        </p:nvSpPr>
        <p:spPr>
          <a:xfrm>
            <a:off x="5684943" y="4072979"/>
            <a:ext cx="1554868" cy="1554868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7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1"/>
          </p:nvPr>
        </p:nvSpPr>
        <p:spPr>
          <a:xfrm>
            <a:off x="4582858" y="3859745"/>
            <a:ext cx="1554868" cy="1554868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6420651" y="3225163"/>
            <a:ext cx="1554868" cy="1554868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6054274" y="2164112"/>
            <a:ext cx="1554868" cy="1554867"/>
          </a:xfrm>
          <a:custGeom>
            <a:avLst/>
            <a:gdLst>
              <a:gd name="connsiteX0" fmla="*/ 753629 w 1554868"/>
              <a:gd name="connsiteY0" fmla="*/ 369 h 1554867"/>
              <a:gd name="connsiteX1" fmla="*/ 1512093 w 1554868"/>
              <a:gd name="connsiteY1" fmla="*/ 523759 h 1554867"/>
              <a:gd name="connsiteX2" fmla="*/ 1031109 w 1554868"/>
              <a:gd name="connsiteY2" fmla="*/ 1512093 h 1554867"/>
              <a:gd name="connsiteX3" fmla="*/ 42776 w 1554868"/>
              <a:gd name="connsiteY3" fmla="*/ 1031109 h 1554867"/>
              <a:gd name="connsiteX4" fmla="*/ 523759 w 1554868"/>
              <a:gd name="connsiteY4" fmla="*/ 42776 h 1554867"/>
              <a:gd name="connsiteX5" fmla="*/ 753629 w 1554868"/>
              <a:gd name="connsiteY5" fmla="*/ 369 h 15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7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3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4952189" y="1950879"/>
            <a:ext cx="1554868" cy="1554867"/>
          </a:xfrm>
          <a:custGeom>
            <a:avLst/>
            <a:gdLst>
              <a:gd name="connsiteX0" fmla="*/ 753629 w 1554868"/>
              <a:gd name="connsiteY0" fmla="*/ 369 h 1554867"/>
              <a:gd name="connsiteX1" fmla="*/ 1512093 w 1554868"/>
              <a:gd name="connsiteY1" fmla="*/ 523759 h 1554867"/>
              <a:gd name="connsiteX2" fmla="*/ 1031109 w 1554868"/>
              <a:gd name="connsiteY2" fmla="*/ 1512093 h 1554867"/>
              <a:gd name="connsiteX3" fmla="*/ 42776 w 1554868"/>
              <a:gd name="connsiteY3" fmla="*/ 1031109 h 1554867"/>
              <a:gd name="connsiteX4" fmla="*/ 523759 w 1554868"/>
              <a:gd name="connsiteY4" fmla="*/ 42776 h 1554867"/>
              <a:gd name="connsiteX5" fmla="*/ 753629 w 1554868"/>
              <a:gd name="connsiteY5" fmla="*/ 369 h 15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7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3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5"/>
          </p:nvPr>
        </p:nvSpPr>
        <p:spPr>
          <a:xfrm>
            <a:off x="4216481" y="2798695"/>
            <a:ext cx="1554868" cy="1554868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93800" y="1700807"/>
            <a:ext cx="5372348" cy="4210901"/>
          </a:xfrm>
          <a:custGeom>
            <a:avLst/>
            <a:gdLst>
              <a:gd name="connsiteX0" fmla="*/ 0 w 5372348"/>
              <a:gd name="connsiteY0" fmla="*/ 0 h 4210901"/>
              <a:gd name="connsiteX1" fmla="*/ 5372348 w 5372348"/>
              <a:gd name="connsiteY1" fmla="*/ 0 h 4210901"/>
              <a:gd name="connsiteX2" fmla="*/ 5372348 w 5372348"/>
              <a:gd name="connsiteY2" fmla="*/ 4210901 h 4210901"/>
              <a:gd name="connsiteX3" fmla="*/ 0 w 5372348"/>
              <a:gd name="connsiteY3" fmla="*/ 4210901 h 421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348" h="4210901">
                <a:moveTo>
                  <a:pt x="0" y="0"/>
                </a:moveTo>
                <a:lnTo>
                  <a:pt x="5372348" y="0"/>
                </a:lnTo>
                <a:lnTo>
                  <a:pt x="5372348" y="4210901"/>
                </a:lnTo>
                <a:lnTo>
                  <a:pt x="0" y="42109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37360" y="3789364"/>
            <a:ext cx="4035440" cy="2122346"/>
          </a:xfrm>
          <a:custGeom>
            <a:avLst/>
            <a:gdLst>
              <a:gd name="connsiteX0" fmla="*/ 0 w 4035440"/>
              <a:gd name="connsiteY0" fmla="*/ 0 h 2122346"/>
              <a:gd name="connsiteX1" fmla="*/ 4035440 w 4035440"/>
              <a:gd name="connsiteY1" fmla="*/ 0 h 2122346"/>
              <a:gd name="connsiteX2" fmla="*/ 4035440 w 4035440"/>
              <a:gd name="connsiteY2" fmla="*/ 2122346 h 2122346"/>
              <a:gd name="connsiteX3" fmla="*/ 0 w 4035440"/>
              <a:gd name="connsiteY3" fmla="*/ 2122346 h 212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440" h="2122346">
                <a:moveTo>
                  <a:pt x="0" y="0"/>
                </a:moveTo>
                <a:lnTo>
                  <a:pt x="4035440" y="0"/>
                </a:lnTo>
                <a:lnTo>
                  <a:pt x="4035440" y="2122346"/>
                </a:lnTo>
                <a:lnTo>
                  <a:pt x="0" y="2122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79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35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91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3" cstate="print"/>
          <a:srcRect r="6299" b="31403"/>
          <a:stretch>
            <a:fillRect/>
          </a:stretch>
        </p:blipFill>
        <p:spPr>
          <a:xfrm>
            <a:off x="1612959" y="2768125"/>
            <a:ext cx="10579041" cy="40898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file:///C:\Users\zhang\Desktop\9AUNIT5Reading1&#20844;&#24320;&#35838;22\202011039a%20unit5%20reading\&#35885;&#30462;%20-%20&#21351;&#34382;&#34255;&#40857;.mp3" TargetMode="External"/><Relationship Id="rId1" Type="http://schemas.microsoft.com/office/2007/relationships/media" Target="file:///C:\Users\zhang\Desktop\9AUNIT5Reading1&#20844;&#24320;&#35838;22\202011039a%20unit5%20reading\&#35885;&#30462;%20-%20&#21351;&#34382;&#34255;&#4085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5885;&#30462;%20&#27700;&#20048;.mp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&#35885;&#30462;&#27700;&#20048;_&#26631;&#28165;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C:\Users\Administrator\Desktop\9A%20U5%20Reading%20I&#35838;&#20214;\U5Read4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Administrator\Desktop\9a%20unit5%20reading%20&#35838;&#20214;&#20840;&#22871;\2001%20&#22887;&#26031;&#21345;&#26368;&#20339;&#21407;&#21109;&#38651;&#24433;&#38899;&#27138;&#29518;%20-%20&#35674;&#30462;%20(&#33253;&#34382;&#34255;&#40845;)_&#26631;&#28165;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4097"/>
          <p:cNvSpPr>
            <a:spLocks noGrp="1" noChangeArrowheads="1"/>
          </p:cNvSpPr>
          <p:nvPr>
            <p:ph type="ctrTitle"/>
          </p:nvPr>
        </p:nvSpPr>
        <p:spPr>
          <a:xfrm>
            <a:off x="239184" y="476251"/>
            <a:ext cx="10363200" cy="1470025"/>
          </a:xfrm>
        </p:spPr>
        <p:txBody>
          <a:bodyPr anchor="ctr"/>
          <a:lstStyle/>
          <a:p>
            <a:pPr eaLnBrk="1" hangingPunct="1"/>
            <a:r>
              <a:rPr lang="zh-CN" altLang="en-US" sz="4400" b="1">
                <a:solidFill>
                  <a:srgbClr val="008000"/>
                </a:solidFill>
              </a:rPr>
              <a:t>Unit5 Reading(1)</a:t>
            </a:r>
          </a:p>
        </p:txBody>
      </p:sp>
      <p:sp>
        <p:nvSpPr>
          <p:cNvPr id="3075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1256206" y="1820536"/>
            <a:ext cx="8534400" cy="1752600"/>
          </a:xfrm>
        </p:spPr>
        <p:txBody>
          <a:bodyPr/>
          <a:lstStyle/>
          <a:p>
            <a:pPr eaLnBrk="1" hangingPunct="1"/>
            <a:r>
              <a:rPr lang="zh-CN" altLang="en-US" sz="4800" b="1" i="1" dirty="0">
                <a:solidFill>
                  <a:srgbClr val="FF6600"/>
                </a:solidFill>
              </a:rPr>
              <a:t>Tan Dun's music</a:t>
            </a:r>
          </a:p>
        </p:txBody>
      </p:sp>
      <p:sp>
        <p:nvSpPr>
          <p:cNvPr id="3076" name="矩形 4099"/>
          <p:cNvSpPr>
            <a:spLocks noChangeArrowheads="1" noChangeShapeType="1" noTextEdit="1"/>
          </p:cNvSpPr>
          <p:nvPr/>
        </p:nvSpPr>
        <p:spPr bwMode="auto">
          <a:xfrm>
            <a:off x="1007534" y="2897463"/>
            <a:ext cx="979381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Music without boundaries!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pic>
        <p:nvPicPr>
          <p:cNvPr id="5" name="谭盾 - 卧虎藏龙.mp3">
            <a:hlinkClick r:id="" action="ppaction://media"/>
            <a:extLst>
              <a:ext uri="{FF2B5EF4-FFF2-40B4-BE49-F238E27FC236}">
                <a16:creationId xmlns:a16="http://schemas.microsoft.com/office/drawing/2014/main" id="{05165208-B80B-4EAF-AD33-091658721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413725" y="5268056"/>
            <a:ext cx="1390649" cy="1390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0" y="1135118"/>
            <a:ext cx="9869213" cy="53445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23043" y="1250402"/>
            <a:ext cx="56552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Tan Dun’s basic information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82" y="1886231"/>
            <a:ext cx="8968817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Year of birth:_______________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Place of birth:_____________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Interest(s):__________________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Job:________________________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Education: 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studied music at a university in ______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went on to study in ______________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Best known for: </a:t>
            </a:r>
          </a:p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winning an _________for the music in a film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2684" y="1889611"/>
            <a:ext cx="1211917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1958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332" y="2434765"/>
            <a:ext cx="26543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Hunan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5328" y="2925441"/>
            <a:ext cx="1572341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music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4246" y="3417724"/>
            <a:ext cx="2371176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a composer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9738" y="4410541"/>
            <a:ext cx="2654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Beijing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34" y="4885840"/>
            <a:ext cx="2656416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the USA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9487" y="5786130"/>
            <a:ext cx="1694103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pitchFamily="2" charset="-122"/>
              </a:rPr>
              <a:t>Oscar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宋体" pitchFamily="2" charset="-122"/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316706" y="262708"/>
            <a:ext cx="614363" cy="392543"/>
            <a:chOff x="3672114" y="-827314"/>
            <a:chExt cx="396844" cy="142875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3"/>
          <p:cNvSpPr txBox="1"/>
          <p:nvPr/>
        </p:nvSpPr>
        <p:spPr>
          <a:xfrm>
            <a:off x="1279256" y="212329"/>
            <a:ext cx="8148523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Comic Sans MS" pitchFamily="66" charset="0"/>
              </a:rPr>
              <a:t>Para2-3</a:t>
            </a:r>
            <a:r>
              <a:rPr lang="en-US" altLang="zh-CN" sz="4000" b="1" dirty="0">
                <a:solidFill>
                  <a:srgbClr val="000000"/>
                </a:solidFill>
                <a:latin typeface="Comic Sans MS" pitchFamily="66" charset="0"/>
              </a:rPr>
              <a:t> Tan Dun’s profile</a:t>
            </a:r>
            <a:r>
              <a:rPr lang="zh-CN" altLang="en-US" sz="4000" b="1" dirty="0">
                <a:solidFill>
                  <a:srgbClr val="000000"/>
                </a:solidFill>
                <a:latin typeface="Comic Sans MS" pitchFamily="66" charset="0"/>
              </a:rPr>
              <a:t>（档案） </a:t>
            </a:r>
            <a:endParaRPr lang="en-US" altLang="zh-CN" sz="4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4080933" y="476250"/>
            <a:ext cx="354965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</a:rPr>
              <a:t>the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600" b="1">
                <a:latin typeface="Times New Roman" pitchFamily="18" charset="0"/>
              </a:rPr>
              <a:t>music</a:t>
            </a:r>
          </a:p>
        </p:txBody>
      </p:sp>
      <p:sp>
        <p:nvSpPr>
          <p:cNvPr id="13315" name="双波形 13314"/>
          <p:cNvSpPr>
            <a:spLocks noChangeArrowheads="1"/>
          </p:cNvSpPr>
          <p:nvPr/>
        </p:nvSpPr>
        <p:spPr bwMode="auto">
          <a:xfrm>
            <a:off x="7920568" y="404813"/>
            <a:ext cx="3839633" cy="79216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5400" b="1" i="1">
                <a:solidFill>
                  <a:srgbClr val="0000CC"/>
                </a:solidFill>
              </a:rPr>
              <a:t>Water</a:t>
            </a:r>
          </a:p>
        </p:txBody>
      </p:sp>
      <p:pic>
        <p:nvPicPr>
          <p:cNvPr id="12292" name="图片 9" descr="ep071009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565400"/>
            <a:ext cx="537633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爆炸形 1 13316"/>
          <p:cNvSpPr>
            <a:spLocks noChangeArrowheads="1"/>
          </p:cNvSpPr>
          <p:nvPr/>
        </p:nvSpPr>
        <p:spPr bwMode="auto">
          <a:xfrm rot="-1620000">
            <a:off x="143933" y="117476"/>
            <a:ext cx="3744384" cy="18002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4000" b="1" dirty="0">
                <a:hlinkClick r:id="rId3" action="ppaction://hlinkfile"/>
              </a:rPr>
              <a:t>Enjoy</a:t>
            </a:r>
            <a:endParaRPr lang="zh-CN" altLang="en-US" sz="4000" b="1" dirty="0"/>
          </a:p>
        </p:txBody>
      </p:sp>
      <p:sp>
        <p:nvSpPr>
          <p:cNvPr id="13318" name="文本框 3"/>
          <p:cNvSpPr txBox="1">
            <a:spLocks noChangeArrowheads="1"/>
          </p:cNvSpPr>
          <p:nvPr/>
        </p:nvSpPr>
        <p:spPr bwMode="auto">
          <a:xfrm>
            <a:off x="2736851" y="1557339"/>
            <a:ext cx="7393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Comic Sans MS" pitchFamily="66" charset="0"/>
              </a:rPr>
              <a:t>What do you think of </a:t>
            </a:r>
            <a:r>
              <a:rPr lang="zh-CN" altLang="en-US" sz="2800" b="1" i="1">
                <a:solidFill>
                  <a:srgbClr val="008000"/>
                </a:solidFill>
                <a:latin typeface="Comic Sans MS" pitchFamily="66" charset="0"/>
              </a:rPr>
              <a:t>Water</a:t>
            </a:r>
            <a:r>
              <a:rPr lang="zh-CN" altLang="en-US" sz="2800" b="1">
                <a:solidFill>
                  <a:srgbClr val="3333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3319" name="动作按钮: 帮助 13318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0128251" y="1557338"/>
            <a:ext cx="1153583" cy="6477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0" name="流程图: 可选过程 13319"/>
          <p:cNvSpPr>
            <a:spLocks noChangeArrowheads="1"/>
          </p:cNvSpPr>
          <p:nvPr/>
        </p:nvSpPr>
        <p:spPr bwMode="auto">
          <a:xfrm>
            <a:off x="7440085" y="3933826"/>
            <a:ext cx="2688167" cy="5762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/>
              <a:t>wonderful</a:t>
            </a:r>
          </a:p>
        </p:txBody>
      </p:sp>
      <p:sp>
        <p:nvSpPr>
          <p:cNvPr id="13321" name="流程图: 可选过程 13320"/>
          <p:cNvSpPr>
            <a:spLocks noChangeArrowheads="1"/>
          </p:cNvSpPr>
          <p:nvPr/>
        </p:nvSpPr>
        <p:spPr bwMode="auto">
          <a:xfrm>
            <a:off x="7440085" y="5373689"/>
            <a:ext cx="2688167" cy="574675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/>
              <a:t>fantastic</a:t>
            </a:r>
          </a:p>
        </p:txBody>
      </p:sp>
      <p:sp>
        <p:nvSpPr>
          <p:cNvPr id="13322" name="流程图: 可选过程 13321"/>
          <p:cNvSpPr>
            <a:spLocks noChangeArrowheads="1"/>
          </p:cNvSpPr>
          <p:nvPr/>
        </p:nvSpPr>
        <p:spPr bwMode="auto">
          <a:xfrm>
            <a:off x="7440085" y="4652963"/>
            <a:ext cx="2688167" cy="576262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/>
              <a:t>excellent</a:t>
            </a:r>
          </a:p>
        </p:txBody>
      </p:sp>
      <p:sp>
        <p:nvSpPr>
          <p:cNvPr id="13323" name="流程图: 可选过程 13322"/>
          <p:cNvSpPr>
            <a:spLocks noChangeArrowheads="1"/>
          </p:cNvSpPr>
          <p:nvPr/>
        </p:nvSpPr>
        <p:spPr bwMode="auto">
          <a:xfrm>
            <a:off x="7440085" y="2565401"/>
            <a:ext cx="2688167" cy="57626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800" b="1"/>
              <a:t>amazing</a:t>
            </a:r>
          </a:p>
        </p:txBody>
      </p:sp>
      <p:sp>
        <p:nvSpPr>
          <p:cNvPr id="13324" name="流程图: 可选过程 13323"/>
          <p:cNvSpPr>
            <a:spLocks noChangeArrowheads="1"/>
          </p:cNvSpPr>
          <p:nvPr/>
        </p:nvSpPr>
        <p:spPr bwMode="auto">
          <a:xfrm>
            <a:off x="7440085" y="3284538"/>
            <a:ext cx="2686049" cy="576262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800" b="1"/>
              <a:t>beautiful</a:t>
            </a:r>
          </a:p>
        </p:txBody>
      </p:sp>
      <p:pic>
        <p:nvPicPr>
          <p:cNvPr id="13325" name="图片 13324" descr="001e90b9899a0e3ee516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8618" y="2565401"/>
            <a:ext cx="56007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/>
      <p:bldP spid="13315" grpId="0" bldLvl="0" animBg="1"/>
      <p:bldP spid="13317" grpId="0" bldLvl="0" animBg="1"/>
      <p:bldP spid="13318" grpId="0" bldLvl="0"/>
      <p:bldP spid="13318" grpId="1" bldLvl="0"/>
      <p:bldP spid="13320" grpId="0" bldLvl="0" animBg="1"/>
      <p:bldP spid="13321" grpId="0" bldLvl="0" animBg="1"/>
      <p:bldP spid="13322" grpId="0" bldLvl="0" animBg="1"/>
      <p:bldP spid="13323" grpId="0" bldLvl="0" animBg="1"/>
      <p:bldP spid="133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5Read4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69600" y="6096000"/>
            <a:ext cx="812800" cy="609600"/>
          </a:xfrm>
        </p:spPr>
      </p:pic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1778768" y="484981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70586"/>
              </p:ext>
            </p:extLst>
          </p:nvPr>
        </p:nvGraphicFramePr>
        <p:xfrm>
          <a:off x="700035" y="2097088"/>
          <a:ext cx="10176934" cy="47609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6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33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36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902030302020204" pitchFamily="66" charset="0"/>
                        </a:rPr>
                        <a:t>Why is Tan Dun’s music special? </a:t>
                      </a:r>
                      <a:endParaRPr kumimoji="0" lang="zh-CN" altLang="en-US" sz="36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宋体" pitchFamily="2" charset="-122"/>
                        <a:cs typeface="+mn-cs"/>
                      </a:endParaRPr>
                    </a:p>
                  </a:txBody>
                  <a:tcPr marL="121916" marR="121916" marT="45721" marB="45721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ctr"/>
                      <a:r>
                        <a:rPr kumimoji="0" lang="en-US" altLang="zh-CN" sz="28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902030302020204" pitchFamily="66" charset="0"/>
                        </a:rPr>
                        <a:t>Reason</a:t>
                      </a:r>
                      <a:endParaRPr kumimoji="0" lang="zh-CN" alt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宋体" pitchFamily="2" charset="-122"/>
                        <a:cs typeface="+mn-cs"/>
                      </a:endParaRPr>
                    </a:p>
                  </a:txBody>
                  <a:tcPr marL="121916" marR="121916" marT="45721" marB="45721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902030302020204" pitchFamily="66" charset="0"/>
                        </a:rPr>
                        <a:t> uses a lot of _________________in his music instead of ____________</a:t>
                      </a:r>
                      <a:r>
                        <a:rPr kumimoji="0" lang="en-US" altLang="zh-CN" sz="2800" kern="1200" baseline="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902030302020204" pitchFamily="66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kern="1200" baseline="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902030302020204" pitchFamily="66" charset="0"/>
                        </a:rPr>
                        <a:t>different pictures in different minds can ___________. </a:t>
                      </a:r>
                      <a:endParaRPr lang="zh-CN" altLang="en-US" sz="2800" dirty="0">
                        <a:latin typeface="Comic Sans MS" panose="030F0902030302020204" pitchFamily="66" charset="0"/>
                      </a:endParaRPr>
                    </a:p>
                  </a:txBody>
                  <a:tcPr marL="121916" marR="121916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8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902030302020204" pitchFamily="66" charset="0"/>
                        </a:rPr>
                        <a:t>Example</a:t>
                      </a:r>
                      <a:endParaRPr kumimoji="0" lang="zh-CN" alt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宋体" pitchFamily="2" charset="-122"/>
                        <a:cs typeface="+mn-cs"/>
                      </a:endParaRPr>
                    </a:p>
                  </a:txBody>
                  <a:tcPr marL="121916" marR="121916" marT="45721" marB="45721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黑体"/>
                        </a:defRPr>
                      </a:lvl9pPr>
                    </a:lstStyle>
                    <a:p>
                      <a:pPr algn="l"/>
                      <a:r>
                        <a:rPr kumimoji="0" lang="en-US" altLang="zh-CN" sz="2800" kern="120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902030302020204" pitchFamily="66" charset="0"/>
                        </a:rPr>
                        <a:t>Water</a:t>
                      </a:r>
                      <a:r>
                        <a:rPr kumimoji="0" lang="en-US" altLang="zh-CN" sz="2800" kern="1200" baseline="0" dirty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902030302020204" pitchFamily="66" charset="0"/>
                        </a:rPr>
                        <a:t>: _____than 50 sounds are made by ______________________. </a:t>
                      </a:r>
                      <a:endParaRPr kumimoji="0" lang="zh-CN" altLang="en-US" sz="2800" b="1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ea typeface="宋体" pitchFamily="2" charset="-122"/>
                        <a:cs typeface="+mn-cs"/>
                      </a:endParaRPr>
                    </a:p>
                  </a:txBody>
                  <a:tcPr marL="121916" marR="121916"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06977" y="943769"/>
            <a:ext cx="9163049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u"/>
              <a:defRPr kumimoji="1" sz="16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–"/>
              <a:defRPr kumimoji="1" sz="1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kumimoji="1" sz="1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kumimoji="1" sz="1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kumimoji="1" sz="1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kumimoji="1" sz="1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kumimoji="1" sz="1400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zh-CN" sz="3200" b="1" kern="0" dirty="0">
                <a:solidFill>
                  <a:srgbClr val="0033CC"/>
                </a:solidFill>
                <a:latin typeface="Comic Sans MS" pitchFamily="66" charset="0"/>
                <a:ea typeface="宋体" charset="-122"/>
              </a:rPr>
              <a:t>much;</a:t>
            </a:r>
            <a:r>
              <a:rPr kumimoji="0" lang="zh-CN" altLang="en-US" sz="3200" b="1" kern="0" dirty="0">
                <a:solidFill>
                  <a:srgbClr val="0033CC"/>
                </a:solidFill>
                <a:latin typeface="Comic Sans MS" pitchFamily="66" charset="0"/>
                <a:ea typeface="宋体" charset="-122"/>
              </a:rPr>
              <a:t> </a:t>
            </a:r>
            <a:r>
              <a:rPr kumimoji="0" lang="en-US" altLang="zh-CN" sz="3200" b="1" kern="0" dirty="0">
                <a:solidFill>
                  <a:srgbClr val="0033CC"/>
                </a:solidFill>
                <a:latin typeface="Comic Sans MS" pitchFamily="66" charset="0"/>
                <a:ea typeface="宋体" charset="-122"/>
              </a:rPr>
              <a:t>create; control the speed of water flow; sounds of nature; musical instruments; </a:t>
            </a:r>
            <a:endParaRPr kumimoji="0" lang="zh-CN" altLang="en-US" sz="3200" b="1" kern="0" dirty="0">
              <a:solidFill>
                <a:srgbClr val="0033CC"/>
              </a:solidFill>
              <a:latin typeface="Comic Sans MS" pitchFamily="66" charset="0"/>
              <a:ea typeface="宋体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2249" y="2745828"/>
            <a:ext cx="499321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 sounds of nature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04262" y="3244612"/>
            <a:ext cx="4483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musical instruments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0916" y="4952672"/>
            <a:ext cx="2305049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more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96605" y="5450532"/>
            <a:ext cx="7462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controlling the speed of water flow 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29882" y="4043855"/>
            <a:ext cx="448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be created</a:t>
            </a:r>
            <a:endParaRPr lang="zh-CN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0" y="0"/>
            <a:ext cx="6949439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4000" b="1" dirty="0">
                <a:latin typeface="Comic Sans MS" pitchFamily="66" charset="0"/>
              </a:rPr>
              <a:t>Para 4 </a:t>
            </a:r>
            <a:endParaRPr lang="zh-CN" altLang="en-US" sz="4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2219785" y="0"/>
            <a:ext cx="41896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Comic Sans MS" pitchFamily="66" charset="0"/>
              </a:rPr>
              <a:t>Tan’s</a:t>
            </a:r>
            <a:r>
              <a:rPr lang="en-US" altLang="zh-CN" sz="4000" b="1" dirty="0">
                <a:solidFill>
                  <a:srgbClr val="FF0000"/>
                </a:solidFill>
                <a:latin typeface="Comic Sans MS" pitchFamily="66" charset="0"/>
              </a:rPr>
              <a:t> creativity</a:t>
            </a:r>
            <a:endParaRPr lang="zh-CN" alt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49529" y="1106974"/>
            <a:ext cx="80561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kern="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What do you think of Tan Dun?</a:t>
            </a:r>
            <a:endParaRPr lang="zh-CN" altLang="en-US" sz="4000" b="1" kern="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2"/>
          <p:cNvPicPr>
            <a:picLocks noChangeAspect="1"/>
          </p:cNvPicPr>
          <p:nvPr/>
        </p:nvPicPr>
        <p:blipFill>
          <a:blip r:embed="rId2" cstate="print"/>
          <a:srcRect b="8612"/>
          <a:stretch>
            <a:fillRect/>
          </a:stretch>
        </p:blipFill>
        <p:spPr bwMode="auto">
          <a:xfrm>
            <a:off x="1968501" y="2097088"/>
            <a:ext cx="805603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363134" y="260351"/>
            <a:ext cx="9531351" cy="6461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kumimoji="0"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Tan Dun’s Influence(Paras.5-6) </a:t>
            </a:r>
            <a:endParaRPr kumimoji="0" lang="zh-CN" altLang="en-US" sz="3600" dirty="0"/>
          </a:p>
        </p:txBody>
      </p:sp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3314701" y="1628776"/>
            <a:ext cx="6237817" cy="1808163"/>
            <a:chOff x="2426838" y="2108754"/>
            <a:chExt cx="5122994" cy="1730364"/>
          </a:xfrm>
        </p:grpSpPr>
        <p:sp>
          <p:nvSpPr>
            <p:cNvPr id="6" name="矩形 5"/>
            <p:cNvSpPr/>
            <p:nvPr/>
          </p:nvSpPr>
          <p:spPr>
            <a:xfrm>
              <a:off x="6181680" y="2690277"/>
              <a:ext cx="1368152" cy="1148841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21599974" rev="0"/>
              </a:camera>
              <a:lightRig rig="threePt" dir="t"/>
            </a:scene3d>
            <a:sp3d>
              <a:bevelT w="69850" h="1143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e</a:t>
              </a:r>
              <a:r>
                <a:rPr lang="en-US" altLang="zh-CN" sz="7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</a:t>
              </a:r>
              <a:endParaRPr lang="zh-CN" alt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26838" y="2708920"/>
              <a:ext cx="590062" cy="1060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dirty="0">
                  <a:ln w="10541" cmpd="sng">
                    <a:solidFill>
                      <a:srgbClr val="0066CC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66CC">
                          <a:tint val="40000"/>
                          <a:satMod val="250000"/>
                        </a:srgbClr>
                      </a:gs>
                      <a:gs pos="9000">
                        <a:srgbClr val="0066CC">
                          <a:tint val="52000"/>
                          <a:satMod val="300000"/>
                        </a:srgbClr>
                      </a:gs>
                      <a:gs pos="50000">
                        <a:srgbClr val="0066CC">
                          <a:shade val="20000"/>
                          <a:satMod val="300000"/>
                        </a:srgbClr>
                      </a:gs>
                      <a:gs pos="79000">
                        <a:srgbClr val="0066CC">
                          <a:tint val="52000"/>
                          <a:satMod val="300000"/>
                        </a:srgbClr>
                      </a:gs>
                      <a:gs pos="100000">
                        <a:srgbClr val="0066CC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omic Sans MS" pitchFamily="66" charset="0"/>
                </a:rPr>
                <a:t>B</a:t>
              </a:r>
              <a:endParaRPr lang="zh-CN" altLang="en-US" sz="6600" dirty="0">
                <a:latin typeface="Comic Sans MS" pitchFamily="66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323111" y="2127631"/>
              <a:ext cx="486057" cy="1060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itchFamily="66" charset="0"/>
                </a:rPr>
                <a:t>r</a:t>
              </a:r>
              <a:endParaRPr lang="zh-CN" alt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65377" y="2108755"/>
              <a:ext cx="346506" cy="1060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dirty="0" err="1">
                  <a:ln w="10541" cmpd="sng">
                    <a:solidFill>
                      <a:srgbClr val="0066CC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66CC">
                          <a:tint val="40000"/>
                          <a:satMod val="250000"/>
                        </a:srgbClr>
                      </a:gs>
                      <a:gs pos="9000">
                        <a:srgbClr val="0066CC">
                          <a:tint val="52000"/>
                          <a:satMod val="300000"/>
                        </a:srgbClr>
                      </a:gs>
                      <a:gs pos="50000">
                        <a:srgbClr val="0066CC">
                          <a:shade val="20000"/>
                          <a:satMod val="300000"/>
                        </a:srgbClr>
                      </a:gs>
                      <a:gs pos="79000">
                        <a:srgbClr val="0066CC">
                          <a:tint val="52000"/>
                          <a:satMod val="300000"/>
                        </a:srgbClr>
                      </a:gs>
                      <a:gs pos="100000">
                        <a:srgbClr val="0066CC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omic Sans MS" pitchFamily="66" charset="0"/>
                </a:rPr>
                <a:t>i</a:t>
              </a:r>
              <a:endParaRPr lang="zh-CN" altLang="en-US" sz="6600" dirty="0">
                <a:latin typeface="Comic Sans MS" pitchFamily="66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869561" y="2108754"/>
              <a:ext cx="559782" cy="1060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dirty="0">
                  <a:ln w="10541" cmpd="sng">
                    <a:solidFill>
                      <a:srgbClr val="0066CC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66CC">
                          <a:tint val="40000"/>
                          <a:satMod val="250000"/>
                        </a:srgbClr>
                      </a:gs>
                      <a:gs pos="9000">
                        <a:srgbClr val="0066CC">
                          <a:tint val="52000"/>
                          <a:satMod val="300000"/>
                        </a:srgbClr>
                      </a:gs>
                      <a:gs pos="50000">
                        <a:srgbClr val="0066CC">
                          <a:shade val="20000"/>
                          <a:satMod val="300000"/>
                        </a:srgbClr>
                      </a:gs>
                      <a:gs pos="79000">
                        <a:srgbClr val="0066CC">
                          <a:tint val="52000"/>
                          <a:satMod val="300000"/>
                        </a:srgbClr>
                      </a:gs>
                      <a:gs pos="100000">
                        <a:srgbClr val="0066CC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omic Sans MS" pitchFamily="66" charset="0"/>
                </a:rPr>
                <a:t>d</a:t>
              </a:r>
              <a:endParaRPr lang="zh-CN" altLang="en-US" sz="6600" dirty="0">
                <a:latin typeface="Comic Sans MS" pitchFamily="66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66342" y="2251671"/>
              <a:ext cx="717939" cy="10604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6600" b="1" dirty="0">
                  <a:ln w="10541" cmpd="sng">
                    <a:solidFill>
                      <a:srgbClr val="0066CC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66CC">
                          <a:tint val="40000"/>
                          <a:satMod val="250000"/>
                        </a:srgbClr>
                      </a:gs>
                      <a:gs pos="9000">
                        <a:srgbClr val="0066CC">
                          <a:tint val="52000"/>
                          <a:satMod val="300000"/>
                        </a:srgbClr>
                      </a:gs>
                      <a:gs pos="50000">
                        <a:srgbClr val="0066CC">
                          <a:shade val="20000"/>
                          <a:satMod val="300000"/>
                        </a:srgbClr>
                      </a:gs>
                      <a:gs pos="79000">
                        <a:srgbClr val="0066CC">
                          <a:tint val="52000"/>
                          <a:satMod val="300000"/>
                        </a:srgbClr>
                      </a:gs>
                      <a:gs pos="100000">
                        <a:srgbClr val="0066CC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omic Sans MS" pitchFamily="66" charset="0"/>
                </a:rPr>
                <a:t>g</a:t>
              </a:r>
              <a:endParaRPr lang="zh-CN" altLang="en-US" sz="6600" dirty="0">
                <a:latin typeface="Comic Sans MS" pitchFamily="66" charset="0"/>
              </a:endParaRPr>
            </a:p>
          </p:txBody>
        </p:sp>
      </p:grp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1363134" y="4737101"/>
            <a:ext cx="365971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itchFamily="66" charset="0"/>
              </a:rPr>
              <a:t>the east</a:t>
            </a:r>
            <a:endParaRPr lang="zh-CN" altLang="en-US" sz="4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7717367" y="4737101"/>
            <a:ext cx="365971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itchFamily="66" charset="0"/>
              </a:rPr>
              <a:t>the west</a:t>
            </a:r>
            <a:endParaRPr lang="zh-CN" altLang="en-US" sz="4000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1" y="5514460"/>
            <a:ext cx="6487879" cy="1586949"/>
          </a:xfrm>
          <a:prstGeom prst="rect">
            <a:avLst/>
          </a:prstGeom>
          <a:noFill/>
          <a:ln>
            <a:noFill/>
          </a:ln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4" grpId="0"/>
      <p:bldP spid="17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16"/>
          <p:cNvSpPr txBox="1">
            <a:spLocks noChangeArrowheads="1"/>
          </p:cNvSpPr>
          <p:nvPr/>
        </p:nvSpPr>
        <p:spPr bwMode="auto">
          <a:xfrm>
            <a:off x="2400300" y="875206"/>
            <a:ext cx="9791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Comic Sans MS" pitchFamily="66" charset="0"/>
              </a:rPr>
              <a:t>mix a lot of things together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3752670" y="1772816"/>
            <a:ext cx="3994495" cy="7200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itchFamily="34" charset="0"/>
              </a:rPr>
              <a:t>the past</a:t>
            </a:r>
            <a:endParaRPr lang="zh-CN" alt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" name="圆角矩形 47"/>
          <p:cNvSpPr/>
          <p:nvPr/>
        </p:nvSpPr>
        <p:spPr bwMode="auto">
          <a:xfrm>
            <a:off x="3975251" y="5877272"/>
            <a:ext cx="3994495" cy="7200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itchFamily="34" charset="0"/>
              </a:rPr>
              <a:t>the present</a:t>
            </a:r>
            <a:endParaRPr lang="zh-CN" alt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277303" y="2618910"/>
            <a:ext cx="3994495" cy="720080"/>
          </a:xfrm>
          <a:prstGeom prst="roundRect">
            <a:avLst/>
          </a:prstGeom>
          <a:solidFill>
            <a:srgbClr val="E00A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Arial" pitchFamily="34" charset="0"/>
              </a:rPr>
              <a:t>common objects</a:t>
            </a:r>
            <a:endParaRPr lang="zh-CN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圆角矩形 49"/>
          <p:cNvSpPr/>
          <p:nvPr/>
        </p:nvSpPr>
        <p:spPr bwMode="auto">
          <a:xfrm>
            <a:off x="7601557" y="5019481"/>
            <a:ext cx="3994495" cy="720080"/>
          </a:xfrm>
          <a:prstGeom prst="roundRect">
            <a:avLst/>
          </a:prstGeom>
          <a:solidFill>
            <a:srgbClr val="E00AF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Arial" pitchFamily="34" charset="0"/>
              </a:rPr>
              <a:t>musical instruments</a:t>
            </a:r>
            <a:endParaRPr lang="zh-CN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" name="圆角矩形 50"/>
          <p:cNvSpPr/>
          <p:nvPr/>
        </p:nvSpPr>
        <p:spPr bwMode="auto">
          <a:xfrm>
            <a:off x="373314" y="5025994"/>
            <a:ext cx="3994495" cy="720080"/>
          </a:xfrm>
          <a:prstGeom prst="roundRect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Arial" pitchFamily="34" charset="0"/>
              </a:rPr>
              <a:t>traditional Chinese music</a:t>
            </a:r>
            <a:endParaRPr lang="zh-CN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" name="圆角矩形 51"/>
          <p:cNvSpPr/>
          <p:nvPr/>
        </p:nvSpPr>
        <p:spPr bwMode="auto">
          <a:xfrm>
            <a:off x="7574119" y="2618910"/>
            <a:ext cx="3994495" cy="720080"/>
          </a:xfrm>
          <a:prstGeom prst="roundRect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Arial" pitchFamily="34" charset="0"/>
              </a:rPr>
              <a:t>Modern Western music</a:t>
            </a:r>
            <a:endParaRPr lang="zh-CN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3060700" y="2492375"/>
            <a:ext cx="5378451" cy="3384550"/>
            <a:chOff x="2295525" y="2492375"/>
            <a:chExt cx="4033838" cy="3384897"/>
          </a:xfrm>
        </p:grpSpPr>
        <p:sp>
          <p:nvSpPr>
            <p:cNvPr id="7" name="六角星 6"/>
            <p:cNvSpPr/>
            <p:nvPr/>
          </p:nvSpPr>
          <p:spPr bwMode="auto">
            <a:xfrm>
              <a:off x="2296209" y="2492896"/>
              <a:ext cx="4032448" cy="3384376"/>
            </a:xfrm>
            <a:prstGeom prst="star6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/>
            </a:sp3d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7456" name="直接连接符 14"/>
            <p:cNvCxnSpPr>
              <a:cxnSpLocks noChangeShapeType="1"/>
            </p:cNvCxnSpPr>
            <p:nvPr/>
          </p:nvCxnSpPr>
          <p:spPr bwMode="auto">
            <a:xfrm>
              <a:off x="4311650" y="2492375"/>
              <a:ext cx="0" cy="338455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457" name="直接连接符 21"/>
            <p:cNvCxnSpPr>
              <a:cxnSpLocks noChangeShapeType="1"/>
            </p:cNvCxnSpPr>
            <p:nvPr/>
          </p:nvCxnSpPr>
          <p:spPr bwMode="auto">
            <a:xfrm>
              <a:off x="2295525" y="3338513"/>
              <a:ext cx="4033838" cy="169227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458" name="直接连接符 33"/>
            <p:cNvCxnSpPr>
              <a:cxnSpLocks noChangeShapeType="1"/>
            </p:cNvCxnSpPr>
            <p:nvPr/>
          </p:nvCxnSpPr>
          <p:spPr bwMode="auto">
            <a:xfrm flipH="1">
              <a:off x="2295525" y="3338513"/>
              <a:ext cx="4033838" cy="169227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53" name="圆角矩形 52"/>
          <p:cNvSpPr/>
          <p:nvPr/>
        </p:nvSpPr>
        <p:spPr bwMode="auto">
          <a:xfrm>
            <a:off x="3752561" y="1773249"/>
            <a:ext cx="3994071" cy="72006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zh-CN" alt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圆角矩形 53"/>
          <p:cNvSpPr/>
          <p:nvPr/>
        </p:nvSpPr>
        <p:spPr bwMode="auto">
          <a:xfrm>
            <a:off x="3975118" y="5877600"/>
            <a:ext cx="3994071" cy="72006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zh-CN" alt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" name="圆角矩形 54"/>
          <p:cNvSpPr/>
          <p:nvPr/>
        </p:nvSpPr>
        <p:spPr bwMode="auto">
          <a:xfrm>
            <a:off x="277727" y="2619321"/>
            <a:ext cx="3994071" cy="720061"/>
          </a:xfrm>
          <a:prstGeom prst="roundRect">
            <a:avLst/>
          </a:prstGeom>
          <a:solidFill>
            <a:srgbClr val="E00A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zh-CN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7601037" y="5031527"/>
            <a:ext cx="3994071" cy="720061"/>
          </a:xfrm>
          <a:prstGeom prst="roundRect">
            <a:avLst/>
          </a:prstGeom>
          <a:solidFill>
            <a:srgbClr val="E00A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zh-CN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7601036" y="2618919"/>
            <a:ext cx="3994071" cy="720061"/>
          </a:xfrm>
          <a:prstGeom prst="roundRect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zh-CN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" name="圆角矩形 57"/>
          <p:cNvSpPr/>
          <p:nvPr/>
        </p:nvSpPr>
        <p:spPr bwMode="auto">
          <a:xfrm>
            <a:off x="373738" y="5019831"/>
            <a:ext cx="3994071" cy="720061"/>
          </a:xfrm>
          <a:prstGeom prst="roundRect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09550"/>
          </a:sp3d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zh-CN" alt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3581401" y="2997200"/>
            <a:ext cx="4339167" cy="2160588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Comic Sans MS" pitchFamily="66" charset="0"/>
              </a:rPr>
              <a:t>  Music</a:t>
            </a:r>
          </a:p>
          <a:p>
            <a:pPr>
              <a:buFont typeface="Arial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Comic Sans MS" pitchFamily="66" charset="0"/>
              </a:rPr>
              <a:t>  without boundaries!</a:t>
            </a:r>
            <a:endParaRPr lang="zh-CN" altLang="en-US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" name="文本框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Comic Sans MS" pitchFamily="66" charset="0"/>
              </a:rPr>
              <a:t>Para 5-6 Tan’s achievements </a:t>
            </a:r>
            <a:endParaRPr lang="zh-CN" altLang="en-US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4"/>
          <p:cNvSpPr>
            <a:spLocks noChangeArrowheads="1"/>
          </p:cNvSpPr>
          <p:nvPr/>
        </p:nvSpPr>
        <p:spPr bwMode="auto">
          <a:xfrm>
            <a:off x="3295216" y="5292726"/>
            <a:ext cx="276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latin typeface="Comic Sans MS" pitchFamily="66" charset="0"/>
              </a:rPr>
              <a:t> </a:t>
            </a:r>
          </a:p>
        </p:txBody>
      </p:sp>
      <p:sp>
        <p:nvSpPr>
          <p:cNvPr id="12291" name="矩形 36"/>
          <p:cNvSpPr>
            <a:spLocks noChangeArrowheads="1"/>
          </p:cNvSpPr>
          <p:nvPr/>
        </p:nvSpPr>
        <p:spPr bwMode="auto">
          <a:xfrm>
            <a:off x="1663265" y="6423026"/>
            <a:ext cx="276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latin typeface="Comic Sans MS" pitchFamily="66" charset="0"/>
              </a:rPr>
              <a:t> </a:t>
            </a:r>
          </a:p>
        </p:txBody>
      </p:sp>
      <p:pic>
        <p:nvPicPr>
          <p:cNvPr id="6" name="Picture 42" descr="200509012339561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3984" y="134938"/>
            <a:ext cx="1488016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1" descr="MC90041650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73689"/>
            <a:ext cx="187113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2591470" y="1335973"/>
            <a:ext cx="70091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Comic Sans MS" pitchFamily="66" charset="0"/>
              </a:rPr>
              <a:t>Music without </a:t>
            </a:r>
            <a:r>
              <a:rPr lang="en-US" altLang="zh-CN" sz="4000" b="1" dirty="0">
                <a:solidFill>
                  <a:srgbClr val="FF0000"/>
                </a:solidFill>
                <a:latin typeface="Comic Sans MS" pitchFamily="66" charset="0"/>
              </a:rPr>
              <a:t>boundaries</a:t>
            </a:r>
            <a:endParaRPr lang="en-US" altLang="zh-CN" sz="4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576792" y="2085060"/>
            <a:ext cx="11038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Comic Sans MS" pitchFamily="66" charset="0"/>
              </a:rPr>
              <a:t> What makes Tan Dun so successful?</a:t>
            </a:r>
          </a:p>
        </p:txBody>
      </p:sp>
      <p:sp>
        <p:nvSpPr>
          <p:cNvPr id="12" name="文本框 3"/>
          <p:cNvSpPr txBox="1"/>
          <p:nvPr/>
        </p:nvSpPr>
        <p:spPr>
          <a:xfrm>
            <a:off x="0" y="0"/>
            <a:ext cx="6785806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eaLnBrk="1" hangingPunct="1"/>
            <a:r>
              <a:rPr lang="en-US" altLang="zh-CN" sz="4000" b="1" dirty="0">
                <a:solidFill>
                  <a:schemeClr val="tx1"/>
                </a:solidFill>
                <a:latin typeface="Comic Sans MS" pitchFamily="66" charset="0"/>
              </a:rPr>
              <a:t>Further thinking </a:t>
            </a:r>
          </a:p>
        </p:txBody>
      </p:sp>
      <p:sp>
        <p:nvSpPr>
          <p:cNvPr id="15" name="动作按钮: 影片 14">
            <a:hlinkClick r:id="rId4" action="ppaction://hlinkfile" highlightClick="1"/>
          </p:cNvPr>
          <p:cNvSpPr/>
          <p:nvPr/>
        </p:nvSpPr>
        <p:spPr>
          <a:xfrm>
            <a:off x="11288110" y="6022428"/>
            <a:ext cx="903890" cy="8355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748EB24-BCFD-44AA-9DA5-94DD750595BF}"/>
              </a:ext>
            </a:extLst>
          </p:cNvPr>
          <p:cNvSpPr txBox="1"/>
          <p:nvPr/>
        </p:nvSpPr>
        <p:spPr bwMode="auto">
          <a:xfrm>
            <a:off x="311886" y="2632518"/>
            <a:ext cx="11721229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4000" b="1" kern="0" dirty="0">
                <a:solidFill>
                  <a:srgbClr val="FF0000"/>
                </a:solidFill>
                <a:latin typeface="Times New Roman" pitchFamily="18" charset="0"/>
              </a:rPr>
              <a:t>his interest in music </a:t>
            </a:r>
            <a:r>
              <a:rPr lang="en-US" altLang="zh-CN" sz="4000" b="1" kern="0" dirty="0">
                <a:solidFill>
                  <a:srgbClr val="7030A0"/>
                </a:solidFill>
                <a:latin typeface="Times New Roman" pitchFamily="18" charset="0"/>
              </a:rPr>
              <a:t>(interest is the best teacher)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4000" b="1" kern="0" dirty="0">
                <a:solidFill>
                  <a:srgbClr val="FF0000"/>
                </a:solidFill>
                <a:latin typeface="Times New Roman" pitchFamily="18" charset="0"/>
              </a:rPr>
              <a:t>his education </a:t>
            </a:r>
            <a:r>
              <a:rPr lang="en-US" altLang="zh-CN" sz="4000" b="1" kern="0" dirty="0">
                <a:solidFill>
                  <a:srgbClr val="7030A0"/>
                </a:solidFill>
                <a:latin typeface="Times New Roman" pitchFamily="18" charset="0"/>
              </a:rPr>
              <a:t>(he learnt music not only in China but also in the USA)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4000" b="1" kern="0" dirty="0">
                <a:solidFill>
                  <a:srgbClr val="FF0000"/>
                </a:solidFill>
                <a:latin typeface="Times New Roman" pitchFamily="18" charset="0"/>
              </a:rPr>
              <a:t>his creativity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4000" b="1" kern="0" dirty="0">
                <a:solidFill>
                  <a:srgbClr val="FF0000"/>
                </a:solidFill>
                <a:latin typeface="Times New Roman" pitchFamily="18" charset="0"/>
              </a:rPr>
              <a:t> his hard work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4000" b="1" kern="0" dirty="0">
                <a:solidFill>
                  <a:srgbClr val="FF0000"/>
                </a:solidFill>
                <a:latin typeface="Times New Roman" pitchFamily="18" charset="0"/>
              </a:rPr>
              <a:t>       ……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endParaRPr lang="zh-CN" altLang="en-US" sz="40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本框 11"/>
          <p:cNvSpPr txBox="1">
            <a:spLocks noChangeArrowheads="1"/>
          </p:cNvSpPr>
          <p:nvPr/>
        </p:nvSpPr>
        <p:spPr bwMode="auto">
          <a:xfrm>
            <a:off x="1102785" y="1114425"/>
            <a:ext cx="102743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  <a:p>
            <a:pPr>
              <a:lnSpc>
                <a:spcPts val="2100"/>
              </a:lnSpc>
            </a:pPr>
            <a:endParaRPr lang="en-US" altLang="zh-CN">
              <a:latin typeface="Verdana" pitchFamily="34" charset="0"/>
            </a:endParaRP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529167" y="1992313"/>
            <a:ext cx="8544984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    Suppose the writer of this text will come to our class, we will have a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 interview.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zh-CN" altLang="en-US" sz="3200" b="1" i="1" dirty="0">
                <a:solidFill>
                  <a:srgbClr val="000000"/>
                </a:solidFill>
                <a:latin typeface="Times New Roman" pitchFamily="18" charset="0"/>
              </a:rPr>
              <a:t>Work in groups of </a:t>
            </a:r>
            <a:r>
              <a:rPr lang="en-US" altLang="zh-CN" sz="3200" b="1" i="1" dirty="0">
                <a:solidFill>
                  <a:srgbClr val="000000"/>
                </a:solidFill>
                <a:latin typeface="Times New Roman" pitchFamily="18" charset="0"/>
              </a:rPr>
              <a:t>3 or 4</a:t>
            </a:r>
            <a:r>
              <a:rPr lang="zh-CN" altLang="en-US" sz="3200" b="1" i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zh-CN" altLang="en-US" sz="3200" b="1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zh-CN" altLang="en-US" sz="3200" b="1" i="1" dirty="0">
                <a:solidFill>
                  <a:srgbClr val="0000CC"/>
                </a:solidFill>
                <a:latin typeface="Times New Roman" pitchFamily="18" charset="0"/>
              </a:rPr>
              <a:t>One</a:t>
            </a:r>
            <a:r>
              <a:rPr lang="zh-CN" altLang="en-US" sz="3200" b="1" i="1" dirty="0">
                <a:solidFill>
                  <a:srgbClr val="000000"/>
                </a:solidFill>
                <a:latin typeface="Times New Roman" pitchFamily="18" charset="0"/>
              </a:rPr>
              <a:t> student is </a:t>
            </a:r>
            <a:r>
              <a:rPr lang="zh-CN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the writer</a:t>
            </a:r>
            <a:r>
              <a:rPr lang="zh-CN" altLang="en-US" sz="3200" b="1" i="1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zh-CN" altLang="en-US" sz="3200" b="1" i="1" dirty="0">
                <a:solidFill>
                  <a:srgbClr val="0000CC"/>
                </a:solidFill>
                <a:latin typeface="Times New Roman" pitchFamily="18" charset="0"/>
              </a:rPr>
              <a:t>the other</a:t>
            </a:r>
            <a:r>
              <a:rPr lang="zh-CN" altLang="en-US" sz="3200" b="1" i="1" dirty="0">
                <a:solidFill>
                  <a:srgbClr val="000000"/>
                </a:solidFill>
                <a:latin typeface="Times New Roman" pitchFamily="18" charset="0"/>
              </a:rPr>
              <a:t> students  will </a:t>
            </a:r>
            <a:r>
              <a:rPr lang="zh-CN" altLang="en-US" sz="3200" b="1" i="1" dirty="0">
                <a:solidFill>
                  <a:srgbClr val="FF0000"/>
                </a:solidFill>
                <a:latin typeface="Times New Roman" pitchFamily="18" charset="0"/>
              </a:rPr>
              <a:t>ask him 2-3 questions </a:t>
            </a:r>
            <a:r>
              <a:rPr lang="zh-CN" altLang="en-US" sz="3200" b="1" i="1" dirty="0">
                <a:solidFill>
                  <a:srgbClr val="000000"/>
                </a:solidFill>
                <a:latin typeface="Times New Roman" pitchFamily="18" charset="0"/>
              </a:rPr>
              <a:t> about Tan's life and work. </a:t>
            </a:r>
          </a:p>
        </p:txBody>
      </p:sp>
      <p:pic>
        <p:nvPicPr>
          <p:cNvPr id="22534" name="图片 1" descr="fc1f4134970a304ee5a76348d1c8a786c8175cff.gif"/>
          <p:cNvPicPr>
            <a:picLocks noChangeAspect="1" noChangeArrowheads="1"/>
          </p:cNvPicPr>
          <p:nvPr/>
        </p:nvPicPr>
        <p:blipFill>
          <a:blip r:embed="rId2" cstate="print"/>
          <a:srcRect l="39836" t="19328" r="29831"/>
          <a:stretch>
            <a:fillRect/>
          </a:stretch>
        </p:blipFill>
        <p:spPr bwMode="auto">
          <a:xfrm>
            <a:off x="9169401" y="1773239"/>
            <a:ext cx="32639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文本框 21510"/>
          <p:cNvSpPr txBox="1">
            <a:spLocks noChangeArrowheads="1"/>
          </p:cNvSpPr>
          <p:nvPr/>
        </p:nvSpPr>
        <p:spPr bwMode="auto">
          <a:xfrm>
            <a:off x="6383868" y="549276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endParaRPr lang="zh-CN" altLang="en-US"/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2734734" y="608013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Algerian" pitchFamily="82" charset="0"/>
              </a:rPr>
              <a:t>Show Time</a:t>
            </a:r>
            <a:endParaRPr lang="zh-CN" altLang="en-US" sz="72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FB03C5-060C-4198-AA17-DA85AB4477CB}"/>
              </a:ext>
            </a:extLst>
          </p:cNvPr>
          <p:cNvSpPr txBox="1"/>
          <p:nvPr/>
        </p:nvSpPr>
        <p:spPr bwMode="auto">
          <a:xfrm>
            <a:off x="7961243" y="477078"/>
            <a:ext cx="3415842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kern="0" dirty="0">
                <a:latin typeface="Times New Roman" pitchFamily="18" charset="0"/>
              </a:rPr>
              <a:t>Group work</a:t>
            </a:r>
            <a:endParaRPr lang="zh-CN" altLang="en-US" sz="4000" b="1" kern="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占位符 22529"/>
          <p:cNvSpPr>
            <a:spLocks noGrp="1"/>
          </p:cNvSpPr>
          <p:nvPr>
            <p:ph type="body" idx="1"/>
          </p:nvPr>
        </p:nvSpPr>
        <p:spPr>
          <a:xfrm>
            <a:off x="334434" y="549276"/>
            <a:ext cx="12238567" cy="6264275"/>
          </a:xfrm>
        </p:spPr>
        <p:txBody>
          <a:bodyPr/>
          <a:lstStyle/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b="1" i="1" noProof="1">
                <a:solidFill>
                  <a:srgbClr val="FF0000"/>
                </a:solidFill>
                <a:latin typeface="Times New Roman" pitchFamily="2" charset="0"/>
              </a:rPr>
              <a:t>S1: </a:t>
            </a:r>
            <a:r>
              <a:rPr lang="zh-CN" altLang="en-US" sz="2800" b="1" i="1" noProof="1">
                <a:latin typeface="Times New Roman" pitchFamily="2" charset="0"/>
              </a:rPr>
              <a:t>Hello, Mr.Writer. We're glad to invite you to our classroom to have an interview about Tan Dun.</a:t>
            </a: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b="1" i="1" noProof="1">
                <a:solidFill>
                  <a:srgbClr val="0000CC"/>
                </a:solidFill>
                <a:latin typeface="Times New Roman" pitchFamily="2" charset="0"/>
              </a:rPr>
              <a:t>W:</a:t>
            </a:r>
            <a:r>
              <a:rPr lang="zh-CN" altLang="en-US" sz="2800" b="1" i="1" noProof="1">
                <a:latin typeface="Times New Roman" pitchFamily="2" charset="0"/>
              </a:rPr>
              <a:t> Thanks for your invitation. I hope I can help you</a:t>
            </a:r>
            <a:r>
              <a:rPr lang="zh-CN" altLang="en-US" sz="2800" b="1" i="1" noProof="1">
                <a:solidFill>
                  <a:srgbClr val="FF0000"/>
                </a:solidFill>
                <a:latin typeface="Times New Roman" pitchFamily="2" charset="0"/>
              </a:rPr>
              <a:t>.</a:t>
            </a: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b="1" i="1" noProof="1">
                <a:solidFill>
                  <a:srgbClr val="FF0000"/>
                </a:solidFill>
                <a:latin typeface="Times New Roman" pitchFamily="2" charset="0"/>
              </a:rPr>
              <a:t>S2:</a:t>
            </a:r>
            <a:r>
              <a:rPr lang="zh-CN" altLang="en-US" sz="2800" b="1" i="1" noProof="1">
                <a:latin typeface="Times New Roman" pitchFamily="2" charset="0"/>
              </a:rPr>
              <a:t> Ok, let's start....      </a:t>
            </a:r>
            <a:r>
              <a:rPr lang="zh-CN" altLang="en-US" sz="2800" b="1" i="1" noProof="1">
                <a:solidFill>
                  <a:srgbClr val="0000CC"/>
                </a:solidFill>
                <a:latin typeface="Times New Roman" pitchFamily="2" charset="0"/>
              </a:rPr>
              <a:t>(</a:t>
            </a:r>
            <a:r>
              <a:rPr lang="en-US" altLang="zh-CN" sz="2800" b="1" i="1" noProof="1">
                <a:solidFill>
                  <a:srgbClr val="0000CC"/>
                </a:solidFill>
                <a:latin typeface="Times New Roman" pitchFamily="2" charset="0"/>
              </a:rPr>
              <a:t>each student asks</a:t>
            </a:r>
            <a:r>
              <a:rPr lang="zh-CN" altLang="en-US" sz="2800" b="1" i="1" noProof="1">
                <a:solidFill>
                  <a:srgbClr val="0000CC"/>
                </a:solidFill>
                <a:latin typeface="Times New Roman" pitchFamily="2" charset="0"/>
              </a:rPr>
              <a:t> </a:t>
            </a:r>
            <a:r>
              <a:rPr lang="en-US" altLang="zh-CN" b="1" i="1" noProof="1">
                <a:solidFill>
                  <a:srgbClr val="0000CC"/>
                </a:solidFill>
                <a:latin typeface="Times New Roman" pitchFamily="2" charset="0"/>
              </a:rPr>
              <a:t>2</a:t>
            </a:r>
            <a:r>
              <a:rPr lang="zh-CN" altLang="en-US" sz="2800" b="1" i="1" noProof="1">
                <a:solidFill>
                  <a:srgbClr val="0000CC"/>
                </a:solidFill>
                <a:latin typeface="Times New Roman" pitchFamily="2" charset="0"/>
              </a:rPr>
              <a:t>-</a:t>
            </a:r>
            <a:r>
              <a:rPr lang="en-US" altLang="zh-CN" sz="2800" b="1" i="1" noProof="1">
                <a:solidFill>
                  <a:srgbClr val="0000CC"/>
                </a:solidFill>
                <a:latin typeface="Times New Roman" pitchFamily="2" charset="0"/>
              </a:rPr>
              <a:t>3</a:t>
            </a:r>
            <a:r>
              <a:rPr lang="zh-CN" altLang="en-US" sz="2800" b="1" i="1" noProof="1">
                <a:solidFill>
                  <a:srgbClr val="0000CC"/>
                </a:solidFill>
                <a:latin typeface="Times New Roman" pitchFamily="2" charset="0"/>
              </a:rPr>
              <a:t> questions)</a:t>
            </a: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b="1" i="1" noProof="1">
                <a:solidFill>
                  <a:srgbClr val="0000CC"/>
                </a:solidFill>
                <a:latin typeface="Times New Roman" pitchFamily="2" charset="0"/>
              </a:rPr>
              <a:t>   </a:t>
            </a:r>
            <a:r>
              <a:rPr lang="zh-CN" altLang="en-US" sz="2800" b="1" noProof="1">
                <a:latin typeface="Times New Roman" pitchFamily="2" charset="0"/>
              </a:rPr>
              <a:t>1)</a:t>
            </a:r>
            <a:r>
              <a:rPr lang="en-US" altLang="zh-CN" sz="2800" b="1" noProof="1">
                <a:latin typeface="Times New Roman" pitchFamily="2" charset="0"/>
              </a:rPr>
              <a:t>…</a:t>
            </a:r>
            <a:endParaRPr lang="zh-CN" altLang="en-US" sz="2800" b="1" noProof="1">
              <a:latin typeface="Times New Roman" pitchFamily="2" charset="0"/>
            </a:endParaRPr>
          </a:p>
          <a:p>
            <a:pPr marL="1905" indent="-3448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b="1" noProof="1">
                <a:latin typeface="Times New Roman" pitchFamily="2" charset="0"/>
              </a:rPr>
              <a:t>   2</a:t>
            </a:r>
            <a:r>
              <a:rPr lang="en-US" altLang="zh-CN" b="1" noProof="1">
                <a:latin typeface="Times New Roman" pitchFamily="2" charset="0"/>
              </a:rPr>
              <a:t>)…</a:t>
            </a:r>
            <a:endParaRPr lang="zh-CN" altLang="en-US" sz="2800" b="1" noProof="1">
              <a:latin typeface="Times New Roman" pitchFamily="2" charset="0"/>
            </a:endParaRP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b="1" i="1" noProof="1">
                <a:solidFill>
                  <a:srgbClr val="0000CC"/>
                </a:solidFill>
                <a:latin typeface="Times New Roman" pitchFamily="2" charset="0"/>
              </a:rPr>
              <a:t>W:</a:t>
            </a:r>
            <a:r>
              <a:rPr lang="zh-CN" altLang="en-US" sz="2800" b="1" noProof="1">
                <a:latin typeface="Times New Roman" pitchFamily="2" charset="0"/>
              </a:rPr>
              <a:t> ...</a:t>
            </a: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b="1" i="1" noProof="1">
                <a:solidFill>
                  <a:srgbClr val="FF0000"/>
                </a:solidFill>
                <a:latin typeface="Times New Roman" pitchFamily="2" charset="0"/>
              </a:rPr>
              <a:t>S3: </a:t>
            </a:r>
            <a:r>
              <a:rPr lang="en-US" altLang="zh-CN" sz="2800" b="1" i="1" noProof="1">
                <a:solidFill>
                  <a:schemeClr val="bg2">
                    <a:lumMod val="10000"/>
                  </a:schemeClr>
                </a:solidFill>
                <a:latin typeface="Times New Roman" pitchFamily="2" charset="0"/>
              </a:rPr>
              <a:t>And I want know…</a:t>
            </a: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zh-CN" b="1" i="1" noProof="1">
                <a:solidFill>
                  <a:srgbClr val="FF0000"/>
                </a:solidFill>
                <a:latin typeface="Times New Roman" pitchFamily="2" charset="0"/>
              </a:rPr>
              <a:t>    </a:t>
            </a:r>
            <a:r>
              <a:rPr lang="en-US" altLang="zh-CN" b="1" i="1" noProof="1">
                <a:solidFill>
                  <a:schemeClr val="bg2">
                    <a:lumMod val="10000"/>
                  </a:schemeClr>
                </a:solidFill>
                <a:latin typeface="Times New Roman" pitchFamily="2" charset="0"/>
              </a:rPr>
              <a:t>1)…</a:t>
            </a: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zh-CN" b="1" i="1" noProof="1">
                <a:solidFill>
                  <a:srgbClr val="FF0000"/>
                </a:solidFill>
                <a:latin typeface="Times New Roman" pitchFamily="2" charset="0"/>
              </a:rPr>
              <a:t>    </a:t>
            </a:r>
            <a:r>
              <a:rPr lang="en-US" altLang="zh-CN" b="1" i="1" noProof="1">
                <a:solidFill>
                  <a:schemeClr val="bg2">
                    <a:lumMod val="10000"/>
                  </a:schemeClr>
                </a:solidFill>
                <a:latin typeface="Times New Roman" pitchFamily="2" charset="0"/>
              </a:rPr>
              <a:t>2)…</a:t>
            </a: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b="1" i="1" noProof="1">
                <a:solidFill>
                  <a:srgbClr val="0000CC"/>
                </a:solidFill>
                <a:latin typeface="Times New Roman" pitchFamily="2" charset="0"/>
              </a:rPr>
              <a:t>W:</a:t>
            </a:r>
            <a:r>
              <a:rPr lang="en-US" altLang="zh-CN" b="1" i="1" noProof="1">
                <a:solidFill>
                  <a:srgbClr val="0000CC"/>
                </a:solidFill>
                <a:latin typeface="Times New Roman" pitchFamily="2" charset="0"/>
              </a:rPr>
              <a:t> …</a:t>
            </a:r>
          </a:p>
          <a:p>
            <a:pPr marL="1905" indent="-1905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zh-CN" b="1" i="1" noProof="1">
                <a:solidFill>
                  <a:srgbClr val="FF0000"/>
                </a:solidFill>
                <a:latin typeface="Times New Roman" pitchFamily="2" charset="0"/>
              </a:rPr>
              <a:t>S4: </a:t>
            </a:r>
            <a:r>
              <a:rPr lang="en-US" altLang="zh-CN" b="1" i="1" noProof="1">
                <a:latin typeface="Times New Roman" pitchFamily="2" charset="0"/>
              </a:rPr>
              <a:t>Thank you Mr.Writer.We are so happy to know that if someone wants to be excellent in his field, he should ……</a:t>
            </a:r>
          </a:p>
        </p:txBody>
      </p:sp>
      <p:sp>
        <p:nvSpPr>
          <p:cNvPr id="23555" name="标题 22530"/>
          <p:cNvSpPr>
            <a:spLocks noGrp="1" noChangeArrowheads="1"/>
          </p:cNvSpPr>
          <p:nvPr>
            <p:ph type="title"/>
          </p:nvPr>
        </p:nvSpPr>
        <p:spPr>
          <a:xfrm>
            <a:off x="622300" y="1"/>
            <a:ext cx="10972800" cy="549275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Sample：(The writer—W；students—S)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CCA625-08CD-4569-B640-E57775C1A973}"/>
              </a:ext>
            </a:extLst>
          </p:cNvPr>
          <p:cNvSpPr txBox="1"/>
          <p:nvPr/>
        </p:nvSpPr>
        <p:spPr bwMode="auto">
          <a:xfrm>
            <a:off x="6331410" y="2623929"/>
            <a:ext cx="5526156" cy="2739211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kern="0" dirty="0">
                <a:solidFill>
                  <a:srgbClr val="FF0000"/>
                </a:solidFill>
                <a:latin typeface="Times New Roman" pitchFamily="18" charset="0"/>
              </a:rPr>
              <a:t>for example: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itchFamily="18" charset="0"/>
              </a:rPr>
              <a:t>1)What was Tan Dun interested in when he was young?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itchFamily="18" charset="0"/>
              </a:rPr>
              <a:t>2) Where did he learn music 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itchFamily="18" charset="0"/>
              </a:rPr>
              <a:t>3) What do you think of ‘music without boundaries’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itchFamily="18" charset="0"/>
              </a:rPr>
              <a:t>                ……</a:t>
            </a:r>
            <a:endParaRPr lang="zh-CN" altLang="en-US" sz="24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CEA1C-C0FA-401A-8AED-6338FC108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7C358D6-A250-44E3-9826-654FC4CFFFFD}"/>
              </a:ext>
            </a:extLst>
          </p:cNvPr>
          <p:cNvSpPr/>
          <p:nvPr/>
        </p:nvSpPr>
        <p:spPr>
          <a:xfrm>
            <a:off x="2969444" y="1979625"/>
            <a:ext cx="1941921" cy="2017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His works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889EA95A-F474-49AB-AA78-4ADD5BB7C471}"/>
              </a:ext>
            </a:extLst>
          </p:cNvPr>
          <p:cNvSpPr/>
          <p:nvPr/>
        </p:nvSpPr>
        <p:spPr>
          <a:xfrm>
            <a:off x="5910606" y="820132"/>
            <a:ext cx="1828800" cy="744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childhood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36A94EB-6E43-40C8-8DBC-D250120481A1}"/>
              </a:ext>
            </a:extLst>
          </p:cNvPr>
          <p:cNvSpPr/>
          <p:nvPr/>
        </p:nvSpPr>
        <p:spPr>
          <a:xfrm>
            <a:off x="5778631" y="2389691"/>
            <a:ext cx="1828800" cy="744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education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4A247B2-5255-4BC4-9F5C-C94A0C2426D3}"/>
              </a:ext>
            </a:extLst>
          </p:cNvPr>
          <p:cNvSpPr/>
          <p:nvPr/>
        </p:nvSpPr>
        <p:spPr>
          <a:xfrm>
            <a:off x="5891752" y="3996962"/>
            <a:ext cx="1828800" cy="744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creativity</a:t>
            </a:r>
            <a:endParaRPr lang="zh-CN" altLang="en-US" dirty="0"/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0C553844-FA53-42E1-B850-07C195757DF8}"/>
              </a:ext>
            </a:extLst>
          </p:cNvPr>
          <p:cNvSpPr/>
          <p:nvPr/>
        </p:nvSpPr>
        <p:spPr>
          <a:xfrm>
            <a:off x="5272725" y="1410488"/>
            <a:ext cx="619027" cy="29011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B18F18-502A-4694-A506-81996BD9FDE9}"/>
              </a:ext>
            </a:extLst>
          </p:cNvPr>
          <p:cNvSpPr/>
          <p:nvPr/>
        </p:nvSpPr>
        <p:spPr>
          <a:xfrm>
            <a:off x="1272619" y="4506012"/>
            <a:ext cx="5033913" cy="112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Mix……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DC024B5-3EA0-45A0-81E6-E31FD8F5F92E}"/>
              </a:ext>
            </a:extLst>
          </p:cNvPr>
          <p:cNvSpPr/>
          <p:nvPr/>
        </p:nvSpPr>
        <p:spPr>
          <a:xfrm>
            <a:off x="7984503" y="424206"/>
            <a:ext cx="3751868" cy="1555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…..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F0A570E-F03C-432B-81C8-5D3A324D2328}"/>
              </a:ext>
            </a:extLst>
          </p:cNvPr>
          <p:cNvSpPr/>
          <p:nvPr/>
        </p:nvSpPr>
        <p:spPr>
          <a:xfrm>
            <a:off x="7984503" y="2210583"/>
            <a:ext cx="3751868" cy="1555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…..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5222E1C-B8DC-4A95-9717-5006F08B9570}"/>
              </a:ext>
            </a:extLst>
          </p:cNvPr>
          <p:cNvSpPr/>
          <p:nvPr/>
        </p:nvSpPr>
        <p:spPr>
          <a:xfrm>
            <a:off x="7984503" y="4196498"/>
            <a:ext cx="3751868" cy="1555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…..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0614C4-0601-428B-8529-1DFDD2B7064E}"/>
              </a:ext>
            </a:extLst>
          </p:cNvPr>
          <p:cNvSpPr txBox="1"/>
          <p:nvPr/>
        </p:nvSpPr>
        <p:spPr bwMode="auto">
          <a:xfrm>
            <a:off x="0" y="25030"/>
            <a:ext cx="115029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3600"/>
              <a:t>Group work:  mind map-----how to introduce a celebrity  </a:t>
            </a:r>
            <a:endParaRPr lang="en-US" altLang="zh-CN" sz="3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4C209B-CFF1-410D-A2F6-0EFF95C83A10}"/>
              </a:ext>
            </a:extLst>
          </p:cNvPr>
          <p:cNvSpPr txBox="1"/>
          <p:nvPr/>
        </p:nvSpPr>
        <p:spPr bwMode="auto">
          <a:xfrm>
            <a:off x="-116481" y="2568650"/>
            <a:ext cx="39980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3200"/>
              <a:t>Tan</a:t>
            </a:r>
            <a:r>
              <a:rPr lang="zh-CN" altLang="en-US" sz="3200"/>
              <a:t> </a:t>
            </a:r>
            <a:r>
              <a:rPr lang="en-US" altLang="zh-CN" sz="3200"/>
              <a:t>Dun’s</a:t>
            </a:r>
            <a:r>
              <a:rPr lang="zh-CN" altLang="en-US" sz="3200"/>
              <a:t> </a:t>
            </a:r>
            <a:r>
              <a:rPr lang="en-US" altLang="zh-CN" sz="3200"/>
              <a:t>music</a:t>
            </a:r>
            <a:r>
              <a:rPr lang="zh-CN" altLang="en-US" sz="3200"/>
              <a:t> </a:t>
            </a: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10982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744E2-6E85-4D38-9BBC-ED914C16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5" y="1564849"/>
            <a:ext cx="10972800" cy="2236507"/>
          </a:xfrm>
        </p:spPr>
        <p:txBody>
          <a:bodyPr/>
          <a:lstStyle/>
          <a:p>
            <a:r>
              <a:rPr lang="en-US" altLang="zh-CN" dirty="0"/>
              <a:t>Tan Dun’s </a:t>
            </a:r>
            <a:br>
              <a:rPr lang="en-US" altLang="zh-CN" dirty="0"/>
            </a:br>
            <a:r>
              <a:rPr lang="en-US" altLang="zh-CN" dirty="0"/>
              <a:t>Tan Dun’s childhood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Tan Dun’s education background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Tan Dun’s dreams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31729-7935-4701-BFAF-9021132BA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Work in groups of 4 </a:t>
            </a:r>
          </a:p>
          <a:p>
            <a:r>
              <a:rPr lang="en-US" altLang="zh-CN" dirty="0"/>
              <a:t>  There is going to be show about Tan Dun in his hometown. Work in groups </a:t>
            </a:r>
          </a:p>
          <a:p>
            <a:r>
              <a:rPr lang="en-US" altLang="zh-CN" dirty="0"/>
              <a:t>to design a poster for him.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585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725"/>
              </a:lnSpc>
              <a:spcBef>
                <a:spcPct val="50000"/>
              </a:spcBef>
            </a:pPr>
            <a:r>
              <a:rPr lang="zh-CN" alt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Tan Dun</a:t>
            </a:r>
            <a:r>
              <a:rPr lang="zh-CN" altLang="en-US" sz="3600" b="1" i="1" dirty="0">
                <a:latin typeface="Times New Roman" pitchFamily="18" charset="0"/>
              </a:rPr>
              <a:t>,</a:t>
            </a:r>
            <a:r>
              <a:rPr lang="zh-CN" altLang="en-US" sz="36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zh-CN" altLang="en-US" sz="3600" b="1" i="1" dirty="0">
                <a:latin typeface="Times New Roman" pitchFamily="18" charset="0"/>
              </a:rPr>
              <a:t>a world-famous</a:t>
            </a:r>
            <a:r>
              <a:rPr lang="zh-CN" altLang="en-US" sz="36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zh-CN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composer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[</a:t>
            </a:r>
            <a:r>
              <a:rPr lang="en-US" altLang="zh-CN" sz="3200" b="1" dirty="0" err="1">
                <a:latin typeface="Times New Roman" panose="02020603050405020304" pitchFamily="18" charset="0"/>
                <a:sym typeface="+mn-ea"/>
              </a:rPr>
              <a:t>kəmˈpəʊzə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(r)]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7172" name="上箭头标注 7171"/>
          <p:cNvSpPr>
            <a:spLocks noChangeArrowheads="1"/>
          </p:cNvSpPr>
          <p:nvPr/>
        </p:nvSpPr>
        <p:spPr bwMode="auto">
          <a:xfrm>
            <a:off x="3744312" y="799281"/>
            <a:ext cx="6286500" cy="504825"/>
          </a:xfrm>
          <a:prstGeom prst="upArrowCallout">
            <a:avLst>
              <a:gd name="adj1" fmla="val 24733"/>
              <a:gd name="adj2" fmla="val 163011"/>
              <a:gd name="adj3" fmla="val 16176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800" b="1">
                <a:solidFill>
                  <a:srgbClr val="800080"/>
                </a:solidFill>
              </a:rPr>
              <a:t>a person who writes music</a:t>
            </a:r>
          </a:p>
        </p:txBody>
      </p:sp>
      <p:pic>
        <p:nvPicPr>
          <p:cNvPr id="6149" name="图片 7172" descr="00030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6441" y="2238702"/>
            <a:ext cx="3615559" cy="46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 bwMode="auto">
          <a:xfrm>
            <a:off x="1671145" y="3878318"/>
            <a:ext cx="39413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40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矩形 16"/>
          <p:cNvSpPr>
            <a:spLocks noChangeArrowheads="1" noChangeShapeType="1" noTextEdit="1"/>
          </p:cNvSpPr>
          <p:nvPr/>
        </p:nvSpPr>
        <p:spPr bwMode="auto">
          <a:xfrm>
            <a:off x="268014" y="1905438"/>
            <a:ext cx="7416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Crouching Tiger, Hidden Dragon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 Antiqua"/>
            </a:endParaRPr>
          </a:p>
        </p:txBody>
      </p:sp>
      <p:grpSp>
        <p:nvGrpSpPr>
          <p:cNvPr id="18" name="组 2"/>
          <p:cNvGrpSpPr>
            <a:grpSpLocks noChangeAspect="1"/>
          </p:cNvGrpSpPr>
          <p:nvPr/>
        </p:nvGrpSpPr>
        <p:grpSpPr bwMode="auto">
          <a:xfrm>
            <a:off x="213491" y="2704279"/>
            <a:ext cx="8388350" cy="4153721"/>
            <a:chOff x="0" y="0"/>
            <a:chExt cx="8568952" cy="4501223"/>
          </a:xfrm>
        </p:grpSpPr>
        <p:pic>
          <p:nvPicPr>
            <p:cNvPr id="19" name="图片 11" descr="838ba61ea8d3fd1fc76abceb324e251f94ca5ffb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8032"/>
              <a:ext cx="4320480" cy="4179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图片 12" descr="5xiugai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2528" y="0"/>
              <a:ext cx="3816424" cy="450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矩形 20"/>
          <p:cNvSpPr/>
          <p:nvPr/>
        </p:nvSpPr>
        <p:spPr>
          <a:xfrm>
            <a:off x="3293183" y="236146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《</a:t>
            </a:r>
            <a:r>
              <a:rPr lang="zh-CN" altLang="en-US" sz="3600" b="1" dirty="0"/>
              <a:t>卧虎藏龙</a:t>
            </a:r>
            <a:r>
              <a:rPr lang="en-US" altLang="zh-CN" sz="3600" b="1" dirty="0"/>
              <a:t>》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  <p:bldP spid="7172" grpId="0" bldLvl="0" animBg="1"/>
      <p:bldP spid="17" grpId="1"/>
      <p:bldP spid="2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9514" y="1000610"/>
            <a:ext cx="9743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Each time ……by Tan Dun, a world-famous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composer</a:t>
            </a:r>
            <a:r>
              <a:rPr lang="en-US" altLang="zh-CN" sz="3200" b="1" dirty="0">
                <a:latin typeface="Times New Roman" panose="02020603050405020304" pitchFamily="18" charset="0"/>
              </a:rPr>
              <a:t>. 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1762" y="1695290"/>
            <a:ext cx="11269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Born in 1958 </a:t>
            </a:r>
            <a:r>
              <a:rPr lang="en-US" altLang="zh-CN" sz="3200" b="1" dirty="0">
                <a:latin typeface="Times New Roman" panose="02020603050405020304" pitchFamily="18" charset="0"/>
              </a:rPr>
              <a:t>in central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Hunan, China</a:t>
            </a:r>
            <a:r>
              <a:rPr lang="en-US" altLang="zh-CN" sz="3200" b="1" dirty="0">
                <a:latin typeface="Times New Roman" panose="02020603050405020304" pitchFamily="18" charset="0"/>
              </a:rPr>
              <a:t>, Tan Dun grew up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near the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Liuyang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River</a:t>
            </a:r>
            <a:r>
              <a:rPr lang="en-US" altLang="zh-CN" sz="3200" b="1" dirty="0">
                <a:latin typeface="Times New Roman" panose="02020603050405020304" pitchFamily="18" charset="0"/>
              </a:rPr>
              <a:t>...Tan showed an interest in 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music</a:t>
            </a:r>
            <a:r>
              <a:rPr lang="en-US" altLang="zh-CN" sz="32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" name="矩形 3"/>
          <p:cNvSpPr/>
          <p:nvPr/>
        </p:nvSpPr>
        <p:spPr>
          <a:xfrm>
            <a:off x="1382016" y="2707771"/>
            <a:ext cx="11026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In 1978, Tan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entered the Central Conservatory of music </a:t>
            </a:r>
            <a:r>
              <a:rPr lang="en-US" altLang="zh-CN" sz="3200" b="1" dirty="0">
                <a:latin typeface="Times New Roman" panose="02020603050405020304" pitchFamily="18" charset="0"/>
              </a:rPr>
              <a:t>in Beijing…USA…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Oscar</a:t>
            </a:r>
            <a:r>
              <a:rPr lang="en-US" altLang="zh-CN" sz="3200" b="1" dirty="0">
                <a:latin typeface="Times New Roman" panose="02020603050405020304" pitchFamily="18" charset="0"/>
              </a:rPr>
              <a:t> for his music in the film 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……</a:t>
            </a:r>
            <a:r>
              <a:rPr lang="en-US" altLang="zh-CN" sz="3200" b="1" dirty="0">
                <a:latin typeface="Times New Roman" panose="02020603050405020304" pitchFamily="18" charset="0"/>
              </a:rPr>
              <a:t>. 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303283" y="3784987"/>
            <a:ext cx="10888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As he likes the sounds of nature… His amazing piece of music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Water</a:t>
            </a:r>
            <a:r>
              <a:rPr lang="en-US" altLang="zh-CN" sz="3200" b="1" dirty="0">
                <a:latin typeface="Times New Roman" panose="02020603050405020304" pitchFamily="18" charset="0"/>
              </a:rPr>
              <a:t> does not use any musical instruments……</a:t>
            </a:r>
          </a:p>
        </p:txBody>
      </p:sp>
      <p:sp>
        <p:nvSpPr>
          <p:cNvPr id="6" name="矩形 5"/>
          <p:cNvSpPr/>
          <p:nvPr/>
        </p:nvSpPr>
        <p:spPr>
          <a:xfrm>
            <a:off x="1213945" y="4937133"/>
            <a:ext cx="12950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has helped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a bridge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East and the West…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“My music is to dream without boundaries,” Tan once   said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…music without boundaries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0" y="1004694"/>
            <a:ext cx="15461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第一段</a:t>
            </a:r>
          </a:p>
        </p:txBody>
      </p:sp>
      <p:sp>
        <p:nvSpPr>
          <p:cNvPr id="13" name="线形标注 1 12"/>
          <p:cNvSpPr/>
          <p:nvPr/>
        </p:nvSpPr>
        <p:spPr>
          <a:xfrm>
            <a:off x="7338723" y="230334"/>
            <a:ext cx="3940233" cy="745651"/>
          </a:xfrm>
          <a:prstGeom prst="borderCallout1">
            <a:avLst/>
          </a:prstGeom>
          <a:solidFill>
            <a:srgbClr val="5EC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</a:rPr>
              <a:t>General introduction</a:t>
            </a:r>
          </a:p>
          <a:p>
            <a:pPr algn="ctr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总体介绍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1844852"/>
            <a:ext cx="1447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第二段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297746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第三段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402917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第四段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505650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第五段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595428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第六段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4944306" y="1576552"/>
            <a:ext cx="6359569" cy="2781"/>
          </a:xfrm>
          <a:prstGeom prst="line">
            <a:avLst/>
          </a:prstGeom>
          <a:ln w="571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6051666" y="565266"/>
            <a:ext cx="3956858" cy="646331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姓名、身份、地位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1655237" y="2211090"/>
            <a:ext cx="6359569" cy="2781"/>
          </a:xfrm>
          <a:prstGeom prst="line">
            <a:avLst/>
          </a:prstGeom>
          <a:ln w="571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5448611" y="2745876"/>
            <a:ext cx="6359569" cy="2781"/>
          </a:xfrm>
          <a:prstGeom prst="line">
            <a:avLst/>
          </a:prstGeom>
          <a:ln w="571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596044" y="3225339"/>
            <a:ext cx="9742516" cy="83126"/>
          </a:xfrm>
          <a:prstGeom prst="line">
            <a:avLst/>
          </a:prstGeom>
          <a:ln w="571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832431" y="4305898"/>
            <a:ext cx="6359569" cy="2781"/>
          </a:xfrm>
          <a:prstGeom prst="line">
            <a:avLst/>
          </a:prstGeom>
          <a:ln w="571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272852" y="4873946"/>
            <a:ext cx="1536850" cy="13938"/>
          </a:xfrm>
          <a:prstGeom prst="line">
            <a:avLst/>
          </a:prstGeom>
          <a:ln w="571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439106" y="5519651"/>
            <a:ext cx="10331716" cy="2687"/>
          </a:xfrm>
          <a:prstGeom prst="line">
            <a:avLst/>
          </a:prstGeom>
          <a:ln w="571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472357" y="6486614"/>
            <a:ext cx="5044821" cy="13939"/>
          </a:xfrm>
          <a:prstGeom prst="line">
            <a:avLst/>
          </a:prstGeom>
          <a:ln w="5715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>
            <a:off x="6035041" y="1812174"/>
            <a:ext cx="4505499" cy="646331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成长经历、兴趣爱好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6054438" y="2892829"/>
            <a:ext cx="4505499" cy="646331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教育经历、突出成绩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090457" y="3890357"/>
            <a:ext cx="4505499" cy="646331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经典作品、性格特点</a:t>
            </a:r>
          </a:p>
        </p:txBody>
      </p:sp>
      <p:sp>
        <p:nvSpPr>
          <p:cNvPr id="26" name="线形标注 1 25"/>
          <p:cNvSpPr/>
          <p:nvPr/>
        </p:nvSpPr>
        <p:spPr>
          <a:xfrm>
            <a:off x="6852455" y="1712422"/>
            <a:ext cx="4635731" cy="2876204"/>
          </a:xfrm>
          <a:prstGeom prst="borderCallout1">
            <a:avLst>
              <a:gd name="adj1" fmla="val 18750"/>
              <a:gd name="adj2" fmla="val -8333"/>
              <a:gd name="adj3" fmla="val 56431"/>
              <a:gd name="adj4" fmla="val -67024"/>
            </a:avLst>
          </a:prstGeom>
          <a:solidFill>
            <a:srgbClr val="5EC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Detailed introduction</a:t>
            </a:r>
          </a:p>
          <a:p>
            <a:pPr algn="ctr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细节介绍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758248" y="5370023"/>
            <a:ext cx="4197926" cy="646331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影响、启示</a:t>
            </a:r>
          </a:p>
        </p:txBody>
      </p:sp>
      <p:sp>
        <p:nvSpPr>
          <p:cNvPr id="27" name="线形标注 1 26"/>
          <p:cNvSpPr/>
          <p:nvPr/>
        </p:nvSpPr>
        <p:spPr>
          <a:xfrm>
            <a:off x="6752705" y="5437771"/>
            <a:ext cx="4225350" cy="745651"/>
          </a:xfrm>
          <a:prstGeom prst="borderCallout1">
            <a:avLst/>
          </a:prstGeom>
          <a:solidFill>
            <a:srgbClr val="5EC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the evaluation</a:t>
            </a:r>
          </a:p>
          <a:p>
            <a:pPr algn="ctr"/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人物评价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流程图: 过程 41"/>
          <p:cNvSpPr/>
          <p:nvPr/>
        </p:nvSpPr>
        <p:spPr>
          <a:xfrm>
            <a:off x="1296784" y="1812174"/>
            <a:ext cx="3108960" cy="294270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</a:rPr>
              <a:t>Para2-4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43" name="流程图: 过程 42"/>
          <p:cNvSpPr/>
          <p:nvPr/>
        </p:nvSpPr>
        <p:spPr>
          <a:xfrm>
            <a:off x="1330035" y="5087389"/>
            <a:ext cx="3142211" cy="14796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</a:rPr>
              <a:t>Para5-6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44" name="流程图: 过程 43"/>
          <p:cNvSpPr/>
          <p:nvPr/>
        </p:nvSpPr>
        <p:spPr>
          <a:xfrm>
            <a:off x="1379913" y="864523"/>
            <a:ext cx="2842953" cy="74814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</a:rPr>
              <a:t>Para1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1" y="0"/>
            <a:ext cx="4272742" cy="70788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kern="0" dirty="0">
                <a:solidFill>
                  <a:srgbClr val="FF0000"/>
                </a:solidFill>
                <a:latin typeface="Times New Roman" pitchFamily="18" charset="0"/>
              </a:rPr>
              <a:t>英文人物传记结构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9" grpId="1"/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5" grpId="0" animBg="1"/>
      <p:bldP spid="25" grpId="1" animBg="1"/>
      <p:bldP spid="27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MH_Other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053012">
            <a:off x="2098730" y="1650764"/>
            <a:ext cx="4445000" cy="4370388"/>
          </a:xfrm>
          <a:prstGeom prst="ellipse">
            <a:avLst/>
          </a:prstGeom>
          <a:noFill/>
          <a:ln w="12700" cmpd="sng">
            <a:solidFill>
              <a:srgbClr val="E8E8E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5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53012">
            <a:off x="1308155" y="2890602"/>
            <a:ext cx="2692400" cy="2692400"/>
          </a:xfrm>
          <a:prstGeom prst="ellipse">
            <a:avLst/>
          </a:prstGeom>
          <a:noFill/>
          <a:ln w="12700" cmpd="sng">
            <a:solidFill>
              <a:srgbClr val="E8E8E8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6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53012">
            <a:off x="2087617" y="2085739"/>
            <a:ext cx="3511550" cy="3511550"/>
          </a:xfrm>
          <a:prstGeom prst="ellipse">
            <a:avLst/>
          </a:prstGeom>
          <a:noFill/>
          <a:ln w="12700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7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053012">
            <a:off x="6407102" y="3452514"/>
            <a:ext cx="190800" cy="190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8" name="MH_Other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053012">
            <a:off x="6056265" y="4986039"/>
            <a:ext cx="190800" cy="1905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487B78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10066"/>
          <a:stretch>
            <a:fillRect/>
          </a:stretch>
        </p:blipFill>
        <p:spPr>
          <a:xfrm>
            <a:off x="1245476" y="1534838"/>
            <a:ext cx="4390089" cy="3664359"/>
          </a:xfr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753860" y="1786890"/>
            <a:ext cx="4718050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 Get more information about Tan Dun and his works after class.</a:t>
            </a: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 Try to introduce Tan Dun in your own words.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1403985" y="300355"/>
            <a:ext cx="4431665" cy="70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i="1" dirty="0">
                <a:latin typeface="Arial" panose="020B0604020202020204" pitchFamily="34" charset="0"/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06636" y="1399041"/>
            <a:ext cx="6806565" cy="18611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迷你简准圆" panose="03000509000000000000" pitchFamily="65" charset="-122"/>
                <a:ea typeface="迷你简准圆" panose="03000509000000000000" pitchFamily="65" charset="-122"/>
                <a:cs typeface="+mn-cs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96896" y="189186"/>
            <a:ext cx="5181600" cy="914400"/>
            <a:chOff x="1584" y="432"/>
            <a:chExt cx="2448" cy="576"/>
          </a:xfrm>
        </p:grpSpPr>
        <p:pic>
          <p:nvPicPr>
            <p:cNvPr id="12291" name="Picture 4" descr="bac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432"/>
              <a:ext cx="244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2" name="Text Box 5"/>
            <p:cNvSpPr txBox="1">
              <a:spLocks noChangeArrowheads="1"/>
            </p:cNvSpPr>
            <p:nvPr/>
          </p:nvSpPr>
          <p:spPr bwMode="auto">
            <a:xfrm>
              <a:off x="1908" y="508"/>
              <a:ext cx="130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rgbClr val="008000"/>
                  </a:solidFill>
                  <a:latin typeface="Times New Roman" pitchFamily="18" charset="0"/>
                </a:rPr>
                <a:t>Words Study</a:t>
              </a:r>
            </a:p>
          </p:txBody>
        </p:sp>
      </p:grp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914400" y="2438401"/>
            <a:ext cx="193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20262" y="1289982"/>
            <a:ext cx="3835400" cy="33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boundary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medal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present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winner</a:t>
            </a:r>
          </a:p>
          <a:p>
            <a:pPr>
              <a:spcBef>
                <a:spcPct val="20000"/>
              </a:spcBef>
            </a:pPr>
            <a:endParaRPr lang="en-US" altLang="zh-CN" sz="3600" b="1" dirty="0">
              <a:latin typeface="Times New Roman" pitchFamily="18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848537" y="2052144"/>
            <a:ext cx="2205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/'</a:t>
            </a:r>
            <a:r>
              <a:rPr lang="en-US" altLang="zh-CN" sz="2800" b="1" dirty="0" err="1">
                <a:solidFill>
                  <a:srgbClr val="0000FF"/>
                </a:solidFill>
              </a:rPr>
              <a:t>medl</a:t>
            </a:r>
            <a:r>
              <a:rPr lang="en-US" altLang="zh-CN" sz="2800" b="1" dirty="0">
                <a:solidFill>
                  <a:srgbClr val="0000FF"/>
                </a:solidFill>
              </a:rPr>
              <a:t> /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793287" y="1380030"/>
            <a:ext cx="2614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 '</a:t>
            </a:r>
            <a:r>
              <a:rPr lang="en-US" altLang="zh-CN" sz="2800" b="1" dirty="0" err="1">
                <a:solidFill>
                  <a:srgbClr val="0000FF"/>
                </a:solidFill>
              </a:rPr>
              <a:t>baʊnd</a:t>
            </a:r>
            <a:r>
              <a:rPr lang="en-US" altLang="zh-CN" sz="2800" b="1" dirty="0">
                <a:solidFill>
                  <a:srgbClr val="0000FF"/>
                </a:solidFill>
              </a:rPr>
              <a:t>(ə)</a:t>
            </a:r>
            <a:r>
              <a:rPr lang="en-US" altLang="zh-CN" sz="2800" b="1" dirty="0" err="1">
                <a:solidFill>
                  <a:srgbClr val="0000FF"/>
                </a:solidFill>
              </a:rPr>
              <a:t>rɪ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</a:rPr>
              <a:t>/ 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3729495" y="3856202"/>
            <a:ext cx="2310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 err="1">
                <a:solidFill>
                  <a:srgbClr val="0000FF"/>
                </a:solidFill>
              </a:rPr>
              <a:t>kəm'pəʊzə</a:t>
            </a:r>
            <a:r>
              <a:rPr lang="en-US" altLang="zh-CN" sz="2800" b="1" dirty="0">
                <a:solidFill>
                  <a:srgbClr val="0000FF"/>
                </a:solidFill>
              </a:rPr>
              <a:t> /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3767957" y="3247697"/>
            <a:ext cx="19864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>
                <a:solidFill>
                  <a:srgbClr val="0000FF"/>
                </a:solidFill>
              </a:rPr>
              <a:t>'</a:t>
            </a:r>
            <a:r>
              <a:rPr lang="en-US" altLang="zh-CN" sz="2800" b="1" dirty="0" err="1">
                <a:solidFill>
                  <a:srgbClr val="0000FF"/>
                </a:solidFill>
              </a:rPr>
              <a:t>wɪnə</a:t>
            </a:r>
            <a:r>
              <a:rPr lang="en-US" altLang="zh-CN" sz="2800" b="1" dirty="0">
                <a:solidFill>
                  <a:srgbClr val="0000FF"/>
                </a:solidFill>
              </a:rPr>
              <a:t> /</a:t>
            </a:r>
          </a:p>
        </p:txBody>
      </p:sp>
      <p:sp>
        <p:nvSpPr>
          <p:cNvPr id="12300" name="Text Box 7"/>
          <p:cNvSpPr txBox="1">
            <a:spLocks noChangeArrowheads="1"/>
          </p:cNvSpPr>
          <p:nvPr/>
        </p:nvSpPr>
        <p:spPr bwMode="auto">
          <a:xfrm>
            <a:off x="441436" y="3779618"/>
            <a:ext cx="286932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</a:rPr>
              <a:t>composer</a:t>
            </a:r>
          </a:p>
          <a:p>
            <a:r>
              <a:rPr lang="en-US" altLang="zh-CN" sz="3600" b="1" dirty="0">
                <a:latin typeface="Times New Roman" pitchFamily="18" charset="0"/>
              </a:rPr>
              <a:t>central</a:t>
            </a:r>
          </a:p>
          <a:p>
            <a:r>
              <a:rPr lang="en-US" altLang="zh-CN" sz="3600" b="1" dirty="0">
                <a:latin typeface="Times New Roman" pitchFamily="18" charset="0"/>
              </a:rPr>
              <a:t>instrument</a:t>
            </a:r>
          </a:p>
          <a:p>
            <a:r>
              <a:rPr lang="en-US" altLang="zh-CN" sz="3600" b="1" dirty="0">
                <a:latin typeface="Times New Roman" pitchFamily="18" charset="0"/>
              </a:rPr>
              <a:t>common</a:t>
            </a:r>
          </a:p>
          <a:p>
            <a:r>
              <a:rPr lang="en-US" altLang="zh-CN" sz="3600" b="1" dirty="0">
                <a:latin typeface="Times New Roman" pitchFamily="18" charset="0"/>
              </a:rPr>
              <a:t>object</a:t>
            </a:r>
          </a:p>
          <a:p>
            <a:endParaRPr lang="en-US" altLang="zh-CN" sz="3600" b="1" dirty="0">
              <a:latin typeface="Times New Roman" pitchFamily="18" charset="0"/>
            </a:endParaRP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3729496" y="4895796"/>
            <a:ext cx="3041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/'</a:t>
            </a:r>
            <a:r>
              <a:rPr lang="en-US" altLang="zh-CN" sz="2800" b="1" dirty="0" err="1">
                <a:solidFill>
                  <a:srgbClr val="0000FF"/>
                </a:solidFill>
              </a:rPr>
              <a:t>ɪnstrʊm</a:t>
            </a:r>
            <a:r>
              <a:rPr lang="en-US" altLang="zh-CN" sz="2800" b="1" dirty="0">
                <a:solidFill>
                  <a:srgbClr val="0000FF"/>
                </a:solidFill>
              </a:rPr>
              <a:t>(ə)</a:t>
            </a:r>
            <a:r>
              <a:rPr lang="en-US" altLang="zh-CN" sz="2800" b="1" dirty="0" err="1">
                <a:solidFill>
                  <a:srgbClr val="0000FF"/>
                </a:solidFill>
              </a:rPr>
              <a:t>nt</a:t>
            </a:r>
            <a:r>
              <a:rPr lang="en-US" altLang="zh-CN" sz="2800" b="1" dirty="0">
                <a:solidFill>
                  <a:srgbClr val="0000FF"/>
                </a:solidFill>
              </a:rPr>
              <a:t>  </a:t>
            </a:r>
            <a:r>
              <a:rPr lang="en-US" altLang="zh-CN" sz="3200" b="1" dirty="0">
                <a:solidFill>
                  <a:srgbClr val="0000FF"/>
                </a:solidFill>
              </a:rPr>
              <a:t>/ </a:t>
            </a:r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3665996" y="5506764"/>
            <a:ext cx="18694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>
                <a:solidFill>
                  <a:srgbClr val="0000FF"/>
                </a:solidFill>
              </a:rPr>
              <a:t>'</a:t>
            </a:r>
            <a:r>
              <a:rPr lang="en-US" altLang="zh-CN" sz="2800" b="1" dirty="0" err="1">
                <a:solidFill>
                  <a:srgbClr val="0000FF"/>
                </a:solidFill>
              </a:rPr>
              <a:t>kɒmən</a:t>
            </a:r>
            <a:r>
              <a:rPr lang="en-US" altLang="zh-CN" sz="2800" b="1" dirty="0">
                <a:solidFill>
                  <a:srgbClr val="0000FF"/>
                </a:solidFill>
              </a:rPr>
              <a:t>  </a:t>
            </a:r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3696065" y="6054672"/>
            <a:ext cx="19255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>
                <a:solidFill>
                  <a:srgbClr val="0000FF"/>
                </a:solidFill>
              </a:rPr>
              <a:t>'</a:t>
            </a:r>
            <a:r>
              <a:rPr lang="en-US" altLang="zh-CN" sz="2800" b="1" dirty="0" err="1">
                <a:solidFill>
                  <a:srgbClr val="0000FF"/>
                </a:solidFill>
              </a:rPr>
              <a:t>ɒbdʒɪkt</a:t>
            </a:r>
            <a:r>
              <a:rPr lang="en-US" altLang="zh-CN" sz="3200" b="1" dirty="0">
                <a:solidFill>
                  <a:srgbClr val="0000FF"/>
                </a:solidFill>
              </a:rPr>
              <a:t> /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56501" y="2648279"/>
            <a:ext cx="19704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  <a:r>
              <a:rPr lang="en-US" altLang="zh-CN" sz="2800" dirty="0"/>
              <a:t> </a:t>
            </a:r>
            <a:r>
              <a:rPr lang="en-US" altLang="zh-CN" sz="2800" b="1" dirty="0" err="1">
                <a:solidFill>
                  <a:srgbClr val="0000FF"/>
                </a:solidFill>
              </a:rPr>
              <a:t>prɪˈzent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708476" y="4354513"/>
            <a:ext cx="2230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>
                <a:solidFill>
                  <a:srgbClr val="0000FF"/>
                </a:solidFill>
              </a:rPr>
              <a:t>'</a:t>
            </a:r>
            <a:r>
              <a:rPr lang="en-US" altLang="zh-CN" sz="2800" b="1" dirty="0" err="1">
                <a:solidFill>
                  <a:srgbClr val="0000FF"/>
                </a:solidFill>
              </a:rPr>
              <a:t>sentr</a:t>
            </a:r>
            <a:r>
              <a:rPr lang="en-US" altLang="zh-CN" sz="2800" b="1" dirty="0">
                <a:solidFill>
                  <a:srgbClr val="0000FF"/>
                </a:solidFill>
              </a:rPr>
              <a:t>(ə)l  </a:t>
            </a:r>
            <a:r>
              <a:rPr lang="en-US" altLang="zh-CN" sz="3200" b="1" dirty="0">
                <a:solidFill>
                  <a:srgbClr val="0000FF"/>
                </a:solidFill>
              </a:rPr>
              <a:t>/ </a:t>
            </a:r>
          </a:p>
        </p:txBody>
      </p:sp>
      <p:sp>
        <p:nvSpPr>
          <p:cNvPr id="22" name="矩形 21"/>
          <p:cNvSpPr/>
          <p:nvPr/>
        </p:nvSpPr>
        <p:spPr>
          <a:xfrm>
            <a:off x="7023591" y="1382283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边疆，边界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06966" y="191429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奖牌，奖章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65884" y="2546065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Vt</a:t>
            </a:r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颁发，提交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27182" y="423144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adj.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中心的，中央的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83309" y="3133497"/>
            <a:ext cx="2796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获胜者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05285" y="36533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作曲家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18623" y="483311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乐器、工具、器械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616" y="537134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adj.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普通的、一般的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85125" y="5978913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 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物品、东西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5188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96896" y="189186"/>
            <a:ext cx="5181600" cy="914400"/>
            <a:chOff x="1584" y="432"/>
            <a:chExt cx="2448" cy="576"/>
          </a:xfrm>
        </p:grpSpPr>
        <p:pic>
          <p:nvPicPr>
            <p:cNvPr id="12291" name="Picture 4" descr="back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4" y="432"/>
              <a:ext cx="244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2" name="Text Box 5"/>
            <p:cNvSpPr txBox="1">
              <a:spLocks noChangeArrowheads="1"/>
            </p:cNvSpPr>
            <p:nvPr/>
          </p:nvSpPr>
          <p:spPr bwMode="auto">
            <a:xfrm>
              <a:off x="1908" y="508"/>
              <a:ext cx="130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rgbClr val="008000"/>
                  </a:solidFill>
                  <a:latin typeface="Times New Roman" pitchFamily="18" charset="0"/>
                </a:rPr>
                <a:t>Words Study</a:t>
              </a:r>
            </a:p>
          </p:txBody>
        </p:sp>
      </p:grp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914400" y="2438401"/>
            <a:ext cx="193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68014" y="1305748"/>
            <a:ext cx="5580993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stone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musician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be known /famous for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control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latin typeface="Times New Roman" pitchFamily="18" charset="0"/>
              </a:rPr>
              <a:t>flow</a:t>
            </a:r>
          </a:p>
          <a:p>
            <a:pPr>
              <a:spcBef>
                <a:spcPct val="20000"/>
              </a:spcBef>
            </a:pPr>
            <a:endParaRPr lang="en-US" altLang="zh-CN" sz="3600" b="1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altLang="zh-CN" sz="3600" b="1" dirty="0">
              <a:latin typeface="Times New Roman" pitchFamily="18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114800" y="2052145"/>
            <a:ext cx="2427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 err="1">
                <a:solidFill>
                  <a:srgbClr val="0000FF"/>
                </a:solidFill>
              </a:rPr>
              <a:t>mjuː'zɪʃ</a:t>
            </a:r>
            <a:r>
              <a:rPr lang="en-US" altLang="zh-CN" sz="2800" b="1" dirty="0">
                <a:solidFill>
                  <a:srgbClr val="0000FF"/>
                </a:solidFill>
              </a:rPr>
              <a:t>(ə)n/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218956" y="1380030"/>
            <a:ext cx="1829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 ' </a:t>
            </a:r>
            <a:r>
              <a:rPr lang="en-US" altLang="zh-CN" sz="2800" b="1" dirty="0" err="1">
                <a:solidFill>
                  <a:srgbClr val="0000FF"/>
                </a:solidFill>
              </a:rPr>
              <a:t>stəʊn</a:t>
            </a:r>
            <a:r>
              <a:rPr lang="en-US" altLang="zh-CN" sz="2800" b="1" dirty="0">
                <a:solidFill>
                  <a:srgbClr val="0000FF"/>
                </a:solidFill>
              </a:rPr>
              <a:t> / 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4233991" y="3950794"/>
            <a:ext cx="1245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 err="1">
                <a:solidFill>
                  <a:srgbClr val="0000FF"/>
                </a:solidFill>
              </a:rPr>
              <a:t>fləʊ</a:t>
            </a:r>
            <a:r>
              <a:rPr lang="en-US" altLang="zh-CN" sz="2800" b="1" dirty="0">
                <a:solidFill>
                  <a:srgbClr val="0000FF"/>
                </a:solidFill>
              </a:rPr>
              <a:t>] /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4225157" y="3484179"/>
            <a:ext cx="19864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 err="1">
                <a:solidFill>
                  <a:srgbClr val="0000FF"/>
                </a:solidFill>
              </a:rPr>
              <a:t>kən'trəʊl</a:t>
            </a:r>
            <a:r>
              <a:rPr lang="en-US" altLang="zh-CN" sz="2800" b="1" dirty="0">
                <a:solidFill>
                  <a:srgbClr val="0000FF"/>
                </a:solidFill>
              </a:rPr>
              <a:t> /</a:t>
            </a:r>
          </a:p>
        </p:txBody>
      </p:sp>
      <p:sp>
        <p:nvSpPr>
          <p:cNvPr id="12300" name="Text Box 7"/>
          <p:cNvSpPr txBox="1">
            <a:spLocks noChangeArrowheads="1"/>
          </p:cNvSpPr>
          <p:nvPr/>
        </p:nvSpPr>
        <p:spPr bwMode="auto">
          <a:xfrm>
            <a:off x="283781" y="3874213"/>
            <a:ext cx="286932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3600" b="1" dirty="0">
              <a:latin typeface="Times New Roman" pitchFamily="18" charset="0"/>
            </a:endParaRPr>
          </a:p>
          <a:p>
            <a:r>
              <a:rPr lang="en-US" altLang="zh-CN" sz="3600" b="1" dirty="0" err="1">
                <a:latin typeface="Times New Roman" pitchFamily="18" charset="0"/>
              </a:rPr>
              <a:t>traditonal</a:t>
            </a:r>
            <a:endParaRPr lang="en-US" altLang="zh-CN" sz="3600" b="1" dirty="0">
              <a:latin typeface="Times New Roman" pitchFamily="18" charset="0"/>
            </a:endParaRPr>
          </a:p>
          <a:p>
            <a:r>
              <a:rPr lang="en-US" altLang="zh-CN" sz="3600" b="1" dirty="0">
                <a:latin typeface="Times New Roman" pitchFamily="18" charset="0"/>
              </a:rPr>
              <a:t>bell</a:t>
            </a:r>
          </a:p>
          <a:p>
            <a:r>
              <a:rPr lang="en-US" altLang="zh-CN" sz="3600" b="1" dirty="0">
                <a:latin typeface="Times New Roman" pitchFamily="18" charset="0"/>
              </a:rPr>
              <a:t>though</a:t>
            </a:r>
          </a:p>
          <a:p>
            <a:r>
              <a:rPr lang="en-US" altLang="zh-CN" sz="3600" b="1" dirty="0">
                <a:latin typeface="Times New Roman" pitchFamily="18" charset="0"/>
              </a:rPr>
              <a:t>dividing line</a:t>
            </a:r>
          </a:p>
          <a:p>
            <a:endParaRPr lang="en-US" altLang="zh-CN" sz="3600" b="1" dirty="0">
              <a:latin typeface="Times New Roman" pitchFamily="18" charset="0"/>
            </a:endParaRP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4202461" y="4943093"/>
            <a:ext cx="1101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 err="1">
                <a:solidFill>
                  <a:srgbClr val="0000FF"/>
                </a:solidFill>
              </a:rPr>
              <a:t>bel</a:t>
            </a:r>
            <a:r>
              <a:rPr lang="en-US" altLang="zh-CN" sz="2800" b="1" dirty="0">
                <a:solidFill>
                  <a:srgbClr val="0000FF"/>
                </a:solidFill>
              </a:rPr>
              <a:t> / </a:t>
            </a:r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4170493" y="5443702"/>
            <a:ext cx="12394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 err="1">
                <a:solidFill>
                  <a:srgbClr val="0000FF"/>
                </a:solidFill>
              </a:rPr>
              <a:t>ðəʊ</a:t>
            </a:r>
            <a:r>
              <a:rPr lang="en-US" altLang="zh-CN" sz="2800" b="1" dirty="0">
                <a:solidFill>
                  <a:srgbClr val="0000FF"/>
                </a:solidFill>
              </a:rPr>
              <a:t>  </a:t>
            </a:r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4200562" y="6070438"/>
            <a:ext cx="1261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/ </a:t>
            </a:r>
            <a:r>
              <a:rPr lang="en-US" altLang="zh-CN" sz="2800" b="1" dirty="0" err="1">
                <a:solidFill>
                  <a:srgbClr val="0000FF"/>
                </a:solidFill>
              </a:rPr>
              <a:t>laɪn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086849" y="4401809"/>
            <a:ext cx="28280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/</a:t>
            </a:r>
            <a:r>
              <a:rPr lang="en-US" altLang="zh-CN" sz="2800" b="1" dirty="0" err="1">
                <a:solidFill>
                  <a:srgbClr val="0000FF"/>
                </a:solidFill>
              </a:rPr>
              <a:t>trə'dɪʃ</a:t>
            </a:r>
            <a:r>
              <a:rPr lang="en-US" altLang="zh-CN" sz="2800" b="1" dirty="0">
                <a:solidFill>
                  <a:srgbClr val="0000FF"/>
                </a:solidFill>
              </a:rPr>
              <a:t>(ə)n(ə)l / </a:t>
            </a:r>
          </a:p>
        </p:txBody>
      </p:sp>
      <p:sp>
        <p:nvSpPr>
          <p:cNvPr id="22" name="矩形 21"/>
          <p:cNvSpPr/>
          <p:nvPr/>
        </p:nvSpPr>
        <p:spPr>
          <a:xfrm>
            <a:off x="7528088" y="138228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石头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95697" y="199312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音乐家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13181" y="2530300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因</a:t>
            </a:r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…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而出名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00149" y="429450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adj.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传统的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62136" y="3133497"/>
            <a:ext cx="3605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vt</a:t>
            </a:r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控制、支配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20595" y="366914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流动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75369" y="480158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钟、铃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86582" y="5402871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conj.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虽然、尽管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01043" y="5961328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n.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分界线、界限</a:t>
            </a:r>
            <a:endParaRPr lang="en-US" altLang="zh-CN" sz="3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85728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图片 7172" descr="00030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7090" y="2017985"/>
            <a:ext cx="4734910" cy="46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 bwMode="auto">
          <a:xfrm>
            <a:off x="1671145" y="3878318"/>
            <a:ext cx="39413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40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2033752"/>
            <a:ext cx="671611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latin typeface="Times New Roman" pitchFamily="18" charset="0"/>
              </a:rPr>
              <a:t>No </a:t>
            </a:r>
            <a:r>
              <a:rPr lang="zh-CN" altLang="en-US" sz="3600" b="1" i="1" dirty="0">
                <a:latin typeface="Times New Roman" pitchFamily="18" charset="0"/>
              </a:rPr>
              <a:t>musical</a:t>
            </a:r>
            <a:r>
              <a:rPr lang="zh-CN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instruments</a:t>
            </a:r>
            <a:r>
              <a:rPr lang="zh-CN" altLang="en-US" sz="3600" b="1" i="1" dirty="0">
                <a:latin typeface="Times New Roman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endParaRPr lang="en-US" altLang="zh-CN" sz="3600" b="1" i="1" dirty="0">
              <a:latin typeface="Times New Roman" pitchFamily="18" charset="0"/>
            </a:endParaRPr>
          </a:p>
          <a:p>
            <a:r>
              <a:rPr lang="zh-CN" altLang="en-US" sz="3600" b="1" i="1" dirty="0">
                <a:latin typeface="Times New Roman" pitchFamily="18" charset="0"/>
              </a:rPr>
              <a:t>          </a:t>
            </a:r>
            <a:endParaRPr lang="zh-CN" altLang="en-US" sz="36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zh-CN" altLang="en-US" sz="40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0180" y="3307395"/>
            <a:ext cx="1968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[ˈ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kɒmən</a:t>
            </a:r>
            <a:r>
              <a:rPr lang="en-US" altLang="zh-CN" sz="3200" b="1" dirty="0">
                <a:latin typeface="Times New Roman" panose="02020603050405020304" pitchFamily="18" charset="0"/>
              </a:rPr>
              <a:t>]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9224" y="2061919"/>
            <a:ext cx="3038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 [ˈ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ɪnstrʊm</a:t>
            </a:r>
            <a:r>
              <a:rPr lang="en-US" altLang="zh-CN" sz="3200" b="1" dirty="0">
                <a:latin typeface="Times New Roman" panose="02020603050405020304" pitchFamily="18" charset="0"/>
              </a:rPr>
              <a:t>(ə)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nt</a:t>
            </a:r>
            <a:r>
              <a:rPr lang="en-US" altLang="zh-CN" sz="3200" b="1" dirty="0">
                <a:latin typeface="Times New Roman" panose="02020603050405020304" pitchFamily="18" charset="0"/>
              </a:rPr>
              <a:t>]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96142" y="3307397"/>
            <a:ext cx="2056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[ˈ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ɒbdʒɪkt</a:t>
            </a:r>
            <a:r>
              <a:rPr lang="en-US" altLang="zh-CN" sz="3200" b="1" dirty="0">
                <a:latin typeface="Times New Roman" panose="02020603050405020304" pitchFamily="18" charset="0"/>
              </a:rPr>
              <a:t>] 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606" y="4056292"/>
            <a:ext cx="1905000" cy="2421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2969" y="4035973"/>
            <a:ext cx="2025650" cy="25197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791" y="3815255"/>
            <a:ext cx="2155271" cy="3042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357" y="2727435"/>
            <a:ext cx="6532125" cy="3862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 bwMode="auto">
          <a:xfrm>
            <a:off x="882871" y="2632842"/>
            <a:ext cx="42093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common objects</a:t>
            </a:r>
            <a:r>
              <a:rPr lang="en-US" altLang="zh-CN" sz="4000" b="1" i="1" dirty="0">
                <a:latin typeface="Times New Roman" pitchFamily="18" charset="0"/>
              </a:rPr>
              <a:t>.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zh-CN" altLang="en-US" sz="4000" b="1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09448" y="867103"/>
            <a:ext cx="55179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kern="0" dirty="0">
                <a:latin typeface="Times New Roman" pitchFamily="18" charset="0"/>
              </a:rPr>
              <a:t>He</a:t>
            </a:r>
            <a:r>
              <a:rPr lang="en-US" altLang="zh-CN" sz="4000" b="1" kern="0" dirty="0">
                <a:solidFill>
                  <a:srgbClr val="FF0000"/>
                </a:solidFill>
                <a:latin typeface="Times New Roman" pitchFamily="18" charset="0"/>
              </a:rPr>
              <a:t> is known for  </a:t>
            </a:r>
            <a:r>
              <a:rPr lang="en-US" altLang="zh-CN" sz="4000" b="1" kern="0" dirty="0">
                <a:latin typeface="Times New Roman" pitchFamily="18" charset="0"/>
              </a:rPr>
              <a:t>music.</a:t>
            </a:r>
            <a:endParaRPr lang="zh-CN" altLang="en-US" sz="4000" b="1" kern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矩形 8"/>
          <p:cNvSpPr/>
          <p:nvPr/>
        </p:nvSpPr>
        <p:spPr>
          <a:xfrm>
            <a:off x="4424363" y="2598738"/>
            <a:ext cx="76390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i="1" dirty="0">
                <a:solidFill>
                  <a:srgbClr val="FF0000"/>
                </a:solidFill>
                <a:latin typeface="Cambria Math" panose="02040503050406030204" pitchFamily="18" charset="0"/>
                <a:sym typeface="Cambria Math" panose="02040503050406030204" pitchFamily="18" charset="0"/>
              </a:rPr>
              <a:t> 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47" name="图片 12" descr="5xiug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5075" y="1847752"/>
            <a:ext cx="3648075" cy="501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8485" y="3356644"/>
            <a:ext cx="4597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Tan Dun's music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75422" y="3374091"/>
            <a:ext cx="517683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------Music without  boundaries </a:t>
            </a:r>
          </a:p>
        </p:txBody>
      </p:sp>
      <p:sp>
        <p:nvSpPr>
          <p:cNvPr id="8203" name="文本框 5"/>
          <p:cNvSpPr txBox="1"/>
          <p:nvPr/>
        </p:nvSpPr>
        <p:spPr>
          <a:xfrm>
            <a:off x="1873298" y="4076028"/>
            <a:ext cx="672306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zh-CN" sz="2800" b="1" i="1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sz="2800" b="1" i="1" dirty="0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256" y="1362556"/>
            <a:ext cx="96647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1" dirty="0">
                <a:latin typeface="Arial" panose="020B0604020202020204" pitchFamily="34" charset="0"/>
              </a:rPr>
              <a:t>What’s your understanding of the title? </a:t>
            </a:r>
          </a:p>
        </p:txBody>
      </p:sp>
      <p:sp>
        <p:nvSpPr>
          <p:cNvPr id="7178" name="文本框 3"/>
          <p:cNvSpPr txBox="1"/>
          <p:nvPr/>
        </p:nvSpPr>
        <p:spPr>
          <a:xfrm>
            <a:off x="1049655" y="105410"/>
            <a:ext cx="4770120" cy="70675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i="1" dirty="0">
                <a:solidFill>
                  <a:schemeClr val="bg1"/>
                </a:solidFill>
                <a:latin typeface="Arial" panose="020B0604020202020204" pitchFamily="34" charset="0"/>
              </a:rPr>
              <a:t>Prediction:</a:t>
            </a:r>
          </a:p>
        </p:txBody>
      </p:sp>
      <p:grpSp>
        <p:nvGrpSpPr>
          <p:cNvPr id="6" name="组合 14"/>
          <p:cNvGrpSpPr/>
          <p:nvPr/>
        </p:nvGrpSpPr>
        <p:grpSpPr>
          <a:xfrm>
            <a:off x="316706" y="262708"/>
            <a:ext cx="614363" cy="392543"/>
            <a:chOff x="3672114" y="-827314"/>
            <a:chExt cx="396844" cy="142875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id="{2647C3C2-DAF9-44FB-93BA-FFAB6E668810}"/>
              </a:ext>
            </a:extLst>
          </p:cNvPr>
          <p:cNvSpPr/>
          <p:nvPr/>
        </p:nvSpPr>
        <p:spPr>
          <a:xfrm>
            <a:off x="382622" y="3494869"/>
            <a:ext cx="5280199" cy="1485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</a:rPr>
              <a:t>What are the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972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049656" y="105410"/>
            <a:ext cx="5067365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i="1" dirty="0">
                <a:solidFill>
                  <a:schemeClr val="bg1"/>
                </a:solidFill>
                <a:latin typeface="Arial" panose="020B0604020202020204" pitchFamily="34" charset="0"/>
              </a:rPr>
              <a:t>Read and Match    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6706" y="262708"/>
            <a:ext cx="614363" cy="392543"/>
            <a:chOff x="3672114" y="-827314"/>
            <a:chExt cx="396844" cy="142875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/>
        </p:nvSpPr>
        <p:spPr>
          <a:xfrm>
            <a:off x="824865" y="2113280"/>
            <a:ext cx="2312035" cy="583565"/>
          </a:xfrm>
          <a:prstGeom prst="rect">
            <a:avLst/>
          </a:prstGeom>
          <a:solidFill>
            <a:srgbClr val="6AC7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Para. 1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8200" y="3303270"/>
            <a:ext cx="2285365" cy="583565"/>
          </a:xfrm>
          <a:prstGeom prst="rect">
            <a:avLst/>
          </a:prstGeom>
          <a:solidFill>
            <a:srgbClr val="6AC7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Para. 2-3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4870" y="4519930"/>
            <a:ext cx="2205990" cy="583565"/>
          </a:xfrm>
          <a:prstGeom prst="rect">
            <a:avLst/>
          </a:prstGeom>
          <a:solidFill>
            <a:srgbClr val="6AC7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Para. 4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4870" y="5743575"/>
            <a:ext cx="2258695" cy="583565"/>
          </a:xfrm>
          <a:prstGeom prst="rect">
            <a:avLst/>
          </a:prstGeom>
          <a:solidFill>
            <a:srgbClr val="6AC7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Para. 5-6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79465" y="5743575"/>
            <a:ext cx="5617210" cy="583565"/>
          </a:xfrm>
          <a:prstGeom prst="rect">
            <a:avLst/>
          </a:prstGeom>
          <a:solidFill>
            <a:srgbClr val="5EC3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Introduction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79465" y="2113280"/>
            <a:ext cx="5719445" cy="583565"/>
          </a:xfrm>
          <a:prstGeom prst="rect">
            <a:avLst/>
          </a:prstGeom>
          <a:solidFill>
            <a:srgbClr val="5EC3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Tan Dun's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personal experience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79465" y="3303270"/>
            <a:ext cx="5719445" cy="583565"/>
          </a:xfrm>
          <a:prstGeom prst="rect">
            <a:avLst/>
          </a:prstGeom>
          <a:solidFill>
            <a:srgbClr val="5EC3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Amazing music--- Water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79465" y="4519930"/>
            <a:ext cx="5719445" cy="583565"/>
          </a:xfrm>
          <a:prstGeom prst="rect">
            <a:avLst/>
          </a:prstGeom>
          <a:solidFill>
            <a:srgbClr val="5EC3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without boundaries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71140" y="1005840"/>
            <a:ext cx="7026910" cy="7067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article </a:t>
            </a:r>
          </a:p>
        </p:txBody>
      </p:sp>
      <p:cxnSp>
        <p:nvCxnSpPr>
          <p:cNvPr id="21" name="直接连接符 20"/>
          <p:cNvCxnSpPr>
            <a:stCxn id="9" idx="3"/>
            <a:endCxn id="13" idx="1"/>
          </p:cNvCxnSpPr>
          <p:nvPr/>
        </p:nvCxnSpPr>
        <p:spPr>
          <a:xfrm>
            <a:off x="3136900" y="2405063"/>
            <a:ext cx="2742565" cy="36302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0" idx="3"/>
            <a:endCxn id="14" idx="1"/>
          </p:cNvCxnSpPr>
          <p:nvPr/>
        </p:nvCxnSpPr>
        <p:spPr>
          <a:xfrm flipV="1">
            <a:off x="3123565" y="2405380"/>
            <a:ext cx="2755900" cy="1189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1" idx="3"/>
            <a:endCxn id="15" idx="1"/>
          </p:cNvCxnSpPr>
          <p:nvPr/>
        </p:nvCxnSpPr>
        <p:spPr>
          <a:xfrm flipV="1">
            <a:off x="3070860" y="3595370"/>
            <a:ext cx="2808605" cy="12166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2" idx="3"/>
            <a:endCxn id="16" idx="1"/>
          </p:cNvCxnSpPr>
          <p:nvPr/>
        </p:nvCxnSpPr>
        <p:spPr>
          <a:xfrm flipV="1">
            <a:off x="3123565" y="4811713"/>
            <a:ext cx="2755900" cy="1223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46045" y="977463"/>
            <a:ext cx="11719983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altLang="zh-CN" sz="3600" b="1" dirty="0">
                <a:latin typeface="Arial" pitchFamily="34" charset="0"/>
              </a:rPr>
              <a:t>Read the article again and pick out Tan Dun’s music works as quickly as you can.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4032579"/>
            <a:ext cx="849148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Crouching Tiger, Hidden Dragon (Para.3)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8739" y="5662886"/>
            <a:ext cx="587440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Music called Water (Para.4)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07732" y="2446647"/>
            <a:ext cx="546450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Award music (Para. 1&amp;5)</a:t>
            </a:r>
          </a:p>
        </p:txBody>
      </p:sp>
      <p:grpSp>
        <p:nvGrpSpPr>
          <p:cNvPr id="6" name="组合 14"/>
          <p:cNvGrpSpPr/>
          <p:nvPr/>
        </p:nvGrpSpPr>
        <p:grpSpPr>
          <a:xfrm>
            <a:off x="316706" y="262708"/>
            <a:ext cx="614363" cy="392543"/>
            <a:chOff x="3672114" y="-827314"/>
            <a:chExt cx="396844" cy="142875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3"/>
          <p:cNvSpPr txBox="1"/>
          <p:nvPr/>
        </p:nvSpPr>
        <p:spPr>
          <a:xfrm>
            <a:off x="1160013" y="189186"/>
            <a:ext cx="4770120" cy="70675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i="1" dirty="0">
                <a:latin typeface="Arial" panose="020B0604020202020204" pitchFamily="34" charset="0"/>
              </a:rPr>
              <a:t>Read and find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2469" y="1897227"/>
            <a:ext cx="3079531" cy="196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9766" y="3847246"/>
            <a:ext cx="3032235" cy="176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8593" y="5322570"/>
            <a:ext cx="2953408" cy="153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矩形 13"/>
          <p:cNvSpPr/>
          <p:nvPr/>
        </p:nvSpPr>
        <p:spPr>
          <a:xfrm>
            <a:off x="189186" y="4584404"/>
            <a:ext cx="232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[kraʊtʃ] </a:t>
            </a:r>
            <a:endParaRPr lang="zh-CN" altLang="en-US" sz="4000" dirty="0"/>
          </a:p>
        </p:txBody>
      </p:sp>
      <p:sp>
        <p:nvSpPr>
          <p:cNvPr id="15" name="矩形 14"/>
          <p:cNvSpPr/>
          <p:nvPr/>
        </p:nvSpPr>
        <p:spPr>
          <a:xfrm>
            <a:off x="5453059" y="463169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/>
              <a:t>《</a:t>
            </a:r>
            <a:r>
              <a:rPr lang="zh-CN" altLang="en-US" sz="3600" b="1" dirty="0"/>
              <a:t>卧虎藏龙</a:t>
            </a:r>
            <a:r>
              <a:rPr lang="en-US" altLang="zh-CN" sz="3600" b="1" dirty="0"/>
              <a:t>》</a:t>
            </a:r>
            <a:endParaRPr lang="zh-CN" altLang="en-US" sz="3600" b="1" dirty="0"/>
          </a:p>
        </p:txBody>
      </p:sp>
      <p:sp>
        <p:nvSpPr>
          <p:cNvPr id="16" name="矩形 15"/>
          <p:cNvSpPr/>
          <p:nvPr/>
        </p:nvSpPr>
        <p:spPr>
          <a:xfrm>
            <a:off x="3358055" y="4493172"/>
            <a:ext cx="17657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['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hɪdn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]</a:t>
            </a:r>
          </a:p>
          <a:p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2C1A329-D654-41F6-8B3D-FFD958284D28}"/>
              </a:ext>
            </a:extLst>
          </p:cNvPr>
          <p:cNvSpPr txBox="1"/>
          <p:nvPr/>
        </p:nvSpPr>
        <p:spPr bwMode="auto">
          <a:xfrm>
            <a:off x="9399434" y="1305790"/>
            <a:ext cx="250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present</a:t>
            </a:r>
            <a:endParaRPr lang="zh-CN" altLang="en-US" sz="40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4517" y="609600"/>
            <a:ext cx="3539067" cy="76358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kumimoji="0"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Para 1:</a:t>
            </a:r>
            <a:r>
              <a:rPr kumimoji="0"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924" y="1671145"/>
            <a:ext cx="3357379" cy="472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组合 12"/>
          <p:cNvGrpSpPr/>
          <p:nvPr/>
        </p:nvGrpSpPr>
        <p:grpSpPr>
          <a:xfrm>
            <a:off x="269410" y="189187"/>
            <a:ext cx="614363" cy="392543"/>
            <a:chOff x="3672114" y="-827314"/>
            <a:chExt cx="396844" cy="142875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3"/>
          <p:cNvSpPr txBox="1"/>
          <p:nvPr/>
        </p:nvSpPr>
        <p:spPr>
          <a:xfrm>
            <a:off x="1081185" y="0"/>
            <a:ext cx="477012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</a:rPr>
              <a:t>Detailed reading</a:t>
            </a:r>
          </a:p>
        </p:txBody>
      </p:sp>
      <p:sp>
        <p:nvSpPr>
          <p:cNvPr id="22" name="矩形 21"/>
          <p:cNvSpPr/>
          <p:nvPr/>
        </p:nvSpPr>
        <p:spPr>
          <a:xfrm>
            <a:off x="2098617" y="816445"/>
            <a:ext cx="5894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3200" b="1" dirty="0">
                <a:latin typeface="Comic Sans MS" pitchFamily="66" charset="0"/>
              </a:rPr>
              <a:t>An introduction to Tan Dun</a:t>
            </a:r>
          </a:p>
        </p:txBody>
      </p:sp>
      <p:pic>
        <p:nvPicPr>
          <p:cNvPr id="2" name="谭盾 - 颁奖音乐">
            <a:hlinkClick r:id="" action="ppaction://media"/>
            <a:extLst>
              <a:ext uri="{FF2B5EF4-FFF2-40B4-BE49-F238E27FC236}">
                <a16:creationId xmlns:a16="http://schemas.microsoft.com/office/drawing/2014/main" id="{66CCF8BE-9422-4192-B4D3-B9D90C8AE5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8358" y="464204"/>
            <a:ext cx="487363" cy="48736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157377C-F6CA-4FD2-8C00-603D42B45773}"/>
              </a:ext>
            </a:extLst>
          </p:cNvPr>
          <p:cNvSpPr txBox="1"/>
          <p:nvPr/>
        </p:nvSpPr>
        <p:spPr bwMode="auto">
          <a:xfrm>
            <a:off x="3912124" y="1960775"/>
            <a:ext cx="719265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4000" b="1" kern="0" dirty="0">
                <a:latin typeface="Times New Roman" pitchFamily="18" charset="0"/>
              </a:rPr>
              <a:t>When was the music played?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zh-CN" sz="4000" b="1" kern="0" dirty="0">
              <a:latin typeface="Times New Roman" pitchFamily="18" charset="0"/>
            </a:endParaRP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zh-CN" sz="4000" b="1" kern="0" dirty="0">
                <a:latin typeface="Times New Roman" pitchFamily="18" charset="0"/>
              </a:rPr>
              <a:t>What can you hear in the song?</a:t>
            </a:r>
            <a:endParaRPr lang="zh-CN" altLang="en-US" sz="4000" b="1" kern="0" dirty="0">
              <a:latin typeface="Times New Roman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36E11F-88C4-4957-98BF-DA7CDC47F12B}"/>
              </a:ext>
            </a:extLst>
          </p:cNvPr>
          <p:cNvSpPr txBox="1"/>
          <p:nvPr/>
        </p:nvSpPr>
        <p:spPr bwMode="auto">
          <a:xfrm>
            <a:off x="217607" y="4623848"/>
            <a:ext cx="6881567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A traditional Chinese song in a Western style</a:t>
            </a:r>
            <a:endParaRPr lang="zh-CN" altLang="en-US" sz="40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>
            <a:spLocks noChangeArrowheads="1"/>
          </p:cNvSpPr>
          <p:nvPr/>
        </p:nvSpPr>
        <p:spPr bwMode="auto">
          <a:xfrm>
            <a:off x="1047021" y="970126"/>
            <a:ext cx="9323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Calibri" pitchFamily="34" charset="0"/>
              </a:rPr>
              <a:t>Tan’s </a:t>
            </a:r>
            <a:r>
              <a:rPr lang="en-US" altLang="zh-CN" sz="3200" b="1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Calibri" pitchFamily="34" charset="0"/>
              </a:rPr>
              <a:t>special interest 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Calibri" pitchFamily="34" charset="0"/>
              </a:rPr>
              <a:t>in music at a young age</a:t>
            </a:r>
          </a:p>
        </p:txBody>
      </p:sp>
      <p:sp>
        <p:nvSpPr>
          <p:cNvPr id="5" name="TextBox 9"/>
          <p:cNvSpPr>
            <a:spLocks noChangeArrowheads="1"/>
          </p:cNvSpPr>
          <p:nvPr/>
        </p:nvSpPr>
        <p:spPr bwMode="auto">
          <a:xfrm>
            <a:off x="2044263" y="1765301"/>
            <a:ext cx="8940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sym typeface="Calibri" pitchFamily="34" charset="0"/>
              </a:rPr>
              <a:t>He loves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sym typeface="Calibri" pitchFamily="34" charset="0"/>
              </a:rPr>
              <a:t>the sounds from nature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sym typeface="Calibri" pitchFamily="34" charset="0"/>
              </a:rPr>
              <a:t>. </a:t>
            </a:r>
          </a:p>
          <a:p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sym typeface="Calibri" pitchFamily="34" charset="0"/>
            </a:endParaRPr>
          </a:p>
          <a:p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sym typeface="Calibri" pitchFamily="34" charset="0"/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sym typeface="Calibri" pitchFamily="34" charset="0"/>
              </a:rPr>
              <a:t>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sym typeface="Calibri" pitchFamily="34" charset="0"/>
              </a:rPr>
              <a:t>made music with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sym typeface="Calibri" pitchFamily="34" charset="0"/>
              </a:rPr>
              <a:t>common objects.</a:t>
            </a:r>
          </a:p>
          <a:p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sym typeface="Calibri" pitchFamily="34" charset="0"/>
            </a:endParaRPr>
          </a:p>
          <a:p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sym typeface="宋体" charset="-122"/>
            </a:endParaRPr>
          </a:p>
          <a:p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sym typeface="宋体" charset="-122"/>
            </a:endParaRPr>
          </a:p>
        </p:txBody>
      </p:sp>
      <p:sp>
        <p:nvSpPr>
          <p:cNvPr id="6" name="下箭头 10"/>
          <p:cNvSpPr>
            <a:spLocks noChangeArrowheads="1"/>
          </p:cNvSpPr>
          <p:nvPr/>
        </p:nvSpPr>
        <p:spPr bwMode="auto">
          <a:xfrm>
            <a:off x="4841061" y="4691938"/>
            <a:ext cx="484716" cy="977900"/>
          </a:xfrm>
          <a:prstGeom prst="downArrow">
            <a:avLst>
              <a:gd name="adj1" fmla="val 50000"/>
              <a:gd name="adj2" fmla="val 49939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</p:spPr>
        <p:txBody>
          <a:bodyPr lIns="90170" tIns="46990" rIns="90170" bIns="46990" anchor="ctr"/>
          <a:lstStyle/>
          <a:p>
            <a:pPr algn="ctr"/>
            <a:endParaRPr lang="zh-CN" altLang="zh-CN" b="1">
              <a:solidFill>
                <a:srgbClr val="FFFFFF"/>
              </a:solidFill>
              <a:latin typeface="宋体" charset="-122"/>
              <a:sym typeface="宋体" charset="-122"/>
            </a:endParaRPr>
          </a:p>
        </p:txBody>
      </p:sp>
      <p:sp>
        <p:nvSpPr>
          <p:cNvPr id="7" name="TextBox 11"/>
          <p:cNvSpPr>
            <a:spLocks noChangeArrowheads="1"/>
          </p:cNvSpPr>
          <p:nvPr/>
        </p:nvSpPr>
        <p:spPr bwMode="auto">
          <a:xfrm>
            <a:off x="1830920" y="5541897"/>
            <a:ext cx="7324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Rich resources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for Tan Dun’s later music</a:t>
            </a:r>
          </a:p>
        </p:txBody>
      </p:sp>
      <p:sp>
        <p:nvSpPr>
          <p:cNvPr id="10" name="右箭头 9"/>
          <p:cNvSpPr>
            <a:spLocks noChangeArrowheads="1"/>
          </p:cNvSpPr>
          <p:nvPr/>
        </p:nvSpPr>
        <p:spPr bwMode="auto">
          <a:xfrm rot="8565850">
            <a:off x="3423161" y="2393023"/>
            <a:ext cx="567267" cy="376237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zh-CN" sz="1800" ker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21052" y="2740573"/>
            <a:ext cx="2481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33CC"/>
                </a:solidFill>
                <a:latin typeface="Comic Sans MS" pitchFamily="66" charset="0"/>
              </a:rPr>
              <a:t>rushing water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0037" y="2740572"/>
            <a:ext cx="22621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33CC"/>
                </a:solidFill>
                <a:latin typeface="Comic Sans MS" pitchFamily="66" charset="0"/>
              </a:rPr>
              <a:t>blowing wind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76642" y="1677112"/>
            <a:ext cx="7787216" cy="3357562"/>
          </a:xfrm>
          <a:prstGeom prst="rect">
            <a:avLst/>
          </a:prstGeom>
          <a:noFill/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zh-CN" sz="1800" kern="0">
              <a:solidFill>
                <a:srgbClr val="000000"/>
              </a:solidFill>
            </a:endParaRPr>
          </a:p>
        </p:txBody>
      </p:sp>
      <p:sp>
        <p:nvSpPr>
          <p:cNvPr id="14" name="右箭头 13"/>
          <p:cNvSpPr>
            <a:spLocks noChangeArrowheads="1"/>
          </p:cNvSpPr>
          <p:nvPr/>
        </p:nvSpPr>
        <p:spPr bwMode="auto">
          <a:xfrm rot="3077132">
            <a:off x="7018951" y="3985637"/>
            <a:ext cx="566738" cy="374649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zh-CN" sz="1800" kern="0">
              <a:solidFill>
                <a:srgbClr val="000000"/>
              </a:solidFill>
            </a:endParaRPr>
          </a:p>
        </p:txBody>
      </p:sp>
      <p:sp>
        <p:nvSpPr>
          <p:cNvPr id="15" name="右箭头 14"/>
          <p:cNvSpPr>
            <a:spLocks noChangeArrowheads="1"/>
          </p:cNvSpPr>
          <p:nvPr/>
        </p:nvSpPr>
        <p:spPr bwMode="auto">
          <a:xfrm rot="7652214">
            <a:off x="2946383" y="3876075"/>
            <a:ext cx="587375" cy="374649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zh-CN" sz="1800" ker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7313" y="4294463"/>
            <a:ext cx="1385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33CC"/>
                </a:solidFill>
                <a:latin typeface="Comic Sans MS" pitchFamily="66" charset="0"/>
              </a:rPr>
              <a:t>stones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32809" y="4347013"/>
            <a:ext cx="1124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33CC"/>
                </a:solidFill>
                <a:latin typeface="Comic Sans MS" pitchFamily="66" charset="0"/>
              </a:rPr>
              <a:t>paper</a:t>
            </a:r>
          </a:p>
        </p:txBody>
      </p:sp>
      <p:sp>
        <p:nvSpPr>
          <p:cNvPr id="18" name="右箭头 17"/>
          <p:cNvSpPr>
            <a:spLocks noChangeArrowheads="1"/>
          </p:cNvSpPr>
          <p:nvPr/>
        </p:nvSpPr>
        <p:spPr bwMode="auto">
          <a:xfrm rot="3077132">
            <a:off x="6335779" y="2340768"/>
            <a:ext cx="566738" cy="374649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33CC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zh-CN" sz="1800" kern="0">
              <a:solidFill>
                <a:srgbClr val="000000"/>
              </a:solidFill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0" y="0"/>
            <a:ext cx="6949439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4000" b="1" dirty="0">
                <a:latin typeface="Comic Sans MS" pitchFamily="66" charset="0"/>
              </a:rPr>
              <a:t>Para 2</a:t>
            </a:r>
            <a:endParaRPr lang="zh-CN" altLang="en-US" sz="4000" dirty="0">
              <a:latin typeface="Comic Sans MS" pitchFamily="66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127981" y="0"/>
            <a:ext cx="4830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itchFamily="66" charset="0"/>
              </a:rPr>
              <a:t>Tan’s</a:t>
            </a:r>
            <a:r>
              <a:rPr lang="en-US" altLang="zh-CN" sz="3200" b="1" dirty="0">
                <a:latin typeface="Comic Sans MS" pitchFamily="66" charset="0"/>
              </a:rPr>
              <a:t> interest in music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243" name="Picture 3" descr="7ef7893688c1bccba2cc2be7副本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84" y="1"/>
            <a:ext cx="1218353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yu"/>
          <p:cNvPicPr>
            <a:picLocks noChangeAspect="1" noChangeArrowheads="1"/>
          </p:cNvPicPr>
          <p:nvPr/>
        </p:nvPicPr>
        <p:blipFill>
          <a:blip r:embed="rId3" cstate="print"/>
          <a:srcRect l="51578" t="32152"/>
          <a:stretch>
            <a:fillRect/>
          </a:stretch>
        </p:blipFill>
        <p:spPr bwMode="auto">
          <a:xfrm>
            <a:off x="9072034" y="3933826"/>
            <a:ext cx="306281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9"/>
          <p:cNvSpPr>
            <a:spLocks noChangeArrowheads="1"/>
          </p:cNvSpPr>
          <p:nvPr/>
        </p:nvSpPr>
        <p:spPr bwMode="auto">
          <a:xfrm>
            <a:off x="3983567" y="3789364"/>
            <a:ext cx="96096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zh-CN" altLang="zh-CN">
              <a:solidFill>
                <a:srgbClr val="000000"/>
              </a:solidFill>
              <a:latin typeface="Verdana" pitchFamily="34" charset="0"/>
              <a:sym typeface="宋体" pitchFamily="2" charset="-122"/>
            </a:endParaRPr>
          </a:p>
        </p:txBody>
      </p:sp>
      <p:sp>
        <p:nvSpPr>
          <p:cNvPr id="10247" name="TextBox 9"/>
          <p:cNvSpPr>
            <a:spLocks noChangeArrowheads="1"/>
          </p:cNvSpPr>
          <p:nvPr/>
        </p:nvSpPr>
        <p:spPr bwMode="auto">
          <a:xfrm>
            <a:off x="336552" y="692150"/>
            <a:ext cx="1190624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latin typeface="Times New Roman" pitchFamily="18" charset="0"/>
                <a:sym typeface="Calibri" pitchFamily="34" charset="0"/>
              </a:rPr>
              <a:t>Read Para</a:t>
            </a:r>
            <a:r>
              <a:rPr lang="zh-CN" altLang="en-US" sz="3200" b="1">
                <a:latin typeface="Times New Roman" pitchFamily="18" charset="0"/>
                <a:sym typeface="Calibri" pitchFamily="34" charset="0"/>
              </a:rPr>
              <a:t>.</a:t>
            </a:r>
            <a:r>
              <a:rPr lang="en-US" altLang="zh-CN" sz="3200" b="1">
                <a:latin typeface="Times New Roman" pitchFamily="18" charset="0"/>
                <a:sym typeface="Calibri" pitchFamily="34" charset="0"/>
              </a:rPr>
              <a:t> 3 and find out Tan’s education</a:t>
            </a:r>
          </a:p>
          <a:p>
            <a:pPr eaLnBrk="0" hangingPunct="0"/>
            <a:r>
              <a:rPr lang="en-US" altLang="zh-CN" sz="3200" b="1">
                <a:latin typeface="Times New Roman" pitchFamily="18" charset="0"/>
                <a:sym typeface="Calibri" pitchFamily="34" charset="0"/>
              </a:rPr>
              <a:t>experience.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sym typeface="宋体" pitchFamily="2" charset="-122"/>
            </a:endParaRPr>
          </a:p>
        </p:txBody>
      </p:sp>
      <p:sp>
        <p:nvSpPr>
          <p:cNvPr id="10248" name="Text Box 3"/>
          <p:cNvSpPr txBox="1">
            <a:spLocks noChangeArrowheads="1"/>
          </p:cNvSpPr>
          <p:nvPr/>
        </p:nvSpPr>
        <p:spPr bwMode="auto">
          <a:xfrm>
            <a:off x="46567" y="1412875"/>
            <a:ext cx="119888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3200" b="1">
              <a:solidFill>
                <a:srgbClr val="FF0000"/>
              </a:solidFill>
            </a:endParaRPr>
          </a:p>
          <a:p>
            <a:endParaRPr lang="en-US" altLang="zh-CN" sz="3200" b="1">
              <a:solidFill>
                <a:srgbClr val="FF0000"/>
              </a:solidFill>
            </a:endParaRPr>
          </a:p>
          <a:p>
            <a:endParaRPr lang="en-US" altLang="zh-CN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0000CC"/>
                </a:solidFill>
              </a:rPr>
              <a:t>Education</a:t>
            </a:r>
          </a:p>
          <a:p>
            <a:r>
              <a:rPr lang="en-US" altLang="zh-CN" sz="3200" b="1">
                <a:solidFill>
                  <a:srgbClr val="FF0000"/>
                </a:solidFill>
              </a:rPr>
              <a:t>                         </a:t>
            </a:r>
          </a:p>
          <a:p>
            <a:r>
              <a:rPr lang="en-US" altLang="zh-CN" sz="2800"/>
              <a:t> </a:t>
            </a:r>
          </a:p>
          <a:p>
            <a:endParaRPr lang="en-US" altLang="zh-CN" sz="3200"/>
          </a:p>
          <a:p>
            <a:pPr>
              <a:spcBef>
                <a:spcPct val="50000"/>
              </a:spcBef>
            </a:pPr>
            <a:endParaRPr lang="en-US" altLang="zh-CN" sz="3200"/>
          </a:p>
        </p:txBody>
      </p:sp>
      <p:sp>
        <p:nvSpPr>
          <p:cNvPr id="10249" name="左大括号 11272"/>
          <p:cNvSpPr>
            <a:spLocks/>
          </p:cNvSpPr>
          <p:nvPr/>
        </p:nvSpPr>
        <p:spPr bwMode="auto">
          <a:xfrm>
            <a:off x="2927351" y="1773239"/>
            <a:ext cx="575733" cy="2879725"/>
          </a:xfrm>
          <a:prstGeom prst="leftBrace">
            <a:avLst>
              <a:gd name="adj1" fmla="val 555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文本框 11273"/>
          <p:cNvSpPr txBox="1">
            <a:spLocks noChangeArrowheads="1"/>
          </p:cNvSpPr>
          <p:nvPr/>
        </p:nvSpPr>
        <p:spPr bwMode="auto">
          <a:xfrm>
            <a:off x="3312584" y="1844675"/>
            <a:ext cx="55626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</a:rPr>
              <a:t>1.in 1978</a:t>
            </a:r>
          </a:p>
          <a:p>
            <a:r>
              <a:rPr lang="zh-CN" altLang="en-US" sz="2800" b="1" dirty="0">
                <a:latin typeface="Times New Roman" pitchFamily="18" charset="0"/>
              </a:rPr>
              <a:t> *entered_____________________</a:t>
            </a:r>
          </a:p>
          <a:p>
            <a:r>
              <a:rPr lang="zh-CN" altLang="en-US" sz="2800" b="1" dirty="0">
                <a:latin typeface="Times New Roman" pitchFamily="18" charset="0"/>
              </a:rPr>
              <a:t>             ___________ in Beijing . </a:t>
            </a:r>
          </a:p>
        </p:txBody>
      </p:sp>
      <p:sp>
        <p:nvSpPr>
          <p:cNvPr id="11275" name="文本框 11274"/>
          <p:cNvSpPr txBox="1">
            <a:spLocks noChangeArrowheads="1"/>
          </p:cNvSpPr>
          <p:nvPr/>
        </p:nvSpPr>
        <p:spPr bwMode="auto">
          <a:xfrm>
            <a:off x="4869794" y="2220804"/>
            <a:ext cx="41024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the Central conservatory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of music</a:t>
            </a:r>
          </a:p>
        </p:txBody>
      </p:sp>
      <p:sp>
        <p:nvSpPr>
          <p:cNvPr id="10252" name="文本框 11275"/>
          <p:cNvSpPr txBox="1">
            <a:spLocks noChangeArrowheads="1"/>
          </p:cNvSpPr>
          <p:nvPr/>
        </p:nvSpPr>
        <p:spPr bwMode="auto">
          <a:xfrm>
            <a:off x="3268717" y="3165803"/>
            <a:ext cx="522611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</a:rPr>
              <a:t>2.eight years later</a:t>
            </a:r>
          </a:p>
          <a:p>
            <a:r>
              <a:rPr lang="zh-CN" altLang="en-US" sz="2800" b="1" dirty="0">
                <a:latin typeface="Times New Roman" pitchFamily="18" charset="0"/>
              </a:rPr>
              <a:t>*went on to study ____________,</a:t>
            </a:r>
          </a:p>
          <a:p>
            <a:r>
              <a:rPr lang="zh-CN" altLang="en-US" sz="2800" b="1" dirty="0">
                <a:latin typeface="Times New Roman" pitchFamily="18" charset="0"/>
              </a:rPr>
              <a:t>*got to know great ___________</a:t>
            </a:r>
          </a:p>
          <a:p>
            <a:r>
              <a:rPr lang="zh-CN" altLang="en-US" sz="2800" b="1" dirty="0">
                <a:latin typeface="Times New Roman" pitchFamily="18" charset="0"/>
              </a:rPr>
              <a:t>     from around the world.  </a:t>
            </a:r>
          </a:p>
        </p:txBody>
      </p:sp>
      <p:sp>
        <p:nvSpPr>
          <p:cNvPr id="11277" name="文本框 11276"/>
          <p:cNvSpPr txBox="1">
            <a:spLocks noChangeArrowheads="1"/>
          </p:cNvSpPr>
          <p:nvPr/>
        </p:nvSpPr>
        <p:spPr bwMode="auto">
          <a:xfrm>
            <a:off x="6287888" y="3526167"/>
            <a:ext cx="1863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in the USA</a:t>
            </a:r>
          </a:p>
        </p:txBody>
      </p:sp>
      <p:sp>
        <p:nvSpPr>
          <p:cNvPr id="11278" name="文本框 11277"/>
          <p:cNvSpPr txBox="1">
            <a:spLocks noChangeArrowheads="1"/>
          </p:cNvSpPr>
          <p:nvPr/>
        </p:nvSpPr>
        <p:spPr bwMode="auto">
          <a:xfrm>
            <a:off x="6513349" y="4036794"/>
            <a:ext cx="179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musicians</a:t>
            </a:r>
            <a:r>
              <a:rPr lang="en-US" altLang="zh-CN" sz="2800" b="1" dirty="0">
                <a:latin typeface="Times New Roman" pitchFamily="18" charset="0"/>
              </a:rPr>
              <a:t> </a:t>
            </a:r>
            <a:endParaRPr lang="en-US" altLang="zh-CN" sz="2800" dirty="0"/>
          </a:p>
        </p:txBody>
      </p:sp>
      <p:sp>
        <p:nvSpPr>
          <p:cNvPr id="11279" name="弧边矩形 352"/>
          <p:cNvSpPr>
            <a:spLocks noChangeArrowheads="1"/>
          </p:cNvSpPr>
          <p:nvPr/>
        </p:nvSpPr>
        <p:spPr bwMode="auto">
          <a:xfrm>
            <a:off x="5232401" y="1485900"/>
            <a:ext cx="6720417" cy="719138"/>
          </a:xfrm>
          <a:custGeom>
            <a:avLst/>
            <a:gdLst>
              <a:gd name="T0" fmla="*/ 4491798 w 432472"/>
              <a:gd name="T1" fmla="*/ 0 h 216024"/>
              <a:gd name="T2" fmla="*/ 54251319 w 432472"/>
              <a:gd name="T3" fmla="*/ 0 h 216024"/>
              <a:gd name="T4" fmla="*/ 56434935 w 432472"/>
              <a:gd name="T5" fmla="*/ 264241 h 216024"/>
              <a:gd name="T6" fmla="*/ 58743116 w 432472"/>
              <a:gd name="T7" fmla="*/ 1197005 h 216024"/>
              <a:gd name="T8" fmla="*/ 56434935 w 432472"/>
              <a:gd name="T9" fmla="*/ 2129774 h 216024"/>
              <a:gd name="T10" fmla="*/ 54251599 w 432472"/>
              <a:gd name="T11" fmla="*/ 2393991 h 216024"/>
              <a:gd name="T12" fmla="*/ 4491659 w 432472"/>
              <a:gd name="T13" fmla="*/ 2393991 h 216024"/>
              <a:gd name="T14" fmla="*/ 2308182 w 432472"/>
              <a:gd name="T15" fmla="*/ 2129774 h 216024"/>
              <a:gd name="T16" fmla="*/ 0 w 432472"/>
              <a:gd name="T17" fmla="*/ 1197005 h 216024"/>
              <a:gd name="T18" fmla="*/ 2308182 w 432472"/>
              <a:gd name="T19" fmla="*/ 264241 h 216024"/>
              <a:gd name="T20" fmla="*/ 4491798 w 432472"/>
              <a:gd name="T21" fmla="*/ 0 h 216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2472"/>
              <a:gd name="T34" fmla="*/ 0 h 216024"/>
              <a:gd name="T35" fmla="*/ 432472 w 432472"/>
              <a:gd name="T36" fmla="*/ 216024 h 216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2472" h="216024">
                <a:moveTo>
                  <a:pt x="33069" y="0"/>
                </a:moveTo>
                <a:lnTo>
                  <a:pt x="399403" y="0"/>
                </a:lnTo>
                <a:lnTo>
                  <a:pt x="415479" y="23844"/>
                </a:lnTo>
                <a:cubicBezTo>
                  <a:pt x="426421" y="49714"/>
                  <a:pt x="432472" y="78157"/>
                  <a:pt x="432472" y="108013"/>
                </a:cubicBezTo>
                <a:cubicBezTo>
                  <a:pt x="432472" y="137869"/>
                  <a:pt x="426421" y="166312"/>
                  <a:pt x="415479" y="192182"/>
                </a:cubicBezTo>
                <a:lnTo>
                  <a:pt x="399405" y="216024"/>
                </a:lnTo>
                <a:lnTo>
                  <a:pt x="33068" y="216024"/>
                </a:lnTo>
                <a:lnTo>
                  <a:pt x="16993" y="192182"/>
                </a:lnTo>
                <a:cubicBezTo>
                  <a:pt x="6051" y="166312"/>
                  <a:pt x="0" y="137869"/>
                  <a:pt x="0" y="108013"/>
                </a:cubicBezTo>
                <a:cubicBezTo>
                  <a:pt x="0" y="78157"/>
                  <a:pt x="6051" y="49714"/>
                  <a:pt x="16993" y="23844"/>
                </a:cubicBezTo>
                <a:lnTo>
                  <a:pt x="33069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0" name="文本框 11279"/>
          <p:cNvSpPr txBox="1">
            <a:spLocks noChangeArrowheads="1"/>
          </p:cNvSpPr>
          <p:nvPr/>
        </p:nvSpPr>
        <p:spPr bwMode="auto">
          <a:xfrm>
            <a:off x="5520267" y="1557339"/>
            <a:ext cx="4623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en-US" altLang="zh-CN" sz="2800" b="1"/>
              <a:t>traditional Chinese music</a:t>
            </a:r>
          </a:p>
        </p:txBody>
      </p:sp>
      <p:sp>
        <p:nvSpPr>
          <p:cNvPr id="11281" name="弧边矩形 352"/>
          <p:cNvSpPr>
            <a:spLocks noChangeArrowheads="1"/>
          </p:cNvSpPr>
          <p:nvPr/>
        </p:nvSpPr>
        <p:spPr bwMode="auto">
          <a:xfrm>
            <a:off x="2832101" y="5013326"/>
            <a:ext cx="6049433" cy="720725"/>
          </a:xfrm>
          <a:custGeom>
            <a:avLst/>
            <a:gdLst>
              <a:gd name="T0" fmla="*/ 3639631 w 432472"/>
              <a:gd name="T1" fmla="*/ 0 h 216024"/>
              <a:gd name="T2" fmla="*/ 43958928 w 432472"/>
              <a:gd name="T3" fmla="*/ 0 h 216024"/>
              <a:gd name="T4" fmla="*/ 45728292 w 432472"/>
              <a:gd name="T5" fmla="*/ 265408 h 216024"/>
              <a:gd name="T6" fmla="*/ 47598548 w 432472"/>
              <a:gd name="T7" fmla="*/ 1202296 h 216024"/>
              <a:gd name="T8" fmla="*/ 45728292 w 432472"/>
              <a:gd name="T9" fmla="*/ 2139185 h 216024"/>
              <a:gd name="T10" fmla="*/ 43959159 w 432472"/>
              <a:gd name="T11" fmla="*/ 2404569 h 216024"/>
              <a:gd name="T12" fmla="*/ 3639516 w 432472"/>
              <a:gd name="T13" fmla="*/ 2404569 h 216024"/>
              <a:gd name="T14" fmla="*/ 1870277 w 432472"/>
              <a:gd name="T15" fmla="*/ 2139185 h 216024"/>
              <a:gd name="T16" fmla="*/ 0 w 432472"/>
              <a:gd name="T17" fmla="*/ 1202296 h 216024"/>
              <a:gd name="T18" fmla="*/ 1870277 w 432472"/>
              <a:gd name="T19" fmla="*/ 265408 h 216024"/>
              <a:gd name="T20" fmla="*/ 3639631 w 432472"/>
              <a:gd name="T21" fmla="*/ 0 h 216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2472"/>
              <a:gd name="T34" fmla="*/ 0 h 216024"/>
              <a:gd name="T35" fmla="*/ 432472 w 432472"/>
              <a:gd name="T36" fmla="*/ 216024 h 216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2472" h="216024">
                <a:moveTo>
                  <a:pt x="33069" y="0"/>
                </a:moveTo>
                <a:lnTo>
                  <a:pt x="399403" y="0"/>
                </a:lnTo>
                <a:lnTo>
                  <a:pt x="415479" y="23844"/>
                </a:lnTo>
                <a:cubicBezTo>
                  <a:pt x="426421" y="49714"/>
                  <a:pt x="432472" y="78157"/>
                  <a:pt x="432472" y="108013"/>
                </a:cubicBezTo>
                <a:cubicBezTo>
                  <a:pt x="432472" y="137869"/>
                  <a:pt x="426421" y="166312"/>
                  <a:pt x="415479" y="192182"/>
                </a:cubicBezTo>
                <a:lnTo>
                  <a:pt x="399405" y="216024"/>
                </a:lnTo>
                <a:lnTo>
                  <a:pt x="33068" y="216024"/>
                </a:lnTo>
                <a:lnTo>
                  <a:pt x="16993" y="192182"/>
                </a:lnTo>
                <a:cubicBezTo>
                  <a:pt x="6051" y="166312"/>
                  <a:pt x="0" y="137869"/>
                  <a:pt x="0" y="108013"/>
                </a:cubicBezTo>
                <a:cubicBezTo>
                  <a:pt x="0" y="78157"/>
                  <a:pt x="6051" y="49714"/>
                  <a:pt x="16993" y="23844"/>
                </a:cubicBezTo>
                <a:lnTo>
                  <a:pt x="33069" y="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2" name="文本框 11281"/>
          <p:cNvSpPr txBox="1">
            <a:spLocks noChangeArrowheads="1"/>
          </p:cNvSpPr>
          <p:nvPr/>
        </p:nvSpPr>
        <p:spPr bwMode="auto">
          <a:xfrm>
            <a:off x="3375647" y="5102116"/>
            <a:ext cx="4152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/>
              <a:t>modern Western music</a:t>
            </a:r>
          </a:p>
        </p:txBody>
      </p:sp>
      <p:sp>
        <p:nvSpPr>
          <p:cNvPr id="11283" name="文本框 11282"/>
          <p:cNvSpPr txBox="1">
            <a:spLocks noChangeArrowheads="1"/>
          </p:cNvSpPr>
          <p:nvPr/>
        </p:nvSpPr>
        <p:spPr bwMode="auto">
          <a:xfrm>
            <a:off x="1051988" y="5855967"/>
            <a:ext cx="9583586" cy="5257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Different education backgrounds bring him rich experiences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0" y="0"/>
            <a:ext cx="6949439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4000" b="1" dirty="0">
                <a:latin typeface="Comic Sans MS" pitchFamily="66" charset="0"/>
              </a:rPr>
              <a:t>Para 3</a:t>
            </a:r>
            <a:endParaRPr lang="zh-CN" altLang="en-US" sz="4000" dirty="0">
              <a:latin typeface="Comic Sans MS" pitchFamily="66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377820" y="0"/>
            <a:ext cx="362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itchFamily="66" charset="0"/>
              </a:rPr>
              <a:t>Tan’s education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9080938" y="2301765"/>
            <a:ext cx="271692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kern="0" dirty="0">
                <a:latin typeface="Times New Roman" pitchFamily="18" charset="0"/>
              </a:rPr>
              <a:t>中央音乐学院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bldLvl="0"/>
      <p:bldP spid="11277" grpId="0" bldLvl="0"/>
      <p:bldP spid="11278" grpId="0" bldLvl="0"/>
      <p:bldP spid="11279" grpId="0" animBg="1"/>
      <p:bldP spid="11280" grpId="0" bldLvl="0"/>
      <p:bldP spid="11281" grpId="0" animBg="1"/>
      <p:bldP spid="11282" grpId="0" bldLvl="0"/>
      <p:bldP spid="11283" grpId="0" bldLvl="0" animBg="1"/>
      <p:bldP spid="22" grpId="0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TuWHP#"/>
  <p:tag name="MH_LAYOUT" val="SubTitleText"/>
  <p:tag name="MH" val="2017070419254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549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包图主题2">
  <a:themeElements>
    <a:clrScheme name="自定义 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B2"/>
      </a:accent1>
      <a:accent2>
        <a:srgbClr val="E6A857"/>
      </a:accent2>
      <a:accent3>
        <a:srgbClr val="706F96"/>
      </a:accent3>
      <a:accent4>
        <a:srgbClr val="66A836"/>
      </a:accent4>
      <a:accent5>
        <a:srgbClr val="3DA3A6"/>
      </a:accent5>
      <a:accent6>
        <a:srgbClr val="D6D6D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gradFill flip="none" rotWithShape="1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</a:spPr>
      <a:bodyPr>
        <a:spAutoFit/>
      </a:bodyPr>
      <a:lstStyle>
        <a:defPPr eaLnBrk="1" fontAlgn="auto" hangingPunct="1">
          <a:spcBef>
            <a:spcPts val="0"/>
          </a:spcBef>
          <a:spcAft>
            <a:spcPts val="0"/>
          </a:spcAft>
          <a:defRPr sz="4000" b="1" kern="0" dirty="0" smtClean="0">
            <a:solidFill>
              <a:srgbClr val="FF0000"/>
            </a:solidFill>
            <a:latin typeface="Times New Roman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1890</TotalTime>
  <Words>1299</Words>
  <Application>Microsoft Office PowerPoint</Application>
  <PresentationFormat>宽屏</PresentationFormat>
  <Paragraphs>301</Paragraphs>
  <Slides>24</Slides>
  <Notes>3</Notes>
  <HiddenSlides>3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等线</vt:lpstr>
      <vt:lpstr>黑体</vt:lpstr>
      <vt:lpstr>迷你简准圆</vt:lpstr>
      <vt:lpstr>宋体</vt:lpstr>
      <vt:lpstr>Algerian</vt:lpstr>
      <vt:lpstr>Arial</vt:lpstr>
      <vt:lpstr>Book Antiqua</vt:lpstr>
      <vt:lpstr>Calibri</vt:lpstr>
      <vt:lpstr>Cambria Math</vt:lpstr>
      <vt:lpstr>Comic Sans MS</vt:lpstr>
      <vt:lpstr>Times New Roman</vt:lpstr>
      <vt:lpstr>Verdana</vt:lpstr>
      <vt:lpstr>包图主题2</vt:lpstr>
      <vt:lpstr>Unit5 Reading(1)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Sample：(The writer—W；students—S)</vt:lpstr>
      <vt:lpstr>PowerPoint 演示文稿</vt:lpstr>
      <vt:lpstr>Tan Dun’s  Tan Dun’s childhood  Tan Dun’s education background  Tan Dun’s dreams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jq zhang</cp:lastModifiedBy>
  <cp:revision>503</cp:revision>
  <dcterms:created xsi:type="dcterms:W3CDTF">2017-07-04T10:52:00Z</dcterms:created>
  <dcterms:modified xsi:type="dcterms:W3CDTF">2020-11-29T09:45:24Z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