
<file path=[Content_Types].xml><?xml version="1.0" encoding="utf-8"?>
<Types xmlns="http://schemas.openxmlformats.org/package/2006/content-types">
  <Default Extension="1dXXQzELeH6p2RqeHxGrpAHaIp" ContentType="image/jpeg"/>
  <Default Extension="4AxXergD-0oUMSGVkhgpegHaHa" ContentType="image/jpeg"/>
  <Default Extension="E3jI8QzYnFrAYkck9cNrSQHaE9" ContentType="image/jpeg"/>
  <Default Extension="jpeg" ContentType="image/jpeg"/>
  <Default Extension="jpg" ContentType="image/jpeg"/>
  <Default Extension="l6ykplGGTWNaRgoeAfcgHgHaHa" ContentType="image/jpeg"/>
  <Default Extension="L_sOSVBupZqY8jfaGxRx4QHaE7" ContentType="image/jpeg"/>
  <Default Extension="oePudFw_YjqolG8GlncCUAHaDt" ContentType="image/jpeg"/>
  <Default Extension="png" ContentType="image/png"/>
  <Default Extension="rels" ContentType="application/vnd.openxmlformats-package.relationships+xml"/>
  <Default Extension="umeLOi2VgaN0HoyhJIqwQgHaJ5" ContentType="image/jpeg"/>
  <Default Extension="vUsjXGjfxl49xzCClzqJMAHaFL" ContentType="image/jpeg"/>
  <Default Extension="XG_FpHg0ACDspzPOvQmjHAHaHa" ContentType="image/jpeg"/>
  <Default Extension="xjqm__byypoltIhOY8ULmwHaF7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82" r:id="rId2"/>
    <p:sldId id="276" r:id="rId3"/>
    <p:sldId id="469" r:id="rId4"/>
    <p:sldId id="270" r:id="rId5"/>
    <p:sldId id="460" r:id="rId6"/>
    <p:sldId id="258" r:id="rId7"/>
    <p:sldId id="271" r:id="rId8"/>
    <p:sldId id="272" r:id="rId9"/>
    <p:sldId id="261" r:id="rId10"/>
    <p:sldId id="262" r:id="rId11"/>
    <p:sldId id="463" r:id="rId12"/>
    <p:sldId id="465" r:id="rId13"/>
    <p:sldId id="263" r:id="rId14"/>
    <p:sldId id="278" r:id="rId15"/>
    <p:sldId id="264" r:id="rId16"/>
    <p:sldId id="266" r:id="rId17"/>
    <p:sldId id="470" r:id="rId18"/>
    <p:sldId id="265" r:id="rId19"/>
    <p:sldId id="273" r:id="rId20"/>
    <p:sldId id="267" r:id="rId21"/>
    <p:sldId id="269" r:id="rId22"/>
    <p:sldId id="468" r:id="rId23"/>
    <p:sldId id="461" r:id="rId24"/>
    <p:sldId id="260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5B4A1-A12A-4753-AD77-E013DF5943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3E1C4-3FBC-474F-845F-7134C1B43C09}">
      <dgm:prSet custT="1"/>
      <dgm:spPr/>
      <dgm:t>
        <a:bodyPr/>
        <a:lstStyle/>
        <a:p>
          <a:r>
            <a:rPr lang="en-US" sz="3600" dirty="0"/>
            <a:t>It has many rooms and windows.</a:t>
          </a:r>
        </a:p>
      </dgm:t>
    </dgm:pt>
    <dgm:pt modelId="{D3998137-EB08-4A19-970C-95B89D146E16}" type="parTrans" cxnId="{90A9EF27-8BC8-4508-B433-93DCB7FF4FE8}">
      <dgm:prSet/>
      <dgm:spPr/>
      <dgm:t>
        <a:bodyPr/>
        <a:lstStyle/>
        <a:p>
          <a:endParaRPr lang="en-US"/>
        </a:p>
      </dgm:t>
    </dgm:pt>
    <dgm:pt modelId="{C0A29CB4-56AF-4590-9D43-57B0FBD4F20A}" type="sibTrans" cxnId="{90A9EF27-8BC8-4508-B433-93DCB7FF4FE8}">
      <dgm:prSet/>
      <dgm:spPr/>
      <dgm:t>
        <a:bodyPr/>
        <a:lstStyle/>
        <a:p>
          <a:endParaRPr lang="en-US"/>
        </a:p>
      </dgm:t>
    </dgm:pt>
    <dgm:pt modelId="{0C9861E3-D534-4878-8390-1EDCFEFE7E44}">
      <dgm:prSet custT="1"/>
      <dgm:spPr/>
      <dgm:t>
        <a:bodyPr/>
        <a:lstStyle/>
        <a:p>
          <a:r>
            <a:rPr lang="en-US" sz="3600" dirty="0"/>
            <a:t>People of different ages go there.</a:t>
          </a:r>
        </a:p>
      </dgm:t>
    </dgm:pt>
    <dgm:pt modelId="{3E5E702B-F3D4-4A28-AFCB-8796C28D408C}" type="parTrans" cxnId="{62CDFB18-517B-4564-A617-B30B83740858}">
      <dgm:prSet/>
      <dgm:spPr/>
      <dgm:t>
        <a:bodyPr/>
        <a:lstStyle/>
        <a:p>
          <a:endParaRPr lang="en-US"/>
        </a:p>
      </dgm:t>
    </dgm:pt>
    <dgm:pt modelId="{09C377F3-9492-4D3B-A8C4-B62421D8503D}" type="sibTrans" cxnId="{62CDFB18-517B-4564-A617-B30B83740858}">
      <dgm:prSet/>
      <dgm:spPr/>
      <dgm:t>
        <a:bodyPr/>
        <a:lstStyle/>
        <a:p>
          <a:endParaRPr lang="en-US"/>
        </a:p>
      </dgm:t>
    </dgm:pt>
    <dgm:pt modelId="{8F204BD2-D178-4FE6-8C2E-9BC6C25DCFC3}">
      <dgm:prSet custT="1"/>
      <dgm:spPr/>
      <dgm:t>
        <a:bodyPr/>
        <a:lstStyle/>
        <a:p>
          <a:r>
            <a:rPr lang="en-US" sz="3600" dirty="0"/>
            <a:t>Children spend a long time there. It’s a second home.</a:t>
          </a:r>
        </a:p>
      </dgm:t>
    </dgm:pt>
    <dgm:pt modelId="{7AD2B5ED-B169-4F93-9FF1-86845B20B029}" type="parTrans" cxnId="{C0991F3E-F198-42C0-B716-5F0BE5CE61F6}">
      <dgm:prSet/>
      <dgm:spPr/>
      <dgm:t>
        <a:bodyPr/>
        <a:lstStyle/>
        <a:p>
          <a:endParaRPr lang="en-US"/>
        </a:p>
      </dgm:t>
    </dgm:pt>
    <dgm:pt modelId="{18C0B901-74D3-440A-9CF4-D247CF1CCDC8}" type="sibTrans" cxnId="{C0991F3E-F198-42C0-B716-5F0BE5CE61F6}">
      <dgm:prSet/>
      <dgm:spPr/>
      <dgm:t>
        <a:bodyPr/>
        <a:lstStyle/>
        <a:p>
          <a:endParaRPr lang="en-US"/>
        </a:p>
      </dgm:t>
    </dgm:pt>
    <dgm:pt modelId="{74449663-F0D3-4C79-AB0F-5D6844773329}">
      <dgm:prSet custT="1"/>
      <dgm:spPr/>
      <dgm:t>
        <a:bodyPr/>
        <a:lstStyle/>
        <a:p>
          <a:r>
            <a:rPr lang="en-US" sz="3600" dirty="0"/>
            <a:t>There are many quizzes.</a:t>
          </a:r>
        </a:p>
      </dgm:t>
    </dgm:pt>
    <dgm:pt modelId="{6D98DEB0-EE95-45D4-907E-0F3E10C678D3}" type="parTrans" cxnId="{B40EE316-FC36-49A8-8BAF-1B6364E720BF}">
      <dgm:prSet/>
      <dgm:spPr/>
      <dgm:t>
        <a:bodyPr/>
        <a:lstStyle/>
        <a:p>
          <a:endParaRPr lang="en-US"/>
        </a:p>
      </dgm:t>
    </dgm:pt>
    <dgm:pt modelId="{5D85040B-F76B-472C-923A-C5103874000D}" type="sibTrans" cxnId="{B40EE316-FC36-49A8-8BAF-1B6364E720BF}">
      <dgm:prSet/>
      <dgm:spPr/>
      <dgm:t>
        <a:bodyPr/>
        <a:lstStyle/>
        <a:p>
          <a:endParaRPr lang="en-US"/>
        </a:p>
      </dgm:t>
    </dgm:pt>
    <dgm:pt modelId="{FD057E12-6D3B-4F26-8664-EF441575458D}" type="pres">
      <dgm:prSet presAssocID="{8785B4A1-A12A-4753-AD77-E013DF5943AC}" presName="outerComposite" presStyleCnt="0">
        <dgm:presLayoutVars>
          <dgm:chMax val="5"/>
          <dgm:dir/>
          <dgm:resizeHandles val="exact"/>
        </dgm:presLayoutVars>
      </dgm:prSet>
      <dgm:spPr/>
    </dgm:pt>
    <dgm:pt modelId="{F98B02EF-6F6D-4D05-A0F2-12D1F6F3AC60}" type="pres">
      <dgm:prSet presAssocID="{8785B4A1-A12A-4753-AD77-E013DF5943AC}" presName="dummyMaxCanvas" presStyleCnt="0">
        <dgm:presLayoutVars/>
      </dgm:prSet>
      <dgm:spPr/>
    </dgm:pt>
    <dgm:pt modelId="{C8A01610-7064-44B5-9DF3-CA80E044DF0C}" type="pres">
      <dgm:prSet presAssocID="{8785B4A1-A12A-4753-AD77-E013DF5943AC}" presName="FourNodes_1" presStyleLbl="node1" presStyleIdx="0" presStyleCnt="4">
        <dgm:presLayoutVars>
          <dgm:bulletEnabled val="1"/>
        </dgm:presLayoutVars>
      </dgm:prSet>
      <dgm:spPr/>
    </dgm:pt>
    <dgm:pt modelId="{3C248874-727E-42DC-B5FB-1C2FD48B580F}" type="pres">
      <dgm:prSet presAssocID="{8785B4A1-A12A-4753-AD77-E013DF5943AC}" presName="FourNodes_2" presStyleLbl="node1" presStyleIdx="1" presStyleCnt="4">
        <dgm:presLayoutVars>
          <dgm:bulletEnabled val="1"/>
        </dgm:presLayoutVars>
      </dgm:prSet>
      <dgm:spPr/>
    </dgm:pt>
    <dgm:pt modelId="{BB30CF2C-BCC2-451A-A3D6-21AFE875826F}" type="pres">
      <dgm:prSet presAssocID="{8785B4A1-A12A-4753-AD77-E013DF5943AC}" presName="FourNodes_3" presStyleLbl="node1" presStyleIdx="2" presStyleCnt="4" custLinFactNeighborY="1384">
        <dgm:presLayoutVars>
          <dgm:bulletEnabled val="1"/>
        </dgm:presLayoutVars>
      </dgm:prSet>
      <dgm:spPr/>
    </dgm:pt>
    <dgm:pt modelId="{9758B887-30D0-4674-A702-0B07032BA866}" type="pres">
      <dgm:prSet presAssocID="{8785B4A1-A12A-4753-AD77-E013DF5943AC}" presName="FourNodes_4" presStyleLbl="node1" presStyleIdx="3" presStyleCnt="4">
        <dgm:presLayoutVars>
          <dgm:bulletEnabled val="1"/>
        </dgm:presLayoutVars>
      </dgm:prSet>
      <dgm:spPr/>
    </dgm:pt>
    <dgm:pt modelId="{BAEB0816-5EAF-4E1E-AE40-68409F7D6188}" type="pres">
      <dgm:prSet presAssocID="{8785B4A1-A12A-4753-AD77-E013DF5943AC}" presName="FourConn_1-2" presStyleLbl="fgAccFollowNode1" presStyleIdx="0" presStyleCnt="3">
        <dgm:presLayoutVars>
          <dgm:bulletEnabled val="1"/>
        </dgm:presLayoutVars>
      </dgm:prSet>
      <dgm:spPr/>
    </dgm:pt>
    <dgm:pt modelId="{A087081B-7B87-403F-9684-BCD0C9683D39}" type="pres">
      <dgm:prSet presAssocID="{8785B4A1-A12A-4753-AD77-E013DF5943AC}" presName="FourConn_2-3" presStyleLbl="fgAccFollowNode1" presStyleIdx="1" presStyleCnt="3">
        <dgm:presLayoutVars>
          <dgm:bulletEnabled val="1"/>
        </dgm:presLayoutVars>
      </dgm:prSet>
      <dgm:spPr/>
    </dgm:pt>
    <dgm:pt modelId="{98206A66-9C70-494F-8742-6225737B3264}" type="pres">
      <dgm:prSet presAssocID="{8785B4A1-A12A-4753-AD77-E013DF5943AC}" presName="FourConn_3-4" presStyleLbl="fgAccFollowNode1" presStyleIdx="2" presStyleCnt="3">
        <dgm:presLayoutVars>
          <dgm:bulletEnabled val="1"/>
        </dgm:presLayoutVars>
      </dgm:prSet>
      <dgm:spPr/>
    </dgm:pt>
    <dgm:pt modelId="{F64A5275-AF91-4718-BE66-C7BC0B318F76}" type="pres">
      <dgm:prSet presAssocID="{8785B4A1-A12A-4753-AD77-E013DF5943AC}" presName="FourNodes_1_text" presStyleLbl="node1" presStyleIdx="3" presStyleCnt="4">
        <dgm:presLayoutVars>
          <dgm:bulletEnabled val="1"/>
        </dgm:presLayoutVars>
      </dgm:prSet>
      <dgm:spPr/>
    </dgm:pt>
    <dgm:pt modelId="{697F47F0-1B43-4D72-9BE0-9BA675944C80}" type="pres">
      <dgm:prSet presAssocID="{8785B4A1-A12A-4753-AD77-E013DF5943AC}" presName="FourNodes_2_text" presStyleLbl="node1" presStyleIdx="3" presStyleCnt="4">
        <dgm:presLayoutVars>
          <dgm:bulletEnabled val="1"/>
        </dgm:presLayoutVars>
      </dgm:prSet>
      <dgm:spPr/>
    </dgm:pt>
    <dgm:pt modelId="{BF262120-0B5C-4D2A-B96E-439B1EBE3969}" type="pres">
      <dgm:prSet presAssocID="{8785B4A1-A12A-4753-AD77-E013DF5943AC}" presName="FourNodes_3_text" presStyleLbl="node1" presStyleIdx="3" presStyleCnt="4">
        <dgm:presLayoutVars>
          <dgm:bulletEnabled val="1"/>
        </dgm:presLayoutVars>
      </dgm:prSet>
      <dgm:spPr/>
    </dgm:pt>
    <dgm:pt modelId="{A16305FF-A7D5-41DE-BD02-E8642685852A}" type="pres">
      <dgm:prSet presAssocID="{8785B4A1-A12A-4753-AD77-E013DF5943A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246750A-D998-4BDD-8D45-3DE5141899FD}" type="presOf" srcId="{74449663-F0D3-4C79-AB0F-5D6844773329}" destId="{9758B887-30D0-4674-A702-0B07032BA866}" srcOrd="0" destOrd="0" presId="urn:microsoft.com/office/officeart/2005/8/layout/vProcess5"/>
    <dgm:cxn modelId="{3D263B14-B278-4D5C-BEFF-0F86524DEF4B}" type="presOf" srcId="{0CB3E1C4-3FBC-474F-845F-7134C1B43C09}" destId="{F64A5275-AF91-4718-BE66-C7BC0B318F76}" srcOrd="1" destOrd="0" presId="urn:microsoft.com/office/officeart/2005/8/layout/vProcess5"/>
    <dgm:cxn modelId="{B40EE316-FC36-49A8-8BAF-1B6364E720BF}" srcId="{8785B4A1-A12A-4753-AD77-E013DF5943AC}" destId="{74449663-F0D3-4C79-AB0F-5D6844773329}" srcOrd="3" destOrd="0" parTransId="{6D98DEB0-EE95-45D4-907E-0F3E10C678D3}" sibTransId="{5D85040B-F76B-472C-923A-C5103874000D}"/>
    <dgm:cxn modelId="{62CDFB18-517B-4564-A617-B30B83740858}" srcId="{8785B4A1-A12A-4753-AD77-E013DF5943AC}" destId="{0C9861E3-D534-4878-8390-1EDCFEFE7E44}" srcOrd="1" destOrd="0" parTransId="{3E5E702B-F3D4-4A28-AFCB-8796C28D408C}" sibTransId="{09C377F3-9492-4D3B-A8C4-B62421D8503D}"/>
    <dgm:cxn modelId="{90A9EF27-8BC8-4508-B433-93DCB7FF4FE8}" srcId="{8785B4A1-A12A-4753-AD77-E013DF5943AC}" destId="{0CB3E1C4-3FBC-474F-845F-7134C1B43C09}" srcOrd="0" destOrd="0" parTransId="{D3998137-EB08-4A19-970C-95B89D146E16}" sibTransId="{C0A29CB4-56AF-4590-9D43-57B0FBD4F20A}"/>
    <dgm:cxn modelId="{C0991F3E-F198-42C0-B716-5F0BE5CE61F6}" srcId="{8785B4A1-A12A-4753-AD77-E013DF5943AC}" destId="{8F204BD2-D178-4FE6-8C2E-9BC6C25DCFC3}" srcOrd="2" destOrd="0" parTransId="{7AD2B5ED-B169-4F93-9FF1-86845B20B029}" sibTransId="{18C0B901-74D3-440A-9CF4-D247CF1CCDC8}"/>
    <dgm:cxn modelId="{51651463-017A-4C51-B9C8-8389CF5D0577}" type="presOf" srcId="{0C9861E3-D534-4878-8390-1EDCFEFE7E44}" destId="{697F47F0-1B43-4D72-9BE0-9BA675944C80}" srcOrd="1" destOrd="0" presId="urn:microsoft.com/office/officeart/2005/8/layout/vProcess5"/>
    <dgm:cxn modelId="{CBF1C143-4EA1-4E44-8088-661FEA9B0F05}" type="presOf" srcId="{0CB3E1C4-3FBC-474F-845F-7134C1B43C09}" destId="{C8A01610-7064-44B5-9DF3-CA80E044DF0C}" srcOrd="0" destOrd="0" presId="urn:microsoft.com/office/officeart/2005/8/layout/vProcess5"/>
    <dgm:cxn modelId="{A5B42069-9ACD-441B-BB99-BECB47FA19C3}" type="presOf" srcId="{C0A29CB4-56AF-4590-9D43-57B0FBD4F20A}" destId="{BAEB0816-5EAF-4E1E-AE40-68409F7D6188}" srcOrd="0" destOrd="0" presId="urn:microsoft.com/office/officeart/2005/8/layout/vProcess5"/>
    <dgm:cxn modelId="{B3DF034A-28F6-40D8-BC50-26BE996EFE22}" type="presOf" srcId="{09C377F3-9492-4D3B-A8C4-B62421D8503D}" destId="{A087081B-7B87-403F-9684-BCD0C9683D39}" srcOrd="0" destOrd="0" presId="urn:microsoft.com/office/officeart/2005/8/layout/vProcess5"/>
    <dgm:cxn modelId="{D26EFF7F-C3E9-4A14-9027-61BE571F7F08}" type="presOf" srcId="{18C0B901-74D3-440A-9CF4-D247CF1CCDC8}" destId="{98206A66-9C70-494F-8742-6225737B3264}" srcOrd="0" destOrd="0" presId="urn:microsoft.com/office/officeart/2005/8/layout/vProcess5"/>
    <dgm:cxn modelId="{0906F79D-741F-43C2-9DAB-ED76D6664532}" type="presOf" srcId="{8F204BD2-D178-4FE6-8C2E-9BC6C25DCFC3}" destId="{BB30CF2C-BCC2-451A-A3D6-21AFE875826F}" srcOrd="0" destOrd="0" presId="urn:microsoft.com/office/officeart/2005/8/layout/vProcess5"/>
    <dgm:cxn modelId="{EA168FAE-9985-443F-BE51-700F87566806}" type="presOf" srcId="{0C9861E3-D534-4878-8390-1EDCFEFE7E44}" destId="{3C248874-727E-42DC-B5FB-1C2FD48B580F}" srcOrd="0" destOrd="0" presId="urn:microsoft.com/office/officeart/2005/8/layout/vProcess5"/>
    <dgm:cxn modelId="{D1842AD2-3F44-42A0-835E-4F812453681A}" type="presOf" srcId="{74449663-F0D3-4C79-AB0F-5D6844773329}" destId="{A16305FF-A7D5-41DE-BD02-E8642685852A}" srcOrd="1" destOrd="0" presId="urn:microsoft.com/office/officeart/2005/8/layout/vProcess5"/>
    <dgm:cxn modelId="{3FB994DC-4794-4976-92D0-4D1ABA4FE2FA}" type="presOf" srcId="{8F204BD2-D178-4FE6-8C2E-9BC6C25DCFC3}" destId="{BF262120-0B5C-4D2A-B96E-439B1EBE3969}" srcOrd="1" destOrd="0" presId="urn:microsoft.com/office/officeart/2005/8/layout/vProcess5"/>
    <dgm:cxn modelId="{526F89F4-6968-4E31-A3E6-1E098EADFC5B}" type="presOf" srcId="{8785B4A1-A12A-4753-AD77-E013DF5943AC}" destId="{FD057E12-6D3B-4F26-8664-EF441575458D}" srcOrd="0" destOrd="0" presId="urn:microsoft.com/office/officeart/2005/8/layout/vProcess5"/>
    <dgm:cxn modelId="{A6872220-E3FD-4EBE-BDCD-E09D781E4362}" type="presParOf" srcId="{FD057E12-6D3B-4F26-8664-EF441575458D}" destId="{F98B02EF-6F6D-4D05-A0F2-12D1F6F3AC60}" srcOrd="0" destOrd="0" presId="urn:microsoft.com/office/officeart/2005/8/layout/vProcess5"/>
    <dgm:cxn modelId="{9E2F0315-62C4-4DBE-BA5A-06E5D6FD62E2}" type="presParOf" srcId="{FD057E12-6D3B-4F26-8664-EF441575458D}" destId="{C8A01610-7064-44B5-9DF3-CA80E044DF0C}" srcOrd="1" destOrd="0" presId="urn:microsoft.com/office/officeart/2005/8/layout/vProcess5"/>
    <dgm:cxn modelId="{0FBD7EB6-4DD4-4094-956C-478ED34DA900}" type="presParOf" srcId="{FD057E12-6D3B-4F26-8664-EF441575458D}" destId="{3C248874-727E-42DC-B5FB-1C2FD48B580F}" srcOrd="2" destOrd="0" presId="urn:microsoft.com/office/officeart/2005/8/layout/vProcess5"/>
    <dgm:cxn modelId="{048CD99D-BF87-4A82-9407-CEB4D38299DD}" type="presParOf" srcId="{FD057E12-6D3B-4F26-8664-EF441575458D}" destId="{BB30CF2C-BCC2-451A-A3D6-21AFE875826F}" srcOrd="3" destOrd="0" presId="urn:microsoft.com/office/officeart/2005/8/layout/vProcess5"/>
    <dgm:cxn modelId="{718C910C-B837-458A-8608-F7574CA3DCCA}" type="presParOf" srcId="{FD057E12-6D3B-4F26-8664-EF441575458D}" destId="{9758B887-30D0-4674-A702-0B07032BA866}" srcOrd="4" destOrd="0" presId="urn:microsoft.com/office/officeart/2005/8/layout/vProcess5"/>
    <dgm:cxn modelId="{25663BFF-4DF5-4968-BCA2-0A53A0EA8C05}" type="presParOf" srcId="{FD057E12-6D3B-4F26-8664-EF441575458D}" destId="{BAEB0816-5EAF-4E1E-AE40-68409F7D6188}" srcOrd="5" destOrd="0" presId="urn:microsoft.com/office/officeart/2005/8/layout/vProcess5"/>
    <dgm:cxn modelId="{679B30C0-87C2-48E9-ABDA-42072482CB58}" type="presParOf" srcId="{FD057E12-6D3B-4F26-8664-EF441575458D}" destId="{A087081B-7B87-403F-9684-BCD0C9683D39}" srcOrd="6" destOrd="0" presId="urn:microsoft.com/office/officeart/2005/8/layout/vProcess5"/>
    <dgm:cxn modelId="{78834D22-A7B3-4976-B0A9-CD7FCBF96062}" type="presParOf" srcId="{FD057E12-6D3B-4F26-8664-EF441575458D}" destId="{98206A66-9C70-494F-8742-6225737B3264}" srcOrd="7" destOrd="0" presId="urn:microsoft.com/office/officeart/2005/8/layout/vProcess5"/>
    <dgm:cxn modelId="{27A5B1E3-A640-47F4-8A1D-14AC23901E52}" type="presParOf" srcId="{FD057E12-6D3B-4F26-8664-EF441575458D}" destId="{F64A5275-AF91-4718-BE66-C7BC0B318F76}" srcOrd="8" destOrd="0" presId="urn:microsoft.com/office/officeart/2005/8/layout/vProcess5"/>
    <dgm:cxn modelId="{23D3451D-F180-461D-BB50-53690E9BE249}" type="presParOf" srcId="{FD057E12-6D3B-4F26-8664-EF441575458D}" destId="{697F47F0-1B43-4D72-9BE0-9BA675944C80}" srcOrd="9" destOrd="0" presId="urn:microsoft.com/office/officeart/2005/8/layout/vProcess5"/>
    <dgm:cxn modelId="{68802713-B694-4BAB-90E5-65D801FE0B69}" type="presParOf" srcId="{FD057E12-6D3B-4F26-8664-EF441575458D}" destId="{BF262120-0B5C-4D2A-B96E-439B1EBE3969}" srcOrd="10" destOrd="0" presId="urn:microsoft.com/office/officeart/2005/8/layout/vProcess5"/>
    <dgm:cxn modelId="{540D6561-D278-4314-AF03-5122DFDE0FFF}" type="presParOf" srcId="{FD057E12-6D3B-4F26-8664-EF441575458D}" destId="{A16305FF-A7D5-41DE-BD02-E8642685852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01610-7064-44B5-9DF3-CA80E044DF0C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has many rooms and windows.</a:t>
          </a:r>
        </a:p>
      </dsp:txBody>
      <dsp:txXfrm>
        <a:off x="28038" y="28038"/>
        <a:ext cx="7298593" cy="901218"/>
      </dsp:txXfrm>
    </dsp:sp>
    <dsp:sp modelId="{3C248874-727E-42DC-B5FB-1C2FD48B580F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People of different ages go there.</a:t>
          </a:r>
        </a:p>
      </dsp:txBody>
      <dsp:txXfrm>
        <a:off x="732583" y="1159385"/>
        <a:ext cx="7029617" cy="901218"/>
      </dsp:txXfrm>
    </dsp:sp>
    <dsp:sp modelId="{BB30CF2C-BCC2-451A-A3D6-21AFE875826F}">
      <dsp:nvSpPr>
        <dsp:cNvPr id="0" name=""/>
        <dsp:cNvSpPr/>
      </dsp:nvSpPr>
      <dsp:spPr>
        <a:xfrm>
          <a:off x="1398574" y="2275944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Children spend a long time there. It’s a second home.</a:t>
          </a:r>
        </a:p>
      </dsp:txBody>
      <dsp:txXfrm>
        <a:off x="1426612" y="2303982"/>
        <a:ext cx="7040133" cy="901218"/>
      </dsp:txXfrm>
    </dsp:sp>
    <dsp:sp modelId="{9758B887-30D0-4674-A702-0B07032BA866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There are many quizzes.</a:t>
          </a:r>
        </a:p>
      </dsp:txBody>
      <dsp:txXfrm>
        <a:off x="2131157" y="3422081"/>
        <a:ext cx="7029617" cy="901218"/>
      </dsp:txXfrm>
    </dsp:sp>
    <dsp:sp modelId="{BAEB0816-5EAF-4E1E-AE40-68409F7D6188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30242" y="733200"/>
        <a:ext cx="342233" cy="468236"/>
      </dsp:txXfrm>
    </dsp:sp>
    <dsp:sp modelId="{A087081B-7B87-403F-9684-BCD0C9683D39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634787" y="1864548"/>
        <a:ext cx="342233" cy="468236"/>
      </dsp:txXfrm>
    </dsp:sp>
    <dsp:sp modelId="{98206A66-9C70-494F-8742-6225737B3264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A0CAF-9AC1-4CAF-A98F-21E8A6998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901785-5C15-464A-B2CE-DE755DCA3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E4B83E-DAE7-4D22-AE0E-D2607645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B74E50-E5F4-459C-8B0F-F3874F2A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7517EA-C6DF-4AA7-9199-BF07C581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77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A84D4D-8A33-44EE-AD13-B9584858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63CA5C-327B-4EF6-A7B1-A3ACCDDF9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685DFC-99B1-4B22-B04E-8FC0A2DC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710C2-68FA-424B-A285-EBE9E8C9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F52694-9247-484E-8D77-DB90969A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24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CEA9BB-503F-4E9C-8627-6F4FB0C57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197379-CB0B-43D1-9A00-ED9458E7A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3472ED-031B-4E07-B3FE-2E0EE83A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0CC6DB-B1B4-4C0A-996B-6C4B7294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DC1BAE-F343-4DAC-BF03-1417BD10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98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B2BD9-8792-4CF2-9D76-FA777F3D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9A2386-1DBC-48E5-954D-6BA31383A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5CB4D0-2A48-4501-B573-E0114DF3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557926-8771-46B8-BE94-EE866ACB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A5E7C-E1F9-4B4D-95E1-15C30283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3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B223F-7B6A-4D4E-9933-C9F2AECD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686E50-FB03-461D-9B2A-96ABC1DD7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67AC96-C753-4C4A-9F96-612C02AF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10ECC-59C9-4171-A0DA-1906A67F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FC926C-5B16-482A-89DC-78858449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1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A30DF-CBFF-4B54-B686-CBC5C3D3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0B15B1-9752-407F-8203-D96E6C99A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DA5398-AE46-4FA6-B891-4B987D59A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F9DB34-6661-48CE-88A8-3AB92D7E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5F9FAD-9382-4E73-B625-D83C610B8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63A4EE-E109-45B7-8A82-6413AA8D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9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A983B-DE23-4CED-9B62-7B34A402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5B786-0686-4D1A-B032-B2D38BE73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DFF59A-D4AE-493A-80E7-F0E397A5D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E639E3C-C021-45D9-83DF-F1B69A374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A42A52-AA16-4EDD-A762-D2CA24FA6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76EBAF-052B-45A8-84D4-0C7BC847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447C91-2F9F-45D6-B7AD-F0D8CF67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0BEE41C-6B61-4851-BEFD-8A116428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4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54598-8061-4C17-9582-D67F3710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96CFC9-B227-4283-A463-2863592C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8AB06C-FB75-4DDA-BA31-A45637E1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D692BA-B5EE-4FB2-97F5-42DCA62F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00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D96FB1-3F2D-4B7A-BD9D-05128EC7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439DB5-63B5-41C9-B6F9-87415DAB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F68D47-057D-408C-95A5-CD0EE88F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05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1457C-5D03-485A-BD8C-9A31DA32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63941-3C8B-47FA-9874-7FEFD019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948F4D-933A-4E16-81CB-B1ABA2718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412F52-173C-49B0-A3C0-C0B983F6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5E6974-48F5-4735-894E-4B03AA26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F98AEE-7870-4922-8DC9-A1594FB0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97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45C58-A40A-45D2-A07C-FF88780F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C2D1A1-10A6-44DF-852C-6E11ECD01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0EFD96-0182-409F-96F4-30ABF9ADF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F6A5DA-3944-4F3E-BA9B-D6A04297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049522-459A-4051-8996-E582114C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326867-F58B-4374-96F5-F92AF4C4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56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4C6365-86F9-4580-A3A9-1C4404A8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C6EC8F-85A1-4AE3-A34B-5DA3C5967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4ADF-8DAB-4017-BA4C-09D00EB9D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E3E9-870E-4868-B664-784038D2DDA0}" type="datetimeFigureOut">
              <a:rPr lang="zh-CN" altLang="en-US" smtClean="0"/>
              <a:t>2020-11-24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BF3FC-C8FF-4E40-AAAF-527C4205A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2A6813-5C96-4499-B04A-5EEB952C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8A8C-D23D-4F15-9CFE-E44BF60CA2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65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xjqm__byypoltIhOY8ULmwHaF7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XG_FpHg0ACDspzPOvQmjHAHaHa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vUsjXGjfxl49xzCClzqJMAHaF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l6ykplGGTWNaRgoeAfcgHgHaHa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XG_FpHg0ACDspzPOvQmjHAHaHa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1dXXQzELeH6p2RqeHxGrpAHaI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3jI8QzYnFrAYkck9cNrSQHaE9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oePudFw_YjqolG8GlncCUAHaDt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umeLOi2VgaN0HoyhJIqwQgHaJ5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L_sOSVBupZqY8jfaGxRx4QHaE7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4AxXergD-0oUMSGVkhgpegHaH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 descr="图片包含 游戏机, 光盘, 伞&#10;&#10;描述已自动生成">
            <a:extLst>
              <a:ext uri="{FF2B5EF4-FFF2-40B4-BE49-F238E27FC236}">
                <a16:creationId xmlns:a16="http://schemas.microsoft.com/office/drawing/2014/main" id="{989760B3-6308-4E76-8379-E3E6E00D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5013" r="-2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CC80445-6A1B-493C-8834-80B2B9A19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512" y="-39353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sz="4800" b="1" dirty="0"/>
              <a:t>Unit 1</a:t>
            </a:r>
            <a:endParaRPr lang="zh-CN" altLang="en-US" sz="48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754C78-34C4-40F5-B5EA-8D691D5B0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1584" y="4286913"/>
            <a:ext cx="4023360" cy="1208141"/>
          </a:xfrm>
        </p:spPr>
        <p:txBody>
          <a:bodyPr>
            <a:normAutofit/>
          </a:bodyPr>
          <a:lstStyle/>
          <a:p>
            <a:pPr algn="l"/>
            <a:endParaRPr lang="en-US" altLang="zh-CN" sz="2500" dirty="0"/>
          </a:p>
          <a:p>
            <a:pPr algn="l"/>
            <a:r>
              <a:rPr lang="en-US" altLang="zh-CN" sz="2500" dirty="0"/>
              <a:t>               By Wendy Wang</a:t>
            </a:r>
            <a:endParaRPr lang="zh-CN" altLang="en-US" sz="2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3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1D821C8-F027-478E-B625-E6924EA969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798" y="759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Related concept: Structure </a:t>
            </a:r>
            <a:r>
              <a:rPr lang="zh-CN" alt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结构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FC4AE03-3786-41C5-B367-344E8EEB9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8" y="1698508"/>
            <a:ext cx="8470003" cy="485594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40AE9E6A-81D0-4FCE-A691-4BF7CA9C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02" y="224129"/>
            <a:ext cx="3276600" cy="6699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After-reading</a:t>
            </a:r>
          </a:p>
        </p:txBody>
      </p:sp>
      <p:pic>
        <p:nvPicPr>
          <p:cNvPr id="6" name="图片 5" descr="图片包含 背景图案&#10;&#10;描述已自动生成">
            <a:extLst>
              <a:ext uri="{FF2B5EF4-FFF2-40B4-BE49-F238E27FC236}">
                <a16:creationId xmlns:a16="http://schemas.microsoft.com/office/drawing/2014/main" id="{831F5A6C-5B72-4439-BF50-73C16A987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31" y="2054879"/>
            <a:ext cx="6036441" cy="1483452"/>
          </a:xfrm>
          <a:prstGeom prst="rect">
            <a:avLst/>
          </a:prstGeom>
        </p:spPr>
      </p:pic>
      <p:pic>
        <p:nvPicPr>
          <p:cNvPr id="7" name="图片 6" descr="图片包含 背景图案&#10;&#10;描述已自动生成">
            <a:extLst>
              <a:ext uri="{FF2B5EF4-FFF2-40B4-BE49-F238E27FC236}">
                <a16:creationId xmlns:a16="http://schemas.microsoft.com/office/drawing/2014/main" id="{D290DC9E-2397-4C7C-9DB2-2F3832B5C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65" y="3578046"/>
            <a:ext cx="6036441" cy="1483452"/>
          </a:xfrm>
          <a:prstGeom prst="rect">
            <a:avLst/>
          </a:prstGeom>
        </p:spPr>
      </p:pic>
      <p:pic>
        <p:nvPicPr>
          <p:cNvPr id="8" name="图片 7" descr="图片包含 背景图案&#10;&#10;描述已自动生成">
            <a:extLst>
              <a:ext uri="{FF2B5EF4-FFF2-40B4-BE49-F238E27FC236}">
                <a16:creationId xmlns:a16="http://schemas.microsoft.com/office/drawing/2014/main" id="{F5513502-18EE-47E6-8300-1CEC1499C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60" y="4545316"/>
            <a:ext cx="6036441" cy="14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38784-F1AA-4D20-94C8-7F1F1351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highlight>
                  <a:srgbClr val="C0C0C0"/>
                </a:highlight>
                <a:latin typeface="Verdana Pro Black" panose="020B0A04030504040204" pitchFamily="34" charset="0"/>
              </a:rPr>
              <a:t>Summary </a:t>
            </a:r>
            <a:endParaRPr lang="zh-CN" altLang="en-US" sz="3600" dirty="0">
              <a:highlight>
                <a:srgbClr val="C0C0C0"/>
              </a:highlight>
              <a:latin typeface="Verdana Pro Black" panose="020B0A0403050404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EB745A-62E9-46D8-B587-08DFCAE81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1" y="1692620"/>
            <a:ext cx="103068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500" dirty="0"/>
              <a:t>* </a:t>
            </a:r>
            <a:r>
              <a:rPr lang="en-US" altLang="zh-CN" sz="3500" b="1" dirty="0"/>
              <a:t>Multiple choice: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500" dirty="0"/>
              <a:t>A. It is an exciting experience to study abroad.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500" dirty="0"/>
              <a:t>B. A brief description about what school life in Germany is like.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500" dirty="0"/>
              <a:t>C. There are many subjects to choose.</a:t>
            </a:r>
            <a:endParaRPr lang="zh-CN" altLang="en-US" sz="3500" dirty="0"/>
          </a:p>
        </p:txBody>
      </p:sp>
      <p:pic>
        <p:nvPicPr>
          <p:cNvPr id="5" name="图片 4" descr="图片包含 形状&#10;&#10;描述已自动生成">
            <a:extLst>
              <a:ext uri="{FF2B5EF4-FFF2-40B4-BE49-F238E27FC236}">
                <a16:creationId xmlns:a16="http://schemas.microsoft.com/office/drawing/2014/main" id="{587E2AA2-82DE-465E-B77A-D5154DC04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2" y="3256722"/>
            <a:ext cx="878578" cy="8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水中的建筑&#10;&#10;描述已自动生成">
            <a:extLst>
              <a:ext uri="{FF2B5EF4-FFF2-40B4-BE49-F238E27FC236}">
                <a16:creationId xmlns:a16="http://schemas.microsoft.com/office/drawing/2014/main" id="{564E85DC-3D78-443F-8DA6-FCCF146B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0" r="-2" b="1451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内容占位符 4" descr="水中的倒影&#10;&#10;描述已自动生成">
            <a:extLst>
              <a:ext uri="{FF2B5EF4-FFF2-40B4-BE49-F238E27FC236}">
                <a16:creationId xmlns:a16="http://schemas.microsoft.com/office/drawing/2014/main" id="{998127C4-491A-4C53-85B0-6951A19A6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 r="-2" b="1316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3" name="Freeform: Shape 3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2374A70-7155-4B52-BD81-2875D505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endParaRPr lang="zh-CN" altLang="en-US" sz="3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内容占位符 24" descr="地图&#10;&#10;描述已自动生成">
            <a:extLst>
              <a:ext uri="{FF2B5EF4-FFF2-40B4-BE49-F238E27FC236}">
                <a16:creationId xmlns:a16="http://schemas.microsoft.com/office/drawing/2014/main" id="{1D17FDED-037A-4E0A-975E-671AEFFB6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r="6872" b="17812"/>
          <a:stretch/>
        </p:blipFill>
        <p:spPr>
          <a:xfrm>
            <a:off x="-156771" y="1340178"/>
            <a:ext cx="6104670" cy="4177644"/>
          </a:xfrm>
          <a:prstGeom prst="flowChartTerminator">
            <a:avLst/>
          </a:prstGeom>
        </p:spPr>
      </p:pic>
    </p:spTree>
    <p:extLst>
      <p:ext uri="{BB962C8B-B14F-4D97-AF65-F5344CB8AC3E}">
        <p14:creationId xmlns:p14="http://schemas.microsoft.com/office/powerpoint/2010/main" val="118482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图标&#10;&#10;描述已自动生成">
            <a:extLst>
              <a:ext uri="{FF2B5EF4-FFF2-40B4-BE49-F238E27FC236}">
                <a16:creationId xmlns:a16="http://schemas.microsoft.com/office/drawing/2014/main" id="{B0CF5803-412C-4C3E-89D7-6BFA32BD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t="6109" r="24912" b="11948"/>
          <a:stretch/>
        </p:blipFill>
        <p:spPr>
          <a:xfrm rot="1916091">
            <a:off x="6015526" y="2386174"/>
            <a:ext cx="1090240" cy="1717984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E04E2-818B-4FFE-A272-C9E1170E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62" y="4091092"/>
            <a:ext cx="10515600" cy="4351338"/>
          </a:xfrm>
        </p:spPr>
        <p:txBody>
          <a:bodyPr/>
          <a:lstStyle/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D738DA20-7237-4AF5-A69D-94AB9293AE1A}"/>
              </a:ext>
            </a:extLst>
          </p:cNvPr>
          <p:cNvSpPr txBox="1">
            <a:spLocks/>
          </p:cNvSpPr>
          <p:nvPr/>
        </p:nvSpPr>
        <p:spPr>
          <a:xfrm>
            <a:off x="771937" y="1827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i="1" dirty="0">
                <a:solidFill>
                  <a:srgbClr val="0070C0"/>
                </a:solidFill>
              </a:rPr>
              <a:t>Passage B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EAF7AA-E124-4330-BB42-8273A420763D}"/>
              </a:ext>
            </a:extLst>
          </p:cNvPr>
          <p:cNvSpPr/>
          <p:nvPr/>
        </p:nvSpPr>
        <p:spPr>
          <a:xfrm>
            <a:off x="1209258" y="1734911"/>
            <a:ext cx="46017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We’re different </a:t>
            </a:r>
          </a:p>
          <a:p>
            <a:pPr algn="ctr"/>
            <a:r>
              <a:rPr lang="en-US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but the same</a:t>
            </a:r>
            <a:endParaRPr lang="zh-CN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110C862-F421-4949-AAEB-08D4D60177A4}"/>
              </a:ext>
            </a:extLst>
          </p:cNvPr>
          <p:cNvSpPr/>
          <p:nvPr/>
        </p:nvSpPr>
        <p:spPr>
          <a:xfrm>
            <a:off x="771938" y="5194849"/>
            <a:ext cx="9101112" cy="1192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88C6A1E-E764-4BA8-B61A-50CED919F367}"/>
              </a:ext>
            </a:extLst>
          </p:cNvPr>
          <p:cNvSpPr txBox="1">
            <a:spLocks/>
          </p:cNvSpPr>
          <p:nvPr/>
        </p:nvSpPr>
        <p:spPr>
          <a:xfrm>
            <a:off x="2179337" y="5471383"/>
            <a:ext cx="9668111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400" dirty="0"/>
              <a:t>: </a:t>
            </a:r>
            <a:r>
              <a:rPr lang="en-US" altLang="zh-CN" sz="3400" b="1" dirty="0">
                <a:solidFill>
                  <a:srgbClr val="FF0000"/>
                </a:solidFill>
              </a:rPr>
              <a:t>Predict</a:t>
            </a:r>
            <a:r>
              <a:rPr lang="zh-CN" altLang="en-US" sz="3400" b="1" dirty="0">
                <a:solidFill>
                  <a:srgbClr val="FF0000"/>
                </a:solidFill>
              </a:rPr>
              <a:t>猜测 </a:t>
            </a:r>
            <a:r>
              <a:rPr lang="en-US" altLang="zh-CN" sz="3400" dirty="0"/>
              <a:t>what can be talked about.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5994DD7-D127-4C25-B308-6AA2B8E63EB2}"/>
              </a:ext>
            </a:extLst>
          </p:cNvPr>
          <p:cNvSpPr/>
          <p:nvPr/>
        </p:nvSpPr>
        <p:spPr>
          <a:xfrm>
            <a:off x="714023" y="5194849"/>
            <a:ext cx="1604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</a:rPr>
              <a:t>Tips</a:t>
            </a:r>
            <a:endParaRPr lang="zh-CN" altLang="en-US" sz="6000" b="1" dirty="0">
              <a:solidFill>
                <a:srgbClr val="C0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CD6F392-E28B-412E-BDB4-DBFE278C74D2}"/>
              </a:ext>
            </a:extLst>
          </p:cNvPr>
          <p:cNvSpPr/>
          <p:nvPr/>
        </p:nvSpPr>
        <p:spPr>
          <a:xfrm>
            <a:off x="8875159" y="124851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Teens Junior Issue No. 248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0127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01CABB-DEC8-429A-95D4-E6BCFF41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780723"/>
            <a:ext cx="5344297" cy="3191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500" dirty="0"/>
              <a:t>     Introduction </a:t>
            </a:r>
            <a:r>
              <a:rPr lang="zh-CN" altLang="en-US" sz="3500" dirty="0"/>
              <a:t>开篇</a:t>
            </a:r>
            <a:endParaRPr lang="en-US" altLang="zh-CN" sz="3500" dirty="0"/>
          </a:p>
          <a:p>
            <a:pPr marL="0" indent="0">
              <a:buNone/>
            </a:pPr>
            <a:r>
              <a:rPr lang="en-US" altLang="zh-CN" sz="3500" dirty="0"/>
              <a:t>                   |</a:t>
            </a:r>
          </a:p>
          <a:p>
            <a:pPr marL="0" indent="0">
              <a:buNone/>
            </a:pPr>
            <a:r>
              <a:rPr lang="en-US" altLang="zh-CN" sz="3500" dirty="0"/>
              <a:t>Part 1 + Part 2 + Part 3         </a:t>
            </a:r>
          </a:p>
          <a:p>
            <a:pPr marL="0" indent="0">
              <a:buNone/>
            </a:pPr>
            <a:endParaRPr lang="en-US" altLang="zh-CN" sz="3500" dirty="0"/>
          </a:p>
          <a:p>
            <a:pPr marL="0" indent="0">
              <a:buNone/>
            </a:pPr>
            <a:endParaRPr lang="en-US" altLang="zh-CN" sz="3500" dirty="0"/>
          </a:p>
          <a:p>
            <a:pPr marL="0" indent="0">
              <a:buNone/>
            </a:pPr>
            <a:r>
              <a:rPr lang="en-US" altLang="zh-CN" sz="3500" dirty="0"/>
              <a:t>                 A</a:t>
            </a:r>
            <a:endParaRPr lang="zh-CN" altLang="en-US" sz="35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8260475-785F-4256-989D-8FC9053FC4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think: Which Structure is correct?</a:t>
            </a:r>
            <a:endParaRPr lang="zh-CN" altLang="en-US" sz="3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275D92B-DCF5-45DD-AC50-791F37749B5F}"/>
              </a:ext>
            </a:extLst>
          </p:cNvPr>
          <p:cNvSpPr txBox="1">
            <a:spLocks/>
          </p:cNvSpPr>
          <p:nvPr/>
        </p:nvSpPr>
        <p:spPr>
          <a:xfrm>
            <a:off x="6482460" y="1778257"/>
            <a:ext cx="5505920" cy="3301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500" dirty="0"/>
              <a:t>Part 1 + Part 2 + Part 3         </a:t>
            </a:r>
          </a:p>
          <a:p>
            <a:pPr marL="0" indent="0">
              <a:buNone/>
            </a:pPr>
            <a:r>
              <a:rPr lang="en-US" altLang="zh-CN" sz="3500" dirty="0"/>
              <a:t>                  |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500" dirty="0"/>
              <a:t>       Conclusion </a:t>
            </a:r>
            <a:r>
              <a:rPr lang="zh-CN" altLang="en-US" sz="3500" dirty="0"/>
              <a:t>结论</a:t>
            </a:r>
            <a:endParaRPr lang="en-US" altLang="zh-CN" sz="3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500" dirty="0"/>
              <a:t>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500" dirty="0"/>
              <a:t>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500" dirty="0"/>
              <a:t>                    B</a:t>
            </a:r>
          </a:p>
        </p:txBody>
      </p:sp>
      <p:pic>
        <p:nvPicPr>
          <p:cNvPr id="6" name="图片 5" descr="图片包含 形状&#10;&#10;描述已自动生成">
            <a:extLst>
              <a:ext uri="{FF2B5EF4-FFF2-40B4-BE49-F238E27FC236}">
                <a16:creationId xmlns:a16="http://schemas.microsoft.com/office/drawing/2014/main" id="{90F40558-1395-4A34-BAB4-D032418B9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31" y="4532652"/>
            <a:ext cx="878578" cy="8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37C8F-ADA0-4331-8F2F-48DDDDE7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>
                <a:solidFill>
                  <a:srgbClr val="0070C0"/>
                </a:solidFill>
              </a:rPr>
              <a:t>T or F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DBBAB-5276-4055-A110-2D6217F9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22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sz="3500" dirty="0">
                <a:latin typeface="Calibri" panose="020F0502020204030204" pitchFamily="34" charset="0"/>
              </a:rPr>
              <a:t>In Singapore, classes last for more than an hour.</a:t>
            </a:r>
          </a:p>
          <a:p>
            <a:pPr marL="514350" indent="-514350">
              <a:buAutoNum type="arabicPeriod"/>
            </a:pPr>
            <a:r>
              <a:rPr lang="en-US" altLang="zh-CN" sz="3500" dirty="0">
                <a:latin typeface="Calibri" panose="020F0502020204030204" pitchFamily="34" charset="0"/>
              </a:rPr>
              <a:t>Usually there are no breaks between classes.</a:t>
            </a:r>
          </a:p>
          <a:p>
            <a:pPr marL="514350" indent="-514350">
              <a:buAutoNum type="arabicPeriod"/>
            </a:pPr>
            <a:r>
              <a:rPr lang="en-US" altLang="zh-CN" sz="3500" dirty="0">
                <a:latin typeface="Calibri" panose="020F0502020204030204" pitchFamily="34" charset="0"/>
              </a:rPr>
              <a:t>Singaporean students do eye exercises.</a:t>
            </a:r>
          </a:p>
          <a:p>
            <a:pPr marL="514350" indent="-514350">
              <a:buAutoNum type="arabicPeriod"/>
            </a:pPr>
            <a:r>
              <a:rPr lang="en-US" altLang="zh-CN" sz="3500" dirty="0">
                <a:latin typeface="Calibri" panose="020F0502020204030204" pitchFamily="34" charset="0"/>
              </a:rPr>
              <a:t>School ends early at 1.50pm.</a:t>
            </a:r>
            <a:endParaRPr lang="zh-CN" altLang="en-US" sz="3500" dirty="0">
              <a:latin typeface="Calibri" panose="020F0502020204030204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ECF9062-37E2-4395-8F45-F9D54BE9EA95}"/>
              </a:ext>
            </a:extLst>
          </p:cNvPr>
          <p:cNvSpPr txBox="1">
            <a:spLocks/>
          </p:cNvSpPr>
          <p:nvPr/>
        </p:nvSpPr>
        <p:spPr>
          <a:xfrm>
            <a:off x="838200" y="3386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Part. 1 </a:t>
            </a:r>
            <a:endParaRPr lang="zh-CN" altLang="en-US" sz="36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178C71-B69A-48BA-A23F-709E2FFE6856}"/>
              </a:ext>
            </a:extLst>
          </p:cNvPr>
          <p:cNvSpPr/>
          <p:nvPr/>
        </p:nvSpPr>
        <p:spPr>
          <a:xfrm>
            <a:off x="9850705" y="2329928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</a:rPr>
              <a:t>T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6D9043-30EE-47ED-8482-9FDE09B8BEC5}"/>
              </a:ext>
            </a:extLst>
          </p:cNvPr>
          <p:cNvSpPr/>
          <p:nvPr/>
        </p:nvSpPr>
        <p:spPr>
          <a:xfrm>
            <a:off x="10130797" y="1681638"/>
            <a:ext cx="468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F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30FC45-9DE4-4397-8EBA-D40F9D7BA5E2}"/>
              </a:ext>
            </a:extLst>
          </p:cNvPr>
          <p:cNvSpPr/>
          <p:nvPr/>
        </p:nvSpPr>
        <p:spPr>
          <a:xfrm>
            <a:off x="8731233" y="2927171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F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75DDD9-A7FC-45AF-ABE3-6ABEEC49544A}"/>
              </a:ext>
            </a:extLst>
          </p:cNvPr>
          <p:cNvSpPr/>
          <p:nvPr/>
        </p:nvSpPr>
        <p:spPr>
          <a:xfrm>
            <a:off x="6765635" y="3520296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B050"/>
                </a:solidFill>
              </a:rPr>
              <a:t>T</a:t>
            </a:r>
            <a:endParaRPr lang="zh-CN" altLang="en-US" sz="4000" dirty="0">
              <a:solidFill>
                <a:srgbClr val="00B05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D8E040-9DE1-439D-8190-B4DE9D4E80C3}"/>
              </a:ext>
            </a:extLst>
          </p:cNvPr>
          <p:cNvSpPr/>
          <p:nvPr/>
        </p:nvSpPr>
        <p:spPr>
          <a:xfrm>
            <a:off x="6578276" y="1753246"/>
            <a:ext cx="1923441" cy="564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4B7937-447E-43EF-8AF4-29E0EC60F643}"/>
              </a:ext>
            </a:extLst>
          </p:cNvPr>
          <p:cNvSpPr/>
          <p:nvPr/>
        </p:nvSpPr>
        <p:spPr>
          <a:xfrm>
            <a:off x="6999833" y="1681637"/>
            <a:ext cx="1080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half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1939E7D-C5A0-4E68-9B17-9D64AD85489A}"/>
              </a:ext>
            </a:extLst>
          </p:cNvPr>
          <p:cNvSpPr/>
          <p:nvPr/>
        </p:nvSpPr>
        <p:spPr>
          <a:xfrm>
            <a:off x="5426366" y="2874163"/>
            <a:ext cx="13757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>
                <a:solidFill>
                  <a:srgbClr val="FF0000"/>
                </a:solidFill>
              </a:rPr>
              <a:t>\</a:t>
            </a:r>
            <a:endParaRPr lang="zh-CN" altLang="en-US" sz="5000" b="1" dirty="0">
              <a:solidFill>
                <a:srgbClr val="FF0000"/>
              </a:solidFill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310669D-1AD0-4D6F-BB74-AA9AE6591B30}"/>
              </a:ext>
            </a:extLst>
          </p:cNvPr>
          <p:cNvSpPr/>
          <p:nvPr/>
        </p:nvSpPr>
        <p:spPr>
          <a:xfrm>
            <a:off x="632429" y="4990700"/>
            <a:ext cx="8702071" cy="1192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DC5734E4-4884-4908-A073-69FC0017A07A}"/>
              </a:ext>
            </a:extLst>
          </p:cNvPr>
          <p:cNvSpPr txBox="1">
            <a:spLocks/>
          </p:cNvSpPr>
          <p:nvPr/>
        </p:nvSpPr>
        <p:spPr>
          <a:xfrm>
            <a:off x="2229315" y="5155216"/>
            <a:ext cx="9124486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400" dirty="0"/>
              <a:t>: </a:t>
            </a:r>
            <a:r>
              <a:rPr lang="en-US" altLang="zh-CN" sz="3300" dirty="0">
                <a:highlight>
                  <a:srgbClr val="FFFF00"/>
                </a:highlight>
              </a:rPr>
              <a:t>Scanning</a:t>
            </a:r>
            <a:r>
              <a:rPr lang="zh-CN" altLang="en-US" sz="3300" dirty="0">
                <a:highlight>
                  <a:srgbClr val="FFFF00"/>
                </a:highlight>
              </a:rPr>
              <a:t>寻读</a:t>
            </a:r>
            <a:r>
              <a:rPr lang="en-US" altLang="zh-CN" sz="3300" dirty="0"/>
              <a:t>- Look for </a:t>
            </a:r>
            <a:r>
              <a:rPr lang="en-US" altLang="zh-CN" sz="3300" b="1" dirty="0">
                <a:solidFill>
                  <a:srgbClr val="FF0000"/>
                </a:solidFill>
              </a:rPr>
              <a:t>detailed information(</a:t>
            </a:r>
            <a:r>
              <a:rPr lang="zh-CN" altLang="en-US" sz="3300" b="1" dirty="0">
                <a:solidFill>
                  <a:srgbClr val="FF0000"/>
                </a:solidFill>
              </a:rPr>
              <a:t>具体信息</a:t>
            </a:r>
            <a:r>
              <a:rPr lang="en-US" altLang="zh-CN" sz="3300" b="1" dirty="0">
                <a:solidFill>
                  <a:srgbClr val="FF0000"/>
                </a:solidFill>
              </a:rPr>
              <a:t>) </a:t>
            </a:r>
            <a:r>
              <a:rPr lang="en-US" altLang="zh-CN" sz="3300" dirty="0"/>
              <a:t>first.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6133BD-B68C-40E9-927E-4007A08D3C67}"/>
              </a:ext>
            </a:extLst>
          </p:cNvPr>
          <p:cNvSpPr/>
          <p:nvPr/>
        </p:nvSpPr>
        <p:spPr>
          <a:xfrm>
            <a:off x="628409" y="4990700"/>
            <a:ext cx="1604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</a:rPr>
              <a:t>Tips</a:t>
            </a:r>
            <a:endParaRPr lang="zh-CN" alt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9" grpId="0"/>
      <p:bldP spid="11" grpId="0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E4A6D70-353B-435A-9BF1-E61978C1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1" y="94145"/>
            <a:ext cx="10515600" cy="1325563"/>
          </a:xfrm>
        </p:spPr>
        <p:txBody>
          <a:bodyPr/>
          <a:lstStyle/>
          <a:p>
            <a:r>
              <a:rPr lang="en-US" altLang="zh-CN" b="1" dirty="0"/>
              <a:t>Compare and Contrast </a:t>
            </a:r>
            <a:r>
              <a:rPr lang="zh-CN" altLang="en-US" b="1" dirty="0"/>
              <a:t>对比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474597C2-9AD7-40BF-8CCA-3863AB9AE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375967"/>
              </p:ext>
            </p:extLst>
          </p:nvPr>
        </p:nvGraphicFramePr>
        <p:xfrm>
          <a:off x="838200" y="1419708"/>
          <a:ext cx="10515597" cy="383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55732191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3926744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18062009"/>
                    </a:ext>
                  </a:extLst>
                </a:gridCol>
              </a:tblGrid>
              <a:tr h="669764"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500" dirty="0"/>
                        <a:t>Singapore</a:t>
                      </a:r>
                      <a:endParaRPr lang="zh-CN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500" dirty="0"/>
                        <a:t>China(CBS)</a:t>
                      </a:r>
                      <a:endParaRPr lang="zh-CN" altLang="en-US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880082"/>
                  </a:ext>
                </a:extLst>
              </a:tr>
              <a:tr h="669764">
                <a:tc>
                  <a:txBody>
                    <a:bodyPr/>
                    <a:lstStyle/>
                    <a:p>
                      <a:r>
                        <a:rPr lang="en-US" altLang="zh-CN" sz="3500" dirty="0"/>
                        <a:t>Lesson duration</a:t>
                      </a:r>
                      <a:r>
                        <a:rPr lang="zh-CN" altLang="en-US" sz="3500" dirty="0"/>
                        <a:t>时长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89613"/>
                  </a:ext>
                </a:extLst>
              </a:tr>
              <a:tr h="6697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500" dirty="0"/>
                        <a:t>…</a:t>
                      </a:r>
                      <a:endParaRPr lang="zh-CN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750521"/>
                  </a:ext>
                </a:extLst>
              </a:tr>
              <a:tr h="6697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500" dirty="0"/>
                        <a:t>…</a:t>
                      </a:r>
                      <a:endParaRPr lang="zh-CN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493757"/>
                  </a:ext>
                </a:extLst>
              </a:tr>
              <a:tr h="6697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500" dirty="0"/>
                        <a:t>…</a:t>
                      </a:r>
                      <a:endParaRPr lang="zh-CN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18987"/>
                  </a:ext>
                </a:extLst>
              </a:tr>
            </a:tbl>
          </a:graphicData>
        </a:graphic>
      </p:graphicFrame>
      <p:sp>
        <p:nvSpPr>
          <p:cNvPr id="8" name="标题 1">
            <a:extLst>
              <a:ext uri="{FF2B5EF4-FFF2-40B4-BE49-F238E27FC236}">
                <a16:creationId xmlns:a16="http://schemas.microsoft.com/office/drawing/2014/main" id="{93A7AD3D-3CC5-4D3D-93D8-C47728D83A2B}"/>
              </a:ext>
            </a:extLst>
          </p:cNvPr>
          <p:cNvSpPr txBox="1">
            <a:spLocks/>
          </p:cNvSpPr>
          <p:nvPr/>
        </p:nvSpPr>
        <p:spPr>
          <a:xfrm>
            <a:off x="6713390" y="94144"/>
            <a:ext cx="57438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ym typeface="Wingdings" panose="05000000000000000000" pitchFamily="2" charset="2"/>
              </a:rPr>
              <a:t> ________ school day</a:t>
            </a:r>
            <a:endParaRPr lang="zh-CN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C215C7-A2EA-4B7B-A254-62C6B19609C6}"/>
              </a:ext>
            </a:extLst>
          </p:cNvPr>
          <p:cNvSpPr/>
          <p:nvPr/>
        </p:nvSpPr>
        <p:spPr>
          <a:xfrm>
            <a:off x="7546598" y="357879"/>
            <a:ext cx="1904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Shorter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8789328E-0106-41FF-8870-49F83FD4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476" y="5563526"/>
            <a:ext cx="6605044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Assessment opportunities</a:t>
            </a:r>
          </a:p>
          <a:p>
            <a:r>
              <a:rPr lang="en-US" altLang="zh-CN" dirty="0"/>
              <a:t>In this activity you have practiced ATL skills </a:t>
            </a:r>
          </a:p>
          <a:p>
            <a:r>
              <a:rPr lang="en-US" altLang="zh-CN" dirty="0"/>
              <a:t>Thinking— Critical thinking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9EA0E9-D619-4375-8018-F1FE6769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图示, 维恩图&#10;&#10;描述已自动生成">
            <a:extLst>
              <a:ext uri="{FF2B5EF4-FFF2-40B4-BE49-F238E27FC236}">
                <a16:creationId xmlns:a16="http://schemas.microsoft.com/office/drawing/2014/main" id="{76ED87D3-C804-4629-86A7-E25BABCEF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57"/>
          <a:stretch/>
        </p:blipFill>
        <p:spPr>
          <a:xfrm>
            <a:off x="397978" y="1361682"/>
            <a:ext cx="7640987" cy="1648137"/>
          </a:xfrm>
        </p:spPr>
      </p:pic>
      <p:pic>
        <p:nvPicPr>
          <p:cNvPr id="6" name="内容占位符 4" descr="图示, 维恩图&#10;&#10;描述已自动生成">
            <a:extLst>
              <a:ext uri="{FF2B5EF4-FFF2-40B4-BE49-F238E27FC236}">
                <a16:creationId xmlns:a16="http://schemas.microsoft.com/office/drawing/2014/main" id="{B87C7984-EBC8-4B05-9949-6E137CAF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3" b="12456"/>
          <a:stretch/>
        </p:blipFill>
        <p:spPr>
          <a:xfrm>
            <a:off x="397977" y="2185751"/>
            <a:ext cx="7640988" cy="4708381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09CF0E5A-D679-4995-A3C2-A40002E0FB08}"/>
              </a:ext>
            </a:extLst>
          </p:cNvPr>
          <p:cNvSpPr txBox="1">
            <a:spLocks/>
          </p:cNvSpPr>
          <p:nvPr/>
        </p:nvSpPr>
        <p:spPr>
          <a:xfrm>
            <a:off x="9939542" y="125903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zh-CN" b="1" i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2 </a:t>
            </a:r>
            <a:endParaRPr lang="zh-CN" altLang="en-US" b="1" i="1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72DCBE9-A5DD-4239-AFFD-4D88D4B4C6CD}"/>
              </a:ext>
            </a:extLst>
          </p:cNvPr>
          <p:cNvSpPr txBox="1">
            <a:spLocks/>
          </p:cNvSpPr>
          <p:nvPr/>
        </p:nvSpPr>
        <p:spPr>
          <a:xfrm>
            <a:off x="9530234" y="1685098"/>
            <a:ext cx="5023965" cy="313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i="1" dirty="0">
                <a:solidFill>
                  <a:srgbClr val="000000"/>
                </a:solidFill>
              </a:rPr>
              <a:t>groups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i="1" dirty="0">
                <a:solidFill>
                  <a:srgbClr val="000000"/>
                </a:solidFill>
              </a:rPr>
              <a:t>languages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i="1" dirty="0">
                <a:solidFill>
                  <a:srgbClr val="000000"/>
                </a:solidFill>
              </a:rPr>
              <a:t>cultures</a:t>
            </a:r>
            <a:endParaRPr lang="zh-CN" altLang="en-US" sz="4000" i="1" dirty="0">
              <a:solidFill>
                <a:srgbClr val="000000"/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BF43AD8-0A23-413E-8A70-48622401200D}"/>
              </a:ext>
            </a:extLst>
          </p:cNvPr>
          <p:cNvSpPr txBox="1">
            <a:spLocks/>
          </p:cNvSpPr>
          <p:nvPr/>
        </p:nvSpPr>
        <p:spPr>
          <a:xfrm>
            <a:off x="8841817" y="4083964"/>
            <a:ext cx="5023965" cy="3609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</a:rPr>
              <a:t>Multi</a:t>
            </a:r>
            <a:r>
              <a:rPr lang="en-US" altLang="zh-CN" sz="4000" b="1" dirty="0">
                <a:solidFill>
                  <a:srgbClr val="000000"/>
                </a:solidFill>
              </a:rPr>
              <a:t>cultural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00"/>
                </a:solidFill>
              </a:rPr>
              <a:t>Singapore</a:t>
            </a:r>
            <a:endParaRPr lang="zh-CN" altLang="en-US" sz="4000" b="1" dirty="0">
              <a:solidFill>
                <a:srgbClr val="000000"/>
              </a:solidFill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BCA630E-2ADB-4900-91C9-51AD55C33C77}"/>
              </a:ext>
            </a:extLst>
          </p:cNvPr>
          <p:cNvSpPr/>
          <p:nvPr/>
        </p:nvSpPr>
        <p:spPr>
          <a:xfrm>
            <a:off x="8179189" y="5246007"/>
            <a:ext cx="503237" cy="495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22DE55-7040-4230-AC9C-578D92499406}"/>
              </a:ext>
            </a:extLst>
          </p:cNvPr>
          <p:cNvSpPr/>
          <p:nvPr/>
        </p:nvSpPr>
        <p:spPr>
          <a:xfrm>
            <a:off x="8067410" y="2185750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i="1" dirty="0">
                <a:solidFill>
                  <a:srgbClr val="00B050"/>
                </a:solidFill>
              </a:rPr>
              <a:t>Many</a:t>
            </a:r>
            <a:r>
              <a:rPr lang="en-US" altLang="zh-CN" sz="4000" i="1" dirty="0">
                <a:solidFill>
                  <a:srgbClr val="000000"/>
                </a:solidFill>
              </a:rPr>
              <a:t> </a:t>
            </a:r>
            <a:endParaRPr lang="zh-CN" altLang="en-US" sz="4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8A30CB-7A07-4E6B-9B00-FEAB7956804D}"/>
              </a:ext>
            </a:extLst>
          </p:cNvPr>
          <p:cNvSpPr/>
          <p:nvPr/>
        </p:nvSpPr>
        <p:spPr>
          <a:xfrm>
            <a:off x="8046577" y="2881016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i="1" dirty="0">
                <a:solidFill>
                  <a:srgbClr val="00B050"/>
                </a:solidFill>
              </a:rPr>
              <a:t>Many</a:t>
            </a:r>
            <a:r>
              <a:rPr lang="en-US" altLang="zh-CN" sz="4000" i="1" dirty="0">
                <a:solidFill>
                  <a:srgbClr val="000000"/>
                </a:solidFill>
              </a:rPr>
              <a:t> </a:t>
            </a:r>
            <a:endParaRPr lang="zh-CN" altLang="en-US" sz="4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002740-F7F6-4EBE-A678-A834A1C09CBB}"/>
              </a:ext>
            </a:extLst>
          </p:cNvPr>
          <p:cNvSpPr/>
          <p:nvPr/>
        </p:nvSpPr>
        <p:spPr>
          <a:xfrm>
            <a:off x="8038965" y="3527257"/>
            <a:ext cx="162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i="1" dirty="0">
                <a:solidFill>
                  <a:srgbClr val="00B050"/>
                </a:solidFill>
              </a:rPr>
              <a:t>Many</a:t>
            </a:r>
            <a:r>
              <a:rPr lang="en-US" altLang="zh-CN" sz="4000" i="1" dirty="0">
                <a:solidFill>
                  <a:srgbClr val="000000"/>
                </a:solidFill>
              </a:rPr>
              <a:t>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938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2268EC-FCDF-48C9-A7EF-27B78A53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81" y="-551058"/>
            <a:ext cx="7517840" cy="3609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4000" dirty="0">
                <a:solidFill>
                  <a:srgbClr val="000000"/>
                </a:solidFill>
              </a:rPr>
              <a:t>Anything special about the language classes?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5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图片 10" descr="图片包含 背景图案&#10;&#10;描述已自动生成">
            <a:extLst>
              <a:ext uri="{FF2B5EF4-FFF2-40B4-BE49-F238E27FC236}">
                <a16:creationId xmlns:a16="http://schemas.microsoft.com/office/drawing/2014/main" id="{C6AFF63C-DC62-4B79-A344-BCB09C3E6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35" y="-203845"/>
            <a:ext cx="6036441" cy="2718035"/>
          </a:xfrm>
          <a:prstGeom prst="rect">
            <a:avLst/>
          </a:prstGeom>
        </p:spPr>
      </p:pic>
      <p:pic>
        <p:nvPicPr>
          <p:cNvPr id="18" name="图片 17" descr="图片包含 背景图案&#10;&#10;描述已自动生成">
            <a:extLst>
              <a:ext uri="{FF2B5EF4-FFF2-40B4-BE49-F238E27FC236}">
                <a16:creationId xmlns:a16="http://schemas.microsoft.com/office/drawing/2014/main" id="{10381A8D-A6E1-4DE4-83D3-9E9E4BDDA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30" y="2487686"/>
            <a:ext cx="3253349" cy="4408655"/>
          </a:xfrm>
          <a:prstGeom prst="rect">
            <a:avLst/>
          </a:prstGeom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A8659F4F-66C5-49DA-9458-A70C67906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r="21857" b="2"/>
          <a:stretch/>
        </p:blipFill>
        <p:spPr>
          <a:xfrm>
            <a:off x="8719835" y="-27815"/>
            <a:ext cx="3472164" cy="328722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graphicFrame>
        <p:nvGraphicFramePr>
          <p:cNvPr id="14" name="表格 15">
            <a:extLst>
              <a:ext uri="{FF2B5EF4-FFF2-40B4-BE49-F238E27FC236}">
                <a16:creationId xmlns:a16="http://schemas.microsoft.com/office/drawing/2014/main" id="{44ACEF62-114E-4B6D-8252-179586526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0187"/>
              </p:ext>
            </p:extLst>
          </p:nvPr>
        </p:nvGraphicFramePr>
        <p:xfrm>
          <a:off x="881523" y="2363169"/>
          <a:ext cx="7666035" cy="252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675">
                  <a:extLst>
                    <a:ext uri="{9D8B030D-6E8A-4147-A177-3AD203B41FA5}">
                      <a16:colId xmlns:a16="http://schemas.microsoft.com/office/drawing/2014/main" val="1130945912"/>
                    </a:ext>
                  </a:extLst>
                </a:gridCol>
                <a:gridCol w="4071360">
                  <a:extLst>
                    <a:ext uri="{9D8B030D-6E8A-4147-A177-3AD203B41FA5}">
                      <a16:colId xmlns:a16="http://schemas.microsoft.com/office/drawing/2014/main" val="2834640669"/>
                    </a:ext>
                  </a:extLst>
                </a:gridCol>
              </a:tblGrid>
              <a:tr h="1264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CBS Local Students</a:t>
                      </a:r>
                      <a:endParaRPr lang="zh-CN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000" dirty="0"/>
                        <a:t>CBS Foreign Students</a:t>
                      </a:r>
                      <a:endParaRPr lang="zh-CN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16807"/>
                  </a:ext>
                </a:extLst>
              </a:tr>
              <a:tr h="1264438">
                <a:tc>
                  <a:txBody>
                    <a:bodyPr/>
                    <a:lstStyle/>
                    <a:p>
                      <a:r>
                        <a:rPr lang="en-US" altLang="zh-CN" sz="3500" dirty="0"/>
                        <a:t>Language Acquisition</a:t>
                      </a:r>
                      <a:endParaRPr lang="zh-CN" alt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500" dirty="0"/>
                        <a:t>Language and Literature</a:t>
                      </a:r>
                      <a:endParaRPr lang="zh-CN" altLang="en-US" sz="3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9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8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61E1FA-7AFB-404B-A725-D573D5255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9991" y="-1099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Part 3</a:t>
            </a:r>
            <a:endParaRPr lang="zh-CN" altLang="en-US" sz="36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内容占位符 4" descr="图标&#10;&#10;描述已自动生成">
            <a:extLst>
              <a:ext uri="{FF2B5EF4-FFF2-40B4-BE49-F238E27FC236}">
                <a16:creationId xmlns:a16="http://schemas.microsoft.com/office/drawing/2014/main" id="{CA96E867-3630-4F96-A8EB-536D32311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64" y="5817273"/>
            <a:ext cx="839072" cy="839072"/>
          </a:xfrm>
        </p:spPr>
      </p:pic>
      <p:pic>
        <p:nvPicPr>
          <p:cNvPr id="12" name="图片 11" descr="文本, 信件&#10;&#10;描述已自动生成">
            <a:extLst>
              <a:ext uri="{FF2B5EF4-FFF2-40B4-BE49-F238E27FC236}">
                <a16:creationId xmlns:a16="http://schemas.microsoft.com/office/drawing/2014/main" id="{4333612C-36DB-496A-B09A-912F430B5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9" y="1927773"/>
            <a:ext cx="4887166" cy="3268421"/>
          </a:xfrm>
          <a:prstGeom prst="rect">
            <a:avLst/>
          </a:prstGeom>
        </p:spPr>
      </p:pic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4D758E3F-C340-443D-ACE3-1FCFE0ED9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r="7807" b="5324"/>
          <a:stretch/>
        </p:blipFill>
        <p:spPr>
          <a:xfrm>
            <a:off x="5173725" y="730807"/>
            <a:ext cx="3976192" cy="5334000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E6E9CDFB-6A9D-4A2C-B594-A34CABCACAA8}"/>
              </a:ext>
            </a:extLst>
          </p:cNvPr>
          <p:cNvSpPr txBox="1">
            <a:spLocks/>
          </p:cNvSpPr>
          <p:nvPr/>
        </p:nvSpPr>
        <p:spPr>
          <a:xfrm>
            <a:off x="457859" y="-822134"/>
            <a:ext cx="5023965" cy="3609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00"/>
                </a:solidFill>
              </a:rPr>
              <a:t>_________ Pressure</a:t>
            </a:r>
            <a:endParaRPr lang="zh-CN" altLang="en-US" sz="4000" b="1" dirty="0">
              <a:solidFill>
                <a:srgbClr val="00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F509CA2-8E10-413C-9BF1-13ED85CB6496}"/>
              </a:ext>
            </a:extLst>
          </p:cNvPr>
          <p:cNvSpPr/>
          <p:nvPr/>
        </p:nvSpPr>
        <p:spPr>
          <a:xfrm>
            <a:off x="697409" y="492471"/>
            <a:ext cx="1708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Same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86BF286-0B80-4BFE-92E6-1E22528A2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09" y="5689926"/>
            <a:ext cx="9568829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Assessment opportunities</a:t>
            </a:r>
          </a:p>
          <a:p>
            <a:r>
              <a:rPr lang="en-US" altLang="zh-CN" dirty="0"/>
              <a:t>In this activity you have practiced skills that are assessed using Criterion A : Listening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2">
            <a:extLst>
              <a:ext uri="{FF2B5EF4-FFF2-40B4-BE49-F238E27FC236}">
                <a16:creationId xmlns:a16="http://schemas.microsoft.com/office/drawing/2014/main" id="{B5A83356-1F2D-47FA-BCB6-69D3CFF30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371419"/>
              </p:ext>
            </p:extLst>
          </p:nvPr>
        </p:nvGraphicFramePr>
        <p:xfrm>
          <a:off x="838200" y="20111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图片 6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B5FBE3F6-2BE8-4EC6-9894-C44400187F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3" b="56310"/>
          <a:stretch/>
        </p:blipFill>
        <p:spPr>
          <a:xfrm>
            <a:off x="300244" y="140184"/>
            <a:ext cx="5795756" cy="16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A01610-7064-44B5-9DF3-CA80E044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8A01610-7064-44B5-9DF3-CA80E044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8A01610-7064-44B5-9DF3-CA80E044D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EB0816-5EAF-4E1E-AE40-68409F7D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BAEB0816-5EAF-4E1E-AE40-68409F7D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BAEB0816-5EAF-4E1E-AE40-68409F7D6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48874-727E-42DC-B5FB-1C2FD48B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C248874-727E-42DC-B5FB-1C2FD48B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C248874-727E-42DC-B5FB-1C2FD48B5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87081B-7B87-403F-9684-BCD0C9683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087081B-7B87-403F-9684-BCD0C9683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087081B-7B87-403F-9684-BCD0C9683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30CF2C-BCC2-451A-A3D6-21AFE875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B30CF2C-BCC2-451A-A3D6-21AFE875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B30CF2C-BCC2-451A-A3D6-21AFE875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206A66-9C70-494F-8742-6225737B3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98206A66-9C70-494F-8742-6225737B3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98206A66-9C70-494F-8742-6225737B3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8B887-30D0-4674-A702-0B07032B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9758B887-30D0-4674-A702-0B07032B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9758B887-30D0-4674-A702-0B07032B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0F7F3-E68D-4F00-A33F-BF20EEF2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970" y="-181666"/>
            <a:ext cx="10515600" cy="1325563"/>
          </a:xfrm>
        </p:spPr>
        <p:txBody>
          <a:bodyPr/>
          <a:lstStyle/>
          <a:p>
            <a:r>
              <a:rPr lang="en-US" altLang="zh-CN" b="1" dirty="0">
                <a:highlight>
                  <a:srgbClr val="C0C0C0"/>
                </a:highlight>
              </a:rPr>
              <a:t>Poem Appreciation </a:t>
            </a:r>
            <a:r>
              <a:rPr lang="zh-CN" altLang="en-US" b="1" dirty="0">
                <a:highlight>
                  <a:srgbClr val="C0C0C0"/>
                </a:highlight>
              </a:rPr>
              <a:t>英文诗欣赏</a:t>
            </a:r>
          </a:p>
        </p:txBody>
      </p:sp>
      <p:pic>
        <p:nvPicPr>
          <p:cNvPr id="5" name="内容占位符 4" descr="图片包含 文本&#10;&#10;描述已自动生成">
            <a:extLst>
              <a:ext uri="{FF2B5EF4-FFF2-40B4-BE49-F238E27FC236}">
                <a16:creationId xmlns:a16="http://schemas.microsoft.com/office/drawing/2014/main" id="{FD596834-690A-4B5D-B32D-6FBAC4D7D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2" y="848143"/>
            <a:ext cx="9793356" cy="6798365"/>
          </a:xfrm>
        </p:spPr>
      </p:pic>
    </p:spTree>
    <p:extLst>
      <p:ext uri="{BB962C8B-B14F-4D97-AF65-F5344CB8AC3E}">
        <p14:creationId xmlns:p14="http://schemas.microsoft.com/office/powerpoint/2010/main" val="126099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36026-666A-4C11-AB0D-465394E9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40" y="290878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altLang="zh-CN" sz="3600" b="1" i="1" dirty="0">
                <a:solidFill>
                  <a:schemeClr val="accent2">
                    <a:lumMod val="75000"/>
                  </a:schemeClr>
                </a:solidFill>
              </a:rPr>
              <a:t>My People </a:t>
            </a:r>
            <a:br>
              <a:rPr lang="en-US" altLang="zh-CN" sz="36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CN" sz="3600" b="1" i="1" dirty="0">
                <a:solidFill>
                  <a:schemeClr val="accent2">
                    <a:lumMod val="75000"/>
                  </a:schemeClr>
                </a:solidFill>
              </a:rPr>
              <a:t>My Homeland</a:t>
            </a:r>
            <a:endParaRPr lang="zh-CN" altLang="en-US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图片 6" descr="图片包含 旧, 男人, 游戏机, 骑&#10;&#10;描述已自动生成">
            <a:extLst>
              <a:ext uri="{FF2B5EF4-FFF2-40B4-BE49-F238E27FC236}">
                <a16:creationId xmlns:a16="http://schemas.microsoft.com/office/drawing/2014/main" id="{13FD6A68-6842-4154-ADC0-C47031E51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7" y="1355140"/>
            <a:ext cx="6400801" cy="4147720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4CD5B2F-D4A7-47BB-8C4C-1D8EFC4BE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7" r="10151" b="27304"/>
          <a:stretch/>
        </p:blipFill>
        <p:spPr>
          <a:xfrm>
            <a:off x="0" y="888545"/>
            <a:ext cx="9197010" cy="5366040"/>
          </a:xfrm>
        </p:spPr>
      </p:pic>
    </p:spTree>
    <p:extLst>
      <p:ext uri="{BB962C8B-B14F-4D97-AF65-F5344CB8AC3E}">
        <p14:creationId xmlns:p14="http://schemas.microsoft.com/office/powerpoint/2010/main" val="42643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3C87F9-5879-4A7D-BC05-8AB7D7CA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234250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35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Debatable question: </a:t>
            </a:r>
            <a:br>
              <a:rPr lang="en-US" altLang="zh-CN" sz="3500" b="1" kern="1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zh-CN" sz="3500" kern="1200" dirty="0">
                <a:solidFill>
                  <a:schemeClr val="tx1"/>
                </a:solidFill>
                <a:latin typeface="Calibri" panose="020F0502020204030204" pitchFamily="34" charset="0"/>
              </a:rPr>
              <a:t>Is your dream school like this?</a:t>
            </a:r>
          </a:p>
        </p:txBody>
      </p:sp>
      <p:pic>
        <p:nvPicPr>
          <p:cNvPr id="6" name="内容占位符 5" descr="建筑的摆设布局&#10;&#10;描述已自动生成">
            <a:extLst>
              <a:ext uri="{FF2B5EF4-FFF2-40B4-BE49-F238E27FC236}">
                <a16:creationId xmlns:a16="http://schemas.microsoft.com/office/drawing/2014/main" id="{7014B2AF-BE6A-4045-93BD-9FE0DD4D7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r="5321" b="-2"/>
          <a:stretch/>
        </p:blipFill>
        <p:spPr>
          <a:xfrm>
            <a:off x="8157609" y="320511"/>
            <a:ext cx="3794760" cy="3930978"/>
          </a:xfrm>
          <a:prstGeom prst="rect">
            <a:avLst/>
          </a:prstGeom>
        </p:spPr>
      </p:pic>
      <p:pic>
        <p:nvPicPr>
          <p:cNvPr id="8" name="图片 7" descr="图片包含 建筑, 围栏, 女人, 紫色&#10;&#10;描述已自动生成">
            <a:extLst>
              <a:ext uri="{FF2B5EF4-FFF2-40B4-BE49-F238E27FC236}">
                <a16:creationId xmlns:a16="http://schemas.microsoft.com/office/drawing/2014/main" id="{49DA37C1-C41C-4267-9276-E984CD9CD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5" r="16918" b="-1"/>
          <a:stretch/>
        </p:blipFill>
        <p:spPr>
          <a:xfrm>
            <a:off x="239396" y="320511"/>
            <a:ext cx="3794760" cy="3930978"/>
          </a:xfrm>
          <a:prstGeom prst="rect">
            <a:avLst/>
          </a:prstGeom>
        </p:spPr>
      </p:pic>
      <p:pic>
        <p:nvPicPr>
          <p:cNvPr id="10" name="图片 9" descr="图片包含 建筑, 户外, 房子, 绿色&#10;&#10;描述已自动生成">
            <a:extLst>
              <a:ext uri="{FF2B5EF4-FFF2-40B4-BE49-F238E27FC236}">
                <a16:creationId xmlns:a16="http://schemas.microsoft.com/office/drawing/2014/main" id="{F83C2D7E-7287-4829-AD5A-1E3171008C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21597" b="2"/>
          <a:stretch/>
        </p:blipFill>
        <p:spPr>
          <a:xfrm>
            <a:off x="4198620" y="327975"/>
            <a:ext cx="3794760" cy="39309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05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7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5E35FC-BA1A-4F4A-A47B-B092BEBA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14810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500" b="1" dirty="0">
                <a:solidFill>
                  <a:srgbClr val="00B0F0"/>
                </a:solidFill>
                <a:latin typeface="Calibri" panose="020F0502020204030204" pitchFamily="34" charset="0"/>
              </a:rPr>
              <a:t>Step 1</a:t>
            </a:r>
            <a:r>
              <a:rPr lang="en-US" altLang="zh-CN" sz="35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500" dirty="0">
                <a:latin typeface="Calibri" panose="020F0502020204030204" pitchFamily="34" charset="0"/>
              </a:rPr>
              <a:t>Group discussion. </a:t>
            </a:r>
            <a:br>
              <a:rPr lang="en-US" altLang="zh-CN" sz="3500" dirty="0">
                <a:latin typeface="Calibri" panose="020F0502020204030204" pitchFamily="34" charset="0"/>
              </a:rPr>
            </a:br>
            <a:r>
              <a:rPr lang="en-US" altLang="zh-CN" sz="3500" dirty="0">
                <a:latin typeface="Calibri" panose="020F0502020204030204" pitchFamily="34" charset="0"/>
              </a:rPr>
              <a:t>Draw a draft of the campus(the location, appearance, functions etc. ).  </a:t>
            </a:r>
          </a:p>
          <a:p>
            <a:pPr marL="0" indent="0">
              <a:buNone/>
            </a:pPr>
            <a:r>
              <a:rPr lang="en-US" altLang="zh-CN" sz="3500" b="1" dirty="0">
                <a:solidFill>
                  <a:srgbClr val="00B0F0"/>
                </a:solidFill>
                <a:latin typeface="Calibri" panose="020F0502020204030204" pitchFamily="34" charset="0"/>
              </a:rPr>
              <a:t>Step 2 </a:t>
            </a:r>
            <a:r>
              <a:rPr lang="en-US" altLang="zh-CN" sz="3500" dirty="0">
                <a:latin typeface="Calibri" panose="020F0502020204030204" pitchFamily="34" charset="0"/>
              </a:rPr>
              <a:t>Introduce your </a:t>
            </a:r>
            <a:r>
              <a:rPr lang="en-US" altLang="zh-CN" sz="3500">
                <a:latin typeface="Calibri" panose="020F0502020204030204" pitchFamily="34" charset="0"/>
              </a:rPr>
              <a:t>dream school life. </a:t>
            </a:r>
            <a:br>
              <a:rPr lang="en-US" altLang="zh-CN" sz="3500" b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en-US" altLang="zh-CN" sz="3500" b="1" dirty="0">
                <a:solidFill>
                  <a:srgbClr val="00B0F0"/>
                </a:solidFill>
                <a:latin typeface="Calibri" panose="020F0502020204030204" pitchFamily="34" charset="0"/>
              </a:rPr>
              <a:t>Step 3 </a:t>
            </a:r>
            <a:r>
              <a:rPr lang="en-US" altLang="zh-CN" sz="3500" dirty="0">
                <a:latin typeface="Calibri" panose="020F0502020204030204" pitchFamily="34" charset="0"/>
              </a:rPr>
              <a:t>Group presentation.</a:t>
            </a:r>
            <a:endParaRPr lang="zh-CN" altLang="en-US" sz="3500" dirty="0">
              <a:latin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36475-4817-4866-B367-1DB3A89DA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73" y="357871"/>
            <a:ext cx="8659713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Final project- My Dream School Life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1460A32-9932-486C-932A-36B238B4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060" y="5232241"/>
            <a:ext cx="6803827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Assessment opportunities</a:t>
            </a:r>
          </a:p>
          <a:p>
            <a:r>
              <a:rPr lang="en-US" altLang="zh-CN" dirty="0"/>
              <a:t>In this activity you have practiced ATL skills </a:t>
            </a:r>
          </a:p>
          <a:p>
            <a:r>
              <a:rPr lang="en-US" altLang="zh-CN" dirty="0"/>
              <a:t>Communication— Communication skills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AE122DF-8D0B-46CD-80EA-8E07D1461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92000" cy="5169473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33EE60-1125-48B5-B90F-8A170D35D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326" y="1780666"/>
            <a:ext cx="10295820" cy="43513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zh-CN" sz="4000" dirty="0"/>
              <a:t>      MY dream school is 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fantastic</a:t>
            </a:r>
            <a:r>
              <a:rPr lang="en-US" altLang="zh-CN" sz="4000" dirty="0"/>
              <a:t>! Classrooms are in a 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large playground</a:t>
            </a:r>
            <a:r>
              <a:rPr lang="en-US" altLang="zh-CN" sz="4000" dirty="0"/>
              <a:t>. There are many 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plants</a:t>
            </a:r>
            <a:r>
              <a:rPr lang="en-US" altLang="zh-CN" sz="4000" dirty="0"/>
              <a:t> around the school. We have lunch in a canteen. No one wastes food, because we can have the food we like. After class, there is 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little homework</a:t>
            </a:r>
            <a:r>
              <a:rPr lang="en-US" altLang="zh-CN" sz="4000" dirty="0"/>
              <a:t>. We always do </a:t>
            </a:r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</a:rPr>
              <a:t>sports</a:t>
            </a:r>
            <a:r>
              <a:rPr lang="en-US" altLang="zh-CN" sz="4000" dirty="0"/>
              <a:t>, like playing basketball and badminton. </a:t>
            </a:r>
          </a:p>
          <a:p>
            <a:pPr marL="0" indent="0" algn="just">
              <a:buNone/>
            </a:pPr>
            <a:r>
              <a:rPr lang="en-US" altLang="zh-CN" sz="4000" dirty="0"/>
              <a:t>How much I hope this is not a dream!</a:t>
            </a:r>
            <a:endParaRPr lang="zh-CN" altLang="zh-CN" sz="4000" dirty="0"/>
          </a:p>
          <a:p>
            <a:pPr algn="just"/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670B343-8687-4876-B7F0-3978F9FA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326" y="250570"/>
            <a:ext cx="10515600" cy="1325563"/>
          </a:xfrm>
        </p:spPr>
        <p:txBody>
          <a:bodyPr/>
          <a:lstStyle/>
          <a:p>
            <a:r>
              <a:rPr lang="en-US" altLang="zh-CN" b="1" i="1" dirty="0"/>
              <a:t>Example: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4291975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AEB79-1C67-4780-8B7B-E86738D7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highlight>
                  <a:srgbClr val="FFFF00"/>
                </a:highlight>
              </a:rPr>
              <a:t>Homework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327AFA-B389-4B0C-AFB4-AB5EE6FF3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/>
              <a:t>1. </a:t>
            </a:r>
            <a:r>
              <a:rPr lang="en-US" altLang="zh-CN" sz="3600" b="1" dirty="0">
                <a:solidFill>
                  <a:srgbClr val="C00000"/>
                </a:solidFill>
              </a:rPr>
              <a:t>Finish </a:t>
            </a:r>
            <a:r>
              <a:rPr lang="en-US" altLang="zh-CN" sz="3600" dirty="0"/>
              <a:t>your DREAM school poster and </a:t>
            </a:r>
            <a:r>
              <a:rPr lang="en-US" altLang="zh-CN" sz="3600" b="1" dirty="0">
                <a:solidFill>
                  <a:srgbClr val="C00000"/>
                </a:solidFill>
              </a:rPr>
              <a:t>describe</a:t>
            </a:r>
            <a:r>
              <a:rPr lang="en-US" altLang="zh-CN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/>
              <a:t>in 100+ words. </a:t>
            </a:r>
            <a:r>
              <a:rPr lang="zh-CN" altLang="en-US" sz="3600" dirty="0"/>
              <a:t>完成理想学校海报绘制，配文介绍</a:t>
            </a:r>
            <a:r>
              <a:rPr lang="en-US" altLang="zh-CN" sz="3600" dirty="0"/>
              <a:t>100</a:t>
            </a:r>
            <a:r>
              <a:rPr lang="zh-CN" altLang="en-US" sz="3600" dirty="0"/>
              <a:t>字以上。</a:t>
            </a:r>
            <a:endParaRPr lang="en-US" altLang="zh-CN" sz="3600" dirty="0"/>
          </a:p>
          <a:p>
            <a:pPr marL="514350" indent="-514350">
              <a:buAutoNum type="arabicPeriod"/>
            </a:pP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/>
              <a:t>2. Take a deep read of the two passages.</a:t>
            </a:r>
            <a:r>
              <a:rPr lang="zh-CN" altLang="en-US" sz="3600" dirty="0"/>
              <a:t>深入阅读。</a:t>
            </a:r>
            <a:endParaRPr lang="en-US" altLang="zh-CN" sz="3600" dirty="0"/>
          </a:p>
          <a:p>
            <a:pPr marL="0" indent="0">
              <a:buNone/>
            </a:pP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66256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A7F18-6E72-4956-A0CC-86289E24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绿色的指示牌&#10;&#10;描述已自动生成">
            <a:extLst>
              <a:ext uri="{FF2B5EF4-FFF2-40B4-BE49-F238E27FC236}">
                <a16:creationId xmlns:a16="http://schemas.microsoft.com/office/drawing/2014/main" id="{D86FE3EC-3EEC-4B78-92E3-AB091FB58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62" y="929051"/>
            <a:ext cx="8174644" cy="5433735"/>
          </a:xfrm>
        </p:spPr>
      </p:pic>
    </p:spTree>
    <p:extLst>
      <p:ext uri="{BB962C8B-B14F-4D97-AF65-F5344CB8AC3E}">
        <p14:creationId xmlns:p14="http://schemas.microsoft.com/office/powerpoint/2010/main" val="94168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内容占位符 4" descr="路上有一些房子&#10;&#10;描述已自动生成">
            <a:extLst>
              <a:ext uri="{FF2B5EF4-FFF2-40B4-BE49-F238E27FC236}">
                <a16:creationId xmlns:a16="http://schemas.microsoft.com/office/drawing/2014/main" id="{47F81B58-1E35-46C2-A5C2-98871F3A6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云形 5">
            <a:extLst>
              <a:ext uri="{FF2B5EF4-FFF2-40B4-BE49-F238E27FC236}">
                <a16:creationId xmlns:a16="http://schemas.microsoft.com/office/drawing/2014/main" id="{54DE541C-E6E6-473D-B284-445594B293AC}"/>
              </a:ext>
            </a:extLst>
          </p:cNvPr>
          <p:cNvSpPr/>
          <p:nvPr/>
        </p:nvSpPr>
        <p:spPr>
          <a:xfrm rot="21200886">
            <a:off x="1987824" y="583095"/>
            <a:ext cx="5075585" cy="17360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  <a:ea typeface="宋体" panose="02010600030101010101" pitchFamily="2" charset="-122"/>
                <a:sym typeface="+mn-ea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40356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400021F-6B2B-46D5-A174-D805AF698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365843"/>
              </p:ext>
            </p:extLst>
          </p:nvPr>
        </p:nvGraphicFramePr>
        <p:xfrm>
          <a:off x="583096" y="510940"/>
          <a:ext cx="10898121" cy="608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230">
                  <a:extLst>
                    <a:ext uri="{9D8B030D-6E8A-4147-A177-3AD203B41FA5}">
                      <a16:colId xmlns:a16="http://schemas.microsoft.com/office/drawing/2014/main" val="3267492608"/>
                    </a:ext>
                  </a:extLst>
                </a:gridCol>
                <a:gridCol w="8739891">
                  <a:extLst>
                    <a:ext uri="{9D8B030D-6E8A-4147-A177-3AD203B41FA5}">
                      <a16:colId xmlns:a16="http://schemas.microsoft.com/office/drawing/2014/main" val="595913353"/>
                    </a:ext>
                  </a:extLst>
                </a:gridCol>
              </a:tblGrid>
              <a:tr h="1548052">
                <a:tc>
                  <a:txBody>
                    <a:bodyPr/>
                    <a:lstStyle/>
                    <a:p>
                      <a:r>
                        <a:rPr lang="en-US" altLang="zh-CN" sz="3500" dirty="0">
                          <a:latin typeface="Calibri" panose="020F0502020204030204" pitchFamily="34" charset="0"/>
                        </a:rPr>
                        <a:t>Unit 1</a:t>
                      </a:r>
                      <a:endParaRPr lang="zh-CN" altLang="en-US" sz="3500" dirty="0">
                        <a:latin typeface="Calibri" panose="020F0502020204030204" pitchFamily="34" charset="0"/>
                      </a:endParaRPr>
                    </a:p>
                  </a:txBody>
                  <a:tcPr marL="90115" marR="90115"/>
                </a:tc>
                <a:tc>
                  <a:txBody>
                    <a:bodyPr/>
                    <a:lstStyle/>
                    <a:p>
                      <a:r>
                        <a:rPr lang="en-US" altLang="zh-CN" sz="5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Personal and Social Experience</a:t>
                      </a:r>
                      <a:endParaRPr lang="zh-CN" altLang="en-US" sz="5000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15" marR="90115"/>
                </a:tc>
                <a:extLst>
                  <a:ext uri="{0D108BD9-81ED-4DB2-BD59-A6C34878D82A}">
                    <a16:rowId xmlns:a16="http://schemas.microsoft.com/office/drawing/2014/main" val="2160924020"/>
                  </a:ext>
                </a:extLst>
              </a:tr>
              <a:tr h="1548052">
                <a:tc>
                  <a:txBody>
                    <a:bodyPr/>
                    <a:lstStyle/>
                    <a:p>
                      <a:r>
                        <a:rPr lang="en-US" altLang="zh-CN" sz="3500" dirty="0">
                          <a:latin typeface="Calibri" panose="020F0502020204030204" pitchFamily="34" charset="0"/>
                        </a:rPr>
                        <a:t>Key concept</a:t>
                      </a:r>
                    </a:p>
                    <a:p>
                      <a:r>
                        <a:rPr lang="zh-CN" altLang="en-US" sz="3500" dirty="0">
                          <a:latin typeface="Calibri" panose="020F0502020204030204" pitchFamily="34" charset="0"/>
                        </a:rPr>
                        <a:t>重大概念</a:t>
                      </a:r>
                    </a:p>
                  </a:txBody>
                  <a:tcPr marL="90115" marR="90115"/>
                </a:tc>
                <a:tc>
                  <a:txBody>
                    <a:bodyPr/>
                    <a:lstStyle/>
                    <a:p>
                      <a:endParaRPr lang="zh-CN" altLang="en-US" sz="4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15" marR="90115"/>
                </a:tc>
                <a:extLst>
                  <a:ext uri="{0D108BD9-81ED-4DB2-BD59-A6C34878D82A}">
                    <a16:rowId xmlns:a16="http://schemas.microsoft.com/office/drawing/2014/main" val="62762665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r>
                        <a:rPr lang="en-US" altLang="zh-CN" sz="3500" dirty="0">
                          <a:latin typeface="Calibri" panose="020F0502020204030204" pitchFamily="34" charset="0"/>
                        </a:rPr>
                        <a:t>Related concepts</a:t>
                      </a:r>
                    </a:p>
                    <a:p>
                      <a:r>
                        <a:rPr lang="zh-CN" altLang="en-US" sz="3500" dirty="0">
                          <a:latin typeface="Calibri" panose="020F0502020204030204" pitchFamily="34" charset="0"/>
                        </a:rPr>
                        <a:t>相关概念</a:t>
                      </a:r>
                    </a:p>
                  </a:txBody>
                  <a:tcPr marL="90115" marR="90115"/>
                </a:tc>
                <a:tc>
                  <a:txBody>
                    <a:bodyPr/>
                    <a:lstStyle/>
                    <a:p>
                      <a:r>
                        <a:rPr lang="en-US" altLang="zh-CN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Structure</a:t>
                      </a:r>
                      <a:r>
                        <a:rPr lang="zh-CN" altLang="en-US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结构</a:t>
                      </a:r>
                      <a:r>
                        <a:rPr lang="en-US" altLang="zh-CN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zh-CN" altLang="en-US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CN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Message</a:t>
                      </a:r>
                      <a:r>
                        <a:rPr lang="zh-CN" altLang="en-US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信息</a:t>
                      </a:r>
                    </a:p>
                  </a:txBody>
                  <a:tcPr marL="90115" marR="90115"/>
                </a:tc>
                <a:extLst>
                  <a:ext uri="{0D108BD9-81ED-4DB2-BD59-A6C34878D82A}">
                    <a16:rowId xmlns:a16="http://schemas.microsoft.com/office/drawing/2014/main" val="2035359696"/>
                  </a:ext>
                </a:extLst>
              </a:tr>
              <a:tr h="774026">
                <a:tc>
                  <a:txBody>
                    <a:bodyPr/>
                    <a:lstStyle/>
                    <a:p>
                      <a:r>
                        <a:rPr lang="en-US" altLang="zh-CN" sz="3500" dirty="0">
                          <a:latin typeface="Calibri" panose="020F0502020204030204" pitchFamily="34" charset="0"/>
                        </a:rPr>
                        <a:t>Content</a:t>
                      </a:r>
                    </a:p>
                    <a:p>
                      <a:r>
                        <a:rPr lang="zh-CN" altLang="en-US" sz="3500" dirty="0">
                          <a:latin typeface="Calibri" panose="020F0502020204030204" pitchFamily="34" charset="0"/>
                        </a:rPr>
                        <a:t>内容</a:t>
                      </a:r>
                    </a:p>
                  </a:txBody>
                  <a:tcPr marL="90115" marR="90115"/>
                </a:tc>
                <a:tc>
                  <a:txBody>
                    <a:bodyPr/>
                    <a:lstStyle/>
                    <a:p>
                      <a:r>
                        <a:rPr lang="en-US" altLang="zh-CN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Life experience, School life, Sports etc.</a:t>
                      </a:r>
                      <a:endParaRPr lang="zh-CN" altLang="en-US" sz="4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115" marR="90115"/>
                </a:tc>
                <a:extLst>
                  <a:ext uri="{0D108BD9-81ED-4DB2-BD59-A6C34878D82A}">
                    <a16:rowId xmlns:a16="http://schemas.microsoft.com/office/drawing/2014/main" val="1213338340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387FF2A-21D8-4A27-9C15-456D28F83308}"/>
              </a:ext>
            </a:extLst>
          </p:cNvPr>
          <p:cNvSpPr/>
          <p:nvPr/>
        </p:nvSpPr>
        <p:spPr>
          <a:xfrm>
            <a:off x="2844562" y="2435951"/>
            <a:ext cx="51332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Connections </a:t>
            </a:r>
            <a:r>
              <a:rPr lang="zh-CN" altLang="en-US" sz="50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联系</a:t>
            </a:r>
          </a:p>
        </p:txBody>
      </p:sp>
    </p:spTree>
    <p:extLst>
      <p:ext uri="{BB962C8B-B14F-4D97-AF65-F5344CB8AC3E}">
        <p14:creationId xmlns:p14="http://schemas.microsoft.com/office/powerpoint/2010/main" val="81796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F3926-F99F-42E2-ABEC-F0DA2E1F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696" y="363584"/>
            <a:ext cx="10515600" cy="1325563"/>
          </a:xfrm>
        </p:spPr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Question raiser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E38D31-079B-49F7-A0E7-6739FF92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Factual Questions </a:t>
            </a:r>
            <a:br>
              <a:rPr lang="en-US" altLang="zh-CN" sz="3500" dirty="0"/>
            </a:br>
            <a:r>
              <a:rPr lang="en-US" altLang="zh-CN" sz="3500" dirty="0"/>
              <a:t>What is school life made up of?</a:t>
            </a:r>
          </a:p>
          <a:p>
            <a:pPr marL="0" indent="0">
              <a:buNone/>
            </a:pPr>
            <a:r>
              <a:rPr lang="en-US" altLang="zh-CN" sz="3500" dirty="0"/>
              <a:t>  What is special about schools in some countries? </a:t>
            </a:r>
          </a:p>
          <a:p>
            <a:pPr marL="0" indent="0">
              <a:buNone/>
            </a:pPr>
            <a:r>
              <a:rPr lang="en-US" altLang="zh-CN" sz="3500" dirty="0"/>
              <a:t>  </a:t>
            </a:r>
          </a:p>
          <a:p>
            <a:r>
              <a:rPr lang="en-US" altLang="zh-CN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Questions</a:t>
            </a:r>
            <a:br>
              <a:rPr lang="en-US" altLang="zh-CN" sz="3500" dirty="0"/>
            </a:br>
            <a:r>
              <a:rPr lang="en-US" altLang="zh-CN" sz="3500" dirty="0"/>
              <a:t>How can we get the structure of passage?</a:t>
            </a:r>
          </a:p>
          <a:p>
            <a:pPr marL="0" indent="0">
              <a:buNone/>
            </a:pPr>
            <a:r>
              <a:rPr lang="en-US" altLang="zh-CN" sz="3500" dirty="0"/>
              <a:t>  How can we use various reading strategies?</a:t>
            </a:r>
          </a:p>
          <a:p>
            <a:pPr marL="0" indent="0">
              <a:buNone/>
            </a:pPr>
            <a:r>
              <a:rPr lang="en-US" altLang="zh-CN" sz="3500" dirty="0"/>
              <a:t>  How can we compare and contrast messages?</a:t>
            </a:r>
            <a:endParaRPr lang="zh-CN" altLang="en-US" sz="35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0FEEC7-F811-466D-8426-007EA7D4D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96" y="223596"/>
            <a:ext cx="349250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Before-reading</a:t>
            </a:r>
          </a:p>
        </p:txBody>
      </p:sp>
    </p:spTree>
    <p:extLst>
      <p:ext uri="{BB962C8B-B14F-4D97-AF65-F5344CB8AC3E}">
        <p14:creationId xmlns:p14="http://schemas.microsoft.com/office/powerpoint/2010/main" val="78891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10E17-5EB8-4344-A593-C1F7CEFF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165" y="146120"/>
            <a:ext cx="10515600" cy="1325563"/>
          </a:xfrm>
        </p:spPr>
        <p:txBody>
          <a:bodyPr/>
          <a:lstStyle/>
          <a:p>
            <a:r>
              <a:rPr lang="en-US" altLang="zh-CN" b="1" i="1" dirty="0">
                <a:solidFill>
                  <a:srgbClr val="00B0F0"/>
                </a:solidFill>
              </a:rPr>
              <a:t>Passage A</a:t>
            </a:r>
            <a:endParaRPr lang="zh-CN" altLang="en-US" b="1" i="1" dirty="0">
              <a:solidFill>
                <a:srgbClr val="00B0F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D42328-E715-4CE2-9622-93C5E9D7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1690688"/>
            <a:ext cx="10515600" cy="173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500" dirty="0"/>
              <a:t>Short answers:</a:t>
            </a:r>
          </a:p>
          <a:p>
            <a:pPr marL="0" indent="0">
              <a:buNone/>
            </a:pPr>
            <a:r>
              <a:rPr lang="en-US" altLang="zh-CN" sz="3500" dirty="0"/>
              <a:t>1. Which country does the passage talk about?</a:t>
            </a:r>
          </a:p>
          <a:p>
            <a:pPr marL="514338" indent="-514338">
              <a:buAutoNum type="arabicPeriod"/>
            </a:pPr>
            <a:endParaRPr lang="en-US" altLang="zh-CN" sz="35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7A593ED-2D96-4CD4-9B76-93D417E652E8}"/>
              </a:ext>
            </a:extLst>
          </p:cNvPr>
          <p:cNvSpPr txBox="1">
            <a:spLocks/>
          </p:cNvSpPr>
          <p:nvPr/>
        </p:nvSpPr>
        <p:spPr>
          <a:xfrm>
            <a:off x="718931" y="3429000"/>
            <a:ext cx="10515600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500" dirty="0"/>
              <a:t>2. Do students have a lot of homework there?</a:t>
            </a:r>
          </a:p>
          <a:p>
            <a:pPr marL="514338" indent="-514338">
              <a:buFont typeface="Arial" panose="020B0604020202020204" pitchFamily="34" charset="0"/>
              <a:buAutoNum type="arabicPeriod"/>
            </a:pPr>
            <a:endParaRPr lang="en-US" altLang="zh-CN" sz="35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5A3545-095E-4C82-AA9F-A76DACCB204D}"/>
              </a:ext>
            </a:extLst>
          </p:cNvPr>
          <p:cNvSpPr/>
          <p:nvPr/>
        </p:nvSpPr>
        <p:spPr>
          <a:xfrm>
            <a:off x="8652290" y="140877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Teens Junior Issue No. 194</a:t>
            </a:r>
            <a:endParaRPr lang="zh-CN" altLang="en-US" b="1" i="1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106D1A2-2101-475D-9CA9-289E66457312}"/>
              </a:ext>
            </a:extLst>
          </p:cNvPr>
          <p:cNvSpPr/>
          <p:nvPr/>
        </p:nvSpPr>
        <p:spPr>
          <a:xfrm>
            <a:off x="718930" y="4572000"/>
            <a:ext cx="10972799" cy="1192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07FB5BB9-453E-4D6C-B17C-DEBE79C0E513}"/>
              </a:ext>
            </a:extLst>
          </p:cNvPr>
          <p:cNvSpPr txBox="1">
            <a:spLocks/>
          </p:cNvSpPr>
          <p:nvPr/>
        </p:nvSpPr>
        <p:spPr>
          <a:xfrm>
            <a:off x="2196547" y="4609479"/>
            <a:ext cx="9495184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400" dirty="0"/>
              <a:t>: </a:t>
            </a:r>
            <a:r>
              <a:rPr lang="en-US" altLang="zh-CN" sz="3200" dirty="0">
                <a:highlight>
                  <a:srgbClr val="FFFF00"/>
                </a:highlight>
              </a:rPr>
              <a:t>Skimming</a:t>
            </a:r>
            <a:r>
              <a:rPr lang="zh-CN" altLang="en-US" sz="3200" dirty="0">
                <a:highlight>
                  <a:srgbClr val="FFFF00"/>
                </a:highlight>
              </a:rPr>
              <a:t>快读</a:t>
            </a:r>
            <a:r>
              <a:rPr lang="en-US" altLang="zh-CN" sz="3200" dirty="0"/>
              <a:t>- read fast to spot </a:t>
            </a:r>
            <a:r>
              <a:rPr lang="en-US" altLang="zh-CN" sz="3200" b="1" dirty="0">
                <a:solidFill>
                  <a:srgbClr val="FF0000"/>
                </a:solidFill>
              </a:rPr>
              <a:t>KEY WORDs(</a:t>
            </a:r>
            <a:r>
              <a:rPr lang="zh-CN" altLang="en-US" sz="3200" b="1" dirty="0">
                <a:solidFill>
                  <a:srgbClr val="FF0000"/>
                </a:solidFill>
              </a:rPr>
              <a:t>关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</a:rPr>
              <a:t>键词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r>
              <a:rPr lang="en-US" altLang="zh-CN" sz="3200" dirty="0"/>
              <a:t>.      Don’t forget the </a:t>
            </a:r>
            <a:r>
              <a:rPr lang="en-US" altLang="zh-CN" sz="3200" b="1" dirty="0">
                <a:solidFill>
                  <a:srgbClr val="FF0000"/>
                </a:solidFill>
              </a:rPr>
              <a:t>TITLE(</a:t>
            </a:r>
            <a:r>
              <a:rPr lang="zh-CN" altLang="en-US" sz="3200" b="1" dirty="0">
                <a:solidFill>
                  <a:srgbClr val="FF0000"/>
                </a:solidFill>
              </a:rPr>
              <a:t>标题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r>
              <a:rPr lang="en-US" altLang="zh-CN" sz="3200" dirty="0"/>
              <a:t>!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EDE343-977E-48EE-AD7A-C3A39477AD1D}"/>
              </a:ext>
            </a:extLst>
          </p:cNvPr>
          <p:cNvSpPr/>
          <p:nvPr/>
        </p:nvSpPr>
        <p:spPr>
          <a:xfrm>
            <a:off x="718931" y="4572000"/>
            <a:ext cx="1604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</a:rPr>
              <a:t>Tips</a:t>
            </a:r>
            <a:endParaRPr lang="zh-CN" altLang="en-US" sz="6000" b="1" dirty="0">
              <a:solidFill>
                <a:srgbClr val="C00000"/>
              </a:solidFill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D38C1A4-E9A1-40D0-8C58-D2AFC8F7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6509"/>
            <a:ext cx="3276600" cy="6699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Fast-reading</a:t>
            </a:r>
          </a:p>
        </p:txBody>
      </p:sp>
    </p:spTree>
    <p:extLst>
      <p:ext uri="{BB962C8B-B14F-4D97-AF65-F5344CB8AC3E}">
        <p14:creationId xmlns:p14="http://schemas.microsoft.com/office/powerpoint/2010/main" val="16917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游戏机, 工具, 文具, 笔&#10;&#10;描述已自动生成">
            <a:extLst>
              <a:ext uri="{FF2B5EF4-FFF2-40B4-BE49-F238E27FC236}">
                <a16:creationId xmlns:a16="http://schemas.microsoft.com/office/drawing/2014/main" id="{6A6F5C21-EE8C-4E00-982C-D93AE8358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96" y="3601069"/>
            <a:ext cx="3256931" cy="325693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AE43C0E-F845-4AE9-8880-D31FD992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altLang="zh-CN" b="1" i="1" dirty="0">
                <a:latin typeface="Aharoni" panose="02010803020104030203" pitchFamily="2" charset="-79"/>
                <a:cs typeface="Aharoni" panose="02010803020104030203" pitchFamily="2" charset="-79"/>
              </a:rPr>
              <a:t>Para. 1</a:t>
            </a:r>
            <a:endParaRPr lang="zh-CN" altLang="en-US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429628C-3AF4-4245-8E44-EC318D0804C2}"/>
              </a:ext>
            </a:extLst>
          </p:cNvPr>
          <p:cNvSpPr/>
          <p:nvPr/>
        </p:nvSpPr>
        <p:spPr>
          <a:xfrm>
            <a:off x="4028661" y="2469541"/>
            <a:ext cx="3352800" cy="142792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2DB658-EE47-4A4F-AB07-78A0811414DE}"/>
              </a:ext>
            </a:extLst>
          </p:cNvPr>
          <p:cNvSpPr/>
          <p:nvPr/>
        </p:nvSpPr>
        <p:spPr>
          <a:xfrm>
            <a:off x="4343921" y="2465918"/>
            <a:ext cx="28227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/>
              <a:t>A gift/present </a:t>
            </a:r>
            <a:endParaRPr lang="zh-CN" altLang="en-US" sz="3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02990A-1A51-4C3E-9BB9-D9FF41A58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7" y="1957838"/>
            <a:ext cx="3688660" cy="2451325"/>
          </a:xfrm>
          <a:prstGeom prst="rect">
            <a:avLst/>
          </a:prstGeom>
        </p:spPr>
      </p:pic>
      <p:pic>
        <p:nvPicPr>
          <p:cNvPr id="10" name="图片 9" descr="图片包含 装饰品, 游戏机&#10;&#10;描述已自动生成">
            <a:extLst>
              <a:ext uri="{FF2B5EF4-FFF2-40B4-BE49-F238E27FC236}">
                <a16:creationId xmlns:a16="http://schemas.microsoft.com/office/drawing/2014/main" id="{40EB93FE-ECBA-4640-BAD9-79F065C569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0" b="21755"/>
          <a:stretch/>
        </p:blipFill>
        <p:spPr>
          <a:xfrm>
            <a:off x="7648787" y="1957836"/>
            <a:ext cx="4046467" cy="2451327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08155387-E80E-471F-8A2C-2EC02C652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96" y="242492"/>
            <a:ext cx="3492500" cy="6699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15172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29BCF-0560-4C63-BD0A-77A4E4E5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321AFE-A07D-4550-BE5D-9E1DD026D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1477069"/>
            <a:ext cx="10515600" cy="891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500" b="1" dirty="0"/>
              <a:t>Q: Can you spot THREE time points? </a:t>
            </a:r>
            <a:endParaRPr lang="zh-CN" altLang="en-US" sz="3500" b="1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1C528A55-656F-4C4C-BE6C-2828ED5846A0}"/>
              </a:ext>
            </a:extLst>
          </p:cNvPr>
          <p:cNvSpPr txBox="1">
            <a:spLocks/>
          </p:cNvSpPr>
          <p:nvPr/>
        </p:nvSpPr>
        <p:spPr>
          <a:xfrm>
            <a:off x="838200" y="3386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Para. 2</a:t>
            </a:r>
            <a:endParaRPr lang="zh-CN" altLang="en-US" sz="36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3F508A4-135C-40BE-94AA-A4D27789611A}"/>
              </a:ext>
            </a:extLst>
          </p:cNvPr>
          <p:cNvCxnSpPr/>
          <p:nvPr/>
        </p:nvCxnSpPr>
        <p:spPr>
          <a:xfrm>
            <a:off x="2478161" y="3776867"/>
            <a:ext cx="6480313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BE1C2AC-E307-4A64-8BF9-57C34FDFAFE0}"/>
              </a:ext>
            </a:extLst>
          </p:cNvPr>
          <p:cNvCxnSpPr/>
          <p:nvPr/>
        </p:nvCxnSpPr>
        <p:spPr>
          <a:xfrm flipV="1">
            <a:off x="3516915" y="3241451"/>
            <a:ext cx="0" cy="516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7B22E44-B1FA-40ED-A065-E6E78FEE9618}"/>
              </a:ext>
            </a:extLst>
          </p:cNvPr>
          <p:cNvCxnSpPr/>
          <p:nvPr/>
        </p:nvCxnSpPr>
        <p:spPr>
          <a:xfrm flipV="1">
            <a:off x="7282071" y="3260033"/>
            <a:ext cx="0" cy="516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EBE73C3-125A-4E31-91ED-AA6EAF3F82E0}"/>
              </a:ext>
            </a:extLst>
          </p:cNvPr>
          <p:cNvCxnSpPr/>
          <p:nvPr/>
        </p:nvCxnSpPr>
        <p:spPr>
          <a:xfrm flipV="1">
            <a:off x="5373757" y="3776868"/>
            <a:ext cx="0" cy="516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BA752A8-69BB-436B-84C7-7A53FEFD7404}"/>
              </a:ext>
            </a:extLst>
          </p:cNvPr>
          <p:cNvSpPr/>
          <p:nvPr/>
        </p:nvSpPr>
        <p:spPr>
          <a:xfrm>
            <a:off x="3000593" y="3776867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/>
              <a:t>8am.</a:t>
            </a:r>
            <a:endParaRPr lang="zh-CN" altLang="en-US" sz="30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2EDAE7-74BA-4F9C-A96E-7F9DBAEE0BB7}"/>
              </a:ext>
            </a:extLst>
          </p:cNvPr>
          <p:cNvSpPr/>
          <p:nvPr/>
        </p:nvSpPr>
        <p:spPr>
          <a:xfrm>
            <a:off x="4811161" y="3241449"/>
            <a:ext cx="11993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/>
              <a:t>10am.</a:t>
            </a:r>
            <a:endParaRPr lang="zh-CN" altLang="en-US" sz="30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BE3518E-BDB8-47ED-935F-AEE6192C066C}"/>
              </a:ext>
            </a:extLst>
          </p:cNvPr>
          <p:cNvSpPr/>
          <p:nvPr/>
        </p:nvSpPr>
        <p:spPr>
          <a:xfrm>
            <a:off x="6908604" y="3792855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/>
              <a:t>2pm.</a:t>
            </a:r>
            <a:endParaRPr lang="zh-CN" altLang="en-US" sz="30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E1022F-08FB-475F-829C-BC8677E248EB}"/>
              </a:ext>
            </a:extLst>
          </p:cNvPr>
          <p:cNvSpPr/>
          <p:nvPr/>
        </p:nvSpPr>
        <p:spPr>
          <a:xfrm>
            <a:off x="1814206" y="2473860"/>
            <a:ext cx="21851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00B0F0"/>
                </a:solidFill>
              </a:rPr>
              <a:t>school starts</a:t>
            </a:r>
            <a:endParaRPr lang="zh-CN" altLang="en-US" sz="3000" b="1" dirty="0">
              <a:solidFill>
                <a:srgbClr val="00B0F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653DAC-2A59-4444-8690-AA99678526E5}"/>
              </a:ext>
            </a:extLst>
          </p:cNvPr>
          <p:cNvSpPr/>
          <p:nvPr/>
        </p:nvSpPr>
        <p:spPr>
          <a:xfrm>
            <a:off x="4347087" y="4312283"/>
            <a:ext cx="2000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00B0F0"/>
                </a:solidFill>
              </a:rPr>
              <a:t>short break</a:t>
            </a:r>
            <a:endParaRPr lang="zh-CN" altLang="en-US" sz="3000" b="1" dirty="0">
              <a:solidFill>
                <a:srgbClr val="00B0F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DF2B337-A92E-44EE-BAC4-AB6BB4CFD042}"/>
              </a:ext>
            </a:extLst>
          </p:cNvPr>
          <p:cNvSpPr/>
          <p:nvPr/>
        </p:nvSpPr>
        <p:spPr>
          <a:xfrm>
            <a:off x="6433407" y="2597424"/>
            <a:ext cx="20714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00B0F0"/>
                </a:solidFill>
              </a:rPr>
              <a:t>school ends</a:t>
            </a:r>
            <a:endParaRPr lang="zh-CN" altLang="en-US" sz="3000" b="1" dirty="0">
              <a:solidFill>
                <a:srgbClr val="00B0F0"/>
              </a:solidFill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8BB7853-95B2-4414-B84F-E306FC65B64D}"/>
              </a:ext>
            </a:extLst>
          </p:cNvPr>
          <p:cNvSpPr/>
          <p:nvPr/>
        </p:nvSpPr>
        <p:spPr>
          <a:xfrm>
            <a:off x="771937" y="5194849"/>
            <a:ext cx="10873411" cy="1192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4D1C17C7-0578-4B29-8964-1B2D9264772B}"/>
              </a:ext>
            </a:extLst>
          </p:cNvPr>
          <p:cNvSpPr txBox="1">
            <a:spLocks/>
          </p:cNvSpPr>
          <p:nvPr/>
        </p:nvSpPr>
        <p:spPr>
          <a:xfrm>
            <a:off x="2150548" y="5362488"/>
            <a:ext cx="9668111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400" dirty="0"/>
              <a:t>: A </a:t>
            </a:r>
            <a:r>
              <a:rPr lang="en-US" altLang="zh-CN" sz="3400" b="1" dirty="0">
                <a:solidFill>
                  <a:srgbClr val="FF0000"/>
                </a:solidFill>
              </a:rPr>
              <a:t>Timeline(</a:t>
            </a:r>
            <a:r>
              <a:rPr lang="zh-CN" altLang="en-US" sz="3400" b="1" dirty="0">
                <a:solidFill>
                  <a:srgbClr val="FF0000"/>
                </a:solidFill>
              </a:rPr>
              <a:t>时间线</a:t>
            </a:r>
            <a:r>
              <a:rPr lang="en-US" altLang="zh-CN" sz="3400" b="1" dirty="0">
                <a:solidFill>
                  <a:srgbClr val="FF0000"/>
                </a:solidFill>
              </a:rPr>
              <a:t>) </a:t>
            </a:r>
            <a:r>
              <a:rPr lang="en-US" altLang="zh-CN" sz="3400" dirty="0"/>
              <a:t>can easily show much information.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9AC70CD-50FD-4A0B-82C7-D609EF2FE70D}"/>
              </a:ext>
            </a:extLst>
          </p:cNvPr>
          <p:cNvSpPr/>
          <p:nvPr/>
        </p:nvSpPr>
        <p:spPr>
          <a:xfrm>
            <a:off x="718931" y="5168345"/>
            <a:ext cx="1604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C00000"/>
                </a:solidFill>
              </a:rPr>
              <a:t>Tips</a:t>
            </a:r>
            <a:endParaRPr lang="zh-CN" alt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D98064-CE02-4AC6-B203-EAB1D5CE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58" y="2506661"/>
            <a:ext cx="10515600" cy="4351339"/>
          </a:xfrm>
        </p:spPr>
        <p:txBody>
          <a:bodyPr>
            <a:normAutofit/>
          </a:bodyPr>
          <a:lstStyle/>
          <a:p>
            <a:r>
              <a:rPr lang="en-US" altLang="zh-CN" sz="3500" b="1" dirty="0">
                <a:solidFill>
                  <a:srgbClr val="00B0F0"/>
                </a:solidFill>
              </a:rPr>
              <a:t>Wh</a:t>
            </a:r>
            <a:r>
              <a:rPr lang="en-US" altLang="zh-CN" sz="3500" dirty="0"/>
              <a:t>at subjects do they learn?</a:t>
            </a:r>
          </a:p>
          <a:p>
            <a:r>
              <a:rPr lang="en-US" altLang="zh-CN" sz="3500" b="1" dirty="0">
                <a:solidFill>
                  <a:srgbClr val="00B0F0"/>
                </a:solidFill>
              </a:rPr>
              <a:t>Wh</a:t>
            </a:r>
            <a:r>
              <a:rPr lang="en-US" altLang="zh-CN" sz="3500" dirty="0"/>
              <a:t>en do they start foreign language study?</a:t>
            </a:r>
          </a:p>
          <a:p>
            <a:r>
              <a:rPr lang="en-US" altLang="zh-CN" sz="3500" b="1" dirty="0">
                <a:solidFill>
                  <a:srgbClr val="00B0F0"/>
                </a:solidFill>
              </a:rPr>
              <a:t>Wh</a:t>
            </a:r>
            <a:r>
              <a:rPr lang="en-US" altLang="zh-CN" sz="3500" dirty="0"/>
              <a:t>ich languages can they take up in Grade 5 &amp; 7?</a:t>
            </a:r>
            <a:endParaRPr lang="zh-CN" altLang="en-US" sz="35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BD0CB7F-F240-486F-A6E1-E1C0E154B220}"/>
              </a:ext>
            </a:extLst>
          </p:cNvPr>
          <p:cNvSpPr txBox="1">
            <a:spLocks/>
          </p:cNvSpPr>
          <p:nvPr/>
        </p:nvSpPr>
        <p:spPr>
          <a:xfrm>
            <a:off x="838200" y="3386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Para. 3</a:t>
            </a:r>
            <a:endParaRPr lang="zh-CN" altLang="en-US" sz="36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1D6B51BD-A9A6-46E0-B525-C31F0B2CAA27}"/>
              </a:ext>
            </a:extLst>
          </p:cNvPr>
          <p:cNvSpPr txBox="1">
            <a:spLocks/>
          </p:cNvSpPr>
          <p:nvPr/>
        </p:nvSpPr>
        <p:spPr>
          <a:xfrm>
            <a:off x="714858" y="10991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highlight>
                  <a:srgbClr val="C0C0C0"/>
                </a:highlight>
                <a:latin typeface="Verdana Pro Black" panose="020B0A04030504040204" pitchFamily="34" charset="0"/>
                <a:cs typeface="Aharoni" panose="02010803020104030203" pitchFamily="2" charset="-79"/>
              </a:rPr>
              <a:t>Three </a:t>
            </a:r>
            <a:r>
              <a:rPr lang="en-US" altLang="zh-CN" sz="3600" b="1" dirty="0" err="1">
                <a:highlight>
                  <a:srgbClr val="C0C0C0"/>
                </a:highlight>
                <a:latin typeface="Verdana Pro Black" panose="020B0A04030504040204" pitchFamily="34" charset="0"/>
                <a:cs typeface="Aharoni" panose="02010803020104030203" pitchFamily="2" charset="-79"/>
              </a:rPr>
              <a:t>Wh</a:t>
            </a:r>
            <a:r>
              <a:rPr lang="en-US" altLang="zh-CN" sz="3600" b="1" dirty="0">
                <a:highlight>
                  <a:srgbClr val="C0C0C0"/>
                </a:highlight>
                <a:latin typeface="Verdana Pro Black" panose="020B0A04030504040204" pitchFamily="34" charset="0"/>
                <a:cs typeface="Aharoni" panose="02010803020104030203" pitchFamily="2" charset="-79"/>
              </a:rPr>
              <a:t>- questions</a:t>
            </a:r>
            <a:endParaRPr lang="zh-CN" altLang="en-US" sz="3600" b="1" dirty="0">
              <a:latin typeface="Verdana Pro Black" panose="020B0A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32358123-5FB1-4895-B20B-F1112B5F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8" y="4912908"/>
            <a:ext cx="9568829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rgbClr val="0000CC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Assessment opportunities</a:t>
            </a:r>
          </a:p>
          <a:p>
            <a:r>
              <a:rPr lang="en-US" altLang="zh-CN" dirty="0"/>
              <a:t>In this activity you have practiced skills that are assessed using Criterion B : Reading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723</Words>
  <Application>Microsoft Office PowerPoint</Application>
  <PresentationFormat>宽屏</PresentationFormat>
  <Paragraphs>145</Paragraphs>
  <Slides>26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宋体</vt:lpstr>
      <vt:lpstr>Aharoni</vt:lpstr>
      <vt:lpstr>Arial</vt:lpstr>
      <vt:lpstr>Calibri</vt:lpstr>
      <vt:lpstr>Century Gothic</vt:lpstr>
      <vt:lpstr>Verdana Pro Black</vt:lpstr>
      <vt:lpstr>Office 主题​​</vt:lpstr>
      <vt:lpstr>Unit 1</vt:lpstr>
      <vt:lpstr>PowerPoint 演示文稿</vt:lpstr>
      <vt:lpstr>PowerPoint 演示文稿</vt:lpstr>
      <vt:lpstr>PowerPoint 演示文稿</vt:lpstr>
      <vt:lpstr>Question raiser</vt:lpstr>
      <vt:lpstr>Passage A</vt:lpstr>
      <vt:lpstr>Para. 1</vt:lpstr>
      <vt:lpstr>PowerPoint 演示文稿</vt:lpstr>
      <vt:lpstr>PowerPoint 演示文稿</vt:lpstr>
      <vt:lpstr>Related concept: Structure 结构</vt:lpstr>
      <vt:lpstr>Summary </vt:lpstr>
      <vt:lpstr>PowerPoint 演示文稿</vt:lpstr>
      <vt:lpstr>PowerPoint 演示文稿</vt:lpstr>
      <vt:lpstr>Let’s think: Which Structure is correct?</vt:lpstr>
      <vt:lpstr>T or F</vt:lpstr>
      <vt:lpstr>Compare and Contrast 对比</vt:lpstr>
      <vt:lpstr>PowerPoint 演示文稿</vt:lpstr>
      <vt:lpstr>PowerPoint 演示文稿</vt:lpstr>
      <vt:lpstr>Part 3</vt:lpstr>
      <vt:lpstr>Poem Appreciation 英文诗欣赏</vt:lpstr>
      <vt:lpstr>My People  My Homeland</vt:lpstr>
      <vt:lpstr>Debatable question:  Is your dream school like this?</vt:lpstr>
      <vt:lpstr>PowerPoint 演示文稿</vt:lpstr>
      <vt:lpstr>Example:</vt:lpstr>
      <vt:lpstr>Homework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Microsoft</dc:creator>
  <cp:lastModifiedBy>Microsoft</cp:lastModifiedBy>
  <cp:revision>34</cp:revision>
  <dcterms:created xsi:type="dcterms:W3CDTF">2020-11-21T11:01:49Z</dcterms:created>
  <dcterms:modified xsi:type="dcterms:W3CDTF">2020-11-24T00:10:05Z</dcterms:modified>
</cp:coreProperties>
</file>