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3" r:id="rId3"/>
    <p:sldMasterId id="2147483665" r:id="rId4"/>
    <p:sldMasterId id="2147483677" r:id="rId5"/>
    <p:sldMasterId id="2147483696" r:id="rId6"/>
  </p:sldMasterIdLst>
  <p:notesMasterIdLst>
    <p:notesMasterId r:id="rId9"/>
  </p:notesMasterIdLst>
  <p:sldIdLst>
    <p:sldId id="355" r:id="rId7"/>
    <p:sldId id="351" r:id="rId8"/>
    <p:sldId id="357" r:id="rId10"/>
    <p:sldId id="358" r:id="rId11"/>
    <p:sldId id="291" r:id="rId12"/>
    <p:sldId id="283" r:id="rId13"/>
    <p:sldId id="316" r:id="rId14"/>
    <p:sldId id="330" r:id="rId15"/>
    <p:sldId id="331" r:id="rId16"/>
    <p:sldId id="294" r:id="rId17"/>
    <p:sldId id="315" r:id="rId18"/>
    <p:sldId id="299" r:id="rId19"/>
    <p:sldId id="304" r:id="rId20"/>
    <p:sldId id="305" r:id="rId21"/>
    <p:sldId id="310" r:id="rId22"/>
    <p:sldId id="298" r:id="rId23"/>
    <p:sldId id="286" r:id="rId24"/>
    <p:sldId id="318" r:id="rId25"/>
    <p:sldId id="345" r:id="rId26"/>
    <p:sldId id="311" r:id="rId27"/>
    <p:sldId id="328" r:id="rId28"/>
    <p:sldId id="347" r:id="rId29"/>
  </p:sldIdLst>
  <p:sldSz cx="12192000" cy="6858000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黑体" panose="02010609060101010101" pitchFamily="2" charset="-122"/>
      <p:regular r:id="rId35"/>
    </p:embeddedFont>
    <p:embeddedFont>
      <p:font typeface="微软雅黑" panose="020B0503020204020204" charset="-122"/>
      <p:regular r:id="rId36"/>
    </p:embeddedFont>
    <p:embeddedFont>
      <p:font typeface="Rockwell" panose="02060603020205020403" charset="0"/>
      <p:regular r:id="rId37"/>
      <p:bold r:id="rId38"/>
      <p:italic r:id="rId39"/>
      <p:boldItalic r:id="rId40"/>
    </p:embeddedFont>
    <p:embeddedFont>
      <p:font typeface="等线" panose="02010600030101010101" charset="0"/>
      <p:regular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Bookman Old Style" panose="02050604050505020204" charset="0"/>
      <p:regular r:id="rId50"/>
      <p:bold r:id="rId51"/>
      <p:italic r:id="rId52"/>
    </p:embeddedFont>
    <p:embeddedFont>
      <p:font typeface="等线 Light" panose="02010600030101010101" charset="0"/>
      <p:regular r:id="rId53"/>
    </p:embeddedFont>
    <p:embeddedFont>
      <p:font typeface="汉仪乐喵体W" panose="00020600040101010101" pitchFamily="18" charset="-122"/>
      <p:regular r:id="rId54"/>
    </p:embeddedFont>
    <p:embeddedFont>
      <p:font typeface="方正清刻本悦宋简体" panose="02000000000000000000" charset="-122"/>
      <p:regular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用户" initials="MO用" lastIdx="13" clrIdx="0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582"/>
    <a:srgbClr val="FF0000"/>
    <a:srgbClr val="C83406"/>
    <a:srgbClr val="FF6600"/>
    <a:srgbClr val="4F81BD"/>
    <a:srgbClr val="247105"/>
    <a:srgbClr val="1D5C04"/>
    <a:srgbClr val="5E7594"/>
    <a:srgbClr val="4F6A94"/>
    <a:srgbClr val="C64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40"/>
  </p:normalViewPr>
  <p:slideViewPr>
    <p:cSldViewPr snapToGrid="0" snapToObjects="1" showGuides="1">
      <p:cViewPr varScale="1">
        <p:scale>
          <a:sx n="70" d="100"/>
          <a:sy n="70" d="100"/>
        </p:scale>
        <p:origin x="208" y="608"/>
      </p:cViewPr>
      <p:guideLst>
        <p:guide orient="horz" pos="4304"/>
        <p:guide orient="horz" pos="3428"/>
        <p:guide pos="3932"/>
        <p:guide pos="2172"/>
        <p:guide pos="841"/>
        <p:guide pos="50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6" Type="http://schemas.openxmlformats.org/officeDocument/2006/relationships/tags" Target="tags/tag309.xml"/><Relationship Id="rId55" Type="http://schemas.openxmlformats.org/officeDocument/2006/relationships/font" Target="fonts/font22.fntdata"/><Relationship Id="rId54" Type="http://schemas.openxmlformats.org/officeDocument/2006/relationships/font" Target="fonts/font21.fntdata"/><Relationship Id="rId53" Type="http://schemas.openxmlformats.org/officeDocument/2006/relationships/font" Target="fonts/font20.fntdata"/><Relationship Id="rId52" Type="http://schemas.openxmlformats.org/officeDocument/2006/relationships/font" Target="fonts/font19.fntdata"/><Relationship Id="rId51" Type="http://schemas.openxmlformats.org/officeDocument/2006/relationships/font" Target="fonts/font18.fntdata"/><Relationship Id="rId50" Type="http://schemas.openxmlformats.org/officeDocument/2006/relationships/font" Target="fonts/font17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6.fntdata"/><Relationship Id="rId48" Type="http://schemas.openxmlformats.org/officeDocument/2006/relationships/font" Target="fonts/font15.fntdata"/><Relationship Id="rId47" Type="http://schemas.openxmlformats.org/officeDocument/2006/relationships/font" Target="fonts/font14.fntdata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1T14:45:23.118" idx="4">
    <p:pos x="4366" y="2016"/>
    <p:text>He                    the kitchen
此处需句号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1T14:46:41.760" idx="5">
    <p:pos x="6244" y="2131"/>
    <p:text>about  fire? 两词中多了一空格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1T14:47:28.486" idx="6">
    <p:pos x="2892" y="1981"/>
    <p:text>How brave he is.  
感叹句是否应该用感叹号？</p:text>
  </p:cm>
  <p:cm authorId="1" dt="2020-04-21T14:48:01.175" idx="7">
    <p:pos x="6175" y="2373"/>
    <p:text>about  fire两词间多了一空格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1T14:49:55.561" idx="8">
    <p:pos x="2223" y="760"/>
    <p:text>有些答案前的pp是何意？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1T14:51:33.630" idx="9">
    <p:pos x="2488" y="657"/>
    <p:text>meet  a两词间多一空格</p:text>
  </p:cm>
  <p:cm authorId="1" dt="2020-04-21T14:51:49.020" idx="10">
    <p:pos x="3306" y="633"/>
    <p:text>meet  a fire？个人觉得 be (caught) in fire更妥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file:///C:\Users\1V994W2\Documents\Tencent%20Files\574576071\FileRecv\&#25340;&#35013;&#32032;&#26448;\&#21345;&#36890;-33\\24\subject_holdleft_58,133,137_0_lively_full_0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11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18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7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5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4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3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image" Target="file:///C:\Users\1V994W2\Documents\Tencent%20Files\574576071\FileRecv\&#25340;&#35013;&#32032;&#26448;\&#21345;&#36890;-33\\24\subject_holdleft_58,133,137_0_lively_full_0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42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3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2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1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0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8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7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file:///C:\Users\1V994W2\Documents\Tencent%20Files\574576071\FileRecv\&#25340;&#35013;&#32032;&#26448;\&#21345;&#36890;-33\\24\subject_holdleft_58,133,137_0_lively_full_0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83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91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08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18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28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8.png"/><Relationship Id="rId7" Type="http://schemas.openxmlformats.org/officeDocument/2006/relationships/tags" Target="../tags/tag140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7.pn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153.xml"/><Relationship Id="rId4" Type="http://schemas.openxmlformats.org/officeDocument/2006/relationships/image" Target="file:///C:\Users\1V994W2\Documents\Tencent%20Files\574576071\FileRecv\&#25340;&#35013;&#32032;&#26448;\&#21345;&#36890;-33\\27\subject_holdright_155,149,186_0_lively_full_0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15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163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162.xml"/><Relationship Id="rId12" Type="http://schemas.openxmlformats.org/officeDocument/2006/relationships/tags" Target="../tags/tag168.xml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12.png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176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175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184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18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file:///C:\Users\1V994W2\Documents\Tencent%20Files\574576071\FileRecv\&#25340;&#35013;&#32032;&#26448;\&#21345;&#36890;-33\\27\subject_holdright_155,149,186_0_lively_full_0.png" TargetMode="External"/><Relationship Id="rId3" Type="http://schemas.openxmlformats.org/officeDocument/2006/relationships/image" Target="../media/image13.png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03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202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11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210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18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217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image" Target="file:///C:\Users\1V994W2\PycharmProjects\PPT_Background_Generation/pic_temp/0_pic_quater_right_down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224.xml"/><Relationship Id="rId4" Type="http://schemas.openxmlformats.org/officeDocument/2006/relationships/image" Target="file:///C:\Users\1V994W2\Documents\Tencent%20Files\574576071\FileRecv\&#25340;&#35013;&#32032;&#26448;\&#21345;&#36890;-33\\27\subject_holdright_155,149,186_0_lively_full_0.png" TargetMode="External"/><Relationship Id="rId3" Type="http://schemas.openxmlformats.org/officeDocument/2006/relationships/image" Target="../media/image9.png"/><Relationship Id="rId2" Type="http://schemas.openxmlformats.org/officeDocument/2006/relationships/tags" Target="../tags/tag223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image" Target="file:///C:\Users\1V994W2\PycharmProjects\PPT_Background_Generation/pic_temp/1_pic_quater_left_down.png" TargetMode="External"/><Relationship Id="rId6" Type="http://schemas.openxmlformats.org/officeDocument/2006/relationships/image" Target="../media/image10.png"/><Relationship Id="rId5" Type="http://schemas.openxmlformats.org/officeDocument/2006/relationships/tags" Target="../tags/tag232.xml"/><Relationship Id="rId4" Type="http://schemas.openxmlformats.org/officeDocument/2006/relationships/image" Target="file:///C:\Users\1V994W2\PycharmProjects\PPT_Background_Generation/pic_temp/0_pic_quater_right_down.png" TargetMode="External"/><Relationship Id="rId3" Type="http://schemas.openxmlformats.org/officeDocument/2006/relationships/image" Target="../media/image11.png"/><Relationship Id="rId2" Type="http://schemas.openxmlformats.org/officeDocument/2006/relationships/tags" Target="../tags/tag231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239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255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264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4" Type="http://schemas.openxmlformats.org/officeDocument/2006/relationships/tags" Target="../tags/tag270.xml"/><Relationship Id="rId13" Type="http://schemas.openxmlformats.org/officeDocument/2006/relationships/tags" Target="../tags/tag269.xml"/><Relationship Id="rId12" Type="http://schemas.openxmlformats.org/officeDocument/2006/relationships/tags" Target="../tags/tag268.xml"/><Relationship Id="rId11" Type="http://schemas.openxmlformats.org/officeDocument/2006/relationships/tags" Target="../tags/tag267.xml"/><Relationship Id="rId10" Type="http://schemas.openxmlformats.org/officeDocument/2006/relationships/tags" Target="../tags/tag266.xml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273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tags" Target="../tags/tag278.xml"/><Relationship Id="rId12" Type="http://schemas.openxmlformats.org/officeDocument/2006/relationships/tags" Target="../tags/tag277.xml"/><Relationship Id="rId11" Type="http://schemas.openxmlformats.org/officeDocument/2006/relationships/tags" Target="../tags/tag276.xml"/><Relationship Id="rId10" Type="http://schemas.openxmlformats.org/officeDocument/2006/relationships/tags" Target="../tags/tag275.xml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284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3" Type="http://schemas.openxmlformats.org/officeDocument/2006/relationships/tags" Target="../tags/tag289.xml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096000" y="685800"/>
            <a:ext cx="5486400" cy="54864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8"/>
            </p:custDataLst>
          </p:nvPr>
        </p:nvSpPr>
        <p:spPr>
          <a:xfrm>
            <a:off x="736600" y="3430271"/>
            <a:ext cx="4826000" cy="37020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kumimoji="0" lang="zh-CN" altLang="en-US" sz="20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marL="228600" marR="0" lvl="0" indent="-22860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9"/>
            </p:custDataLst>
          </p:nvPr>
        </p:nvSpPr>
        <p:spPr>
          <a:xfrm>
            <a:off x="736601" y="2254886"/>
            <a:ext cx="4825365" cy="970915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zh-CN" altLang="en-US" sz="5400" b="0" spc="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  <p:cxnSp>
        <p:nvCxnSpPr>
          <p:cNvPr id="10" name="直接连接符 9"/>
          <p:cNvCxnSpPr/>
          <p:nvPr userDrawn="1">
            <p:custDataLst>
              <p:tags r:id="rId10"/>
            </p:custDataLst>
          </p:nvPr>
        </p:nvCxnSpPr>
        <p:spPr>
          <a:xfrm>
            <a:off x="736600" y="3963904"/>
            <a:ext cx="4765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/>
          <p:cNvSpPr>
            <a:spLocks noGrp="1"/>
          </p:cNvSpPr>
          <p:nvPr>
            <p:ph type="body" sz="quarter" idx="15" hasCustomPrompt="1"/>
            <p:custDataLst>
              <p:tags r:id="rId11"/>
            </p:custDataLst>
          </p:nvPr>
        </p:nvSpPr>
        <p:spPr>
          <a:xfrm>
            <a:off x="736600" y="4179805"/>
            <a:ext cx="1633622" cy="452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 hasCustomPrompt="1"/>
            <p:custDataLst>
              <p:tags r:id="rId12"/>
            </p:custDataLst>
          </p:nvPr>
        </p:nvSpPr>
        <p:spPr>
          <a:xfrm>
            <a:off x="736600" y="4740776"/>
            <a:ext cx="1633622" cy="452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1397000"/>
            <a:ext cx="2032000" cy="4064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0160000" y="1397000"/>
            <a:ext cx="2032000" cy="4064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8"/>
            </p:custDataLst>
          </p:nvPr>
        </p:nvSpPr>
        <p:spPr>
          <a:xfrm>
            <a:off x="292074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2392412" y="3708995"/>
            <a:ext cx="7407177" cy="925894"/>
          </a:xfrm>
        </p:spPr>
        <p:txBody>
          <a:bodyPr wrap="square" anchor="b">
            <a:spAutoFit/>
          </a:bodyPr>
          <a:lstStyle>
            <a:lvl1pPr algn="ctr">
              <a:defRPr sz="5400" baseline="0"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" y="1234440"/>
            <a:ext cx="4389120" cy="43891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>
            <a:off x="6908165" y="4449445"/>
            <a:ext cx="132270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/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609600" y="551180"/>
            <a:ext cx="5486400" cy="54864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6851650" y="2122170"/>
            <a:ext cx="4359910" cy="117221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zh-CN" altLang="en-US" sz="6600" b="0" spc="7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6850450" y="3551957"/>
            <a:ext cx="4352290" cy="370205"/>
          </a:xfr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kumimoji="0" lang="zh-CN" altLang="en-US" sz="20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marL="228600" marR="0" lvl="0" indent="-22860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cxnSp>
        <p:nvCxnSpPr>
          <p:cNvPr id="10" name="直接连接符 9"/>
          <p:cNvCxnSpPr/>
          <p:nvPr userDrawn="1">
            <p:custDataLst>
              <p:tags r:id="rId11"/>
            </p:custDataLst>
          </p:nvPr>
        </p:nvCxnSpPr>
        <p:spPr>
          <a:xfrm>
            <a:off x="6884105" y="4206240"/>
            <a:ext cx="20777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720090"/>
            <a:chOff x="0" y="0"/>
            <a:chExt cx="12192000" cy="720090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720090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72009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12192000" cy="720090"/>
            <a:chOff x="0" y="0"/>
            <a:chExt cx="12192000" cy="720090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72009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72009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12192000" cy="720090"/>
            <a:chOff x="0" y="0"/>
            <a:chExt cx="12192000" cy="720090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72009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72009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12192000" cy="720090"/>
            <a:chOff x="0" y="0"/>
            <a:chExt cx="12192000" cy="720090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720090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72009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6137910"/>
            <a:ext cx="12192000" cy="720090"/>
            <a:chOff x="0" y="6137910"/>
            <a:chExt cx="12192000" cy="720090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137910"/>
              <a:ext cx="720090" cy="720090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137910"/>
              <a:ext cx="720090" cy="72009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5237797"/>
            <a:ext cx="12191999" cy="1620202"/>
            <a:chOff x="0" y="5237797"/>
            <a:chExt cx="12191999" cy="1620202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/>
            <a:stretch>
              <a:fillRect/>
            </a:stretch>
          </p:blipFill>
          <p:spPr>
            <a:xfrm>
              <a:off x="10571797" y="5237797"/>
              <a:ext cx="1620202" cy="1620202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/>
            <a:stretch>
              <a:fillRect/>
            </a:stretch>
          </p:blipFill>
          <p:spPr>
            <a:xfrm>
              <a:off x="0" y="5237797"/>
              <a:ext cx="1620202" cy="1620202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266700" y="872300"/>
            <a:ext cx="5486400" cy="5110860"/>
          </a:xfrm>
          <a:prstGeom prst="rect">
            <a:avLst/>
          </a:prstGeom>
        </p:spPr>
      </p:pic>
      <p:pic>
        <p:nvPicPr>
          <p:cNvPr id="5" name="图片 4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6096634" y="3478380"/>
            <a:ext cx="5942965" cy="674951"/>
          </a:xfrm>
        </p:spPr>
        <p:txBody>
          <a:bodyPr vert="horz" lIns="0" tIns="0" rIns="0" bIns="0" rtlCol="0" anchor="ctr" anchorCtr="0">
            <a:normAutofit/>
          </a:bodyPr>
          <a:lstStyle>
            <a:lvl1pPr marL="0" indent="0">
              <a:buNone/>
              <a:defRPr lang="zh-CN" altLang="en-US" sz="200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marL="228600" marR="0" lvl="0" indent="-228600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6096000" y="1080303"/>
            <a:ext cx="5943599" cy="2147404"/>
          </a:xfrm>
        </p:spPr>
        <p:txBody>
          <a:bodyPr vert="horz" lIns="90000" tIns="46800" rIns="90000" bIns="0" rtlCol="0" anchor="b" anchorCtr="0">
            <a:normAutofit/>
          </a:bodyPr>
          <a:lstStyle>
            <a:lvl1pPr>
              <a:defRPr lang="zh-CN" altLang="en-US" sz="6000" b="0" spc="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 userDrawn="1">
            <p:custDataLst>
              <p:tags r:id="rId13"/>
            </p:custDataLst>
          </p:nvPr>
        </p:nvCxnSpPr>
        <p:spPr>
          <a:xfrm>
            <a:off x="6202680" y="3366770"/>
            <a:ext cx="56007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/>
          <p:cNvSpPr>
            <a:spLocks noGrp="1"/>
          </p:cNvSpPr>
          <p:nvPr>
            <p:ph type="body" sz="quarter" idx="15" hasCustomPrompt="1"/>
            <p:custDataLst>
              <p:tags r:id="rId14"/>
            </p:custDataLst>
          </p:nvPr>
        </p:nvSpPr>
        <p:spPr>
          <a:xfrm>
            <a:off x="6109333" y="4299425"/>
            <a:ext cx="5930265" cy="4104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6" hasCustomPrompt="1"/>
            <p:custDataLst>
              <p:tags r:id="rId15"/>
            </p:custDataLst>
          </p:nvPr>
        </p:nvSpPr>
        <p:spPr>
          <a:xfrm>
            <a:off x="6110133" y="4824439"/>
            <a:ext cx="5930265" cy="4104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4064000" y="4962916"/>
            <a:ext cx="4064000" cy="189508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4180115" y="2198915"/>
            <a:ext cx="5769428" cy="8708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4141788" y="3240087"/>
            <a:ext cx="5781675" cy="10688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7498080" y="1384656"/>
            <a:ext cx="4389120" cy="4088688"/>
          </a:xfrm>
          <a:prstGeom prst="rect">
            <a:avLst/>
          </a:prstGeom>
        </p:spPr>
      </p:pic>
      <p:sp>
        <p:nvSpPr>
          <p:cNvPr id="6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7313295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6096000" y="873570"/>
            <a:ext cx="5486400" cy="511086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1"/>
            </p:custDataLst>
          </p:nvPr>
        </p:nvSpPr>
        <p:spPr>
          <a:xfrm>
            <a:off x="1147128" y="2555558"/>
            <a:ext cx="4359910" cy="117221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zh-CN" altLang="en-US" sz="6600" b="0" spc="7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pPr marL="0" lvl="0"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编辑标题</a:t>
            </a:r>
            <a:endParaRPr lang="zh-CN" altLang="en-US"/>
          </a:p>
        </p:txBody>
      </p:sp>
      <p:cxnSp>
        <p:nvCxnSpPr>
          <p:cNvPr id="9" name="直接连接符 8"/>
          <p:cNvCxnSpPr/>
          <p:nvPr userDrawn="1">
            <p:custDataLst>
              <p:tags r:id="rId12"/>
            </p:custDataLst>
          </p:nvPr>
        </p:nvCxnSpPr>
        <p:spPr>
          <a:xfrm flipV="1">
            <a:off x="842963" y="2720658"/>
            <a:ext cx="0" cy="1524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10"/>
          <p:cNvSpPr>
            <a:spLocks noGrp="1"/>
          </p:cNvSpPr>
          <p:nvPr>
            <p:ph type="body" sz="quarter" idx="14" hasCustomPrompt="1"/>
            <p:custDataLst>
              <p:tags r:id="rId13"/>
            </p:custDataLst>
          </p:nvPr>
        </p:nvSpPr>
        <p:spPr>
          <a:xfrm>
            <a:off x="1147763" y="3819739"/>
            <a:ext cx="4359275" cy="5393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6000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60007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257925"/>
            <a:ext cx="720090" cy="60007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398576"/>
            <a:ext cx="720090" cy="4594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5507831"/>
            <a:ext cx="1620202" cy="135016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824296"/>
            <a:ext cx="1620202" cy="10337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5" Type="http://schemas.openxmlformats.org/officeDocument/2006/relationships/theme" Target="../theme/theme4.xml"/><Relationship Id="rId24" Type="http://schemas.openxmlformats.org/officeDocument/2006/relationships/tags" Target="../tags/tag151.xml"/><Relationship Id="rId23" Type="http://schemas.openxmlformats.org/officeDocument/2006/relationships/tags" Target="../tags/tag150.xml"/><Relationship Id="rId22" Type="http://schemas.openxmlformats.org/officeDocument/2006/relationships/tags" Target="../tags/tag149.xml"/><Relationship Id="rId21" Type="http://schemas.openxmlformats.org/officeDocument/2006/relationships/tags" Target="../tags/tag148.xml"/><Relationship Id="rId20" Type="http://schemas.openxmlformats.org/officeDocument/2006/relationships/tags" Target="../tags/tag147.xml"/><Relationship Id="rId2" Type="http://schemas.openxmlformats.org/officeDocument/2006/relationships/slideLayout" Target="../slideLayouts/slideLayout28.xml"/><Relationship Id="rId19" Type="http://schemas.openxmlformats.org/officeDocument/2006/relationships/tags" Target="../tags/tag146.xml"/><Relationship Id="rId18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5" Type="http://schemas.openxmlformats.org/officeDocument/2006/relationships/theme" Target="../theme/theme5.xml"/><Relationship Id="rId24" Type="http://schemas.openxmlformats.org/officeDocument/2006/relationships/tags" Target="../tags/tag295.xml"/><Relationship Id="rId23" Type="http://schemas.openxmlformats.org/officeDocument/2006/relationships/tags" Target="../tags/tag294.xml"/><Relationship Id="rId22" Type="http://schemas.openxmlformats.org/officeDocument/2006/relationships/tags" Target="../tags/tag293.xml"/><Relationship Id="rId21" Type="http://schemas.openxmlformats.org/officeDocument/2006/relationships/tags" Target="../tags/tag292.xml"/><Relationship Id="rId20" Type="http://schemas.openxmlformats.org/officeDocument/2006/relationships/tags" Target="../tags/tag291.xml"/><Relationship Id="rId2" Type="http://schemas.openxmlformats.org/officeDocument/2006/relationships/slideLayout" Target="../slideLayouts/slideLayout46.xml"/><Relationship Id="rId19" Type="http://schemas.openxmlformats.org/officeDocument/2006/relationships/tags" Target="../tags/tag290.xml"/><Relationship Id="rId18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wheel spokes="1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6DF1-BC15-457A-BEB2-E9F0FCFE6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5058-7620-4C04-856C-275DCE9B08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A08C-D1D6-4984-BD93-BD29A398C8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A9A4-8861-475C-A857-DB460025CF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5.xml"/><Relationship Id="rId5" Type="http://schemas.openxmlformats.org/officeDocument/2006/relationships/tags" Target="../tags/tag299.xml"/><Relationship Id="rId4" Type="http://schemas.openxmlformats.org/officeDocument/2006/relationships/image" Target="../media/image14.png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7.png"/><Relationship Id="rId3" Type="http://schemas.openxmlformats.org/officeDocument/2006/relationships/hyperlink" Target="read.swf" TargetMode="Externa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05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tags" Target="../tags/tag30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tags" Target="../tags/tag3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tags" Target="../tags/tag30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00.xml"/><Relationship Id="rId1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301.xml"/><Relationship Id="rId1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tags" Target="../tags/tag30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tags" Target="../tags/tag30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tags" Target="../tags/tag30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a brave young man!</a:t>
            </a:r>
            <a:endParaRPr lang="en-US" altLang="zh-C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>
          <a:xfrm>
            <a:off x="6096000" y="1331128"/>
            <a:ext cx="5943599" cy="2147404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方正清刻本悦宋简体" panose="02000000000000000000" charset="-122"/>
                <a:ea typeface="方正清刻本悦宋简体" panose="02000000000000000000" charset="-122"/>
              </a:rPr>
              <a:t>U7 Abilities</a:t>
            </a:r>
            <a:br>
              <a:rPr lang="en-US" altLang="zh-CN" dirty="0">
                <a:latin typeface="方正清刻本悦宋简体" panose="02000000000000000000" charset="-122"/>
                <a:ea typeface="方正清刻本悦宋简体" panose="02000000000000000000" charset="-122"/>
              </a:rPr>
            </a:br>
            <a:r>
              <a:rPr lang="en-US" altLang="zh-CN" dirty="0">
                <a:latin typeface="方正清刻本悦宋简体" panose="02000000000000000000" charset="-122"/>
                <a:ea typeface="方正清刻本悦宋简体" panose="02000000000000000000" charset="-122"/>
              </a:rPr>
              <a:t> </a:t>
            </a:r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Reading</a:t>
            </a:r>
            <a:r>
              <a:rPr lang="en-US" altLang="zh-CN" sz="4000" dirty="0">
                <a:latin typeface="方正清刻本悦宋简体" panose="02000000000000000000" charset="-122"/>
                <a:ea typeface="方正清刻本悦宋简体" panose="02000000000000000000" charset="-122"/>
              </a:rPr>
              <a:t> I</a:t>
            </a:r>
            <a:endParaRPr lang="en-US" altLang="zh-CN" sz="4000" dirty="0"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6109333" y="5563710"/>
            <a:ext cx="5930265" cy="410400"/>
          </a:xfrm>
        </p:spPr>
        <p:txBody>
          <a:bodyPr>
            <a:noAutofit/>
          </a:bodyPr>
          <a:lstStyle/>
          <a:p>
            <a:pPr algn="r"/>
            <a:r>
              <a:rPr lang="zh-CN" altLang="en-US" sz="180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奔牛初级中学    范颖欣</a:t>
            </a:r>
            <a:endParaRPr lang="zh-CN" altLang="en-US" sz="18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</a:endParaRPr>
          </a:p>
        </p:txBody>
      </p:sp>
      <p:pic>
        <p:nvPicPr>
          <p:cNvPr id="225287" name="图片 2252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" y="884555"/>
            <a:ext cx="5078095" cy="50895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 txBox="1"/>
          <p:nvPr/>
        </p:nvSpPr>
        <p:spPr>
          <a:xfrm>
            <a:off x="2495550" y="2349500"/>
            <a:ext cx="8496300" cy="31099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30000"/>
              </a:lnSpc>
              <a:buSzTx/>
            </a:pP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SzTx/>
            </a:pP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483" name="Rectangle 3"/>
          <p:cNvSpPr txBox="1"/>
          <p:nvPr/>
        </p:nvSpPr>
        <p:spPr>
          <a:xfrm>
            <a:off x="2021523" y="2083118"/>
            <a:ext cx="8496300" cy="31099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30000"/>
              </a:lnSpc>
              <a:buSzTx/>
            </a:pP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SzTx/>
            </a:pP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1230472"/>
            <a:ext cx="1676400" cy="5219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2800" b="1" strike="noStrike" noProof="1">
                <a:solidFill>
                  <a:srgbClr val="000000"/>
                </a:solidFill>
                <a:latin typeface="Arial" panose="020B0604020202020204" pitchFamily="34" charset="0"/>
              </a:rPr>
              <a:t>Part 1</a:t>
            </a:r>
            <a:endParaRPr lang="en-US" altLang="zh-CN" sz="2800" b="1" strike="noStrike" noProof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7115" y="1230630"/>
            <a:ext cx="4709795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Introduction of Lin Tao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3790" y="3226435"/>
            <a:ext cx="3200400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During the fire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5193030"/>
            <a:ext cx="3200400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After the fire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9800" y="3287872"/>
            <a:ext cx="1676400" cy="5219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2800" b="1" strike="noStrike" noProof="1">
                <a:solidFill>
                  <a:srgbClr val="000000"/>
                </a:solidFill>
                <a:latin typeface="Arial" panose="020B0604020202020204" pitchFamily="34" charset="0"/>
              </a:rPr>
              <a:t>Part 2</a:t>
            </a:r>
            <a:endParaRPr lang="en-US" altLang="zh-CN" sz="2800" b="1" strike="noStrike" noProof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9800" y="5192872"/>
            <a:ext cx="1676400" cy="5219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2800" b="1" strike="noStrike" noProof="1">
                <a:solidFill>
                  <a:srgbClr val="000000"/>
                </a:solidFill>
                <a:latin typeface="Arial" panose="020B0604020202020204" pitchFamily="34" charset="0"/>
              </a:rPr>
              <a:t>Part 3</a:t>
            </a:r>
            <a:endParaRPr lang="en-US" altLang="zh-CN" sz="2800" b="1" strike="noStrike" noProof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8800" y="3962400"/>
            <a:ext cx="2500313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Para?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5791200"/>
            <a:ext cx="2576513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Para?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7515" y="1905000"/>
            <a:ext cx="2590800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Para?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0497" name="图片 71700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2875915"/>
            <a:ext cx="31242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图片 7170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835" y="4933315"/>
            <a:ext cx="312928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3"/>
          <p:cNvSpPr txBox="1"/>
          <p:nvPr/>
        </p:nvSpPr>
        <p:spPr>
          <a:xfrm>
            <a:off x="1759585" y="3971925"/>
            <a:ext cx="2576513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Para2---3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4"/>
          <p:cNvSpPr txBox="1"/>
          <p:nvPr/>
        </p:nvSpPr>
        <p:spPr>
          <a:xfrm>
            <a:off x="1752600" y="5790565"/>
            <a:ext cx="2500313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Para4---6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 4"/>
          <p:cNvSpPr/>
          <p:nvPr/>
        </p:nvSpPr>
        <p:spPr>
          <a:xfrm>
            <a:off x="0" y="0"/>
            <a:ext cx="5715000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488" name="Rectangle 2"/>
          <p:cNvSpPr txBox="1"/>
          <p:nvPr/>
        </p:nvSpPr>
        <p:spPr>
          <a:xfrm>
            <a:off x="0" y="178435"/>
            <a:ext cx="47307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/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Task 2: Skim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and d</a:t>
            </a:r>
            <a:r>
              <a:rPr lang="en-US" altLang="zh-CN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ivide </a:t>
            </a:r>
            <a:endParaRPr lang="en-US" altLang="zh-CN" sz="32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462" name="图片 70670" descr="图片6_副本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r="8354" b="13404"/>
          <a:stretch>
            <a:fillRect/>
          </a:stretch>
        </p:blipFill>
        <p:spPr>
          <a:xfrm>
            <a:off x="4272915" y="762000"/>
            <a:ext cx="3124200" cy="2142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751965" y="1905000"/>
            <a:ext cx="2590800" cy="58356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en-US" altLang="zh-CN" sz="3200" b="1" strike="noStrike" noProof="1">
                <a:solidFill>
                  <a:srgbClr val="FFFFFF"/>
                </a:solidFill>
                <a:latin typeface="Arial" panose="020B0604020202020204" pitchFamily="34" charset="0"/>
              </a:rPr>
              <a:t>Para 1</a:t>
            </a:r>
            <a:endParaRPr lang="en-US" altLang="zh-CN" sz="3200" b="1" strike="noStrike" noProof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23" grpId="0" bldLvl="0" animBg="1"/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1710"/>
            <a:ext cx="2551430" cy="3449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Text Box 8"/>
          <p:cNvSpPr txBox="1"/>
          <p:nvPr/>
        </p:nvSpPr>
        <p:spPr>
          <a:xfrm>
            <a:off x="3039745" y="1594485"/>
            <a:ext cx="5410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 old is Lin Tao?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1" name="Text Box 9"/>
          <p:cNvSpPr txBox="1"/>
          <p:nvPr/>
        </p:nvSpPr>
        <p:spPr>
          <a:xfrm>
            <a:off x="3050540" y="3106420"/>
            <a:ext cx="4953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2.Why was he brave?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Text Box 10"/>
          <p:cNvSpPr txBox="1"/>
          <p:nvPr/>
        </p:nvSpPr>
        <p:spPr>
          <a:xfrm>
            <a:off x="3496945" y="2333625"/>
            <a:ext cx="4953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20 years old.</a:t>
            </a:r>
            <a:endParaRPr lang="en-US" altLang="zh-CN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1" name="Text Box 11"/>
          <p:cNvSpPr txBox="1"/>
          <p:nvPr/>
        </p:nvSpPr>
        <p:spPr>
          <a:xfrm>
            <a:off x="2551430" y="3877310"/>
            <a:ext cx="9239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he saved his neighbour from</a:t>
            </a:r>
            <a:r>
              <a:rPr lang="en-US" altLang="zh-CN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fire</a:t>
            </a:r>
            <a:r>
              <a:rPr lang="en-US" altLang="zh-C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Text Box 13"/>
          <p:cNvSpPr txBox="1"/>
          <p:nvPr/>
        </p:nvSpPr>
        <p:spPr>
          <a:xfrm>
            <a:off x="9256395" y="4431030"/>
            <a:ext cx="263271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2"/>
                </a:solidFill>
              </a:rPr>
              <a:t>（一场火灾）</a:t>
            </a:r>
            <a:endParaRPr lang="zh-CN" altLang="en-US" sz="4000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7364730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337185" y="26035"/>
            <a:ext cx="6706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3: Further reading(Para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1" grpId="0"/>
      <p:bldP spid="184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72707"/>
          <p:cNvSpPr txBox="1"/>
          <p:nvPr/>
        </p:nvSpPr>
        <p:spPr>
          <a:xfrm>
            <a:off x="1774825" y="808038"/>
            <a:ext cx="309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07" name="文本框 72708"/>
          <p:cNvSpPr txBox="1"/>
          <p:nvPr/>
        </p:nvSpPr>
        <p:spPr>
          <a:xfrm>
            <a:off x="7227888" y="379412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1510" name="图片 72726" descr="2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9120" y="0"/>
            <a:ext cx="3992880" cy="24542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2821" name="表格 72820"/>
          <p:cNvGraphicFramePr/>
          <p:nvPr>
            <p:custDataLst>
              <p:tags r:id="rId2"/>
            </p:custDataLst>
          </p:nvPr>
        </p:nvGraphicFramePr>
        <p:xfrm>
          <a:off x="53975" y="2538095"/>
          <a:ext cx="12042140" cy="2007870"/>
        </p:xfrm>
        <a:graphic>
          <a:graphicData uri="http://schemas.openxmlformats.org/drawingml/2006/table">
            <a:tbl>
              <a:tblPr/>
              <a:tblGrid>
                <a:gridCol w="1866900"/>
                <a:gridCol w="1831975"/>
                <a:gridCol w="1960880"/>
                <a:gridCol w="1487805"/>
                <a:gridCol w="2860675"/>
                <a:gridCol w="2033905"/>
              </a:tblGrid>
              <a:tr h="64008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3600" b="1"/>
                        <a:t>When</a:t>
                      </a:r>
                      <a:endParaRPr lang="en-US" altLang="zh-CN" sz="3600" b="1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5C0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3600" b="1"/>
                        <a:t>Who</a:t>
                      </a:r>
                      <a:endParaRPr lang="en-US" altLang="zh-CN" sz="36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5C0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3600" b="1"/>
                        <a:t> Where</a:t>
                      </a:r>
                      <a:endParaRPr lang="en-US" altLang="zh-CN" sz="36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5C0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3600" b="1"/>
                        <a:t> Hear</a:t>
                      </a:r>
                      <a:endParaRPr lang="en-US" altLang="zh-CN" sz="36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5C0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3600" b="1"/>
                        <a:t>       DO</a:t>
                      </a:r>
                      <a:endParaRPr lang="en-US" altLang="zh-CN" sz="36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5C04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r>
                        <a:rPr lang="en-US" altLang="zh-CN" sz="3600" b="1"/>
                        <a:t>    See</a:t>
                      </a:r>
                      <a:endParaRPr lang="en-US" altLang="zh-CN" sz="36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D5C04"/>
                    </a:solidFill>
                  </a:tcPr>
                </a:tc>
              </a:tr>
              <a:tr h="136779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en-US" altLang="zh-CN" sz="2000" b="1"/>
                    </a:p>
                    <a:p>
                      <a:pPr marL="0" lvl="0" indent="0">
                        <a:buNone/>
                      </a:pPr>
                      <a:endParaRPr lang="zh-CN" altLang="en-US" sz="2000" b="1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000" b="1" dirty="0"/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765" name="文本框 72764"/>
          <p:cNvSpPr txBox="1"/>
          <p:nvPr/>
        </p:nvSpPr>
        <p:spPr>
          <a:xfrm>
            <a:off x="-101600" y="3674745"/>
            <a:ext cx="23672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10 May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2768" name="文本框 72767"/>
          <p:cNvSpPr txBox="1"/>
          <p:nvPr/>
        </p:nvSpPr>
        <p:spPr>
          <a:xfrm>
            <a:off x="1938655" y="3674745"/>
            <a:ext cx="25660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 Tao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2770" name="文本框 72769"/>
          <p:cNvSpPr txBox="1"/>
          <p:nvPr/>
        </p:nvSpPr>
        <p:spPr>
          <a:xfrm>
            <a:off x="3716655" y="3674745"/>
            <a:ext cx="20599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at  home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098925" y="4669155"/>
            <a:ext cx="4191000" cy="2362200"/>
            <a:chOff x="6455" y="7353"/>
            <a:chExt cx="6600" cy="3720"/>
          </a:xfrm>
        </p:grpSpPr>
        <p:sp>
          <p:nvSpPr>
            <p:cNvPr id="72771" name="爆炸形 1 72770"/>
            <p:cNvSpPr/>
            <p:nvPr/>
          </p:nvSpPr>
          <p:spPr>
            <a:xfrm>
              <a:off x="6455" y="7353"/>
              <a:ext cx="6600" cy="3720"/>
            </a:xfrm>
            <a:prstGeom prst="irregularSeal1">
              <a:avLst/>
            </a:prstGeom>
            <a:solidFill>
              <a:srgbClr val="FFFF00"/>
            </a:solidFill>
            <a:ln w="28575" cap="flat" cmpd="sng">
              <a:solidFill>
                <a:srgbClr val="A1FDF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2772" name="文本框 72771"/>
            <p:cNvSpPr txBox="1"/>
            <p:nvPr/>
          </p:nvSpPr>
          <p:spPr>
            <a:xfrm>
              <a:off x="6926" y="7988"/>
              <a:ext cx="5898" cy="2276"/>
            </a:xfrm>
            <a:prstGeom prst="rect">
              <a:avLst/>
            </a:prstGeom>
            <a:noFill/>
            <a:ln w="28575">
              <a:noFill/>
            </a:ln>
          </p:spPr>
          <p:txBody>
            <a:bodyPr anchor="t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4400" b="1" err="1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Fire! Fire!Help</a:t>
              </a:r>
              <a:r>
                <a:rPr lang="en-US" altLang="zh-CN" sz="4400" b="1">
                  <a:solidFill>
                    <a:srgbClr val="FF0000"/>
                  </a:solidFill>
                  <a:latin typeface="Comic Sans MS" panose="030F0702030302020204" pitchFamily="66" charset="0"/>
                  <a:ea typeface="宋体" panose="02010600030101010101" pitchFamily="2" charset="-122"/>
                </a:rPr>
                <a:t>!</a:t>
              </a:r>
              <a:endParaRPr lang="en-US" altLang="zh-CN" sz="44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72774" name="文本框 72773"/>
          <p:cNvSpPr txBox="1"/>
          <p:nvPr/>
        </p:nvSpPr>
        <p:spPr>
          <a:xfrm>
            <a:off x="7228205" y="3624580"/>
            <a:ext cx="27501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run outside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6743065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132080" y="26035"/>
            <a:ext cx="67068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3: Further reading(Para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ClrTx/>
              <a:buSzTx/>
              <a:buFontTx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34295" y="3625215"/>
            <a:ext cx="17462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smoke</a:t>
            </a:r>
            <a:endParaRPr lang="en-US" altLang="zh-CN" sz="40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804" name="TextBox 6"/>
          <p:cNvSpPr txBox="1"/>
          <p:nvPr/>
        </p:nvSpPr>
        <p:spPr>
          <a:xfrm>
            <a:off x="47625" y="2541270"/>
            <a:ext cx="12059285" cy="2122805"/>
          </a:xfrm>
          <a:prstGeom prst="rect">
            <a:avLst/>
          </a:prstGeom>
          <a:solidFill>
            <a:srgbClr val="1D5C04"/>
          </a:solidFill>
          <a:ln w="25400">
            <a:solidFill>
              <a:srgbClr val="1D4582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4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altLang="zh-CN" sz="4400" b="1">
                <a:latin typeface="Times New Roman" panose="02020603050405020304" pitchFamily="18" charset="0"/>
                <a:ea typeface="Times New Roman" panose="02020603050405020304" pitchFamily="18" charset="0"/>
              </a:rPr>
              <a:t>Was Lin Tao afraid at that moment?</a:t>
            </a:r>
            <a:endParaRPr lang="en-US" altLang="zh-CN" sz="4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altLang="zh-CN" sz="4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5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65" grpId="0"/>
      <p:bldP spid="72768" grpId="0"/>
      <p:bldP spid="72770" grpId="0"/>
      <p:bldP spid="72774" grpId="0"/>
      <p:bldP spid="2" grpId="0"/>
      <p:bldP spid="7580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73730"/>
          <p:cNvSpPr txBox="1"/>
          <p:nvPr/>
        </p:nvSpPr>
        <p:spPr>
          <a:xfrm>
            <a:off x="-317" y="871538"/>
            <a:ext cx="10503535" cy="645160"/>
          </a:xfrm>
          <a:prstGeom prst="rect">
            <a:avLst/>
          </a:prstGeom>
          <a:solidFill>
            <a:srgbClr val="1D5C04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Read Para </a:t>
            </a:r>
            <a:r>
              <a:rPr lang="en-US" altLang="zh-CN" sz="3600" b="1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 and put  the actions into the right order.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531" name="文本框 73731"/>
          <p:cNvSpPr txBox="1"/>
          <p:nvPr/>
        </p:nvSpPr>
        <p:spPr>
          <a:xfrm>
            <a:off x="1228090" y="1696720"/>
            <a:ext cx="9040813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buAutoNum type="alphaLcPeriod"/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He             and found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Mrs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Sun in the kitchen.</a:t>
            </a: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AutoNum type="alphaLcPeriod"/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He                water         his clothes.</a:t>
            </a: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AutoNum type="alphaLcPeriod"/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He          a wet blanket        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Mrs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Sun.</a:t>
            </a: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AutoNum type="alphaLcPeriod"/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He                    the kitchen.</a:t>
            </a: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AutoNum type="alphaLcPeriod"/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He quickly               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Mrs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Sun’s bathroom.</a:t>
            </a: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AutoNum type="alphaLcPeriod"/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He               </a:t>
            </a:r>
            <a:r>
              <a:rPr lang="en-US" altLang="zh-CN" sz="3200" dirty="0" err="1">
                <a:latin typeface="Comic Sans MS" panose="030F0702030302020204" pitchFamily="66" charset="0"/>
                <a:ea typeface="宋体" panose="02010600030101010101" pitchFamily="2" charset="-122"/>
              </a:rPr>
              <a:t>Mrs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</a:rPr>
              <a:t> Sun            fire.</a:t>
            </a: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AutoNum type="alphaLcPeriod"/>
            </a:pP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2533" name="文本框 73733"/>
          <p:cNvSpPr txBox="1"/>
          <p:nvPr/>
        </p:nvSpPr>
        <p:spPr>
          <a:xfrm>
            <a:off x="2166620" y="1659890"/>
            <a:ext cx="15360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went in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2534" name="文本框 73734"/>
          <p:cNvSpPr txBox="1"/>
          <p:nvPr/>
        </p:nvSpPr>
        <p:spPr>
          <a:xfrm>
            <a:off x="2166620" y="2139950"/>
            <a:ext cx="45097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poured               over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2535" name="文本框 73735"/>
          <p:cNvSpPr txBox="1"/>
          <p:nvPr/>
        </p:nvSpPr>
        <p:spPr>
          <a:xfrm>
            <a:off x="2306320" y="2680335"/>
            <a:ext cx="466534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put                         over</a:t>
            </a:r>
            <a:endParaRPr lang="en-US" altLang="zh-CN" sz="32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2536" name="文本框 73736"/>
          <p:cNvSpPr txBox="1"/>
          <p:nvPr/>
        </p:nvSpPr>
        <p:spPr>
          <a:xfrm>
            <a:off x="2306320" y="3173730"/>
            <a:ext cx="23380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rushed into</a:t>
            </a:r>
            <a:endParaRPr lang="en-US" altLang="zh-CN" sz="32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2537" name="文本框 73737"/>
          <p:cNvSpPr txBox="1"/>
          <p:nvPr/>
        </p:nvSpPr>
        <p:spPr>
          <a:xfrm>
            <a:off x="3812540" y="3672205"/>
            <a:ext cx="16529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ran into</a:t>
            </a:r>
            <a:endParaRPr lang="en-US" altLang="zh-CN" sz="32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3739" name="文本框 73738"/>
          <p:cNvSpPr txBox="1"/>
          <p:nvPr/>
        </p:nvSpPr>
        <p:spPr>
          <a:xfrm>
            <a:off x="621348" y="1775460"/>
            <a:ext cx="431165" cy="583565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C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  <a:endParaRPr lang="en-US" altLang="zh-CN" sz="3200" b="1">
              <a:solidFill>
                <a:srgbClr val="FFC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3740" name="文本框 73739"/>
          <p:cNvSpPr txBox="1"/>
          <p:nvPr/>
        </p:nvSpPr>
        <p:spPr>
          <a:xfrm>
            <a:off x="647383" y="3656965"/>
            <a:ext cx="431165" cy="583565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C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</a:t>
            </a:r>
            <a:endParaRPr lang="en-US" altLang="zh-CN" sz="3200" b="1">
              <a:solidFill>
                <a:srgbClr val="FFC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3741" name="文本框 73740"/>
          <p:cNvSpPr txBox="1"/>
          <p:nvPr/>
        </p:nvSpPr>
        <p:spPr>
          <a:xfrm>
            <a:off x="589280" y="2258060"/>
            <a:ext cx="504825" cy="583565"/>
          </a:xfrm>
          <a:prstGeom prst="rect">
            <a:avLst/>
          </a:prstGeom>
          <a:noFill/>
          <a:ln w="2857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C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3</a:t>
            </a:r>
            <a:endParaRPr lang="en-US" altLang="zh-CN" sz="3200" b="1">
              <a:solidFill>
                <a:srgbClr val="FFC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3742" name="文本框 73741"/>
          <p:cNvSpPr txBox="1"/>
          <p:nvPr/>
        </p:nvSpPr>
        <p:spPr>
          <a:xfrm>
            <a:off x="641350" y="3239135"/>
            <a:ext cx="436880" cy="583565"/>
          </a:xfrm>
          <a:prstGeom prst="rect">
            <a:avLst/>
          </a:prstGeom>
          <a:noFill/>
          <a:ln w="2857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C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</a:t>
            </a:r>
            <a:endParaRPr lang="en-US" altLang="zh-CN" sz="3200" b="1">
              <a:solidFill>
                <a:srgbClr val="FFC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3743" name="文本框 73742"/>
          <p:cNvSpPr txBox="1"/>
          <p:nvPr/>
        </p:nvSpPr>
        <p:spPr>
          <a:xfrm>
            <a:off x="621348" y="2723515"/>
            <a:ext cx="431165" cy="583565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C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5</a:t>
            </a:r>
            <a:endParaRPr lang="en-US" altLang="zh-CN" sz="3200" b="1">
              <a:solidFill>
                <a:srgbClr val="FFC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2546" name="图片 73748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1110" y="4730115"/>
            <a:ext cx="3310890" cy="2127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7" name="文本框 73749"/>
          <p:cNvSpPr txBox="1"/>
          <p:nvPr/>
        </p:nvSpPr>
        <p:spPr>
          <a:xfrm>
            <a:off x="2273935" y="4146550"/>
            <a:ext cx="47726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helped                 out  of</a:t>
            </a:r>
            <a:endParaRPr lang="en-US" altLang="zh-CN" sz="32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73751" name="文本框 73750"/>
          <p:cNvSpPr txBox="1"/>
          <p:nvPr/>
        </p:nvSpPr>
        <p:spPr>
          <a:xfrm>
            <a:off x="651828" y="4146550"/>
            <a:ext cx="431165" cy="583565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C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6</a:t>
            </a:r>
            <a:endParaRPr lang="en-US" altLang="zh-CN" sz="3200" b="1">
              <a:solidFill>
                <a:srgbClr val="FFC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7816215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337185" y="69215"/>
            <a:ext cx="74974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3: Further reading(Para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ClrTx/>
              <a:buSzTx/>
              <a:buFontTx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3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/>
      <p:bldP spid="73740" grpId="0"/>
      <p:bldP spid="73742" grpId="0"/>
      <p:bldP spid="73743" grpId="0"/>
      <p:bldP spid="737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本框 75778"/>
          <p:cNvSpPr txBox="1"/>
          <p:nvPr/>
        </p:nvSpPr>
        <p:spPr>
          <a:xfrm>
            <a:off x="-317" y="788988"/>
            <a:ext cx="7165340" cy="706755"/>
          </a:xfrm>
          <a:prstGeom prst="rect">
            <a:avLst/>
          </a:prstGeom>
          <a:solidFill>
            <a:srgbClr val="1D5C04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</a:rPr>
              <a:t>he actions into the right order.</a:t>
            </a:r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55" name="矩形 75780"/>
          <p:cNvSpPr/>
          <p:nvPr/>
        </p:nvSpPr>
        <p:spPr>
          <a:xfrm>
            <a:off x="9688513" y="2938463"/>
            <a:ext cx="2463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787" name="文本框 75786"/>
          <p:cNvSpPr txBox="1"/>
          <p:nvPr/>
        </p:nvSpPr>
        <p:spPr>
          <a:xfrm>
            <a:off x="3791585" y="789305"/>
            <a:ext cx="4051935" cy="70675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>
              <a:buClrTx/>
              <a:buSzTx/>
              <a:buFontTx/>
            </a:pP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order of time.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5788" name="文本框 75787"/>
          <p:cNvSpPr txBox="1"/>
          <p:nvPr/>
        </p:nvSpPr>
        <p:spPr>
          <a:xfrm>
            <a:off x="0" y="789305"/>
            <a:ext cx="8470900" cy="706755"/>
          </a:xfrm>
          <a:prstGeom prst="rect">
            <a:avLst/>
          </a:prstGeom>
          <a:solidFill>
            <a:srgbClr val="1D5C04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Retell with the key actions.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5794" name="文本框 75793"/>
          <p:cNvSpPr txBox="1"/>
          <p:nvPr/>
        </p:nvSpPr>
        <p:spPr>
          <a:xfrm>
            <a:off x="1981200" y="1905000"/>
            <a:ext cx="1041717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/>
            <a:r>
              <a:rPr lang="en-US" altLang="zh-CN" sz="3600" b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1</a:t>
            </a:r>
            <a:r>
              <a:rPr lang="en-US" altLang="zh-CN" sz="3600" err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  <a:r>
              <a:rPr lang="en-US" altLang="zh-CN" sz="3600" err="1">
                <a:latin typeface="Comic Sans MS" panose="030F0702030302020204" pitchFamily="66" charset="0"/>
                <a:ea typeface="宋体" panose="02010600030101010101" pitchFamily="2" charset="-122"/>
              </a:rPr>
              <a:t>He            and found Mrs</a:t>
            </a:r>
            <a:r>
              <a:rPr lang="en-US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Sun in the kitchen.</a:t>
            </a: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/>
            <a:r>
              <a:rPr lang="en-US" altLang="zh-CN" sz="3600" b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</a:t>
            </a:r>
            <a:r>
              <a:rPr lang="en-US" altLang="zh-CN" sz="3600" err="1">
                <a:latin typeface="Comic Sans MS" panose="030F0702030302020204" pitchFamily="66" charset="0"/>
                <a:ea typeface="宋体" panose="02010600030101010101" pitchFamily="2" charset="-122"/>
              </a:rPr>
              <a:t>.He quickly                Mrs</a:t>
            </a:r>
            <a:r>
              <a:rPr lang="en-US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Sun’s bathroom.</a:t>
            </a: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/>
            <a:r>
              <a:rPr lang="en-US" altLang="zh-CN" sz="3600" b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3</a:t>
            </a:r>
            <a:r>
              <a:rPr lang="en-US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.He                water        his clothes.</a:t>
            </a: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/>
            <a:r>
              <a:rPr lang="en-US" altLang="zh-CN" sz="3600" b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4</a:t>
            </a:r>
            <a:r>
              <a:rPr lang="en-US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.He                    the kitchen.</a:t>
            </a: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/>
            <a:r>
              <a:rPr lang="en-US" altLang="zh-CN" sz="3600" b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5</a:t>
            </a:r>
            <a:r>
              <a:rPr lang="en-US" altLang="zh-CN" sz="3600" err="1">
                <a:latin typeface="Comic Sans MS" panose="030F0702030302020204" pitchFamily="66" charset="0"/>
                <a:ea typeface="宋体" panose="02010600030101010101" pitchFamily="2" charset="-122"/>
              </a:rPr>
              <a:t>.He          a wet blanket        Mrs</a:t>
            </a:r>
            <a:r>
              <a:rPr lang="en-US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Sun.</a:t>
            </a: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/>
            <a:r>
              <a:rPr lang="en-US" altLang="zh-CN" sz="3600" b="1">
                <a:solidFill>
                  <a:schemeClr val="accent6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6</a:t>
            </a:r>
            <a:r>
              <a:rPr lang="en-US" altLang="zh-CN" sz="3600" err="1">
                <a:latin typeface="Comic Sans MS" panose="030F0702030302020204" pitchFamily="66" charset="0"/>
                <a:ea typeface="宋体" panose="02010600030101010101" pitchFamily="2" charset="-122"/>
              </a:rPr>
              <a:t>.He               Mrs</a:t>
            </a:r>
            <a:r>
              <a:rPr lang="en-US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Sun            fire.</a:t>
            </a: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342900" indent="-342900">
              <a:buChar char="•"/>
            </a:pPr>
            <a:endParaRPr lang="en-US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61" name="文本框 75794"/>
          <p:cNvSpPr txBox="1"/>
          <p:nvPr/>
        </p:nvSpPr>
        <p:spPr>
          <a:xfrm>
            <a:off x="3026410" y="1893570"/>
            <a:ext cx="170497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went in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62" name="文本框 75795"/>
          <p:cNvSpPr txBox="1"/>
          <p:nvPr/>
        </p:nvSpPr>
        <p:spPr>
          <a:xfrm>
            <a:off x="3244215" y="2952750"/>
            <a:ext cx="435165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poured             over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63" name="文本框 75796"/>
          <p:cNvSpPr txBox="1"/>
          <p:nvPr/>
        </p:nvSpPr>
        <p:spPr>
          <a:xfrm>
            <a:off x="3244215" y="4077335"/>
            <a:ext cx="522605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put                         over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64" name="文本框 75797"/>
          <p:cNvSpPr txBox="1"/>
          <p:nvPr/>
        </p:nvSpPr>
        <p:spPr>
          <a:xfrm>
            <a:off x="3187065" y="3561715"/>
            <a:ext cx="260604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rushed into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65" name="文本框 75798"/>
          <p:cNvSpPr txBox="1"/>
          <p:nvPr/>
        </p:nvSpPr>
        <p:spPr>
          <a:xfrm>
            <a:off x="4859020" y="2477135"/>
            <a:ext cx="183578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ran into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3566" name="文本框 75799"/>
          <p:cNvSpPr txBox="1"/>
          <p:nvPr/>
        </p:nvSpPr>
        <p:spPr>
          <a:xfrm>
            <a:off x="3211830" y="4674870"/>
            <a:ext cx="534606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60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helped                 out  of</a:t>
            </a:r>
            <a:endParaRPr lang="en-US" altLang="zh-CN" sz="360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23567" name="图片 75800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2745" y="5119370"/>
            <a:ext cx="3014345" cy="17125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804" name="TextBox 6"/>
          <p:cNvSpPr txBox="1"/>
          <p:nvPr/>
        </p:nvSpPr>
        <p:spPr>
          <a:xfrm>
            <a:off x="494030" y="1990725"/>
            <a:ext cx="1371600" cy="58356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First</a:t>
            </a:r>
            <a:endParaRPr lang="en-US" altLang="zh-CN" sz="32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805" name="TextBox 6"/>
          <p:cNvSpPr txBox="1"/>
          <p:nvPr/>
        </p:nvSpPr>
        <p:spPr>
          <a:xfrm>
            <a:off x="494030" y="2671445"/>
            <a:ext cx="1371600" cy="58356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Then</a:t>
            </a:r>
            <a:endParaRPr lang="en-US" altLang="zh-CN" sz="32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806" name="TextBox 6"/>
          <p:cNvSpPr txBox="1"/>
          <p:nvPr/>
        </p:nvSpPr>
        <p:spPr>
          <a:xfrm>
            <a:off x="455930" y="3683635"/>
            <a:ext cx="1447800" cy="58356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At last</a:t>
            </a:r>
            <a:endParaRPr lang="en-US" altLang="zh-CN" sz="32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7595235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520700" y="69215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3: Further reading(Para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57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5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5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 bldLvl="0" animBg="1"/>
      <p:bldP spid="75788" grpId="0" bldLvl="0" animBg="1" build="allAtOnce"/>
      <p:bldP spid="75794" grpId="0"/>
      <p:bldP spid="75804" grpId="0" bldLvl="0" animBg="1"/>
      <p:bldP spid="75805" grpId="0" bldLvl="0" animBg="1"/>
      <p:bldP spid="7580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0" y="0"/>
            <a:ext cx="7421245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154940" y="69215"/>
            <a:ext cx="73158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3: Further reading(Para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4---6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ClrTx/>
              <a:buSzTx/>
              <a:buFontTx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8010" y="1224280"/>
            <a:ext cx="102628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1.Was Lin Tao badly hurt at last? Why?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1" algn="l">
              <a:buClrTx/>
              <a:buSzTx/>
              <a:buFontTx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7" name="图片 77832" descr="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2000" y="4085590"/>
            <a:ext cx="3810000" cy="2772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72110" y="2267585"/>
            <a:ext cx="102628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2.What do people think of Lin Tao?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665" y="3342640"/>
            <a:ext cx="10262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3.What did Lin Tao say to us about fire?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0" y="0"/>
            <a:ext cx="8549640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337185" y="69215"/>
            <a:ext cx="5555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3: Further reading.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30" name="文本框 77829"/>
          <p:cNvSpPr txBox="1"/>
          <p:nvPr/>
        </p:nvSpPr>
        <p:spPr>
          <a:xfrm>
            <a:off x="1280795" y="1434465"/>
            <a:ext cx="10640060" cy="583565"/>
          </a:xfrm>
          <a:prstGeom prst="rect">
            <a:avLst/>
          </a:prstGeom>
          <a:solidFill>
            <a:srgbClr val="4F81BD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Yes. Because the fire burnt LinTao’s arms, necks and face.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08735" y="3108325"/>
            <a:ext cx="3709670" cy="583565"/>
          </a:xfrm>
          <a:prstGeom prst="rect">
            <a:avLst/>
          </a:prstGeom>
          <a:solidFill>
            <a:srgbClr val="4F81BD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How brave he is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！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4577" name="图片 77832" descr="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4993640"/>
            <a:ext cx="2670810" cy="1864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791210" y="789305"/>
            <a:ext cx="10262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1.Was Lin Tao badly hurt at last? Why?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310" y="2322830"/>
            <a:ext cx="10262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2.What do people think of Lin Tao?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1210" y="3733800"/>
            <a:ext cx="10262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3.What did Lin Tao say to us about fire?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40" name="云形标注 77839"/>
          <p:cNvSpPr/>
          <p:nvPr/>
        </p:nvSpPr>
        <p:spPr>
          <a:xfrm>
            <a:off x="3998595" y="4222750"/>
            <a:ext cx="6705600" cy="2438400"/>
          </a:xfrm>
          <a:prstGeom prst="cloudCallout">
            <a:avLst>
              <a:gd name="adj1" fmla="val -58690"/>
              <a:gd name="adj2" fmla="val 50324"/>
            </a:avLst>
          </a:pr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Fire is very dangerous, we should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be careful with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it!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 bldLvl="0" animBg="1"/>
      <p:bldP spid="8" grpId="0" bldLvl="0" animBg="1"/>
      <p:bldP spid="77840" grpId="0" bldLvl="0" animBg="1"/>
      <p:bldP spid="7784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"/>
          <p:cNvSpPr/>
          <p:nvPr/>
        </p:nvSpPr>
        <p:spPr>
          <a:xfrm>
            <a:off x="0" y="0"/>
            <a:ext cx="6416675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-563880" y="69215"/>
            <a:ext cx="6492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4: 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Selected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reading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(</a:t>
            </a:r>
            <a:r>
              <a:rPr lang="zh-CN" altLang="en-US" sz="3200" b="1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选读</a:t>
            </a:r>
            <a:r>
              <a:rPr lang="en-US" altLang="zh-CN" sz="3200" b="1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)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矩形 8"/>
          <p:cNvSpPr/>
          <p:nvPr/>
        </p:nvSpPr>
        <p:spPr>
          <a:xfrm>
            <a:off x="810895" y="918845"/>
            <a:ext cx="10589260" cy="768350"/>
          </a:xfrm>
          <a:prstGeom prst="rect">
            <a:avLst/>
          </a:prstGeom>
          <a:solidFill>
            <a:srgbClr val="1D5C04"/>
          </a:solidFill>
          <a:ln w="9525">
            <a:solidFill>
              <a:srgbClr val="1D5C04"/>
            </a:solidFill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4400" b="1">
                <a:latin typeface="Comic Sans MS" panose="030F0702030302020204" pitchFamily="66" charset="0"/>
                <a:ea typeface="宋体" panose="02010600030101010101" pitchFamily="2" charset="-122"/>
              </a:rPr>
              <a:t>What do you think of Lin Tao? Why?</a:t>
            </a:r>
            <a:endParaRPr lang="en-US" altLang="zh-CN" sz="4400" b="1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25604" name="图片 87051" descr="图片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71675"/>
            <a:ext cx="2872105" cy="3280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53" name="文本框 87052"/>
          <p:cNvSpPr txBox="1"/>
          <p:nvPr/>
        </p:nvSpPr>
        <p:spPr>
          <a:xfrm>
            <a:off x="3028315" y="2021205"/>
            <a:ext cx="1677035" cy="706755"/>
          </a:xfrm>
          <a:prstGeom prst="rect">
            <a:avLst/>
          </a:prstGeom>
          <a:solidFill>
            <a:srgbClr val="CC00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latin typeface="Comic Sans MS" panose="030F0702030302020204" pitchFamily="66" charset="0"/>
                <a:ea typeface="宋体" panose="02010600030101010101" pitchFamily="2" charset="-122"/>
              </a:rPr>
              <a:t>brave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55" name="文本框 87054"/>
          <p:cNvSpPr txBox="1"/>
          <p:nvPr/>
        </p:nvSpPr>
        <p:spPr>
          <a:xfrm>
            <a:off x="2962275" y="4545330"/>
            <a:ext cx="1809115" cy="706755"/>
          </a:xfrm>
          <a:prstGeom prst="rect">
            <a:avLst/>
          </a:prstGeom>
          <a:solidFill>
            <a:srgbClr val="6699FF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latin typeface="Comic Sans MS" panose="030F0702030302020204" pitchFamily="66" charset="0"/>
                <a:ea typeface="宋体" panose="02010600030101010101" pitchFamily="2" charset="-122"/>
              </a:rPr>
              <a:t>clever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       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56" name="文本框 87055"/>
          <p:cNvSpPr txBox="1"/>
          <p:nvPr/>
        </p:nvSpPr>
        <p:spPr>
          <a:xfrm>
            <a:off x="2962275" y="3263900"/>
            <a:ext cx="1941830" cy="706755"/>
          </a:xfrm>
          <a:prstGeom prst="rect">
            <a:avLst/>
          </a:prstGeom>
          <a:solidFill>
            <a:srgbClr val="CC0066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>
                <a:latin typeface="Comic Sans MS" panose="030F0702030302020204" pitchFamily="66" charset="0"/>
                <a:ea typeface="宋体" panose="02010600030101010101" pitchFamily="2" charset="-122"/>
              </a:rPr>
              <a:t>helpful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04105" y="1947545"/>
            <a:ext cx="7167245" cy="953135"/>
          </a:xfrm>
          <a:prstGeom prst="rect">
            <a:avLst/>
          </a:prstGeom>
          <a:solidFill>
            <a:srgbClr val="CC0000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was brave enough to save his neighbour from a fire. ... 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3635" y="3247390"/>
            <a:ext cx="7117715" cy="953135"/>
          </a:xfrm>
          <a:prstGeom prst="rect">
            <a:avLst/>
          </a:prstGeom>
          <a:solidFill>
            <a:srgbClr val="CC0066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put a blanket over Mrs Sun and helped her out.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19980" y="4545330"/>
            <a:ext cx="7150735" cy="909320"/>
          </a:xfrm>
          <a:prstGeom prst="rect">
            <a:avLst/>
          </a:prstGeom>
          <a:solidFill>
            <a:srgbClr val="6699FF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 poured water over his clothes to protect 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himself.        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7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3" grpId="0" bldLvl="0" animBg="1"/>
      <p:bldP spid="87055" grpId="0" bldLvl="0" animBg="1"/>
      <p:bldP spid="87056" grpId="0" bldLvl="0" animBg="1"/>
      <p:bldP spid="2" grpId="0" bldLvl="0" animBg="1"/>
      <p:bldP spid="3" grpId="0" bldLvl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789305"/>
            <a:ext cx="12486005" cy="6191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R: You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’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 a brave young man, Lin Tao. How old are you?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L: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 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R: Can you tell us about the fire?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L: First, I heard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__________________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,   and then I saw_________ 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algn="l"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from  next door.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R: How did you save Mrs Sun?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L: I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her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kitchen,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_____________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over her and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____________</a:t>
            </a:r>
            <a:r>
              <a:rPr lang="zh-CN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342900" marR="0" indent="-342900" defTabSz="914400">
              <a:lnSpc>
                <a:spcPct val="80000"/>
              </a:lnSpc>
              <a:spcBef>
                <a:spcPct val="20000"/>
              </a:spcBef>
              <a:buClrTx/>
              <a:buSzTx/>
              <a:defRPr/>
            </a:pP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R: Did you do anything to </a:t>
            </a:r>
            <a:r>
              <a:rPr lang="en-US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protect </a:t>
            </a: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yourself?</a:t>
            </a:r>
            <a:endParaRPr kumimoji="0" lang="zh-CN" altLang="zh-CN" sz="3200" b="1" kern="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342900" marR="0" indent="-342900" defTabSz="914400">
              <a:lnSpc>
                <a:spcPct val="80000"/>
              </a:lnSpc>
              <a:spcBef>
                <a:spcPct val="20000"/>
              </a:spcBef>
              <a:buClrTx/>
              <a:buSzTx/>
              <a:defRPr/>
            </a:pP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L: Yes, I did. I </a:t>
            </a:r>
            <a:r>
              <a:rPr lang="en-US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_______________</a:t>
            </a: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 my clothes.</a:t>
            </a:r>
            <a:endParaRPr kumimoji="0" lang="zh-CN" altLang="zh-CN" sz="3200" b="1" kern="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342900" marR="0" indent="-342900" defTabSz="914400">
              <a:lnSpc>
                <a:spcPct val="80000"/>
              </a:lnSpc>
              <a:spcBef>
                <a:spcPct val="20000"/>
              </a:spcBef>
              <a:buClrTx/>
              <a:buSzTx/>
              <a:defRPr/>
            </a:pP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R: Were you </a:t>
            </a:r>
            <a:r>
              <a:rPr lang="en-US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afraid </a:t>
            </a: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at that moment?</a:t>
            </a:r>
            <a:endParaRPr kumimoji="0" lang="zh-CN" altLang="zh-CN" sz="3200" b="1" kern="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342900" marR="0" indent="-342900" defTabSz="914400">
              <a:lnSpc>
                <a:spcPct val="80000"/>
              </a:lnSpc>
              <a:spcBef>
                <a:spcPct val="20000"/>
              </a:spcBef>
              <a:buClrTx/>
              <a:buSzTx/>
              <a:defRPr/>
            </a:pP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L: </a:t>
            </a:r>
            <a:r>
              <a:rPr lang="en-US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__________</a:t>
            </a: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.</a:t>
            </a:r>
            <a:endParaRPr kumimoji="0" lang="en-US" altLang="zh-CN" sz="2800" b="1" cap="none" spc="0" normalizeH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342900" marR="0" indent="-342900" defTabSz="914400">
              <a:lnSpc>
                <a:spcPct val="80000"/>
              </a:lnSpc>
              <a:spcBef>
                <a:spcPct val="20000"/>
              </a:spcBef>
              <a:buClrTx/>
              <a:buSzTx/>
              <a:defRPr/>
            </a:pP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R: </a:t>
            </a:r>
            <a:r>
              <a:rPr lang="en-US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Fire is dangerous. What advice do you want to say to people </a:t>
            </a: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?</a:t>
            </a:r>
            <a:r>
              <a:rPr kumimoji="0" lang="zh-CN" altLang="zh-CN" sz="3200" b="1" kern="0" cap="none" spc="0" normalizeH="0" baseline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endParaRPr kumimoji="0" lang="zh-CN" altLang="zh-CN" sz="3200" b="1" kern="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marL="342900" marR="0" indent="-342900" defTabSz="914400">
              <a:lnSpc>
                <a:spcPct val="80000"/>
              </a:lnSpc>
              <a:spcBef>
                <a:spcPct val="20000"/>
              </a:spcBef>
              <a:buClrTx/>
              <a:buSzTx/>
              <a:defRPr/>
            </a:pPr>
            <a:r>
              <a:rPr lang="zh-CN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L: .</a:t>
            </a:r>
            <a:r>
              <a:rPr lang="en-US" altLang="zh-CN" sz="3200" b="1" kern="0" noProof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Calibri" panose="020F0502020204030204" charset="0"/>
              </a:rPr>
              <a:t>We should ____________fire.</a:t>
            </a:r>
            <a:endParaRPr kumimoji="0" lang="zh-CN" altLang="zh-CN" sz="3200" b="1" kern="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kumimoji="0" lang="zh-CN" altLang="zh-CN" sz="3200" b="1" kern="0" cap="none" spc="0" normalizeH="0" baseline="0" noProof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Calibri" panose="020F0502020204030204" charset="0"/>
            </a:endParaRPr>
          </a:p>
        </p:txBody>
      </p:sp>
      <p:sp>
        <p:nvSpPr>
          <p:cNvPr id="3" name="矩形 4"/>
          <p:cNvSpPr/>
          <p:nvPr/>
        </p:nvSpPr>
        <p:spPr>
          <a:xfrm>
            <a:off x="0" y="0"/>
            <a:ext cx="7567930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A</a:t>
            </a:r>
            <a:endParaRPr kumimoji="1"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-431800" y="48895"/>
            <a:ext cx="7012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5: An interview with Lin Tao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2415" y="1853565"/>
            <a:ext cx="435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someone shouting for help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691515" y="3110865"/>
            <a:ext cx="2579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rushed into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71355" y="1903095"/>
            <a:ext cx="335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lot of smoke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60265" y="3034030"/>
            <a:ext cx="3369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 a wet blanket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1180" y="1049655"/>
            <a:ext cx="1921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twenty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80335" y="4054475"/>
            <a:ext cx="4243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poured water over 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7555" y="5085080"/>
            <a:ext cx="1654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little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50490" y="6007100"/>
            <a:ext cx="2512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careful with 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50730" y="3110865"/>
            <a:ext cx="2774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helped her out 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文本框 88065"/>
          <p:cNvSpPr txBox="1"/>
          <p:nvPr/>
        </p:nvSpPr>
        <p:spPr>
          <a:xfrm>
            <a:off x="0" y="0"/>
            <a:ext cx="12192000" cy="768350"/>
          </a:xfrm>
          <a:prstGeom prst="rect">
            <a:avLst/>
          </a:prstGeom>
          <a:solidFill>
            <a:srgbClr val="4F81BD"/>
          </a:solidFill>
          <a:ln w="9525">
            <a:solidFill>
              <a:srgbClr val="1D5C04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44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en-US" altLang="zh-CN" sz="44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Learn more about </a:t>
            </a:r>
            <a:r>
              <a:rPr lang="en-US" altLang="zh-CN" sz="44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fire safety</a:t>
            </a:r>
            <a:r>
              <a:rPr lang="zh-CN" altLang="en-US" sz="44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用火安全</a:t>
            </a:r>
            <a:r>
              <a:rPr lang="en-US" altLang="zh-CN" sz="40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altLang="zh-CN" sz="4000" b="1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1747" name="Picture 8" descr="Reading 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299" t="8048" r="3090" b="9738"/>
          <a:stretch>
            <a:fillRect/>
          </a:stretch>
        </p:blipFill>
        <p:spPr>
          <a:xfrm>
            <a:off x="1670685" y="4298315"/>
            <a:ext cx="8557260" cy="2192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Text Box 9"/>
          <p:cNvSpPr txBox="1"/>
          <p:nvPr/>
        </p:nvSpPr>
        <p:spPr>
          <a:xfrm>
            <a:off x="1654810" y="1532890"/>
            <a:ext cx="8573135" cy="304609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1D45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a  Be careful with fireworks.</a:t>
            </a:r>
            <a:endParaRPr lang="en-US" altLang="zh-CN" sz="3200" b="1" dirty="0">
              <a:solidFill>
                <a:srgbClr val="1D45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1D45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b  Do not play with matches.</a:t>
            </a:r>
            <a:endParaRPr lang="en-US" altLang="zh-CN" sz="3200" b="1" dirty="0">
              <a:solidFill>
                <a:srgbClr val="1D45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1D45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c  Do not put anything hot into the rubbish bin.</a:t>
            </a:r>
            <a:endParaRPr lang="en-US" altLang="zh-CN" sz="3200" b="1" dirty="0">
              <a:solidFill>
                <a:srgbClr val="1D45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1D45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d  Keep your hair away from fire.</a:t>
            </a:r>
            <a:endParaRPr lang="en-US" altLang="zh-CN" sz="3200" b="1" dirty="0">
              <a:solidFill>
                <a:srgbClr val="1D458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55" y="19050"/>
            <a:ext cx="12192000" cy="768350"/>
          </a:xfrm>
          <a:prstGeom prst="rect">
            <a:avLst/>
          </a:prstGeom>
          <a:solidFill>
            <a:srgbClr val="4F81BD"/>
          </a:solidFill>
          <a:ln w="9525">
            <a:solidFill>
              <a:srgbClr val="1D5C04"/>
            </a:solidFill>
          </a:ln>
        </p:spPr>
        <p:txBody>
          <a:bodyPr wrap="square" anchor="t">
            <a:spAutoFit/>
          </a:bodyPr>
          <a:p>
            <a:r>
              <a:rPr lang="en-US" altLang="zh-CN" sz="44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</a:t>
            </a:r>
            <a:r>
              <a:rPr lang="en-US" altLang="zh-CN" sz="4400" b="1" dirty="0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How to be careful with fire</a:t>
            </a:r>
            <a:r>
              <a:rPr lang="en-US" altLang="zh-CN" sz="44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altLang="zh-CN" sz="4000" b="1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26435" y="5970905"/>
            <a:ext cx="546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20360" y="5875020"/>
            <a:ext cx="422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73010" y="5948680"/>
            <a:ext cx="558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52330" y="5913755"/>
            <a:ext cx="592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635" y="1535430"/>
            <a:ext cx="12193270" cy="49847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en-US" altLang="en-AU" sz="40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en-AU" sz="4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AU" altLang="zh-CN" sz="6000" b="1">
                <a:latin typeface="Arial" panose="020B0604020202020204" pitchFamily="34" charset="0"/>
                <a:ea typeface="宋体" panose="02010600030101010101" pitchFamily="2" charset="-122"/>
              </a:rPr>
              <a:t>We should </a:t>
            </a:r>
            <a:r>
              <a:rPr lang="en-AU" altLang="zh-CN" sz="60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keep </a:t>
            </a:r>
            <a:r>
              <a:rPr lang="en-AU" altLang="zh-CN" sz="6000" b="1">
                <a:latin typeface="Arial" panose="020B0604020202020204" pitchFamily="34" charset="0"/>
                <a:ea typeface="宋体" panose="02010600030101010101" pitchFamily="2" charset="-122"/>
              </a:rPr>
              <a:t>ourselves </a:t>
            </a:r>
            <a:r>
              <a:rPr lang="en-AU" altLang="zh-CN" sz="60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safe</a:t>
            </a:r>
            <a:r>
              <a:rPr lang="en-AU" altLang="zh-CN" sz="6000" b="1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lang="en-US" altLang="zh-CN" sz="72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7200" b="1">
                <a:latin typeface="Arial" panose="020B0604020202020204" pitchFamily="34" charset="0"/>
                <a:ea typeface="宋体" panose="02010600030101010101" pitchFamily="2" charset="-122"/>
              </a:rPr>
              <a:t>    Safe</a:t>
            </a:r>
            <a:r>
              <a:rPr lang="en-US" altLang="zh-CN" sz="7200" b="1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ty</a:t>
            </a:r>
            <a:r>
              <a:rPr lang="en-US" altLang="zh-CN" sz="7200" b="1">
                <a:latin typeface="Arial" panose="020B0604020202020204" pitchFamily="34" charset="0"/>
                <a:ea typeface="宋体" panose="02010600030101010101" pitchFamily="2" charset="-122"/>
              </a:rPr>
              <a:t> is above all!</a:t>
            </a:r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sz="4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4000" b="1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</a:t>
            </a:r>
            <a:r>
              <a:rPr lang="zh-CN" altLang="en-US" sz="5400" b="1" dirty="0">
                <a:latin typeface="Arial" panose="020B0604020202020204" pitchFamily="34" charset="0"/>
                <a:ea typeface="宋体" panose="02010600030101010101" pitchFamily="2" charset="-122"/>
              </a:rPr>
              <a:t>安全高于一切</a:t>
            </a:r>
            <a:r>
              <a:rPr lang="en-US" altLang="zh-CN" sz="5400" b="1">
                <a:latin typeface="Arial" panose="020B0604020202020204" pitchFamily="34" charset="0"/>
                <a:ea typeface="宋体" panose="02010600030101010101" pitchFamily="2" charset="-122"/>
              </a:rPr>
              <a:t>!</a:t>
            </a:r>
            <a:endParaRPr lang="en-US" altLang="zh-CN" sz="4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40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zh-CN" sz="4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bldLvl="0" animBg="1"/>
      <p:bldP spid="2" grpId="0" bldLvl="0" animBg="1"/>
      <p:bldP spid="28677" grpId="0" bldLvl="0" animBg="1"/>
      <p:bldP spid="8" grpId="0"/>
      <p:bldP spid="3" grpId="0"/>
      <p:bldP spid="4" grpId="0"/>
      <p:bldP spid="5" grpId="0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/>
          </p:cNvSpPr>
          <p:nvPr>
            <p:ph type="body" idx="4294967295"/>
          </p:nvPr>
        </p:nvSpPr>
        <p:spPr>
          <a:xfrm>
            <a:off x="418465" y="1059815"/>
            <a:ext cx="11062335" cy="3803650"/>
          </a:xfrm>
        </p:spPr>
        <p:txBody>
          <a:bodyPr vert="horz" wrap="square" lIns="91440" tIns="45720" rIns="91440" bIns="45720" anchor="t">
            <a:spAutoFit/>
          </a:bodyPr>
          <a:p>
            <a:pPr marL="0" indent="0"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People started to use it millions of years ago.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It is very important in our life.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It can give bright light to us.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It can also help us to keep warm and cook delicious food.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indent="0"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However, it is also dangerous sometimes.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4212" name="WordArt 5"/>
          <p:cNvSpPr>
            <a:spLocks noTextEdit="1"/>
          </p:cNvSpPr>
          <p:nvPr/>
        </p:nvSpPr>
        <p:spPr>
          <a:xfrm>
            <a:off x="5577205" y="69850"/>
            <a:ext cx="3143250" cy="989965"/>
          </a:xfrm>
          <a:prstGeom prst="flowChartTerminator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 fontScale="82500"/>
          </a:bodyPr>
          <a:p>
            <a:pPr algn="ctr" fontAlgn="base"/>
            <a:r>
              <a:rPr lang="zh-CN" altLang="en-US" sz="4000" b="1" strike="noStrike" noProof="1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0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  <a:cs typeface="+mn-cs"/>
              </a:rPr>
              <a:t>fire</a:t>
            </a:r>
            <a:endParaRPr lang="zh-CN" altLang="en-US" sz="4000" b="1" strike="noStrike" noProof="1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C0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 Black" panose="020B0A04020102020204" pitchFamily="34" charset="0"/>
              <a:ea typeface="Arial Black" panose="020B0A04020102020204" pitchFamily="34" charset="0"/>
              <a:cs typeface="+mn-cs"/>
            </a:endParaRPr>
          </a:p>
        </p:txBody>
      </p:sp>
      <p:pic>
        <p:nvPicPr>
          <p:cNvPr id="200710" name="Picture 6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42880" y="4348480"/>
            <a:ext cx="1430020" cy="19411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0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0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0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0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0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 build="p"/>
      <p:bldP spid="94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"/>
          <p:cNvSpPr/>
          <p:nvPr/>
        </p:nvSpPr>
        <p:spPr>
          <a:xfrm>
            <a:off x="0" y="0"/>
            <a:ext cx="4408805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426085" y="75565"/>
            <a:ext cx="4235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3" name="Picture 2" descr="7caicg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165" y="1798320"/>
            <a:ext cx="3393440" cy="2901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5" name="Rectangle 3"/>
          <p:cNvSpPr/>
          <p:nvPr/>
        </p:nvSpPr>
        <p:spPr>
          <a:xfrm>
            <a:off x="0" y="981710"/>
            <a:ext cx="12192000" cy="82994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altLang="zh-CN" sz="48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If we are in fire, what should we do?</a:t>
            </a:r>
            <a:endParaRPr lang="en-US" altLang="zh-CN" sz="4800" b="1" strike="noStrike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-130810" y="1764665"/>
            <a:ext cx="12322810" cy="4154170"/>
          </a:xfrm>
          <a:prstGeom prst="rect">
            <a:avLst/>
          </a:prstGeom>
          <a:noFill/>
          <a:ln w="12700">
            <a:noFill/>
            <a:miter lim="800000"/>
          </a:ln>
          <a:effectLst/>
        </p:spPr>
        <p:txBody>
          <a:bodyPr wrap="square">
            <a:spAutoFit/>
          </a:bodyPr>
          <a:p>
            <a:pPr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en-US" altLang="zh-CN" sz="4400" b="1" noProof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Calm down </a:t>
            </a:r>
            <a:r>
              <a:rPr lang="en-US" altLang="zh-CN" sz="4400" b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and </a:t>
            </a:r>
            <a:r>
              <a:rPr lang="en-US" altLang="zh-CN" sz="4400" b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be brave</a:t>
            </a:r>
            <a:endParaRPr lang="zh-CN" altLang="en-US" sz="4400" b="1" noProof="1" dirty="0">
              <a:solidFill>
                <a:srgbClr val="3333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4400" b="1" noProof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</a:t>
            </a:r>
            <a:r>
              <a:rPr lang="en-US" altLang="zh-CN" sz="44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ush out of the room</a:t>
            </a:r>
            <a:endParaRPr lang="en-US" altLang="zh-CN" sz="44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en-US" altLang="zh-CN" sz="4400" b="1" noProof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400" b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Call 119 or 110 for help</a:t>
            </a:r>
            <a:endParaRPr lang="en-US" altLang="zh-CN" sz="4400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en-US" altLang="zh-CN" sz="4400" dirty="0">
                <a:latin typeface="Times New Roman" panose="02020603050405020304" pitchFamily="18" charset="0"/>
                <a:ea typeface="黑体" panose="02010609060101010101" pitchFamily="2" charset="-122"/>
                <a:sym typeface="+mn-ea"/>
              </a:rPr>
              <a:t> 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Pour water over your clothes</a:t>
            </a:r>
            <a:endParaRPr lang="en-US" altLang="zh-CN" sz="4400" b="1" noProof="1">
              <a:solidFill>
                <a:srgbClr val="3333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en-US" altLang="zh-CN" sz="4400" b="1" noProof="1">
                <a:solidFill>
                  <a:srgbClr val="3333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Pour water over one’s body / clothes</a:t>
            </a:r>
            <a:endParaRPr lang="en-US" altLang="zh-CN" sz="4400" b="1" noProof="1">
              <a:solidFill>
                <a:srgbClr val="3333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en-US" altLang="zh-CN" sz="44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Cover your nose with wet cloth when leaving</a:t>
            </a:r>
            <a:endParaRPr lang="en-US" altLang="zh-CN" sz="4400" b="1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/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 descr="40%"/>
          <p:cNvSpPr txBox="1"/>
          <p:nvPr/>
        </p:nvSpPr>
        <p:spPr>
          <a:xfrm>
            <a:off x="0" y="1783715"/>
            <a:ext cx="11765915" cy="15862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719455" lvl="0" indent="-719455" eaLnBrk="1" hangingPunct="1">
              <a:lnSpc>
                <a:spcPct val="11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 exercises on Pages 83 &amp; 84.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455" lvl="0" indent="-719455" eaLnBrk="1" hangingPunct="1">
              <a:lnSpc>
                <a:spcPct val="11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for more information about fire safety.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4"/>
          <p:cNvSpPr/>
          <p:nvPr/>
        </p:nvSpPr>
        <p:spPr>
          <a:xfrm>
            <a:off x="0" y="0"/>
            <a:ext cx="3199130" cy="789305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-421005" y="83185"/>
            <a:ext cx="33667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WordArt 2"/>
          <p:cNvSpPr>
            <a:spLocks noChangeArrowheads="1" noChangeShapeType="1"/>
          </p:cNvSpPr>
          <p:nvPr/>
        </p:nvSpPr>
        <p:spPr bwMode="auto">
          <a:xfrm>
            <a:off x="3220085" y="1649730"/>
            <a:ext cx="6388100" cy="212598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numCol="1" fromWordArt="1">
            <a:prstTxWarp prst="textCascadeUp">
              <a:avLst>
                <a:gd name="adj" fmla="val 10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Thank </a:t>
            </a:r>
            <a:endParaRPr kumimoji="0" lang="en-US" altLang="zh-CN" sz="36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</a:rPr>
              <a:t>you!</a:t>
            </a:r>
            <a:endParaRPr kumimoji="0" lang="en-US" altLang="zh-CN" sz="36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/>
              <a:ea typeface="宋体" panose="0201060003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矩形 4"/>
          <p:cNvSpPr/>
          <p:nvPr/>
        </p:nvSpPr>
        <p:spPr>
          <a:xfrm>
            <a:off x="0" y="0"/>
            <a:ext cx="5038090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50178" name="文本框 50177"/>
          <p:cNvSpPr txBox="1"/>
          <p:nvPr/>
        </p:nvSpPr>
        <p:spPr>
          <a:xfrm>
            <a:off x="288925" y="1442085"/>
            <a:ext cx="7632700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Fire is very 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useful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in our life. </a:t>
            </a:r>
            <a:endParaRPr lang="en-US" altLang="zh-CN" sz="4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Why is fire useful to us?</a:t>
            </a:r>
            <a:endParaRPr lang="en-US" altLang="zh-CN" sz="4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0179" name="图片 50178" descr="f102febdc0c4ea5a59082b0dc8a710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6755" y="325120"/>
            <a:ext cx="4723765" cy="2781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0" y="0"/>
            <a:ext cx="59397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51201" descr="2011053009581626"/>
          <p:cNvPicPr>
            <a:picLocks noChangeAspect="1"/>
          </p:cNvPicPr>
          <p:nvPr/>
        </p:nvPicPr>
        <p:blipFill>
          <a:blip r:embed="rId1"/>
          <a:srcRect l="2199" t="4564" r="1879"/>
          <a:stretch>
            <a:fillRect/>
          </a:stretch>
        </p:blipFill>
        <p:spPr>
          <a:xfrm>
            <a:off x="6276975" y="670560"/>
            <a:ext cx="3261995" cy="2264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文本框 51202"/>
          <p:cNvSpPr txBox="1"/>
          <p:nvPr/>
        </p:nvSpPr>
        <p:spPr>
          <a:xfrm>
            <a:off x="1185545" y="5941060"/>
            <a:ext cx="3030855" cy="64516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give us light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387" name="图片 51204" descr="920091291310128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340" y="3600450"/>
            <a:ext cx="3248025" cy="2272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7" name="文本框 51206"/>
          <p:cNvSpPr txBox="1"/>
          <p:nvPr/>
        </p:nvSpPr>
        <p:spPr>
          <a:xfrm>
            <a:off x="6262370" y="2996565"/>
            <a:ext cx="3248025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AU" altLang="zh-CN" sz="3200" b="1">
                <a:latin typeface="Arial" panose="020B0604020202020204" pitchFamily="34" charset="0"/>
                <a:ea typeface="宋体" panose="02010600030101010101" pitchFamily="2" charset="-122"/>
              </a:rPr>
              <a:t>make water hot</a:t>
            </a:r>
            <a:endParaRPr lang="en-US" altLang="zh-CN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389" name="图片 51207" descr="151479619411081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45" y="3550920"/>
            <a:ext cx="3032760" cy="23710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文本框 51208"/>
          <p:cNvSpPr txBox="1"/>
          <p:nvPr/>
        </p:nvSpPr>
        <p:spPr>
          <a:xfrm>
            <a:off x="6276975" y="5922010"/>
            <a:ext cx="3247390" cy="64516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keep us warm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391" name="Picture 6" descr="cook"/>
          <p:cNvPicPr>
            <a:picLocks noChangeAspect="1"/>
          </p:cNvPicPr>
          <p:nvPr/>
        </p:nvPicPr>
        <p:blipFill>
          <a:blip r:embed="rId4"/>
          <a:srcRect l="4226" t="3684" r="5298" b="10610"/>
          <a:stretch>
            <a:fillRect/>
          </a:stretch>
        </p:blipFill>
        <p:spPr>
          <a:xfrm>
            <a:off x="1209040" y="691515"/>
            <a:ext cx="3008630" cy="2304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6" name="文本框 51205"/>
          <p:cNvSpPr txBox="1"/>
          <p:nvPr/>
        </p:nvSpPr>
        <p:spPr>
          <a:xfrm>
            <a:off x="1185545" y="2934970"/>
            <a:ext cx="3031490" cy="64516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  cook  food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ldLvl="0" animBg="1"/>
      <p:bldP spid="51207" grpId="0" bldLvl="0" animBg="1"/>
      <p:bldP spid="51209" grpId="0" bldLvl="0" animBg="1"/>
      <p:bldP spid="5120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文本框 92162"/>
          <p:cNvSpPr txBox="1"/>
          <p:nvPr/>
        </p:nvSpPr>
        <p:spPr>
          <a:xfrm>
            <a:off x="361950" y="2619375"/>
            <a:ext cx="13424535" cy="16198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fontAlgn="auto">
              <a:lnSpc>
                <a:spcPts val="5960"/>
              </a:lnSpc>
              <a:spcBef>
                <a:spcPts val="0"/>
              </a:spcBef>
            </a:pPr>
            <a:r>
              <a:rPr lang="en-US" altLang="zh-CN" sz="4400" b="1">
                <a:latin typeface="Times New Roman" panose="02020603050405020304" pitchFamily="18" charset="0"/>
                <a:ea typeface="黑体" panose="02010609060101010101" pitchFamily="2" charset="-122"/>
              </a:rPr>
              <a:t>Fire is useful. </a:t>
            </a:r>
            <a:endParaRPr lang="en-US" altLang="zh-CN" sz="44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 fontAlgn="auto">
              <a:lnSpc>
                <a:spcPts val="5960"/>
              </a:lnSpc>
              <a:spcBef>
                <a:spcPts val="0"/>
              </a:spcBef>
            </a:pPr>
            <a:r>
              <a:rPr lang="en-US" altLang="zh-CN" sz="4400" b="1">
                <a:latin typeface="Times New Roman" panose="02020603050405020304" pitchFamily="18" charset="0"/>
                <a:ea typeface="黑体" panose="02010609060101010101" pitchFamily="2" charset="-122"/>
              </a:rPr>
              <a:t>If we </a:t>
            </a:r>
            <a:r>
              <a:rPr lang="en-US" altLang="zh-CN" sz="4400" b="1" u="sng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aren’t careful with</a:t>
            </a:r>
            <a:r>
              <a:rPr lang="en-US" altLang="zh-CN" sz="4400" b="1">
                <a:latin typeface="Times New Roman" panose="02020603050405020304" pitchFamily="18" charset="0"/>
                <a:ea typeface="黑体" panose="02010609060101010101" pitchFamily="2" charset="-122"/>
              </a:rPr>
              <a:t> it,  it will be </a:t>
            </a:r>
            <a:r>
              <a:rPr lang="en-US" altLang="zh-CN" sz="4400" b="1" u="sng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dangerous.</a:t>
            </a:r>
            <a:r>
              <a:rPr lang="en-US" altLang="zh-CN" sz="4400" b="1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lang="en-US" altLang="zh-CN" sz="4400" b="1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17411" name="图片 92166" descr="z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0550" y="0"/>
            <a:ext cx="5251450" cy="3382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图片 54275" descr="图片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71"/>
          <a:stretch>
            <a:fillRect/>
          </a:stretch>
        </p:blipFill>
        <p:spPr>
          <a:xfrm>
            <a:off x="0" y="2438400"/>
            <a:ext cx="520382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文本占位符 54274"/>
          <p:cNvSpPr>
            <a:spLocks noGrp="1"/>
          </p:cNvSpPr>
          <p:nvPr/>
        </p:nvSpPr>
        <p:spPr>
          <a:xfrm>
            <a:off x="0" y="0"/>
            <a:ext cx="12541250" cy="173799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altLang="zh-CN" sz="4800" b="1"/>
              <a:t>Today we</a:t>
            </a:r>
            <a:r>
              <a:rPr lang="en-US" altLang="en-AU" sz="4800" b="1"/>
              <a:t>’</a:t>
            </a:r>
            <a:r>
              <a:rPr lang="en-AU" altLang="zh-CN" sz="4800" b="1"/>
              <a:t>ll learn a story about </a:t>
            </a:r>
            <a:r>
              <a:rPr lang="en-AU" altLang="zh-CN" sz="4800" b="1">
                <a:solidFill>
                  <a:srgbClr val="FF0000"/>
                </a:solidFill>
              </a:rPr>
              <a:t>a big fire</a:t>
            </a:r>
            <a:r>
              <a:rPr lang="en-AU" altLang="zh-CN" sz="4800" b="1"/>
              <a:t> .</a:t>
            </a:r>
            <a:endParaRPr lang="en-US" altLang="zh-CN" sz="4800" b="1"/>
          </a:p>
        </p:txBody>
      </p:sp>
      <p:sp>
        <p:nvSpPr>
          <p:cNvPr id="54277" name="云形标注 54276"/>
          <p:cNvSpPr/>
          <p:nvPr/>
        </p:nvSpPr>
        <p:spPr>
          <a:xfrm>
            <a:off x="6310630" y="1168400"/>
            <a:ext cx="5410200" cy="2362200"/>
          </a:xfrm>
          <a:prstGeom prst="cloudCallout">
            <a:avLst>
              <a:gd name="adj1" fmla="val -64577"/>
              <a:gd name="adj2" fmla="val 57392"/>
            </a:avLst>
          </a:prstGeom>
          <a:solidFill>
            <a:srgbClr val="FFFF99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 brave young man!</a:t>
            </a:r>
            <a:endParaRPr lang="en-US" altLang="zh-CN" sz="4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/>
          <p:nvPr/>
        </p:nvSpPr>
        <p:spPr>
          <a:xfrm>
            <a:off x="635000" y="1980565"/>
            <a:ext cx="7962265" cy="42462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Tao lives by himself.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Mrs Sun is Lin Tao’s neighbour.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Tao saved Mrs Sun from the fire.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Mrs Sun’s house was on fire.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86410" y="1136650"/>
            <a:ext cx="7319010" cy="795020"/>
          </a:xfrm>
          <a:prstGeom prst="rect">
            <a:avLst/>
          </a:prstGeom>
          <a:solidFill>
            <a:srgbClr val="247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8"/>
          <p:cNvSpPr/>
          <p:nvPr/>
        </p:nvSpPr>
        <p:spPr>
          <a:xfrm>
            <a:off x="688340" y="1136650"/>
            <a:ext cx="69145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was the story about ?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5739130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582295" y="133985"/>
            <a:ext cx="670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1: Watch and answer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/>
          <p:nvPr/>
        </p:nvSpPr>
        <p:spPr>
          <a:xfrm>
            <a:off x="635000" y="1980565"/>
            <a:ext cx="7962265" cy="42462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Tao lives alone.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Mrs Sun is Lin Tao’s neighbour.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Tao saved Mrs Sun from the fire.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Mrs Sun’s house was on fire.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3780790"/>
            <a:ext cx="811213" cy="811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Text Box 9"/>
          <p:cNvSpPr txBox="1"/>
          <p:nvPr/>
        </p:nvSpPr>
        <p:spPr>
          <a:xfrm>
            <a:off x="2818130" y="3871278"/>
            <a:ext cx="41490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                  from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705610" y="946150"/>
            <a:ext cx="7319010" cy="795020"/>
          </a:xfrm>
          <a:prstGeom prst="rect">
            <a:avLst/>
          </a:prstGeom>
          <a:solidFill>
            <a:srgbClr val="247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8"/>
          <p:cNvSpPr/>
          <p:nvPr/>
        </p:nvSpPr>
        <p:spPr>
          <a:xfrm>
            <a:off x="1908175" y="946150"/>
            <a:ext cx="69145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was the story about ?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5739130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582295" y="133985"/>
            <a:ext cx="670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1: Watch and answer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7 Reading（1）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310" y="1701800"/>
            <a:ext cx="12051030" cy="5078730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/>
          <p:nvPr/>
        </p:nvSpPr>
        <p:spPr>
          <a:xfrm>
            <a:off x="635000" y="1980565"/>
            <a:ext cx="7962265" cy="42462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Tao lives by himself.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Mrs Sun is Lin Tao’s neighbour.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Tao saved Mrs Sun from the fire.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Mrs Sun’s house was on fire.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AutoNum type="alphaUcPeriod"/>
            </a:pP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30" y="3780790"/>
            <a:ext cx="811213" cy="811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Text Box 9"/>
          <p:cNvSpPr txBox="1"/>
          <p:nvPr/>
        </p:nvSpPr>
        <p:spPr>
          <a:xfrm>
            <a:off x="2818130" y="3871278"/>
            <a:ext cx="41490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430" indent="-4559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3703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71323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342900" lvl="0" indent="-3429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                  from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86410" y="1136650"/>
            <a:ext cx="7319010" cy="795020"/>
          </a:xfrm>
          <a:prstGeom prst="rect">
            <a:avLst/>
          </a:prstGeom>
          <a:solidFill>
            <a:srgbClr val="2471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8"/>
          <p:cNvSpPr/>
          <p:nvPr/>
        </p:nvSpPr>
        <p:spPr>
          <a:xfrm>
            <a:off x="688340" y="1136650"/>
            <a:ext cx="69145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zh-CN" sz="4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What was the story about ?</a:t>
            </a:r>
            <a:endParaRPr lang="en-US" altLang="zh-CN" sz="4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0" y="0"/>
            <a:ext cx="5739130" cy="981710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582295" y="133985"/>
            <a:ext cx="6706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ClrTx/>
              <a:buSzTx/>
              <a:buFontTx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Task 1: Watch and answer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10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10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10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10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10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UNIT_TYPE" val="i"/>
  <p:tag name="KSO_WM_UNIT_SUBTYPE" val="h"/>
  <p:tag name="KSO_WM_SLIDE_BACKGROUND_TYPE" val="topBottom"/>
</p:tagLst>
</file>

<file path=ppt/tags/tag10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1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1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1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1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11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UNIT_TYPE" val="i"/>
  <p:tag name="KSO_WM_UNIT_SUBTYPE" val="h"/>
  <p:tag name="KSO_WM_SLIDE_BACKGROUND_TYPE" val="bottomTop"/>
</p:tagLst>
</file>

<file path=ppt/tags/tag11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2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2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2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2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12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UNIT_TYPE" val="i"/>
  <p:tag name="KSO_WM_UNIT_SUBTYPE" val="h"/>
  <p:tag name="KSO_WM_SLIDE_BACKGROUND_TYPE" val="navigation"/>
</p:tagLst>
</file>

<file path=ppt/tags/tag12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137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UNIT_TYPE" val="i"/>
  <p:tag name="KSO_WM_UNIT_SUBTYPE" val="h"/>
  <p:tag name="KSO_WM_SLIDE_BACKGROUND_TYPE" val="belt"/>
</p:tagLst>
</file>

<file path=ppt/tags/tag138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14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14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14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14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4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48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TEMPLATE_THUMBS_INDEX" val="1、4、7、9、11、15、17、20、25、29、32、33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248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INDEX" val="1"/>
  <p:tag name="KSO_WM_UNIT_TYPE" val="y"/>
  <p:tag name="KSO_WM_SLIDE_BACKGROUND_MASK_FLAG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TYPE" val="i"/>
  <p:tag name="KSO_WM_UNIT_SUBTYPE" val="h"/>
  <p:tag name="KSO_WM_SLIDE_BACKGROUND_TYPE" val="frame"/>
</p:tagLst>
</file>

<file path=ppt/tags/tag238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239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TYPE" val="i"/>
  <p:tag name="KSO_WM_UNIT_SUBTYPE" val="h"/>
  <p:tag name="KSO_WM_SLIDE_BACKGROUND_TYPE" val="leftRight"/>
</p:tagLst>
</file>

<file path=ppt/tags/tag24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TYPE" val="i"/>
  <p:tag name="KSO_WM_UNIT_SUBTYPE" val="h"/>
  <p:tag name="KSO_WM_SLIDE_BACKGROUND_TYPE" val="topBottom"/>
</p:tagLst>
</file>

<file path=ppt/tags/tag25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25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6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TYPE" val="i"/>
  <p:tag name="KSO_WM_UNIT_SUBTYPE" val="h"/>
  <p:tag name="KSO_WM_SLIDE_BACKGROUND_TYPE" val="bottomTop"/>
</p:tagLst>
</file>

<file path=ppt/tags/tag26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26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TYPE" val="i"/>
  <p:tag name="KSO_WM_UNIT_SUBTYPE" val="h"/>
  <p:tag name="KSO_WM_SLIDE_BACKGROUND_TYPE" val="navigation"/>
</p:tagLst>
</file>

<file path=ppt/tags/tag27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27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8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TYPE" val="i"/>
  <p:tag name="KSO_WM_UNIT_SUBTYPE" val="h"/>
  <p:tag name="KSO_WM_SLIDE_BACKGROUND_TYPE" val="belt"/>
</p:tagLst>
</file>

<file path=ppt/tags/tag28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28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251"/>
</p:tagLst>
</file>

<file path=ppt/tags/tag291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425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251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1、16、19、20、21、22、25、30、35、38、40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26"/>
  <p:tag name="KSO_WM_UNIT_TYPE" val="b"/>
  <p:tag name="KSO_WM_UNIT_INDEX" val="1"/>
  <p:tag name="KSO_WM_UNIT_PRESET_TEXT" val="单击此处添加副标题内容"/>
  <p:tag name="KSO_WM_TEMPLATE_CATEGORY" val="custom"/>
  <p:tag name="KSO_WM_TEMPLATE_INDEX" val="20204251"/>
  <p:tag name="KSO_WM_UNIT_ID" val="custom20204251_1*b*1"/>
  <p:tag name="KSO_WM_UNIT_ISNUMDGMTITLE" val="0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0"/>
  <p:tag name="KSO_WM_UNIT_TYPE" val="a"/>
  <p:tag name="KSO_WM_UNIT_INDEX" val="1"/>
  <p:tag name="KSO_WM_UNIT_PRESET_TEXT" val="教育公开课"/>
  <p:tag name="KSO_WM_TEMPLATE_CATEGORY" val="custom"/>
  <p:tag name="KSO_WM_TEMPLATE_INDEX" val="20204251"/>
  <p:tag name="KSO_WM_UNIT_ID" val="custom20204251_1*a*1"/>
  <p:tag name="KSO_WM_UNIT_ISNUMDGMTITLE" val="0"/>
</p:tagLst>
</file>

<file path=ppt/tags/tag298.xml><?xml version="1.0" encoding="utf-8"?>
<p:tagLst xmlns:p="http://schemas.openxmlformats.org/presentationml/2006/main">
  <p:tag name="KSO_WM_UNIT_ISCONTENTSTITLE" val="0"/>
  <p:tag name="KSO_WM_UNIT_PRESET_TEXT" val="汇报人姓名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4251_1*b*2"/>
  <p:tag name="KSO_WM_TEMPLATE_CATEGORY" val="custom"/>
  <p:tag name="KSO_WM_TEMPLATE_INDEX" val="20204251"/>
  <p:tag name="KSO_WM_UNIT_LAYERLEVEL" val="1"/>
  <p:tag name="KSO_WM_TAG_VERSION" val="1.0"/>
  <p:tag name="KSO_WM_BEAUTIFY_FLAG" val="#wm#"/>
  <p:tag name="KSO_WM_UNIT_ISNUMDGMTITLE" val="0"/>
  <p:tag name="KSO_WM_UNIT_VALUE" val="28"/>
</p:tagLst>
</file>

<file path=ppt/tags/tag299.xml><?xml version="1.0" encoding="utf-8"?>
<p:tagLst xmlns:p="http://schemas.openxmlformats.org/presentationml/2006/main">
  <p:tag name="KSO_WM_BEAUTIFY_FLAG" val="#wm#"/>
  <p:tag name="KSO_WM_TEMPLATE_SUBCATEGORY" val="0"/>
  <p:tag name="KSO_WM_SLIDE_ITEM_CNT" val="0"/>
  <p:tag name="KSO_WM_SLIDE_INDEX" val="1"/>
  <p:tag name="KSO_WM_TAG_VERSION" val="1.0"/>
  <p:tag name="KSO_WM_SLIDE_LAYOUT" val="a_b"/>
  <p:tag name="KSO_WM_SLIDE_LAYOUT_CNT" val="1_3"/>
  <p:tag name="KSO_WM_SLIDE_TYPE" val="title"/>
  <p:tag name="KSO_WM_SLIDE_SUBTYPE" val="pureTxt"/>
  <p:tag name="KSO_WM_TEMPLATE_MASTER_TYPE" val="1"/>
  <p:tag name="KSO_WM_TEMPLATE_COLOR_TYPE" val="1"/>
  <p:tag name="KSO_WM_TEMPLATE_CATEGORY" val="custom"/>
  <p:tag name="KSO_WM_TEMPLATE_INDEX" val="20204251"/>
  <p:tag name="KSO_WM_SLIDE_ID" val="custom20204251_1"/>
  <p:tag name="KSO_WM_TEMPLATE_MASTER_THUMB_INDEX" val="12"/>
  <p:tag name="KSO_WM_TEMPLATE_THUMBS_INDEX" val="1、4、7、9、11、16、19、20、21、22、25、30、35、38、4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SLIDE_ID" val="custom20204248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4248"/>
  <p:tag name="KSO_WM_SLIDE_LAYOUT" val="a_e"/>
  <p:tag name="KSO_WM_SLIDE_LAYOUT_CNT" val="1_1"/>
</p:tagLst>
</file>

<file path=ppt/tags/tag301.xml><?xml version="1.0" encoding="utf-8"?>
<p:tagLst xmlns:p="http://schemas.openxmlformats.org/presentationml/2006/main">
  <p:tag name="KSO_WM_BEAUTIFY_FLAG" val="#wm#"/>
  <p:tag name="KSO_WM_TEMPLATE_CATEGORY" val="custom"/>
  <p:tag name="KSO_WM_TEMPLATE_INDEX" val="20204248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4248"/>
</p:tagLst>
</file>

<file path=ppt/tags/tag303.xml><?xml version="1.0" encoding="utf-8"?>
<p:tagLst xmlns:p="http://schemas.openxmlformats.org/presentationml/2006/main">
  <p:tag name="REFSHAPE" val="702477516"/>
  <p:tag name="KSO_WM_UNIT_PLACING_PICTURE_USER_VIEWPORT" val="{&quot;height&quot;:6960,&quot;width&quot;:9120}"/>
</p:tagLst>
</file>

<file path=ppt/tags/tag30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05.xml><?xml version="1.0" encoding="utf-8"?>
<p:tagLst xmlns:p="http://schemas.openxmlformats.org/presentationml/2006/main">
  <p:tag name="KSO_WM_UNIT_TABLE_BEAUTIFY" val="smartTable{6a23aee8-2a7c-41df-8e6e-8d8be2491457}"/>
</p:tagLst>
</file>

<file path=ppt/tags/tag306.xml><?xml version="1.0" encoding="utf-8"?>
<p:tagLst xmlns:p="http://schemas.openxmlformats.org/presentationml/2006/main">
  <p:tag name="REFSHAPE" val="657540620"/>
  <p:tag name="KSO_WM_UNIT_PLACING_PICTURE_USER_VIEWPORT" val="{&quot;height&quot;:4560,&quot;width&quot;:6000}"/>
</p:tagLst>
</file>

<file path=ppt/tags/tag307.xml><?xml version="1.0" encoding="utf-8"?>
<p:tagLst xmlns:p="http://schemas.openxmlformats.org/presentationml/2006/main">
  <p:tag name="REFSHAPE" val="657540620"/>
  <p:tag name="KSO_WM_UNIT_PLACING_PICTURE_USER_VIEWPORT" val="{&quot;height&quot;:4560,&quot;width&quot;:6000}"/>
</p:tagLst>
</file>

<file path=ppt/tags/tag308.xml><?xml version="1.0" encoding="utf-8"?>
<p:tagLst xmlns:p="http://schemas.openxmlformats.org/presentationml/2006/main">
  <p:tag name="REFSHAPE" val="694023196"/>
  <p:tag name="KSO_WM_UNIT_PLACING_PICTURE_USER_VIEWPORT" val="{&quot;height&quot;:4200,&quot;width&quot;:14400}"/>
</p:tagLst>
</file>

<file path=ppt/tags/tag309.xml><?xml version="1.0" encoding="utf-8"?>
<p:tagLst xmlns:p="http://schemas.openxmlformats.org/presentationml/2006/main">
  <p:tag name="ISPRING_PRESENTATION_TITLE" val="企业员工团队时间管理技能培训课件PPT模板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*y*1"/>
  <p:tag name="KSO_WM_UNIT_LAYERLEVEL" val="1"/>
  <p:tag name="KSO_WM_TAG_VERSION" val="1.0"/>
  <p:tag name="KSO_WM_BEAUTIFY_FLAG" val="#wm#"/>
  <p:tag name="KSO_WM_UNIT_TYPE" val="y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7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88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UNIT_TYPE" val="i"/>
  <p:tag name="KSO_WM_UNIT_SUBTYPE" val="h"/>
  <p:tag name="KSO_WM_SLIDE_BACKGROUND_TYPE" val="frame"/>
</p:tagLst>
</file>

<file path=ppt/tags/tag89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93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94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95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96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</p:tagLst>
</file>

<file path=ppt/tags/tag97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UNIT_TYPE" val="i"/>
  <p:tag name="KSO_WM_UNIT_SUBTYPE" val="h"/>
  <p:tag name="KSO_WM_SLIDE_BACKGROUND_TYPE" val="leftRight"/>
</p:tagLst>
</file>

<file path=ppt/tags/tag98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ags/tag99.xml><?xml version="1.0" encoding="utf-8"?>
<p:tagLst xmlns:p="http://schemas.openxmlformats.org/presentationml/2006/main"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87">
      <a:dk1>
        <a:srgbClr val="000000"/>
      </a:dk1>
      <a:lt1>
        <a:srgbClr val="FFFFFF"/>
      </a:lt1>
      <a:dk2>
        <a:srgbClr val="E8F1F1"/>
      </a:dk2>
      <a:lt2>
        <a:srgbClr val="FBFCFC"/>
      </a:lt2>
      <a:accent1>
        <a:srgbClr val="3A8588"/>
      </a:accent1>
      <a:accent2>
        <a:srgbClr val="31789A"/>
      </a:accent2>
      <a:accent3>
        <a:srgbClr val="3969A4"/>
      </a:accent3>
      <a:accent4>
        <a:srgbClr val="4F589D"/>
      </a:accent4>
      <a:accent5>
        <a:srgbClr val="6E4783"/>
      </a:accent5>
      <a:accent6>
        <a:srgbClr val="88395D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72">
      <a:dk1>
        <a:srgbClr val="000000"/>
      </a:dk1>
      <a:lt1>
        <a:srgbClr val="FFFFFF"/>
      </a:lt1>
      <a:dk2>
        <a:srgbClr val="F7F7FA"/>
      </a:dk2>
      <a:lt2>
        <a:srgbClr val="FFFFFF"/>
      </a:lt2>
      <a:accent1>
        <a:srgbClr val="A894C8"/>
      </a:accent1>
      <a:accent2>
        <a:srgbClr val="BF7F92"/>
      </a:accent2>
      <a:accent3>
        <a:srgbClr val="D87D69"/>
      </a:accent3>
      <a:accent4>
        <a:srgbClr val="DF7EA6"/>
      </a:accent4>
      <a:accent5>
        <a:srgbClr val="A67073"/>
      </a:accent5>
      <a:accent6>
        <a:srgbClr val="A5927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0</TotalTime>
  <Words>4501</Words>
  <Application>WPS 演示</Application>
  <PresentationFormat>宽屏</PresentationFormat>
  <Paragraphs>337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22</vt:i4>
      </vt:variant>
    </vt:vector>
  </HeadingPairs>
  <TitlesOfParts>
    <vt:vector size="46" baseType="lpstr">
      <vt:lpstr>Arial</vt:lpstr>
      <vt:lpstr>宋体</vt:lpstr>
      <vt:lpstr>Wingdings</vt:lpstr>
      <vt:lpstr>Times New Roman</vt:lpstr>
      <vt:lpstr>Arial Black</vt:lpstr>
      <vt:lpstr>黑体</vt:lpstr>
      <vt:lpstr>微软雅黑</vt:lpstr>
      <vt:lpstr>Arial Unicode MS</vt:lpstr>
      <vt:lpstr>Rockwell</vt:lpstr>
      <vt:lpstr>等线</vt:lpstr>
      <vt:lpstr>Comic Sans MS</vt:lpstr>
      <vt:lpstr>Calibri</vt:lpstr>
      <vt:lpstr>Times New Roman</vt:lpstr>
      <vt:lpstr>Bookman Old Style</vt:lpstr>
      <vt:lpstr>等线 Light</vt:lpstr>
      <vt:lpstr>幼圆</vt:lpstr>
      <vt:lpstr>汉仪乐喵体W</vt:lpstr>
      <vt:lpstr>汉仪旗黑-85S</vt:lpstr>
      <vt:lpstr>方正清刻本悦宋简体</vt:lpstr>
      <vt:lpstr>Damask</vt:lpstr>
      <vt:lpstr>1_自定义设计方案</vt:lpstr>
      <vt:lpstr>自定义设计方案</vt:lpstr>
      <vt:lpstr>2_Office 主题​​</vt:lpstr>
      <vt:lpstr>1_Office 主题​​</vt:lpstr>
      <vt:lpstr>教育公开课</vt:lpstr>
      <vt:lpstr>单击此处添加标题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Crystal</cp:lastModifiedBy>
  <cp:revision>130</cp:revision>
  <dcterms:created xsi:type="dcterms:W3CDTF">2017-12-18T08:33:00Z</dcterms:created>
  <dcterms:modified xsi:type="dcterms:W3CDTF">2020-05-31T13:22:17Z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2052-11.1.0.9292</vt:lpwstr>
  </property>
</Properties>
</file>