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305" r:id="rId4"/>
    <p:sldId id="258" r:id="rId5"/>
    <p:sldId id="268" r:id="rId6"/>
    <p:sldId id="306" r:id="rId7"/>
    <p:sldId id="276" r:id="rId8"/>
    <p:sldId id="277" r:id="rId9"/>
    <p:sldId id="336" r:id="rId10"/>
    <p:sldId id="270" r:id="rId11"/>
    <p:sldId id="272" r:id="rId12"/>
    <p:sldId id="281" r:id="rId13"/>
    <p:sldId id="293" r:id="rId14"/>
    <p:sldId id="284" r:id="rId15"/>
    <p:sldId id="280" r:id="rId16"/>
    <p:sldId id="296" r:id="rId17"/>
    <p:sldId id="337" r:id="rId18"/>
    <p:sldId id="278" r:id="rId19"/>
    <p:sldId id="274" r:id="rId20"/>
    <p:sldId id="271" r:id="rId21"/>
    <p:sldId id="279"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FBBE03"/>
    <a:srgbClr val="B8F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102"/>
      </p:cViewPr>
      <p:guideLst>
        <p:guide orient="horz" pos="2032"/>
        <p:guide pos="28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2EFDE70-B750-4677-8FD4-E8FDBDD30B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6D9D04-6E4C-4035-B138-47AA5C46B7F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EFDE70-B750-4677-8FD4-E8FDBDD30B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6D9D04-6E4C-4035-B138-47AA5C46B7F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EFDE70-B750-4677-8FD4-E8FDBDD30B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6D9D04-6E4C-4035-B138-47AA5C46B7F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EFDE70-B750-4677-8FD4-E8FDBDD30B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6D9D04-6E4C-4035-B138-47AA5C46B7F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2EFDE70-B750-4677-8FD4-E8FDBDD30B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6D9D04-6E4C-4035-B138-47AA5C46B7F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2EFDE70-B750-4677-8FD4-E8FDBDD30B7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6D9D04-6E4C-4035-B138-47AA5C46B7F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2EFDE70-B750-4677-8FD4-E8FDBDD30B7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16D9D04-6E4C-4035-B138-47AA5C46B7F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2EFDE70-B750-4677-8FD4-E8FDBDD30B7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6D9D04-6E4C-4035-B138-47AA5C46B7F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2EFDE70-B750-4677-8FD4-E8FDBDD30B7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6D9D04-6E4C-4035-B138-47AA5C46B7F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2EFDE70-B750-4677-8FD4-E8FDBDD30B7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6D9D04-6E4C-4035-B138-47AA5C46B7F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2EFDE70-B750-4677-8FD4-E8FDBDD30B7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6D9D04-6E4C-4035-B138-47AA5C46B7F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FDE70-B750-4677-8FD4-E8FDBDD30B7A}" type="datetimeFigureOut">
              <a:rPr lang="zh-CN" altLang="en-US" smtClean="0"/>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D9D04-6E4C-4035-B138-47AA5C46B7F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08"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611908" y="267499"/>
            <a:ext cx="7920880" cy="2736304"/>
          </a:xfrm>
          <a:prstGeom prst="rect">
            <a:avLst/>
          </a:prstGeom>
          <a:noFill/>
          <a:ln>
            <a:noFill/>
          </a:ln>
          <a:extLst>
            <a:ext uri="{909E8E84-426E-40DD-AFC4-6F175D3DCCD1}">
              <a14:hiddenFill xmlns:a14="http://schemas.microsoft.com/office/drawing/2010/main">
                <a:solidFill>
                  <a:srgbClr val="FFFF00"/>
                </a:solidFill>
              </a14:hiddenFill>
            </a:ext>
          </a:extLst>
        </p:spPr>
        <p:txBody>
          <a:bodyPr wrap="none" lIns="91440" tIns="45720" rIns="91440" bIns="45720">
            <a:prstTxWarp prst="textArchUp">
              <a:avLst/>
            </a:prstTxWarp>
            <a:spAutoFit/>
          </a:bodyPr>
          <a:lstStyle/>
          <a:p>
            <a:r>
              <a:rPr lang="en-US" altLang="zh-CN" sz="7200" b="1" dirty="0">
                <a:solidFill>
                  <a:srgbClr val="00B0F0"/>
                </a:solidFill>
                <a:latin typeface="Comic Sans MS" panose="030F0702030302020204" pitchFamily="66" charset="0"/>
              </a:rPr>
              <a:t>A New Home for </a:t>
            </a:r>
            <a:r>
              <a:rPr lang="en-US" altLang="zh-CN" sz="7200" b="1" dirty="0" smtClean="0">
                <a:solidFill>
                  <a:srgbClr val="00B0F0"/>
                </a:solidFill>
                <a:latin typeface="Comic Sans MS" panose="030F0702030302020204" pitchFamily="66" charset="0"/>
              </a:rPr>
              <a:t>Socks</a:t>
            </a:r>
            <a:endParaRPr lang="en-US" altLang="zh-CN" sz="7200" b="1" dirty="0" smtClean="0">
              <a:solidFill>
                <a:srgbClr val="00B0F0"/>
              </a:solidFill>
              <a:latin typeface="Comic Sans MS" panose="030F0702030302020204" pitchFamily="66" charset="0"/>
            </a:endParaRPr>
          </a:p>
        </p:txBody>
      </p:sp>
      <p:sp>
        <p:nvSpPr>
          <p:cNvPr id="4" name="TextBox 3"/>
          <p:cNvSpPr txBox="1"/>
          <p:nvPr/>
        </p:nvSpPr>
        <p:spPr>
          <a:xfrm>
            <a:off x="1699915" y="5323856"/>
            <a:ext cx="5904656" cy="953135"/>
          </a:xfrm>
          <a:prstGeom prst="rect">
            <a:avLst/>
          </a:prstGeom>
          <a:noFill/>
        </p:spPr>
        <p:txBody>
          <a:bodyPr wrap="square" rtlCol="0">
            <a:spAutoFit/>
          </a:bodyPr>
          <a:lstStyle/>
          <a:p>
            <a:r>
              <a:rPr lang="en-US" altLang="zh-CN" sz="2800" b="1" i="1" dirty="0" smtClean="0">
                <a:latin typeface="Times New Roman" panose="02020603050405020304" pitchFamily="18" charset="0"/>
                <a:cs typeface="Times New Roman" panose="02020603050405020304" pitchFamily="18" charset="0"/>
              </a:rPr>
              <a:t>Binjiang Middle School    Ding Jiayan</a:t>
            </a:r>
            <a:endParaRPr lang="en-US" altLang="zh-CN" sz="2800" b="1" i="1" dirty="0" smtClean="0">
              <a:latin typeface="Times New Roman" panose="02020603050405020304" pitchFamily="18" charset="0"/>
              <a:cs typeface="Times New Roman" panose="02020603050405020304" pitchFamily="18" charset="0"/>
            </a:endParaRPr>
          </a:p>
          <a:p>
            <a:pPr algn="ctr"/>
            <a:r>
              <a:rPr lang="en-US" altLang="zh-CN" sz="2800" b="1" i="1" dirty="0" smtClean="0">
                <a:latin typeface="Times New Roman" panose="02020603050405020304" pitchFamily="18" charset="0"/>
                <a:cs typeface="Times New Roman" panose="02020603050405020304" pitchFamily="18" charset="0"/>
              </a:rPr>
              <a:t> 2020.9.29</a:t>
            </a:r>
            <a:endParaRPr lang="en-US" altLang="zh-CN" sz="2800" b="1" i="1"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115" y="1012190"/>
            <a:ext cx="4144645" cy="43116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0"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2418080" y="4554220"/>
            <a:ext cx="4456430" cy="8299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400" b="1">
                <a:solidFill>
                  <a:srgbClr val="FF0000"/>
                </a:solidFill>
              </a:rPr>
              <a:t>How happy she was with her friends and her dog!</a:t>
            </a:r>
            <a:endParaRPr lang="en-US" altLang="zh-CN" sz="2400" b="1">
              <a:solidFill>
                <a:srgbClr val="FF0000"/>
              </a:solidFill>
            </a:endParaRPr>
          </a:p>
        </p:txBody>
      </p:sp>
      <p:sp>
        <p:nvSpPr>
          <p:cNvPr id="6" name="文本框 5"/>
          <p:cNvSpPr txBox="1"/>
          <p:nvPr/>
        </p:nvSpPr>
        <p:spPr>
          <a:xfrm>
            <a:off x="1785620" y="1209040"/>
            <a:ext cx="5720715" cy="19380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l"/>
            <a:r>
              <a:rPr lang="en-US" altLang="zh-CN" sz="2400">
                <a:solidFill>
                  <a:schemeClr val="tx1"/>
                </a:solidFill>
              </a:rPr>
              <a:t>Penny and her friends often play with Holly. Sometimes they throw sticks into the lake and Holly brings them back. Then she makes everyone wet. Penny and her friends laugh at Holly. (P14)</a:t>
            </a:r>
            <a:endParaRPr lang="en-US" altLang="zh-CN" sz="2400">
              <a:solidFill>
                <a:schemeClr val="tx1"/>
              </a:solidFill>
            </a:endParaRPr>
          </a:p>
        </p:txBody>
      </p:sp>
      <p:sp>
        <p:nvSpPr>
          <p:cNvPr id="35" name="横卷形 34"/>
          <p:cNvSpPr/>
          <p:nvPr/>
        </p:nvSpPr>
        <p:spPr>
          <a:xfrm>
            <a:off x="5459095" y="3225800"/>
            <a:ext cx="2371090" cy="113538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action description</a:t>
            </a:r>
            <a:endParaRPr lang="en-US" altLang="zh-CN" sz="2000">
              <a:solidFill>
                <a:schemeClr val="tx1"/>
              </a:solidFill>
            </a:endParaRPr>
          </a:p>
        </p:txBody>
      </p:sp>
      <p:sp>
        <p:nvSpPr>
          <p:cNvPr id="9" name="横卷形 8"/>
          <p:cNvSpPr/>
          <p:nvPr/>
        </p:nvSpPr>
        <p:spPr>
          <a:xfrm>
            <a:off x="1406525" y="3225800"/>
            <a:ext cx="2659380" cy="1174115"/>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detail description</a:t>
            </a:r>
            <a:endParaRPr lang="en-US" altLang="zh-CN" sz="2000">
              <a:solidFill>
                <a:schemeClr val="tx1"/>
              </a:solidFill>
            </a:endParaRPr>
          </a:p>
          <a:p>
            <a:pPr algn="ctr"/>
            <a:r>
              <a:rPr lang="zh-CN" altLang="en-US" sz="2000">
                <a:solidFill>
                  <a:schemeClr val="tx1"/>
                </a:solidFill>
              </a:rPr>
              <a:t>（细节描写）</a:t>
            </a:r>
            <a:endParaRPr lang="en-US" altLang="zh-CN" sz="2000">
              <a:solidFill>
                <a:schemeClr val="tx1"/>
              </a:solidFill>
            </a:endParaRPr>
          </a:p>
        </p:txBody>
      </p:sp>
      <p:sp>
        <p:nvSpPr>
          <p:cNvPr id="10" name="云形 9"/>
          <p:cNvSpPr/>
          <p:nvPr/>
        </p:nvSpPr>
        <p:spPr>
          <a:xfrm>
            <a:off x="2625090" y="76200"/>
            <a:ext cx="4158615"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1" name="TextBox 4"/>
          <p:cNvSpPr txBox="1"/>
          <p:nvPr/>
        </p:nvSpPr>
        <p:spPr>
          <a:xfrm>
            <a:off x="3649980" y="220980"/>
            <a:ext cx="2973705" cy="583565"/>
          </a:xfrm>
          <a:prstGeom prst="rect">
            <a:avLst/>
          </a:prstGeom>
          <a:noFill/>
        </p:spPr>
        <p:txBody>
          <a:bodyPr wrap="square" rtlCol="0">
            <a:spAutoFit/>
          </a:bodyPr>
          <a:p>
            <a:r>
              <a:rPr lang="en-US" altLang="zh-CN" sz="3200" b="1" dirty="0"/>
              <a:t>Appreciation</a:t>
            </a:r>
            <a:endParaRPr lang="en-US" altLang="zh-CN" sz="3200" b="1" dirty="0"/>
          </a:p>
        </p:txBody>
      </p:sp>
      <p:sp>
        <p:nvSpPr>
          <p:cNvPr id="13" name="文本框 12"/>
          <p:cNvSpPr txBox="1"/>
          <p:nvPr/>
        </p:nvSpPr>
        <p:spPr>
          <a:xfrm>
            <a:off x="1781175" y="3926205"/>
            <a:ext cx="5778500" cy="119888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l"/>
            <a:r>
              <a:rPr lang="en-US" altLang="zh-CN" sz="2400"/>
              <a:t>Penny is on her own. She is often on her own. She's on her own at school and she's on her own at home. Penny often feels lonely. (P13)</a:t>
            </a:r>
            <a:endParaRPr lang="en-US" altLang="zh-CN" sz="2400"/>
          </a:p>
        </p:txBody>
      </p:sp>
      <p:sp>
        <p:nvSpPr>
          <p:cNvPr id="14" name="文本框 13"/>
          <p:cNvSpPr txBox="1"/>
          <p:nvPr/>
        </p:nvSpPr>
        <p:spPr>
          <a:xfrm>
            <a:off x="206375" y="1717040"/>
            <a:ext cx="1453515" cy="829945"/>
          </a:xfrm>
          <a:prstGeom prst="rect">
            <a:avLst/>
          </a:prstGeom>
          <a:noFill/>
        </p:spPr>
        <p:txBody>
          <a:bodyPr wrap="square" rtlCol="0">
            <a:spAutoFit/>
          </a:bodyPr>
          <a:p>
            <a:pPr algn="ctr"/>
            <a:r>
              <a:rPr lang="en-US" altLang="zh-CN" sz="2400" b="1"/>
              <a:t>life in the village</a:t>
            </a:r>
            <a:endParaRPr lang="en-US" altLang="zh-CN" sz="2400" b="1"/>
          </a:p>
        </p:txBody>
      </p:sp>
      <p:sp>
        <p:nvSpPr>
          <p:cNvPr id="15" name="文本框 14"/>
          <p:cNvSpPr txBox="1"/>
          <p:nvPr/>
        </p:nvSpPr>
        <p:spPr>
          <a:xfrm>
            <a:off x="153670" y="4203065"/>
            <a:ext cx="1456055" cy="829945"/>
          </a:xfrm>
          <a:prstGeom prst="rect">
            <a:avLst/>
          </a:prstGeom>
          <a:noFill/>
        </p:spPr>
        <p:txBody>
          <a:bodyPr wrap="square" rtlCol="0">
            <a:spAutoFit/>
          </a:bodyPr>
          <a:p>
            <a:pPr algn="ctr"/>
            <a:r>
              <a:rPr lang="en-US" altLang="zh-CN" sz="2400" b="1"/>
              <a:t>life in the city</a:t>
            </a:r>
            <a:endParaRPr lang="en-US" altLang="zh-CN" sz="2400" b="1"/>
          </a:p>
        </p:txBody>
      </p:sp>
      <p:sp>
        <p:nvSpPr>
          <p:cNvPr id="16" name="文本框 15"/>
          <p:cNvSpPr txBox="1"/>
          <p:nvPr/>
        </p:nvSpPr>
        <p:spPr>
          <a:xfrm>
            <a:off x="4551680" y="1209040"/>
            <a:ext cx="2042795" cy="460375"/>
          </a:xfrm>
          <a:prstGeom prst="rect">
            <a:avLst/>
          </a:prstGeom>
          <a:noFill/>
        </p:spPr>
        <p:txBody>
          <a:bodyPr wrap="none" rtlCol="0">
            <a:spAutoFit/>
          </a:bodyPr>
          <a:p>
            <a:r>
              <a:rPr lang="en-US" altLang="zh-CN" sz="2400">
                <a:solidFill>
                  <a:srgbClr val="FF0000"/>
                </a:solidFill>
              </a:rPr>
              <a:t>often play with</a:t>
            </a:r>
            <a:endParaRPr lang="en-US" altLang="zh-CN" sz="2400">
              <a:solidFill>
                <a:srgbClr val="FF0000"/>
              </a:solidFill>
            </a:endParaRPr>
          </a:p>
        </p:txBody>
      </p:sp>
      <p:sp>
        <p:nvSpPr>
          <p:cNvPr id="17" name="文本框 16"/>
          <p:cNvSpPr txBox="1"/>
          <p:nvPr/>
        </p:nvSpPr>
        <p:spPr>
          <a:xfrm>
            <a:off x="1785620" y="1576705"/>
            <a:ext cx="1563370" cy="460375"/>
          </a:xfrm>
          <a:prstGeom prst="rect">
            <a:avLst/>
          </a:prstGeom>
          <a:noFill/>
        </p:spPr>
        <p:txBody>
          <a:bodyPr wrap="none" rtlCol="0">
            <a:spAutoFit/>
          </a:bodyPr>
          <a:p>
            <a:r>
              <a:rPr lang="en-US" altLang="zh-CN" sz="2400">
                <a:solidFill>
                  <a:srgbClr val="FF0000"/>
                </a:solidFill>
              </a:rPr>
              <a:t>Sometimes</a:t>
            </a:r>
            <a:endParaRPr lang="en-US" altLang="zh-CN" sz="2400">
              <a:solidFill>
                <a:srgbClr val="FF0000"/>
              </a:solidFill>
            </a:endParaRPr>
          </a:p>
        </p:txBody>
      </p:sp>
      <p:sp>
        <p:nvSpPr>
          <p:cNvPr id="18" name="文本框 17"/>
          <p:cNvSpPr txBox="1"/>
          <p:nvPr/>
        </p:nvSpPr>
        <p:spPr>
          <a:xfrm>
            <a:off x="3847465" y="1576705"/>
            <a:ext cx="2240280" cy="460375"/>
          </a:xfrm>
          <a:prstGeom prst="rect">
            <a:avLst/>
          </a:prstGeom>
          <a:noFill/>
        </p:spPr>
        <p:txBody>
          <a:bodyPr wrap="none" rtlCol="0">
            <a:spAutoFit/>
          </a:bodyPr>
          <a:p>
            <a:r>
              <a:rPr lang="en-US" altLang="zh-CN" sz="2400">
                <a:solidFill>
                  <a:srgbClr val="FF0000"/>
                </a:solidFill>
              </a:rPr>
              <a:t>throw            into</a:t>
            </a:r>
            <a:endParaRPr lang="en-US" altLang="zh-CN" sz="2400">
              <a:solidFill>
                <a:srgbClr val="FF0000"/>
              </a:solidFill>
            </a:endParaRPr>
          </a:p>
        </p:txBody>
      </p:sp>
      <p:sp>
        <p:nvSpPr>
          <p:cNvPr id="19" name="文本框 18"/>
          <p:cNvSpPr txBox="1"/>
          <p:nvPr/>
        </p:nvSpPr>
        <p:spPr>
          <a:xfrm>
            <a:off x="2945765" y="1947545"/>
            <a:ext cx="1276985" cy="460375"/>
          </a:xfrm>
          <a:prstGeom prst="rect">
            <a:avLst/>
          </a:prstGeom>
          <a:noFill/>
        </p:spPr>
        <p:txBody>
          <a:bodyPr wrap="square" rtlCol="0">
            <a:spAutoFit/>
          </a:bodyPr>
          <a:p>
            <a:r>
              <a:rPr lang="en-US" altLang="zh-CN" sz="2400">
                <a:solidFill>
                  <a:srgbClr val="FF0000"/>
                </a:solidFill>
              </a:rPr>
              <a:t> brings            </a:t>
            </a:r>
            <a:endParaRPr lang="en-US" altLang="zh-CN" sz="2400">
              <a:solidFill>
                <a:srgbClr val="FF0000"/>
              </a:solidFill>
            </a:endParaRPr>
          </a:p>
        </p:txBody>
      </p:sp>
      <p:sp>
        <p:nvSpPr>
          <p:cNvPr id="20" name="文本框 19"/>
          <p:cNvSpPr txBox="1"/>
          <p:nvPr/>
        </p:nvSpPr>
        <p:spPr>
          <a:xfrm>
            <a:off x="4589145" y="1947545"/>
            <a:ext cx="756285" cy="460375"/>
          </a:xfrm>
          <a:prstGeom prst="rect">
            <a:avLst/>
          </a:prstGeom>
          <a:noFill/>
        </p:spPr>
        <p:txBody>
          <a:bodyPr wrap="none" rtlCol="0">
            <a:spAutoFit/>
          </a:bodyPr>
          <a:p>
            <a:r>
              <a:rPr lang="en-US" altLang="zh-CN" sz="2400">
                <a:solidFill>
                  <a:srgbClr val="FF0000"/>
                </a:solidFill>
              </a:rPr>
              <a:t>back</a:t>
            </a:r>
            <a:endParaRPr lang="en-US" altLang="zh-CN" sz="2400">
              <a:solidFill>
                <a:srgbClr val="FF0000"/>
              </a:solidFill>
            </a:endParaRPr>
          </a:p>
        </p:txBody>
      </p:sp>
      <p:sp>
        <p:nvSpPr>
          <p:cNvPr id="22" name="文本框 21"/>
          <p:cNvSpPr txBox="1"/>
          <p:nvPr/>
        </p:nvSpPr>
        <p:spPr>
          <a:xfrm>
            <a:off x="6492240" y="1947545"/>
            <a:ext cx="971550" cy="460375"/>
          </a:xfrm>
          <a:prstGeom prst="rect">
            <a:avLst/>
          </a:prstGeom>
          <a:noFill/>
        </p:spPr>
        <p:txBody>
          <a:bodyPr wrap="none" rtlCol="0">
            <a:spAutoFit/>
          </a:bodyPr>
          <a:p>
            <a:r>
              <a:rPr lang="en-US" altLang="zh-CN" sz="2400">
                <a:solidFill>
                  <a:srgbClr val="FF0000"/>
                </a:solidFill>
              </a:rPr>
              <a:t>makes</a:t>
            </a:r>
            <a:endParaRPr lang="en-US" altLang="zh-CN" sz="2400">
              <a:solidFill>
                <a:srgbClr val="FF0000"/>
              </a:solidFill>
            </a:endParaRPr>
          </a:p>
        </p:txBody>
      </p:sp>
      <p:sp>
        <p:nvSpPr>
          <p:cNvPr id="23" name="文本框 22"/>
          <p:cNvSpPr txBox="1"/>
          <p:nvPr/>
        </p:nvSpPr>
        <p:spPr>
          <a:xfrm>
            <a:off x="1781175" y="2312035"/>
            <a:ext cx="1868805" cy="460375"/>
          </a:xfrm>
          <a:prstGeom prst="rect">
            <a:avLst/>
          </a:prstGeom>
          <a:noFill/>
        </p:spPr>
        <p:txBody>
          <a:bodyPr wrap="none" rtlCol="0">
            <a:spAutoFit/>
          </a:bodyPr>
          <a:p>
            <a:r>
              <a:rPr lang="en-US" altLang="zh-CN" sz="2400">
                <a:solidFill>
                  <a:srgbClr val="FF0000"/>
                </a:solidFill>
              </a:rPr>
              <a:t>everyone wet</a:t>
            </a:r>
            <a:endParaRPr lang="en-US" altLang="zh-CN" sz="2400">
              <a:solidFill>
                <a:srgbClr val="FF0000"/>
              </a:solidFill>
            </a:endParaRPr>
          </a:p>
        </p:txBody>
      </p:sp>
      <p:sp>
        <p:nvSpPr>
          <p:cNvPr id="24" name="文本框 23"/>
          <p:cNvSpPr txBox="1"/>
          <p:nvPr/>
        </p:nvSpPr>
        <p:spPr>
          <a:xfrm>
            <a:off x="6396990" y="2312035"/>
            <a:ext cx="862330" cy="460375"/>
          </a:xfrm>
          <a:prstGeom prst="rect">
            <a:avLst/>
          </a:prstGeom>
          <a:noFill/>
        </p:spPr>
        <p:txBody>
          <a:bodyPr wrap="none" rtlCol="0">
            <a:spAutoFit/>
          </a:bodyPr>
          <a:p>
            <a:r>
              <a:rPr lang="en-US" altLang="zh-CN" sz="2400">
                <a:solidFill>
                  <a:srgbClr val="FF0000"/>
                </a:solidFill>
              </a:rPr>
              <a:t>laugh</a:t>
            </a:r>
            <a:endParaRPr lang="en-US" altLang="zh-CN" sz="2400">
              <a:solidFill>
                <a:srgbClr val="FF0000"/>
              </a:solidFill>
            </a:endParaRPr>
          </a:p>
        </p:txBody>
      </p:sp>
      <p:sp>
        <p:nvSpPr>
          <p:cNvPr id="25" name="文本框 24"/>
          <p:cNvSpPr txBox="1"/>
          <p:nvPr/>
        </p:nvSpPr>
        <p:spPr>
          <a:xfrm>
            <a:off x="1785620" y="2686685"/>
            <a:ext cx="427990" cy="460375"/>
          </a:xfrm>
          <a:prstGeom prst="rect">
            <a:avLst/>
          </a:prstGeom>
          <a:noFill/>
        </p:spPr>
        <p:txBody>
          <a:bodyPr wrap="none" rtlCol="0">
            <a:spAutoFit/>
          </a:bodyPr>
          <a:p>
            <a:r>
              <a:rPr lang="en-US" altLang="zh-CN" sz="2400">
                <a:solidFill>
                  <a:srgbClr val="FF0000"/>
                </a:solidFill>
              </a:rPr>
              <a:t>at</a:t>
            </a:r>
            <a:endParaRPr lang="en-US" altLang="zh-CN" sz="2400">
              <a:solidFill>
                <a:srgbClr val="FF0000"/>
              </a:solidFill>
            </a:endParaRPr>
          </a:p>
        </p:txBody>
      </p:sp>
      <p:sp>
        <p:nvSpPr>
          <p:cNvPr id="26" name="文本框 25"/>
          <p:cNvSpPr txBox="1"/>
          <p:nvPr/>
        </p:nvSpPr>
        <p:spPr>
          <a:xfrm>
            <a:off x="2858770" y="3926205"/>
            <a:ext cx="1597025" cy="460375"/>
          </a:xfrm>
          <a:prstGeom prst="rect">
            <a:avLst/>
          </a:prstGeom>
          <a:noFill/>
        </p:spPr>
        <p:txBody>
          <a:bodyPr wrap="none" rtlCol="0">
            <a:spAutoFit/>
          </a:bodyPr>
          <a:p>
            <a:r>
              <a:rPr lang="en-US" altLang="zh-CN" sz="2400">
                <a:solidFill>
                  <a:srgbClr val="FF0000"/>
                </a:solidFill>
              </a:rPr>
              <a:t>on her own</a:t>
            </a:r>
            <a:endParaRPr lang="en-US" altLang="zh-CN" sz="2400">
              <a:solidFill>
                <a:srgbClr val="FF0000"/>
              </a:solidFill>
            </a:endParaRPr>
          </a:p>
        </p:txBody>
      </p:sp>
      <p:sp>
        <p:nvSpPr>
          <p:cNvPr id="27" name="文本框 26"/>
          <p:cNvSpPr txBox="1"/>
          <p:nvPr/>
        </p:nvSpPr>
        <p:spPr>
          <a:xfrm>
            <a:off x="5909310" y="3926205"/>
            <a:ext cx="1597025" cy="460375"/>
          </a:xfrm>
          <a:prstGeom prst="rect">
            <a:avLst/>
          </a:prstGeom>
          <a:noFill/>
        </p:spPr>
        <p:txBody>
          <a:bodyPr wrap="none" rtlCol="0">
            <a:spAutoFit/>
          </a:bodyPr>
          <a:p>
            <a:r>
              <a:rPr lang="en-US" altLang="zh-CN" sz="2400">
                <a:solidFill>
                  <a:srgbClr val="FF0000"/>
                </a:solidFill>
              </a:rPr>
              <a:t>on her own</a:t>
            </a:r>
            <a:endParaRPr lang="en-US" altLang="zh-CN" sz="2400">
              <a:solidFill>
                <a:srgbClr val="FF0000"/>
              </a:solidFill>
            </a:endParaRPr>
          </a:p>
        </p:txBody>
      </p:sp>
      <p:sp>
        <p:nvSpPr>
          <p:cNvPr id="28" name="文本框 27"/>
          <p:cNvSpPr txBox="1"/>
          <p:nvPr/>
        </p:nvSpPr>
        <p:spPr>
          <a:xfrm>
            <a:off x="2468880" y="4295140"/>
            <a:ext cx="1597025" cy="460375"/>
          </a:xfrm>
          <a:prstGeom prst="rect">
            <a:avLst/>
          </a:prstGeom>
          <a:noFill/>
        </p:spPr>
        <p:txBody>
          <a:bodyPr wrap="none" rtlCol="0">
            <a:spAutoFit/>
          </a:bodyPr>
          <a:p>
            <a:r>
              <a:rPr lang="en-US" altLang="zh-CN" sz="2400">
                <a:solidFill>
                  <a:srgbClr val="FF0000"/>
                </a:solidFill>
              </a:rPr>
              <a:t>on her own</a:t>
            </a:r>
            <a:endParaRPr lang="en-US" altLang="zh-CN" sz="2400">
              <a:solidFill>
                <a:srgbClr val="FF0000"/>
              </a:solidFill>
            </a:endParaRPr>
          </a:p>
        </p:txBody>
      </p:sp>
      <p:sp>
        <p:nvSpPr>
          <p:cNvPr id="29" name="文本框 28"/>
          <p:cNvSpPr txBox="1"/>
          <p:nvPr/>
        </p:nvSpPr>
        <p:spPr>
          <a:xfrm>
            <a:off x="6362700" y="4295775"/>
            <a:ext cx="1059815" cy="460375"/>
          </a:xfrm>
          <a:prstGeom prst="rect">
            <a:avLst/>
          </a:prstGeom>
          <a:noFill/>
        </p:spPr>
        <p:txBody>
          <a:bodyPr wrap="none" rtlCol="0">
            <a:spAutoFit/>
          </a:bodyPr>
          <a:p>
            <a:r>
              <a:rPr lang="en-US" altLang="zh-CN" sz="2400">
                <a:solidFill>
                  <a:srgbClr val="FF0000"/>
                </a:solidFill>
              </a:rPr>
              <a:t>on her </a:t>
            </a:r>
            <a:endParaRPr lang="en-US" altLang="zh-CN" sz="2400">
              <a:solidFill>
                <a:srgbClr val="FF0000"/>
              </a:solidFill>
            </a:endParaRPr>
          </a:p>
        </p:txBody>
      </p:sp>
      <p:sp>
        <p:nvSpPr>
          <p:cNvPr id="31" name="文本框 30"/>
          <p:cNvSpPr txBox="1"/>
          <p:nvPr/>
        </p:nvSpPr>
        <p:spPr>
          <a:xfrm>
            <a:off x="1781175" y="4664710"/>
            <a:ext cx="720090" cy="460375"/>
          </a:xfrm>
          <a:prstGeom prst="rect">
            <a:avLst/>
          </a:prstGeom>
          <a:noFill/>
        </p:spPr>
        <p:txBody>
          <a:bodyPr wrap="none" rtlCol="0">
            <a:spAutoFit/>
          </a:bodyPr>
          <a:p>
            <a:r>
              <a:rPr lang="en-US" altLang="zh-CN" sz="2400">
                <a:solidFill>
                  <a:srgbClr val="FF0000"/>
                </a:solidFill>
              </a:rPr>
              <a:t>own</a:t>
            </a:r>
            <a:endParaRPr lang="en-US" altLang="zh-CN" sz="2400">
              <a:solidFill>
                <a:srgbClr val="FF0000"/>
              </a:solidFill>
            </a:endParaRPr>
          </a:p>
        </p:txBody>
      </p:sp>
      <p:sp>
        <p:nvSpPr>
          <p:cNvPr id="33" name="文本框 32"/>
          <p:cNvSpPr txBox="1"/>
          <p:nvPr/>
        </p:nvSpPr>
        <p:spPr>
          <a:xfrm>
            <a:off x="5764530" y="4664710"/>
            <a:ext cx="932815" cy="460375"/>
          </a:xfrm>
          <a:prstGeom prst="rect">
            <a:avLst/>
          </a:prstGeom>
          <a:noFill/>
        </p:spPr>
        <p:txBody>
          <a:bodyPr wrap="none" rtlCol="0">
            <a:spAutoFit/>
          </a:bodyPr>
          <a:p>
            <a:r>
              <a:rPr lang="en-US" altLang="zh-CN" sz="2400">
                <a:solidFill>
                  <a:srgbClr val="FF0000"/>
                </a:solidFill>
              </a:rPr>
              <a:t>lonely</a:t>
            </a:r>
            <a:endParaRPr lang="en-US" altLang="zh-CN" sz="2400">
              <a:solidFill>
                <a:srgbClr val="FF0000"/>
              </a:solidFill>
            </a:endParaRPr>
          </a:p>
        </p:txBody>
      </p:sp>
      <p:sp>
        <p:nvSpPr>
          <p:cNvPr id="36" name="文本框 35"/>
          <p:cNvSpPr txBox="1"/>
          <p:nvPr/>
        </p:nvSpPr>
        <p:spPr>
          <a:xfrm>
            <a:off x="1894205" y="5516245"/>
            <a:ext cx="5355590" cy="4603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sym typeface="+mn-ea"/>
              </a:rPr>
              <a:t>Q: What does the word “lonely” mean? </a:t>
            </a:r>
            <a:endParaRPr lang="en-US" altLang="zh-CN" sz="2400" b="1">
              <a:sym typeface="+mn-ea"/>
            </a:endParaRPr>
          </a:p>
        </p:txBody>
      </p:sp>
      <p:sp>
        <p:nvSpPr>
          <p:cNvPr id="37" name="文本框 36"/>
          <p:cNvSpPr txBox="1"/>
          <p:nvPr/>
        </p:nvSpPr>
        <p:spPr>
          <a:xfrm>
            <a:off x="1092200" y="6108065"/>
            <a:ext cx="7557135" cy="4603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sym typeface="+mn-ea"/>
              </a:rPr>
              <a:t>Q: Why does the author repeat “on her own” four times? </a:t>
            </a:r>
            <a:endParaRPr lang="en-US" altLang="zh-CN" sz="2400" b="1">
              <a:sym typeface="+mn-ea"/>
            </a:endParaRPr>
          </a:p>
        </p:txBody>
      </p:sp>
      <p:sp>
        <p:nvSpPr>
          <p:cNvPr id="38" name="文本框 37"/>
          <p:cNvSpPr txBox="1"/>
          <p:nvPr/>
        </p:nvSpPr>
        <p:spPr>
          <a:xfrm>
            <a:off x="2442210" y="3298825"/>
            <a:ext cx="4456430" cy="4603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400" b="1">
                <a:solidFill>
                  <a:srgbClr val="FF0000"/>
                </a:solidFill>
              </a:rPr>
              <a:t>in sharp contrast(</a:t>
            </a:r>
            <a:r>
              <a:rPr lang="zh-CN" altLang="en-US" sz="2400" b="1">
                <a:solidFill>
                  <a:srgbClr val="FF0000"/>
                </a:solidFill>
              </a:rPr>
              <a:t>鲜明对比</a:t>
            </a:r>
            <a:r>
              <a:rPr lang="en-US" altLang="zh-CN" sz="2400" b="1">
                <a:solidFill>
                  <a:srgbClr val="FF0000"/>
                </a:solidFill>
              </a:rPr>
              <a:t>) </a:t>
            </a:r>
            <a:endParaRPr lang="en-US" altLang="zh-CN"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linds(horizont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1" nodeType="clickEffect">
                                  <p:stCondLst>
                                    <p:cond delay="0"/>
                                  </p:stCondLst>
                                  <p:childTnLst>
                                    <p:animEffect transition="out" filter="blinds(horizontal)">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35"/>
                                        </p:tgtEl>
                                      </p:cBhvr>
                                    </p:animEffect>
                                    <p:set>
                                      <p:cBhvr>
                                        <p:cTn id="61" dur="1" fill="hold">
                                          <p:stCondLst>
                                            <p:cond delay="499"/>
                                          </p:stCondLst>
                                        </p:cTn>
                                        <p:tgtEl>
                                          <p:spTgt spid="35"/>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3"/>
                                        </p:tgtEl>
                                      </p:cBhvr>
                                    </p:animEffect>
                                    <p:set>
                                      <p:cBhvr>
                                        <p:cTn id="64" dur="1" fill="hold">
                                          <p:stCondLst>
                                            <p:cond delay="499"/>
                                          </p:stCondLst>
                                        </p:cTn>
                                        <p:tgtEl>
                                          <p:spTgt spid="3"/>
                                        </p:tgtEl>
                                        <p:attrNameLst>
                                          <p:attrName>style.visibility</p:attrName>
                                        </p:attrNameLst>
                                      </p:cBhvr>
                                      <p:to>
                                        <p:strVal val="hidden"/>
                                      </p:to>
                                    </p:set>
                                  </p:childTnLst>
                                </p:cTn>
                              </p:par>
                              <p:par>
                                <p:cTn id="65" presetID="2" presetClass="entr" presetSubtype="4"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par>
                                <p:cTn id="69" presetID="3" presetClass="entr" presetSubtype="1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linds(horizontal)">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linds(horizontal)">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blinds(horizontal)">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linds(horizontal)">
                                      <p:cBhvr>
                                        <p:cTn id="86" dur="500"/>
                                        <p:tgtEl>
                                          <p:spTgt spid="26"/>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blinds(horizontal)">
                                      <p:cBhvr>
                                        <p:cTn id="89" dur="500"/>
                                        <p:tgtEl>
                                          <p:spTgt spid="2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linds(horizontal)">
                                      <p:cBhvr>
                                        <p:cTn id="92" dur="500"/>
                                        <p:tgtEl>
                                          <p:spTgt spid="28"/>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blinds(horizontal)">
                                      <p:cBhvr>
                                        <p:cTn id="95" dur="500"/>
                                        <p:tgtEl>
                                          <p:spTgt spid="29"/>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linds(horizontal)">
                                      <p:cBhvr>
                                        <p:cTn id="98" dur="500"/>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blinds(horizontal)">
                                      <p:cBhvr>
                                        <p:cTn id="103" dur="500"/>
                                        <p:tgtEl>
                                          <p:spTgt spid="37"/>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additive="base">
                                        <p:cTn id="108" dur="500" fill="hold"/>
                                        <p:tgtEl>
                                          <p:spTgt spid="38"/>
                                        </p:tgtEl>
                                        <p:attrNameLst>
                                          <p:attrName>ppt_x</p:attrName>
                                        </p:attrNameLst>
                                      </p:cBhvr>
                                      <p:tavLst>
                                        <p:tav tm="0">
                                          <p:val>
                                            <p:strVal val="#ppt_x"/>
                                          </p:val>
                                        </p:tav>
                                        <p:tav tm="100000">
                                          <p:val>
                                            <p:strVal val="#ppt_x"/>
                                          </p:val>
                                        </p:tav>
                                      </p:tavLst>
                                    </p:anim>
                                    <p:anim calcmode="lin" valueType="num">
                                      <p:cBhvr additive="base">
                                        <p:cTn id="109" dur="500" fill="hold"/>
                                        <p:tgtEl>
                                          <p:spTgt spid="38"/>
                                        </p:tgtEl>
                                        <p:attrNameLst>
                                          <p:attrName>ppt_y</p:attrName>
                                        </p:attrNameLst>
                                      </p:cBhvr>
                                      <p:tavLst>
                                        <p:tav tm="0">
                                          <p:val>
                                            <p:strVal val="1+#ppt_h/2"/>
                                          </p:val>
                                        </p:tav>
                                        <p:tav tm="100000">
                                          <p:val>
                                            <p:strVal val="#ppt_y"/>
                                          </p:val>
                                        </p:tav>
                                      </p:tavLst>
                                    </p:anim>
                                  </p:childTnLst>
                                </p:cTn>
                              </p:par>
                              <p:par>
                                <p:cTn id="110" presetID="3" presetClass="exit" presetSubtype="10" fill="hold" grpId="1" nodeType="withEffect">
                                  <p:stCondLst>
                                    <p:cond delay="0"/>
                                  </p:stCondLst>
                                  <p:childTnLst>
                                    <p:animEffect transition="out" filter="blinds(horizontal)">
                                      <p:cBhvr>
                                        <p:cTn id="111" dur="500"/>
                                        <p:tgtEl>
                                          <p:spTgt spid="36"/>
                                        </p:tgtEl>
                                      </p:cBhvr>
                                    </p:animEffect>
                                    <p:set>
                                      <p:cBhvr>
                                        <p:cTn id="112" dur="1" fill="hold">
                                          <p:stCondLst>
                                            <p:cond delay="499"/>
                                          </p:stCondLst>
                                        </p:cTn>
                                        <p:tgtEl>
                                          <p:spTgt spid="36"/>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37"/>
                                        </p:tgtEl>
                                      </p:cBhvr>
                                    </p:animEffect>
                                    <p:set>
                                      <p:cBhvr>
                                        <p:cTn id="115"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35" grpId="0" bldLvl="0" animBg="1"/>
      <p:bldP spid="9" grpId="0" bldLvl="0" animBg="1"/>
      <p:bldP spid="9" grpId="1" animBg="1"/>
      <p:bldP spid="35" grpId="1" animBg="1"/>
      <p:bldP spid="3" grpId="1" animBg="1"/>
      <p:bldP spid="13" grpId="0" bldLvl="0" animBg="1"/>
      <p:bldP spid="15" grpId="0"/>
      <p:bldP spid="16" grpId="0"/>
      <p:bldP spid="17" grpId="0"/>
      <p:bldP spid="18" grpId="0"/>
      <p:bldP spid="19" grpId="0"/>
      <p:bldP spid="20" grpId="0"/>
      <p:bldP spid="22" grpId="0"/>
      <p:bldP spid="23" grpId="0"/>
      <p:bldP spid="24" grpId="0"/>
      <p:bldP spid="25" grpId="0"/>
      <p:bldP spid="26" grpId="0"/>
      <p:bldP spid="27" grpId="0"/>
      <p:bldP spid="28" grpId="0"/>
      <p:bldP spid="29" grpId="0"/>
      <p:bldP spid="31" grpId="0"/>
      <p:bldP spid="33" grpId="0"/>
      <p:bldP spid="36" grpId="0" animBg="1"/>
      <p:bldP spid="37" grpId="0" animBg="1"/>
      <p:bldP spid="38" grpId="0" bldLvl="0" animBg="1"/>
      <p:bldP spid="36" grpId="1" animBg="1"/>
      <p:bldP spid="3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0"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文本框 11"/>
          <p:cNvSpPr txBox="1"/>
          <p:nvPr/>
        </p:nvSpPr>
        <p:spPr>
          <a:xfrm>
            <a:off x="1602105" y="1393825"/>
            <a:ext cx="6544310" cy="4603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sym typeface="+mn-ea"/>
              </a:rPr>
              <a:t>Q: Why does Penny take Socks back to her village? </a:t>
            </a:r>
            <a:endParaRPr lang="en-US" altLang="zh-CN" sz="2400" b="1">
              <a:sym typeface="+mn-ea"/>
            </a:endParaRPr>
          </a:p>
        </p:txBody>
      </p:sp>
      <p:sp>
        <p:nvSpPr>
          <p:cNvPr id="3" name="文本框 2"/>
          <p:cNvSpPr txBox="1"/>
          <p:nvPr/>
        </p:nvSpPr>
        <p:spPr>
          <a:xfrm>
            <a:off x="1144270" y="4525010"/>
            <a:ext cx="3034665" cy="6451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3600" b="1"/>
              <a:t>in the village</a:t>
            </a:r>
            <a:endParaRPr lang="en-US" altLang="zh-CN" sz="3600" b="1"/>
          </a:p>
        </p:txBody>
      </p:sp>
      <p:sp>
        <p:nvSpPr>
          <p:cNvPr id="4" name="文本框 3"/>
          <p:cNvSpPr txBox="1"/>
          <p:nvPr/>
        </p:nvSpPr>
        <p:spPr>
          <a:xfrm>
            <a:off x="5390515" y="4495800"/>
            <a:ext cx="3034665" cy="6451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3600" b="1"/>
              <a:t>in the city</a:t>
            </a:r>
            <a:endParaRPr lang="en-US" altLang="zh-CN" sz="3600" b="1"/>
          </a:p>
        </p:txBody>
      </p:sp>
      <p:sp>
        <p:nvSpPr>
          <p:cNvPr id="5" name="右箭头 4"/>
          <p:cNvSpPr/>
          <p:nvPr/>
        </p:nvSpPr>
        <p:spPr>
          <a:xfrm>
            <a:off x="4270375" y="4671060"/>
            <a:ext cx="1093470" cy="34734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右弧形箭头 5"/>
          <p:cNvSpPr/>
          <p:nvPr/>
        </p:nvSpPr>
        <p:spPr>
          <a:xfrm rot="5400000">
            <a:off x="4325620" y="4047490"/>
            <a:ext cx="924560" cy="3304540"/>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7" name="图片 6" descr="IMG_20200924_095859"/>
          <p:cNvPicPr>
            <a:picLocks noChangeAspect="1"/>
          </p:cNvPicPr>
          <p:nvPr/>
        </p:nvPicPr>
        <p:blipFill>
          <a:blip r:embed="rId2"/>
          <a:stretch>
            <a:fillRect/>
          </a:stretch>
        </p:blipFill>
        <p:spPr>
          <a:xfrm>
            <a:off x="5290820" y="2062480"/>
            <a:ext cx="1550035" cy="1463040"/>
          </a:xfrm>
          <a:prstGeom prst="rect">
            <a:avLst/>
          </a:prstGeom>
        </p:spPr>
      </p:pic>
      <p:sp>
        <p:nvSpPr>
          <p:cNvPr id="8" name="云形 7"/>
          <p:cNvSpPr/>
          <p:nvPr/>
        </p:nvSpPr>
        <p:spPr>
          <a:xfrm>
            <a:off x="2625090" y="76200"/>
            <a:ext cx="4040505"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9" name="TextBox 4"/>
          <p:cNvSpPr txBox="1"/>
          <p:nvPr/>
        </p:nvSpPr>
        <p:spPr>
          <a:xfrm>
            <a:off x="2809875" y="220980"/>
            <a:ext cx="3956685" cy="583565"/>
          </a:xfrm>
          <a:prstGeom prst="rect">
            <a:avLst/>
          </a:prstGeom>
          <a:noFill/>
        </p:spPr>
        <p:txBody>
          <a:bodyPr wrap="square" rtlCol="0">
            <a:spAutoFit/>
          </a:bodyPr>
          <a:p>
            <a:r>
              <a:rPr lang="en-US" altLang="zh-CN" sz="3200" b="1" dirty="0"/>
              <a:t>Development (P18-35)</a:t>
            </a:r>
            <a:endParaRPr lang="en-US" altLang="zh-CN" sz="3200" b="1" dirty="0"/>
          </a:p>
        </p:txBody>
      </p:sp>
      <p:pic>
        <p:nvPicPr>
          <p:cNvPr id="13" name="图片 12" descr="5425b5228064855443e6f21aba62ccd"/>
          <p:cNvPicPr>
            <a:picLocks noChangeAspect="1"/>
          </p:cNvPicPr>
          <p:nvPr/>
        </p:nvPicPr>
        <p:blipFill>
          <a:blip r:embed="rId3"/>
          <a:srcRect l="14824" t="46326" r="25187" b="23093"/>
          <a:stretch>
            <a:fillRect/>
          </a:stretch>
        </p:blipFill>
        <p:spPr>
          <a:xfrm>
            <a:off x="514985" y="2059940"/>
            <a:ext cx="1557020" cy="1581785"/>
          </a:xfrm>
          <a:prstGeom prst="rect">
            <a:avLst/>
          </a:prstGeom>
        </p:spPr>
      </p:pic>
      <p:sp>
        <p:nvSpPr>
          <p:cNvPr id="14" name="文本框 13"/>
          <p:cNvSpPr txBox="1"/>
          <p:nvPr/>
        </p:nvSpPr>
        <p:spPr>
          <a:xfrm>
            <a:off x="105410" y="3728085"/>
            <a:ext cx="2480310" cy="829945"/>
          </a:xfrm>
          <a:prstGeom prst="rect">
            <a:avLst/>
          </a:prstGeom>
          <a:noFill/>
        </p:spPr>
        <p:txBody>
          <a:bodyPr wrap="none" rtlCol="0">
            <a:spAutoFit/>
          </a:bodyPr>
          <a:p>
            <a:r>
              <a:rPr lang="en-US" altLang="zh-CN" sz="2400" b="1">
                <a:solidFill>
                  <a:srgbClr val="FF0000"/>
                </a:solidFill>
              </a:rPr>
              <a:t>be in</a:t>
            </a:r>
            <a:r>
              <a:rPr lang="en-US" altLang="zh-CN" sz="2400" b="1">
                <a:solidFill>
                  <a:srgbClr val="7030A0"/>
                </a:solidFill>
              </a:rPr>
              <a:t> a big </a:t>
            </a:r>
            <a:r>
              <a:rPr lang="en-US" altLang="zh-CN" sz="2400" b="1">
                <a:solidFill>
                  <a:srgbClr val="FF0000"/>
                </a:solidFill>
              </a:rPr>
              <a:t>trouble</a:t>
            </a:r>
            <a:endParaRPr lang="en-US" altLang="zh-CN" sz="2400" b="1">
              <a:solidFill>
                <a:srgbClr val="FF0000"/>
              </a:solidFill>
            </a:endParaRPr>
          </a:p>
          <a:p>
            <a:pPr algn="ctr"/>
            <a:r>
              <a:rPr lang="en-US" altLang="zh-CN" sz="2400" b="1">
                <a:solidFill>
                  <a:srgbClr val="FF0000"/>
                </a:solidFill>
              </a:rPr>
              <a:t> (P35)</a:t>
            </a:r>
            <a:endParaRPr lang="zh-CN" altLang="en-US" sz="2400" b="1">
              <a:solidFill>
                <a:srgbClr val="FF0000"/>
              </a:solidFill>
            </a:endParaRPr>
          </a:p>
        </p:txBody>
      </p:sp>
      <p:pic>
        <p:nvPicPr>
          <p:cNvPr id="15" name="图片 14" descr="1"/>
          <p:cNvPicPr>
            <a:picLocks noChangeAspect="1"/>
          </p:cNvPicPr>
          <p:nvPr/>
        </p:nvPicPr>
        <p:blipFill>
          <a:blip r:embed="rId4"/>
          <a:stretch>
            <a:fillRect/>
          </a:stretch>
        </p:blipFill>
        <p:spPr>
          <a:xfrm>
            <a:off x="2977515" y="2062480"/>
            <a:ext cx="1607185" cy="1524000"/>
          </a:xfrm>
          <a:prstGeom prst="rect">
            <a:avLst/>
          </a:prstGeom>
        </p:spPr>
      </p:pic>
      <p:sp>
        <p:nvSpPr>
          <p:cNvPr id="16" name="文本框 15"/>
          <p:cNvSpPr txBox="1"/>
          <p:nvPr/>
        </p:nvSpPr>
        <p:spPr>
          <a:xfrm>
            <a:off x="2625090" y="3665855"/>
            <a:ext cx="2488565" cy="829945"/>
          </a:xfrm>
          <a:prstGeom prst="rect">
            <a:avLst/>
          </a:prstGeom>
          <a:noFill/>
        </p:spPr>
        <p:txBody>
          <a:bodyPr wrap="square" rtlCol="0">
            <a:spAutoFit/>
          </a:bodyPr>
          <a:p>
            <a:r>
              <a:rPr lang="en-US" altLang="zh-CN" sz="2400" b="1">
                <a:solidFill>
                  <a:srgbClr val="7030A0"/>
                </a:solidFill>
              </a:rPr>
              <a:t>look for an ideal home for Socks</a:t>
            </a:r>
            <a:endParaRPr lang="en-US" altLang="zh-CN" sz="2400" b="1">
              <a:solidFill>
                <a:srgbClr val="7030A0"/>
              </a:solidFill>
            </a:endParaRPr>
          </a:p>
        </p:txBody>
      </p:sp>
      <p:sp>
        <p:nvSpPr>
          <p:cNvPr id="17" name="文本框 16"/>
          <p:cNvSpPr txBox="1"/>
          <p:nvPr/>
        </p:nvSpPr>
        <p:spPr>
          <a:xfrm>
            <a:off x="6913880" y="2018030"/>
            <a:ext cx="2332355" cy="829945"/>
          </a:xfrm>
          <a:prstGeom prst="rect">
            <a:avLst/>
          </a:prstGeom>
          <a:noFill/>
        </p:spPr>
        <p:txBody>
          <a:bodyPr wrap="square" rtlCol="0">
            <a:spAutoFit/>
          </a:bodyPr>
          <a:p>
            <a:r>
              <a:rPr lang="en-US" altLang="zh-CN" sz="2400" b="1">
                <a:solidFill>
                  <a:srgbClr val="7030A0"/>
                </a:solidFill>
              </a:rPr>
              <a:t>miss her old friends</a:t>
            </a:r>
            <a:endParaRPr lang="en-US" altLang="zh-CN" sz="2400" b="1">
              <a:solidFill>
                <a:srgbClr val="7030A0"/>
              </a:solidFill>
            </a:endParaRPr>
          </a:p>
        </p:txBody>
      </p:sp>
      <p:sp>
        <p:nvSpPr>
          <p:cNvPr id="18" name="文本框 17"/>
          <p:cNvSpPr txBox="1"/>
          <p:nvPr/>
        </p:nvSpPr>
        <p:spPr>
          <a:xfrm>
            <a:off x="6889115" y="2730500"/>
            <a:ext cx="2357120" cy="460375"/>
          </a:xfrm>
          <a:prstGeom prst="rect">
            <a:avLst/>
          </a:prstGeom>
          <a:noFill/>
        </p:spPr>
        <p:txBody>
          <a:bodyPr wrap="square" rtlCol="0">
            <a:spAutoFit/>
          </a:bodyPr>
          <a:p>
            <a:r>
              <a:rPr lang="en-US" altLang="zh-CN" sz="2400" b="1">
                <a:solidFill>
                  <a:srgbClr val="7030A0"/>
                </a:solidFill>
              </a:rPr>
              <a:t>not like the city</a:t>
            </a:r>
            <a:endParaRPr lang="en-US" altLang="zh-CN" sz="2400" b="1">
              <a:solidFill>
                <a:srgbClr val="7030A0"/>
              </a:solidFill>
            </a:endParaRPr>
          </a:p>
        </p:txBody>
      </p:sp>
      <p:sp>
        <p:nvSpPr>
          <p:cNvPr id="19" name="文本框 18"/>
          <p:cNvSpPr txBox="1"/>
          <p:nvPr/>
        </p:nvSpPr>
        <p:spPr>
          <a:xfrm>
            <a:off x="6953250" y="3181350"/>
            <a:ext cx="2488565" cy="460375"/>
          </a:xfrm>
          <a:prstGeom prst="rect">
            <a:avLst/>
          </a:prstGeom>
          <a:noFill/>
        </p:spPr>
        <p:txBody>
          <a:bodyPr wrap="square" rtlCol="0">
            <a:spAutoFit/>
          </a:bodyPr>
          <a:p>
            <a:r>
              <a:rPr lang="en-US" altLang="zh-CN" sz="2400" b="1">
                <a:solidFill>
                  <a:srgbClr val="7030A0"/>
                </a:solidFill>
              </a:rPr>
              <a:t>like the village</a:t>
            </a:r>
            <a:endParaRPr lang="en-US" altLang="zh-CN" sz="2400" b="1">
              <a:solidFill>
                <a:srgbClr val="7030A0"/>
              </a:solidFill>
            </a:endParaRPr>
          </a:p>
        </p:txBody>
      </p:sp>
      <p:sp>
        <p:nvSpPr>
          <p:cNvPr id="20" name="文本框 19"/>
          <p:cNvSpPr txBox="1"/>
          <p:nvPr/>
        </p:nvSpPr>
        <p:spPr>
          <a:xfrm>
            <a:off x="5191125" y="3641725"/>
            <a:ext cx="3179445" cy="829945"/>
          </a:xfrm>
          <a:prstGeom prst="rect">
            <a:avLst/>
          </a:prstGeom>
          <a:noFill/>
        </p:spPr>
        <p:txBody>
          <a:bodyPr wrap="square" rtlCol="0">
            <a:spAutoFit/>
          </a:bodyPr>
          <a:p>
            <a:r>
              <a:rPr lang="en-US" altLang="zh-CN" sz="2400" b="1">
                <a:solidFill>
                  <a:srgbClr val="7030A0"/>
                </a:solidFill>
              </a:rPr>
              <a:t>look for an ideal </a:t>
            </a:r>
            <a:endParaRPr lang="en-US" altLang="zh-CN" sz="2400" b="1">
              <a:solidFill>
                <a:srgbClr val="7030A0"/>
              </a:solidFill>
            </a:endParaRPr>
          </a:p>
          <a:p>
            <a:r>
              <a:rPr lang="en-US" altLang="zh-CN" sz="2400" b="1">
                <a:solidFill>
                  <a:srgbClr val="7030A0"/>
                </a:solidFill>
              </a:rPr>
              <a:t>home for herself </a:t>
            </a:r>
            <a:endParaRPr lang="en-US" altLang="zh-CN" sz="2400" b="1">
              <a:solidFill>
                <a:srgbClr val="7030A0"/>
              </a:solidFill>
            </a:endParaRPr>
          </a:p>
        </p:txBody>
      </p:sp>
      <p:sp>
        <p:nvSpPr>
          <p:cNvPr id="2" name="文本框 1"/>
          <p:cNvSpPr txBox="1"/>
          <p:nvPr/>
        </p:nvSpPr>
        <p:spPr>
          <a:xfrm>
            <a:off x="198755" y="97790"/>
            <a:ext cx="2817495" cy="7067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sz="2000" b="1">
                <a:solidFill>
                  <a:srgbClr val="0070C0"/>
                </a:solidFill>
              </a:rPr>
              <a:t>make the changing room in a mess</a:t>
            </a:r>
            <a:endParaRPr lang="en-US" sz="2000" b="1">
              <a:solidFill>
                <a:srgbClr val="0070C0"/>
              </a:solidFill>
            </a:endParaRPr>
          </a:p>
        </p:txBody>
      </p:sp>
      <p:sp>
        <p:nvSpPr>
          <p:cNvPr id="10" name="文本框 9"/>
          <p:cNvSpPr txBox="1"/>
          <p:nvPr/>
        </p:nvSpPr>
        <p:spPr>
          <a:xfrm>
            <a:off x="198120" y="949960"/>
            <a:ext cx="2779395" cy="7067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just"/>
            <a:r>
              <a:rPr lang="en-US" sz="2000" b="1">
                <a:solidFill>
                  <a:srgbClr val="0070C0"/>
                </a:solidFill>
              </a:rPr>
              <a:t>her teachers would not be happy about it</a:t>
            </a:r>
            <a:endParaRPr lang="en-US" sz="2000" b="1">
              <a:solidFill>
                <a:srgbClr val="0070C0"/>
              </a:solidFill>
            </a:endParaRPr>
          </a:p>
        </p:txBody>
      </p:sp>
      <p:sp>
        <p:nvSpPr>
          <p:cNvPr id="21" name="文本框 20"/>
          <p:cNvSpPr txBox="1"/>
          <p:nvPr/>
        </p:nvSpPr>
        <p:spPr>
          <a:xfrm>
            <a:off x="198120" y="1817370"/>
            <a:ext cx="2750185" cy="10147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just"/>
            <a:r>
              <a:rPr lang="en-US" sz="2000" b="1">
                <a:solidFill>
                  <a:srgbClr val="0070C0"/>
                </a:solidFill>
              </a:rPr>
              <a:t>the police would take Socks away and her to the police station</a:t>
            </a:r>
            <a:endParaRPr lang="en-US" sz="2000" b="1">
              <a:solidFill>
                <a:srgbClr val="0070C0"/>
              </a:solidFill>
            </a:endParaRPr>
          </a:p>
        </p:txBody>
      </p:sp>
      <p:sp>
        <p:nvSpPr>
          <p:cNvPr id="22" name="文本框 21"/>
          <p:cNvSpPr txBox="1"/>
          <p:nvPr/>
        </p:nvSpPr>
        <p:spPr>
          <a:xfrm>
            <a:off x="212725" y="3181350"/>
            <a:ext cx="2750185" cy="3987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sz="2000" b="1">
                <a:solidFill>
                  <a:srgbClr val="0070C0"/>
                </a:solidFill>
              </a:rPr>
              <a:t>her parents would cry</a:t>
            </a:r>
            <a:endParaRPr lang="en-US" sz="20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1"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3" presetClass="exit" presetSubtype="10" fill="hold" grpId="2" nodeType="withEffect">
                                  <p:stCondLst>
                                    <p:cond delay="0"/>
                                  </p:stCondLst>
                                  <p:childTnLst>
                                    <p:animEffect transition="out" filter="blinds(horizontal)">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linds(horizontal)">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linds(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blinds(horizontal)">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linds(horizont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blinds(horizontal)">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linds(horizontal)">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blinds(horizontal)">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4" grpId="0"/>
      <p:bldP spid="16" grpId="0"/>
      <p:bldP spid="17" grpId="0"/>
      <p:bldP spid="18" grpId="0"/>
      <p:bldP spid="19" grpId="0"/>
      <p:bldP spid="20" grpId="0"/>
      <p:bldP spid="12" grpId="0" bldLvl="0" animBg="1"/>
      <p:bldP spid="2" grpId="0" bldLvl="0" animBg="1"/>
      <p:bldP spid="10" grpId="0" bldLvl="0" animBg="1"/>
      <p:bldP spid="21" grpId="1" bldLvl="0" animBg="1"/>
      <p:bldP spid="22" grpId="0" bldLvl="0" animBg="1"/>
      <p:bldP spid="2" grpId="1" bldLvl="0" animBg="1"/>
      <p:bldP spid="10" grpId="1" bldLvl="0" animBg="1"/>
      <p:bldP spid="21" grpId="2" bldLvl="0" animBg="1"/>
      <p:bldP spid="22"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0"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云形 9"/>
          <p:cNvSpPr/>
          <p:nvPr/>
        </p:nvSpPr>
        <p:spPr>
          <a:xfrm>
            <a:off x="2625090" y="76200"/>
            <a:ext cx="4158615"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2" name="文本框 11"/>
          <p:cNvSpPr txBox="1"/>
          <p:nvPr/>
        </p:nvSpPr>
        <p:spPr>
          <a:xfrm>
            <a:off x="3180715" y="1040130"/>
            <a:ext cx="4461510" cy="39878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000" b="1"/>
              <a:t>Number the events in the order of time.</a:t>
            </a:r>
            <a:endParaRPr lang="en-US" altLang="zh-CN" sz="2000" b="1"/>
          </a:p>
        </p:txBody>
      </p:sp>
      <p:sp>
        <p:nvSpPr>
          <p:cNvPr id="3" name="文本框 2"/>
          <p:cNvSpPr txBox="1"/>
          <p:nvPr/>
        </p:nvSpPr>
        <p:spPr>
          <a:xfrm>
            <a:off x="2049145" y="1646555"/>
            <a:ext cx="6858635" cy="452310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    ) ring the police</a:t>
            </a:r>
            <a:endParaRPr lang="en-US" altLang="zh-CN" sz="2400" b="1"/>
          </a:p>
          <a:p>
            <a:pPr algn="l"/>
            <a:r>
              <a:rPr lang="en-US" altLang="zh-CN" sz="2400" b="1">
                <a:sym typeface="+mn-ea"/>
              </a:rPr>
              <a:t>(    ) call a press conference</a:t>
            </a:r>
            <a:endParaRPr lang="en-US" altLang="zh-CN" sz="2400" b="1">
              <a:sym typeface="+mn-ea"/>
            </a:endParaRPr>
          </a:p>
          <a:p>
            <a:pPr algn="l"/>
            <a:r>
              <a:rPr lang="en-US" altLang="zh-CN" sz="2400" b="1">
                <a:sym typeface="+mn-ea"/>
              </a:rPr>
              <a:t>(    ) show on the TV news</a:t>
            </a:r>
            <a:endParaRPr lang="en-US" altLang="zh-CN" sz="2400" b="1"/>
          </a:p>
          <a:p>
            <a:pPr algn="l"/>
            <a:r>
              <a:rPr lang="en-US" altLang="zh-CN" sz="2400" b="1">
                <a:sym typeface="+mn-ea"/>
              </a:rPr>
              <a:t>(    ) call Penny's headteacher</a:t>
            </a:r>
            <a:endParaRPr lang="en-US" altLang="zh-CN" sz="2400" b="1">
              <a:sym typeface="+mn-ea"/>
            </a:endParaRPr>
          </a:p>
          <a:p>
            <a:pPr algn="l"/>
            <a:r>
              <a:rPr lang="en-US" altLang="zh-CN" sz="2400" b="1">
                <a:sym typeface="+mn-ea"/>
              </a:rPr>
              <a:t>(    ) her parents find Penny is missing</a:t>
            </a:r>
            <a:endParaRPr lang="en-US" altLang="zh-CN" sz="2400" b="1">
              <a:sym typeface="+mn-ea"/>
            </a:endParaRPr>
          </a:p>
          <a:p>
            <a:pPr algn="l"/>
            <a:r>
              <a:rPr lang="en-US" altLang="zh-CN" sz="2400" b="1">
                <a:sym typeface="+mn-ea"/>
              </a:rPr>
              <a:t>(    ) phone all her classmates</a:t>
            </a:r>
            <a:endParaRPr lang="en-US" altLang="zh-CN" sz="2400" b="1">
              <a:sym typeface="+mn-ea"/>
            </a:endParaRPr>
          </a:p>
          <a:p>
            <a:pPr algn="l"/>
            <a:r>
              <a:rPr lang="en-US" altLang="zh-CN" sz="2400" b="1">
                <a:sym typeface="+mn-ea"/>
              </a:rPr>
              <a:t>(    ) the local police and villagers find the footprints</a:t>
            </a:r>
            <a:endParaRPr lang="en-US" altLang="zh-CN" sz="2400" b="1">
              <a:sym typeface="+mn-ea"/>
            </a:endParaRPr>
          </a:p>
          <a:p>
            <a:pPr algn="l"/>
            <a:r>
              <a:rPr lang="en-US" altLang="zh-CN" sz="2400" b="1">
                <a:sym typeface="+mn-ea"/>
              </a:rPr>
              <a:t>(    ) tell the journalists</a:t>
            </a:r>
            <a:endParaRPr lang="en-US" altLang="zh-CN" sz="2400" b="1">
              <a:sym typeface="+mn-ea"/>
            </a:endParaRPr>
          </a:p>
          <a:p>
            <a:pPr algn="l"/>
            <a:r>
              <a:rPr lang="en-US" altLang="zh-CN" sz="2400" b="1">
                <a:sym typeface="+mn-ea"/>
              </a:rPr>
              <a:t>(    ) Jane and Lucy call the police</a:t>
            </a:r>
            <a:endParaRPr lang="en-US" altLang="zh-CN" sz="2400" b="1">
              <a:sym typeface="+mn-ea"/>
            </a:endParaRPr>
          </a:p>
          <a:p>
            <a:pPr algn="l"/>
            <a:r>
              <a:rPr lang="en-US" altLang="zh-CN" sz="2400" b="1">
                <a:sym typeface="+mn-ea"/>
              </a:rPr>
              <a:t>(    ) a family Penny knows brings her to the city</a:t>
            </a:r>
            <a:endParaRPr lang="en-US" altLang="zh-CN" sz="2400" b="1">
              <a:sym typeface="+mn-ea"/>
            </a:endParaRPr>
          </a:p>
          <a:p>
            <a:pPr algn="l"/>
            <a:r>
              <a:rPr lang="en-US" altLang="zh-CN" sz="2400" b="1">
                <a:sym typeface="+mn-ea"/>
              </a:rPr>
              <a:t>(    ) the village teacher finds Penny and Socks</a:t>
            </a:r>
            <a:endParaRPr lang="en-US" altLang="zh-CN" sz="2400" b="1">
              <a:sym typeface="+mn-ea"/>
            </a:endParaRPr>
          </a:p>
          <a:p>
            <a:pPr algn="l"/>
            <a:r>
              <a:rPr lang="en-US" altLang="zh-CN" sz="2400" b="1">
                <a:sym typeface="+mn-ea"/>
              </a:rPr>
              <a:t>(    ) Jane, Sara and her mother visit</a:t>
            </a:r>
            <a:endParaRPr lang="en-US" altLang="zh-CN" sz="2400" b="1"/>
          </a:p>
        </p:txBody>
      </p:sp>
      <p:pic>
        <p:nvPicPr>
          <p:cNvPr id="7" name="图片 6" descr="IMG_20200924_095859"/>
          <p:cNvPicPr>
            <a:picLocks noChangeAspect="1"/>
          </p:cNvPicPr>
          <p:nvPr/>
        </p:nvPicPr>
        <p:blipFill>
          <a:blip r:embed="rId2"/>
          <a:stretch>
            <a:fillRect/>
          </a:stretch>
        </p:blipFill>
        <p:spPr>
          <a:xfrm>
            <a:off x="368300" y="805180"/>
            <a:ext cx="1550035" cy="1463040"/>
          </a:xfrm>
          <a:prstGeom prst="rect">
            <a:avLst/>
          </a:prstGeom>
        </p:spPr>
      </p:pic>
      <p:sp>
        <p:nvSpPr>
          <p:cNvPr id="9" name="TextBox 4"/>
          <p:cNvSpPr txBox="1"/>
          <p:nvPr/>
        </p:nvSpPr>
        <p:spPr>
          <a:xfrm>
            <a:off x="3122295" y="221615"/>
            <a:ext cx="3514090" cy="583565"/>
          </a:xfrm>
          <a:prstGeom prst="rect">
            <a:avLst/>
          </a:prstGeom>
          <a:noFill/>
        </p:spPr>
        <p:txBody>
          <a:bodyPr wrap="square" rtlCol="0">
            <a:spAutoFit/>
          </a:bodyPr>
          <a:p>
            <a:r>
              <a:rPr lang="en-US" altLang="zh-CN" sz="3200" b="1" dirty="0"/>
              <a:t>Climax (P36-55)</a:t>
            </a:r>
            <a:endParaRPr lang="en-US" altLang="zh-CN" sz="3200" b="1" dirty="0"/>
          </a:p>
        </p:txBody>
      </p:sp>
      <p:sp>
        <p:nvSpPr>
          <p:cNvPr id="25" name="文本框 24"/>
          <p:cNvSpPr txBox="1"/>
          <p:nvPr/>
        </p:nvSpPr>
        <p:spPr>
          <a:xfrm>
            <a:off x="2211070" y="2780665"/>
            <a:ext cx="311785" cy="398780"/>
          </a:xfrm>
          <a:prstGeom prst="rect">
            <a:avLst/>
          </a:prstGeom>
          <a:noFill/>
        </p:spPr>
        <p:txBody>
          <a:bodyPr wrap="none" rtlCol="0">
            <a:spAutoFit/>
          </a:bodyPr>
          <a:p>
            <a:r>
              <a:rPr lang="en-US" altLang="zh-CN" sz="2000" b="1">
                <a:solidFill>
                  <a:srgbClr val="FF0000"/>
                </a:solidFill>
              </a:rPr>
              <a:t>2</a:t>
            </a:r>
            <a:endParaRPr lang="en-US" altLang="zh-CN" sz="2000" b="1">
              <a:solidFill>
                <a:srgbClr val="FF0000"/>
              </a:solidFill>
            </a:endParaRPr>
          </a:p>
        </p:txBody>
      </p:sp>
      <p:sp>
        <p:nvSpPr>
          <p:cNvPr id="2" name="文本框 1"/>
          <p:cNvSpPr txBox="1"/>
          <p:nvPr/>
        </p:nvSpPr>
        <p:spPr>
          <a:xfrm>
            <a:off x="2211070" y="3179445"/>
            <a:ext cx="311785" cy="398780"/>
          </a:xfrm>
          <a:prstGeom prst="rect">
            <a:avLst/>
          </a:prstGeom>
          <a:noFill/>
        </p:spPr>
        <p:txBody>
          <a:bodyPr wrap="none" rtlCol="0">
            <a:spAutoFit/>
          </a:bodyPr>
          <a:p>
            <a:r>
              <a:rPr lang="en-US" altLang="zh-CN" sz="2000" b="1">
                <a:solidFill>
                  <a:srgbClr val="FF0000"/>
                </a:solidFill>
              </a:rPr>
              <a:t>1</a:t>
            </a:r>
            <a:endParaRPr lang="en-US" altLang="zh-CN" sz="2000" b="1">
              <a:solidFill>
                <a:srgbClr val="FF0000"/>
              </a:solidFill>
            </a:endParaRPr>
          </a:p>
        </p:txBody>
      </p:sp>
      <p:sp>
        <p:nvSpPr>
          <p:cNvPr id="5" name="文本框 4"/>
          <p:cNvSpPr txBox="1"/>
          <p:nvPr/>
        </p:nvSpPr>
        <p:spPr>
          <a:xfrm>
            <a:off x="2211070" y="1718310"/>
            <a:ext cx="311785" cy="398780"/>
          </a:xfrm>
          <a:prstGeom prst="rect">
            <a:avLst/>
          </a:prstGeom>
          <a:noFill/>
        </p:spPr>
        <p:txBody>
          <a:bodyPr wrap="none" rtlCol="0">
            <a:spAutoFit/>
          </a:bodyPr>
          <a:p>
            <a:r>
              <a:rPr lang="en-US" altLang="zh-CN" sz="2000" b="1">
                <a:solidFill>
                  <a:srgbClr val="FF0000"/>
                </a:solidFill>
              </a:rPr>
              <a:t>3</a:t>
            </a:r>
            <a:endParaRPr lang="en-US" altLang="zh-CN" sz="2000" b="1">
              <a:solidFill>
                <a:srgbClr val="FF0000"/>
              </a:solidFill>
            </a:endParaRPr>
          </a:p>
        </p:txBody>
      </p:sp>
      <p:sp>
        <p:nvSpPr>
          <p:cNvPr id="6" name="文本框 5"/>
          <p:cNvSpPr txBox="1"/>
          <p:nvPr/>
        </p:nvSpPr>
        <p:spPr>
          <a:xfrm>
            <a:off x="2211070" y="3505835"/>
            <a:ext cx="311785" cy="398780"/>
          </a:xfrm>
          <a:prstGeom prst="rect">
            <a:avLst/>
          </a:prstGeom>
          <a:noFill/>
        </p:spPr>
        <p:txBody>
          <a:bodyPr wrap="none" rtlCol="0">
            <a:spAutoFit/>
          </a:bodyPr>
          <a:p>
            <a:r>
              <a:rPr lang="en-US" altLang="zh-CN" sz="2000" b="1">
                <a:solidFill>
                  <a:srgbClr val="FF0000"/>
                </a:solidFill>
              </a:rPr>
              <a:t>4</a:t>
            </a:r>
            <a:endParaRPr lang="en-US" altLang="zh-CN" sz="2000" b="1">
              <a:solidFill>
                <a:srgbClr val="FF0000"/>
              </a:solidFill>
            </a:endParaRPr>
          </a:p>
        </p:txBody>
      </p:sp>
      <p:sp>
        <p:nvSpPr>
          <p:cNvPr id="13" name="文本框 12"/>
          <p:cNvSpPr txBox="1"/>
          <p:nvPr/>
        </p:nvSpPr>
        <p:spPr>
          <a:xfrm>
            <a:off x="2211070" y="2059940"/>
            <a:ext cx="311785" cy="398780"/>
          </a:xfrm>
          <a:prstGeom prst="rect">
            <a:avLst/>
          </a:prstGeom>
          <a:noFill/>
        </p:spPr>
        <p:txBody>
          <a:bodyPr wrap="none" rtlCol="0">
            <a:spAutoFit/>
          </a:bodyPr>
          <a:p>
            <a:r>
              <a:rPr lang="en-US" altLang="zh-CN" sz="2000" b="1">
                <a:solidFill>
                  <a:srgbClr val="FF0000"/>
                </a:solidFill>
              </a:rPr>
              <a:t>5</a:t>
            </a:r>
            <a:endParaRPr lang="en-US" altLang="zh-CN" sz="2000" b="1">
              <a:solidFill>
                <a:srgbClr val="FF0000"/>
              </a:solidFill>
            </a:endParaRPr>
          </a:p>
        </p:txBody>
      </p:sp>
      <p:sp>
        <p:nvSpPr>
          <p:cNvPr id="14" name="文本框 13"/>
          <p:cNvSpPr txBox="1"/>
          <p:nvPr/>
        </p:nvSpPr>
        <p:spPr>
          <a:xfrm>
            <a:off x="2211070" y="4265930"/>
            <a:ext cx="311785" cy="398780"/>
          </a:xfrm>
          <a:prstGeom prst="rect">
            <a:avLst/>
          </a:prstGeom>
          <a:noFill/>
        </p:spPr>
        <p:txBody>
          <a:bodyPr wrap="none" rtlCol="0">
            <a:spAutoFit/>
          </a:bodyPr>
          <a:p>
            <a:r>
              <a:rPr lang="en-US" altLang="zh-CN" sz="2000" b="1">
                <a:solidFill>
                  <a:srgbClr val="FF0000"/>
                </a:solidFill>
              </a:rPr>
              <a:t>6</a:t>
            </a:r>
            <a:endParaRPr lang="en-US" altLang="zh-CN" sz="2000" b="1">
              <a:solidFill>
                <a:srgbClr val="FF0000"/>
              </a:solidFill>
            </a:endParaRPr>
          </a:p>
        </p:txBody>
      </p:sp>
      <p:sp>
        <p:nvSpPr>
          <p:cNvPr id="15" name="文本框 14"/>
          <p:cNvSpPr txBox="1"/>
          <p:nvPr/>
        </p:nvSpPr>
        <p:spPr>
          <a:xfrm>
            <a:off x="2211070" y="2415540"/>
            <a:ext cx="311785" cy="398780"/>
          </a:xfrm>
          <a:prstGeom prst="rect">
            <a:avLst/>
          </a:prstGeom>
          <a:noFill/>
        </p:spPr>
        <p:txBody>
          <a:bodyPr wrap="none" rtlCol="0">
            <a:spAutoFit/>
          </a:bodyPr>
          <a:p>
            <a:r>
              <a:rPr lang="en-US" altLang="zh-CN" sz="2000" b="1">
                <a:solidFill>
                  <a:srgbClr val="FF0000"/>
                </a:solidFill>
              </a:rPr>
              <a:t>7</a:t>
            </a:r>
            <a:endParaRPr lang="en-US" altLang="zh-CN" sz="2000" b="1">
              <a:solidFill>
                <a:srgbClr val="FF0000"/>
              </a:solidFill>
            </a:endParaRPr>
          </a:p>
        </p:txBody>
      </p:sp>
      <p:sp>
        <p:nvSpPr>
          <p:cNvPr id="16" name="文本框 15"/>
          <p:cNvSpPr txBox="1"/>
          <p:nvPr/>
        </p:nvSpPr>
        <p:spPr>
          <a:xfrm>
            <a:off x="2211070" y="4625975"/>
            <a:ext cx="311785" cy="398780"/>
          </a:xfrm>
          <a:prstGeom prst="rect">
            <a:avLst/>
          </a:prstGeom>
          <a:noFill/>
        </p:spPr>
        <p:txBody>
          <a:bodyPr wrap="none" rtlCol="0">
            <a:spAutoFit/>
          </a:bodyPr>
          <a:p>
            <a:r>
              <a:rPr lang="en-US" altLang="zh-CN" sz="2000" b="1">
                <a:solidFill>
                  <a:srgbClr val="FF0000"/>
                </a:solidFill>
              </a:rPr>
              <a:t>8</a:t>
            </a:r>
            <a:endParaRPr lang="en-US" altLang="zh-CN" sz="2000" b="1">
              <a:solidFill>
                <a:srgbClr val="FF0000"/>
              </a:solidFill>
            </a:endParaRPr>
          </a:p>
        </p:txBody>
      </p:sp>
      <p:sp>
        <p:nvSpPr>
          <p:cNvPr id="17" name="文本框 16"/>
          <p:cNvSpPr txBox="1"/>
          <p:nvPr/>
        </p:nvSpPr>
        <p:spPr>
          <a:xfrm>
            <a:off x="2211070" y="5711825"/>
            <a:ext cx="311785" cy="398780"/>
          </a:xfrm>
          <a:prstGeom prst="rect">
            <a:avLst/>
          </a:prstGeom>
          <a:noFill/>
        </p:spPr>
        <p:txBody>
          <a:bodyPr wrap="none" rtlCol="0">
            <a:spAutoFit/>
          </a:bodyPr>
          <a:p>
            <a:r>
              <a:rPr lang="en-US" altLang="zh-CN" sz="2000" b="1">
                <a:solidFill>
                  <a:srgbClr val="FF0000"/>
                </a:solidFill>
              </a:rPr>
              <a:t>9</a:t>
            </a:r>
            <a:endParaRPr lang="en-US" altLang="zh-CN" sz="2000" b="1">
              <a:solidFill>
                <a:srgbClr val="FF0000"/>
              </a:solidFill>
            </a:endParaRPr>
          </a:p>
        </p:txBody>
      </p:sp>
      <p:sp>
        <p:nvSpPr>
          <p:cNvPr id="18" name="文本框 17"/>
          <p:cNvSpPr txBox="1"/>
          <p:nvPr/>
        </p:nvSpPr>
        <p:spPr>
          <a:xfrm>
            <a:off x="2146300" y="3904615"/>
            <a:ext cx="440690" cy="398780"/>
          </a:xfrm>
          <a:prstGeom prst="rect">
            <a:avLst/>
          </a:prstGeom>
          <a:noFill/>
        </p:spPr>
        <p:txBody>
          <a:bodyPr wrap="none" rtlCol="0">
            <a:spAutoFit/>
          </a:bodyPr>
          <a:p>
            <a:r>
              <a:rPr lang="en-US" altLang="zh-CN" sz="2000" b="1">
                <a:solidFill>
                  <a:srgbClr val="FF0000"/>
                </a:solidFill>
              </a:rPr>
              <a:t>10</a:t>
            </a:r>
            <a:endParaRPr lang="en-US" altLang="zh-CN" sz="2000" b="1">
              <a:solidFill>
                <a:srgbClr val="FF0000"/>
              </a:solidFill>
            </a:endParaRPr>
          </a:p>
        </p:txBody>
      </p:sp>
      <p:sp>
        <p:nvSpPr>
          <p:cNvPr id="19" name="文本框 18"/>
          <p:cNvSpPr txBox="1"/>
          <p:nvPr/>
        </p:nvSpPr>
        <p:spPr>
          <a:xfrm>
            <a:off x="2146300" y="5351780"/>
            <a:ext cx="440690" cy="398780"/>
          </a:xfrm>
          <a:prstGeom prst="rect">
            <a:avLst/>
          </a:prstGeom>
          <a:noFill/>
        </p:spPr>
        <p:txBody>
          <a:bodyPr wrap="none" rtlCol="0">
            <a:spAutoFit/>
          </a:bodyPr>
          <a:p>
            <a:r>
              <a:rPr lang="en-US" altLang="zh-CN" sz="2000" b="1">
                <a:solidFill>
                  <a:srgbClr val="FF0000"/>
                </a:solidFill>
              </a:rPr>
              <a:t>11</a:t>
            </a:r>
            <a:endParaRPr lang="en-US" altLang="zh-CN" sz="2000" b="1">
              <a:solidFill>
                <a:srgbClr val="FF0000"/>
              </a:solidFill>
            </a:endParaRPr>
          </a:p>
        </p:txBody>
      </p:sp>
      <p:sp>
        <p:nvSpPr>
          <p:cNvPr id="20" name="文本框 19"/>
          <p:cNvSpPr txBox="1"/>
          <p:nvPr/>
        </p:nvSpPr>
        <p:spPr>
          <a:xfrm>
            <a:off x="2146300" y="4989195"/>
            <a:ext cx="440690" cy="398780"/>
          </a:xfrm>
          <a:prstGeom prst="rect">
            <a:avLst/>
          </a:prstGeom>
          <a:noFill/>
        </p:spPr>
        <p:txBody>
          <a:bodyPr wrap="none" rtlCol="0">
            <a:spAutoFit/>
          </a:bodyPr>
          <a:p>
            <a:r>
              <a:rPr lang="en-US" altLang="zh-CN" sz="2000" b="1">
                <a:solidFill>
                  <a:srgbClr val="FF0000"/>
                </a:solidFill>
              </a:rPr>
              <a:t>12</a:t>
            </a:r>
            <a:endParaRPr lang="en-US" altLang="zh-CN" sz="2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linds(horizontal)">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horizont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linds(horizontal)">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3" grpId="0" bldLvl="0" animBg="1"/>
      <p:bldP spid="25" grpId="0"/>
      <p:bldP spid="2" grpId="0"/>
      <p:bldP spid="5" grpId="0"/>
      <p:bldP spid="6" grpId="0"/>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0"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云形 9"/>
          <p:cNvSpPr/>
          <p:nvPr/>
        </p:nvSpPr>
        <p:spPr>
          <a:xfrm>
            <a:off x="2625090" y="76200"/>
            <a:ext cx="4158615"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1" name="TextBox 4"/>
          <p:cNvSpPr txBox="1"/>
          <p:nvPr/>
        </p:nvSpPr>
        <p:spPr>
          <a:xfrm>
            <a:off x="3649980" y="220980"/>
            <a:ext cx="2973705" cy="583565"/>
          </a:xfrm>
          <a:prstGeom prst="rect">
            <a:avLst/>
          </a:prstGeom>
          <a:noFill/>
        </p:spPr>
        <p:txBody>
          <a:bodyPr wrap="square" rtlCol="0">
            <a:spAutoFit/>
          </a:bodyPr>
          <a:p>
            <a:r>
              <a:rPr lang="en-US" altLang="zh-CN" sz="3200" b="1" dirty="0"/>
              <a:t>Discussion</a:t>
            </a:r>
            <a:endParaRPr lang="en-US" altLang="zh-CN" sz="3200" b="1" dirty="0"/>
          </a:p>
        </p:txBody>
      </p:sp>
      <p:sp>
        <p:nvSpPr>
          <p:cNvPr id="12" name="文本框 11"/>
          <p:cNvSpPr txBox="1"/>
          <p:nvPr/>
        </p:nvSpPr>
        <p:spPr>
          <a:xfrm>
            <a:off x="788670" y="1647190"/>
            <a:ext cx="7408545" cy="8299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Q1: Do you think going off on her own is a good way to solve the problem? Why/why not?</a:t>
            </a:r>
            <a:endParaRPr lang="en-US" altLang="zh-CN" sz="2000" b="1"/>
          </a:p>
        </p:txBody>
      </p:sp>
      <p:sp>
        <p:nvSpPr>
          <p:cNvPr id="3" name="文本框 2"/>
          <p:cNvSpPr txBox="1"/>
          <p:nvPr/>
        </p:nvSpPr>
        <p:spPr>
          <a:xfrm>
            <a:off x="788670" y="3301365"/>
            <a:ext cx="7408545" cy="4603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Q2: What do you want to say to Penny? </a:t>
            </a:r>
            <a:endParaRPr lang="en-US" altLang="zh-CN" sz="2400" b="1"/>
          </a:p>
        </p:txBody>
      </p:sp>
      <p:pic>
        <p:nvPicPr>
          <p:cNvPr id="2" name="图片 1" descr="IMG_20200925_222703"/>
          <p:cNvPicPr>
            <a:picLocks noChangeAspect="1"/>
          </p:cNvPicPr>
          <p:nvPr/>
        </p:nvPicPr>
        <p:blipFill>
          <a:blip r:embed="rId2"/>
          <a:srcRect l="5780" t="26458" r="45436" b="34615"/>
          <a:stretch>
            <a:fillRect/>
          </a:stretch>
        </p:blipFill>
        <p:spPr>
          <a:xfrm>
            <a:off x="6710680" y="3987165"/>
            <a:ext cx="2359025" cy="2788920"/>
          </a:xfrm>
          <a:prstGeom prst="bevel">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0"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905" y="2132965"/>
            <a:ext cx="2180590" cy="20351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1144270" y="4525010"/>
            <a:ext cx="3034665" cy="6451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3600" b="1"/>
              <a:t>in the village</a:t>
            </a:r>
            <a:endParaRPr lang="en-US" altLang="zh-CN" sz="3600" b="1"/>
          </a:p>
        </p:txBody>
      </p:sp>
      <p:sp>
        <p:nvSpPr>
          <p:cNvPr id="4" name="文本框 3"/>
          <p:cNvSpPr txBox="1"/>
          <p:nvPr/>
        </p:nvSpPr>
        <p:spPr>
          <a:xfrm>
            <a:off x="5390515" y="4495800"/>
            <a:ext cx="3034665" cy="6451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3600" b="1"/>
              <a:t>in the city</a:t>
            </a:r>
            <a:endParaRPr lang="en-US" altLang="zh-CN" sz="3600" b="1"/>
          </a:p>
        </p:txBody>
      </p:sp>
      <p:sp>
        <p:nvSpPr>
          <p:cNvPr id="5" name="右箭头 4"/>
          <p:cNvSpPr/>
          <p:nvPr/>
        </p:nvSpPr>
        <p:spPr>
          <a:xfrm>
            <a:off x="4270375" y="4671060"/>
            <a:ext cx="1093470" cy="34734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右弧形箭头 5"/>
          <p:cNvSpPr/>
          <p:nvPr/>
        </p:nvSpPr>
        <p:spPr>
          <a:xfrm rot="5400000">
            <a:off x="4325620" y="4047490"/>
            <a:ext cx="924560" cy="3304540"/>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8" name="右弧形箭头 7"/>
          <p:cNvSpPr/>
          <p:nvPr/>
        </p:nvSpPr>
        <p:spPr>
          <a:xfrm rot="16200000">
            <a:off x="4491355" y="2173605"/>
            <a:ext cx="924560" cy="3304540"/>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 name="云形 9"/>
          <p:cNvSpPr/>
          <p:nvPr/>
        </p:nvSpPr>
        <p:spPr>
          <a:xfrm>
            <a:off x="2656205" y="60960"/>
            <a:ext cx="3461385"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1" name="TextBox 4"/>
          <p:cNvSpPr txBox="1"/>
          <p:nvPr/>
        </p:nvSpPr>
        <p:spPr>
          <a:xfrm>
            <a:off x="2199005" y="157480"/>
            <a:ext cx="3953510" cy="583565"/>
          </a:xfrm>
          <a:prstGeom prst="rect">
            <a:avLst/>
          </a:prstGeom>
          <a:noFill/>
        </p:spPr>
        <p:txBody>
          <a:bodyPr wrap="square" rtlCol="0">
            <a:spAutoFit/>
          </a:bodyPr>
          <a:p>
            <a:pPr lvl="2"/>
            <a:r>
              <a:rPr lang="en-US" altLang="zh-CN" sz="3200" b="1" dirty="0"/>
              <a:t>Ending (P56-59)</a:t>
            </a:r>
            <a:endParaRPr lang="en-US" altLang="zh-CN" sz="3200" b="1" dirty="0"/>
          </a:p>
        </p:txBody>
      </p:sp>
      <p:sp>
        <p:nvSpPr>
          <p:cNvPr id="16" name="文本框 15"/>
          <p:cNvSpPr txBox="1"/>
          <p:nvPr/>
        </p:nvSpPr>
        <p:spPr>
          <a:xfrm>
            <a:off x="915035" y="1517650"/>
            <a:ext cx="5793105" cy="8299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After Penny comes back, what does she and her parents say and do to each other? </a:t>
            </a:r>
            <a:endParaRPr lang="en-US" altLang="zh-CN" sz="2400" b="1"/>
          </a:p>
        </p:txBody>
      </p:sp>
      <p:sp>
        <p:nvSpPr>
          <p:cNvPr id="21" name="文本框 20"/>
          <p:cNvSpPr txBox="1"/>
          <p:nvPr/>
        </p:nvSpPr>
        <p:spPr>
          <a:xfrm>
            <a:off x="1977390" y="5237480"/>
            <a:ext cx="1122680" cy="368300"/>
          </a:xfrm>
          <a:prstGeom prst="rect">
            <a:avLst/>
          </a:prstGeom>
          <a:solidFill>
            <a:schemeClr val="accent3"/>
          </a:solidFill>
        </p:spPr>
        <p:txBody>
          <a:bodyPr wrap="none" rtlCol="0">
            <a:spAutoFit/>
          </a:bodyPr>
          <a:p>
            <a:r>
              <a:rPr lang="en-US" altLang="zh-CN" b="1">
                <a:solidFill>
                  <a:srgbClr val="0070C0"/>
                </a:solidFill>
              </a:rPr>
              <a:t>Beginning</a:t>
            </a:r>
            <a:endParaRPr lang="en-US" altLang="zh-CN" b="1">
              <a:solidFill>
                <a:srgbClr val="0070C0"/>
              </a:solidFill>
            </a:endParaRPr>
          </a:p>
        </p:txBody>
      </p:sp>
      <p:sp>
        <p:nvSpPr>
          <p:cNvPr id="7" name="文本框 6"/>
          <p:cNvSpPr txBox="1"/>
          <p:nvPr/>
        </p:nvSpPr>
        <p:spPr>
          <a:xfrm>
            <a:off x="6544310" y="5237480"/>
            <a:ext cx="1463040" cy="368300"/>
          </a:xfrm>
          <a:prstGeom prst="rect">
            <a:avLst/>
          </a:prstGeom>
          <a:solidFill>
            <a:schemeClr val="accent3"/>
          </a:solidFill>
        </p:spPr>
        <p:txBody>
          <a:bodyPr wrap="none" rtlCol="0">
            <a:spAutoFit/>
          </a:bodyPr>
          <a:p>
            <a:r>
              <a:rPr lang="en-US" altLang="zh-CN" b="1">
                <a:solidFill>
                  <a:srgbClr val="0070C0"/>
                </a:solidFill>
              </a:rPr>
              <a:t>Development</a:t>
            </a:r>
            <a:endParaRPr lang="en-US" altLang="zh-CN" b="1">
              <a:solidFill>
                <a:srgbClr val="0070C0"/>
              </a:solidFill>
            </a:endParaRPr>
          </a:p>
        </p:txBody>
      </p:sp>
      <p:sp>
        <p:nvSpPr>
          <p:cNvPr id="9" name="文本框 8"/>
          <p:cNvSpPr txBox="1"/>
          <p:nvPr/>
        </p:nvSpPr>
        <p:spPr>
          <a:xfrm>
            <a:off x="4484370" y="6241415"/>
            <a:ext cx="817245" cy="368300"/>
          </a:xfrm>
          <a:prstGeom prst="rect">
            <a:avLst/>
          </a:prstGeom>
          <a:solidFill>
            <a:schemeClr val="accent3"/>
          </a:solidFill>
        </p:spPr>
        <p:txBody>
          <a:bodyPr wrap="none" rtlCol="0">
            <a:spAutoFit/>
          </a:bodyPr>
          <a:p>
            <a:r>
              <a:rPr lang="en-US" altLang="zh-CN" b="1">
                <a:solidFill>
                  <a:srgbClr val="0070C0"/>
                </a:solidFill>
              </a:rPr>
              <a:t>Climax</a:t>
            </a:r>
            <a:endParaRPr lang="en-US" altLang="zh-CN" b="1">
              <a:solidFill>
                <a:srgbClr val="0070C0"/>
              </a:solidFill>
            </a:endParaRPr>
          </a:p>
        </p:txBody>
      </p:sp>
      <p:sp>
        <p:nvSpPr>
          <p:cNvPr id="12" name="文本框 11"/>
          <p:cNvSpPr txBox="1"/>
          <p:nvPr/>
        </p:nvSpPr>
        <p:spPr>
          <a:xfrm>
            <a:off x="4348480" y="2805430"/>
            <a:ext cx="826770" cy="368300"/>
          </a:xfrm>
          <a:prstGeom prst="rect">
            <a:avLst/>
          </a:prstGeom>
          <a:solidFill>
            <a:schemeClr val="accent3"/>
          </a:solidFill>
        </p:spPr>
        <p:txBody>
          <a:bodyPr wrap="none" rtlCol="0">
            <a:spAutoFit/>
          </a:bodyPr>
          <a:p>
            <a:r>
              <a:rPr lang="en-US" altLang="zh-CN" b="1">
                <a:solidFill>
                  <a:srgbClr val="0070C0"/>
                </a:solidFill>
              </a:rPr>
              <a:t>Ending</a:t>
            </a:r>
            <a:endParaRPr lang="en-US" altLang="zh-CN"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6" grpId="0" bldLvl="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123950" y="580390"/>
            <a:ext cx="7510145" cy="60007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Penny sees the police cars and she is frightened.</a:t>
            </a:r>
            <a:endParaRPr lang="en-US" altLang="zh-CN" sz="2400" b="1"/>
          </a:p>
          <a:p>
            <a:pPr algn="l"/>
            <a:r>
              <a:rPr lang="en-US" altLang="zh-CN" sz="2400" b="1"/>
              <a:t>“It's OK,” says her mother. “The police are here because you are missing. You are not in trouble.”</a:t>
            </a:r>
            <a:endParaRPr lang="en-US" altLang="zh-CN" sz="2400" b="1"/>
          </a:p>
          <a:p>
            <a:pPr algn="l"/>
            <a:r>
              <a:rPr lang="en-US" altLang="zh-CN" sz="2400" b="1"/>
              <a:t>“I'm so sorry,” cries Penny. She understands now how worried her parents are.</a:t>
            </a:r>
            <a:endParaRPr lang="en-US" altLang="zh-CN" sz="2400" b="1"/>
          </a:p>
          <a:p>
            <a:pPr algn="l"/>
            <a:r>
              <a:rPr lang="en-US" altLang="zh-CN" sz="2400" b="1"/>
              <a:t>“Don't go off on your own again!” says her father. “And always keep your phone on. We were very worried.”</a:t>
            </a:r>
            <a:endParaRPr lang="en-US" altLang="zh-CN" sz="2400" b="1"/>
          </a:p>
          <a:p>
            <a:pPr algn="l"/>
            <a:r>
              <a:rPr lang="en-US" altLang="zh-CN" sz="2400" b="1"/>
              <a:t>“I'm very sorry,” says Penny. And they all hug each other.</a:t>
            </a:r>
            <a:endParaRPr lang="en-US" altLang="zh-CN" sz="2400" b="1"/>
          </a:p>
          <a:p>
            <a:pPr algn="l"/>
            <a:r>
              <a:rPr lang="en-US" altLang="zh-CN" sz="2400" b="1"/>
              <a:t>“We are a family,” says her mother. “We must talk about everything together as a family. We love you,” she tells her daughter. “And we worry about you.”</a:t>
            </a:r>
            <a:endParaRPr lang="en-US" altLang="zh-CN" sz="2400" b="1"/>
          </a:p>
          <a:p>
            <a:pPr algn="l"/>
            <a:r>
              <a:rPr lang="en-US" altLang="zh-CN" sz="2400" b="1"/>
              <a:t>“I love you, too,” says Penny.</a:t>
            </a:r>
            <a:endParaRPr lang="en-US" altLang="zh-CN" sz="2400" b="1"/>
          </a:p>
          <a:p>
            <a:pPr algn="l"/>
            <a:r>
              <a:rPr lang="en-US" altLang="zh-CN" sz="2400" b="1"/>
              <a:t>“And we're so sorry,” say her parents.</a:t>
            </a:r>
            <a:endParaRPr lang="en-US" altLang="zh-CN" sz="2400" b="1"/>
          </a:p>
          <a:p>
            <a:pPr algn="l"/>
            <a:r>
              <a:rPr lang="en-US" altLang="zh-CN" sz="2400" b="1"/>
              <a:t>“Why are you sorry?” Penny asks them.</a:t>
            </a:r>
            <a:endParaRPr lang="en-US" altLang="zh-CN" sz="2400" b="1"/>
          </a:p>
          <a:p>
            <a:pPr algn="l"/>
            <a:r>
              <a:rPr lang="en-US" altLang="zh-CN" sz="2400" b="1"/>
              <a:t>“Because you feel lonely and you don't want to tell us. And you find a puppy and you can't tell us,” they say.</a:t>
            </a:r>
            <a:endParaRPr lang="en-US" altLang="zh-CN" sz="2400" b="1"/>
          </a:p>
        </p:txBody>
      </p:sp>
      <p:sp>
        <p:nvSpPr>
          <p:cNvPr id="9" name="云形 8"/>
          <p:cNvSpPr/>
          <p:nvPr/>
        </p:nvSpPr>
        <p:spPr>
          <a:xfrm>
            <a:off x="2656205" y="60960"/>
            <a:ext cx="4376420" cy="441325"/>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2" name="TextBox 4"/>
          <p:cNvSpPr txBox="1"/>
          <p:nvPr/>
        </p:nvSpPr>
        <p:spPr>
          <a:xfrm>
            <a:off x="743585" y="-48260"/>
            <a:ext cx="7009765" cy="583565"/>
          </a:xfrm>
          <a:prstGeom prst="rect">
            <a:avLst/>
          </a:prstGeom>
          <a:noFill/>
        </p:spPr>
        <p:txBody>
          <a:bodyPr wrap="square" rtlCol="0">
            <a:spAutoFit/>
          </a:bodyPr>
          <a:p>
            <a:pPr lvl="2"/>
            <a:r>
              <a:rPr lang="en-US" altLang="zh-CN" sz="3200" b="1" dirty="0">
                <a:solidFill>
                  <a:srgbClr val="FF0000"/>
                </a:solidFill>
              </a:rPr>
              <a:t>Read silently by yourselves (P56-57)</a:t>
            </a:r>
            <a:endParaRPr lang="en-US" altLang="zh-CN" sz="3200" b="1" dirty="0">
              <a:solidFill>
                <a:srgbClr val="FF0000"/>
              </a:solidFill>
            </a:endParaRPr>
          </a:p>
        </p:txBody>
      </p:sp>
      <p:sp>
        <p:nvSpPr>
          <p:cNvPr id="15" name="文本框 14"/>
          <p:cNvSpPr txBox="1"/>
          <p:nvPr/>
        </p:nvSpPr>
        <p:spPr>
          <a:xfrm>
            <a:off x="1246505" y="943610"/>
            <a:ext cx="1004570" cy="460375"/>
          </a:xfrm>
          <a:prstGeom prst="rect">
            <a:avLst/>
          </a:prstGeom>
          <a:noFill/>
        </p:spPr>
        <p:txBody>
          <a:bodyPr wrap="none" rtlCol="0">
            <a:spAutoFit/>
          </a:bodyPr>
          <a:p>
            <a:r>
              <a:rPr lang="en-US" altLang="zh-CN" sz="2400" b="1">
                <a:solidFill>
                  <a:srgbClr val="FF0000"/>
                </a:solidFill>
              </a:rPr>
              <a:t>It's OK</a:t>
            </a:r>
            <a:endParaRPr lang="en-US" altLang="zh-CN" sz="2400" b="1">
              <a:solidFill>
                <a:srgbClr val="FF0000"/>
              </a:solidFill>
            </a:endParaRPr>
          </a:p>
        </p:txBody>
      </p:sp>
      <p:sp>
        <p:nvSpPr>
          <p:cNvPr id="17" name="文本框 16"/>
          <p:cNvSpPr txBox="1"/>
          <p:nvPr/>
        </p:nvSpPr>
        <p:spPr>
          <a:xfrm>
            <a:off x="1246505" y="1669415"/>
            <a:ext cx="1654175" cy="460375"/>
          </a:xfrm>
          <a:prstGeom prst="rect">
            <a:avLst/>
          </a:prstGeom>
          <a:noFill/>
        </p:spPr>
        <p:txBody>
          <a:bodyPr wrap="none" rtlCol="0">
            <a:spAutoFit/>
          </a:bodyPr>
          <a:p>
            <a:pPr algn="l"/>
            <a:r>
              <a:rPr lang="en-US" altLang="zh-CN" sz="2400" b="1">
                <a:solidFill>
                  <a:srgbClr val="FF0000"/>
                </a:solidFill>
                <a:sym typeface="+mn-ea"/>
              </a:rPr>
              <a:t>I'm so sorry</a:t>
            </a:r>
            <a:endParaRPr lang="en-US" altLang="zh-CN" sz="2400" b="1">
              <a:solidFill>
                <a:srgbClr val="FF0000"/>
              </a:solidFill>
              <a:sym typeface="+mn-ea"/>
            </a:endParaRPr>
          </a:p>
        </p:txBody>
      </p:sp>
      <p:sp>
        <p:nvSpPr>
          <p:cNvPr id="18" name="文本框 17"/>
          <p:cNvSpPr txBox="1"/>
          <p:nvPr/>
        </p:nvSpPr>
        <p:spPr>
          <a:xfrm>
            <a:off x="4735830" y="2773680"/>
            <a:ext cx="3074035" cy="460375"/>
          </a:xfrm>
          <a:prstGeom prst="rect">
            <a:avLst/>
          </a:prstGeom>
          <a:noFill/>
        </p:spPr>
        <p:txBody>
          <a:bodyPr wrap="none" rtlCol="0">
            <a:spAutoFit/>
          </a:bodyPr>
          <a:p>
            <a:pPr algn="l"/>
            <a:r>
              <a:rPr lang="en-US" altLang="zh-CN" sz="2400" b="1">
                <a:solidFill>
                  <a:srgbClr val="FF0000"/>
                </a:solidFill>
                <a:sym typeface="+mn-ea"/>
              </a:rPr>
              <a:t>We were very worried.</a:t>
            </a:r>
            <a:endParaRPr lang="en-US" altLang="zh-CN" sz="2400" b="1">
              <a:solidFill>
                <a:srgbClr val="FF0000"/>
              </a:solidFill>
              <a:sym typeface="+mn-ea"/>
            </a:endParaRPr>
          </a:p>
        </p:txBody>
      </p:sp>
      <p:sp>
        <p:nvSpPr>
          <p:cNvPr id="19" name="文本框 18"/>
          <p:cNvSpPr txBox="1"/>
          <p:nvPr/>
        </p:nvSpPr>
        <p:spPr>
          <a:xfrm>
            <a:off x="1246505" y="3134995"/>
            <a:ext cx="1917700" cy="460375"/>
          </a:xfrm>
          <a:prstGeom prst="rect">
            <a:avLst/>
          </a:prstGeom>
          <a:noFill/>
        </p:spPr>
        <p:txBody>
          <a:bodyPr wrap="none" rtlCol="0">
            <a:spAutoFit/>
          </a:bodyPr>
          <a:p>
            <a:pPr algn="l"/>
            <a:r>
              <a:rPr lang="en-US" altLang="zh-CN" sz="2400" b="1">
                <a:solidFill>
                  <a:srgbClr val="FF0000"/>
                </a:solidFill>
                <a:sym typeface="+mn-ea"/>
              </a:rPr>
              <a:t>I'm very sorry</a:t>
            </a:r>
            <a:endParaRPr lang="en-US" altLang="zh-CN" sz="2400" b="1">
              <a:solidFill>
                <a:srgbClr val="FF0000"/>
              </a:solidFill>
              <a:sym typeface="+mn-ea"/>
            </a:endParaRPr>
          </a:p>
        </p:txBody>
      </p:sp>
      <p:sp>
        <p:nvSpPr>
          <p:cNvPr id="20" name="文本框 19"/>
          <p:cNvSpPr txBox="1"/>
          <p:nvPr/>
        </p:nvSpPr>
        <p:spPr>
          <a:xfrm>
            <a:off x="5314950" y="3134995"/>
            <a:ext cx="3087370" cy="460375"/>
          </a:xfrm>
          <a:prstGeom prst="rect">
            <a:avLst/>
          </a:prstGeom>
          <a:noFill/>
        </p:spPr>
        <p:txBody>
          <a:bodyPr wrap="none" rtlCol="0">
            <a:spAutoFit/>
          </a:bodyPr>
          <a:p>
            <a:pPr algn="l"/>
            <a:r>
              <a:rPr lang="en-US" altLang="zh-CN" sz="2400" b="1">
                <a:solidFill>
                  <a:srgbClr val="FF0000"/>
                </a:solidFill>
                <a:sym typeface="+mn-ea"/>
              </a:rPr>
              <a:t>they all hug each other</a:t>
            </a:r>
            <a:endParaRPr lang="en-US" altLang="zh-CN" sz="2400" b="1">
              <a:solidFill>
                <a:srgbClr val="FF0000"/>
              </a:solidFill>
              <a:sym typeface="+mn-ea"/>
            </a:endParaRPr>
          </a:p>
        </p:txBody>
      </p:sp>
      <p:sp>
        <p:nvSpPr>
          <p:cNvPr id="21" name="文本框 20"/>
          <p:cNvSpPr txBox="1"/>
          <p:nvPr/>
        </p:nvSpPr>
        <p:spPr>
          <a:xfrm>
            <a:off x="5180965" y="3881120"/>
            <a:ext cx="1739900" cy="460375"/>
          </a:xfrm>
          <a:prstGeom prst="rect">
            <a:avLst/>
          </a:prstGeom>
          <a:noFill/>
        </p:spPr>
        <p:txBody>
          <a:bodyPr wrap="none" rtlCol="0">
            <a:spAutoFit/>
          </a:bodyPr>
          <a:p>
            <a:pPr algn="l"/>
            <a:r>
              <a:rPr lang="en-US" altLang="zh-CN" sz="2400" b="1">
                <a:solidFill>
                  <a:srgbClr val="FF0000"/>
                </a:solidFill>
                <a:sym typeface="+mn-ea"/>
              </a:rPr>
              <a:t>We love you</a:t>
            </a:r>
            <a:endParaRPr lang="en-US" altLang="zh-CN" sz="2400" b="1">
              <a:solidFill>
                <a:srgbClr val="FF0000"/>
              </a:solidFill>
              <a:sym typeface="+mn-ea"/>
            </a:endParaRPr>
          </a:p>
        </p:txBody>
      </p:sp>
      <p:sp>
        <p:nvSpPr>
          <p:cNvPr id="22" name="文本框 21"/>
          <p:cNvSpPr txBox="1"/>
          <p:nvPr/>
        </p:nvSpPr>
        <p:spPr>
          <a:xfrm>
            <a:off x="3574415" y="4251960"/>
            <a:ext cx="2735580" cy="460375"/>
          </a:xfrm>
          <a:prstGeom prst="rect">
            <a:avLst/>
          </a:prstGeom>
          <a:noFill/>
        </p:spPr>
        <p:txBody>
          <a:bodyPr wrap="none" rtlCol="0">
            <a:spAutoFit/>
          </a:bodyPr>
          <a:p>
            <a:pPr algn="l"/>
            <a:r>
              <a:rPr lang="en-US" altLang="zh-CN" sz="2400" b="1">
                <a:solidFill>
                  <a:srgbClr val="FF0000"/>
                </a:solidFill>
                <a:sym typeface="+mn-ea"/>
              </a:rPr>
              <a:t>we worry about you</a:t>
            </a:r>
            <a:endParaRPr lang="en-US" altLang="zh-CN" sz="2400" b="1">
              <a:solidFill>
                <a:srgbClr val="FF0000"/>
              </a:solidFill>
              <a:sym typeface="+mn-ea"/>
            </a:endParaRPr>
          </a:p>
        </p:txBody>
      </p:sp>
      <p:sp>
        <p:nvSpPr>
          <p:cNvPr id="2" name="文本框 1"/>
          <p:cNvSpPr txBox="1"/>
          <p:nvPr/>
        </p:nvSpPr>
        <p:spPr>
          <a:xfrm>
            <a:off x="1246505" y="4598035"/>
            <a:ext cx="1980565" cy="460375"/>
          </a:xfrm>
          <a:prstGeom prst="rect">
            <a:avLst/>
          </a:prstGeom>
          <a:noFill/>
        </p:spPr>
        <p:txBody>
          <a:bodyPr wrap="none" rtlCol="0">
            <a:spAutoFit/>
          </a:bodyPr>
          <a:p>
            <a:pPr algn="l"/>
            <a:r>
              <a:rPr lang="en-US" altLang="zh-CN" sz="2400" b="1">
                <a:solidFill>
                  <a:srgbClr val="FF0000"/>
                </a:solidFill>
                <a:sym typeface="+mn-ea"/>
              </a:rPr>
              <a:t>I love you, too</a:t>
            </a:r>
            <a:endParaRPr lang="en-US" altLang="zh-CN" sz="2400" b="1">
              <a:solidFill>
                <a:srgbClr val="FF0000"/>
              </a:solidFill>
              <a:sym typeface="+mn-ea"/>
            </a:endParaRPr>
          </a:p>
        </p:txBody>
      </p:sp>
      <p:sp>
        <p:nvSpPr>
          <p:cNvPr id="3" name="文本框 2"/>
          <p:cNvSpPr txBox="1"/>
          <p:nvPr/>
        </p:nvSpPr>
        <p:spPr>
          <a:xfrm>
            <a:off x="1821180" y="4975225"/>
            <a:ext cx="1962150" cy="460375"/>
          </a:xfrm>
          <a:prstGeom prst="rect">
            <a:avLst/>
          </a:prstGeom>
          <a:noFill/>
        </p:spPr>
        <p:txBody>
          <a:bodyPr wrap="none" rtlCol="0">
            <a:spAutoFit/>
          </a:bodyPr>
          <a:p>
            <a:pPr algn="l"/>
            <a:r>
              <a:rPr lang="en-US" altLang="zh-CN" sz="2400" b="1">
                <a:solidFill>
                  <a:srgbClr val="FF0000"/>
                </a:solidFill>
                <a:sym typeface="+mn-ea"/>
              </a:rPr>
              <a:t>we're so sorry</a:t>
            </a:r>
            <a:endParaRPr lang="en-US" altLang="zh-CN" sz="2400" b="1">
              <a:solidFill>
                <a:srgbClr val="FF0000"/>
              </a:solidFill>
              <a:sym typeface="+mn-ea"/>
            </a:endParaRPr>
          </a:p>
        </p:txBody>
      </p:sp>
      <p:sp>
        <p:nvSpPr>
          <p:cNvPr id="4" name="文本框 3"/>
          <p:cNvSpPr txBox="1"/>
          <p:nvPr/>
        </p:nvSpPr>
        <p:spPr>
          <a:xfrm>
            <a:off x="1124585" y="5713095"/>
            <a:ext cx="7192010" cy="829945"/>
          </a:xfrm>
          <a:prstGeom prst="rect">
            <a:avLst/>
          </a:prstGeom>
          <a:noFill/>
        </p:spPr>
        <p:txBody>
          <a:bodyPr wrap="square" rtlCol="0">
            <a:spAutoFit/>
          </a:bodyPr>
          <a:p>
            <a:pPr algn="l"/>
            <a:r>
              <a:rPr lang="en-US" altLang="zh-CN" sz="2400" b="1">
                <a:solidFill>
                  <a:srgbClr val="FF0000"/>
                </a:solidFill>
                <a:sym typeface="+mn-ea"/>
              </a:rPr>
              <a:t>  Because you feel lonely and you don't want to tell us. And you find a puppy and you can't tell us</a:t>
            </a:r>
            <a:endParaRPr lang="en-US" altLang="zh-CN" sz="2400" b="1">
              <a:solidFill>
                <a:srgbClr val="FF0000"/>
              </a:solidFill>
              <a:sym typeface="+mn-ea"/>
            </a:endParaRPr>
          </a:p>
        </p:txBody>
      </p:sp>
      <p:grpSp>
        <p:nvGrpSpPr>
          <p:cNvPr id="8" name="组合 7"/>
          <p:cNvGrpSpPr/>
          <p:nvPr/>
        </p:nvGrpSpPr>
        <p:grpSpPr>
          <a:xfrm>
            <a:off x="5710555" y="60960"/>
            <a:ext cx="3312160" cy="2519680"/>
            <a:chOff x="8993" y="96"/>
            <a:chExt cx="5216" cy="3968"/>
          </a:xfrm>
        </p:grpSpPr>
        <p:sp>
          <p:nvSpPr>
            <p:cNvPr id="5" name="爆炸形 1 4"/>
            <p:cNvSpPr/>
            <p:nvPr/>
          </p:nvSpPr>
          <p:spPr>
            <a:xfrm>
              <a:off x="8993" y="96"/>
              <a:ext cx="5216" cy="3969"/>
            </a:xfrm>
            <a:prstGeom prst="irregularSeal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0" b="1">
                <a:solidFill>
                  <a:srgbClr val="00B050"/>
                </a:solidFill>
              </a:endParaRPr>
            </a:p>
          </p:txBody>
        </p:sp>
        <p:sp>
          <p:nvSpPr>
            <p:cNvPr id="6" name="文本框 5"/>
            <p:cNvSpPr txBox="1"/>
            <p:nvPr/>
          </p:nvSpPr>
          <p:spPr>
            <a:xfrm>
              <a:off x="9791" y="960"/>
              <a:ext cx="4194" cy="1888"/>
            </a:xfrm>
            <a:prstGeom prst="rect">
              <a:avLst/>
            </a:prstGeom>
            <a:noFill/>
          </p:spPr>
          <p:txBody>
            <a:bodyPr wrap="square" rtlCol="0">
              <a:spAutoFit/>
            </a:bodyPr>
            <a:p>
              <a:pPr algn="l"/>
              <a:r>
                <a:rPr lang="en-US" altLang="zh-CN" sz="2400" b="1">
                  <a:solidFill>
                    <a:srgbClr val="00B050"/>
                  </a:solidFill>
                  <a:sym typeface="+mn-ea"/>
                </a:rPr>
                <a:t>  What can you know from their conversation?</a:t>
              </a:r>
              <a:endParaRPr lang="en-US" altLang="zh-CN" sz="2400" b="1">
                <a:solidFill>
                  <a:srgbClr val="00B050"/>
                </a:solidFill>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linds(horizont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linds(horizontal)">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linds(horizontal)">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linds(horizontal)">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5" grpId="0"/>
      <p:bldP spid="17" grpId="0"/>
      <p:bldP spid="18" grpId="0"/>
      <p:bldP spid="19" grpId="0"/>
      <p:bldP spid="20" grpId="0"/>
      <p:bldP spid="21" grpId="0"/>
      <p:bldP spid="22" grpId="0"/>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0"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4601845" y="4384675"/>
            <a:ext cx="3034665" cy="95313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800" b="1"/>
              <a:t>what they say and what they do</a:t>
            </a:r>
            <a:endParaRPr lang="en-US" altLang="zh-CN" sz="2800" b="1"/>
          </a:p>
        </p:txBody>
      </p:sp>
      <p:sp>
        <p:nvSpPr>
          <p:cNvPr id="10" name="云形 9"/>
          <p:cNvSpPr/>
          <p:nvPr/>
        </p:nvSpPr>
        <p:spPr>
          <a:xfrm>
            <a:off x="2656205" y="60960"/>
            <a:ext cx="3461385"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1" name="TextBox 4"/>
          <p:cNvSpPr txBox="1"/>
          <p:nvPr/>
        </p:nvSpPr>
        <p:spPr>
          <a:xfrm>
            <a:off x="2199005" y="157480"/>
            <a:ext cx="3953510" cy="583565"/>
          </a:xfrm>
          <a:prstGeom prst="rect">
            <a:avLst/>
          </a:prstGeom>
          <a:noFill/>
        </p:spPr>
        <p:txBody>
          <a:bodyPr wrap="square" rtlCol="0">
            <a:spAutoFit/>
          </a:bodyPr>
          <a:p>
            <a:pPr lvl="2"/>
            <a:r>
              <a:rPr lang="en-US" altLang="zh-CN" sz="3200" b="1" dirty="0"/>
              <a:t>Ending (P56-59)</a:t>
            </a:r>
            <a:endParaRPr lang="en-US" altLang="zh-CN" sz="3200" b="1" dirty="0"/>
          </a:p>
        </p:txBody>
      </p:sp>
      <p:sp>
        <p:nvSpPr>
          <p:cNvPr id="16" name="文本框 15"/>
          <p:cNvSpPr txBox="1"/>
          <p:nvPr/>
        </p:nvSpPr>
        <p:spPr>
          <a:xfrm>
            <a:off x="1962150" y="1327150"/>
            <a:ext cx="5125720" cy="8299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Will Sara's home be suitable for Socks?</a:t>
            </a:r>
            <a:endParaRPr lang="en-US" altLang="zh-CN" sz="2400" b="1"/>
          </a:p>
          <a:p>
            <a:pPr algn="l"/>
            <a:r>
              <a:rPr lang="en-US" altLang="zh-CN" sz="2400" b="1"/>
              <a:t>How do you know that?</a:t>
            </a:r>
            <a:endParaRPr lang="en-US" altLang="zh-CN" sz="2400" b="1"/>
          </a:p>
        </p:txBody>
      </p:sp>
      <p:pic>
        <p:nvPicPr>
          <p:cNvPr id="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 y="2425700"/>
            <a:ext cx="2052955" cy="17932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7" name="图片 6" descr="IMG_20200925_220709"/>
          <p:cNvPicPr>
            <a:picLocks noChangeAspect="1"/>
          </p:cNvPicPr>
          <p:nvPr/>
        </p:nvPicPr>
        <p:blipFill>
          <a:blip r:embed="rId3"/>
          <a:srcRect l="32875" t="31490" r="17761" b="35417"/>
          <a:stretch>
            <a:fillRect/>
          </a:stretch>
        </p:blipFill>
        <p:spPr>
          <a:xfrm>
            <a:off x="3885565" y="2404110"/>
            <a:ext cx="1863090" cy="1773555"/>
          </a:xfrm>
          <a:prstGeom prst="ellipse">
            <a:avLst/>
          </a:prstGeom>
          <a:effectLst>
            <a:softEdge rad="63500"/>
          </a:effectLst>
        </p:spPr>
      </p:pic>
      <p:pic>
        <p:nvPicPr>
          <p:cNvPr id="9" name="图片 8" descr="IMG_20200925_220741"/>
          <p:cNvPicPr>
            <a:picLocks noChangeAspect="1"/>
          </p:cNvPicPr>
          <p:nvPr/>
        </p:nvPicPr>
        <p:blipFill>
          <a:blip r:embed="rId4"/>
          <a:srcRect l="53526" t="52683" r="7230" b="20827"/>
          <a:stretch>
            <a:fillRect/>
          </a:stretch>
        </p:blipFill>
        <p:spPr>
          <a:xfrm>
            <a:off x="6566535" y="2446020"/>
            <a:ext cx="1690370" cy="1690370"/>
          </a:xfrm>
          <a:prstGeom prst="ellipse">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0"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云形 9"/>
          <p:cNvSpPr/>
          <p:nvPr/>
        </p:nvSpPr>
        <p:spPr>
          <a:xfrm>
            <a:off x="1764030" y="76200"/>
            <a:ext cx="5715000"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1" name="TextBox 4"/>
          <p:cNvSpPr txBox="1"/>
          <p:nvPr/>
        </p:nvSpPr>
        <p:spPr>
          <a:xfrm>
            <a:off x="1881505" y="220980"/>
            <a:ext cx="6220460" cy="583565"/>
          </a:xfrm>
          <a:prstGeom prst="rect">
            <a:avLst/>
          </a:prstGeom>
          <a:noFill/>
        </p:spPr>
        <p:txBody>
          <a:bodyPr wrap="square" rtlCol="0">
            <a:spAutoFit/>
          </a:bodyPr>
          <a:p>
            <a:r>
              <a:rPr lang="en-US" altLang="zh-CN" sz="3200" b="1" dirty="0"/>
              <a:t>Comment on the main character</a:t>
            </a:r>
            <a:endParaRPr lang="en-US" altLang="zh-CN" sz="3200" b="1" dirty="0"/>
          </a:p>
        </p:txBody>
      </p:sp>
      <p:sp>
        <p:nvSpPr>
          <p:cNvPr id="7" name="横卷形 6"/>
          <p:cNvSpPr/>
          <p:nvPr/>
        </p:nvSpPr>
        <p:spPr>
          <a:xfrm>
            <a:off x="2026285" y="1237615"/>
            <a:ext cx="5604510" cy="864235"/>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rgbClr val="FF0000"/>
                </a:solidFill>
              </a:rPr>
              <a:t>What do you think of Penny?</a:t>
            </a:r>
            <a:endParaRPr lang="en-US" altLang="zh-CN" sz="2400">
              <a:solidFill>
                <a:srgbClr val="FF0000"/>
              </a:solidFill>
            </a:endParaRPr>
          </a:p>
        </p:txBody>
      </p:sp>
      <p:sp>
        <p:nvSpPr>
          <p:cNvPr id="3" name="文本框 2"/>
          <p:cNvSpPr txBox="1"/>
          <p:nvPr/>
        </p:nvSpPr>
        <p:spPr>
          <a:xfrm>
            <a:off x="549910" y="2231390"/>
            <a:ext cx="1530985" cy="5219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800" b="1"/>
              <a:t>kind</a:t>
            </a:r>
            <a:endParaRPr lang="en-US" altLang="zh-CN" sz="2800" b="1"/>
          </a:p>
        </p:txBody>
      </p:sp>
      <p:sp>
        <p:nvSpPr>
          <p:cNvPr id="2" name="文本框 1"/>
          <p:cNvSpPr txBox="1"/>
          <p:nvPr/>
        </p:nvSpPr>
        <p:spPr>
          <a:xfrm>
            <a:off x="770255" y="2962910"/>
            <a:ext cx="3726180" cy="5219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800" b="1"/>
              <a:t>have a heart full of love</a:t>
            </a:r>
            <a:endParaRPr lang="en-US" altLang="zh-CN" sz="2800" b="1"/>
          </a:p>
        </p:txBody>
      </p:sp>
      <p:sp>
        <p:nvSpPr>
          <p:cNvPr id="4" name="文本框 3"/>
          <p:cNvSpPr txBox="1"/>
          <p:nvPr/>
        </p:nvSpPr>
        <p:spPr>
          <a:xfrm>
            <a:off x="3314700" y="2231390"/>
            <a:ext cx="1983105" cy="5219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800" b="1"/>
              <a:t>thoughtful</a:t>
            </a:r>
            <a:endParaRPr lang="en-US" altLang="zh-CN" sz="2800" b="1"/>
          </a:p>
        </p:txBody>
      </p:sp>
      <p:sp>
        <p:nvSpPr>
          <p:cNvPr id="5" name="文本框 4"/>
          <p:cNvSpPr txBox="1"/>
          <p:nvPr/>
        </p:nvSpPr>
        <p:spPr>
          <a:xfrm>
            <a:off x="6179820" y="2231390"/>
            <a:ext cx="2543175" cy="5219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800" b="1"/>
              <a:t>strong-willed</a:t>
            </a:r>
            <a:endParaRPr lang="en-US" altLang="zh-CN" sz="2800" b="1"/>
          </a:p>
        </p:txBody>
      </p:sp>
      <p:sp>
        <p:nvSpPr>
          <p:cNvPr id="6" name="文本框 5"/>
          <p:cNvSpPr txBox="1"/>
          <p:nvPr/>
        </p:nvSpPr>
        <p:spPr>
          <a:xfrm>
            <a:off x="4840605" y="2962910"/>
            <a:ext cx="2825750" cy="5219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800" b="1"/>
              <a:t>never give up</a:t>
            </a:r>
            <a:endParaRPr lang="en-US" altLang="zh-CN" sz="2800" b="1"/>
          </a:p>
        </p:txBody>
      </p:sp>
      <p:sp>
        <p:nvSpPr>
          <p:cNvPr id="8" name="文本框 7"/>
          <p:cNvSpPr txBox="1"/>
          <p:nvPr/>
        </p:nvSpPr>
        <p:spPr>
          <a:xfrm>
            <a:off x="861695" y="4797425"/>
            <a:ext cx="1326515" cy="5219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800" b="1"/>
              <a:t>shy</a:t>
            </a:r>
            <a:endParaRPr lang="en-US" altLang="zh-CN" sz="2800" b="1"/>
          </a:p>
        </p:txBody>
      </p:sp>
      <p:sp>
        <p:nvSpPr>
          <p:cNvPr id="9" name="文本框 8"/>
          <p:cNvSpPr txBox="1"/>
          <p:nvPr/>
        </p:nvSpPr>
        <p:spPr>
          <a:xfrm>
            <a:off x="1223010" y="3834765"/>
            <a:ext cx="2421255" cy="5219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800" b="1"/>
              <a:t>independent</a:t>
            </a:r>
            <a:endParaRPr lang="en-US" altLang="zh-CN" sz="2800" b="1"/>
          </a:p>
        </p:txBody>
      </p:sp>
      <p:sp>
        <p:nvSpPr>
          <p:cNvPr id="13" name="文本框 12"/>
          <p:cNvSpPr txBox="1"/>
          <p:nvPr/>
        </p:nvSpPr>
        <p:spPr>
          <a:xfrm>
            <a:off x="3847465" y="5587365"/>
            <a:ext cx="1326515" cy="5219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800" b="1"/>
              <a:t>...</a:t>
            </a:r>
            <a:endParaRPr lang="en-US" altLang="zh-CN" sz="2800" b="1"/>
          </a:p>
        </p:txBody>
      </p:sp>
      <p:sp>
        <p:nvSpPr>
          <p:cNvPr id="14" name="文本框 13"/>
          <p:cNvSpPr txBox="1"/>
          <p:nvPr/>
        </p:nvSpPr>
        <p:spPr>
          <a:xfrm>
            <a:off x="4451350" y="3834765"/>
            <a:ext cx="3834765" cy="5219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800" b="1"/>
              <a:t>positive</a:t>
            </a:r>
            <a:r>
              <a:rPr lang="zh-CN" altLang="en-US" sz="2000" b="1"/>
              <a:t>（正面的，积极的）</a:t>
            </a:r>
            <a:endParaRPr lang="zh-CN" altLang="en-US" sz="2000" b="1"/>
          </a:p>
        </p:txBody>
      </p:sp>
      <p:sp>
        <p:nvSpPr>
          <p:cNvPr id="12" name="文本框 11"/>
          <p:cNvSpPr txBox="1"/>
          <p:nvPr/>
        </p:nvSpPr>
        <p:spPr>
          <a:xfrm>
            <a:off x="3314700" y="4797425"/>
            <a:ext cx="1326515" cy="5219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800" b="1"/>
              <a:t>unwise</a:t>
            </a:r>
            <a:endParaRPr lang="en-US" altLang="zh-CN" sz="2800" b="1"/>
          </a:p>
        </p:txBody>
      </p:sp>
      <p:sp>
        <p:nvSpPr>
          <p:cNvPr id="15" name="文本框 14"/>
          <p:cNvSpPr txBox="1"/>
          <p:nvPr/>
        </p:nvSpPr>
        <p:spPr>
          <a:xfrm>
            <a:off x="5733415" y="4797425"/>
            <a:ext cx="2742565" cy="5219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800" b="1"/>
              <a:t>reckless</a:t>
            </a:r>
            <a:r>
              <a:rPr lang="zh-CN" altLang="en-US" sz="2000" b="1"/>
              <a:t>(鲁莽的)</a:t>
            </a:r>
            <a:endParaRPr lang="en-US" altLang="zh-CN"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4" grpId="0" bldLvl="0" animBg="1"/>
      <p:bldP spid="5" grpId="0" bldLvl="0" animBg="1"/>
      <p:bldP spid="6" grpId="0" bldLvl="0" animBg="1"/>
      <p:bldP spid="8" grpId="0" bldLvl="0" animBg="1"/>
      <p:bldP spid="9" grpId="0" bldLvl="0" animBg="1"/>
      <p:bldP spid="13" grpId="0" bldLvl="0" animBg="1"/>
      <p:bldP spid="14" grpId="0" bldLvl="0" animBg="1"/>
      <p:bldP spid="12" grpId="0" bldLvl="0" animBg="1"/>
      <p:bldP spid="1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0"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云形 9"/>
          <p:cNvSpPr/>
          <p:nvPr/>
        </p:nvSpPr>
        <p:spPr>
          <a:xfrm>
            <a:off x="2625090" y="76200"/>
            <a:ext cx="4158615"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1" name="TextBox 4"/>
          <p:cNvSpPr txBox="1"/>
          <p:nvPr/>
        </p:nvSpPr>
        <p:spPr>
          <a:xfrm>
            <a:off x="3255010" y="206375"/>
            <a:ext cx="2973705" cy="583565"/>
          </a:xfrm>
          <a:prstGeom prst="rect">
            <a:avLst/>
          </a:prstGeom>
          <a:noFill/>
        </p:spPr>
        <p:txBody>
          <a:bodyPr wrap="square" rtlCol="0">
            <a:spAutoFit/>
          </a:bodyPr>
          <a:p>
            <a:r>
              <a:rPr lang="en-US" altLang="zh-CN" sz="3200" b="1" dirty="0"/>
              <a:t>further thinking</a:t>
            </a:r>
            <a:endParaRPr lang="en-US" altLang="zh-CN" sz="3200" b="1" dirty="0"/>
          </a:p>
        </p:txBody>
      </p:sp>
      <p:sp>
        <p:nvSpPr>
          <p:cNvPr id="12" name="文本框 11"/>
          <p:cNvSpPr txBox="1"/>
          <p:nvPr/>
        </p:nvSpPr>
        <p:spPr>
          <a:xfrm>
            <a:off x="457835" y="2021840"/>
            <a:ext cx="3780790" cy="7683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ctr"/>
            <a:r>
              <a:rPr lang="en-US" altLang="zh-CN" sz="2400" b="1"/>
              <a:t>Socks: in the dustbin</a:t>
            </a:r>
            <a:endParaRPr lang="en-US" altLang="zh-CN" sz="2400" b="1"/>
          </a:p>
          <a:p>
            <a:pPr algn="ctr"/>
            <a:r>
              <a:rPr lang="en-US" altLang="zh-CN" sz="2000" b="1"/>
              <a:t>(unwanted, abandoned)</a:t>
            </a:r>
            <a:endParaRPr lang="en-US" altLang="zh-CN" sz="2000" b="1"/>
          </a:p>
        </p:txBody>
      </p:sp>
      <p:sp>
        <p:nvSpPr>
          <p:cNvPr id="25" name="文本框 24"/>
          <p:cNvSpPr txBox="1"/>
          <p:nvPr/>
        </p:nvSpPr>
        <p:spPr>
          <a:xfrm>
            <a:off x="1853565" y="1337310"/>
            <a:ext cx="1431290" cy="460375"/>
          </a:xfrm>
          <a:prstGeom prst="rect">
            <a:avLst/>
          </a:prstGeom>
          <a:noFill/>
        </p:spPr>
        <p:txBody>
          <a:bodyPr wrap="none" rtlCol="0">
            <a:spAutoFit/>
          </a:bodyPr>
          <a:p>
            <a:r>
              <a:rPr lang="en-US" altLang="zh-CN" sz="2400" b="1">
                <a:solidFill>
                  <a:srgbClr val="FF0000"/>
                </a:solidFill>
              </a:rPr>
              <a:t>beginning</a:t>
            </a:r>
            <a:endParaRPr lang="en-US" altLang="zh-CN" sz="2400" b="1">
              <a:solidFill>
                <a:srgbClr val="FF0000"/>
              </a:solidFill>
            </a:endParaRPr>
          </a:p>
        </p:txBody>
      </p:sp>
      <p:sp>
        <p:nvSpPr>
          <p:cNvPr id="2" name="文本框 1"/>
          <p:cNvSpPr txBox="1"/>
          <p:nvPr/>
        </p:nvSpPr>
        <p:spPr>
          <a:xfrm>
            <a:off x="6031230" y="1337310"/>
            <a:ext cx="1047750" cy="460375"/>
          </a:xfrm>
          <a:prstGeom prst="rect">
            <a:avLst/>
          </a:prstGeom>
          <a:noFill/>
        </p:spPr>
        <p:txBody>
          <a:bodyPr wrap="none" rtlCol="0">
            <a:spAutoFit/>
          </a:bodyPr>
          <a:p>
            <a:r>
              <a:rPr lang="en-US" altLang="zh-CN" sz="2400" b="1">
                <a:solidFill>
                  <a:srgbClr val="FF0000"/>
                </a:solidFill>
              </a:rPr>
              <a:t>ending</a:t>
            </a:r>
            <a:endParaRPr lang="en-US" altLang="zh-CN" sz="2400" b="1">
              <a:solidFill>
                <a:srgbClr val="FF0000"/>
              </a:solidFill>
            </a:endParaRPr>
          </a:p>
        </p:txBody>
      </p:sp>
      <p:sp>
        <p:nvSpPr>
          <p:cNvPr id="3" name="文本框 2"/>
          <p:cNvSpPr txBox="1"/>
          <p:nvPr/>
        </p:nvSpPr>
        <p:spPr>
          <a:xfrm>
            <a:off x="4669790" y="2021840"/>
            <a:ext cx="3931285" cy="7683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ctr"/>
            <a:r>
              <a:rPr lang="en-US" altLang="zh-CN" sz="2400" b="1"/>
              <a:t>Socks: live with Sara </a:t>
            </a:r>
            <a:endParaRPr lang="en-US" altLang="zh-CN" sz="2400" b="1"/>
          </a:p>
          <a:p>
            <a:pPr algn="ctr"/>
            <a:r>
              <a:rPr lang="en-US" altLang="zh-CN" sz="2000" b="1"/>
              <a:t>(adopted)</a:t>
            </a:r>
            <a:endParaRPr lang="en-US" altLang="zh-CN" sz="2000" b="1"/>
          </a:p>
        </p:txBody>
      </p:sp>
      <p:sp>
        <p:nvSpPr>
          <p:cNvPr id="4" name="文本框 3"/>
          <p:cNvSpPr txBox="1"/>
          <p:nvPr/>
        </p:nvSpPr>
        <p:spPr>
          <a:xfrm>
            <a:off x="457835" y="3317875"/>
            <a:ext cx="3751580" cy="119888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Penny:   no dog</a:t>
            </a:r>
            <a:endParaRPr lang="en-US" altLang="zh-CN" sz="2400" b="1"/>
          </a:p>
          <a:p>
            <a:pPr algn="l"/>
            <a:r>
              <a:rPr lang="en-US" altLang="zh-CN" sz="2400" b="1"/>
              <a:t>              no friend</a:t>
            </a:r>
            <a:endParaRPr lang="en-US" altLang="zh-CN" sz="2400" b="1"/>
          </a:p>
          <a:p>
            <a:pPr algn="l"/>
            <a:r>
              <a:rPr lang="en-US" altLang="zh-CN" sz="2400" b="1"/>
              <a:t>parents care little about her</a:t>
            </a:r>
            <a:endParaRPr lang="en-US" altLang="zh-CN" sz="2400" b="1"/>
          </a:p>
        </p:txBody>
      </p:sp>
      <p:sp>
        <p:nvSpPr>
          <p:cNvPr id="5" name="文本框 4"/>
          <p:cNvSpPr txBox="1"/>
          <p:nvPr/>
        </p:nvSpPr>
        <p:spPr>
          <a:xfrm>
            <a:off x="4669790" y="3288665"/>
            <a:ext cx="3931285" cy="119888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Penny: help the dog</a:t>
            </a:r>
            <a:endParaRPr lang="en-US" altLang="zh-CN" sz="2400" b="1"/>
          </a:p>
          <a:p>
            <a:pPr algn="l"/>
            <a:r>
              <a:rPr lang="en-US" altLang="zh-CN" sz="2400" b="1"/>
              <a:t>              get a friend</a:t>
            </a:r>
            <a:endParaRPr lang="en-US" altLang="zh-CN" sz="2400" b="1"/>
          </a:p>
          <a:p>
            <a:pPr algn="l"/>
            <a:r>
              <a:rPr lang="en-US" altLang="zh-CN" sz="2400" b="1"/>
              <a:t>parents care more about her</a:t>
            </a:r>
            <a:endParaRPr lang="en-US" altLang="zh-CN" sz="2400" b="1"/>
          </a:p>
        </p:txBody>
      </p:sp>
      <p:sp>
        <p:nvSpPr>
          <p:cNvPr id="6" name="文本框 5"/>
          <p:cNvSpPr txBox="1"/>
          <p:nvPr/>
        </p:nvSpPr>
        <p:spPr>
          <a:xfrm>
            <a:off x="2029460" y="5228590"/>
            <a:ext cx="835660" cy="645160"/>
          </a:xfrm>
          <a:prstGeom prst="rect">
            <a:avLst/>
          </a:prstGeom>
          <a:noFill/>
        </p:spPr>
        <p:txBody>
          <a:bodyPr wrap="none" rtlCol="0">
            <a:spAutoFit/>
          </a:bodyPr>
          <a:p>
            <a:r>
              <a:rPr lang="en-US" altLang="zh-CN" sz="3600" b="1">
                <a:solidFill>
                  <a:srgbClr val="7030A0"/>
                </a:solidFill>
              </a:rPr>
              <a:t>sad</a:t>
            </a:r>
            <a:endParaRPr lang="en-US" altLang="zh-CN" sz="3600" b="1">
              <a:solidFill>
                <a:srgbClr val="7030A0"/>
              </a:solidFill>
            </a:endParaRPr>
          </a:p>
        </p:txBody>
      </p:sp>
      <p:sp>
        <p:nvSpPr>
          <p:cNvPr id="8" name="文本框 7"/>
          <p:cNvSpPr txBox="1"/>
          <p:nvPr/>
        </p:nvSpPr>
        <p:spPr>
          <a:xfrm>
            <a:off x="5876290" y="5175250"/>
            <a:ext cx="1357630" cy="645160"/>
          </a:xfrm>
          <a:prstGeom prst="rect">
            <a:avLst/>
          </a:prstGeom>
          <a:noFill/>
        </p:spPr>
        <p:txBody>
          <a:bodyPr wrap="none" rtlCol="0">
            <a:spAutoFit/>
          </a:bodyPr>
          <a:p>
            <a:r>
              <a:rPr lang="en-US" altLang="zh-CN" sz="3600" b="1">
                <a:solidFill>
                  <a:srgbClr val="FF0000"/>
                </a:solidFill>
              </a:rPr>
              <a:t>happy</a:t>
            </a:r>
            <a:endParaRPr lang="en-US" altLang="zh-CN" sz="3600" b="1">
              <a:solidFill>
                <a:srgbClr val="FF0000"/>
              </a:solidFill>
            </a:endParaRPr>
          </a:p>
        </p:txBody>
      </p:sp>
      <p:sp>
        <p:nvSpPr>
          <p:cNvPr id="13" name="右箭头 12"/>
          <p:cNvSpPr/>
          <p:nvPr/>
        </p:nvSpPr>
        <p:spPr>
          <a:xfrm>
            <a:off x="4164330" y="2252980"/>
            <a:ext cx="632460" cy="377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右箭头 13"/>
          <p:cNvSpPr/>
          <p:nvPr/>
        </p:nvSpPr>
        <p:spPr>
          <a:xfrm>
            <a:off x="4164330" y="3698875"/>
            <a:ext cx="632460" cy="377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右箭头 14"/>
          <p:cNvSpPr/>
          <p:nvPr/>
        </p:nvSpPr>
        <p:spPr>
          <a:xfrm>
            <a:off x="4164330" y="5362575"/>
            <a:ext cx="632460" cy="377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 y="365760"/>
            <a:ext cx="2052955" cy="17932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 y="4492625"/>
            <a:ext cx="2016760" cy="18821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文本框 15"/>
          <p:cNvSpPr txBox="1"/>
          <p:nvPr/>
        </p:nvSpPr>
        <p:spPr>
          <a:xfrm>
            <a:off x="4164330" y="4990465"/>
            <a:ext cx="567055" cy="1014730"/>
          </a:xfrm>
          <a:prstGeom prst="rect">
            <a:avLst/>
          </a:prstGeom>
          <a:noFill/>
        </p:spPr>
        <p:txBody>
          <a:bodyPr wrap="none" rtlCol="0">
            <a:spAutoFit/>
          </a:bodyPr>
          <a:p>
            <a:r>
              <a:rPr lang="en-US" altLang="zh-CN" sz="6000" b="1">
                <a:solidFill>
                  <a:srgbClr val="FF0000"/>
                </a:solidFill>
                <a:latin typeface="黑体" panose="02010609060101010101" charset="-122"/>
                <a:ea typeface="黑体" panose="02010609060101010101" charset="-122"/>
              </a:rPr>
              <a:t>?</a:t>
            </a:r>
            <a:endParaRPr lang="en-US" altLang="zh-CN" sz="6000" b="1">
              <a:solidFill>
                <a:srgbClr val="FF00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linds(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linds(horizontal)">
                                      <p:cBhvr>
                                        <p:cTn id="71" dur="500"/>
                                        <p:tgtEl>
                                          <p:spTgt spid="1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linds(horizontal)">
                                      <p:cBhvr>
                                        <p:cTn id="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5" grpId="0"/>
      <p:bldP spid="2" grpId="0"/>
      <p:bldP spid="3" grpId="0" bldLvl="0" animBg="1"/>
      <p:bldP spid="4" grpId="0" bldLvl="0" animBg="1"/>
      <p:bldP spid="5" grpId="0" bldLvl="0" animBg="1"/>
      <p:bldP spid="6" grpId="0"/>
      <p:bldP spid="8" grpId="0"/>
      <p:bldP spid="13" grpId="0" bldLvl="0" animBg="1"/>
      <p:bldP spid="14" grpId="0" bldLvl="0" animBg="1"/>
      <p:bldP spid="15" grpId="0" bldLvl="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9"/>
          <p:cNvSpPr/>
          <p:nvPr/>
        </p:nvSpPr>
        <p:spPr>
          <a:xfrm>
            <a:off x="137160" y="60960"/>
            <a:ext cx="4158615"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1" name="TextBox 4"/>
          <p:cNvSpPr txBox="1"/>
          <p:nvPr/>
        </p:nvSpPr>
        <p:spPr>
          <a:xfrm>
            <a:off x="659765" y="206375"/>
            <a:ext cx="2973705" cy="583565"/>
          </a:xfrm>
          <a:prstGeom prst="rect">
            <a:avLst/>
          </a:prstGeom>
          <a:noFill/>
        </p:spPr>
        <p:txBody>
          <a:bodyPr wrap="square" rtlCol="0">
            <a:spAutoFit/>
          </a:bodyPr>
          <a:p>
            <a:r>
              <a:rPr lang="en-US" altLang="zh-CN" sz="3200" b="1" dirty="0"/>
              <a:t>critical thinking</a:t>
            </a:r>
            <a:endParaRPr lang="en-US" altLang="zh-CN" sz="3200" b="1" dirty="0"/>
          </a:p>
        </p:txBody>
      </p:sp>
      <p:sp>
        <p:nvSpPr>
          <p:cNvPr id="12" name="文本框 11"/>
          <p:cNvSpPr txBox="1"/>
          <p:nvPr/>
        </p:nvSpPr>
        <p:spPr>
          <a:xfrm>
            <a:off x="423545" y="965835"/>
            <a:ext cx="8380095" cy="60623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Q1: Why does Penny call the dog 'Socks'?</a:t>
            </a:r>
            <a:endParaRPr lang="en-US" altLang="zh-CN" sz="2400" b="1"/>
          </a:p>
          <a:p>
            <a:pPr algn="l"/>
            <a:endParaRPr lang="en-US" altLang="zh-CN" sz="2400" b="1"/>
          </a:p>
          <a:p>
            <a:pPr algn="l"/>
            <a:r>
              <a:rPr lang="en-US" altLang="zh-CN" sz="2400" b="1"/>
              <a:t>Q2: 'Socks' also means '</a:t>
            </a:r>
            <a:r>
              <a:rPr lang="zh-CN" altLang="en-US" sz="2400" b="1"/>
              <a:t>袜子</a:t>
            </a:r>
            <a:r>
              <a:rPr lang="en-US" altLang="zh-CN" sz="2400" b="1"/>
              <a:t>' in Chinese. What else can socks remind you of?</a:t>
            </a:r>
            <a:endParaRPr lang="en-US" altLang="zh-CN" sz="2400" b="1"/>
          </a:p>
          <a:p>
            <a:pPr algn="l"/>
            <a:endParaRPr lang="en-US" altLang="zh-CN" sz="2400" b="1"/>
          </a:p>
          <a:p>
            <a:pPr algn="l"/>
            <a:endParaRPr lang="en-US" altLang="zh-CN" sz="2400" b="1"/>
          </a:p>
          <a:p>
            <a:pPr algn="l"/>
            <a:r>
              <a:rPr lang="en-US" altLang="zh-CN" sz="2400" b="1"/>
              <a:t>Q3: Why does the author name the girl 'Penny'?</a:t>
            </a:r>
            <a:endParaRPr lang="en-US" altLang="zh-CN" sz="2000" b="1"/>
          </a:p>
          <a:p>
            <a:pPr algn="l"/>
            <a:endParaRPr lang="en-US" altLang="zh-CN" sz="2000" b="1"/>
          </a:p>
          <a:p>
            <a:pPr algn="l"/>
            <a:endParaRPr lang="en-US" altLang="zh-CN" sz="2000" b="1"/>
          </a:p>
          <a:p>
            <a:pPr algn="l"/>
            <a:endParaRPr lang="en-US" altLang="zh-CN" sz="2000" b="1"/>
          </a:p>
          <a:p>
            <a:pPr algn="l"/>
            <a:endParaRPr lang="en-US" altLang="zh-CN" sz="2000" b="1"/>
          </a:p>
          <a:p>
            <a:pPr algn="l"/>
            <a:endParaRPr lang="en-US" altLang="zh-CN" sz="2000" b="1"/>
          </a:p>
          <a:p>
            <a:pPr algn="l"/>
            <a:endParaRPr lang="en-US" altLang="zh-CN" sz="2000" b="1"/>
          </a:p>
          <a:p>
            <a:pPr algn="l"/>
            <a:endParaRPr lang="en-US" altLang="zh-CN" sz="2000" b="1"/>
          </a:p>
          <a:p>
            <a:pPr algn="l"/>
            <a:endParaRPr lang="en-US" altLang="zh-CN" sz="2000" b="1"/>
          </a:p>
          <a:p>
            <a:pPr algn="l"/>
            <a:endParaRPr lang="en-US" altLang="zh-CN" sz="2000" b="1"/>
          </a:p>
          <a:p>
            <a:pPr algn="l"/>
            <a:endParaRPr lang="en-US" altLang="zh-CN" sz="2000" b="1"/>
          </a:p>
          <a:p>
            <a:pPr algn="l"/>
            <a:endParaRPr lang="en-US" altLang="zh-CN" sz="2000" b="1"/>
          </a:p>
        </p:txBody>
      </p:sp>
      <p:sp>
        <p:nvSpPr>
          <p:cNvPr id="7" name="横卷形 6"/>
          <p:cNvSpPr/>
          <p:nvPr/>
        </p:nvSpPr>
        <p:spPr>
          <a:xfrm>
            <a:off x="4894580" y="65405"/>
            <a:ext cx="4017010" cy="864235"/>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rgbClr val="FF0000"/>
                </a:solidFill>
              </a:rPr>
              <a:t>Names:  Socks &amp; Penny </a:t>
            </a:r>
            <a:endParaRPr lang="en-US" altLang="zh-CN" sz="2400">
              <a:solidFill>
                <a:srgbClr val="FF0000"/>
              </a:solidFill>
            </a:endParaRPr>
          </a:p>
        </p:txBody>
      </p:sp>
      <p:sp>
        <p:nvSpPr>
          <p:cNvPr id="25" name="文本框 24"/>
          <p:cNvSpPr txBox="1"/>
          <p:nvPr/>
        </p:nvSpPr>
        <p:spPr>
          <a:xfrm>
            <a:off x="1075690" y="1341755"/>
            <a:ext cx="5681980" cy="460375"/>
          </a:xfrm>
          <a:prstGeom prst="rect">
            <a:avLst/>
          </a:prstGeom>
          <a:noFill/>
        </p:spPr>
        <p:txBody>
          <a:bodyPr wrap="none" rtlCol="0">
            <a:spAutoFit/>
          </a:bodyPr>
          <a:p>
            <a:r>
              <a:rPr lang="en-US" altLang="zh-CN" sz="2400">
                <a:solidFill>
                  <a:srgbClr val="FF0000"/>
                </a:solidFill>
              </a:rPr>
              <a:t>Because his white feet looks like socks. (P21)</a:t>
            </a:r>
            <a:endParaRPr lang="en-US" altLang="zh-CN" sz="2400">
              <a:solidFill>
                <a:srgbClr val="FF0000"/>
              </a:solidFill>
            </a:endParaRPr>
          </a:p>
        </p:txBody>
      </p:sp>
      <p:pic>
        <p:nvPicPr>
          <p:cNvPr id="2" name="图片 1" descr="sock"/>
          <p:cNvPicPr>
            <a:picLocks noChangeAspect="1"/>
          </p:cNvPicPr>
          <p:nvPr/>
        </p:nvPicPr>
        <p:blipFill>
          <a:blip r:embed="rId1"/>
          <a:stretch>
            <a:fillRect/>
          </a:stretch>
        </p:blipFill>
        <p:spPr>
          <a:xfrm>
            <a:off x="7579360" y="2193290"/>
            <a:ext cx="1101725" cy="1169670"/>
          </a:xfrm>
          <a:prstGeom prst="rect">
            <a:avLst/>
          </a:prstGeom>
        </p:spPr>
      </p:pic>
      <p:sp>
        <p:nvSpPr>
          <p:cNvPr id="3" name="文本框 2"/>
          <p:cNvSpPr txBox="1"/>
          <p:nvPr/>
        </p:nvSpPr>
        <p:spPr>
          <a:xfrm>
            <a:off x="954405" y="2766695"/>
            <a:ext cx="1151255" cy="460375"/>
          </a:xfrm>
          <a:prstGeom prst="rect">
            <a:avLst/>
          </a:prstGeom>
          <a:solidFill>
            <a:srgbClr val="B8F8A6"/>
          </a:solidFill>
        </p:spPr>
        <p:txBody>
          <a:bodyPr wrap="none" rtlCol="0">
            <a:spAutoFit/>
          </a:bodyPr>
          <a:p>
            <a:r>
              <a:rPr lang="en-US" altLang="zh-CN" sz="2400">
                <a:solidFill>
                  <a:srgbClr val="FF0000"/>
                </a:solidFill>
              </a:rPr>
              <a:t>warmth</a:t>
            </a:r>
            <a:endParaRPr lang="en-US" altLang="zh-CN" sz="2400">
              <a:solidFill>
                <a:srgbClr val="FF0000"/>
              </a:solidFill>
            </a:endParaRPr>
          </a:p>
        </p:txBody>
      </p:sp>
      <p:sp>
        <p:nvSpPr>
          <p:cNvPr id="4" name="文本框 3"/>
          <p:cNvSpPr txBox="1"/>
          <p:nvPr/>
        </p:nvSpPr>
        <p:spPr>
          <a:xfrm>
            <a:off x="4397375" y="2193290"/>
            <a:ext cx="2669540" cy="460375"/>
          </a:xfrm>
          <a:prstGeom prst="rect">
            <a:avLst/>
          </a:prstGeom>
          <a:solidFill>
            <a:srgbClr val="B8F8A6"/>
          </a:solidFill>
        </p:spPr>
        <p:txBody>
          <a:bodyPr wrap="none" rtlCol="0">
            <a:spAutoFit/>
          </a:bodyPr>
          <a:p>
            <a:pPr algn="l"/>
            <a:r>
              <a:rPr lang="en-US" altLang="zh-CN" sz="2400">
                <a:solidFill>
                  <a:srgbClr val="FF0000"/>
                </a:solidFill>
                <a:sym typeface="+mn-ea"/>
              </a:rPr>
              <a:t>companion(陪伴者)</a:t>
            </a:r>
            <a:endParaRPr lang="zh-CN" altLang="en-US"/>
          </a:p>
        </p:txBody>
      </p:sp>
      <p:sp>
        <p:nvSpPr>
          <p:cNvPr id="5" name="文本框 4"/>
          <p:cNvSpPr txBox="1"/>
          <p:nvPr/>
        </p:nvSpPr>
        <p:spPr>
          <a:xfrm>
            <a:off x="2530475" y="2193290"/>
            <a:ext cx="1476375" cy="460375"/>
          </a:xfrm>
          <a:prstGeom prst="rect">
            <a:avLst/>
          </a:prstGeom>
          <a:solidFill>
            <a:srgbClr val="B8F8A6"/>
          </a:solidFill>
        </p:spPr>
        <p:txBody>
          <a:bodyPr wrap="none" rtlCol="0">
            <a:spAutoFit/>
          </a:bodyPr>
          <a:p>
            <a:pPr algn="l"/>
            <a:r>
              <a:rPr lang="en-US" altLang="zh-CN" sz="2400">
                <a:solidFill>
                  <a:srgbClr val="FF0000"/>
                </a:solidFill>
                <a:sym typeface="+mn-ea"/>
              </a:rPr>
              <a:t>protection</a:t>
            </a:r>
            <a:endParaRPr lang="en-US" altLang="zh-CN" sz="2400">
              <a:solidFill>
                <a:srgbClr val="FF0000"/>
              </a:solidFill>
            </a:endParaRPr>
          </a:p>
        </p:txBody>
      </p:sp>
      <p:sp>
        <p:nvSpPr>
          <p:cNvPr id="6" name="文本框 5"/>
          <p:cNvSpPr txBox="1"/>
          <p:nvPr/>
        </p:nvSpPr>
        <p:spPr>
          <a:xfrm>
            <a:off x="880745" y="4855210"/>
            <a:ext cx="2896870" cy="398780"/>
          </a:xfrm>
          <a:prstGeom prst="rect">
            <a:avLst/>
          </a:prstGeom>
          <a:noFill/>
        </p:spPr>
        <p:txBody>
          <a:bodyPr wrap="square" rtlCol="0">
            <a:spAutoFit/>
          </a:bodyPr>
          <a:p>
            <a:pPr algn="l"/>
            <a:r>
              <a:rPr lang="zh-CN" altLang="en-US" sz="2000">
                <a:solidFill>
                  <a:schemeClr val="tx1"/>
                </a:solidFill>
              </a:rPr>
              <a:t>A penny is a British coin</a:t>
            </a:r>
            <a:r>
              <a:rPr lang="en-US" altLang="zh-CN" sz="2000">
                <a:solidFill>
                  <a:schemeClr val="tx1"/>
                </a:solidFill>
              </a:rPr>
              <a:t>.</a:t>
            </a:r>
            <a:endParaRPr lang="en-US" altLang="zh-CN" sz="2000">
              <a:solidFill>
                <a:schemeClr val="tx1"/>
              </a:solidFill>
            </a:endParaRPr>
          </a:p>
        </p:txBody>
      </p:sp>
      <p:sp>
        <p:nvSpPr>
          <p:cNvPr id="9" name="文本框 8"/>
          <p:cNvSpPr txBox="1"/>
          <p:nvPr/>
        </p:nvSpPr>
        <p:spPr>
          <a:xfrm>
            <a:off x="4650105" y="4855210"/>
            <a:ext cx="2416810" cy="398780"/>
          </a:xfrm>
          <a:prstGeom prst="rect">
            <a:avLst/>
          </a:prstGeom>
          <a:noFill/>
        </p:spPr>
        <p:txBody>
          <a:bodyPr wrap="none" rtlCol="0">
            <a:spAutoFit/>
          </a:bodyPr>
          <a:p>
            <a:pPr algn="l"/>
            <a:r>
              <a:rPr lang="zh-CN" altLang="en-US" sz="2000"/>
              <a:t>1 pound=100 penn</a:t>
            </a:r>
            <a:r>
              <a:rPr lang="en-US" altLang="zh-CN" sz="2000"/>
              <a:t>ies</a:t>
            </a:r>
            <a:endParaRPr lang="en-US" altLang="zh-CN" sz="2000"/>
          </a:p>
        </p:txBody>
      </p:sp>
      <p:sp>
        <p:nvSpPr>
          <p:cNvPr id="13" name="文本框 12"/>
          <p:cNvSpPr txBox="1"/>
          <p:nvPr/>
        </p:nvSpPr>
        <p:spPr>
          <a:xfrm>
            <a:off x="802005" y="5253990"/>
            <a:ext cx="7448550" cy="1630045"/>
          </a:xfrm>
          <a:prstGeom prst="rect">
            <a:avLst/>
          </a:prstGeom>
          <a:noFill/>
          <a:ln w="28575">
            <a:solidFill>
              <a:srgbClr val="7030A0"/>
            </a:solidFill>
            <a:prstDash val="sysDot"/>
          </a:ln>
        </p:spPr>
        <p:txBody>
          <a:bodyPr wrap="square" rtlCol="0">
            <a:spAutoFit/>
          </a:bodyPr>
          <a:p>
            <a:pPr algn="l"/>
            <a:r>
              <a:rPr lang="zh-CN" altLang="en-US" sz="2000"/>
              <a:t>If you say you do not have a penny, </a:t>
            </a:r>
            <a:endParaRPr lang="zh-CN" altLang="en-US" sz="2000"/>
          </a:p>
          <a:p>
            <a:pPr algn="l"/>
            <a:r>
              <a:rPr lang="zh-CN" altLang="en-US" sz="2000">
                <a:sym typeface="+mn-ea"/>
              </a:rPr>
              <a:t>you are emphasizing that you do </a:t>
            </a:r>
            <a:r>
              <a:rPr lang="zh-CN" altLang="en-US" sz="2000">
                <a:solidFill>
                  <a:srgbClr val="FF0000"/>
                </a:solidFill>
                <a:sym typeface="+mn-ea"/>
              </a:rPr>
              <a:t>not have any money at all</a:t>
            </a:r>
            <a:endParaRPr lang="zh-CN" altLang="en-US" sz="2000">
              <a:sym typeface="+mn-ea"/>
            </a:endParaRPr>
          </a:p>
          <a:p>
            <a:pPr algn="l"/>
            <a:r>
              <a:rPr lang="zh-CN" altLang="en-US" sz="2000">
                <a:sym typeface="+mn-ea"/>
              </a:rPr>
              <a:t>If you say </a:t>
            </a:r>
            <a:r>
              <a:rPr lang="zh-CN" altLang="en-US" sz="2000"/>
              <a:t>something does not cost a penny, </a:t>
            </a:r>
            <a:endParaRPr lang="zh-CN" altLang="en-US" sz="2000"/>
          </a:p>
          <a:p>
            <a:pPr algn="l"/>
            <a:r>
              <a:rPr lang="zh-CN" altLang="en-US" sz="2000">
                <a:sym typeface="+mn-ea"/>
              </a:rPr>
              <a:t>you are emphasizing that</a:t>
            </a:r>
            <a:r>
              <a:rPr lang="zh-CN" altLang="en-US" sz="2000" b="1"/>
              <a:t> </a:t>
            </a:r>
            <a:r>
              <a:rPr lang="zh-CN" altLang="en-US" sz="2000"/>
              <a:t>something did </a:t>
            </a:r>
            <a:r>
              <a:rPr lang="zh-CN" altLang="en-US" sz="2000">
                <a:solidFill>
                  <a:srgbClr val="FF0000"/>
                </a:solidFill>
              </a:rPr>
              <a:t>not cost you any money at all</a:t>
            </a:r>
            <a:r>
              <a:rPr lang="zh-CN" altLang="en-US" sz="2000"/>
              <a:t>.</a:t>
            </a:r>
            <a:endParaRPr lang="zh-CN" altLang="en-US" sz="2000"/>
          </a:p>
          <a:p>
            <a:pPr algn="r"/>
            <a:r>
              <a:rPr lang="en-US" altLang="zh-CN">
                <a:sym typeface="+mn-ea"/>
              </a:rPr>
              <a:t>--From</a:t>
            </a:r>
            <a:r>
              <a:rPr lang="en-US" altLang="zh-CN" i="1">
                <a:sym typeface="+mn-ea"/>
              </a:rPr>
              <a:t> Collins</a:t>
            </a:r>
            <a:r>
              <a:rPr lang="zh-CN" altLang="en-US" sz="2000"/>
              <a:t> </a:t>
            </a:r>
            <a:endParaRPr lang="zh-CN" altLang="en-US" sz="2000"/>
          </a:p>
        </p:txBody>
      </p:sp>
      <p:sp>
        <p:nvSpPr>
          <p:cNvPr id="15" name="文本框 14"/>
          <p:cNvSpPr txBox="1"/>
          <p:nvPr/>
        </p:nvSpPr>
        <p:spPr>
          <a:xfrm>
            <a:off x="1213485" y="3766820"/>
            <a:ext cx="2564130" cy="460375"/>
          </a:xfrm>
          <a:prstGeom prst="rect">
            <a:avLst/>
          </a:prstGeom>
          <a:solidFill>
            <a:srgbClr val="B8F8A6"/>
          </a:solidFill>
        </p:spPr>
        <p:txBody>
          <a:bodyPr wrap="none" rtlCol="0">
            <a:spAutoFit/>
          </a:bodyPr>
          <a:p>
            <a:r>
              <a:rPr lang="en-US" altLang="zh-CN" sz="2400">
                <a:solidFill>
                  <a:srgbClr val="FF0000"/>
                </a:solidFill>
              </a:rPr>
              <a:t>the least important</a:t>
            </a:r>
            <a:endParaRPr lang="en-US" altLang="zh-CN" sz="2400">
              <a:solidFill>
                <a:srgbClr val="FF0000"/>
              </a:solidFill>
            </a:endParaRPr>
          </a:p>
        </p:txBody>
      </p:sp>
      <p:sp>
        <p:nvSpPr>
          <p:cNvPr id="16" name="文本框 15"/>
          <p:cNvSpPr txBox="1"/>
          <p:nvPr/>
        </p:nvSpPr>
        <p:spPr>
          <a:xfrm>
            <a:off x="2058035" y="4323080"/>
            <a:ext cx="4470400" cy="460375"/>
          </a:xfrm>
          <a:prstGeom prst="rect">
            <a:avLst/>
          </a:prstGeom>
          <a:solidFill>
            <a:srgbClr val="B8F8A6"/>
          </a:solidFill>
        </p:spPr>
        <p:txBody>
          <a:bodyPr wrap="none" rtlCol="0">
            <a:spAutoFit/>
          </a:bodyPr>
          <a:p>
            <a:r>
              <a:rPr lang="en-US" altLang="zh-CN" sz="2400">
                <a:solidFill>
                  <a:srgbClr val="FF0000"/>
                </a:solidFill>
              </a:rPr>
              <a:t> the most ordinary/common(</a:t>
            </a:r>
            <a:r>
              <a:rPr lang="zh-CN" altLang="en-US" sz="2400">
                <a:solidFill>
                  <a:srgbClr val="FF0000"/>
                </a:solidFill>
              </a:rPr>
              <a:t>普通</a:t>
            </a:r>
            <a:r>
              <a:rPr lang="en-US" altLang="zh-CN" sz="2400">
                <a:solidFill>
                  <a:srgbClr val="FF0000"/>
                </a:solidFill>
              </a:rPr>
              <a:t>)</a:t>
            </a:r>
            <a:endParaRPr lang="en-US" altLang="zh-CN" sz="2400">
              <a:solidFill>
                <a:srgbClr val="FF0000"/>
              </a:solidFill>
            </a:endParaRPr>
          </a:p>
        </p:txBody>
      </p:sp>
      <p:sp>
        <p:nvSpPr>
          <p:cNvPr id="17" name="文本框 16"/>
          <p:cNvSpPr txBox="1"/>
          <p:nvPr/>
        </p:nvSpPr>
        <p:spPr>
          <a:xfrm>
            <a:off x="4650105" y="3723640"/>
            <a:ext cx="3107055" cy="460375"/>
          </a:xfrm>
          <a:prstGeom prst="rect">
            <a:avLst/>
          </a:prstGeom>
          <a:solidFill>
            <a:srgbClr val="B8F8A6"/>
          </a:solidFill>
        </p:spPr>
        <p:txBody>
          <a:bodyPr wrap="none" rtlCol="0">
            <a:spAutoFit/>
          </a:bodyPr>
          <a:p>
            <a:pPr algn="l"/>
            <a:r>
              <a:rPr lang="en-US" altLang="zh-CN" sz="2400">
                <a:solidFill>
                  <a:srgbClr val="FF0000"/>
                </a:solidFill>
              </a:rPr>
              <a:t> inconspicuous(</a:t>
            </a:r>
            <a:r>
              <a:rPr lang="zh-CN" altLang="en-US" sz="2400">
                <a:solidFill>
                  <a:srgbClr val="FF0000"/>
                </a:solidFill>
              </a:rPr>
              <a:t>不起眼</a:t>
            </a:r>
            <a:r>
              <a:rPr lang="en-US" altLang="zh-CN" sz="2400">
                <a:solidFill>
                  <a:srgbClr val="FF0000"/>
                </a:solidFill>
              </a:rPr>
              <a:t>)</a:t>
            </a:r>
            <a:endParaRPr lang="en-US" altLang="zh-CN" sz="2400">
              <a:solidFill>
                <a:srgbClr val="FF0000"/>
              </a:solidFill>
            </a:endParaRPr>
          </a:p>
        </p:txBody>
      </p:sp>
      <p:pic>
        <p:nvPicPr>
          <p:cNvPr id="8" name="图片 7" descr="penny"/>
          <p:cNvPicPr>
            <a:picLocks noChangeAspect="1"/>
          </p:cNvPicPr>
          <p:nvPr/>
        </p:nvPicPr>
        <p:blipFill>
          <a:blip r:embed="rId2"/>
          <a:stretch>
            <a:fillRect/>
          </a:stretch>
        </p:blipFill>
        <p:spPr>
          <a:xfrm>
            <a:off x="7322820" y="4712335"/>
            <a:ext cx="1358900" cy="1204595"/>
          </a:xfrm>
          <a:prstGeom prst="ellipse">
            <a:avLst/>
          </a:prstGeom>
        </p:spPr>
      </p:pic>
      <p:sp>
        <p:nvSpPr>
          <p:cNvPr id="14" name="文本框 13"/>
          <p:cNvSpPr txBox="1"/>
          <p:nvPr/>
        </p:nvSpPr>
        <p:spPr>
          <a:xfrm>
            <a:off x="2636520" y="2734945"/>
            <a:ext cx="5963285" cy="460375"/>
          </a:xfrm>
          <a:prstGeom prst="rect">
            <a:avLst/>
          </a:prstGeom>
          <a:solidFill>
            <a:srgbClr val="B8F8A6"/>
          </a:solidFill>
        </p:spPr>
        <p:txBody>
          <a:bodyPr wrap="none" rtlCol="0">
            <a:spAutoFit/>
          </a:bodyPr>
          <a:p>
            <a:pPr algn="l"/>
            <a:r>
              <a:rPr lang="en-US" altLang="zh-CN" sz="2400">
                <a:solidFill>
                  <a:srgbClr val="FF0000"/>
                </a:solidFill>
              </a:rPr>
              <a:t>represent Penny's love for the life in the village</a:t>
            </a:r>
            <a:endParaRPr lang="en-US" altLang="zh-CN"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linds(horizontal)">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blinds(horizontal)">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par>
                                <p:cTn id="46" presetID="3" presetClass="exit" presetSubtype="10" fill="hold" nodeType="withEffect">
                                  <p:stCondLst>
                                    <p:cond delay="0"/>
                                  </p:stCondLst>
                                  <p:childTnLst>
                                    <p:animEffect transition="out" filter="blinds(horizontal)">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2">
                                            <p:txEl>
                                              <p:pRg st="5" end="5"/>
                                            </p:txEl>
                                          </p:spTgt>
                                        </p:tgtEl>
                                        <p:attrNameLst>
                                          <p:attrName>style.visibility</p:attrName>
                                        </p:attrNameLst>
                                      </p:cBhvr>
                                      <p:to>
                                        <p:strVal val="visible"/>
                                      </p:to>
                                    </p:set>
                                    <p:animEffect transition="in" filter="blinds(horizontal)">
                                      <p:cBhvr>
                                        <p:cTn id="53" dur="500"/>
                                        <p:tgtEl>
                                          <p:spTgt spid="1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linds(horizontal)">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linds(horizontal)">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blinds(horizontal)">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blinds(horizontal)">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blinds(horizontal)">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blinds(horizontal)">
                                      <p:cBhvr>
                                        <p:cTn id="83" dur="5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blinds(horizontal)">
                                      <p:cBhvr>
                                        <p:cTn id="8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bldLvl="0" animBg="1"/>
      <p:bldP spid="5" grpId="0" bldLvl="0" animBg="1"/>
      <p:bldP spid="4" grpId="0" bldLvl="0" animBg="1"/>
      <p:bldP spid="9" grpId="0"/>
      <p:bldP spid="6" grpId="0"/>
      <p:bldP spid="13" grpId="0" bldLvl="0" animBg="1"/>
      <p:bldP spid="15" grpId="0" bldLvl="0" animBg="1"/>
      <p:bldP spid="16" grpId="0" bldLvl="0" animBg="1"/>
      <p:bldP spid="17" grpId="0" bldLvl="0" animBg="1"/>
      <p:bldP spid="14" grpId="0" bldLvl="0" animBg="1"/>
      <p:bldP spid="12" grpId="1" bldLvl="0" animBg="1"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a:xfrm>
            <a:off x="2593975" y="188595"/>
            <a:ext cx="3903980" cy="97155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5" name="TextBox 4"/>
          <p:cNvSpPr txBox="1"/>
          <p:nvPr/>
        </p:nvSpPr>
        <p:spPr>
          <a:xfrm>
            <a:off x="3058160" y="351155"/>
            <a:ext cx="3485515" cy="583565"/>
          </a:xfrm>
          <a:prstGeom prst="rect">
            <a:avLst/>
          </a:prstGeom>
          <a:noFill/>
        </p:spPr>
        <p:txBody>
          <a:bodyPr wrap="square" rtlCol="0">
            <a:spAutoFit/>
          </a:bodyPr>
          <a:p>
            <a:r>
              <a:rPr lang="en-US" altLang="zh-CN" sz="3200" b="1" dirty="0"/>
              <a:t>Reading Circles </a:t>
            </a:r>
            <a:endParaRPr lang="en-US" altLang="zh-CN" sz="3200" b="1" dirty="0"/>
          </a:p>
        </p:txBody>
      </p:sp>
      <p:sp>
        <p:nvSpPr>
          <p:cNvPr id="23" name="文本框 28"/>
          <p:cNvSpPr txBox="1"/>
          <p:nvPr/>
        </p:nvSpPr>
        <p:spPr>
          <a:xfrm>
            <a:off x="2178685" y="5763895"/>
            <a:ext cx="4881880" cy="460375"/>
          </a:xfrm>
          <a:prstGeom prst="rect">
            <a:avLst/>
          </a:prstGeom>
          <a:solidFill>
            <a:schemeClr val="accent6">
              <a:lumMod val="40000"/>
              <a:lumOff val="60000"/>
            </a:schemeClr>
          </a:solidFill>
        </p:spPr>
        <p:txBody>
          <a:bodyPr wrap="square" rtlCol="0">
            <a:spAutoFit/>
          </a:bodyPr>
          <a:p>
            <a:pPr algn="ctr"/>
            <a:r>
              <a:rPr lang="en-US" altLang="zh-CN" sz="2400" b="1" dirty="0" smtClean="0">
                <a:solidFill>
                  <a:srgbClr val="FF0000"/>
                </a:solidFill>
                <a:latin typeface="Comic Sans MS" panose="030F0702030302020204" pitchFamily="66" charset="0"/>
                <a:cs typeface="Comic Sans MS" panose="030F0702030302020204" pitchFamily="66" charset="0"/>
              </a:rPr>
              <a:t>discuss &amp; share &amp; show</a:t>
            </a:r>
            <a:endParaRPr lang="en-US" altLang="zh-CN" sz="2400" b="1" dirty="0" smtClean="0">
              <a:solidFill>
                <a:srgbClr val="FF0000"/>
              </a:solidFill>
              <a:latin typeface="Comic Sans MS" panose="030F0702030302020204" pitchFamily="66" charset="0"/>
              <a:cs typeface="Comic Sans MS" panose="030F0702030302020204" pitchFamily="66" charset="0"/>
            </a:endParaRPr>
          </a:p>
        </p:txBody>
      </p:sp>
      <p:graphicFrame>
        <p:nvGraphicFramePr>
          <p:cNvPr id="7" name="表格 6"/>
          <p:cNvGraphicFramePr/>
          <p:nvPr/>
        </p:nvGraphicFramePr>
        <p:xfrm>
          <a:off x="1372870" y="1418590"/>
          <a:ext cx="6398895" cy="4021455"/>
        </p:xfrm>
        <a:graphic>
          <a:graphicData uri="http://schemas.openxmlformats.org/drawingml/2006/table">
            <a:tbl>
              <a:tblPr firstRow="1" bandRow="1">
                <a:tableStyleId>{5C22544A-7EE6-4342-B048-85BDC9FD1C3A}</a:tableStyleId>
              </a:tblPr>
              <a:tblGrid>
                <a:gridCol w="2132965"/>
                <a:gridCol w="4265930"/>
              </a:tblGrid>
              <a:tr h="365760">
                <a:tc>
                  <a:txBody>
                    <a:bodyPr/>
                    <a:p>
                      <a:pPr algn="ctr">
                        <a:buNone/>
                      </a:pPr>
                      <a:r>
                        <a:rPr lang="en-US" altLang="zh-CN"/>
                        <a:t>Roles</a:t>
                      </a:r>
                      <a:endParaRPr lang="en-US" altLang="zh-CN"/>
                    </a:p>
                  </a:txBody>
                  <a:tcPr/>
                </a:tc>
                <a:tc>
                  <a:txBody>
                    <a:bodyPr/>
                    <a:p>
                      <a:pPr algn="ctr">
                        <a:buNone/>
                      </a:pPr>
                      <a:r>
                        <a:rPr lang="en-US" altLang="zh-CN"/>
                        <a:t>Duties</a:t>
                      </a:r>
                      <a:endParaRPr lang="en-US" altLang="zh-CN"/>
                    </a:p>
                  </a:txBody>
                  <a:tcPr/>
                </a:tc>
              </a:tr>
              <a:tr h="381000">
                <a:tc>
                  <a:txBody>
                    <a:bodyPr/>
                    <a:p>
                      <a:pPr algn="ctr">
                        <a:buNone/>
                      </a:pPr>
                      <a:r>
                        <a:rPr lang="en-US" altLang="zh-CN" b="1"/>
                        <a:t>Word master</a:t>
                      </a:r>
                      <a:endParaRPr lang="en-US" altLang="zh-CN" b="1"/>
                    </a:p>
                  </a:txBody>
                  <a:tcPr anchor="ctr" anchorCtr="0"/>
                </a:tc>
                <a:tc>
                  <a:txBody>
                    <a:bodyPr/>
                    <a:p>
                      <a:pPr>
                        <a:buNone/>
                      </a:pPr>
                      <a:r>
                        <a:rPr lang="zh-CN" altLang="en-US"/>
                        <a:t>look for words or short phrases that are new or difficult to understand</a:t>
                      </a:r>
                      <a:endParaRPr lang="zh-CN" altLang="en-US"/>
                    </a:p>
                  </a:txBody>
                  <a:tcPr anchor="ctr" anchorCtr="0"/>
                </a:tc>
              </a:tr>
              <a:tr h="381000">
                <a:tc>
                  <a:txBody>
                    <a:bodyPr/>
                    <a:p>
                      <a:pPr algn="ctr">
                        <a:buNone/>
                      </a:pPr>
                      <a:r>
                        <a:rPr lang="en-US" altLang="zh-CN" b="1"/>
                        <a:t>Summarizer</a:t>
                      </a:r>
                      <a:endParaRPr lang="en-US" altLang="zh-CN" b="1"/>
                    </a:p>
                  </a:txBody>
                  <a:tcPr anchor="ctr" anchorCtr="0"/>
                </a:tc>
                <a:tc>
                  <a:txBody>
                    <a:bodyPr/>
                    <a:p>
                      <a:pPr>
                        <a:buNone/>
                      </a:pPr>
                      <a:r>
                        <a:rPr lang="zh-CN" altLang="en-US"/>
                        <a:t>write a summary of each part of the story in your own words</a:t>
                      </a:r>
                      <a:endParaRPr lang="zh-CN" altLang="en-US"/>
                    </a:p>
                  </a:txBody>
                  <a:tcPr anchor="ctr" anchorCtr="0"/>
                </a:tc>
              </a:tr>
              <a:tr h="381000">
                <a:tc>
                  <a:txBody>
                    <a:bodyPr/>
                    <a:p>
                      <a:pPr algn="ctr">
                        <a:buNone/>
                      </a:pPr>
                      <a:r>
                        <a:rPr lang="zh-CN" altLang="en-US" b="1"/>
                        <a:t>Setting investigator</a:t>
                      </a:r>
                      <a:endParaRPr lang="zh-CN" altLang="en-US" b="1"/>
                    </a:p>
                  </a:txBody>
                  <a:tcPr anchor="ctr" anchorCtr="0"/>
                </a:tc>
                <a:tc>
                  <a:txBody>
                    <a:bodyPr/>
                    <a:p>
                      <a:pPr>
                        <a:buNone/>
                      </a:pPr>
                      <a:r>
                        <a:rPr lang="zh-CN" altLang="en-US"/>
                        <a:t>investigate the background of the story and raise 3 questions to ask your circle members to make them understand the story better</a:t>
                      </a:r>
                      <a:endParaRPr lang="zh-CN" altLang="en-US"/>
                    </a:p>
                  </a:txBody>
                  <a:tcPr anchor="ctr" anchorCtr="0"/>
                </a:tc>
              </a:tr>
              <a:tr h="381000">
                <a:tc>
                  <a:txBody>
                    <a:bodyPr/>
                    <a:p>
                      <a:pPr algn="ctr">
                        <a:buNone/>
                      </a:pPr>
                      <a:r>
                        <a:rPr lang="zh-CN" altLang="en-US" b="1"/>
                        <a:t>Mind map maker</a:t>
                      </a:r>
                      <a:endParaRPr lang="zh-CN" altLang="en-US" b="1"/>
                    </a:p>
                  </a:txBody>
                  <a:tcPr anchor="ctr" anchorCtr="0"/>
                </a:tc>
                <a:tc>
                  <a:txBody>
                    <a:bodyPr/>
                    <a:p>
                      <a:pPr>
                        <a:buNone/>
                      </a:pPr>
                      <a:r>
                        <a:rPr lang="zh-CN" altLang="en-US"/>
                        <a:t>draw a mind map or a flow chart to help you understand the story better</a:t>
                      </a:r>
                      <a:endParaRPr lang="zh-CN" altLang="en-US"/>
                    </a:p>
                  </a:txBody>
                  <a:tcPr anchor="ctr" anchorCtr="0"/>
                </a:tc>
              </a:tr>
              <a:tr h="546735">
                <a:tc>
                  <a:txBody>
                    <a:bodyPr/>
                    <a:p>
                      <a:pPr algn="ctr">
                        <a:buNone/>
                      </a:pPr>
                      <a:r>
                        <a:rPr lang="zh-CN" altLang="en-US" b="1"/>
                        <a:t>Character analyzer</a:t>
                      </a:r>
                      <a:endParaRPr lang="zh-CN" altLang="en-US" b="1"/>
                    </a:p>
                  </a:txBody>
                  <a:tcPr anchor="ctr" anchorCtr="0"/>
                </a:tc>
                <a:tc>
                  <a:txBody>
                    <a:bodyPr/>
                    <a:p>
                      <a:pPr>
                        <a:buNone/>
                      </a:pPr>
                      <a:r>
                        <a:rPr lang="zh-CN" altLang="en-US"/>
                        <a:t>analyze the characters</a:t>
                      </a:r>
                      <a:r>
                        <a:rPr lang="en-US" altLang="zh-CN"/>
                        <a:t>' </a:t>
                      </a:r>
                      <a:r>
                        <a:rPr lang="zh-CN" altLang="en-US"/>
                        <a:t>personality</a:t>
                      </a:r>
                      <a:endParaRPr lang="zh-CN" altLang="en-US"/>
                    </a:p>
                  </a:txBody>
                  <a:tcPr anchor="ctr" anchorCtr="0"/>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25"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云形 9"/>
          <p:cNvSpPr/>
          <p:nvPr/>
        </p:nvSpPr>
        <p:spPr>
          <a:xfrm>
            <a:off x="2625090" y="76200"/>
            <a:ext cx="4158615"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1" name="TextBox 4"/>
          <p:cNvSpPr txBox="1"/>
          <p:nvPr/>
        </p:nvSpPr>
        <p:spPr>
          <a:xfrm>
            <a:off x="3620135" y="220980"/>
            <a:ext cx="2973705" cy="583565"/>
          </a:xfrm>
          <a:prstGeom prst="rect">
            <a:avLst/>
          </a:prstGeom>
          <a:noFill/>
        </p:spPr>
        <p:txBody>
          <a:bodyPr wrap="square" rtlCol="0">
            <a:spAutoFit/>
          </a:bodyPr>
          <a:p>
            <a:r>
              <a:rPr lang="en-US" altLang="zh-CN" sz="3200" b="1" dirty="0"/>
              <a:t>Homework</a:t>
            </a:r>
            <a:endParaRPr lang="en-US" altLang="zh-CN" sz="3200" b="1" dirty="0"/>
          </a:p>
        </p:txBody>
      </p:sp>
      <p:sp>
        <p:nvSpPr>
          <p:cNvPr id="12" name="文本框 11"/>
          <p:cNvSpPr txBox="1"/>
          <p:nvPr/>
        </p:nvSpPr>
        <p:spPr>
          <a:xfrm>
            <a:off x="1353185" y="1878965"/>
            <a:ext cx="7148830" cy="15684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Q1: Will Socks like his new home?</a:t>
            </a:r>
            <a:endParaRPr lang="en-US" altLang="zh-CN" sz="2400" b="1"/>
          </a:p>
          <a:p>
            <a:pPr algn="l"/>
            <a:r>
              <a:rPr lang="en-US" altLang="zh-CN" sz="2400" b="1"/>
              <a:t>Q2: Will Penny get used to the life in the city?</a:t>
            </a:r>
            <a:endParaRPr lang="en-US" altLang="zh-CN" sz="2400" b="1"/>
          </a:p>
          <a:p>
            <a:pPr algn="l"/>
            <a:r>
              <a:rPr lang="en-US" altLang="zh-CN" sz="2400" b="1"/>
              <a:t>Q3: Will her father get a new job?</a:t>
            </a:r>
            <a:endParaRPr lang="en-US" altLang="zh-CN" sz="2400" b="1"/>
          </a:p>
          <a:p>
            <a:pPr algn="l"/>
            <a:r>
              <a:rPr lang="en-US" altLang="zh-CN" sz="2400" b="1"/>
              <a:t>Q4: ...?</a:t>
            </a:r>
            <a:r>
              <a:rPr lang="en-US" altLang="zh-CN" sz="2400" b="1">
                <a:sym typeface="+mn-ea"/>
              </a:rPr>
              <a:t> </a:t>
            </a:r>
            <a:endParaRPr lang="en-US" altLang="zh-CN" sz="2400" b="1">
              <a:sym typeface="+mn-ea"/>
            </a:endParaRPr>
          </a:p>
        </p:txBody>
      </p:sp>
      <p:sp>
        <p:nvSpPr>
          <p:cNvPr id="7" name="横卷形 6"/>
          <p:cNvSpPr/>
          <p:nvPr/>
        </p:nvSpPr>
        <p:spPr>
          <a:xfrm>
            <a:off x="1805305" y="920750"/>
            <a:ext cx="5876290" cy="929005"/>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a:solidFill>
                  <a:schemeClr val="tx2"/>
                </a:solidFill>
              </a:rPr>
              <a:t>Choice A: Continue to write the story</a:t>
            </a:r>
            <a:endParaRPr lang="en-US" altLang="zh-CN" sz="2400">
              <a:solidFill>
                <a:srgbClr val="FF0000"/>
              </a:solidFill>
            </a:endParaRPr>
          </a:p>
        </p:txBody>
      </p:sp>
      <p:sp>
        <p:nvSpPr>
          <p:cNvPr id="16" name="文本框 15"/>
          <p:cNvSpPr txBox="1"/>
          <p:nvPr/>
        </p:nvSpPr>
        <p:spPr>
          <a:xfrm>
            <a:off x="1294765" y="4602480"/>
            <a:ext cx="7148830" cy="19380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Q1: Do you have a pet?</a:t>
            </a:r>
            <a:endParaRPr lang="en-US" altLang="zh-CN" sz="2400" b="1"/>
          </a:p>
          <a:p>
            <a:pPr algn="l"/>
            <a:r>
              <a:rPr lang="en-US" altLang="zh-CN" sz="2400" b="1"/>
              <a:t>Q2: What does it look like? What is it like?</a:t>
            </a:r>
            <a:endParaRPr lang="en-US" altLang="zh-CN" sz="2400" b="1"/>
          </a:p>
          <a:p>
            <a:pPr algn="l"/>
            <a:r>
              <a:rPr lang="en-US" altLang="zh-CN" sz="2400" b="1"/>
              <a:t>Q3: How do you look after it?</a:t>
            </a:r>
            <a:endParaRPr lang="en-US" altLang="zh-CN" sz="2400" b="1"/>
          </a:p>
          <a:p>
            <a:pPr algn="l"/>
            <a:r>
              <a:rPr lang="en-US" altLang="zh-CN" sz="2400" b="1"/>
              <a:t>Q4: Do you have fun playing with it?</a:t>
            </a:r>
            <a:r>
              <a:rPr lang="en-US" altLang="zh-CN" sz="2400" b="1">
                <a:sym typeface="+mn-ea"/>
              </a:rPr>
              <a:t> </a:t>
            </a:r>
            <a:endParaRPr lang="en-US" altLang="zh-CN" sz="2400" b="1">
              <a:sym typeface="+mn-ea"/>
            </a:endParaRPr>
          </a:p>
          <a:p>
            <a:pPr algn="l"/>
            <a:r>
              <a:rPr lang="en-US" altLang="zh-CN" sz="2400" b="1">
                <a:sym typeface="+mn-ea"/>
              </a:rPr>
              <a:t>Q5: Do you have problems getting along with it?</a:t>
            </a:r>
            <a:endParaRPr lang="en-US" altLang="zh-CN" sz="2400" b="1">
              <a:sym typeface="+mn-ea"/>
            </a:endParaRPr>
          </a:p>
        </p:txBody>
      </p:sp>
      <p:sp>
        <p:nvSpPr>
          <p:cNvPr id="18" name="横卷形 17"/>
          <p:cNvSpPr/>
          <p:nvPr/>
        </p:nvSpPr>
        <p:spPr>
          <a:xfrm>
            <a:off x="1859280" y="3538855"/>
            <a:ext cx="5768340" cy="972185"/>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a:solidFill>
                  <a:schemeClr val="tx2"/>
                </a:solidFill>
              </a:rPr>
              <a:t>Choice B: Write an article about your pet</a:t>
            </a:r>
            <a:endParaRPr lang="en-US" altLang="zh-CN"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6" grpId="0" bldLvl="0" animBg="1"/>
      <p:bldP spid="18" grpId="0" bldLvl="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85"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27769">
            <a:off x="7498080" y="-236855"/>
            <a:ext cx="2089785" cy="187515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descr="IMG_20200919_143538"/>
          <p:cNvPicPr>
            <a:picLocks noChangeAspect="1"/>
          </p:cNvPicPr>
          <p:nvPr/>
        </p:nvPicPr>
        <p:blipFill>
          <a:blip r:embed="rId3"/>
          <a:srcRect l="17480" t="18251" r="14441" b="11572"/>
          <a:stretch>
            <a:fillRect/>
          </a:stretch>
        </p:blipFill>
        <p:spPr>
          <a:xfrm>
            <a:off x="1163955" y="1033145"/>
            <a:ext cx="3629025" cy="5730875"/>
          </a:xfrm>
          <a:prstGeom prst="rect">
            <a:avLst/>
          </a:prstGeom>
        </p:spPr>
      </p:pic>
      <p:sp>
        <p:nvSpPr>
          <p:cNvPr id="3" name="圆角矩形 2"/>
          <p:cNvSpPr/>
          <p:nvPr/>
        </p:nvSpPr>
        <p:spPr>
          <a:xfrm>
            <a:off x="1538605" y="2364105"/>
            <a:ext cx="2880360" cy="575945"/>
          </a:xfrm>
          <a:prstGeom prst="roundRect">
            <a:avLst/>
          </a:prstGeom>
          <a:noFill/>
          <a:ln>
            <a:solidFill>
              <a:schemeClr val="accent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577975" y="2987675"/>
            <a:ext cx="2880360" cy="1500505"/>
          </a:xfrm>
          <a:prstGeom prst="roundRect">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1538605" y="4530725"/>
            <a:ext cx="2880360" cy="144208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1537970" y="6007100"/>
            <a:ext cx="2880360" cy="274320"/>
          </a:xfrm>
          <a:prstGeom prst="roundRect">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云形 9"/>
          <p:cNvSpPr/>
          <p:nvPr/>
        </p:nvSpPr>
        <p:spPr>
          <a:xfrm>
            <a:off x="1958340" y="76200"/>
            <a:ext cx="4696460"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1" name="TextBox 4"/>
          <p:cNvSpPr txBox="1"/>
          <p:nvPr/>
        </p:nvSpPr>
        <p:spPr>
          <a:xfrm>
            <a:off x="2396490" y="190500"/>
            <a:ext cx="4526915" cy="583565"/>
          </a:xfrm>
          <a:prstGeom prst="rect">
            <a:avLst/>
          </a:prstGeom>
          <a:noFill/>
        </p:spPr>
        <p:txBody>
          <a:bodyPr wrap="square" rtlCol="0">
            <a:spAutoFit/>
          </a:bodyPr>
          <a:p>
            <a:r>
              <a:rPr lang="en-US" altLang="zh-CN" sz="3200" b="1" dirty="0"/>
              <a:t>Main ideas of each part</a:t>
            </a:r>
            <a:endParaRPr lang="en-US" altLang="zh-CN" sz="3200" b="1" dirty="0"/>
          </a:p>
        </p:txBody>
      </p:sp>
      <p:sp>
        <p:nvSpPr>
          <p:cNvPr id="12" name="文本框 11"/>
          <p:cNvSpPr txBox="1"/>
          <p:nvPr/>
        </p:nvSpPr>
        <p:spPr>
          <a:xfrm>
            <a:off x="5620385" y="2157730"/>
            <a:ext cx="1891030" cy="8299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400" b="1"/>
              <a:t>Beginning</a:t>
            </a:r>
            <a:endParaRPr lang="en-US" altLang="zh-CN" sz="2400" b="1"/>
          </a:p>
          <a:p>
            <a:pPr algn="ctr"/>
            <a:r>
              <a:rPr lang="en-US" altLang="zh-CN" sz="2400" b="1"/>
              <a:t>(Chapter1-2)</a:t>
            </a:r>
            <a:endParaRPr lang="en-US" altLang="zh-CN" sz="2400" b="1"/>
          </a:p>
        </p:txBody>
      </p:sp>
      <p:sp>
        <p:nvSpPr>
          <p:cNvPr id="13" name="文本框 12"/>
          <p:cNvSpPr txBox="1"/>
          <p:nvPr/>
        </p:nvSpPr>
        <p:spPr>
          <a:xfrm>
            <a:off x="5658485" y="3268980"/>
            <a:ext cx="1931670" cy="8299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400" b="1"/>
              <a:t>Development</a:t>
            </a:r>
            <a:endParaRPr lang="en-US" altLang="zh-CN" sz="2400" b="1"/>
          </a:p>
          <a:p>
            <a:pPr algn="ctr"/>
            <a:r>
              <a:rPr lang="en-US" altLang="zh-CN" sz="2400" b="1"/>
              <a:t>(Chapter3-8)</a:t>
            </a:r>
            <a:endParaRPr lang="en-US" altLang="zh-CN" sz="2400" b="1"/>
          </a:p>
        </p:txBody>
      </p:sp>
      <p:sp>
        <p:nvSpPr>
          <p:cNvPr id="14" name="文本框 13"/>
          <p:cNvSpPr txBox="1"/>
          <p:nvPr/>
        </p:nvSpPr>
        <p:spPr>
          <a:xfrm>
            <a:off x="5658168" y="4488180"/>
            <a:ext cx="1931670" cy="82994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p>
            <a:pPr algn="ctr"/>
            <a:r>
              <a:rPr lang="en-US" altLang="zh-CN" sz="2400" b="1"/>
              <a:t>Climax</a:t>
            </a:r>
            <a:endParaRPr lang="en-US" altLang="zh-CN" sz="2400" b="1"/>
          </a:p>
          <a:p>
            <a:pPr algn="ctr"/>
            <a:r>
              <a:rPr lang="en-US" altLang="zh-CN" sz="2400" b="1"/>
              <a:t>(Chapter9-14)</a:t>
            </a:r>
            <a:endParaRPr lang="en-US" altLang="zh-CN" sz="2400" b="1"/>
          </a:p>
        </p:txBody>
      </p:sp>
      <p:sp>
        <p:nvSpPr>
          <p:cNvPr id="15" name="文本框 14"/>
          <p:cNvSpPr txBox="1"/>
          <p:nvPr/>
        </p:nvSpPr>
        <p:spPr>
          <a:xfrm>
            <a:off x="5658485" y="5662295"/>
            <a:ext cx="1891665" cy="8299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2400" b="1"/>
              <a:t>Ending</a:t>
            </a:r>
            <a:endParaRPr lang="en-US" altLang="zh-CN" sz="2400" b="1"/>
          </a:p>
          <a:p>
            <a:pPr algn="ctr"/>
            <a:r>
              <a:rPr lang="en-US" altLang="zh-CN" sz="2400" b="1"/>
              <a:t>(Chapter15)</a:t>
            </a:r>
            <a:endParaRPr lang="en-US" altLang="zh-CN"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6" grpId="0" bldLvl="0" animBg="1"/>
      <p:bldP spid="8" grpId="0" bldLvl="0" animBg="1"/>
      <p:bldP spid="12" grpId="0" bldLvl="0" animBg="1"/>
      <p:bldP spid="13" grpId="0" bldLvl="0" animBg="1"/>
      <p:bldP spid="14" grpId="0" bldLvl="0" animBg="1"/>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85"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云形 9"/>
          <p:cNvSpPr/>
          <p:nvPr/>
        </p:nvSpPr>
        <p:spPr>
          <a:xfrm>
            <a:off x="1633220" y="76200"/>
            <a:ext cx="5498465"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1" name="TextBox 4"/>
          <p:cNvSpPr txBox="1"/>
          <p:nvPr/>
        </p:nvSpPr>
        <p:spPr>
          <a:xfrm>
            <a:off x="2510790" y="221615"/>
            <a:ext cx="4390390" cy="583565"/>
          </a:xfrm>
          <a:prstGeom prst="rect">
            <a:avLst/>
          </a:prstGeom>
          <a:noFill/>
        </p:spPr>
        <p:txBody>
          <a:bodyPr wrap="square" rtlCol="0">
            <a:spAutoFit/>
          </a:bodyPr>
          <a:p>
            <a:r>
              <a:rPr lang="en-US" altLang="zh-CN" sz="3200" b="1" dirty="0"/>
              <a:t>Background information</a:t>
            </a:r>
            <a:endParaRPr lang="en-US" altLang="zh-CN" sz="3200" b="1" dirty="0"/>
          </a:p>
        </p:txBody>
      </p:sp>
      <p:sp>
        <p:nvSpPr>
          <p:cNvPr id="12" name="文本框 11"/>
          <p:cNvSpPr txBox="1"/>
          <p:nvPr/>
        </p:nvSpPr>
        <p:spPr>
          <a:xfrm>
            <a:off x="1208405" y="1155700"/>
            <a:ext cx="6623050" cy="316928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just"/>
            <a:r>
              <a:rPr lang="en-US" altLang="zh-CN" sz="2000" b="1"/>
              <a:t>Every year, we find thousands of unwanted dogs on the streets. People leave them on motorways, in public toilets, in rubbish bins or outside shops and restaurants. The dog rescue group finds the most dogs around Easter time. People buy puppies for Christmas presents. The puppy grows. It is difficult to look after. It chews the rugs and it runs round the house breaking things. Dogs need a lot of space and they need a lot of exercise. They are also expensive. It costs around £10,000 to keep a dog for its lifetime. Think with your head and not your heart when you buy a puppy.</a:t>
            </a:r>
            <a:endParaRPr lang="en-US" altLang="zh-CN" sz="2000" b="1"/>
          </a:p>
        </p:txBody>
      </p:sp>
      <p:pic>
        <p:nvPicPr>
          <p:cNvPr id="4" name="图片 3" descr="IMG_20200919_141606"/>
          <p:cNvPicPr>
            <a:picLocks noChangeAspect="1"/>
          </p:cNvPicPr>
          <p:nvPr/>
        </p:nvPicPr>
        <p:blipFill>
          <a:blip r:embed="rId2"/>
          <a:srcRect l="12954" t="29809" r="34423" b="16155"/>
          <a:stretch>
            <a:fillRect/>
          </a:stretch>
        </p:blipFill>
        <p:spPr>
          <a:xfrm rot="16200000">
            <a:off x="6183630" y="3879850"/>
            <a:ext cx="2362200" cy="3593465"/>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85"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云形 9"/>
          <p:cNvSpPr/>
          <p:nvPr/>
        </p:nvSpPr>
        <p:spPr>
          <a:xfrm>
            <a:off x="1633220" y="76200"/>
            <a:ext cx="5498465"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1" name="TextBox 4"/>
          <p:cNvSpPr txBox="1"/>
          <p:nvPr/>
        </p:nvSpPr>
        <p:spPr>
          <a:xfrm>
            <a:off x="2510790" y="221615"/>
            <a:ext cx="4390390" cy="583565"/>
          </a:xfrm>
          <a:prstGeom prst="rect">
            <a:avLst/>
          </a:prstGeom>
          <a:noFill/>
        </p:spPr>
        <p:txBody>
          <a:bodyPr wrap="square" rtlCol="0">
            <a:spAutoFit/>
          </a:bodyPr>
          <a:p>
            <a:r>
              <a:rPr lang="en-US" altLang="zh-CN" sz="3200" b="1" dirty="0"/>
              <a:t>Background information</a:t>
            </a:r>
            <a:endParaRPr lang="en-US" altLang="zh-CN" sz="3200" b="1" dirty="0"/>
          </a:p>
        </p:txBody>
      </p:sp>
      <p:sp>
        <p:nvSpPr>
          <p:cNvPr id="12" name="文本框 11"/>
          <p:cNvSpPr txBox="1"/>
          <p:nvPr/>
        </p:nvSpPr>
        <p:spPr>
          <a:xfrm>
            <a:off x="1174115" y="1257935"/>
            <a:ext cx="6623050" cy="28613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just"/>
            <a:r>
              <a:rPr lang="en-US" altLang="zh-CN" sz="2000" b="1"/>
              <a:t>Nowadays, many people who once lived in the village have moved to the city mainly because they want to hunt for a better job. Therefore, their children also follow their steps to big cities in the hope of a better life. However, sometimes things are totally different from what they thought. Some children can’t adjust to(适应) the new life in the city and some children find it difficult to make friends in the new school. What’s worse, their parents are too busy working to take good care of them.</a:t>
            </a:r>
            <a:endParaRPr lang="en-US" altLang="zh-CN" sz="2000" b="1"/>
          </a:p>
        </p:txBody>
      </p:sp>
      <p:pic>
        <p:nvPicPr>
          <p:cNvPr id="2" name="图片 1" descr="IMG_20200924_143757"/>
          <p:cNvPicPr>
            <a:picLocks noChangeAspect="1"/>
          </p:cNvPicPr>
          <p:nvPr/>
        </p:nvPicPr>
        <p:blipFill>
          <a:blip r:embed="rId2"/>
          <a:srcRect t="2564" b="4999"/>
          <a:stretch>
            <a:fillRect/>
          </a:stretch>
        </p:blipFill>
        <p:spPr>
          <a:xfrm>
            <a:off x="5756910" y="4362450"/>
            <a:ext cx="3344545" cy="2437130"/>
          </a:xfrm>
          <a:prstGeom prst="rect">
            <a:avLst/>
          </a:prstGeom>
          <a:effectLst>
            <a:glow rad="2286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9"/>
          <p:cNvSpPr/>
          <p:nvPr/>
        </p:nvSpPr>
        <p:spPr>
          <a:xfrm>
            <a:off x="327025" y="125095"/>
            <a:ext cx="4158615"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1" name="TextBox 4"/>
          <p:cNvSpPr txBox="1"/>
          <p:nvPr/>
        </p:nvSpPr>
        <p:spPr>
          <a:xfrm>
            <a:off x="494665" y="271145"/>
            <a:ext cx="4190365" cy="1076325"/>
          </a:xfrm>
          <a:prstGeom prst="rect">
            <a:avLst/>
          </a:prstGeom>
          <a:noFill/>
        </p:spPr>
        <p:txBody>
          <a:bodyPr wrap="square" rtlCol="0">
            <a:spAutoFit/>
          </a:bodyPr>
          <a:p>
            <a:r>
              <a:rPr lang="en-US" altLang="zh-CN" sz="3200">
                <a:solidFill>
                  <a:srgbClr val="FF0000"/>
                </a:solidFill>
                <a:sym typeface="+mn-ea"/>
              </a:rPr>
              <a:t>A New Home for Socks </a:t>
            </a:r>
            <a:endParaRPr lang="en-US" altLang="zh-CN" sz="3200">
              <a:solidFill>
                <a:srgbClr val="FF0000"/>
              </a:solidFill>
            </a:endParaRPr>
          </a:p>
          <a:p>
            <a:endParaRPr lang="en-US" altLang="zh-CN" sz="3200" b="1" dirty="0"/>
          </a:p>
        </p:txBody>
      </p:sp>
      <p:pic>
        <p:nvPicPr>
          <p:cNvPr id="2" name="图片 1" descr="1"/>
          <p:cNvPicPr>
            <a:picLocks noChangeAspect="1"/>
          </p:cNvPicPr>
          <p:nvPr/>
        </p:nvPicPr>
        <p:blipFill>
          <a:blip r:embed="rId1"/>
          <a:srcRect l="32245" r="39063"/>
          <a:stretch>
            <a:fillRect/>
          </a:stretch>
        </p:blipFill>
        <p:spPr>
          <a:xfrm>
            <a:off x="2170430" y="5503545"/>
            <a:ext cx="1535430" cy="828675"/>
          </a:xfrm>
          <a:prstGeom prst="rect">
            <a:avLst/>
          </a:prstGeom>
        </p:spPr>
      </p:pic>
      <p:sp>
        <p:nvSpPr>
          <p:cNvPr id="6" name="文本框 5"/>
          <p:cNvSpPr txBox="1"/>
          <p:nvPr/>
        </p:nvSpPr>
        <p:spPr>
          <a:xfrm>
            <a:off x="2327275" y="5503545"/>
            <a:ext cx="1082040" cy="368300"/>
          </a:xfrm>
          <a:prstGeom prst="rect">
            <a:avLst/>
          </a:prstGeom>
          <a:noFill/>
        </p:spPr>
        <p:txBody>
          <a:bodyPr wrap="none" rtlCol="0">
            <a:spAutoFit/>
          </a:bodyPr>
          <a:p>
            <a:r>
              <a:rPr lang="en-US" altLang="zh-CN" b="1">
                <a:solidFill>
                  <a:srgbClr val="FF0000"/>
                </a:solidFill>
              </a:rPr>
              <a:t>in the bin</a:t>
            </a:r>
            <a:endParaRPr lang="en-US" altLang="zh-CN" b="1">
              <a:solidFill>
                <a:srgbClr val="FF0000"/>
              </a:solidFill>
            </a:endParaRPr>
          </a:p>
        </p:txBody>
      </p:sp>
      <p:grpSp>
        <p:nvGrpSpPr>
          <p:cNvPr id="27" name="组合 26"/>
          <p:cNvGrpSpPr/>
          <p:nvPr/>
        </p:nvGrpSpPr>
        <p:grpSpPr>
          <a:xfrm>
            <a:off x="2915920" y="4468495"/>
            <a:ext cx="1617345" cy="814070"/>
            <a:chOff x="3427" y="7355"/>
            <a:chExt cx="2547" cy="1282"/>
          </a:xfrm>
        </p:grpSpPr>
        <p:pic>
          <p:nvPicPr>
            <p:cNvPr id="3" name="图片 2" descr="1"/>
            <p:cNvPicPr>
              <a:picLocks noChangeAspect="1"/>
            </p:cNvPicPr>
            <p:nvPr/>
          </p:nvPicPr>
          <p:blipFill>
            <a:blip r:embed="rId1"/>
            <a:srcRect l="32245" r="39063"/>
            <a:stretch>
              <a:fillRect/>
            </a:stretch>
          </p:blipFill>
          <p:spPr>
            <a:xfrm>
              <a:off x="3575" y="7355"/>
              <a:ext cx="2399" cy="1282"/>
            </a:xfrm>
            <a:prstGeom prst="rect">
              <a:avLst/>
            </a:prstGeom>
          </p:spPr>
        </p:pic>
        <p:sp>
          <p:nvSpPr>
            <p:cNvPr id="8" name="文本框 7"/>
            <p:cNvSpPr txBox="1"/>
            <p:nvPr/>
          </p:nvSpPr>
          <p:spPr>
            <a:xfrm>
              <a:off x="3427" y="7414"/>
              <a:ext cx="2547" cy="580"/>
            </a:xfrm>
            <a:prstGeom prst="rect">
              <a:avLst/>
            </a:prstGeom>
            <a:noFill/>
          </p:spPr>
          <p:txBody>
            <a:bodyPr wrap="square" rtlCol="0">
              <a:spAutoFit/>
            </a:bodyPr>
            <a:p>
              <a:r>
                <a:rPr lang="en-US" altLang="zh-CN" b="1">
                  <a:solidFill>
                    <a:srgbClr val="FF0000"/>
                  </a:solidFill>
                </a:rPr>
                <a:t>Penny's home</a:t>
              </a:r>
              <a:endParaRPr lang="en-US" altLang="zh-CN" b="1">
                <a:solidFill>
                  <a:srgbClr val="FF0000"/>
                </a:solidFill>
              </a:endParaRPr>
            </a:p>
          </p:txBody>
        </p:sp>
      </p:grpSp>
      <p:grpSp>
        <p:nvGrpSpPr>
          <p:cNvPr id="28" name="组合 27"/>
          <p:cNvGrpSpPr/>
          <p:nvPr/>
        </p:nvGrpSpPr>
        <p:grpSpPr>
          <a:xfrm>
            <a:off x="3512185" y="3674110"/>
            <a:ext cx="1670050" cy="794385"/>
            <a:chOff x="3812" y="5854"/>
            <a:chExt cx="2630" cy="1251"/>
          </a:xfrm>
        </p:grpSpPr>
        <p:pic>
          <p:nvPicPr>
            <p:cNvPr id="4" name="图片 3" descr="1"/>
            <p:cNvPicPr>
              <a:picLocks noChangeAspect="1"/>
            </p:cNvPicPr>
            <p:nvPr/>
          </p:nvPicPr>
          <p:blipFill>
            <a:blip r:embed="rId1"/>
            <a:srcRect l="32245" r="39063"/>
            <a:stretch>
              <a:fillRect/>
            </a:stretch>
          </p:blipFill>
          <p:spPr>
            <a:xfrm>
              <a:off x="3812" y="5854"/>
              <a:ext cx="2383" cy="1251"/>
            </a:xfrm>
            <a:prstGeom prst="rect">
              <a:avLst/>
            </a:prstGeom>
          </p:spPr>
        </p:pic>
        <p:sp>
          <p:nvSpPr>
            <p:cNvPr id="9" name="文本框 8"/>
            <p:cNvSpPr txBox="1"/>
            <p:nvPr/>
          </p:nvSpPr>
          <p:spPr>
            <a:xfrm>
              <a:off x="3895" y="5854"/>
              <a:ext cx="2547" cy="580"/>
            </a:xfrm>
            <a:prstGeom prst="rect">
              <a:avLst/>
            </a:prstGeom>
            <a:noFill/>
          </p:spPr>
          <p:txBody>
            <a:bodyPr wrap="square" rtlCol="0">
              <a:spAutoFit/>
            </a:bodyPr>
            <a:p>
              <a:r>
                <a:rPr lang="en-US" altLang="zh-CN" b="1">
                  <a:solidFill>
                    <a:srgbClr val="FF0000"/>
                  </a:solidFill>
                </a:rPr>
                <a:t>Lucy's home</a:t>
              </a:r>
              <a:endParaRPr lang="en-US" altLang="zh-CN" b="1">
                <a:solidFill>
                  <a:srgbClr val="FF0000"/>
                </a:solidFill>
              </a:endParaRPr>
            </a:p>
          </p:txBody>
        </p:sp>
      </p:grpSp>
      <p:grpSp>
        <p:nvGrpSpPr>
          <p:cNvPr id="29" name="组合 28"/>
          <p:cNvGrpSpPr/>
          <p:nvPr/>
        </p:nvGrpSpPr>
        <p:grpSpPr>
          <a:xfrm>
            <a:off x="4011295" y="2892425"/>
            <a:ext cx="1791970" cy="793750"/>
            <a:chOff x="5530" y="4650"/>
            <a:chExt cx="2822" cy="1250"/>
          </a:xfrm>
        </p:grpSpPr>
        <p:pic>
          <p:nvPicPr>
            <p:cNvPr id="17" name="图片 16" descr="1"/>
            <p:cNvPicPr>
              <a:picLocks noChangeAspect="1"/>
            </p:cNvPicPr>
            <p:nvPr/>
          </p:nvPicPr>
          <p:blipFill>
            <a:blip r:embed="rId1"/>
            <a:srcRect l="32245" r="39063"/>
            <a:stretch>
              <a:fillRect/>
            </a:stretch>
          </p:blipFill>
          <p:spPr>
            <a:xfrm>
              <a:off x="5530" y="4650"/>
              <a:ext cx="2383" cy="1251"/>
            </a:xfrm>
            <a:prstGeom prst="rect">
              <a:avLst/>
            </a:prstGeom>
          </p:spPr>
        </p:pic>
        <p:sp>
          <p:nvSpPr>
            <p:cNvPr id="13" name="文本框 12"/>
            <p:cNvSpPr txBox="1"/>
            <p:nvPr/>
          </p:nvSpPr>
          <p:spPr>
            <a:xfrm>
              <a:off x="5806" y="4650"/>
              <a:ext cx="2547" cy="580"/>
            </a:xfrm>
            <a:prstGeom prst="rect">
              <a:avLst/>
            </a:prstGeom>
            <a:noFill/>
          </p:spPr>
          <p:txBody>
            <a:bodyPr wrap="square" rtlCol="0">
              <a:spAutoFit/>
            </a:bodyPr>
            <a:p>
              <a:r>
                <a:rPr lang="en-US" altLang="zh-CN" b="1">
                  <a:solidFill>
                    <a:srgbClr val="FF0000"/>
                  </a:solidFill>
                </a:rPr>
                <a:t>Jane's home</a:t>
              </a:r>
              <a:endParaRPr lang="en-US" altLang="zh-CN" b="1">
                <a:solidFill>
                  <a:srgbClr val="FF0000"/>
                </a:solidFill>
              </a:endParaRPr>
            </a:p>
          </p:txBody>
        </p:sp>
      </p:grpSp>
      <p:grpSp>
        <p:nvGrpSpPr>
          <p:cNvPr id="30" name="组合 29"/>
          <p:cNvGrpSpPr/>
          <p:nvPr/>
        </p:nvGrpSpPr>
        <p:grpSpPr>
          <a:xfrm>
            <a:off x="4215765" y="2098675"/>
            <a:ext cx="2480310" cy="793750"/>
            <a:chOff x="6489" y="3324"/>
            <a:chExt cx="3906" cy="1250"/>
          </a:xfrm>
        </p:grpSpPr>
        <p:pic>
          <p:nvPicPr>
            <p:cNvPr id="18" name="图片 17" descr="1"/>
            <p:cNvPicPr>
              <a:picLocks noChangeAspect="1"/>
            </p:cNvPicPr>
            <p:nvPr/>
          </p:nvPicPr>
          <p:blipFill>
            <a:blip r:embed="rId1"/>
            <a:srcRect l="32245" r="39063"/>
            <a:stretch>
              <a:fillRect/>
            </a:stretch>
          </p:blipFill>
          <p:spPr>
            <a:xfrm>
              <a:off x="6989" y="3324"/>
              <a:ext cx="2949" cy="1251"/>
            </a:xfrm>
            <a:prstGeom prst="rect">
              <a:avLst/>
            </a:prstGeom>
          </p:spPr>
        </p:pic>
        <p:sp>
          <p:nvSpPr>
            <p:cNvPr id="14" name="文本框 13"/>
            <p:cNvSpPr txBox="1"/>
            <p:nvPr/>
          </p:nvSpPr>
          <p:spPr>
            <a:xfrm>
              <a:off x="6489" y="3379"/>
              <a:ext cx="3907" cy="580"/>
            </a:xfrm>
            <a:prstGeom prst="rect">
              <a:avLst/>
            </a:prstGeom>
            <a:noFill/>
          </p:spPr>
          <p:txBody>
            <a:bodyPr wrap="square" rtlCol="0">
              <a:spAutoFit/>
            </a:bodyPr>
            <a:p>
              <a:pPr algn="ctr"/>
              <a:r>
                <a:rPr lang="en-US" altLang="zh-CN" b="1">
                  <a:solidFill>
                    <a:srgbClr val="FF0000"/>
                  </a:solidFill>
                </a:rPr>
                <a:t>Penny's new school</a:t>
              </a:r>
              <a:endParaRPr lang="en-US" altLang="zh-CN" b="1">
                <a:solidFill>
                  <a:srgbClr val="FF0000"/>
                </a:solidFill>
              </a:endParaRPr>
            </a:p>
          </p:txBody>
        </p:sp>
      </p:grpSp>
      <p:pic>
        <p:nvPicPr>
          <p:cNvPr id="20" name="图片 19" descr="1"/>
          <p:cNvPicPr>
            <a:picLocks noChangeAspect="1"/>
          </p:cNvPicPr>
          <p:nvPr/>
        </p:nvPicPr>
        <p:blipFill>
          <a:blip r:embed="rId1"/>
          <a:srcRect l="32245" r="39063"/>
          <a:stretch>
            <a:fillRect/>
          </a:stretch>
        </p:blipFill>
        <p:spPr>
          <a:xfrm>
            <a:off x="7270115" y="2388870"/>
            <a:ext cx="1872615" cy="794385"/>
          </a:xfrm>
          <a:prstGeom prst="rect">
            <a:avLst/>
          </a:prstGeom>
        </p:spPr>
      </p:pic>
      <p:grpSp>
        <p:nvGrpSpPr>
          <p:cNvPr id="31" name="组合 30"/>
          <p:cNvGrpSpPr/>
          <p:nvPr/>
        </p:nvGrpSpPr>
        <p:grpSpPr>
          <a:xfrm>
            <a:off x="6311900" y="914400"/>
            <a:ext cx="2468880" cy="793750"/>
            <a:chOff x="8500" y="1976"/>
            <a:chExt cx="3888" cy="1250"/>
          </a:xfrm>
        </p:grpSpPr>
        <p:pic>
          <p:nvPicPr>
            <p:cNvPr id="19" name="图片 18" descr="1"/>
            <p:cNvPicPr>
              <a:picLocks noChangeAspect="1"/>
            </p:cNvPicPr>
            <p:nvPr/>
          </p:nvPicPr>
          <p:blipFill>
            <a:blip r:embed="rId1"/>
            <a:srcRect l="32245" r="39063"/>
            <a:stretch>
              <a:fillRect/>
            </a:stretch>
          </p:blipFill>
          <p:spPr>
            <a:xfrm>
              <a:off x="8500" y="1976"/>
              <a:ext cx="2949" cy="1251"/>
            </a:xfrm>
            <a:prstGeom prst="rect">
              <a:avLst/>
            </a:prstGeom>
          </p:spPr>
        </p:pic>
        <p:sp>
          <p:nvSpPr>
            <p:cNvPr id="15" name="文本框 14"/>
            <p:cNvSpPr txBox="1"/>
            <p:nvPr/>
          </p:nvSpPr>
          <p:spPr>
            <a:xfrm>
              <a:off x="8500" y="1976"/>
              <a:ext cx="3889" cy="580"/>
            </a:xfrm>
            <a:prstGeom prst="rect">
              <a:avLst/>
            </a:prstGeom>
            <a:noFill/>
          </p:spPr>
          <p:txBody>
            <a:bodyPr wrap="square" rtlCol="0">
              <a:spAutoFit/>
            </a:bodyPr>
            <a:p>
              <a:r>
                <a:rPr lang="en-US" altLang="zh-CN" b="1">
                  <a:solidFill>
                    <a:srgbClr val="FF0000"/>
                  </a:solidFill>
                </a:rPr>
                <a:t>Penny's old school</a:t>
              </a:r>
              <a:endParaRPr lang="en-US" altLang="zh-CN" b="1">
                <a:solidFill>
                  <a:srgbClr val="FF0000"/>
                </a:solidFill>
              </a:endParaRPr>
            </a:p>
          </p:txBody>
        </p:sp>
      </p:grpSp>
      <p:sp>
        <p:nvSpPr>
          <p:cNvPr id="16" name="文本框 15"/>
          <p:cNvSpPr txBox="1"/>
          <p:nvPr/>
        </p:nvSpPr>
        <p:spPr>
          <a:xfrm>
            <a:off x="7447280" y="2388870"/>
            <a:ext cx="1617345" cy="368300"/>
          </a:xfrm>
          <a:prstGeom prst="rect">
            <a:avLst/>
          </a:prstGeom>
          <a:noFill/>
        </p:spPr>
        <p:txBody>
          <a:bodyPr wrap="square" rtlCol="0">
            <a:spAutoFit/>
          </a:bodyPr>
          <a:p>
            <a:r>
              <a:rPr lang="en-US" altLang="zh-CN" b="1">
                <a:solidFill>
                  <a:srgbClr val="FF0000"/>
                </a:solidFill>
              </a:rPr>
              <a:t>Sara's home</a:t>
            </a:r>
            <a:endParaRPr lang="en-US" altLang="zh-CN" b="1">
              <a:solidFill>
                <a:srgbClr val="FF0000"/>
              </a:solidFill>
            </a:endParaRPr>
          </a:p>
        </p:txBody>
      </p:sp>
      <p:sp>
        <p:nvSpPr>
          <p:cNvPr id="25" name="文本框 24"/>
          <p:cNvSpPr txBox="1"/>
          <p:nvPr/>
        </p:nvSpPr>
        <p:spPr>
          <a:xfrm>
            <a:off x="494665" y="1057910"/>
            <a:ext cx="3919220" cy="8299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Q: Why isn't the bin/Penny's</a:t>
            </a:r>
            <a:endParaRPr lang="en-US" altLang="zh-CN" sz="2400" b="1"/>
          </a:p>
          <a:p>
            <a:pPr algn="l"/>
            <a:r>
              <a:rPr lang="en-US" altLang="zh-CN" sz="2400" b="1"/>
              <a:t> home/... suitable for Socks?</a:t>
            </a:r>
            <a:endParaRPr lang="en-US" altLang="zh-CN" sz="2400" b="1">
              <a:sym typeface="+mn-ea"/>
            </a:endParaRPr>
          </a:p>
        </p:txBody>
      </p:sp>
      <p:sp>
        <p:nvSpPr>
          <p:cNvPr id="26" name="横卷形 25"/>
          <p:cNvSpPr/>
          <p:nvPr/>
        </p:nvSpPr>
        <p:spPr>
          <a:xfrm>
            <a:off x="46990" y="5478145"/>
            <a:ext cx="2171700" cy="88011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dark, bad smell, cold, isn't a home</a:t>
            </a:r>
            <a:endParaRPr lang="en-US" altLang="zh-CN" sz="2000">
              <a:solidFill>
                <a:schemeClr val="tx1"/>
              </a:solidFill>
            </a:endParaRPr>
          </a:p>
        </p:txBody>
      </p:sp>
      <p:sp>
        <p:nvSpPr>
          <p:cNvPr id="35" name="横卷形 34"/>
          <p:cNvSpPr/>
          <p:nvPr/>
        </p:nvSpPr>
        <p:spPr>
          <a:xfrm>
            <a:off x="636905" y="4435475"/>
            <a:ext cx="2007870" cy="88011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small, parents-- don't want pets</a:t>
            </a:r>
            <a:endParaRPr lang="en-US" altLang="zh-CN" sz="2000">
              <a:solidFill>
                <a:schemeClr val="tx1"/>
              </a:solidFill>
            </a:endParaRPr>
          </a:p>
        </p:txBody>
      </p:sp>
      <p:sp>
        <p:nvSpPr>
          <p:cNvPr id="36" name="横卷形 35"/>
          <p:cNvSpPr/>
          <p:nvPr/>
        </p:nvSpPr>
        <p:spPr>
          <a:xfrm>
            <a:off x="1108710" y="3588385"/>
            <a:ext cx="2373630" cy="88011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Socks-- chew,make puddles, naughty</a:t>
            </a:r>
            <a:endParaRPr lang="en-US" altLang="zh-CN" sz="2000">
              <a:solidFill>
                <a:schemeClr val="tx1"/>
              </a:solidFill>
            </a:endParaRPr>
          </a:p>
        </p:txBody>
      </p:sp>
      <p:sp>
        <p:nvSpPr>
          <p:cNvPr id="37" name="横卷形 36"/>
          <p:cNvSpPr/>
          <p:nvPr/>
        </p:nvSpPr>
        <p:spPr>
          <a:xfrm>
            <a:off x="1786255" y="2757170"/>
            <a:ext cx="2164715" cy="88011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Bruce--not like, jealous</a:t>
            </a:r>
            <a:endParaRPr lang="en-US" altLang="zh-CN" sz="2000">
              <a:solidFill>
                <a:schemeClr val="tx1"/>
              </a:solidFill>
            </a:endParaRPr>
          </a:p>
        </p:txBody>
      </p:sp>
      <p:sp>
        <p:nvSpPr>
          <p:cNvPr id="38" name="横卷形 37"/>
          <p:cNvSpPr/>
          <p:nvPr/>
        </p:nvSpPr>
        <p:spPr>
          <a:xfrm>
            <a:off x="2190750" y="1950085"/>
            <a:ext cx="2294890" cy="88011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000">
                <a:solidFill>
                  <a:schemeClr val="tx1"/>
                </a:solidFill>
              </a:rPr>
              <a:t>make the changing room in a mess</a:t>
            </a:r>
            <a:endParaRPr lang="en-US" altLang="zh-CN" sz="2000">
              <a:solidFill>
                <a:schemeClr val="tx1"/>
              </a:solidFill>
            </a:endParaRPr>
          </a:p>
        </p:txBody>
      </p:sp>
      <p:pic>
        <p:nvPicPr>
          <p:cNvPr id="39" name="图片 38" descr="5425b5228064855443e6f21aba62ccd"/>
          <p:cNvPicPr>
            <a:picLocks noChangeAspect="1"/>
          </p:cNvPicPr>
          <p:nvPr/>
        </p:nvPicPr>
        <p:blipFill>
          <a:blip r:embed="rId2"/>
          <a:srcRect l="14824" t="46326" r="25187" b="23093"/>
          <a:stretch>
            <a:fillRect/>
          </a:stretch>
        </p:blipFill>
        <p:spPr>
          <a:xfrm>
            <a:off x="5870575" y="2623820"/>
            <a:ext cx="1187450" cy="1269365"/>
          </a:xfrm>
          <a:prstGeom prst="rect">
            <a:avLst/>
          </a:prstGeom>
        </p:spPr>
      </p:pic>
      <p:sp>
        <p:nvSpPr>
          <p:cNvPr id="40" name="横卷形 39"/>
          <p:cNvSpPr/>
          <p:nvPr/>
        </p:nvSpPr>
        <p:spPr>
          <a:xfrm>
            <a:off x="6009640" y="55880"/>
            <a:ext cx="2113280" cy="81407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isn't a home;</a:t>
            </a:r>
            <a:endParaRPr lang="en-US" altLang="zh-CN" sz="2000">
              <a:solidFill>
                <a:schemeClr val="tx1"/>
              </a:solidFill>
            </a:endParaRPr>
          </a:p>
          <a:p>
            <a:pPr algn="ctr"/>
            <a:r>
              <a:rPr lang="en-US" altLang="zh-CN" sz="2000">
                <a:solidFill>
                  <a:schemeClr val="tx1"/>
                </a:solidFill>
              </a:rPr>
              <a:t>not belong there</a:t>
            </a:r>
            <a:endParaRPr lang="en-US" altLang="zh-CN" sz="2000">
              <a:solidFill>
                <a:schemeClr val="tx1"/>
              </a:solidFill>
            </a:endParaRPr>
          </a:p>
        </p:txBody>
      </p:sp>
      <p:sp>
        <p:nvSpPr>
          <p:cNvPr id="5" name="文本框 4"/>
          <p:cNvSpPr txBox="1"/>
          <p:nvPr/>
        </p:nvSpPr>
        <p:spPr>
          <a:xfrm>
            <a:off x="4991100" y="4468495"/>
            <a:ext cx="3881755" cy="15684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sym typeface="+mn-ea"/>
              </a:rPr>
              <a:t>Try to retell the story according to the space order.</a:t>
            </a:r>
            <a:endParaRPr lang="en-US" altLang="zh-CN" sz="2400" b="1">
              <a:sym typeface="+mn-ea"/>
            </a:endParaRPr>
          </a:p>
          <a:p>
            <a:pPr algn="l"/>
            <a:r>
              <a:rPr lang="en-US" altLang="zh-CN" sz="2400" b="1">
                <a:sym typeface="+mn-ea"/>
              </a:rPr>
              <a:t>One day, .... Finally,....</a:t>
            </a:r>
            <a:endParaRPr lang="en-US" altLang="zh-CN" sz="2400" b="1">
              <a:sym typeface="+mn-ea"/>
            </a:endParaRPr>
          </a:p>
          <a:p>
            <a:pPr algn="l"/>
            <a:r>
              <a:rPr lang="en-US" altLang="zh-CN" sz="2400" b="1">
                <a:sym typeface="+mn-ea"/>
              </a:rPr>
              <a:t>(because, but, however...)</a:t>
            </a:r>
            <a:endParaRPr lang="en-US" altLang="zh-CN" sz="2400" b="1">
              <a:sym typeface="+mn-ea"/>
            </a:endParaRPr>
          </a:p>
        </p:txBody>
      </p:sp>
      <p:sp>
        <p:nvSpPr>
          <p:cNvPr id="12" name="任意多边形 11"/>
          <p:cNvSpPr/>
          <p:nvPr/>
        </p:nvSpPr>
        <p:spPr>
          <a:xfrm>
            <a:off x="3296920" y="1358613"/>
            <a:ext cx="4906645" cy="4635696"/>
          </a:xfrm>
          <a:custGeom>
            <a:avLst/>
            <a:gdLst>
              <a:gd name="connsiteX0" fmla="*/ 0 w 7727"/>
              <a:gd name="connsiteY0" fmla="*/ 7300 h 7300"/>
              <a:gd name="connsiteX1" fmla="*/ 2385 w 7727"/>
              <a:gd name="connsiteY1" fmla="*/ 4256 h 7300"/>
              <a:gd name="connsiteX2" fmla="*/ 6355 w 7727"/>
              <a:gd name="connsiteY2" fmla="*/ 84 h 7300"/>
              <a:gd name="connsiteX3" fmla="*/ 7727 w 7727"/>
              <a:gd name="connsiteY3" fmla="*/ 1679 h 7300"/>
            </a:gdLst>
            <a:ahLst/>
            <a:cxnLst>
              <a:cxn ang="0">
                <a:pos x="connsiteX0" y="connsiteY0"/>
              </a:cxn>
              <a:cxn ang="0">
                <a:pos x="connsiteX1" y="connsiteY1"/>
              </a:cxn>
              <a:cxn ang="0">
                <a:pos x="connsiteX2" y="connsiteY2"/>
              </a:cxn>
              <a:cxn ang="0">
                <a:pos x="connsiteX3" y="connsiteY3"/>
              </a:cxn>
            </a:cxnLst>
            <a:rect l="l" t="t" r="r" b="b"/>
            <a:pathLst>
              <a:path w="7727" h="7300">
                <a:moveTo>
                  <a:pt x="0" y="7300"/>
                </a:moveTo>
                <a:cubicBezTo>
                  <a:pt x="409" y="6775"/>
                  <a:pt x="1232" y="5701"/>
                  <a:pt x="2385" y="4256"/>
                </a:cubicBezTo>
                <a:cubicBezTo>
                  <a:pt x="3538" y="2811"/>
                  <a:pt x="5642" y="-576"/>
                  <a:pt x="6355" y="84"/>
                </a:cubicBezTo>
                <a:cubicBezTo>
                  <a:pt x="7068" y="744"/>
                  <a:pt x="7352" y="1143"/>
                  <a:pt x="7727" y="167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3296920" y="5963920"/>
            <a:ext cx="1116965" cy="368300"/>
          </a:xfrm>
          <a:prstGeom prst="rect">
            <a:avLst/>
          </a:prstGeom>
          <a:solidFill>
            <a:schemeClr val="accent3"/>
          </a:solidFill>
        </p:spPr>
        <p:txBody>
          <a:bodyPr wrap="none" rtlCol="0">
            <a:spAutoFit/>
          </a:bodyPr>
          <a:p>
            <a:r>
              <a:rPr lang="en-US" altLang="zh-CN" b="1">
                <a:solidFill>
                  <a:srgbClr val="0070C0"/>
                </a:solidFill>
              </a:rPr>
              <a:t>beginning</a:t>
            </a:r>
            <a:endParaRPr lang="en-US" altLang="zh-CN" b="1">
              <a:solidFill>
                <a:srgbClr val="0070C0"/>
              </a:solidFill>
            </a:endParaRPr>
          </a:p>
        </p:txBody>
      </p:sp>
      <p:sp>
        <p:nvSpPr>
          <p:cNvPr id="22" name="文本框 21"/>
          <p:cNvSpPr txBox="1"/>
          <p:nvPr/>
        </p:nvSpPr>
        <p:spPr>
          <a:xfrm>
            <a:off x="7724775" y="3244850"/>
            <a:ext cx="826770" cy="368300"/>
          </a:xfrm>
          <a:prstGeom prst="rect">
            <a:avLst/>
          </a:prstGeom>
          <a:solidFill>
            <a:schemeClr val="accent3"/>
          </a:solidFill>
        </p:spPr>
        <p:txBody>
          <a:bodyPr wrap="none" rtlCol="0">
            <a:spAutoFit/>
          </a:bodyPr>
          <a:p>
            <a:r>
              <a:rPr lang="en-US" altLang="zh-CN" b="1">
                <a:solidFill>
                  <a:srgbClr val="0070C0"/>
                </a:solidFill>
              </a:rPr>
              <a:t>Ending</a:t>
            </a:r>
            <a:endParaRPr lang="en-US" altLang="zh-CN" b="1">
              <a:solidFill>
                <a:srgbClr val="0070C0"/>
              </a:solidFill>
            </a:endParaRPr>
          </a:p>
        </p:txBody>
      </p:sp>
      <p:sp>
        <p:nvSpPr>
          <p:cNvPr id="23" name="文本框 22"/>
          <p:cNvSpPr txBox="1"/>
          <p:nvPr/>
        </p:nvSpPr>
        <p:spPr>
          <a:xfrm>
            <a:off x="5025390" y="3954780"/>
            <a:ext cx="1463040" cy="368300"/>
          </a:xfrm>
          <a:prstGeom prst="rect">
            <a:avLst/>
          </a:prstGeom>
          <a:solidFill>
            <a:schemeClr val="accent3"/>
          </a:solidFill>
        </p:spPr>
        <p:txBody>
          <a:bodyPr wrap="none" rtlCol="0">
            <a:spAutoFit/>
          </a:bodyPr>
          <a:p>
            <a:r>
              <a:rPr lang="en-US" altLang="zh-CN" b="1">
                <a:solidFill>
                  <a:srgbClr val="0070C0"/>
                </a:solidFill>
              </a:rPr>
              <a:t>Development</a:t>
            </a:r>
            <a:endParaRPr lang="en-US" altLang="zh-CN" b="1">
              <a:solidFill>
                <a:srgbClr val="0070C0"/>
              </a:solidFill>
            </a:endParaRPr>
          </a:p>
        </p:txBody>
      </p:sp>
      <p:sp>
        <p:nvSpPr>
          <p:cNvPr id="24" name="文本框 23"/>
          <p:cNvSpPr txBox="1"/>
          <p:nvPr/>
        </p:nvSpPr>
        <p:spPr>
          <a:xfrm>
            <a:off x="6797040" y="1708785"/>
            <a:ext cx="817245" cy="368300"/>
          </a:xfrm>
          <a:prstGeom prst="rect">
            <a:avLst/>
          </a:prstGeom>
          <a:solidFill>
            <a:schemeClr val="accent3"/>
          </a:solidFill>
        </p:spPr>
        <p:txBody>
          <a:bodyPr wrap="none" rtlCol="0">
            <a:spAutoFit/>
          </a:bodyPr>
          <a:p>
            <a:r>
              <a:rPr lang="en-US" altLang="zh-CN" b="1">
                <a:solidFill>
                  <a:srgbClr val="0070C0"/>
                </a:solidFill>
              </a:rPr>
              <a:t>Climax</a:t>
            </a:r>
            <a:endParaRPr lang="en-US" altLang="zh-CN" b="1">
              <a:solidFill>
                <a:srgbClr val="0070C0"/>
              </a:solidFill>
            </a:endParaRPr>
          </a:p>
        </p:txBody>
      </p:sp>
      <p:sp>
        <p:nvSpPr>
          <p:cNvPr id="32" name="文本框 31"/>
          <p:cNvSpPr txBox="1"/>
          <p:nvPr/>
        </p:nvSpPr>
        <p:spPr>
          <a:xfrm>
            <a:off x="636905" y="1184910"/>
            <a:ext cx="4999990" cy="4603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The story is written in </a:t>
            </a:r>
            <a:r>
              <a:rPr lang="en-US" altLang="zh-CN" sz="2400" b="1" u="sng"/>
              <a:t>              </a:t>
            </a:r>
            <a:r>
              <a:rPr lang="en-US" altLang="zh-CN" sz="2400" b="1"/>
              <a:t> order.</a:t>
            </a:r>
            <a:endParaRPr lang="en-US" altLang="zh-CN" sz="2400" b="1">
              <a:sym typeface="+mn-ea"/>
            </a:endParaRPr>
          </a:p>
        </p:txBody>
      </p:sp>
      <p:sp>
        <p:nvSpPr>
          <p:cNvPr id="33" name="文本框 32"/>
          <p:cNvSpPr txBox="1"/>
          <p:nvPr/>
        </p:nvSpPr>
        <p:spPr>
          <a:xfrm>
            <a:off x="3585845" y="1184910"/>
            <a:ext cx="899795" cy="460375"/>
          </a:xfrm>
          <a:prstGeom prst="rect">
            <a:avLst/>
          </a:prstGeom>
          <a:noFill/>
        </p:spPr>
        <p:txBody>
          <a:bodyPr wrap="none" rtlCol="0">
            <a:spAutoFit/>
          </a:bodyPr>
          <a:p>
            <a:r>
              <a:rPr lang="en-US" altLang="zh-CN" sz="2400" b="1">
                <a:solidFill>
                  <a:srgbClr val="FF0000"/>
                </a:solidFill>
              </a:rPr>
              <a:t>space</a:t>
            </a:r>
            <a:endParaRPr lang="en-US" altLang="zh-CN"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linds(horizont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blinds(horizontal)">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blinds(horizontal)">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linds(horizontal)">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5"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blinds(vertical)">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xit" presetSubtype="10" fill="hold" grpId="1" nodeType="clickEffect">
                                  <p:stCondLst>
                                    <p:cond delay="0"/>
                                  </p:stCondLst>
                                  <p:childTnLst>
                                    <p:animEffect transition="out" filter="blinds(horizontal)">
                                      <p:cBhvr>
                                        <p:cTn id="87" dur="500"/>
                                        <p:tgtEl>
                                          <p:spTgt spid="32"/>
                                        </p:tgtEl>
                                      </p:cBhvr>
                                    </p:animEffect>
                                    <p:set>
                                      <p:cBhvr>
                                        <p:cTn id="88" dur="1" fill="hold">
                                          <p:stCondLst>
                                            <p:cond delay="499"/>
                                          </p:stCondLst>
                                        </p:cTn>
                                        <p:tgtEl>
                                          <p:spTgt spid="32"/>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33"/>
                                        </p:tgtEl>
                                      </p:cBhvr>
                                    </p:animEffect>
                                    <p:set>
                                      <p:cBhvr>
                                        <p:cTn id="91" dur="1" fill="hold">
                                          <p:stCondLst>
                                            <p:cond delay="499"/>
                                          </p:stCondLst>
                                        </p:cTn>
                                        <p:tgtEl>
                                          <p:spTgt spid="33"/>
                                        </p:tgtEl>
                                        <p:attrNameLst>
                                          <p:attrName>style.visibility</p:attrName>
                                        </p:attrNameLst>
                                      </p:cBhvr>
                                      <p:to>
                                        <p:strVal val="hidden"/>
                                      </p:to>
                                    </p:set>
                                  </p:childTnLst>
                                </p:cTn>
                              </p:par>
                              <p:par>
                                <p:cTn id="92" presetID="2" presetClass="entr" presetSubtype="4"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additive="base">
                                        <p:cTn id="94" dur="500" fill="hold"/>
                                        <p:tgtEl>
                                          <p:spTgt spid="25"/>
                                        </p:tgtEl>
                                        <p:attrNameLst>
                                          <p:attrName>ppt_x</p:attrName>
                                        </p:attrNameLst>
                                      </p:cBhvr>
                                      <p:tavLst>
                                        <p:tav tm="0">
                                          <p:val>
                                            <p:strVal val="#ppt_x"/>
                                          </p:val>
                                        </p:tav>
                                        <p:tav tm="100000">
                                          <p:val>
                                            <p:strVal val="#ppt_x"/>
                                          </p:val>
                                        </p:tav>
                                      </p:tavLst>
                                    </p:anim>
                                    <p:anim calcmode="lin" valueType="num">
                                      <p:cBhvr additive="base">
                                        <p:cTn id="9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blinds(horizontal)">
                                      <p:cBhvr>
                                        <p:cTn id="100" dur="500"/>
                                        <p:tgtEl>
                                          <p:spTgt spid="2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blinds(horizontal)">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blinds(horizontal)">
                                      <p:cBhvr>
                                        <p:cTn id="110" dur="500"/>
                                        <p:tgtEl>
                                          <p:spTgt spid="36"/>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blinds(horizontal)">
                                      <p:cBhvr>
                                        <p:cTn id="115" dur="500"/>
                                        <p:tgtEl>
                                          <p:spTgt spid="37"/>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blinds(horizontal)">
                                      <p:cBhvr>
                                        <p:cTn id="120" dur="500"/>
                                        <p:tgtEl>
                                          <p:spTgt spid="39"/>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blinds(horizontal)">
                                      <p:cBhvr>
                                        <p:cTn id="125" dur="500"/>
                                        <p:tgtEl>
                                          <p:spTgt spid="38"/>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xit" presetSubtype="10" fill="hold" nodeType="clickEffect">
                                  <p:stCondLst>
                                    <p:cond delay="0"/>
                                  </p:stCondLst>
                                  <p:childTnLst>
                                    <p:animEffect transition="out" filter="blinds(horizontal)">
                                      <p:cBhvr>
                                        <p:cTn id="129" dur="500"/>
                                        <p:tgtEl>
                                          <p:spTgt spid="39"/>
                                        </p:tgtEl>
                                      </p:cBhvr>
                                    </p:animEffect>
                                    <p:set>
                                      <p:cBhvr>
                                        <p:cTn id="130" dur="1" fill="hold">
                                          <p:stCondLst>
                                            <p:cond delay="499"/>
                                          </p:stCondLst>
                                        </p:cTn>
                                        <p:tgtEl>
                                          <p:spTgt spid="39"/>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blinds(horizontal)">
                                      <p:cBhvr>
                                        <p:cTn id="135" dur="500"/>
                                        <p:tgtEl>
                                          <p:spTgt spid="40"/>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5"/>
                                        </p:tgtEl>
                                        <p:attrNameLst>
                                          <p:attrName>style.visibility</p:attrName>
                                        </p:attrNameLst>
                                      </p:cBhvr>
                                      <p:to>
                                        <p:strVal val="visible"/>
                                      </p:to>
                                    </p:set>
                                    <p:anim calcmode="lin" valueType="num">
                                      <p:cBhvr additive="base">
                                        <p:cTn id="140" dur="500" fill="hold"/>
                                        <p:tgtEl>
                                          <p:spTgt spid="5"/>
                                        </p:tgtEl>
                                        <p:attrNameLst>
                                          <p:attrName>ppt_x</p:attrName>
                                        </p:attrNameLst>
                                      </p:cBhvr>
                                      <p:tavLst>
                                        <p:tav tm="0">
                                          <p:val>
                                            <p:strVal val="#ppt_x"/>
                                          </p:val>
                                        </p:tav>
                                        <p:tav tm="100000">
                                          <p:val>
                                            <p:strVal val="#ppt_x"/>
                                          </p:val>
                                        </p:tav>
                                      </p:tavLst>
                                    </p:anim>
                                    <p:anim calcmode="lin" valueType="num">
                                      <p:cBhvr additive="base">
                                        <p:cTn id="1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6" grpId="0"/>
      <p:bldP spid="16" grpId="0"/>
      <p:bldP spid="26" grpId="0" bldLvl="0" animBg="1"/>
      <p:bldP spid="35" grpId="0" bldLvl="0" animBg="1"/>
      <p:bldP spid="36" grpId="0" bldLvl="0" animBg="1"/>
      <p:bldP spid="37" grpId="0" bldLvl="0" animBg="1"/>
      <p:bldP spid="38" grpId="0" bldLvl="0" animBg="1"/>
      <p:bldP spid="40" grpId="0" bldLvl="0" animBg="1"/>
      <p:bldP spid="5" grpId="0" bldLvl="0" animBg="1"/>
      <p:bldP spid="21" grpId="0" bldLvl="0" animBg="1"/>
      <p:bldP spid="22" grpId="0" bldLvl="0" animBg="1"/>
      <p:bldP spid="23" grpId="0" bldLvl="0" animBg="1"/>
      <p:bldP spid="24" grpId="0" bldLvl="0" animBg="1"/>
      <p:bldP spid="32" grpId="0" bldLvl="0" animBg="1"/>
      <p:bldP spid="32" grpId="1" bldLvl="0" animBg="1"/>
      <p:bldP spid="33" grpId="0"/>
      <p:bldP spid="33" grpId="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1"/>
          <a:srcRect l="32245" r="39063"/>
          <a:stretch>
            <a:fillRect/>
          </a:stretch>
        </p:blipFill>
        <p:spPr>
          <a:xfrm>
            <a:off x="250190" y="5600700"/>
            <a:ext cx="1535430" cy="828675"/>
          </a:xfrm>
          <a:prstGeom prst="rect">
            <a:avLst/>
          </a:prstGeom>
        </p:spPr>
      </p:pic>
      <p:sp>
        <p:nvSpPr>
          <p:cNvPr id="6" name="文本框 5"/>
          <p:cNvSpPr txBox="1"/>
          <p:nvPr/>
        </p:nvSpPr>
        <p:spPr>
          <a:xfrm>
            <a:off x="433070" y="5600700"/>
            <a:ext cx="1082040" cy="368300"/>
          </a:xfrm>
          <a:prstGeom prst="rect">
            <a:avLst/>
          </a:prstGeom>
          <a:noFill/>
        </p:spPr>
        <p:txBody>
          <a:bodyPr wrap="none" rtlCol="0">
            <a:spAutoFit/>
          </a:bodyPr>
          <a:p>
            <a:r>
              <a:rPr lang="en-US" altLang="zh-CN" b="1">
                <a:solidFill>
                  <a:srgbClr val="FF0000"/>
                </a:solidFill>
              </a:rPr>
              <a:t>in the bin</a:t>
            </a:r>
            <a:endParaRPr lang="en-US" altLang="zh-CN" b="1">
              <a:solidFill>
                <a:srgbClr val="FF0000"/>
              </a:solidFill>
            </a:endParaRPr>
          </a:p>
        </p:txBody>
      </p:sp>
      <p:grpSp>
        <p:nvGrpSpPr>
          <p:cNvPr id="27" name="组合 26"/>
          <p:cNvGrpSpPr/>
          <p:nvPr/>
        </p:nvGrpSpPr>
        <p:grpSpPr>
          <a:xfrm>
            <a:off x="1288415" y="4676140"/>
            <a:ext cx="1616710" cy="814070"/>
            <a:chOff x="2029" y="7364"/>
            <a:chExt cx="2546" cy="1282"/>
          </a:xfrm>
        </p:grpSpPr>
        <p:pic>
          <p:nvPicPr>
            <p:cNvPr id="3" name="图片 2" descr="1"/>
            <p:cNvPicPr>
              <a:picLocks noChangeAspect="1"/>
            </p:cNvPicPr>
            <p:nvPr/>
          </p:nvPicPr>
          <p:blipFill>
            <a:blip r:embed="rId1"/>
            <a:srcRect l="32245" r="39063"/>
            <a:stretch>
              <a:fillRect/>
            </a:stretch>
          </p:blipFill>
          <p:spPr>
            <a:xfrm>
              <a:off x="2103" y="7364"/>
              <a:ext cx="2399" cy="1282"/>
            </a:xfrm>
            <a:prstGeom prst="rect">
              <a:avLst/>
            </a:prstGeom>
          </p:spPr>
        </p:pic>
        <p:sp>
          <p:nvSpPr>
            <p:cNvPr id="8" name="文本框 7"/>
            <p:cNvSpPr txBox="1"/>
            <p:nvPr/>
          </p:nvSpPr>
          <p:spPr>
            <a:xfrm>
              <a:off x="2029" y="7425"/>
              <a:ext cx="2547" cy="580"/>
            </a:xfrm>
            <a:prstGeom prst="rect">
              <a:avLst/>
            </a:prstGeom>
            <a:noFill/>
          </p:spPr>
          <p:txBody>
            <a:bodyPr wrap="square" rtlCol="0">
              <a:spAutoFit/>
            </a:bodyPr>
            <a:p>
              <a:r>
                <a:rPr lang="en-US" altLang="zh-CN" b="1">
                  <a:solidFill>
                    <a:srgbClr val="FF0000"/>
                  </a:solidFill>
                </a:rPr>
                <a:t>Penny's home</a:t>
              </a:r>
              <a:endParaRPr lang="en-US" altLang="zh-CN" b="1">
                <a:solidFill>
                  <a:srgbClr val="FF0000"/>
                </a:solidFill>
              </a:endParaRPr>
            </a:p>
          </p:txBody>
        </p:sp>
      </p:grpSp>
      <p:grpSp>
        <p:nvGrpSpPr>
          <p:cNvPr id="28" name="组合 27"/>
          <p:cNvGrpSpPr/>
          <p:nvPr/>
        </p:nvGrpSpPr>
        <p:grpSpPr>
          <a:xfrm>
            <a:off x="2420620" y="3814445"/>
            <a:ext cx="1757680" cy="793750"/>
            <a:chOff x="3812" y="6007"/>
            <a:chExt cx="2768" cy="1250"/>
          </a:xfrm>
        </p:grpSpPr>
        <p:pic>
          <p:nvPicPr>
            <p:cNvPr id="4" name="图片 3" descr="1"/>
            <p:cNvPicPr>
              <a:picLocks noChangeAspect="1"/>
            </p:cNvPicPr>
            <p:nvPr/>
          </p:nvPicPr>
          <p:blipFill>
            <a:blip r:embed="rId1"/>
            <a:srcRect l="32245" r="39063"/>
            <a:stretch>
              <a:fillRect/>
            </a:stretch>
          </p:blipFill>
          <p:spPr>
            <a:xfrm>
              <a:off x="3812" y="6007"/>
              <a:ext cx="2383" cy="1251"/>
            </a:xfrm>
            <a:prstGeom prst="rect">
              <a:avLst/>
            </a:prstGeom>
          </p:spPr>
        </p:pic>
        <p:sp>
          <p:nvSpPr>
            <p:cNvPr id="9" name="文本框 8"/>
            <p:cNvSpPr txBox="1"/>
            <p:nvPr/>
          </p:nvSpPr>
          <p:spPr>
            <a:xfrm>
              <a:off x="4034" y="6007"/>
              <a:ext cx="2547" cy="580"/>
            </a:xfrm>
            <a:prstGeom prst="rect">
              <a:avLst/>
            </a:prstGeom>
            <a:noFill/>
          </p:spPr>
          <p:txBody>
            <a:bodyPr wrap="square" rtlCol="0">
              <a:spAutoFit/>
            </a:bodyPr>
            <a:p>
              <a:r>
                <a:rPr lang="en-US" altLang="zh-CN" b="1">
                  <a:solidFill>
                    <a:srgbClr val="FF0000"/>
                  </a:solidFill>
                </a:rPr>
                <a:t>Lucy's home</a:t>
              </a:r>
              <a:endParaRPr lang="en-US" altLang="zh-CN" b="1">
                <a:solidFill>
                  <a:srgbClr val="FF0000"/>
                </a:solidFill>
              </a:endParaRPr>
            </a:p>
          </p:txBody>
        </p:sp>
      </p:grpSp>
      <p:grpSp>
        <p:nvGrpSpPr>
          <p:cNvPr id="29" name="组合 28"/>
          <p:cNvGrpSpPr/>
          <p:nvPr/>
        </p:nvGrpSpPr>
        <p:grpSpPr>
          <a:xfrm>
            <a:off x="3511550" y="2952750"/>
            <a:ext cx="1791970" cy="793750"/>
            <a:chOff x="5530" y="4650"/>
            <a:chExt cx="2822" cy="1250"/>
          </a:xfrm>
        </p:grpSpPr>
        <p:pic>
          <p:nvPicPr>
            <p:cNvPr id="17" name="图片 16" descr="1"/>
            <p:cNvPicPr>
              <a:picLocks noChangeAspect="1"/>
            </p:cNvPicPr>
            <p:nvPr/>
          </p:nvPicPr>
          <p:blipFill>
            <a:blip r:embed="rId1"/>
            <a:srcRect l="32245" r="39063"/>
            <a:stretch>
              <a:fillRect/>
            </a:stretch>
          </p:blipFill>
          <p:spPr>
            <a:xfrm>
              <a:off x="5530" y="4650"/>
              <a:ext cx="2383" cy="1251"/>
            </a:xfrm>
            <a:prstGeom prst="rect">
              <a:avLst/>
            </a:prstGeom>
          </p:spPr>
        </p:pic>
        <p:sp>
          <p:nvSpPr>
            <p:cNvPr id="13" name="文本框 12"/>
            <p:cNvSpPr txBox="1"/>
            <p:nvPr/>
          </p:nvSpPr>
          <p:spPr>
            <a:xfrm>
              <a:off x="5806" y="4650"/>
              <a:ext cx="2547" cy="580"/>
            </a:xfrm>
            <a:prstGeom prst="rect">
              <a:avLst/>
            </a:prstGeom>
            <a:noFill/>
          </p:spPr>
          <p:txBody>
            <a:bodyPr wrap="square" rtlCol="0">
              <a:spAutoFit/>
            </a:bodyPr>
            <a:p>
              <a:r>
                <a:rPr lang="en-US" altLang="zh-CN" b="1">
                  <a:solidFill>
                    <a:srgbClr val="FF0000"/>
                  </a:solidFill>
                </a:rPr>
                <a:t>Jane's home</a:t>
              </a:r>
              <a:endParaRPr lang="en-US" altLang="zh-CN" b="1">
                <a:solidFill>
                  <a:srgbClr val="FF0000"/>
                </a:solidFill>
              </a:endParaRPr>
            </a:p>
          </p:txBody>
        </p:sp>
      </p:grpSp>
      <p:grpSp>
        <p:nvGrpSpPr>
          <p:cNvPr id="30" name="组合 29"/>
          <p:cNvGrpSpPr/>
          <p:nvPr/>
        </p:nvGrpSpPr>
        <p:grpSpPr>
          <a:xfrm>
            <a:off x="4120515" y="2110740"/>
            <a:ext cx="2480310" cy="793750"/>
            <a:chOff x="6489" y="3324"/>
            <a:chExt cx="3906" cy="1250"/>
          </a:xfrm>
        </p:grpSpPr>
        <p:pic>
          <p:nvPicPr>
            <p:cNvPr id="18" name="图片 17" descr="1"/>
            <p:cNvPicPr>
              <a:picLocks noChangeAspect="1"/>
            </p:cNvPicPr>
            <p:nvPr/>
          </p:nvPicPr>
          <p:blipFill>
            <a:blip r:embed="rId1"/>
            <a:srcRect l="32245" r="39063"/>
            <a:stretch>
              <a:fillRect/>
            </a:stretch>
          </p:blipFill>
          <p:spPr>
            <a:xfrm>
              <a:off x="6989" y="3324"/>
              <a:ext cx="2949" cy="1251"/>
            </a:xfrm>
            <a:prstGeom prst="rect">
              <a:avLst/>
            </a:prstGeom>
          </p:spPr>
        </p:pic>
        <p:sp>
          <p:nvSpPr>
            <p:cNvPr id="14" name="文本框 13"/>
            <p:cNvSpPr txBox="1"/>
            <p:nvPr/>
          </p:nvSpPr>
          <p:spPr>
            <a:xfrm>
              <a:off x="6489" y="3379"/>
              <a:ext cx="3907" cy="580"/>
            </a:xfrm>
            <a:prstGeom prst="rect">
              <a:avLst/>
            </a:prstGeom>
            <a:noFill/>
          </p:spPr>
          <p:txBody>
            <a:bodyPr wrap="square" rtlCol="0">
              <a:spAutoFit/>
            </a:bodyPr>
            <a:p>
              <a:pPr algn="ctr"/>
              <a:r>
                <a:rPr lang="en-US" altLang="zh-CN" b="1">
                  <a:solidFill>
                    <a:srgbClr val="FF0000"/>
                  </a:solidFill>
                </a:rPr>
                <a:t>Penny's new school</a:t>
              </a:r>
              <a:endParaRPr lang="en-US" altLang="zh-CN" b="1">
                <a:solidFill>
                  <a:srgbClr val="FF0000"/>
                </a:solidFill>
              </a:endParaRPr>
            </a:p>
          </p:txBody>
        </p:sp>
      </p:grpSp>
      <p:pic>
        <p:nvPicPr>
          <p:cNvPr id="20" name="图片 19" descr="1"/>
          <p:cNvPicPr>
            <a:picLocks noChangeAspect="1"/>
          </p:cNvPicPr>
          <p:nvPr/>
        </p:nvPicPr>
        <p:blipFill>
          <a:blip r:embed="rId1"/>
          <a:srcRect l="32245" r="39063"/>
          <a:stretch>
            <a:fillRect/>
          </a:stretch>
        </p:blipFill>
        <p:spPr>
          <a:xfrm>
            <a:off x="6697345" y="412115"/>
            <a:ext cx="1872615" cy="794385"/>
          </a:xfrm>
          <a:prstGeom prst="rect">
            <a:avLst/>
          </a:prstGeom>
        </p:spPr>
      </p:pic>
      <p:grpSp>
        <p:nvGrpSpPr>
          <p:cNvPr id="31" name="组合 30"/>
          <p:cNvGrpSpPr/>
          <p:nvPr/>
        </p:nvGrpSpPr>
        <p:grpSpPr>
          <a:xfrm>
            <a:off x="5397500" y="1254760"/>
            <a:ext cx="2468880" cy="793750"/>
            <a:chOff x="8500" y="1976"/>
            <a:chExt cx="3888" cy="1250"/>
          </a:xfrm>
        </p:grpSpPr>
        <p:pic>
          <p:nvPicPr>
            <p:cNvPr id="19" name="图片 18" descr="1"/>
            <p:cNvPicPr>
              <a:picLocks noChangeAspect="1"/>
            </p:cNvPicPr>
            <p:nvPr/>
          </p:nvPicPr>
          <p:blipFill>
            <a:blip r:embed="rId1"/>
            <a:srcRect l="32245" r="39063"/>
            <a:stretch>
              <a:fillRect/>
            </a:stretch>
          </p:blipFill>
          <p:spPr>
            <a:xfrm>
              <a:off x="8500" y="1976"/>
              <a:ext cx="2949" cy="1251"/>
            </a:xfrm>
            <a:prstGeom prst="rect">
              <a:avLst/>
            </a:prstGeom>
          </p:spPr>
        </p:pic>
        <p:sp>
          <p:nvSpPr>
            <p:cNvPr id="15" name="文本框 14"/>
            <p:cNvSpPr txBox="1"/>
            <p:nvPr/>
          </p:nvSpPr>
          <p:spPr>
            <a:xfrm>
              <a:off x="8500" y="1976"/>
              <a:ext cx="3889" cy="580"/>
            </a:xfrm>
            <a:prstGeom prst="rect">
              <a:avLst/>
            </a:prstGeom>
            <a:noFill/>
          </p:spPr>
          <p:txBody>
            <a:bodyPr wrap="square" rtlCol="0">
              <a:spAutoFit/>
            </a:bodyPr>
            <a:p>
              <a:r>
                <a:rPr lang="en-US" altLang="zh-CN" b="1">
                  <a:solidFill>
                    <a:srgbClr val="FF0000"/>
                  </a:solidFill>
                </a:rPr>
                <a:t>Penny's old school</a:t>
              </a:r>
              <a:endParaRPr lang="en-US" altLang="zh-CN" b="1">
                <a:solidFill>
                  <a:srgbClr val="FF0000"/>
                </a:solidFill>
              </a:endParaRPr>
            </a:p>
          </p:txBody>
        </p:sp>
      </p:grpSp>
      <p:sp>
        <p:nvSpPr>
          <p:cNvPr id="16" name="文本框 15"/>
          <p:cNvSpPr txBox="1"/>
          <p:nvPr/>
        </p:nvSpPr>
        <p:spPr>
          <a:xfrm>
            <a:off x="6874510" y="412115"/>
            <a:ext cx="1617345" cy="368300"/>
          </a:xfrm>
          <a:prstGeom prst="rect">
            <a:avLst/>
          </a:prstGeom>
          <a:noFill/>
        </p:spPr>
        <p:txBody>
          <a:bodyPr wrap="square" rtlCol="0">
            <a:spAutoFit/>
          </a:bodyPr>
          <a:p>
            <a:r>
              <a:rPr lang="en-US" altLang="zh-CN" b="1">
                <a:solidFill>
                  <a:srgbClr val="FF0000"/>
                </a:solidFill>
              </a:rPr>
              <a:t>Sara's home</a:t>
            </a:r>
            <a:endParaRPr lang="en-US" altLang="zh-CN" b="1">
              <a:solidFill>
                <a:srgbClr val="FF0000"/>
              </a:solidFill>
            </a:endParaRPr>
          </a:p>
        </p:txBody>
      </p:sp>
      <p:sp>
        <p:nvSpPr>
          <p:cNvPr id="25" name="文本框 24"/>
          <p:cNvSpPr txBox="1"/>
          <p:nvPr/>
        </p:nvSpPr>
        <p:spPr>
          <a:xfrm>
            <a:off x="375920" y="172720"/>
            <a:ext cx="4928235" cy="15684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just"/>
            <a:r>
              <a:rPr lang="en-US" altLang="zh-CN" sz="2400" b="1"/>
              <a:t>Q1: How does Penny feel each time she finds a home for Socks?</a:t>
            </a:r>
            <a:endParaRPr lang="en-US" altLang="zh-CN" sz="2400" b="1"/>
          </a:p>
          <a:p>
            <a:pPr algn="just"/>
            <a:r>
              <a:rPr lang="en-US" altLang="zh-CN" sz="2400" b="1">
                <a:sym typeface="+mn-ea"/>
              </a:rPr>
              <a:t>Q2: How does she feel when she finds the place not suitable for Socks?</a:t>
            </a:r>
            <a:endParaRPr lang="en-US" altLang="zh-CN" sz="2400" b="1">
              <a:sym typeface="+mn-ea"/>
            </a:endParaRPr>
          </a:p>
        </p:txBody>
      </p:sp>
      <p:sp>
        <p:nvSpPr>
          <p:cNvPr id="35" name="横卷形 34"/>
          <p:cNvSpPr/>
          <p:nvPr/>
        </p:nvSpPr>
        <p:spPr>
          <a:xfrm>
            <a:off x="4218940" y="5123815"/>
            <a:ext cx="2197735" cy="88011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small, parents-- don't want pets</a:t>
            </a:r>
            <a:endParaRPr lang="en-US" altLang="zh-CN" sz="2000">
              <a:solidFill>
                <a:schemeClr val="tx1"/>
              </a:solidFill>
            </a:endParaRPr>
          </a:p>
        </p:txBody>
      </p:sp>
      <p:sp>
        <p:nvSpPr>
          <p:cNvPr id="36" name="横卷形 35"/>
          <p:cNvSpPr/>
          <p:nvPr/>
        </p:nvSpPr>
        <p:spPr>
          <a:xfrm>
            <a:off x="5544185" y="4182745"/>
            <a:ext cx="2373630" cy="88011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Socks-- chew,make puddles, naughty</a:t>
            </a:r>
            <a:endParaRPr lang="en-US" altLang="zh-CN" sz="2000">
              <a:solidFill>
                <a:schemeClr val="tx1"/>
              </a:solidFill>
            </a:endParaRPr>
          </a:p>
        </p:txBody>
      </p:sp>
      <p:sp>
        <p:nvSpPr>
          <p:cNvPr id="37" name="横卷形 36"/>
          <p:cNvSpPr/>
          <p:nvPr/>
        </p:nvSpPr>
        <p:spPr>
          <a:xfrm>
            <a:off x="6366510" y="3240405"/>
            <a:ext cx="1935480" cy="88011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000">
                <a:solidFill>
                  <a:schemeClr val="tx1"/>
                </a:solidFill>
              </a:rPr>
              <a:t>Bruce--not like, jealous</a:t>
            </a:r>
            <a:endParaRPr lang="en-US" altLang="zh-CN" sz="2000">
              <a:solidFill>
                <a:schemeClr val="tx1"/>
              </a:solidFill>
            </a:endParaRPr>
          </a:p>
        </p:txBody>
      </p:sp>
      <p:sp>
        <p:nvSpPr>
          <p:cNvPr id="38" name="横卷形 37"/>
          <p:cNvSpPr/>
          <p:nvPr/>
        </p:nvSpPr>
        <p:spPr>
          <a:xfrm>
            <a:off x="7178040" y="2607310"/>
            <a:ext cx="1802765" cy="633095"/>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000">
                <a:solidFill>
                  <a:schemeClr val="tx1"/>
                </a:solidFill>
              </a:rPr>
              <a:t>make a mess</a:t>
            </a:r>
            <a:endParaRPr lang="en-US" altLang="zh-CN" sz="2000">
              <a:solidFill>
                <a:schemeClr val="tx1"/>
              </a:solidFill>
            </a:endParaRPr>
          </a:p>
        </p:txBody>
      </p:sp>
      <p:sp>
        <p:nvSpPr>
          <p:cNvPr id="40" name="横卷形 39"/>
          <p:cNvSpPr/>
          <p:nvPr/>
        </p:nvSpPr>
        <p:spPr>
          <a:xfrm>
            <a:off x="7482840" y="1623060"/>
            <a:ext cx="1604645" cy="701675"/>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000">
                <a:solidFill>
                  <a:schemeClr val="tx1"/>
                </a:solidFill>
              </a:rPr>
              <a:t>isn't a home</a:t>
            </a:r>
            <a:endParaRPr lang="en-US" altLang="zh-CN" sz="2000">
              <a:solidFill>
                <a:schemeClr val="tx1"/>
              </a:solidFill>
            </a:endParaRPr>
          </a:p>
        </p:txBody>
      </p:sp>
      <p:sp>
        <p:nvSpPr>
          <p:cNvPr id="42" name="任意多边形 41"/>
          <p:cNvSpPr/>
          <p:nvPr/>
        </p:nvSpPr>
        <p:spPr>
          <a:xfrm>
            <a:off x="1551305" y="833224"/>
            <a:ext cx="5883497" cy="5225461"/>
          </a:xfrm>
          <a:custGeom>
            <a:avLst/>
            <a:gdLst>
              <a:gd name="connsiteX0" fmla="*/ 0 w 9265"/>
              <a:gd name="connsiteY0" fmla="*/ 8229 h 8229"/>
              <a:gd name="connsiteX1" fmla="*/ 851 w 9265"/>
              <a:gd name="connsiteY1" fmla="*/ 6726 h 8229"/>
              <a:gd name="connsiteX2" fmla="*/ 3375 w 9265"/>
              <a:gd name="connsiteY2" fmla="*/ 7093 h 8229"/>
              <a:gd name="connsiteX3" fmla="*/ 3419 w 9265"/>
              <a:gd name="connsiteY3" fmla="*/ 5423 h 8229"/>
              <a:gd name="connsiteX4" fmla="*/ 4970 w 9265"/>
              <a:gd name="connsiteY4" fmla="*/ 5694 h 8229"/>
              <a:gd name="connsiteX5" fmla="*/ 4815 w 9265"/>
              <a:gd name="connsiteY5" fmla="*/ 4081 h 8229"/>
              <a:gd name="connsiteX6" fmla="*/ 6233 w 9265"/>
              <a:gd name="connsiteY6" fmla="*/ 4319 h 8229"/>
              <a:gd name="connsiteX7" fmla="*/ 6336 w 9265"/>
              <a:gd name="connsiteY7" fmla="*/ 2684 h 8229"/>
              <a:gd name="connsiteX8" fmla="*/ 7748 w 9265"/>
              <a:gd name="connsiteY8" fmla="*/ 3032 h 8229"/>
              <a:gd name="connsiteX9" fmla="*/ 7793 w 9265"/>
              <a:gd name="connsiteY9" fmla="*/ 1319 h 8229"/>
              <a:gd name="connsiteX10" fmla="*/ 9164 w 9265"/>
              <a:gd name="connsiteY10" fmla="*/ 1568 h 8229"/>
              <a:gd name="connsiteX11" fmla="*/ 8983 w 9265"/>
              <a:gd name="connsiteY11" fmla="*/ 99 h 8229"/>
              <a:gd name="connsiteX12" fmla="*/ 8937 w 9265"/>
              <a:gd name="connsiteY12" fmla="*/ 0 h 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5" h="8229">
                <a:moveTo>
                  <a:pt x="0" y="8229"/>
                </a:moveTo>
                <a:cubicBezTo>
                  <a:pt x="108" y="7868"/>
                  <a:pt x="130" y="6913"/>
                  <a:pt x="851" y="6726"/>
                </a:cubicBezTo>
                <a:cubicBezTo>
                  <a:pt x="1572" y="6538"/>
                  <a:pt x="2929" y="7323"/>
                  <a:pt x="3375" y="7093"/>
                </a:cubicBezTo>
                <a:cubicBezTo>
                  <a:pt x="3820" y="6863"/>
                  <a:pt x="3113" y="5699"/>
                  <a:pt x="3419" y="5423"/>
                </a:cubicBezTo>
                <a:cubicBezTo>
                  <a:pt x="3724" y="5148"/>
                  <a:pt x="4778" y="6007"/>
                  <a:pt x="4970" y="5694"/>
                </a:cubicBezTo>
                <a:cubicBezTo>
                  <a:pt x="5162" y="5381"/>
                  <a:pt x="4540" y="4391"/>
                  <a:pt x="4815" y="4081"/>
                </a:cubicBezTo>
                <a:cubicBezTo>
                  <a:pt x="5090" y="3771"/>
                  <a:pt x="5952" y="4582"/>
                  <a:pt x="6233" y="4319"/>
                </a:cubicBezTo>
                <a:cubicBezTo>
                  <a:pt x="6514" y="4058"/>
                  <a:pt x="6016" y="2958"/>
                  <a:pt x="6336" y="2684"/>
                </a:cubicBezTo>
                <a:cubicBezTo>
                  <a:pt x="6656" y="2411"/>
                  <a:pt x="7448" y="3311"/>
                  <a:pt x="7748" y="3032"/>
                </a:cubicBezTo>
                <a:cubicBezTo>
                  <a:pt x="8049" y="2753"/>
                  <a:pt x="7509" y="1611"/>
                  <a:pt x="7793" y="1319"/>
                </a:cubicBezTo>
                <a:cubicBezTo>
                  <a:pt x="8076" y="1025"/>
                  <a:pt x="8851" y="1835"/>
                  <a:pt x="9164" y="1568"/>
                </a:cubicBezTo>
                <a:cubicBezTo>
                  <a:pt x="9478" y="1301"/>
                  <a:pt x="8960" y="37"/>
                  <a:pt x="8983" y="99"/>
                </a:cubicBezTo>
                <a:cubicBezTo>
                  <a:pt x="9006" y="161"/>
                  <a:pt x="8936" y="-4"/>
                  <a:pt x="8937" y="0"/>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文本框 42"/>
          <p:cNvSpPr txBox="1"/>
          <p:nvPr/>
        </p:nvSpPr>
        <p:spPr>
          <a:xfrm>
            <a:off x="1457325" y="4120515"/>
            <a:ext cx="963295" cy="645160"/>
          </a:xfrm>
          <a:prstGeom prst="rect">
            <a:avLst/>
          </a:prstGeom>
          <a:noFill/>
        </p:spPr>
        <p:txBody>
          <a:bodyPr wrap="none" rtlCol="0">
            <a:spAutoFit/>
          </a:bodyPr>
          <a:p>
            <a:r>
              <a:rPr lang="en-US" altLang="zh-CN" b="1">
                <a:solidFill>
                  <a:schemeClr val="accent3">
                    <a:lumMod val="50000"/>
                  </a:schemeClr>
                </a:solidFill>
              </a:rPr>
              <a:t>hopeful</a:t>
            </a:r>
            <a:endParaRPr lang="en-US" altLang="zh-CN" b="1">
              <a:solidFill>
                <a:schemeClr val="accent3">
                  <a:lumMod val="50000"/>
                </a:schemeClr>
              </a:solidFill>
            </a:endParaRPr>
          </a:p>
          <a:p>
            <a:r>
              <a:rPr lang="en-US" altLang="zh-CN" b="1">
                <a:solidFill>
                  <a:schemeClr val="accent3">
                    <a:lumMod val="50000"/>
                  </a:schemeClr>
                </a:solidFill>
              </a:rPr>
              <a:t>cheerful</a:t>
            </a:r>
            <a:endParaRPr lang="en-US" altLang="zh-CN" b="1">
              <a:solidFill>
                <a:schemeClr val="accent3">
                  <a:lumMod val="50000"/>
                </a:schemeClr>
              </a:solidFill>
            </a:endParaRPr>
          </a:p>
        </p:txBody>
      </p:sp>
      <p:sp>
        <p:nvSpPr>
          <p:cNvPr id="44" name="文本框 43"/>
          <p:cNvSpPr txBox="1"/>
          <p:nvPr/>
        </p:nvSpPr>
        <p:spPr>
          <a:xfrm>
            <a:off x="2905760" y="4955540"/>
            <a:ext cx="1423670" cy="645160"/>
          </a:xfrm>
          <a:prstGeom prst="rect">
            <a:avLst/>
          </a:prstGeom>
          <a:noFill/>
        </p:spPr>
        <p:txBody>
          <a:bodyPr wrap="none" rtlCol="0">
            <a:spAutoFit/>
          </a:bodyPr>
          <a:p>
            <a:pPr algn="ctr"/>
            <a:r>
              <a:rPr lang="en-US" altLang="zh-CN" b="1">
                <a:solidFill>
                  <a:srgbClr val="7030A0"/>
                </a:solidFill>
              </a:rPr>
              <a:t>disappointed</a:t>
            </a:r>
            <a:endParaRPr lang="en-US" altLang="zh-CN" b="1">
              <a:solidFill>
                <a:srgbClr val="7030A0"/>
              </a:solidFill>
            </a:endParaRPr>
          </a:p>
          <a:p>
            <a:pPr algn="ctr"/>
            <a:r>
              <a:rPr lang="en-US" altLang="zh-CN" b="1">
                <a:solidFill>
                  <a:srgbClr val="7030A0"/>
                </a:solidFill>
              </a:rPr>
              <a:t>sad</a:t>
            </a:r>
            <a:endParaRPr lang="en-US" altLang="zh-CN" b="1">
              <a:solidFill>
                <a:srgbClr val="7030A0"/>
              </a:solidFill>
            </a:endParaRPr>
          </a:p>
        </p:txBody>
      </p:sp>
      <p:sp>
        <p:nvSpPr>
          <p:cNvPr id="45" name="文本框 44"/>
          <p:cNvSpPr txBox="1"/>
          <p:nvPr/>
        </p:nvSpPr>
        <p:spPr>
          <a:xfrm>
            <a:off x="2650490" y="3278505"/>
            <a:ext cx="963295" cy="645160"/>
          </a:xfrm>
          <a:prstGeom prst="rect">
            <a:avLst/>
          </a:prstGeom>
          <a:noFill/>
        </p:spPr>
        <p:txBody>
          <a:bodyPr wrap="none" rtlCol="0">
            <a:spAutoFit/>
          </a:bodyPr>
          <a:p>
            <a:r>
              <a:rPr lang="en-US" altLang="zh-CN" b="1">
                <a:solidFill>
                  <a:schemeClr val="accent3">
                    <a:lumMod val="50000"/>
                  </a:schemeClr>
                </a:solidFill>
              </a:rPr>
              <a:t>hopeful</a:t>
            </a:r>
            <a:endParaRPr lang="en-US" altLang="zh-CN" b="1">
              <a:solidFill>
                <a:schemeClr val="accent3">
                  <a:lumMod val="50000"/>
                </a:schemeClr>
              </a:solidFill>
            </a:endParaRPr>
          </a:p>
          <a:p>
            <a:r>
              <a:rPr lang="en-US" altLang="zh-CN" b="1">
                <a:solidFill>
                  <a:schemeClr val="accent3">
                    <a:lumMod val="50000"/>
                  </a:schemeClr>
                </a:solidFill>
              </a:rPr>
              <a:t>cheerful</a:t>
            </a:r>
            <a:endParaRPr lang="en-US" altLang="zh-CN" b="1">
              <a:solidFill>
                <a:schemeClr val="accent3">
                  <a:lumMod val="50000"/>
                </a:schemeClr>
              </a:solidFill>
            </a:endParaRPr>
          </a:p>
        </p:txBody>
      </p:sp>
      <p:sp>
        <p:nvSpPr>
          <p:cNvPr id="46" name="文本框 45"/>
          <p:cNvSpPr txBox="1"/>
          <p:nvPr/>
        </p:nvSpPr>
        <p:spPr>
          <a:xfrm>
            <a:off x="4120515" y="4182745"/>
            <a:ext cx="1423670" cy="645160"/>
          </a:xfrm>
          <a:prstGeom prst="rect">
            <a:avLst/>
          </a:prstGeom>
          <a:noFill/>
        </p:spPr>
        <p:txBody>
          <a:bodyPr wrap="none" rtlCol="0">
            <a:spAutoFit/>
          </a:bodyPr>
          <a:p>
            <a:pPr algn="ctr"/>
            <a:r>
              <a:rPr lang="en-US" altLang="zh-CN" b="1">
                <a:solidFill>
                  <a:srgbClr val="7030A0"/>
                </a:solidFill>
              </a:rPr>
              <a:t>disappointed</a:t>
            </a:r>
            <a:endParaRPr lang="en-US" altLang="zh-CN" b="1">
              <a:solidFill>
                <a:srgbClr val="7030A0"/>
              </a:solidFill>
            </a:endParaRPr>
          </a:p>
          <a:p>
            <a:pPr algn="ctr"/>
            <a:r>
              <a:rPr lang="en-US" altLang="zh-CN" b="1">
                <a:solidFill>
                  <a:srgbClr val="7030A0"/>
                </a:solidFill>
              </a:rPr>
              <a:t>sad</a:t>
            </a:r>
            <a:endParaRPr lang="en-US" altLang="zh-CN" b="1">
              <a:solidFill>
                <a:srgbClr val="7030A0"/>
              </a:solidFill>
            </a:endParaRPr>
          </a:p>
        </p:txBody>
      </p:sp>
      <p:sp>
        <p:nvSpPr>
          <p:cNvPr id="5" name="文本框 4"/>
          <p:cNvSpPr txBox="1"/>
          <p:nvPr/>
        </p:nvSpPr>
        <p:spPr>
          <a:xfrm>
            <a:off x="3722370" y="2420620"/>
            <a:ext cx="963295" cy="645160"/>
          </a:xfrm>
          <a:prstGeom prst="rect">
            <a:avLst/>
          </a:prstGeom>
          <a:noFill/>
        </p:spPr>
        <p:txBody>
          <a:bodyPr wrap="none" rtlCol="0">
            <a:spAutoFit/>
          </a:bodyPr>
          <a:p>
            <a:r>
              <a:rPr lang="en-US" altLang="zh-CN" b="1">
                <a:solidFill>
                  <a:schemeClr val="accent3">
                    <a:lumMod val="50000"/>
                  </a:schemeClr>
                </a:solidFill>
              </a:rPr>
              <a:t>hopeful</a:t>
            </a:r>
            <a:endParaRPr lang="en-US" altLang="zh-CN" b="1">
              <a:solidFill>
                <a:schemeClr val="accent3">
                  <a:lumMod val="50000"/>
                </a:schemeClr>
              </a:solidFill>
            </a:endParaRPr>
          </a:p>
          <a:p>
            <a:r>
              <a:rPr lang="en-US" altLang="zh-CN" b="1">
                <a:solidFill>
                  <a:schemeClr val="accent3">
                    <a:lumMod val="50000"/>
                  </a:schemeClr>
                </a:solidFill>
              </a:rPr>
              <a:t>cheerful</a:t>
            </a:r>
            <a:endParaRPr lang="en-US" altLang="zh-CN" b="1">
              <a:solidFill>
                <a:schemeClr val="accent3">
                  <a:lumMod val="50000"/>
                </a:schemeClr>
              </a:solidFill>
            </a:endParaRPr>
          </a:p>
        </p:txBody>
      </p:sp>
      <p:sp>
        <p:nvSpPr>
          <p:cNvPr id="7" name="文本框 6"/>
          <p:cNvSpPr txBox="1"/>
          <p:nvPr/>
        </p:nvSpPr>
        <p:spPr>
          <a:xfrm>
            <a:off x="4886960" y="3278505"/>
            <a:ext cx="1423670" cy="645160"/>
          </a:xfrm>
          <a:prstGeom prst="rect">
            <a:avLst/>
          </a:prstGeom>
          <a:noFill/>
        </p:spPr>
        <p:txBody>
          <a:bodyPr wrap="none" rtlCol="0">
            <a:spAutoFit/>
          </a:bodyPr>
          <a:p>
            <a:pPr algn="ctr"/>
            <a:r>
              <a:rPr lang="en-US" altLang="zh-CN" b="1">
                <a:solidFill>
                  <a:srgbClr val="7030A0"/>
                </a:solidFill>
              </a:rPr>
              <a:t>disappointed</a:t>
            </a:r>
            <a:endParaRPr lang="en-US" altLang="zh-CN" b="1">
              <a:solidFill>
                <a:srgbClr val="7030A0"/>
              </a:solidFill>
            </a:endParaRPr>
          </a:p>
          <a:p>
            <a:pPr algn="ctr"/>
            <a:r>
              <a:rPr lang="en-US" altLang="zh-CN" b="1">
                <a:solidFill>
                  <a:srgbClr val="7030A0"/>
                </a:solidFill>
              </a:rPr>
              <a:t>sad</a:t>
            </a:r>
            <a:endParaRPr lang="en-US" altLang="zh-CN" b="1">
              <a:solidFill>
                <a:srgbClr val="7030A0"/>
              </a:solidFill>
            </a:endParaRPr>
          </a:p>
        </p:txBody>
      </p:sp>
      <p:sp>
        <p:nvSpPr>
          <p:cNvPr id="12" name="文本框 11"/>
          <p:cNvSpPr txBox="1"/>
          <p:nvPr/>
        </p:nvSpPr>
        <p:spPr>
          <a:xfrm>
            <a:off x="6046470" y="2559050"/>
            <a:ext cx="1172210" cy="368300"/>
          </a:xfrm>
          <a:prstGeom prst="rect">
            <a:avLst/>
          </a:prstGeom>
          <a:noFill/>
        </p:spPr>
        <p:txBody>
          <a:bodyPr wrap="none" rtlCol="0">
            <a:spAutoFit/>
          </a:bodyPr>
          <a:p>
            <a:pPr algn="ctr"/>
            <a:r>
              <a:rPr lang="en-US" altLang="zh-CN" b="1">
                <a:solidFill>
                  <a:srgbClr val="7030A0"/>
                </a:solidFill>
              </a:rPr>
              <a:t>frightened</a:t>
            </a:r>
            <a:endParaRPr lang="en-US" altLang="zh-CN" b="1">
              <a:solidFill>
                <a:srgbClr val="7030A0"/>
              </a:solidFill>
            </a:endParaRPr>
          </a:p>
        </p:txBody>
      </p:sp>
      <p:sp>
        <p:nvSpPr>
          <p:cNvPr id="32" name="文本框 31"/>
          <p:cNvSpPr txBox="1"/>
          <p:nvPr/>
        </p:nvSpPr>
        <p:spPr>
          <a:xfrm>
            <a:off x="4860290" y="1790065"/>
            <a:ext cx="915035" cy="368300"/>
          </a:xfrm>
          <a:prstGeom prst="rect">
            <a:avLst/>
          </a:prstGeom>
          <a:noFill/>
        </p:spPr>
        <p:txBody>
          <a:bodyPr wrap="none" rtlCol="0">
            <a:spAutoFit/>
          </a:bodyPr>
          <a:p>
            <a:r>
              <a:rPr lang="en-US" altLang="zh-CN" b="1">
                <a:solidFill>
                  <a:schemeClr val="accent3">
                    <a:lumMod val="50000"/>
                  </a:schemeClr>
                </a:solidFill>
              </a:rPr>
              <a:t>hopeful</a:t>
            </a:r>
            <a:endParaRPr lang="en-US" altLang="zh-CN" b="1">
              <a:solidFill>
                <a:schemeClr val="accent3">
                  <a:lumMod val="50000"/>
                </a:schemeClr>
              </a:solidFill>
            </a:endParaRPr>
          </a:p>
        </p:txBody>
      </p:sp>
      <p:sp>
        <p:nvSpPr>
          <p:cNvPr id="34" name="文本框 33"/>
          <p:cNvSpPr txBox="1"/>
          <p:nvPr/>
        </p:nvSpPr>
        <p:spPr>
          <a:xfrm>
            <a:off x="6460490" y="3119755"/>
            <a:ext cx="2000250" cy="460375"/>
          </a:xfrm>
          <a:prstGeom prst="rect">
            <a:avLst/>
          </a:prstGeom>
          <a:noFill/>
        </p:spPr>
        <p:txBody>
          <a:bodyPr wrap="none" rtlCol="0">
            <a:spAutoFit/>
          </a:bodyPr>
          <a:p>
            <a:pPr algn="ctr"/>
            <a:r>
              <a:rPr lang="en-US" altLang="zh-CN" sz="2400" b="1">
                <a:solidFill>
                  <a:srgbClr val="FF0000"/>
                </a:solidFill>
              </a:rPr>
              <a:t>Never give up.</a:t>
            </a:r>
            <a:endParaRPr lang="en-US" altLang="zh-CN" sz="2400" b="1">
              <a:solidFill>
                <a:srgbClr val="FF0000"/>
              </a:solidFill>
            </a:endParaRPr>
          </a:p>
        </p:txBody>
      </p:sp>
      <p:sp>
        <p:nvSpPr>
          <p:cNvPr id="39" name="文本框 38"/>
          <p:cNvSpPr txBox="1"/>
          <p:nvPr/>
        </p:nvSpPr>
        <p:spPr>
          <a:xfrm>
            <a:off x="6002973" y="3847465"/>
            <a:ext cx="1708785" cy="460375"/>
          </a:xfrm>
          <a:prstGeom prst="rect">
            <a:avLst/>
          </a:prstGeom>
          <a:noFill/>
        </p:spPr>
        <p:txBody>
          <a:bodyPr wrap="none" rtlCol="0">
            <a:spAutoFit/>
          </a:bodyPr>
          <a:p>
            <a:pPr algn="ctr"/>
            <a:r>
              <a:rPr lang="en-US" altLang="zh-CN" sz="2400" b="1">
                <a:solidFill>
                  <a:srgbClr val="FF0000"/>
                </a:solidFill>
              </a:rPr>
              <a:t>Keep trying.</a:t>
            </a:r>
            <a:endParaRPr lang="en-US" altLang="zh-CN" sz="2400" b="1">
              <a:solidFill>
                <a:srgbClr val="FF0000"/>
              </a:solidFill>
            </a:endParaRPr>
          </a:p>
        </p:txBody>
      </p:sp>
      <p:sp>
        <p:nvSpPr>
          <p:cNvPr id="23" name="文本框 22"/>
          <p:cNvSpPr txBox="1"/>
          <p:nvPr/>
        </p:nvSpPr>
        <p:spPr>
          <a:xfrm>
            <a:off x="4932363" y="4765675"/>
            <a:ext cx="3850005" cy="460375"/>
          </a:xfrm>
          <a:prstGeom prst="rect">
            <a:avLst/>
          </a:prstGeom>
          <a:noFill/>
        </p:spPr>
        <p:txBody>
          <a:bodyPr wrap="none" rtlCol="0">
            <a:spAutoFit/>
          </a:bodyPr>
          <a:p>
            <a:pPr algn="ctr"/>
            <a:r>
              <a:rPr lang="en-US" altLang="zh-CN" sz="2400" b="1">
                <a:solidFill>
                  <a:srgbClr val="FF0000"/>
                </a:solidFill>
              </a:rPr>
              <a:t>Face the problems positively.</a:t>
            </a:r>
            <a:endParaRPr lang="en-US" altLang="zh-CN" sz="2400" b="1">
              <a:solidFill>
                <a:srgbClr val="FF0000"/>
              </a:solidFill>
            </a:endParaRPr>
          </a:p>
        </p:txBody>
      </p:sp>
      <p:sp>
        <p:nvSpPr>
          <p:cNvPr id="11" name="文本框 10"/>
          <p:cNvSpPr txBox="1"/>
          <p:nvPr/>
        </p:nvSpPr>
        <p:spPr>
          <a:xfrm>
            <a:off x="375920" y="412115"/>
            <a:ext cx="4928235" cy="4603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Q3: What can we learn from Penny?</a:t>
            </a:r>
            <a:endParaRPr lang="en-US" altLang="zh-CN" sz="2400" b="1">
              <a:sym typeface="+mn-ea"/>
            </a:endParaRPr>
          </a:p>
        </p:txBody>
      </p:sp>
      <p:sp>
        <p:nvSpPr>
          <p:cNvPr id="21" name="文本框 20"/>
          <p:cNvSpPr txBox="1"/>
          <p:nvPr/>
        </p:nvSpPr>
        <p:spPr>
          <a:xfrm>
            <a:off x="375920" y="1280795"/>
            <a:ext cx="4928235" cy="4603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t>Q4: Why doesn't she give up trying?</a:t>
            </a:r>
            <a:endParaRPr lang="en-US" altLang="zh-CN" sz="2400" b="1">
              <a:sym typeface="+mn-ea"/>
            </a:endParaRPr>
          </a:p>
        </p:txBody>
      </p:sp>
      <p:pic>
        <p:nvPicPr>
          <p:cNvPr id="41" name="图片 40" descr="IMG_20200925_203307"/>
          <p:cNvPicPr>
            <a:picLocks noChangeAspect="1"/>
          </p:cNvPicPr>
          <p:nvPr/>
        </p:nvPicPr>
        <p:blipFill>
          <a:blip r:embed="rId2"/>
          <a:srcRect l="33403" t="50107" r="27452" b="9356"/>
          <a:stretch>
            <a:fillRect/>
          </a:stretch>
        </p:blipFill>
        <p:spPr>
          <a:xfrm>
            <a:off x="737870" y="2049145"/>
            <a:ext cx="1823720" cy="1619885"/>
          </a:xfrm>
          <a:prstGeom prst="heart">
            <a:avLst/>
          </a:prstGeom>
          <a:effectLst>
            <a:glow rad="2286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linds(horizontal)">
                                      <p:cBhvr>
                                        <p:cTn id="10" dur="500"/>
                                        <p:tgtEl>
                                          <p:spTgt spid="4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linds(horizontal)">
                                      <p:cBhvr>
                                        <p:cTn id="21" dur="500"/>
                                        <p:tgtEl>
                                          <p:spTgt spid="4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linds(horizontal)">
                                      <p:cBhvr>
                                        <p:cTn id="24" dur="500"/>
                                        <p:tgtEl>
                                          <p:spTgt spid="4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5"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linds(vertical)">
                                      <p:cBhvr>
                                        <p:cTn id="35" dur="20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0" nodeType="clickEffect">
                                  <p:stCondLst>
                                    <p:cond delay="0"/>
                                  </p:stCondLst>
                                  <p:childTnLst>
                                    <p:animEffect transition="out" filter="blinds(horizontal)">
                                      <p:cBhvr>
                                        <p:cTn id="39" dur="500"/>
                                        <p:tgtEl>
                                          <p:spTgt spid="35"/>
                                        </p:tgtEl>
                                      </p:cBhvr>
                                    </p:animEffect>
                                    <p:set>
                                      <p:cBhvr>
                                        <p:cTn id="40" dur="1" fill="hold">
                                          <p:stCondLst>
                                            <p:cond delay="499"/>
                                          </p:stCondLst>
                                        </p:cTn>
                                        <p:tgtEl>
                                          <p:spTgt spid="35"/>
                                        </p:tgtEl>
                                        <p:attrNameLst>
                                          <p:attrName>style.visibility</p:attrName>
                                        </p:attrNameLst>
                                      </p:cBhvr>
                                      <p:to>
                                        <p:strVal val="hidden"/>
                                      </p:to>
                                    </p:set>
                                  </p:childTnLst>
                                </p:cTn>
                              </p:par>
                              <p:par>
                                <p:cTn id="41" presetID="3" presetClass="exit" presetSubtype="10" fill="hold" grpId="0" nodeType="withEffect">
                                  <p:stCondLst>
                                    <p:cond delay="0"/>
                                  </p:stCondLst>
                                  <p:childTnLst>
                                    <p:animEffect transition="out" filter="blinds(horizontal)">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par>
                                <p:cTn id="44" presetID="3" presetClass="exit" presetSubtype="10" fill="hold" grpId="0" nodeType="withEffect">
                                  <p:stCondLst>
                                    <p:cond delay="0"/>
                                  </p:stCondLst>
                                  <p:childTnLst>
                                    <p:animEffect transition="out" filter="blinds(horizontal)">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par>
                                <p:cTn id="47" presetID="3" presetClass="exit" presetSubtype="10" fill="hold" grpId="0" nodeType="withEffect">
                                  <p:stCondLst>
                                    <p:cond delay="0"/>
                                  </p:stCondLst>
                                  <p:childTnLst>
                                    <p:animEffect transition="out" filter="blinds(horizontal)">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par>
                                <p:cTn id="50" presetID="3" presetClass="exit" presetSubtype="10" fill="hold" grpId="0" nodeType="withEffect">
                                  <p:stCondLst>
                                    <p:cond delay="0"/>
                                  </p:stCondLst>
                                  <p:childTnLst>
                                    <p:animEffect transition="out" filter="blinds(horizontal)">
                                      <p:cBhvr>
                                        <p:cTn id="51" dur="500"/>
                                        <p:tgtEl>
                                          <p:spTgt spid="40"/>
                                        </p:tgtEl>
                                      </p:cBhvr>
                                    </p:animEffect>
                                    <p:set>
                                      <p:cBhvr>
                                        <p:cTn id="52" dur="1" fill="hold">
                                          <p:stCondLst>
                                            <p:cond delay="499"/>
                                          </p:stCondLst>
                                        </p:cTn>
                                        <p:tgtEl>
                                          <p:spTgt spid="40"/>
                                        </p:tgtEl>
                                        <p:attrNameLst>
                                          <p:attrName>style.visibility</p:attrName>
                                        </p:attrNameLst>
                                      </p:cBhvr>
                                      <p:to>
                                        <p:strVal val="hidden"/>
                                      </p:to>
                                    </p:set>
                                  </p:childTnLst>
                                </p:cTn>
                              </p:par>
                              <p:par>
                                <p:cTn id="53" presetID="3" presetClass="exit" presetSubtype="10" fill="hold" grpId="0" nodeType="withEffect">
                                  <p:stCondLst>
                                    <p:cond delay="0"/>
                                  </p:stCondLst>
                                  <p:childTnLst>
                                    <p:animEffect transition="out" filter="blinds(horizontal)">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linds(horizont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linds(horizontal)">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linds(horizontal)">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linds(horizontal)">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blinds(horizontal)">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blinds(horizontal)">
                                      <p:cBhvr>
                                        <p:cTn id="8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2" grpId="0" animBg="1"/>
      <p:bldP spid="5" grpId="0"/>
      <p:bldP spid="7" grpId="0"/>
      <p:bldP spid="12" grpId="0"/>
      <p:bldP spid="32" grpId="0"/>
      <p:bldP spid="25" grpId="0" animBg="1"/>
      <p:bldP spid="35" grpId="0" animBg="1"/>
      <p:bldP spid="36" grpId="0" animBg="1"/>
      <p:bldP spid="37" grpId="0" animBg="1"/>
      <p:bldP spid="38" grpId="0" animBg="1"/>
      <p:bldP spid="40" grpId="0" animBg="1"/>
      <p:bldP spid="34" grpId="0"/>
      <p:bldP spid="39" grpId="0"/>
      <p:bldP spid="23" grpId="0"/>
      <p:bldP spid="11" grpId="0" bldLvl="0" animBg="1"/>
      <p:bldP spid="2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0"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文本框 11"/>
          <p:cNvSpPr txBox="1"/>
          <p:nvPr/>
        </p:nvSpPr>
        <p:spPr>
          <a:xfrm>
            <a:off x="1849755" y="1393825"/>
            <a:ext cx="5629910" cy="4603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400" b="1">
                <a:sym typeface="+mn-ea"/>
              </a:rPr>
              <a:t>Q: Who else has a new home in this book? </a:t>
            </a:r>
            <a:endParaRPr lang="en-US" altLang="zh-CN" sz="2400" b="1">
              <a:sym typeface="+mn-ea"/>
            </a:endParaRPr>
          </a:p>
        </p:txBody>
      </p:sp>
      <p:sp>
        <p:nvSpPr>
          <p:cNvPr id="7" name="横卷形 6"/>
          <p:cNvSpPr/>
          <p:nvPr/>
        </p:nvSpPr>
        <p:spPr>
          <a:xfrm>
            <a:off x="2411095" y="252730"/>
            <a:ext cx="4397375" cy="864235"/>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rgbClr val="FF0000"/>
                </a:solidFill>
              </a:rPr>
              <a:t>Title: A New Home for Socks </a:t>
            </a:r>
            <a:endParaRPr lang="en-US" altLang="zh-CN" sz="2400">
              <a:solidFill>
                <a:srgbClr val="FF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645" y="2138045"/>
            <a:ext cx="2486660" cy="20351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1144270" y="4525010"/>
            <a:ext cx="3034665" cy="6451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3600" b="1"/>
              <a:t>in the village</a:t>
            </a:r>
            <a:endParaRPr lang="en-US" altLang="zh-CN" sz="3600" b="1"/>
          </a:p>
        </p:txBody>
      </p:sp>
      <p:sp>
        <p:nvSpPr>
          <p:cNvPr id="4" name="文本框 3"/>
          <p:cNvSpPr txBox="1"/>
          <p:nvPr/>
        </p:nvSpPr>
        <p:spPr>
          <a:xfrm>
            <a:off x="5390515" y="4495800"/>
            <a:ext cx="3034665" cy="6451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en-US" altLang="zh-CN" sz="3600" b="1"/>
              <a:t>in the city</a:t>
            </a:r>
            <a:endParaRPr lang="en-US" altLang="zh-CN" sz="3600" b="1"/>
          </a:p>
        </p:txBody>
      </p:sp>
      <p:sp>
        <p:nvSpPr>
          <p:cNvPr id="5" name="右箭头 4"/>
          <p:cNvSpPr/>
          <p:nvPr/>
        </p:nvSpPr>
        <p:spPr>
          <a:xfrm>
            <a:off x="4270375" y="4671060"/>
            <a:ext cx="1093470" cy="34734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3" grpId="0" bldLvl="0" animBg="1"/>
      <p:bldP spid="4" grpId="0" bldLvl="0" animBg="1"/>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85"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云形 9"/>
          <p:cNvSpPr/>
          <p:nvPr/>
        </p:nvSpPr>
        <p:spPr>
          <a:xfrm>
            <a:off x="2625090" y="76200"/>
            <a:ext cx="4040505" cy="873760"/>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dirty="0">
              <a:solidFill>
                <a:schemeClr val="tx1"/>
              </a:solidFill>
              <a:latin typeface="Comic Sans MS" panose="030F0702030302020204" pitchFamily="66" charset="0"/>
            </a:endParaRPr>
          </a:p>
        </p:txBody>
      </p:sp>
      <p:sp>
        <p:nvSpPr>
          <p:cNvPr id="11" name="TextBox 4"/>
          <p:cNvSpPr txBox="1"/>
          <p:nvPr/>
        </p:nvSpPr>
        <p:spPr>
          <a:xfrm>
            <a:off x="3060065" y="220980"/>
            <a:ext cx="3514090" cy="583565"/>
          </a:xfrm>
          <a:prstGeom prst="rect">
            <a:avLst/>
          </a:prstGeom>
          <a:noFill/>
        </p:spPr>
        <p:txBody>
          <a:bodyPr wrap="square" rtlCol="0">
            <a:spAutoFit/>
          </a:bodyPr>
          <a:p>
            <a:r>
              <a:rPr lang="en-US" altLang="zh-CN" sz="3200" b="1" dirty="0"/>
              <a:t>Beginning(P13-16)</a:t>
            </a:r>
            <a:endParaRPr lang="en-US" altLang="zh-CN" sz="3200" b="1" dirty="0"/>
          </a:p>
        </p:txBody>
      </p:sp>
      <p:sp>
        <p:nvSpPr>
          <p:cNvPr id="12" name="文本框 11"/>
          <p:cNvSpPr txBox="1"/>
          <p:nvPr/>
        </p:nvSpPr>
        <p:spPr>
          <a:xfrm>
            <a:off x="3532505" y="1151255"/>
            <a:ext cx="1821815" cy="39878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000" b="1"/>
              <a:t>A Different Life</a:t>
            </a:r>
            <a:endParaRPr lang="en-US" altLang="zh-CN" sz="2000" b="1"/>
          </a:p>
        </p:txBody>
      </p:sp>
      <p:sp>
        <p:nvSpPr>
          <p:cNvPr id="2" name="椭圆 1"/>
          <p:cNvSpPr/>
          <p:nvPr/>
        </p:nvSpPr>
        <p:spPr>
          <a:xfrm>
            <a:off x="1493520" y="1888490"/>
            <a:ext cx="3634105" cy="341122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4174490" y="1888490"/>
            <a:ext cx="3851910" cy="3458845"/>
          </a:xfrm>
          <a:prstGeom prst="ellipse">
            <a:avLst/>
          </a:prstGeom>
          <a:noFill/>
          <a:ln w="381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018030" y="5485130"/>
            <a:ext cx="2260600" cy="460375"/>
          </a:xfrm>
          <a:prstGeom prst="rect">
            <a:avLst/>
          </a:prstGeom>
          <a:noFill/>
        </p:spPr>
        <p:txBody>
          <a:bodyPr wrap="none" rtlCol="0">
            <a:spAutoFit/>
          </a:bodyPr>
          <a:p>
            <a:r>
              <a:rPr lang="en-US" altLang="zh-CN" sz="2400" b="1"/>
              <a:t>life in the village</a:t>
            </a:r>
            <a:endParaRPr lang="en-US" altLang="zh-CN" sz="2400" b="1"/>
          </a:p>
        </p:txBody>
      </p:sp>
      <p:sp>
        <p:nvSpPr>
          <p:cNvPr id="6" name="文本框 5"/>
          <p:cNvSpPr txBox="1"/>
          <p:nvPr/>
        </p:nvSpPr>
        <p:spPr>
          <a:xfrm>
            <a:off x="5373370" y="5485130"/>
            <a:ext cx="1898650" cy="460375"/>
          </a:xfrm>
          <a:prstGeom prst="rect">
            <a:avLst/>
          </a:prstGeom>
          <a:noFill/>
        </p:spPr>
        <p:txBody>
          <a:bodyPr wrap="none" rtlCol="0">
            <a:spAutoFit/>
          </a:bodyPr>
          <a:p>
            <a:r>
              <a:rPr lang="en-US" altLang="zh-CN" sz="2400" b="1"/>
              <a:t>life in the city</a:t>
            </a:r>
            <a:endParaRPr lang="en-US" altLang="zh-CN" sz="2400" b="1"/>
          </a:p>
        </p:txBody>
      </p:sp>
      <p:sp>
        <p:nvSpPr>
          <p:cNvPr id="7" name="横卷形 6"/>
          <p:cNvSpPr/>
          <p:nvPr/>
        </p:nvSpPr>
        <p:spPr>
          <a:xfrm>
            <a:off x="185420" y="789940"/>
            <a:ext cx="1656080" cy="864235"/>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rgbClr val="FF0000"/>
                </a:solidFill>
              </a:rPr>
              <a:t>Compare</a:t>
            </a:r>
            <a:endParaRPr lang="en-US" altLang="zh-CN" sz="2400">
              <a:solidFill>
                <a:srgbClr val="FF0000"/>
              </a:solidFill>
            </a:endParaRPr>
          </a:p>
        </p:txBody>
      </p:sp>
      <p:sp>
        <p:nvSpPr>
          <p:cNvPr id="8" name="文本框 7"/>
          <p:cNvSpPr txBox="1"/>
          <p:nvPr/>
        </p:nvSpPr>
        <p:spPr>
          <a:xfrm>
            <a:off x="5354320" y="2016125"/>
            <a:ext cx="469900" cy="368300"/>
          </a:xfrm>
          <a:prstGeom prst="rect">
            <a:avLst/>
          </a:prstGeom>
          <a:noFill/>
        </p:spPr>
        <p:txBody>
          <a:bodyPr wrap="none" rtlCol="0">
            <a:spAutoFit/>
          </a:bodyPr>
          <a:p>
            <a:pPr lvl="0" algn="l"/>
            <a:r>
              <a:rPr lang="en-US" altLang="zh-CN" b="1">
                <a:sym typeface="+mn-ea"/>
              </a:rPr>
              <a:t>big</a:t>
            </a:r>
            <a:endParaRPr lang="en-US" altLang="zh-CN" b="1">
              <a:sym typeface="+mn-ea"/>
            </a:endParaRPr>
          </a:p>
        </p:txBody>
      </p:sp>
      <p:sp>
        <p:nvSpPr>
          <p:cNvPr id="9" name="文本框 8"/>
          <p:cNvSpPr txBox="1"/>
          <p:nvPr/>
        </p:nvSpPr>
        <p:spPr>
          <a:xfrm>
            <a:off x="5438140" y="2796540"/>
            <a:ext cx="2233295" cy="645160"/>
          </a:xfrm>
          <a:prstGeom prst="rect">
            <a:avLst/>
          </a:prstGeom>
          <a:noFill/>
        </p:spPr>
        <p:txBody>
          <a:bodyPr wrap="none" rtlCol="0">
            <a:spAutoFit/>
          </a:bodyPr>
          <a:p>
            <a:pPr lvl="0" algn="l"/>
            <a:r>
              <a:rPr lang="en-US" altLang="zh-CN" b="1">
                <a:sym typeface="+mn-ea"/>
              </a:rPr>
              <a:t>live in the apartment,</a:t>
            </a:r>
            <a:endParaRPr lang="en-US" altLang="zh-CN" b="1">
              <a:sym typeface="+mn-ea"/>
            </a:endParaRPr>
          </a:p>
          <a:p>
            <a:pPr lvl="0" algn="l"/>
            <a:r>
              <a:rPr lang="en-US" altLang="zh-CN" b="1">
                <a:sym typeface="+mn-ea"/>
              </a:rPr>
              <a:t>empty, small</a:t>
            </a:r>
            <a:endParaRPr lang="en-US" altLang="zh-CN" b="1">
              <a:sym typeface="+mn-ea"/>
            </a:endParaRPr>
          </a:p>
        </p:txBody>
      </p:sp>
      <p:sp>
        <p:nvSpPr>
          <p:cNvPr id="13" name="文本框 12"/>
          <p:cNvSpPr txBox="1"/>
          <p:nvPr/>
        </p:nvSpPr>
        <p:spPr>
          <a:xfrm>
            <a:off x="5731510" y="3441700"/>
            <a:ext cx="2103755" cy="645160"/>
          </a:xfrm>
          <a:prstGeom prst="rect">
            <a:avLst/>
          </a:prstGeom>
          <a:noFill/>
        </p:spPr>
        <p:txBody>
          <a:bodyPr wrap="none" rtlCol="0">
            <a:spAutoFit/>
          </a:bodyPr>
          <a:p>
            <a:pPr lvl="0" algn="l"/>
            <a:r>
              <a:rPr lang="en-US" altLang="zh-CN" b="1">
                <a:sym typeface="+mn-ea"/>
              </a:rPr>
              <a:t>often on her own;</a:t>
            </a:r>
            <a:endParaRPr lang="en-US" altLang="zh-CN" b="1">
              <a:sym typeface="+mn-ea"/>
            </a:endParaRPr>
          </a:p>
          <a:p>
            <a:pPr lvl="0" algn="l"/>
            <a:r>
              <a:rPr lang="en-US" altLang="zh-CN" b="1">
                <a:sym typeface="+mn-ea"/>
              </a:rPr>
              <a:t>have no dog/friends</a:t>
            </a:r>
            <a:endParaRPr lang="en-US" altLang="zh-CN" b="1">
              <a:sym typeface="+mn-ea"/>
            </a:endParaRPr>
          </a:p>
        </p:txBody>
      </p:sp>
      <p:sp>
        <p:nvSpPr>
          <p:cNvPr id="14" name="文本框 13"/>
          <p:cNvSpPr txBox="1"/>
          <p:nvPr/>
        </p:nvSpPr>
        <p:spPr>
          <a:xfrm>
            <a:off x="5354320" y="4086860"/>
            <a:ext cx="1917700" cy="368300"/>
          </a:xfrm>
          <a:prstGeom prst="rect">
            <a:avLst/>
          </a:prstGeom>
          <a:noFill/>
        </p:spPr>
        <p:txBody>
          <a:bodyPr wrap="none" rtlCol="0">
            <a:spAutoFit/>
          </a:bodyPr>
          <a:p>
            <a:pPr lvl="0" algn="l"/>
            <a:r>
              <a:rPr lang="en-US" altLang="zh-CN" b="1">
                <a:sym typeface="+mn-ea"/>
              </a:rPr>
              <a:t>father out of work</a:t>
            </a:r>
            <a:endParaRPr lang="en-US" altLang="zh-CN" b="1">
              <a:sym typeface="+mn-ea"/>
            </a:endParaRPr>
          </a:p>
        </p:txBody>
      </p:sp>
      <p:sp>
        <p:nvSpPr>
          <p:cNvPr id="15" name="文本框 14"/>
          <p:cNvSpPr txBox="1"/>
          <p:nvPr/>
        </p:nvSpPr>
        <p:spPr>
          <a:xfrm>
            <a:off x="5644515" y="2384425"/>
            <a:ext cx="774065" cy="368300"/>
          </a:xfrm>
          <a:prstGeom prst="rect">
            <a:avLst/>
          </a:prstGeom>
          <a:noFill/>
        </p:spPr>
        <p:txBody>
          <a:bodyPr wrap="none" rtlCol="0">
            <a:spAutoFit/>
          </a:bodyPr>
          <a:p>
            <a:pPr lvl="0" algn="l"/>
            <a:r>
              <a:rPr lang="en-US" altLang="zh-CN" b="1">
                <a:sym typeface="+mn-ea"/>
              </a:rPr>
              <a:t>a park</a:t>
            </a:r>
            <a:endParaRPr lang="en-US" altLang="zh-CN" b="1">
              <a:sym typeface="+mn-ea"/>
            </a:endParaRPr>
          </a:p>
        </p:txBody>
      </p:sp>
      <p:sp>
        <p:nvSpPr>
          <p:cNvPr id="16" name="文本框 15"/>
          <p:cNvSpPr txBox="1"/>
          <p:nvPr/>
        </p:nvSpPr>
        <p:spPr>
          <a:xfrm>
            <a:off x="5318760" y="4405630"/>
            <a:ext cx="1513840" cy="368300"/>
          </a:xfrm>
          <a:prstGeom prst="rect">
            <a:avLst/>
          </a:prstGeom>
          <a:noFill/>
        </p:spPr>
        <p:txBody>
          <a:bodyPr wrap="none" rtlCol="0">
            <a:spAutoFit/>
          </a:bodyPr>
          <a:p>
            <a:pPr lvl="0" algn="l"/>
            <a:r>
              <a:rPr lang="en-US" altLang="zh-CN" b="1">
                <a:sym typeface="+mn-ea"/>
              </a:rPr>
              <a:t>mother works</a:t>
            </a:r>
            <a:endParaRPr lang="en-US" altLang="zh-CN" b="1">
              <a:sym typeface="+mn-ea"/>
            </a:endParaRPr>
          </a:p>
        </p:txBody>
      </p:sp>
      <p:sp>
        <p:nvSpPr>
          <p:cNvPr id="17" name="文本框 16"/>
          <p:cNvSpPr txBox="1"/>
          <p:nvPr/>
        </p:nvSpPr>
        <p:spPr>
          <a:xfrm>
            <a:off x="2525395" y="2016125"/>
            <a:ext cx="685165" cy="368300"/>
          </a:xfrm>
          <a:prstGeom prst="rect">
            <a:avLst/>
          </a:prstGeom>
          <a:noFill/>
        </p:spPr>
        <p:txBody>
          <a:bodyPr wrap="none" rtlCol="0">
            <a:spAutoFit/>
          </a:bodyPr>
          <a:p>
            <a:r>
              <a:rPr lang="en-US" altLang="zh-CN" b="1"/>
              <a:t>small</a:t>
            </a:r>
            <a:endParaRPr lang="en-US" altLang="zh-CN" b="1"/>
          </a:p>
        </p:txBody>
      </p:sp>
      <p:sp>
        <p:nvSpPr>
          <p:cNvPr id="18" name="文本框 17"/>
          <p:cNvSpPr txBox="1"/>
          <p:nvPr/>
        </p:nvSpPr>
        <p:spPr>
          <a:xfrm>
            <a:off x="2018030" y="2384425"/>
            <a:ext cx="1965960" cy="368300"/>
          </a:xfrm>
          <a:prstGeom prst="rect">
            <a:avLst/>
          </a:prstGeom>
          <a:noFill/>
        </p:spPr>
        <p:txBody>
          <a:bodyPr wrap="none" rtlCol="0">
            <a:spAutoFit/>
          </a:bodyPr>
          <a:p>
            <a:pPr lvl="0" algn="l"/>
            <a:r>
              <a:rPr lang="en-US" altLang="zh-CN" b="1">
                <a:sym typeface="+mn-ea"/>
              </a:rPr>
              <a:t>a lake, hills, woods</a:t>
            </a:r>
            <a:endParaRPr lang="en-US" altLang="zh-CN" b="1">
              <a:sym typeface="+mn-ea"/>
            </a:endParaRPr>
          </a:p>
        </p:txBody>
      </p:sp>
      <p:sp>
        <p:nvSpPr>
          <p:cNvPr id="19" name="文本框 18"/>
          <p:cNvSpPr txBox="1"/>
          <p:nvPr/>
        </p:nvSpPr>
        <p:spPr>
          <a:xfrm>
            <a:off x="1841500" y="2724785"/>
            <a:ext cx="2142490" cy="645160"/>
          </a:xfrm>
          <a:prstGeom prst="rect">
            <a:avLst/>
          </a:prstGeom>
          <a:noFill/>
        </p:spPr>
        <p:txBody>
          <a:bodyPr wrap="square" rtlCol="0">
            <a:spAutoFit/>
          </a:bodyPr>
          <a:p>
            <a:pPr lvl="0" algn="l"/>
            <a:r>
              <a:rPr lang="en-US" altLang="zh-CN" b="1">
                <a:sym typeface="+mn-ea"/>
              </a:rPr>
              <a:t>live in the house, a big garden</a:t>
            </a:r>
            <a:endParaRPr lang="en-US" altLang="zh-CN" b="1">
              <a:sym typeface="+mn-ea"/>
            </a:endParaRPr>
          </a:p>
        </p:txBody>
      </p:sp>
      <p:sp>
        <p:nvSpPr>
          <p:cNvPr id="20" name="文本框 19"/>
          <p:cNvSpPr txBox="1"/>
          <p:nvPr/>
        </p:nvSpPr>
        <p:spPr>
          <a:xfrm>
            <a:off x="1617345" y="3397885"/>
            <a:ext cx="2366645" cy="645160"/>
          </a:xfrm>
          <a:prstGeom prst="rect">
            <a:avLst/>
          </a:prstGeom>
          <a:noFill/>
        </p:spPr>
        <p:txBody>
          <a:bodyPr wrap="square" rtlCol="0">
            <a:spAutoFit/>
          </a:bodyPr>
          <a:p>
            <a:pPr lvl="0" algn="l"/>
            <a:r>
              <a:rPr lang="en-US" altLang="zh-CN" b="1">
                <a:sym typeface="+mn-ea"/>
              </a:rPr>
              <a:t>own a dog, have many friendly friends</a:t>
            </a:r>
            <a:endParaRPr lang="en-US" altLang="zh-CN" b="1">
              <a:sym typeface="+mn-ea"/>
            </a:endParaRPr>
          </a:p>
        </p:txBody>
      </p:sp>
      <p:sp>
        <p:nvSpPr>
          <p:cNvPr id="21" name="文本框 20"/>
          <p:cNvSpPr txBox="1"/>
          <p:nvPr/>
        </p:nvSpPr>
        <p:spPr>
          <a:xfrm>
            <a:off x="2761615" y="4773930"/>
            <a:ext cx="1062355" cy="460375"/>
          </a:xfrm>
          <a:prstGeom prst="rect">
            <a:avLst/>
          </a:prstGeom>
          <a:noFill/>
        </p:spPr>
        <p:txBody>
          <a:bodyPr wrap="square" rtlCol="0">
            <a:spAutoFit/>
          </a:bodyPr>
          <a:p>
            <a:r>
              <a:rPr lang="en-US" altLang="zh-CN" sz="2400" b="1">
                <a:solidFill>
                  <a:srgbClr val="FF0000"/>
                </a:solidFill>
              </a:rPr>
              <a:t>happy</a:t>
            </a:r>
            <a:endParaRPr lang="en-US" altLang="zh-CN" sz="2400" b="1">
              <a:solidFill>
                <a:srgbClr val="FF0000"/>
              </a:solidFill>
            </a:endParaRPr>
          </a:p>
        </p:txBody>
      </p:sp>
      <p:sp>
        <p:nvSpPr>
          <p:cNvPr id="22" name="文本框 21"/>
          <p:cNvSpPr txBox="1"/>
          <p:nvPr/>
        </p:nvSpPr>
        <p:spPr>
          <a:xfrm>
            <a:off x="1654810" y="4116070"/>
            <a:ext cx="2508885" cy="368300"/>
          </a:xfrm>
          <a:prstGeom prst="rect">
            <a:avLst/>
          </a:prstGeom>
          <a:noFill/>
        </p:spPr>
        <p:txBody>
          <a:bodyPr wrap="none" rtlCol="0">
            <a:spAutoFit/>
          </a:bodyPr>
          <a:p>
            <a:pPr lvl="0" algn="l"/>
            <a:r>
              <a:rPr lang="en-US" altLang="zh-CN" b="1">
                <a:sym typeface="+mn-ea"/>
              </a:rPr>
              <a:t>father works at a factory</a:t>
            </a:r>
            <a:endParaRPr lang="en-US" altLang="zh-CN" b="1">
              <a:sym typeface="+mn-ea"/>
            </a:endParaRPr>
          </a:p>
        </p:txBody>
      </p:sp>
      <p:sp>
        <p:nvSpPr>
          <p:cNvPr id="23" name="文本框 22"/>
          <p:cNvSpPr txBox="1"/>
          <p:nvPr/>
        </p:nvSpPr>
        <p:spPr>
          <a:xfrm>
            <a:off x="1919605" y="4455160"/>
            <a:ext cx="1729740" cy="368300"/>
          </a:xfrm>
          <a:prstGeom prst="rect">
            <a:avLst/>
          </a:prstGeom>
          <a:noFill/>
        </p:spPr>
        <p:txBody>
          <a:bodyPr wrap="none" rtlCol="0">
            <a:spAutoFit/>
          </a:bodyPr>
          <a:p>
            <a:pPr lvl="0" algn="l"/>
            <a:r>
              <a:rPr lang="en-US" altLang="zh-CN" b="1">
                <a:sym typeface="+mn-ea"/>
              </a:rPr>
              <a:t>mother at home</a:t>
            </a:r>
            <a:endParaRPr lang="en-US" altLang="zh-CN" b="1">
              <a:sym typeface="+mn-ea"/>
            </a:endParaRPr>
          </a:p>
        </p:txBody>
      </p:sp>
      <p:sp>
        <p:nvSpPr>
          <p:cNvPr id="24" name="文本框 23"/>
          <p:cNvSpPr txBox="1"/>
          <p:nvPr/>
        </p:nvSpPr>
        <p:spPr>
          <a:xfrm>
            <a:off x="5831840" y="4739640"/>
            <a:ext cx="981710" cy="460375"/>
          </a:xfrm>
          <a:prstGeom prst="rect">
            <a:avLst/>
          </a:prstGeom>
          <a:noFill/>
        </p:spPr>
        <p:txBody>
          <a:bodyPr wrap="square" rtlCol="0">
            <a:spAutoFit/>
          </a:bodyPr>
          <a:p>
            <a:r>
              <a:rPr lang="en-US" altLang="zh-CN" sz="2400" b="1">
                <a:solidFill>
                  <a:srgbClr val="7030A0"/>
                </a:solidFill>
              </a:rPr>
              <a:t> sad</a:t>
            </a:r>
            <a:endParaRPr lang="en-US" altLang="zh-CN" sz="2400" b="1">
              <a:solidFill>
                <a:srgbClr val="7030A0"/>
              </a:solidFill>
            </a:endParaRPr>
          </a:p>
        </p:txBody>
      </p:sp>
      <p:sp>
        <p:nvSpPr>
          <p:cNvPr id="25" name="文本框 24"/>
          <p:cNvSpPr txBox="1"/>
          <p:nvPr/>
        </p:nvSpPr>
        <p:spPr>
          <a:xfrm>
            <a:off x="253365" y="1849120"/>
            <a:ext cx="1691005" cy="1198880"/>
          </a:xfrm>
          <a:prstGeom prst="rect">
            <a:avLst/>
          </a:prstGeom>
          <a:noFill/>
        </p:spPr>
        <p:txBody>
          <a:bodyPr wrap="none" rtlCol="0">
            <a:spAutoFit/>
          </a:bodyPr>
          <a:p>
            <a:r>
              <a:rPr lang="en-US" altLang="zh-CN">
                <a:solidFill>
                  <a:srgbClr val="0070C0"/>
                </a:solidFill>
              </a:rPr>
              <a:t>environment</a:t>
            </a:r>
            <a:endParaRPr lang="en-US" altLang="zh-CN">
              <a:solidFill>
                <a:srgbClr val="0070C0"/>
              </a:solidFill>
            </a:endParaRPr>
          </a:p>
          <a:p>
            <a:r>
              <a:rPr lang="en-US" altLang="zh-CN">
                <a:solidFill>
                  <a:srgbClr val="0070C0"/>
                </a:solidFill>
              </a:rPr>
              <a:t>living conditions</a:t>
            </a:r>
            <a:endParaRPr lang="en-US" altLang="zh-CN">
              <a:solidFill>
                <a:srgbClr val="0070C0"/>
              </a:solidFill>
            </a:endParaRPr>
          </a:p>
          <a:p>
            <a:r>
              <a:rPr lang="en-US" altLang="zh-CN">
                <a:solidFill>
                  <a:srgbClr val="0070C0"/>
                </a:solidFill>
              </a:rPr>
              <a:t>friendship</a:t>
            </a:r>
            <a:endParaRPr lang="en-US" altLang="zh-CN">
              <a:solidFill>
                <a:srgbClr val="0070C0"/>
              </a:solidFill>
            </a:endParaRPr>
          </a:p>
          <a:p>
            <a:r>
              <a:rPr lang="en-US" altLang="zh-CN">
                <a:solidFill>
                  <a:srgbClr val="0070C0"/>
                </a:solidFill>
              </a:rPr>
              <a:t>parents</a:t>
            </a:r>
            <a:endParaRPr lang="en-US" altLang="zh-CN">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7891</Words>
  <Application>WPS 演示</Application>
  <PresentationFormat>全屏显示(4:3)</PresentationFormat>
  <Paragraphs>521</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Comic Sans MS</vt:lpstr>
      <vt:lpstr>Times New Roman</vt:lpstr>
      <vt:lpstr>微软雅黑</vt:lpstr>
      <vt:lpstr>Arial Unicode MS</vt:lpstr>
      <vt:lpstr>Calibri</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good book is a good friend.</dc:title>
  <dc:creator>Administrator</dc:creator>
  <cp:lastModifiedBy>DJY</cp:lastModifiedBy>
  <cp:revision>48</cp:revision>
  <dcterms:created xsi:type="dcterms:W3CDTF">2019-03-27T04:09:00Z</dcterms:created>
  <dcterms:modified xsi:type="dcterms:W3CDTF">2020-09-29T00:59:07Z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2052-10.8.2.6837</vt:lpwstr>
  </property>
</Properties>
</file>