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9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52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7072-FFC2-4C2A-9FCF-5A7505BD69DC}" type="datetimeFigureOut">
              <a:rPr lang="zh-CN" altLang="en-US" smtClean="0"/>
              <a:pPr/>
              <a:t>2019/10/22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6868-9D30-40F4-9625-2CB9F77CE6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389047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7072-FFC2-4C2A-9FCF-5A7505BD69DC}" type="datetimeFigureOut">
              <a:rPr lang="zh-CN" altLang="en-US" smtClean="0"/>
              <a:pPr/>
              <a:t>2019/10/22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6868-9D30-40F4-9625-2CB9F77CE6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082910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7072-FFC2-4C2A-9FCF-5A7505BD69DC}" type="datetimeFigureOut">
              <a:rPr lang="zh-CN" altLang="en-US" smtClean="0"/>
              <a:pPr/>
              <a:t>2019/10/22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6868-9D30-40F4-9625-2CB9F77CE6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196028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7072-FFC2-4C2A-9FCF-5A7505BD69DC}" type="datetimeFigureOut">
              <a:rPr lang="zh-CN" altLang="en-US" smtClean="0"/>
              <a:pPr/>
              <a:t>2019/10/22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6868-9D30-40F4-9625-2CB9F77CE6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463921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7072-FFC2-4C2A-9FCF-5A7505BD69DC}" type="datetimeFigureOut">
              <a:rPr lang="zh-CN" altLang="en-US" smtClean="0"/>
              <a:pPr/>
              <a:t>2019/10/22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6868-9D30-40F4-9625-2CB9F77CE6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291309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7072-FFC2-4C2A-9FCF-5A7505BD69DC}" type="datetimeFigureOut">
              <a:rPr lang="zh-CN" altLang="en-US" smtClean="0"/>
              <a:pPr/>
              <a:t>2019/10/22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6868-9D30-40F4-9625-2CB9F77CE6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399837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7072-FFC2-4C2A-9FCF-5A7505BD69DC}" type="datetimeFigureOut">
              <a:rPr lang="zh-CN" altLang="en-US" smtClean="0"/>
              <a:pPr/>
              <a:t>2019/10/22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6868-9D30-40F4-9625-2CB9F77CE6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731585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7072-FFC2-4C2A-9FCF-5A7505BD69DC}" type="datetimeFigureOut">
              <a:rPr lang="zh-CN" altLang="en-US" smtClean="0"/>
              <a:pPr/>
              <a:t>2019/10/22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6868-9D30-40F4-9625-2CB9F77CE6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709712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7072-FFC2-4C2A-9FCF-5A7505BD69DC}" type="datetimeFigureOut">
              <a:rPr lang="zh-CN" altLang="en-US" smtClean="0"/>
              <a:pPr/>
              <a:t>2019/10/22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6868-9D30-40F4-9625-2CB9F77CE6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681470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7072-FFC2-4C2A-9FCF-5A7505BD69DC}" type="datetimeFigureOut">
              <a:rPr lang="zh-CN" altLang="en-US" smtClean="0"/>
              <a:pPr/>
              <a:t>2019/10/22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6868-9D30-40F4-9625-2CB9F77CE6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793302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7072-FFC2-4C2A-9FCF-5A7505BD69DC}" type="datetimeFigureOut">
              <a:rPr lang="zh-CN" altLang="en-US" smtClean="0"/>
              <a:pPr/>
              <a:t>2019/10/22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6868-9D30-40F4-9625-2CB9F77CE6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801291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F7072-FFC2-4C2A-9FCF-5A7505BD69DC}" type="datetimeFigureOut">
              <a:rPr lang="zh-CN" altLang="en-US" smtClean="0"/>
              <a:pPr/>
              <a:t>2019/10/22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6868-9D30-40F4-9625-2CB9F77CE6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99297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timgsa.baidu.com/timg?image&amp;quality=80&amp;size=b9999_10000&amp;sec=1571710652410&amp;di=caee85ba1d0e7dc4cf80bc560c0acbb9&amp;imgtype=0&amp;src=http%3A%2F%2Fwww.leawo.cn%2Fattachment%2F201312%2F26%2F138176_1388048850yq7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1979184" y="2554829"/>
            <a:ext cx="868058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6600" b="1" cap="none" spc="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复习：封建时代的欧亚</a:t>
            </a:r>
            <a:endParaRPr lang="zh-CN" altLang="en-US" sz="6600" b="1" cap="none" spc="0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519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imgsa.baidu.com/timg?image&amp;quality=80&amp;size=b9999_10000&amp;sec=1571710415683&amp;di=45cd289bd2f9832562a2e195cef93c61&amp;imgtype=0&amp;src=http%3A%2F%2Fwww.soppt.com%2Fsoftimg%2F2016%2F04%2F2016823135267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444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4382285" y="691158"/>
            <a:ext cx="3579826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4400" b="1" cap="none" spc="0" dirty="0" smtClean="0">
                <a:ln w="10160">
                  <a:noFill/>
                  <a:prstDash val="solid"/>
                </a:ln>
                <a:solidFill>
                  <a:srgbClr val="7030A0"/>
                </a:solidFill>
              </a:rPr>
              <a:t>一、知识梳理</a:t>
            </a:r>
            <a:endParaRPr lang="zh-CN" altLang="en-US" sz="4400" b="1" cap="none" spc="0" dirty="0">
              <a:ln w="10160">
                <a:noFill/>
                <a:prstDash val="solid"/>
              </a:ln>
              <a:solidFill>
                <a:srgbClr val="7030A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28775" y="1877022"/>
            <a:ext cx="101584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要求：</a:t>
            </a:r>
            <a:r>
              <a:rPr lang="zh-CN" altLang="en-US" sz="3600" b="1" dirty="0" smtClean="0"/>
              <a:t>小组校对完成</a:t>
            </a:r>
            <a:r>
              <a:rPr lang="zh-CN" altLang="en-US" sz="3600" b="1" dirty="0" smtClean="0"/>
              <a:t>基础知识的</a:t>
            </a:r>
            <a:r>
              <a:rPr lang="zh-CN" altLang="en-US" sz="3600" b="1" dirty="0" smtClean="0"/>
              <a:t>梳理</a:t>
            </a:r>
            <a:r>
              <a:rPr lang="zh-CN" altLang="en-US" sz="3600" b="1" dirty="0" smtClean="0"/>
              <a:t>，</a:t>
            </a:r>
            <a:r>
              <a:rPr lang="zh-CN" altLang="en-US" sz="3600" b="1" dirty="0" smtClean="0"/>
              <a:t>小组</a:t>
            </a:r>
            <a:r>
              <a:rPr lang="zh-CN" altLang="en-US" sz="3600" b="1" dirty="0" smtClean="0"/>
              <a:t>无法解决的问题可寻求其他小组的帮忙。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332667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timgsa.baidu.com/timg?image&amp;quality=80&amp;size=b9999_10000&amp;sec=1571710708682&amp;di=e749e408d31c4b4b6ea0578353469066&amp;imgtype=0&amp;src=http%3A%2F%2Ftxt15.book118.com%2F2017%2F0425%2Fbook102055%2F1020540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3959840" y="394775"/>
            <a:ext cx="3579826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4400" b="1" cap="none" spc="0" dirty="0" smtClean="0">
                <a:ln w="10160">
                  <a:noFill/>
                  <a:prstDash val="solid"/>
                </a:ln>
                <a:solidFill>
                  <a:srgbClr val="7030A0"/>
                </a:solidFill>
              </a:rPr>
              <a:t>二、知识概括</a:t>
            </a:r>
            <a:endParaRPr lang="zh-CN" altLang="en-US" sz="4400" b="1" cap="none" spc="0" dirty="0">
              <a:ln w="10160">
                <a:noFill/>
                <a:prstDash val="solid"/>
              </a:ln>
              <a:solidFill>
                <a:srgbClr val="7030A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61614" y="1074509"/>
            <a:ext cx="4583908" cy="4892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200"/>
              </a:lnSpc>
            </a:pPr>
            <a:r>
              <a:rPr lang="zh-CN" altLang="en-US" sz="2800" b="1" dirty="0" smtClean="0"/>
              <a:t>一种宗教：</a:t>
            </a:r>
            <a:endParaRPr lang="en-US" altLang="zh-CN" sz="2800" b="1" dirty="0" smtClean="0"/>
          </a:p>
          <a:p>
            <a:pPr>
              <a:lnSpc>
                <a:spcPts val="4200"/>
              </a:lnSpc>
            </a:pPr>
            <a:r>
              <a:rPr lang="zh-CN" altLang="en-US" sz="2800" b="1" dirty="0" smtClean="0"/>
              <a:t>一个王国：</a:t>
            </a:r>
            <a:endParaRPr lang="en-US" altLang="zh-CN" sz="2800" b="1" dirty="0" smtClean="0"/>
          </a:p>
          <a:p>
            <a:pPr>
              <a:lnSpc>
                <a:spcPts val="4200"/>
              </a:lnSpc>
            </a:pPr>
            <a:r>
              <a:rPr lang="zh-CN" altLang="en-US" sz="2800" b="1" dirty="0"/>
              <a:t>一</a:t>
            </a:r>
            <a:r>
              <a:rPr lang="zh-CN" altLang="en-US" sz="2800" b="1" dirty="0" smtClean="0"/>
              <a:t>种制度：</a:t>
            </a:r>
            <a:endParaRPr lang="en-US" altLang="zh-CN" sz="2800" b="1" dirty="0" smtClean="0"/>
          </a:p>
          <a:p>
            <a:pPr>
              <a:lnSpc>
                <a:spcPts val="4200"/>
              </a:lnSpc>
            </a:pPr>
            <a:r>
              <a:rPr lang="zh-CN" altLang="en-US" sz="2800" b="1" dirty="0"/>
              <a:t>一</a:t>
            </a:r>
            <a:r>
              <a:rPr lang="zh-CN" altLang="en-US" sz="2800" b="1" dirty="0" smtClean="0"/>
              <a:t>种新的农业经济组织形式：</a:t>
            </a:r>
            <a:endParaRPr lang="en-US" altLang="zh-CN" sz="2800" b="1" dirty="0" smtClean="0"/>
          </a:p>
          <a:p>
            <a:pPr>
              <a:lnSpc>
                <a:spcPts val="4200"/>
              </a:lnSpc>
            </a:pPr>
            <a:r>
              <a:rPr lang="zh-CN" altLang="en-US" sz="2800" b="1" dirty="0"/>
              <a:t>一</a:t>
            </a:r>
            <a:r>
              <a:rPr lang="zh-CN" altLang="en-US" sz="2800" b="1" dirty="0" smtClean="0"/>
              <a:t>个社会阶层的出现：</a:t>
            </a:r>
            <a:endParaRPr lang="en-US" altLang="zh-CN" sz="2800" b="1" dirty="0" smtClean="0"/>
          </a:p>
          <a:p>
            <a:pPr>
              <a:lnSpc>
                <a:spcPts val="4200"/>
              </a:lnSpc>
            </a:pPr>
            <a:r>
              <a:rPr lang="zh-CN" altLang="en-US" sz="2800" b="1" dirty="0"/>
              <a:t>一</a:t>
            </a:r>
            <a:r>
              <a:rPr lang="zh-CN" altLang="en-US" sz="2800" b="1" dirty="0" smtClean="0"/>
              <a:t>个阶级的产生：</a:t>
            </a:r>
            <a:r>
              <a:rPr lang="en-US" altLang="zh-CN" sz="2800" b="1" dirty="0" smtClean="0"/>
              <a:t/>
            </a:r>
            <a:br>
              <a:rPr lang="en-US" altLang="zh-CN" sz="2800" b="1" dirty="0" smtClean="0"/>
            </a:br>
            <a:r>
              <a:rPr lang="zh-CN" altLang="en-US" sz="2800" b="1" dirty="0" smtClean="0"/>
              <a:t>一部民法大全：</a:t>
            </a:r>
            <a:endParaRPr lang="en-US" altLang="zh-CN" sz="2800" b="1" dirty="0" smtClean="0"/>
          </a:p>
          <a:p>
            <a:pPr>
              <a:lnSpc>
                <a:spcPts val="4200"/>
              </a:lnSpc>
            </a:pPr>
            <a:r>
              <a:rPr lang="zh-CN" altLang="en-US" sz="2800" b="1" dirty="0"/>
              <a:t>两</a:t>
            </a:r>
            <a:r>
              <a:rPr lang="zh-CN" altLang="en-US" sz="2800" b="1" dirty="0" smtClean="0"/>
              <a:t>个帝国：</a:t>
            </a:r>
            <a:endParaRPr lang="en-US" altLang="zh-CN" sz="2800" b="1" dirty="0" smtClean="0"/>
          </a:p>
          <a:p>
            <a:pPr>
              <a:lnSpc>
                <a:spcPts val="4200"/>
              </a:lnSpc>
            </a:pPr>
            <a:r>
              <a:rPr lang="zh-CN" altLang="en-US" sz="2800" b="1" dirty="0" smtClean="0"/>
              <a:t>两种新事物兴起：</a:t>
            </a:r>
            <a:endParaRPr lang="en-US" altLang="zh-CN" sz="2800" b="1" dirty="0" smtClean="0"/>
          </a:p>
        </p:txBody>
      </p:sp>
      <p:sp>
        <p:nvSpPr>
          <p:cNvPr id="7" name="文本框 6"/>
          <p:cNvSpPr txBox="1"/>
          <p:nvPr/>
        </p:nvSpPr>
        <p:spPr>
          <a:xfrm>
            <a:off x="2813873" y="1116300"/>
            <a:ext cx="1834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基督教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804210" y="1654339"/>
            <a:ext cx="2500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法兰克王国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821822" y="2192531"/>
            <a:ext cx="3947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西欧封建等级制度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745522" y="2745543"/>
            <a:ext cx="1834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庄园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648294" y="3253943"/>
            <a:ext cx="1834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市民阶层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885076" y="3806802"/>
            <a:ext cx="2372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早期资产阶级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407075" y="4330022"/>
            <a:ext cx="40338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《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罗马民法大全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》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821822" y="4850090"/>
            <a:ext cx="47178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查理曼帝国、拜占庭帝国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878345" y="5377074"/>
            <a:ext cx="39701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中世纪的城市和大学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9455084" y="1654339"/>
            <a:ext cx="800219" cy="35988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4000" b="1" dirty="0" smtClean="0">
                <a:latin typeface="方正舒体" panose="02010601030101010101" pitchFamily="2" charset="-122"/>
                <a:ea typeface="方正舒体" panose="02010601030101010101" pitchFamily="2" charset="-122"/>
              </a:rPr>
              <a:t>封建时代的欧洲</a:t>
            </a:r>
            <a:endParaRPr lang="zh-CN" altLang="en-US" sz="4000" b="1" dirty="0">
              <a:latin typeface="方正舒体" panose="02010601030101010101" pitchFamily="2" charset="-122"/>
              <a:ea typeface="方正舒体" panose="02010601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5305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timgsa.baidu.com/timg?image&amp;quality=80&amp;size=b9999_10000&amp;sec=1571710708682&amp;di=e749e408d31c4b4b6ea0578353469066&amp;imgtype=0&amp;src=http%3A%2F%2Ftxt15.book118.com%2F2017%2F0425%2Fbook102055%2F1020540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3939374" y="476845"/>
            <a:ext cx="3579826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4400" b="1" cap="none" spc="0" dirty="0" smtClean="0">
                <a:ln w="10160">
                  <a:noFill/>
                  <a:prstDash val="solid"/>
                </a:ln>
                <a:solidFill>
                  <a:srgbClr val="7030A0"/>
                </a:solidFill>
              </a:rPr>
              <a:t>二、知识概括</a:t>
            </a:r>
            <a:endParaRPr lang="zh-CN" altLang="en-US" sz="4400" b="1" cap="none" spc="0" dirty="0">
              <a:ln w="10160">
                <a:noFill/>
                <a:prstDash val="solid"/>
              </a:ln>
              <a:solidFill>
                <a:srgbClr val="7030A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61614" y="1074509"/>
            <a:ext cx="545555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200"/>
              </a:lnSpc>
            </a:pPr>
            <a:r>
              <a:rPr lang="zh-CN" altLang="en-US" sz="2800" b="1" dirty="0" smtClean="0"/>
              <a:t>一次改革：</a:t>
            </a:r>
            <a:endParaRPr lang="en-US" altLang="zh-CN" sz="2800" b="1" dirty="0" smtClean="0"/>
          </a:p>
          <a:p>
            <a:pPr>
              <a:lnSpc>
                <a:spcPts val="4200"/>
              </a:lnSpc>
            </a:pPr>
            <a:r>
              <a:rPr lang="zh-CN" altLang="en-US" sz="2800" b="1" dirty="0" smtClean="0"/>
              <a:t>一个集团的形成：</a:t>
            </a:r>
            <a:endParaRPr lang="en-US" altLang="zh-CN" sz="2800" b="1" dirty="0" smtClean="0"/>
          </a:p>
          <a:p>
            <a:pPr>
              <a:lnSpc>
                <a:spcPts val="4200"/>
              </a:lnSpc>
            </a:pPr>
            <a:r>
              <a:rPr lang="zh-CN" altLang="en-US" sz="2800" b="1" dirty="0" smtClean="0"/>
              <a:t>一个宗教：</a:t>
            </a:r>
            <a:endParaRPr lang="en-US" altLang="zh-CN" sz="2800" b="1" dirty="0" smtClean="0"/>
          </a:p>
          <a:p>
            <a:pPr>
              <a:lnSpc>
                <a:spcPts val="4200"/>
              </a:lnSpc>
            </a:pPr>
            <a:r>
              <a:rPr lang="zh-CN" altLang="en-US" sz="2800" b="1" dirty="0" smtClean="0"/>
              <a:t>一个帝国：</a:t>
            </a:r>
            <a:endParaRPr lang="en-US" altLang="zh-CN" sz="2800" b="1" dirty="0" smtClean="0"/>
          </a:p>
          <a:p>
            <a:pPr>
              <a:lnSpc>
                <a:spcPts val="4200"/>
              </a:lnSpc>
            </a:pPr>
            <a:r>
              <a:rPr lang="zh-CN" altLang="en-US" sz="2800" b="1" dirty="0" smtClean="0"/>
              <a:t>一种数字：</a:t>
            </a:r>
            <a:endParaRPr lang="en-US" altLang="zh-CN" sz="2800" b="1" dirty="0" smtClean="0"/>
          </a:p>
          <a:p>
            <a:pPr>
              <a:lnSpc>
                <a:spcPts val="4200"/>
              </a:lnSpc>
            </a:pPr>
            <a:r>
              <a:rPr lang="zh-CN" altLang="en-US" sz="2800" b="1" dirty="0" smtClean="0"/>
              <a:t>一部文学著作：</a:t>
            </a:r>
            <a:r>
              <a:rPr lang="en-US" altLang="zh-CN" sz="2800" b="1" dirty="0" smtClean="0"/>
              <a:t/>
            </a:r>
            <a:br>
              <a:rPr lang="en-US" altLang="zh-CN" sz="2800" b="1" dirty="0" smtClean="0"/>
            </a:br>
            <a:r>
              <a:rPr lang="zh-CN" altLang="en-US" sz="2800" b="1" dirty="0" smtClean="0"/>
              <a:t>一位完成双重使命的伟大人物：</a:t>
            </a:r>
            <a:endParaRPr lang="en-US" altLang="zh-CN" sz="2800" b="1" dirty="0" smtClean="0"/>
          </a:p>
          <a:p>
            <a:pPr>
              <a:lnSpc>
                <a:spcPts val="4200"/>
              </a:lnSpc>
            </a:pPr>
            <a:r>
              <a:rPr lang="zh-CN" altLang="en-US" sz="2800" b="1" dirty="0" smtClean="0"/>
              <a:t>两部医书：</a:t>
            </a:r>
            <a:endParaRPr lang="en-US" altLang="zh-CN" sz="2800" b="1" dirty="0" smtClean="0"/>
          </a:p>
        </p:txBody>
      </p:sp>
      <p:sp>
        <p:nvSpPr>
          <p:cNvPr id="7" name="文本框 6"/>
          <p:cNvSpPr txBox="1"/>
          <p:nvPr/>
        </p:nvSpPr>
        <p:spPr>
          <a:xfrm>
            <a:off x="2821822" y="1127355"/>
            <a:ext cx="1834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大化改新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877366" y="1680214"/>
            <a:ext cx="2500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日本武士集团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821822" y="2192531"/>
            <a:ext cx="3947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伊斯兰教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821822" y="2749244"/>
            <a:ext cx="2402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阿拉伯帝国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821822" y="3305957"/>
            <a:ext cx="30759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阿拉伯数字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525489" y="3805226"/>
            <a:ext cx="2372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《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天方夜谭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》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571223" y="4868001"/>
            <a:ext cx="40338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《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医学集成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》《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医典</a:t>
            </a:r>
            <a:r>
              <a:rPr lang="en-US" altLang="zh-CN" sz="2800" b="1" dirty="0">
                <a:solidFill>
                  <a:srgbClr val="FF0000"/>
                </a:solidFill>
              </a:rPr>
              <a:t>》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9419735" y="1074509"/>
            <a:ext cx="800219" cy="469019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4000" b="1" dirty="0" smtClean="0">
                <a:latin typeface="方正舒体" panose="02010601030101010101" pitchFamily="2" charset="-122"/>
                <a:ea typeface="方正舒体" panose="02010601030101010101" pitchFamily="2" charset="-122"/>
              </a:rPr>
              <a:t>封建时代的亚洲国家</a:t>
            </a:r>
            <a:endParaRPr lang="zh-CN" altLang="en-US" sz="4000" b="1" dirty="0">
              <a:latin typeface="方正舒体" panose="02010601030101010101" pitchFamily="2" charset="-122"/>
              <a:ea typeface="方正舒体" panose="02010601030101010101" pitchFamily="2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020194" y="4344781"/>
            <a:ext cx="2372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穆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罕默德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908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21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timgsa.baidu.com/timg?image&amp;quality=80&amp;size=b9999_10000&amp;sec=1571710520895&amp;di=1f6fb62557b2862cea3c2280922e9275&amp;imgtype=0&amp;src=http%3A%2F%2Ftxt25-2.book118.com%2F2017%2F0424%2Fbook100958%2F1009570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4306087" y="995984"/>
            <a:ext cx="3579826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4400" b="1" cap="none" spc="0" dirty="0" smtClean="0">
                <a:ln w="10160">
                  <a:noFill/>
                  <a:prstDash val="solid"/>
                </a:ln>
                <a:solidFill>
                  <a:srgbClr val="7030A0"/>
                </a:solidFill>
              </a:rPr>
              <a:t>三、习题精练</a:t>
            </a:r>
            <a:endParaRPr lang="zh-CN" altLang="en-US" sz="4400" b="1" cap="none" spc="0" dirty="0">
              <a:ln w="10160">
                <a:noFill/>
                <a:prstDash val="solid"/>
              </a:ln>
              <a:solidFill>
                <a:srgbClr val="7030A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628775" y="1877022"/>
            <a:ext cx="101584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要求：独立思考并完成学案上的选择，完成后同伴互查互纠，请问题的地方做好标记。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3928268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180</Words>
  <Application>Microsoft Office PowerPoint</Application>
  <PresentationFormat>自定义</PresentationFormat>
  <Paragraphs>41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幻灯片 1</vt:lpstr>
      <vt:lpstr>幻灯片 2</vt:lpstr>
      <vt:lpstr>幻灯片 3</vt:lpstr>
      <vt:lpstr>幻灯片 4</vt:lpstr>
      <vt:lpstr>幻灯片 5</vt:lpstr>
    </vt:vector>
  </TitlesOfParts>
  <Company>china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Lenovo</cp:lastModifiedBy>
  <cp:revision>20</cp:revision>
  <dcterms:created xsi:type="dcterms:W3CDTF">2019-10-21T04:47:16Z</dcterms:created>
  <dcterms:modified xsi:type="dcterms:W3CDTF">2019-10-22T00:23:58Z</dcterms:modified>
</cp:coreProperties>
</file>