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5"/>
  </p:notesMasterIdLst>
  <p:sldIdLst>
    <p:sldId id="256" r:id="rId2"/>
    <p:sldId id="365" r:id="rId3"/>
    <p:sldId id="367" r:id="rId4"/>
    <p:sldId id="267" r:id="rId5"/>
    <p:sldId id="391" r:id="rId6"/>
    <p:sldId id="269" r:id="rId7"/>
    <p:sldId id="435" r:id="rId8"/>
    <p:sldId id="436" r:id="rId9"/>
    <p:sldId id="446" r:id="rId10"/>
    <p:sldId id="447" r:id="rId11"/>
    <p:sldId id="448" r:id="rId12"/>
    <p:sldId id="437" r:id="rId13"/>
    <p:sldId id="449" r:id="rId14"/>
    <p:sldId id="450" r:id="rId15"/>
    <p:sldId id="451" r:id="rId16"/>
    <p:sldId id="392" r:id="rId17"/>
    <p:sldId id="270" r:id="rId18"/>
    <p:sldId id="445" r:id="rId19"/>
    <p:sldId id="454" r:id="rId20"/>
    <p:sldId id="455" r:id="rId21"/>
    <p:sldId id="456" r:id="rId22"/>
    <p:sldId id="457" r:id="rId23"/>
    <p:sldId id="458" r:id="rId24"/>
    <p:sldId id="459" r:id="rId25"/>
    <p:sldId id="460" r:id="rId26"/>
    <p:sldId id="393" r:id="rId27"/>
    <p:sldId id="274" r:id="rId28"/>
    <p:sldId id="276" r:id="rId29"/>
    <p:sldId id="440" r:id="rId30"/>
    <p:sldId id="441" r:id="rId31"/>
    <p:sldId id="434" r:id="rId32"/>
    <p:sldId id="452" r:id="rId33"/>
    <p:sldId id="394" r:id="rId34"/>
    <p:sldId id="461" r:id="rId35"/>
    <p:sldId id="462" r:id="rId36"/>
    <p:sldId id="463" r:id="rId37"/>
    <p:sldId id="464" r:id="rId38"/>
    <p:sldId id="465" r:id="rId39"/>
    <p:sldId id="466" r:id="rId40"/>
    <p:sldId id="278" r:id="rId41"/>
    <p:sldId id="453" r:id="rId42"/>
    <p:sldId id="372" r:id="rId43"/>
    <p:sldId id="395" r:id="rId4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A29"/>
    <a:srgbClr val="A17665"/>
    <a:srgbClr val="A47764"/>
    <a:srgbClr val="555D5C"/>
    <a:srgbClr val="5FB169"/>
    <a:srgbClr val="78BC27"/>
    <a:srgbClr val="F3834B"/>
    <a:srgbClr val="BBDC44"/>
    <a:srgbClr val="FFD679"/>
    <a:srgbClr val="FF5C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92" d="100"/>
        <a:sy n="19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B3516-EC99-4995-BC05-8B2FB1EC09C9}" type="datetimeFigureOut">
              <a:rPr lang="zh-CN" altLang="en-US" smtClean="0"/>
              <a:t>2020/11/26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7B995C-A722-4E54-AAB9-06D899DF73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2472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B995C-A722-4E54-AAB9-06D899DF739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38179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B995C-A722-4E54-AAB9-06D899DF7398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32051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B995C-A722-4E54-AAB9-06D899DF7398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9132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B995C-A722-4E54-AAB9-06D899DF7398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7846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B995C-A722-4E54-AAB9-06D899DF7398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59472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B995C-A722-4E54-AAB9-06D899DF7398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72196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B995C-A722-4E54-AAB9-06D899DF7398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1931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B995C-A722-4E54-AAB9-06D899DF7398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21554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B995C-A722-4E54-AAB9-06D899DF7398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93493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B995C-A722-4E54-AAB9-06D899DF7398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82104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B995C-A722-4E54-AAB9-06D899DF7398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1907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B995C-A722-4E54-AAB9-06D899DF739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4000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B995C-A722-4E54-AAB9-06D899DF7398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12575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B995C-A722-4E54-AAB9-06D899DF7398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79974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B995C-A722-4E54-AAB9-06D899DF7398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59916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B995C-A722-4E54-AAB9-06D899DF7398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31304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B995C-A722-4E54-AAB9-06D899DF7398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39100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B995C-A722-4E54-AAB9-06D899DF7398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3696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B995C-A722-4E54-AAB9-06D899DF7398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09542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B995C-A722-4E54-AAB9-06D899DF7398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74117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B995C-A722-4E54-AAB9-06D899DF7398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64306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B995C-A722-4E54-AAB9-06D899DF7398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2327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B995C-A722-4E54-AAB9-06D899DF739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97770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B995C-A722-4E54-AAB9-06D899DF7398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68200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B995C-A722-4E54-AAB9-06D899DF7398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416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B995C-A722-4E54-AAB9-06D899DF739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7523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B995C-A722-4E54-AAB9-06D899DF739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0496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B995C-A722-4E54-AAB9-06D899DF7398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5209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B995C-A722-4E54-AAB9-06D899DF7398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56457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B995C-A722-4E54-AAB9-06D899DF7398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92029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B995C-A722-4E54-AAB9-06D899DF7398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3699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2020/11/26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2020/11/26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2020/11/26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3D41-7C8C-4981-9AA6-9B70D6A344B2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2020/11/26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2020/11/26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2020/11/26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2020/11/26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2020/11/26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2020/11/26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382496" y="1663454"/>
            <a:ext cx="7620056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i="0" kern="0" spc="-30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汉仪铸字木头人W" charset="0"/>
                <a:ea typeface="汉仪铸字木头人W" panose="00020600040101010101" charset="-122"/>
                <a:cs typeface="+mn-ea"/>
                <a:sym typeface="+mn-lt"/>
              </a:rPr>
              <a:t>沟通，从心开始</a:t>
            </a:r>
          </a:p>
        </p:txBody>
      </p:sp>
      <p:sp>
        <p:nvSpPr>
          <p:cNvPr id="41" name="矩形 40"/>
          <p:cNvSpPr/>
          <p:nvPr/>
        </p:nvSpPr>
        <p:spPr>
          <a:xfrm>
            <a:off x="4345785" y="3566711"/>
            <a:ext cx="41248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汉仪铸字木头人W" panose="00020600040101010101" charset="-122"/>
                <a:ea typeface="汉仪铸字木头人W" panose="00020600040101010101" charset="-122"/>
              </a:rPr>
              <a:t>三（</a:t>
            </a:r>
            <a:r>
              <a:rPr lang="en-US" altLang="zh-CN" sz="3200" dirty="0">
                <a:solidFill>
                  <a:schemeClr val="bg1"/>
                </a:solidFill>
                <a:latin typeface="汉仪铸字木头人W" panose="00020600040101010101" charset="-122"/>
                <a:ea typeface="汉仪铸字木头人W" panose="00020600040101010101" charset="-122"/>
              </a:rPr>
              <a:t>3</a:t>
            </a:r>
            <a:r>
              <a:rPr lang="zh-CN" altLang="en-US" sz="3200" dirty="0">
                <a:solidFill>
                  <a:schemeClr val="bg1"/>
                </a:solidFill>
                <a:latin typeface="汉仪铸字木头人W" panose="00020600040101010101" charset="-122"/>
                <a:ea typeface="汉仪铸字木头人W" panose="00020600040101010101" charset="-122"/>
              </a:rPr>
              <a:t>）班期中家长会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32BEF4E3-A445-4A7E-99D2-6C755E6F800F}"/>
              </a:ext>
            </a:extLst>
          </p:cNvPr>
          <p:cNvSpPr txBox="1"/>
          <p:nvPr/>
        </p:nvSpPr>
        <p:spPr>
          <a:xfrm>
            <a:off x="746975" y="1222159"/>
            <a:ext cx="10411607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、心理方面</a:t>
            </a:r>
          </a:p>
          <a:p>
            <a:pPr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孩子长大了，也学会了思考，更学会了察言观色，喜欢的人，他愿意和你交流，不喜欢的人就会跟你对着干。而且有些事他会放在心里，不喜欢和老师、家长交流，如果你关心他了，重视他了，也许他高兴了就会把自己的心里话和你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说说，不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高兴就埋在心里，让你摸不透他的想法，这样就无法指导他的学习和生活。这阶段的孩子自尊心逐渐增强，所以各位家长在教育孩子的时候要把握好尺度。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DE79B57B-1A75-4721-AE2F-D7F2FE9DC054}"/>
              </a:ext>
            </a:extLst>
          </p:cNvPr>
          <p:cNvSpPr/>
          <p:nvPr/>
        </p:nvSpPr>
        <p:spPr>
          <a:xfrm>
            <a:off x="3462278" y="108521"/>
            <a:ext cx="572464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800" kern="0" dirty="0">
                <a:solidFill>
                  <a:schemeClr val="bg1"/>
                </a:solidFill>
                <a:ea typeface="汉仪铸字木头人W" panose="00020600040101010101" charset="-122"/>
                <a:cs typeface="+mn-ea"/>
              </a:rPr>
              <a:t>出现这种现象的原因</a:t>
            </a:r>
            <a:endParaRPr lang="zh-CN" alt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32043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32BEF4E3-A445-4A7E-99D2-6C755E6F800F}"/>
              </a:ext>
            </a:extLst>
          </p:cNvPr>
          <p:cNvSpPr txBox="1"/>
          <p:nvPr/>
        </p:nvSpPr>
        <p:spPr>
          <a:xfrm>
            <a:off x="425002" y="1354684"/>
            <a:ext cx="1148795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  <a:buNone/>
            </a:pP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3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、思想意识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fontAlgn="auto">
              <a:lnSpc>
                <a:spcPct val="150000"/>
              </a:lnSpc>
              <a:buNone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思想从单纯走向复杂，也就是说想的事情多了，开始有自己的意向，自己有自己的打算和想法，也就是有些家长在说的：“我们孩子很犟，不听我们家长的话了”。但是他们的辨别力弱，不能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把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一些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是是非非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搞清楚，也不完全理解到底哪些事可以做，哪些事不能做，这也就需要家长经常给孩子一些指示和告诫，经常提醒他什么该做，什么不该做，以给他明确的方向，但在这方面需要的是大人的“口风”必须一致。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DE79B57B-1A75-4721-AE2F-D7F2FE9DC054}"/>
              </a:ext>
            </a:extLst>
          </p:cNvPr>
          <p:cNvSpPr/>
          <p:nvPr/>
        </p:nvSpPr>
        <p:spPr>
          <a:xfrm>
            <a:off x="3462278" y="108521"/>
            <a:ext cx="572464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800" kern="0" dirty="0">
                <a:solidFill>
                  <a:schemeClr val="bg1"/>
                </a:solidFill>
                <a:ea typeface="汉仪铸字木头人W" panose="00020600040101010101" charset="-122"/>
                <a:cs typeface="+mn-ea"/>
              </a:rPr>
              <a:t>出现这种现象的原因</a:t>
            </a:r>
            <a:endParaRPr lang="zh-CN" alt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58377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A8976E0C-4B34-43A8-B281-67932DB60CA7}"/>
              </a:ext>
            </a:extLst>
          </p:cNvPr>
          <p:cNvSpPr/>
          <p:nvPr/>
        </p:nvSpPr>
        <p:spPr>
          <a:xfrm>
            <a:off x="2133296" y="203114"/>
            <a:ext cx="757130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800" kern="0" dirty="0">
                <a:solidFill>
                  <a:schemeClr val="bg1"/>
                </a:solidFill>
                <a:ea typeface="汉仪铸字木头人W" panose="00020600040101010101" charset="-122"/>
                <a:cs typeface="+mn-ea"/>
              </a:rPr>
              <a:t>“三年级效应”如何应对？</a:t>
            </a:r>
            <a:endParaRPr lang="zh-CN" alt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TextBox 27"/>
          <p:cNvSpPr txBox="1"/>
          <p:nvPr/>
        </p:nvSpPr>
        <p:spPr>
          <a:xfrm>
            <a:off x="1115849" y="1772465"/>
            <a:ext cx="9894627" cy="3670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全国特级老师王崧舟认为，具备以下三种品质的孩子，对“三年级现象”有强大的免疫力。</a:t>
            </a:r>
            <a:endParaRPr lang="en-US" altLang="zh-CN" sz="3200" dirty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第一，效率；</a:t>
            </a:r>
            <a:br>
              <a:rPr lang="zh-CN" altLang="en-US" sz="3200" dirty="0">
                <a:latin typeface="楷体" pitchFamily="49" charset="-122"/>
                <a:ea typeface="楷体" pitchFamily="49" charset="-122"/>
              </a:rPr>
            </a:b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第二，习惯；</a:t>
            </a:r>
            <a:br>
              <a:rPr lang="zh-CN" altLang="en-US" sz="3200" dirty="0">
                <a:latin typeface="楷体" pitchFamily="49" charset="-122"/>
                <a:ea typeface="楷体" pitchFamily="49" charset="-122"/>
              </a:rPr>
            </a:b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第三，专注。</a:t>
            </a:r>
          </a:p>
        </p:txBody>
      </p:sp>
    </p:spTree>
    <p:extLst>
      <p:ext uri="{BB962C8B-B14F-4D97-AF65-F5344CB8AC3E}">
        <p14:creationId xmlns:p14="http://schemas.microsoft.com/office/powerpoint/2010/main" val="3740857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A8976E0C-4B34-43A8-B281-67932DB60CA7}"/>
              </a:ext>
            </a:extLst>
          </p:cNvPr>
          <p:cNvSpPr/>
          <p:nvPr/>
        </p:nvSpPr>
        <p:spPr>
          <a:xfrm>
            <a:off x="2274965" y="203114"/>
            <a:ext cx="757130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800" kern="0" dirty="0">
                <a:solidFill>
                  <a:schemeClr val="bg1"/>
                </a:solidFill>
                <a:ea typeface="汉仪铸字木头人W" panose="00020600040101010101" charset="-122"/>
                <a:cs typeface="+mn-ea"/>
              </a:rPr>
              <a:t>“三年级效应”如何应对？</a:t>
            </a:r>
            <a:endParaRPr lang="zh-CN" alt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TextBox 27"/>
          <p:cNvSpPr txBox="1"/>
          <p:nvPr/>
        </p:nvSpPr>
        <p:spPr>
          <a:xfrm>
            <a:off x="791327" y="1772465"/>
            <a:ext cx="989462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提高学习效率，狠抓孩子的学习目的性。</a:t>
            </a:r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/>
            </a:r>
            <a:br>
              <a:rPr lang="zh-CN" altLang="en-US" sz="3600" b="1" dirty="0">
                <a:latin typeface="楷体" pitchFamily="49" charset="-122"/>
                <a:ea typeface="楷体" pitchFamily="49" charset="-122"/>
              </a:rPr>
            </a:br>
            <a:endParaRPr lang="zh-CN" altLang="en-US" sz="3600" b="1" dirty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ts val="4800"/>
              </a:lnSpc>
              <a:buFont typeface="Wingdings" charset="2"/>
              <a:buChar char="l"/>
            </a:pPr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限定时间，让孩子在规定时间内完成作业；</a:t>
            </a:r>
          </a:p>
          <a:p>
            <a:pPr>
              <a:lnSpc>
                <a:spcPts val="4800"/>
              </a:lnSpc>
              <a:buFont typeface="Wingdings" charset="2"/>
              <a:buChar char="l"/>
            </a:pP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 把作业分成若干份，减轻压力，让孩子依次完成；</a:t>
            </a:r>
          </a:p>
          <a:p>
            <a:pPr>
              <a:lnSpc>
                <a:spcPts val="4800"/>
              </a:lnSpc>
              <a:buFont typeface="Wingdings" charset="2"/>
              <a:buChar char="l"/>
            </a:pP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 拒绝拖延，要求孩子想到的事情要马上做好；</a:t>
            </a:r>
          </a:p>
          <a:p>
            <a:pPr>
              <a:lnSpc>
                <a:spcPts val="4800"/>
              </a:lnSpc>
              <a:buFont typeface="Wingdings" charset="2"/>
              <a:buChar char="l"/>
            </a:pP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 定目标，让孩子把压力转化为动力。</a:t>
            </a:r>
          </a:p>
        </p:txBody>
      </p:sp>
    </p:spTree>
    <p:extLst>
      <p:ext uri="{BB962C8B-B14F-4D97-AF65-F5344CB8AC3E}">
        <p14:creationId xmlns:p14="http://schemas.microsoft.com/office/powerpoint/2010/main" val="1737641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7"/>
          <p:cNvSpPr txBox="1"/>
          <p:nvPr/>
        </p:nvSpPr>
        <p:spPr>
          <a:xfrm>
            <a:off x="993595" y="1873587"/>
            <a:ext cx="989462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培养学习习惯，狠抓孩子的学习自控力。</a:t>
            </a:r>
            <a:r>
              <a:rPr lang="zh-CN" altLang="en-US" sz="3600" b="1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/>
            </a:r>
            <a:br>
              <a:rPr lang="zh-CN" altLang="en-US" sz="3600" b="1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</a:br>
            <a:endParaRPr lang="zh-CN" altLang="en-US" sz="3600" b="1" dirty="0">
              <a:solidFill>
                <a:schemeClr val="bg1"/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ts val="4800"/>
              </a:lnSpc>
              <a:buFont typeface="Wingdings" charset="2"/>
              <a:buChar char="u"/>
            </a:pP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制定作息时间表，一定要严格执行；</a:t>
            </a:r>
          </a:p>
          <a:p>
            <a:pPr>
              <a:lnSpc>
                <a:spcPts val="4800"/>
              </a:lnSpc>
              <a:buFont typeface="Wingdings" charset="2"/>
              <a:buChar char="u"/>
            </a:pP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鼓励孩子独立思考，独立完成作业；</a:t>
            </a:r>
          </a:p>
          <a:p>
            <a:pPr>
              <a:lnSpc>
                <a:spcPts val="4800"/>
              </a:lnSpc>
              <a:buFont typeface="Wingdings" charset="2"/>
              <a:buChar char="u"/>
            </a:pP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课前预习课后复习，写完作业还要检查；</a:t>
            </a:r>
          </a:p>
          <a:p>
            <a:pPr>
              <a:lnSpc>
                <a:spcPts val="4800"/>
              </a:lnSpc>
              <a:buFont typeface="Wingdings" charset="2"/>
              <a:buChar char="u"/>
            </a:pP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要求孩子自己整理书桌和书包，做什么事情都要井然有序。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A8976E0C-4B34-43A8-B281-67932DB60CA7}"/>
              </a:ext>
            </a:extLst>
          </p:cNvPr>
          <p:cNvSpPr/>
          <p:nvPr/>
        </p:nvSpPr>
        <p:spPr>
          <a:xfrm>
            <a:off x="2184812" y="203114"/>
            <a:ext cx="757130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800" kern="0" dirty="0">
                <a:solidFill>
                  <a:schemeClr val="bg1"/>
                </a:solidFill>
                <a:ea typeface="汉仪铸字木头人W" panose="00020600040101010101" charset="-122"/>
                <a:cs typeface="+mn-ea"/>
              </a:rPr>
              <a:t>“三年级效应”如何应对？</a:t>
            </a:r>
            <a:endParaRPr lang="zh-CN" alt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73672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7"/>
          <p:cNvSpPr txBox="1"/>
          <p:nvPr/>
        </p:nvSpPr>
        <p:spPr>
          <a:xfrm>
            <a:off x="1189854" y="1857238"/>
            <a:ext cx="1050416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提高专注程度，狠抓孩子的学习质量。</a:t>
            </a:r>
            <a:r>
              <a:rPr lang="zh-CN" altLang="en-US" sz="3600" b="1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/>
            </a:r>
            <a:br>
              <a:rPr lang="zh-CN" altLang="en-US" sz="3600" b="1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</a:br>
            <a:endParaRPr lang="zh-CN" altLang="en-US" sz="3600" b="1" dirty="0">
              <a:solidFill>
                <a:schemeClr val="bg1"/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ts val="4800"/>
              </a:lnSpc>
              <a:buFont typeface="Wingdings" charset="2"/>
              <a:buChar char="Ø"/>
            </a:pPr>
            <a:r>
              <a:rPr lang="zh-CN" altLang="en-US" sz="3600" b="1" dirty="0"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保证好的睡眠，确保孩子有良好的精神状态。</a:t>
            </a:r>
          </a:p>
          <a:p>
            <a:pPr>
              <a:lnSpc>
                <a:spcPts val="4800"/>
              </a:lnSpc>
              <a:buFont typeface="Wingdings" charset="2"/>
              <a:buChar char="Ø"/>
            </a:pP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 培养学习兴趣，让孩子在学中玩，在玩中学，乐在其中。</a:t>
            </a:r>
          </a:p>
          <a:p>
            <a:pPr>
              <a:lnSpc>
                <a:spcPts val="4800"/>
              </a:lnSpc>
              <a:buFont typeface="Wingdings" charset="2"/>
              <a:buChar char="Ø"/>
            </a:pP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 营造安静的环境，不要干扰孩子的学习。</a:t>
            </a:r>
          </a:p>
          <a:p>
            <a:pPr>
              <a:lnSpc>
                <a:spcPts val="4800"/>
              </a:lnSpc>
              <a:buFont typeface="Wingdings" charset="2"/>
              <a:buChar char="Ø"/>
            </a:pP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 给予适当奖励，让孩子从学习中得到成就感与满足感。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A8976E0C-4B34-43A8-B281-67932DB60CA7}"/>
              </a:ext>
            </a:extLst>
          </p:cNvPr>
          <p:cNvSpPr/>
          <p:nvPr/>
        </p:nvSpPr>
        <p:spPr>
          <a:xfrm>
            <a:off x="2313602" y="203114"/>
            <a:ext cx="757130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800" kern="0" dirty="0">
                <a:solidFill>
                  <a:schemeClr val="bg1"/>
                </a:solidFill>
                <a:ea typeface="汉仪铸字木头人W" panose="00020600040101010101" charset="-122"/>
                <a:cs typeface="+mn-ea"/>
              </a:rPr>
              <a:t>“三年级效应”如何应对？</a:t>
            </a:r>
            <a:endParaRPr lang="zh-CN" alt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58236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43940" y="2715005"/>
            <a:ext cx="650412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7200" kern="0" spc="-300" noProof="0" dirty="0">
                <a:solidFill>
                  <a:schemeClr val="bg1"/>
                </a:solidFill>
                <a:latin typeface="汉仪铸字木头人W" panose="00020600040101010101" charset="-122"/>
                <a:ea typeface="汉仪铸字木头人W" panose="00020600040101010101" charset="-122"/>
                <a:cs typeface="+mn-ea"/>
                <a:sym typeface="+mn-lt"/>
              </a:rPr>
              <a:t>学生各方面表现</a:t>
            </a:r>
            <a:endParaRPr kumimoji="0" lang="zh-CN" altLang="en-US" sz="7200" i="0" u="none" strike="noStrike" kern="0" cap="none" spc="-30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汉仪铸字木头人W" panose="00020600040101010101" charset="-122"/>
              <a:ea typeface="汉仪铸字木头人W" panose="00020600040101010101" charset="-122"/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4369377" y="1779922"/>
            <a:ext cx="3453246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3200" dirty="0">
                <a:solidFill>
                  <a:schemeClr val="bg1"/>
                </a:solidFill>
                <a:latin typeface="汉仪铸字木头人W" panose="00020600040101010101" charset="-122"/>
                <a:ea typeface="汉仪铸字木头人W" panose="00020600040101010101" charset="-122"/>
                <a:cs typeface="Arial" panose="020B0604020202020204" pitchFamily="34" charset="0"/>
              </a:rPr>
              <a:t>第三部分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98" y="1485161"/>
            <a:ext cx="2504688" cy="196796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32" y="1838859"/>
            <a:ext cx="854039" cy="1260057"/>
          </a:xfrm>
          <a:prstGeom prst="rect">
            <a:avLst/>
          </a:prstGeom>
        </p:spPr>
      </p:pic>
      <p:sp>
        <p:nvSpPr>
          <p:cNvPr id="2" name="矩形1"/>
          <p:cNvSpPr>
            <a:spLocks noChangeArrowheads="1"/>
          </p:cNvSpPr>
          <p:nvPr/>
        </p:nvSpPr>
        <p:spPr bwMode="auto">
          <a:xfrm>
            <a:off x="3125158" y="167028"/>
            <a:ext cx="6191250" cy="863600"/>
          </a:xfrm>
          <a:prstGeom prst="rect">
            <a:avLst/>
          </a:prstGeom>
          <a:noFill/>
          <a:ln w="12700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5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汉仪铸字木头人W" panose="00020600040101010101" charset="-122"/>
                <a:ea typeface="汉仪铸字木头人W" panose="00020600040101010101" charset="-122"/>
                <a:cs typeface="+mn-ea"/>
                <a:sym typeface="+mn-lt"/>
              </a:rPr>
              <a:t>期中考试情况</a:t>
            </a:r>
          </a:p>
        </p:txBody>
      </p:sp>
      <p:pic>
        <p:nvPicPr>
          <p:cNvPr id="4" name="图片 3" descr="3f24e0f0ce70d5591e197bcf9d41eac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5695" y="3098800"/>
            <a:ext cx="3747135" cy="3823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1"/>
          <p:cNvSpPr>
            <a:spLocks noChangeArrowheads="1"/>
          </p:cNvSpPr>
          <p:nvPr/>
        </p:nvSpPr>
        <p:spPr bwMode="auto">
          <a:xfrm>
            <a:off x="3125158" y="167028"/>
            <a:ext cx="6191250" cy="863600"/>
          </a:xfrm>
          <a:prstGeom prst="rect">
            <a:avLst/>
          </a:prstGeom>
          <a:noFill/>
          <a:ln w="12700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5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汉仪铸字木头人W" panose="00020600040101010101" charset="-122"/>
                <a:ea typeface="汉仪铸字木头人W" panose="00020600040101010101" charset="-122"/>
                <a:cs typeface="+mn-ea"/>
                <a:sym typeface="+mn-lt"/>
              </a:rPr>
              <a:t>光荣榜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0A6223D9-BD78-4D1D-B912-A163FB99F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2635" y="2576235"/>
            <a:ext cx="3749365" cy="3828620"/>
          </a:xfrm>
          <a:prstGeom prst="rect">
            <a:avLst/>
          </a:prstGeom>
        </p:spPr>
      </p:pic>
      <p:sp>
        <p:nvSpPr>
          <p:cNvPr id="4" name="TextBox 27"/>
          <p:cNvSpPr txBox="1"/>
          <p:nvPr/>
        </p:nvSpPr>
        <p:spPr>
          <a:xfrm>
            <a:off x="1151217" y="1406477"/>
            <a:ext cx="8036401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阅读之星</a:t>
            </a:r>
            <a:endParaRPr lang="en-US" altLang="zh-CN" sz="40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endParaRPr lang="en-US" altLang="zh-CN" sz="3600" b="1" dirty="0">
              <a:solidFill>
                <a:schemeClr val="bg1"/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朱子怡  邹子翔  黄勇杰  许多多  赵东升 </a:t>
            </a:r>
            <a:endParaRPr lang="en-US" altLang="zh-CN" sz="3200" dirty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张宇辰  黄紫涵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王心莹  闫恒睿  张梓慧  </a:t>
            </a:r>
            <a:endParaRPr lang="en-US" altLang="zh-CN" sz="3200" dirty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魏星羽  范智轩  章欣雨  吴子腾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张语朔  唐文轩  刘  岐</a:t>
            </a:r>
            <a:endParaRPr lang="en-US" altLang="zh-CN" sz="3200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1067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1"/>
          <p:cNvSpPr>
            <a:spLocks noChangeArrowheads="1"/>
          </p:cNvSpPr>
          <p:nvPr/>
        </p:nvSpPr>
        <p:spPr bwMode="auto">
          <a:xfrm>
            <a:off x="3125158" y="167028"/>
            <a:ext cx="6191250" cy="863600"/>
          </a:xfrm>
          <a:prstGeom prst="rect">
            <a:avLst/>
          </a:prstGeom>
          <a:noFill/>
          <a:ln w="12700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5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汉仪铸字木头人W" panose="00020600040101010101" charset="-122"/>
                <a:ea typeface="汉仪铸字木头人W" panose="00020600040101010101" charset="-122"/>
                <a:cs typeface="+mn-ea"/>
                <a:sym typeface="+mn-lt"/>
              </a:rPr>
              <a:t>光荣榜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0A6223D9-BD78-4D1D-B912-A163FB99F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2635" y="2576235"/>
            <a:ext cx="3749365" cy="3828620"/>
          </a:xfrm>
          <a:prstGeom prst="rect">
            <a:avLst/>
          </a:prstGeom>
        </p:spPr>
      </p:pic>
      <p:sp>
        <p:nvSpPr>
          <p:cNvPr id="4" name="TextBox 27"/>
          <p:cNvSpPr txBox="1"/>
          <p:nvPr/>
        </p:nvSpPr>
        <p:spPr>
          <a:xfrm>
            <a:off x="1151217" y="1406477"/>
            <a:ext cx="8036401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日记之星</a:t>
            </a:r>
            <a:endParaRPr lang="en-US" altLang="zh-CN" sz="40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endParaRPr lang="en-US" altLang="zh-CN" sz="3600" b="1" dirty="0">
              <a:solidFill>
                <a:schemeClr val="bg1"/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张梓慧  闫恒睿  魏  威  邹子翔  黄紫涵</a:t>
            </a:r>
            <a:endParaRPr lang="en-US" altLang="zh-CN" sz="3200" dirty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赵东升  李淑雅  朱子怡  徐新怡  王心莹</a:t>
            </a:r>
            <a:endParaRPr lang="en-US" altLang="zh-CN" sz="3200" dirty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范智轩  黄勇杰  王照然  乐镓齐  张宇辰</a:t>
            </a:r>
            <a:endParaRPr lang="en-US" altLang="zh-CN" sz="3200" dirty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邓  冉  郭  冉</a:t>
            </a:r>
            <a:endParaRPr lang="en-US" altLang="zh-CN" sz="3200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3813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2"/>
          <p:cNvSpPr txBox="1"/>
          <p:nvPr/>
        </p:nvSpPr>
        <p:spPr>
          <a:xfrm>
            <a:off x="2363534" y="1540257"/>
            <a:ext cx="1010793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000" b="1" dirty="0">
                <a:solidFill>
                  <a:schemeClr val="bg1"/>
                </a:solidFill>
                <a:latin typeface="汉仪铸字木头人W" panose="00020600040101010101" charset="-122"/>
                <a:ea typeface="汉仪铸字木头人W" panose="00020600040101010101" charset="-122"/>
              </a:rPr>
              <a:t>目录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4954978" y="1191422"/>
            <a:ext cx="4860658" cy="3387194"/>
            <a:chOff x="4488235" y="1416012"/>
            <a:chExt cx="3645494" cy="2540396"/>
          </a:xfrm>
        </p:grpSpPr>
        <p:grpSp>
          <p:nvGrpSpPr>
            <p:cNvPr id="12" name="组合 11"/>
            <p:cNvGrpSpPr/>
            <p:nvPr/>
          </p:nvGrpSpPr>
          <p:grpSpPr>
            <a:xfrm>
              <a:off x="4490256" y="1416012"/>
              <a:ext cx="3643473" cy="360040"/>
              <a:chOff x="4490256" y="1216571"/>
              <a:chExt cx="3643473" cy="360040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4490256" y="1216571"/>
                <a:ext cx="513792" cy="347067"/>
              </a:xfrm>
              <a:prstGeom prst="rect">
                <a:avLst/>
              </a:prstGeom>
              <a:solidFill>
                <a:srgbClr val="A477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65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一</a:t>
                </a: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5037385" y="1216571"/>
                <a:ext cx="3096344" cy="360040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4490256" y="1979103"/>
              <a:ext cx="3643473" cy="360040"/>
              <a:chOff x="4490256" y="1216571"/>
              <a:chExt cx="3643473" cy="360040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4490256" y="1216571"/>
                <a:ext cx="513792" cy="347067"/>
              </a:xfrm>
              <a:prstGeom prst="rect">
                <a:avLst/>
              </a:prstGeom>
              <a:solidFill>
                <a:srgbClr val="A477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65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二</a:t>
                </a: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5037385" y="1216571"/>
                <a:ext cx="3096344" cy="360040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4490256" y="2483159"/>
              <a:ext cx="3643473" cy="360040"/>
              <a:chOff x="4490256" y="1216571"/>
              <a:chExt cx="3643473" cy="360040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4490256" y="1216571"/>
                <a:ext cx="513792" cy="347067"/>
              </a:xfrm>
              <a:prstGeom prst="rect">
                <a:avLst/>
              </a:prstGeom>
              <a:solidFill>
                <a:srgbClr val="A477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65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三</a:t>
                </a: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5037385" y="1216571"/>
                <a:ext cx="3096344" cy="360040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4490256" y="3046250"/>
              <a:ext cx="3643473" cy="360040"/>
              <a:chOff x="4490256" y="1216571"/>
              <a:chExt cx="3643473" cy="360040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4490256" y="1216571"/>
                <a:ext cx="513792" cy="347067"/>
              </a:xfrm>
              <a:prstGeom prst="rect">
                <a:avLst/>
              </a:prstGeom>
              <a:solidFill>
                <a:srgbClr val="A477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65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四</a:t>
                </a: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5037385" y="1216571"/>
                <a:ext cx="3096344" cy="360040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4488235" y="3596368"/>
              <a:ext cx="3643473" cy="360040"/>
              <a:chOff x="4490256" y="1216571"/>
              <a:chExt cx="3643473" cy="360040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4490256" y="1216571"/>
                <a:ext cx="513792" cy="347067"/>
              </a:xfrm>
              <a:prstGeom prst="rect">
                <a:avLst/>
              </a:prstGeom>
              <a:solidFill>
                <a:srgbClr val="A477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65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五</a:t>
                </a: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5037385" y="1216571"/>
                <a:ext cx="3096344" cy="360040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36" name="矩形 35"/>
          <p:cNvSpPr/>
          <p:nvPr/>
        </p:nvSpPr>
        <p:spPr>
          <a:xfrm>
            <a:off x="5877664" y="1684433"/>
            <a:ext cx="2533212" cy="701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735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汉仪铸字木头人W" panose="00020600040101010101" charset="-122"/>
                <a:ea typeface="汉仪铸字木头人W" panose="00020600040101010101" charset="-122"/>
              </a:rPr>
              <a:t>三年级效应</a:t>
            </a:r>
          </a:p>
        </p:txBody>
      </p:sp>
      <p:sp>
        <p:nvSpPr>
          <p:cNvPr id="37" name="矩形 36"/>
          <p:cNvSpPr/>
          <p:nvPr/>
        </p:nvSpPr>
        <p:spPr>
          <a:xfrm>
            <a:off x="5877664" y="2391500"/>
            <a:ext cx="2533212" cy="717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735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汉仪铸字木头人W" panose="00020600040101010101" charset="-122"/>
                <a:ea typeface="汉仪铸字木头人W" panose="00020600040101010101" charset="-122"/>
              </a:rPr>
              <a:t>学生各方面情况</a:t>
            </a:r>
          </a:p>
        </p:txBody>
      </p:sp>
      <p:sp>
        <p:nvSpPr>
          <p:cNvPr id="38" name="矩形 37"/>
          <p:cNvSpPr/>
          <p:nvPr/>
        </p:nvSpPr>
        <p:spPr>
          <a:xfrm>
            <a:off x="5877663" y="3120803"/>
            <a:ext cx="4128459" cy="701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735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汉仪铸字木头人W" panose="00020600040101010101" charset="-122"/>
                <a:ea typeface="汉仪铸字木头人W" panose="00020600040101010101" charset="-122"/>
              </a:rPr>
              <a:t>语文学习方面的要求</a:t>
            </a:r>
          </a:p>
        </p:txBody>
      </p:sp>
      <p:sp>
        <p:nvSpPr>
          <p:cNvPr id="39" name="矩形 38"/>
          <p:cNvSpPr/>
          <p:nvPr/>
        </p:nvSpPr>
        <p:spPr>
          <a:xfrm>
            <a:off x="5880781" y="3852694"/>
            <a:ext cx="3045250" cy="826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735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汉仪铸字木头人W" panose="00020600040101010101" charset="-122"/>
                <a:ea typeface="汉仪铸字木头人W" panose="00020600040101010101" charset="-122"/>
              </a:rPr>
              <a:t>给家长的一些建议</a:t>
            </a:r>
          </a:p>
        </p:txBody>
      </p:sp>
      <p:sp>
        <p:nvSpPr>
          <p:cNvPr id="40" name="矩形 39"/>
          <p:cNvSpPr/>
          <p:nvPr/>
        </p:nvSpPr>
        <p:spPr>
          <a:xfrm>
            <a:off x="5854132" y="968451"/>
            <a:ext cx="2943113" cy="826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735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汉仪铸字木头人W" panose="00020600040101010101" charset="-122"/>
                <a:ea typeface="汉仪铸字木头人W" panose="00020600040101010101" charset="-122"/>
              </a:rPr>
              <a:t>召开家长会目的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1"/>
          <p:cNvSpPr>
            <a:spLocks noChangeArrowheads="1"/>
          </p:cNvSpPr>
          <p:nvPr/>
        </p:nvSpPr>
        <p:spPr bwMode="auto">
          <a:xfrm>
            <a:off x="3125158" y="167028"/>
            <a:ext cx="6191250" cy="863600"/>
          </a:xfrm>
          <a:prstGeom prst="rect">
            <a:avLst/>
          </a:prstGeom>
          <a:noFill/>
          <a:ln w="12700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5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汉仪铸字木头人W" panose="00020600040101010101" charset="-122"/>
                <a:ea typeface="汉仪铸字木头人W" panose="00020600040101010101" charset="-122"/>
                <a:cs typeface="+mn-ea"/>
                <a:sym typeface="+mn-lt"/>
              </a:rPr>
              <a:t>光荣榜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0A6223D9-BD78-4D1D-B912-A163FB99F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2635" y="2576235"/>
            <a:ext cx="3749365" cy="3828620"/>
          </a:xfrm>
          <a:prstGeom prst="rect">
            <a:avLst/>
          </a:prstGeom>
        </p:spPr>
      </p:pic>
      <p:sp>
        <p:nvSpPr>
          <p:cNvPr id="4" name="TextBox 27"/>
          <p:cNvSpPr txBox="1"/>
          <p:nvPr/>
        </p:nvSpPr>
        <p:spPr>
          <a:xfrm>
            <a:off x="1151217" y="1406477"/>
            <a:ext cx="8036401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卫生之星</a:t>
            </a:r>
            <a:endParaRPr lang="en-US" altLang="zh-CN" sz="40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endParaRPr lang="en-US" altLang="zh-CN" sz="3600" b="1" dirty="0">
              <a:solidFill>
                <a:schemeClr val="bg1"/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郭  冉  范智轩  王心莹  韦丽莎  朱子怡</a:t>
            </a:r>
            <a:endParaRPr lang="en-US" altLang="zh-CN" sz="3200" dirty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徐新怡  张宇辰  魏  威  王照然  张梓慧</a:t>
            </a:r>
            <a:endParaRPr lang="en-US" altLang="zh-CN" sz="3200" dirty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谷烨霖  黄紫涵  唐梓轩  赵东升  李淑雅</a:t>
            </a:r>
            <a:endParaRPr lang="en-US" altLang="zh-CN" sz="3200" dirty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毕苏彤</a:t>
            </a:r>
            <a:endParaRPr lang="en-US" altLang="zh-CN" sz="3200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2395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1"/>
          <p:cNvSpPr>
            <a:spLocks noChangeArrowheads="1"/>
          </p:cNvSpPr>
          <p:nvPr/>
        </p:nvSpPr>
        <p:spPr bwMode="auto">
          <a:xfrm>
            <a:off x="3125158" y="167028"/>
            <a:ext cx="6191250" cy="863600"/>
          </a:xfrm>
          <a:prstGeom prst="rect">
            <a:avLst/>
          </a:prstGeom>
          <a:noFill/>
          <a:ln w="12700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5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汉仪铸字木头人W" panose="00020600040101010101" charset="-122"/>
                <a:ea typeface="汉仪铸字木头人W" panose="00020600040101010101" charset="-122"/>
                <a:cs typeface="+mn-ea"/>
                <a:sym typeface="+mn-lt"/>
              </a:rPr>
              <a:t>光荣榜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0A6223D9-BD78-4D1D-B912-A163FB99F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2635" y="2576235"/>
            <a:ext cx="3749365" cy="3828620"/>
          </a:xfrm>
          <a:prstGeom prst="rect">
            <a:avLst/>
          </a:prstGeom>
        </p:spPr>
      </p:pic>
      <p:sp>
        <p:nvSpPr>
          <p:cNvPr id="4" name="TextBox 27"/>
          <p:cNvSpPr txBox="1"/>
          <p:nvPr/>
        </p:nvSpPr>
        <p:spPr>
          <a:xfrm>
            <a:off x="1151217" y="1406477"/>
            <a:ext cx="8036401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书写之星</a:t>
            </a:r>
            <a:endParaRPr lang="en-US" altLang="zh-CN" sz="40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endParaRPr lang="en-US" altLang="zh-CN" sz="3600" b="1" dirty="0">
              <a:solidFill>
                <a:schemeClr val="bg1"/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张梓慧  艾家兴  王照然  邹子翔  黄紫涵</a:t>
            </a:r>
            <a:endParaRPr lang="en-US" altLang="zh-CN" sz="3200" dirty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周涵琪  谷烨霖  李淑雅  毕苏彤  张宇辰</a:t>
            </a:r>
            <a:endParaRPr lang="en-US" altLang="zh-CN" sz="3200" dirty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项  朵  赵志翔  王心莹  徐新怡  邓  冉</a:t>
            </a:r>
            <a:endParaRPr lang="en-US" altLang="zh-CN" sz="3200" dirty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郭  冉  范智轩  张语朔  魏  威  唐梓轩</a:t>
            </a:r>
            <a:endParaRPr lang="en-US" altLang="zh-CN" sz="3200" dirty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阮恩慧  刘范佳美 </a:t>
            </a:r>
            <a:endParaRPr lang="en-US" altLang="zh-CN" sz="3200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1986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1"/>
          <p:cNvSpPr>
            <a:spLocks noChangeArrowheads="1"/>
          </p:cNvSpPr>
          <p:nvPr/>
        </p:nvSpPr>
        <p:spPr bwMode="auto">
          <a:xfrm>
            <a:off x="3125158" y="167028"/>
            <a:ext cx="6191250" cy="863600"/>
          </a:xfrm>
          <a:prstGeom prst="rect">
            <a:avLst/>
          </a:prstGeom>
          <a:noFill/>
          <a:ln w="12700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5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汉仪铸字木头人W" panose="00020600040101010101" charset="-122"/>
                <a:ea typeface="汉仪铸字木头人W" panose="00020600040101010101" charset="-122"/>
                <a:cs typeface="+mn-ea"/>
                <a:sym typeface="+mn-lt"/>
              </a:rPr>
              <a:t>光荣榜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0A6223D9-BD78-4D1D-B912-A163FB99F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2635" y="2576235"/>
            <a:ext cx="3749365" cy="3828620"/>
          </a:xfrm>
          <a:prstGeom prst="rect">
            <a:avLst/>
          </a:prstGeom>
        </p:spPr>
      </p:pic>
      <p:sp>
        <p:nvSpPr>
          <p:cNvPr id="4" name="TextBox 27"/>
          <p:cNvSpPr txBox="1"/>
          <p:nvPr/>
        </p:nvSpPr>
        <p:spPr>
          <a:xfrm>
            <a:off x="1151217" y="1406477"/>
            <a:ext cx="8036401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发言之星</a:t>
            </a:r>
            <a:endParaRPr lang="en-US" altLang="zh-CN" sz="40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endParaRPr lang="en-US" altLang="zh-CN" sz="3600" b="1" dirty="0">
              <a:solidFill>
                <a:schemeClr val="bg1"/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李晨熙  张梓慧  魏星羽  刘  岐  闫恒睿</a:t>
            </a:r>
            <a:endParaRPr lang="en-US" altLang="zh-CN" sz="3200" dirty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黄勇杰  邹子翔  黄紫涵  赵东升  张宇辰 </a:t>
            </a:r>
            <a:endParaRPr lang="en-US" altLang="zh-CN" sz="3200" dirty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许多多  范智轩  张语朔  周鑫杰  郭  冉</a:t>
            </a:r>
            <a:endParaRPr lang="en-US" altLang="zh-CN" sz="3200" dirty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唐文轩  刘范佳美 </a:t>
            </a:r>
            <a:endParaRPr lang="en-US" altLang="zh-CN" sz="3200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70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1"/>
          <p:cNvSpPr>
            <a:spLocks noChangeArrowheads="1"/>
          </p:cNvSpPr>
          <p:nvPr/>
        </p:nvSpPr>
        <p:spPr bwMode="auto">
          <a:xfrm>
            <a:off x="3125158" y="167028"/>
            <a:ext cx="6191250" cy="863600"/>
          </a:xfrm>
          <a:prstGeom prst="rect">
            <a:avLst/>
          </a:prstGeom>
          <a:noFill/>
          <a:ln w="12700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5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汉仪铸字木头人W" panose="00020600040101010101" charset="-122"/>
                <a:ea typeface="汉仪铸字木头人W" panose="00020600040101010101" charset="-122"/>
                <a:cs typeface="+mn-ea"/>
                <a:sym typeface="+mn-lt"/>
              </a:rPr>
              <a:t>光荣榜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0A6223D9-BD78-4D1D-B912-A163FB99F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2635" y="2576235"/>
            <a:ext cx="3749365" cy="3828620"/>
          </a:xfrm>
          <a:prstGeom prst="rect">
            <a:avLst/>
          </a:prstGeom>
        </p:spPr>
      </p:pic>
      <p:sp>
        <p:nvSpPr>
          <p:cNvPr id="4" name="TextBox 27"/>
          <p:cNvSpPr txBox="1"/>
          <p:nvPr/>
        </p:nvSpPr>
        <p:spPr>
          <a:xfrm>
            <a:off x="1151217" y="1406477"/>
            <a:ext cx="8036401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劳动之星</a:t>
            </a:r>
            <a:endParaRPr lang="en-US" altLang="zh-CN" sz="40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endParaRPr lang="en-US" altLang="zh-CN" sz="3600" b="1" dirty="0">
              <a:solidFill>
                <a:schemeClr val="bg1"/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王心莹  韦丽莎  唐梓轩  张语朔  郭  冉</a:t>
            </a:r>
            <a:endParaRPr lang="en-US" altLang="zh-CN" sz="3200" dirty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章欣雨  余语嫣  项  朵  管博宇  乐镓齐</a:t>
            </a:r>
            <a:endParaRPr lang="en-US" altLang="zh-CN" sz="3200" dirty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卢昊泽  程山川  黄勇杰  范智轩  王照然</a:t>
            </a:r>
            <a:endParaRPr lang="en-US" altLang="zh-CN" sz="3200" dirty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吴子腾  毕苏彤  刘范美悦  刘范佳美</a:t>
            </a:r>
            <a:endParaRPr lang="en-US" altLang="zh-CN" sz="3200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7303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1"/>
          <p:cNvSpPr>
            <a:spLocks noChangeArrowheads="1"/>
          </p:cNvSpPr>
          <p:nvPr/>
        </p:nvSpPr>
        <p:spPr bwMode="auto">
          <a:xfrm>
            <a:off x="3125158" y="167028"/>
            <a:ext cx="6191250" cy="863600"/>
          </a:xfrm>
          <a:prstGeom prst="rect">
            <a:avLst/>
          </a:prstGeom>
          <a:noFill/>
          <a:ln w="12700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5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汉仪铸字木头人W" panose="00020600040101010101" charset="-122"/>
                <a:ea typeface="汉仪铸字木头人W" panose="00020600040101010101" charset="-122"/>
                <a:cs typeface="+mn-ea"/>
                <a:sym typeface="+mn-lt"/>
              </a:rPr>
              <a:t>光荣榜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0A6223D9-BD78-4D1D-B912-A163FB99F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2635" y="2576235"/>
            <a:ext cx="3749365" cy="3828620"/>
          </a:xfrm>
          <a:prstGeom prst="rect">
            <a:avLst/>
          </a:prstGeom>
        </p:spPr>
      </p:pic>
      <p:sp>
        <p:nvSpPr>
          <p:cNvPr id="4" name="TextBox 27"/>
          <p:cNvSpPr txBox="1"/>
          <p:nvPr/>
        </p:nvSpPr>
        <p:spPr>
          <a:xfrm>
            <a:off x="1151217" y="1406477"/>
            <a:ext cx="803640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纪律之星</a:t>
            </a:r>
            <a:endParaRPr lang="en-US" altLang="zh-CN" sz="40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endParaRPr lang="en-US" altLang="zh-CN" sz="3600" b="1" dirty="0">
              <a:solidFill>
                <a:schemeClr val="bg1"/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范智轩  朱子怡  王心莹  李淑雅  吴怡彤</a:t>
            </a:r>
            <a:endParaRPr lang="en-US" altLang="zh-CN" sz="3200" dirty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黄紫涵  王照然  张梓慧  谷烨霖  毕苏彤</a:t>
            </a:r>
            <a:endParaRPr lang="en-US" altLang="zh-CN" sz="3200" dirty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赵志翔</a:t>
            </a:r>
            <a:endParaRPr lang="en-US" altLang="zh-CN" sz="3200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8645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1"/>
          <p:cNvSpPr>
            <a:spLocks noChangeArrowheads="1"/>
          </p:cNvSpPr>
          <p:nvPr/>
        </p:nvSpPr>
        <p:spPr bwMode="auto">
          <a:xfrm>
            <a:off x="3125158" y="167028"/>
            <a:ext cx="6191250" cy="863600"/>
          </a:xfrm>
          <a:prstGeom prst="rect">
            <a:avLst/>
          </a:prstGeom>
          <a:noFill/>
          <a:ln w="12700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5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汉仪铸字木头人W" panose="00020600040101010101" charset="-122"/>
                <a:ea typeface="汉仪铸字木头人W" panose="00020600040101010101" charset="-122"/>
                <a:cs typeface="+mn-ea"/>
                <a:sym typeface="+mn-lt"/>
              </a:rPr>
              <a:t>光荣榜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0A6223D9-BD78-4D1D-B912-A163FB99F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2635" y="2576235"/>
            <a:ext cx="3749365" cy="3828620"/>
          </a:xfrm>
          <a:prstGeom prst="rect">
            <a:avLst/>
          </a:prstGeom>
        </p:spPr>
      </p:pic>
      <p:sp>
        <p:nvSpPr>
          <p:cNvPr id="4" name="TextBox 27"/>
          <p:cNvSpPr txBox="1"/>
          <p:nvPr/>
        </p:nvSpPr>
        <p:spPr>
          <a:xfrm>
            <a:off x="1151217" y="1406477"/>
            <a:ext cx="8036401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光盘之星</a:t>
            </a:r>
            <a:endParaRPr lang="en-US" altLang="zh-CN" sz="40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endParaRPr lang="en-US" altLang="zh-CN" sz="3600" b="1" dirty="0">
              <a:solidFill>
                <a:schemeClr val="bg1"/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程山川  张语朔  管博宇  王照然  魏  威</a:t>
            </a:r>
            <a:endParaRPr lang="en-US" altLang="zh-CN" sz="3200" dirty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毕苏彤  谷烨霖  魏星羽  项  朵  唐梓轩</a:t>
            </a:r>
            <a:endParaRPr lang="en-US" altLang="zh-CN" sz="3200" dirty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王心莹  韦丽莎  黄紫涵  陶馨茹  徐欣雨</a:t>
            </a:r>
            <a:endParaRPr lang="en-US" altLang="zh-CN" sz="3200" dirty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张海轩  乐镓齐  闫恒睿  刘范佳美  </a:t>
            </a:r>
            <a:endParaRPr lang="en-US" altLang="zh-CN" sz="3200" dirty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刘范美悦</a:t>
            </a:r>
            <a:endParaRPr lang="en-US" altLang="zh-CN" sz="3200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6260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544445" y="2917259"/>
            <a:ext cx="7845425" cy="1106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6600" kern="0" spc="-300" dirty="0">
                <a:solidFill>
                  <a:schemeClr val="bg1"/>
                </a:solidFill>
                <a:latin typeface="汉仪铸字木头人W" panose="00020600040101010101" charset="-122"/>
                <a:ea typeface="汉仪铸字木头人W" panose="00020600040101010101" charset="-122"/>
                <a:cs typeface="+mn-ea"/>
                <a:sym typeface="+mn-lt"/>
              </a:rPr>
              <a:t>语文</a:t>
            </a:r>
            <a:r>
              <a:rPr lang="zh-CN" altLang="en-US" sz="6600" kern="0" spc="-30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汉仪铸字木头人W" panose="00020600040101010101" charset="-122"/>
                <a:ea typeface="汉仪铸字木头人W" panose="00020600040101010101" charset="-122"/>
                <a:cs typeface="+mn-ea"/>
                <a:sym typeface="+mn-lt"/>
              </a:rPr>
              <a:t>学习方面的要求</a:t>
            </a:r>
            <a:endParaRPr kumimoji="0" lang="zh-CN" altLang="en-US" sz="6600" i="0" u="none" strike="noStrike" kern="0" cap="none" spc="-30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汉仪铸字木头人W" panose="00020600040101010101" charset="-122"/>
              <a:ea typeface="汉仪铸字木头人W" panose="00020600040101010101" charset="-122"/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4369377" y="1779922"/>
            <a:ext cx="3453246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3200" dirty="0">
                <a:solidFill>
                  <a:schemeClr val="bg1"/>
                </a:solidFill>
                <a:latin typeface="汉仪铸字木头人W" panose="00020600040101010101" charset="-122"/>
                <a:ea typeface="汉仪铸字木头人W" panose="00020600040101010101" charset="-122"/>
                <a:cs typeface="Arial" panose="020B0604020202020204" pitchFamily="34" charset="0"/>
              </a:rPr>
              <a:t>第四部分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太阳形 1"/>
          <p:cNvSpPr/>
          <p:nvPr/>
        </p:nvSpPr>
        <p:spPr>
          <a:xfrm>
            <a:off x="5045838" y="1674214"/>
            <a:ext cx="1076143" cy="1018561"/>
          </a:xfrm>
          <a:prstGeom prst="sun">
            <a:avLst/>
          </a:prstGeom>
          <a:solidFill>
            <a:srgbClr val="A477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太阳形 2"/>
          <p:cNvSpPr/>
          <p:nvPr/>
        </p:nvSpPr>
        <p:spPr>
          <a:xfrm>
            <a:off x="5097353" y="3473122"/>
            <a:ext cx="1076143" cy="1018561"/>
          </a:xfrm>
          <a:prstGeom prst="sun">
            <a:avLst/>
          </a:prstGeom>
          <a:solidFill>
            <a:srgbClr val="A477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太阳形 3"/>
          <p:cNvSpPr/>
          <p:nvPr/>
        </p:nvSpPr>
        <p:spPr>
          <a:xfrm>
            <a:off x="5144640" y="5176396"/>
            <a:ext cx="1076143" cy="1018561"/>
          </a:xfrm>
          <a:prstGeom prst="sun">
            <a:avLst/>
          </a:prstGeom>
          <a:solidFill>
            <a:srgbClr val="A477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38" b="20111"/>
          <a:stretch>
            <a:fillRect/>
          </a:stretch>
        </p:blipFill>
        <p:spPr>
          <a:xfrm>
            <a:off x="321772" y="2332388"/>
            <a:ext cx="4406045" cy="2663480"/>
          </a:xfrm>
          <a:prstGeom prst="rect">
            <a:avLst/>
          </a:prstGeom>
        </p:spPr>
      </p:pic>
      <p:sp>
        <p:nvSpPr>
          <p:cNvPr id="23" name="矩形1"/>
          <p:cNvSpPr>
            <a:spLocks noChangeArrowheads="1"/>
          </p:cNvSpPr>
          <p:nvPr/>
        </p:nvSpPr>
        <p:spPr bwMode="auto">
          <a:xfrm>
            <a:off x="3125158" y="167028"/>
            <a:ext cx="6191250" cy="863600"/>
          </a:xfrm>
          <a:prstGeom prst="rect">
            <a:avLst/>
          </a:prstGeom>
          <a:noFill/>
          <a:ln w="12700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5400" kern="0" dirty="0">
                <a:solidFill>
                  <a:schemeClr val="bg1"/>
                </a:solidFill>
                <a:latin typeface="汉仪铸字木头人W" panose="00020600040101010101" charset="-122"/>
                <a:ea typeface="汉仪铸字木头人W" panose="00020600040101010101" charset="-122"/>
                <a:cs typeface="+mn-ea"/>
                <a:sym typeface="+mn-ea"/>
              </a:rPr>
              <a:t>一、写字</a:t>
            </a:r>
            <a:endParaRPr kumimoji="0" lang="zh-CN" altLang="en-US" sz="54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汉仪铸字木头人W" panose="00020600040101010101" charset="-122"/>
              <a:ea typeface="汉仪铸字木头人W" panose="00020600040101010101" charset="-122"/>
              <a:cs typeface="+mn-ea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121981" y="1566024"/>
            <a:ext cx="5765219" cy="17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lnSpc>
                <a:spcPct val="130000"/>
              </a:lnSpc>
              <a:buClrTx/>
              <a:buSzTx/>
              <a:buFontTx/>
              <a:defRPr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宋体" charset="-122"/>
              </a:rPr>
              <a:t>写字的功效已经超出了写字本身，凡能认真练字，有一定成效的学生，大部分能成为品学兼优的学生。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220783" y="3660686"/>
            <a:ext cx="57952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减少修改，及时用赞赏的语气给予表扬与鼓励。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310935" y="5424066"/>
            <a:ext cx="5176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端正的坐姿和正确的写字姿势。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4" grpId="0" bldLvl="0" animBg="1"/>
      <p:bldP spid="23" grpId="0" bldLvl="0" animBg="1"/>
      <p:bldP spid="11" grpId="0"/>
      <p:bldP spid="12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1"/>
          <p:cNvSpPr>
            <a:spLocks noChangeArrowheads="1"/>
          </p:cNvSpPr>
          <p:nvPr/>
        </p:nvSpPr>
        <p:spPr bwMode="auto">
          <a:xfrm>
            <a:off x="3125158" y="167028"/>
            <a:ext cx="6191250" cy="863600"/>
          </a:xfrm>
          <a:prstGeom prst="rect">
            <a:avLst/>
          </a:prstGeom>
          <a:noFill/>
          <a:ln w="12700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5400" kern="0" dirty="0">
                <a:solidFill>
                  <a:schemeClr val="bg1"/>
                </a:solidFill>
                <a:latin typeface="汉仪铸字木头人W" panose="00020600040101010101" charset="-122"/>
                <a:ea typeface="汉仪铸字木头人W" panose="00020600040101010101" charset="-122"/>
                <a:cs typeface="+mn-ea"/>
                <a:sym typeface="+mn-ea"/>
              </a:rPr>
              <a:t>二、日记</a:t>
            </a:r>
            <a:endParaRPr kumimoji="0" lang="zh-CN" altLang="en-US" sz="54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汉仪铸字木头人W" panose="00020600040101010101" charset="-122"/>
              <a:ea typeface="汉仪铸字木头人W" panose="00020600040101010101" charset="-122"/>
              <a:cs typeface="+mn-ea"/>
              <a:sym typeface="+mn-ea"/>
            </a:endParaRPr>
          </a:p>
        </p:txBody>
      </p:sp>
      <p:pic>
        <p:nvPicPr>
          <p:cNvPr id="3" name="图片 2" descr="80e641557d1a125680d3d79268e43a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520" y="1946275"/>
            <a:ext cx="3834765" cy="3192145"/>
          </a:xfrm>
          <a:prstGeom prst="rect">
            <a:avLst/>
          </a:prstGeom>
        </p:spPr>
      </p:pic>
      <p:sp>
        <p:nvSpPr>
          <p:cNvPr id="5" name="太阳形 4"/>
          <p:cNvSpPr/>
          <p:nvPr/>
        </p:nvSpPr>
        <p:spPr>
          <a:xfrm>
            <a:off x="5522357" y="1661335"/>
            <a:ext cx="1076143" cy="1018561"/>
          </a:xfrm>
          <a:prstGeom prst="sun">
            <a:avLst/>
          </a:prstGeom>
          <a:solidFill>
            <a:srgbClr val="A477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太阳形 5"/>
          <p:cNvSpPr/>
          <p:nvPr/>
        </p:nvSpPr>
        <p:spPr>
          <a:xfrm>
            <a:off x="5522356" y="3310603"/>
            <a:ext cx="1076143" cy="1018561"/>
          </a:xfrm>
          <a:prstGeom prst="sun">
            <a:avLst/>
          </a:prstGeom>
          <a:solidFill>
            <a:srgbClr val="A477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太阳形 6"/>
          <p:cNvSpPr/>
          <p:nvPr/>
        </p:nvSpPr>
        <p:spPr>
          <a:xfrm>
            <a:off x="5522355" y="4959871"/>
            <a:ext cx="1076143" cy="1018561"/>
          </a:xfrm>
          <a:prstGeom prst="sun">
            <a:avLst/>
          </a:prstGeom>
          <a:solidFill>
            <a:srgbClr val="A477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813210" y="1844610"/>
            <a:ext cx="5795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注意格式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903362" y="3479293"/>
            <a:ext cx="5795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有仪式感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903362" y="5138420"/>
            <a:ext cx="5795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订正反思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5" grpId="0" bldLvl="0" animBg="1"/>
      <p:bldP spid="6" grpId="0" bldLvl="0" animBg="1"/>
      <p:bldP spid="7" grpId="0" bldLvl="0" animBg="1"/>
      <p:bldP spid="8" grpId="0"/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1"/>
          <p:cNvSpPr>
            <a:spLocks noChangeArrowheads="1"/>
          </p:cNvSpPr>
          <p:nvPr/>
        </p:nvSpPr>
        <p:spPr bwMode="auto">
          <a:xfrm>
            <a:off x="3125158" y="167028"/>
            <a:ext cx="6191250" cy="863600"/>
          </a:xfrm>
          <a:prstGeom prst="rect">
            <a:avLst/>
          </a:prstGeom>
          <a:noFill/>
          <a:ln w="12700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5400" kern="0" dirty="0">
                <a:solidFill>
                  <a:schemeClr val="bg1"/>
                </a:solidFill>
                <a:latin typeface="汉仪铸字木头人W" panose="00020600040101010101" charset="-122"/>
                <a:ea typeface="汉仪铸字木头人W" panose="00020600040101010101" charset="-122"/>
                <a:cs typeface="+mn-ea"/>
                <a:sym typeface="+mn-ea"/>
              </a:rPr>
              <a:t>三、阅读</a:t>
            </a:r>
            <a:endParaRPr kumimoji="0" lang="zh-CN" altLang="en-US" sz="54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汉仪铸字木头人W" panose="00020600040101010101" charset="-122"/>
              <a:ea typeface="汉仪铸字木头人W" panose="00020600040101010101" charset="-122"/>
              <a:cs typeface="+mn-ea"/>
              <a:sym typeface="+mn-ea"/>
            </a:endParaRPr>
          </a:p>
        </p:txBody>
      </p:sp>
      <p:pic>
        <p:nvPicPr>
          <p:cNvPr id="3" name="图片 2" descr="80e641557d1a125680d3d79268e43a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520" y="1946275"/>
            <a:ext cx="3834765" cy="3192145"/>
          </a:xfrm>
          <a:prstGeom prst="rect">
            <a:avLst/>
          </a:prstGeom>
        </p:spPr>
      </p:pic>
      <p:sp>
        <p:nvSpPr>
          <p:cNvPr id="5" name="太阳形 4"/>
          <p:cNvSpPr/>
          <p:nvPr/>
        </p:nvSpPr>
        <p:spPr>
          <a:xfrm>
            <a:off x="5522357" y="1661335"/>
            <a:ext cx="1076143" cy="1018561"/>
          </a:xfrm>
          <a:prstGeom prst="sun">
            <a:avLst/>
          </a:prstGeom>
          <a:solidFill>
            <a:srgbClr val="A477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太阳形 5"/>
          <p:cNvSpPr/>
          <p:nvPr/>
        </p:nvSpPr>
        <p:spPr>
          <a:xfrm>
            <a:off x="5522356" y="3310603"/>
            <a:ext cx="1076143" cy="1018561"/>
          </a:xfrm>
          <a:prstGeom prst="sun">
            <a:avLst/>
          </a:prstGeom>
          <a:solidFill>
            <a:srgbClr val="A477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太阳形 6"/>
          <p:cNvSpPr/>
          <p:nvPr/>
        </p:nvSpPr>
        <p:spPr>
          <a:xfrm>
            <a:off x="5522355" y="4959871"/>
            <a:ext cx="1076143" cy="1018561"/>
          </a:xfrm>
          <a:prstGeom prst="sun">
            <a:avLst/>
          </a:prstGeom>
          <a:solidFill>
            <a:srgbClr val="A477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688650" y="1909005"/>
            <a:ext cx="5795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题材丰富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688650" y="3542347"/>
            <a:ext cx="5795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时间充足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688650" y="5207541"/>
            <a:ext cx="5795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积累交流</a:t>
            </a:r>
          </a:p>
        </p:txBody>
      </p:sp>
    </p:spTree>
    <p:extLst>
      <p:ext uri="{BB962C8B-B14F-4D97-AF65-F5344CB8AC3E}">
        <p14:creationId xmlns:p14="http://schemas.microsoft.com/office/powerpoint/2010/main" val="147179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5" grpId="0" bldLvl="0" animBg="1"/>
      <p:bldP spid="6" grpId="0" bldLvl="0" animBg="1"/>
      <p:bldP spid="7" grpId="0" bldLvl="0" animBg="1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082842" y="2663492"/>
            <a:ext cx="650412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i="0" u="none" strike="noStrike" kern="0" cap="none" spc="-30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汉仪铸字木头人W" panose="00020600040101010101" charset="-122"/>
                <a:ea typeface="汉仪铸字木头人W" panose="00020600040101010101" charset="-122"/>
                <a:cs typeface="+mn-ea"/>
                <a:sym typeface="+mn-lt"/>
              </a:rPr>
              <a:t>召开家长会目的</a:t>
            </a:r>
          </a:p>
        </p:txBody>
      </p:sp>
      <p:sp>
        <p:nvSpPr>
          <p:cNvPr id="40" name="矩形 39"/>
          <p:cNvSpPr/>
          <p:nvPr/>
        </p:nvSpPr>
        <p:spPr>
          <a:xfrm>
            <a:off x="4369377" y="1779922"/>
            <a:ext cx="3453246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3200" dirty="0">
                <a:solidFill>
                  <a:schemeClr val="bg1"/>
                </a:solidFill>
                <a:latin typeface="汉仪铸字木头人W" panose="00020600040101010101" charset="-122"/>
                <a:ea typeface="汉仪铸字木头人W" panose="00020600040101010101" charset="-122"/>
                <a:cs typeface="Arial" panose="020B0604020202020204" pitchFamily="34" charset="0"/>
              </a:rPr>
              <a:t>第一部分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1"/>
          <p:cNvSpPr>
            <a:spLocks noChangeArrowheads="1"/>
          </p:cNvSpPr>
          <p:nvPr/>
        </p:nvSpPr>
        <p:spPr bwMode="auto">
          <a:xfrm>
            <a:off x="3125158" y="167028"/>
            <a:ext cx="6191250" cy="863600"/>
          </a:xfrm>
          <a:prstGeom prst="rect">
            <a:avLst/>
          </a:prstGeom>
          <a:noFill/>
          <a:ln w="12700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5400" kern="0" noProof="0" dirty="0">
                <a:solidFill>
                  <a:schemeClr val="bg1"/>
                </a:solidFill>
                <a:latin typeface="汉仪铸字木头人W" panose="00020600040101010101" charset="-122"/>
                <a:ea typeface="汉仪铸字木头人W" panose="00020600040101010101" charset="-122"/>
                <a:cs typeface="+mn-ea"/>
                <a:sym typeface="+mn-ea"/>
              </a:rPr>
              <a:t>四、</a:t>
            </a:r>
            <a:r>
              <a:rPr lang="zh-CN" altLang="en-US" sz="5400" kern="0" dirty="0">
                <a:solidFill>
                  <a:schemeClr val="bg1"/>
                </a:solidFill>
                <a:latin typeface="汉仪铸字木头人W" panose="00020600040101010101" charset="-122"/>
                <a:ea typeface="汉仪铸字木头人W" panose="00020600040101010101" charset="-122"/>
                <a:cs typeface="+mn-ea"/>
                <a:sym typeface="+mn-ea"/>
              </a:rPr>
              <a:t>练习</a:t>
            </a:r>
            <a:endParaRPr kumimoji="0" lang="zh-CN" altLang="en-US" sz="54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汉仪铸字木头人W" panose="00020600040101010101" charset="-122"/>
              <a:ea typeface="汉仪铸字木头人W" panose="00020600040101010101" charset="-122"/>
              <a:cs typeface="+mn-ea"/>
              <a:sym typeface="+mn-ea"/>
            </a:endParaRPr>
          </a:p>
        </p:txBody>
      </p:sp>
      <p:pic>
        <p:nvPicPr>
          <p:cNvPr id="3" name="图片 2" descr="80e641557d1a125680d3d79268e43a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520" y="1946275"/>
            <a:ext cx="3834765" cy="3192145"/>
          </a:xfrm>
          <a:prstGeom prst="rect">
            <a:avLst/>
          </a:prstGeom>
        </p:spPr>
      </p:pic>
      <p:sp>
        <p:nvSpPr>
          <p:cNvPr id="5" name="太阳形 4"/>
          <p:cNvSpPr/>
          <p:nvPr/>
        </p:nvSpPr>
        <p:spPr>
          <a:xfrm>
            <a:off x="5522357" y="1661335"/>
            <a:ext cx="1076143" cy="1018561"/>
          </a:xfrm>
          <a:prstGeom prst="sun">
            <a:avLst/>
          </a:prstGeom>
          <a:solidFill>
            <a:srgbClr val="A477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太阳形 5"/>
          <p:cNvSpPr/>
          <p:nvPr/>
        </p:nvSpPr>
        <p:spPr>
          <a:xfrm>
            <a:off x="5522356" y="3310603"/>
            <a:ext cx="1076143" cy="1018561"/>
          </a:xfrm>
          <a:prstGeom prst="sun">
            <a:avLst/>
          </a:prstGeom>
          <a:solidFill>
            <a:srgbClr val="A477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太阳形 6"/>
          <p:cNvSpPr/>
          <p:nvPr/>
        </p:nvSpPr>
        <p:spPr>
          <a:xfrm>
            <a:off x="5522356" y="4959871"/>
            <a:ext cx="1076143" cy="1018561"/>
          </a:xfrm>
          <a:prstGeom prst="sun">
            <a:avLst/>
          </a:prstGeom>
          <a:solidFill>
            <a:srgbClr val="A477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813210" y="1844610"/>
            <a:ext cx="5795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学习审题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813210" y="3496717"/>
            <a:ext cx="5795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有的放矢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813210" y="5179318"/>
            <a:ext cx="5795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反馈订正</a:t>
            </a:r>
          </a:p>
        </p:txBody>
      </p:sp>
    </p:spTree>
    <p:extLst>
      <p:ext uri="{BB962C8B-B14F-4D97-AF65-F5344CB8AC3E}">
        <p14:creationId xmlns:p14="http://schemas.microsoft.com/office/powerpoint/2010/main" val="131347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5" grpId="0" bldLvl="0" animBg="1"/>
      <p:bldP spid="6" grpId="0" bldLvl="0" animBg="1"/>
      <p:bldP spid="7" grpId="0" bldLvl="0" animBg="1"/>
      <p:bldP spid="8" grpId="0"/>
      <p:bldP spid="9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453773" y="1378346"/>
            <a:ext cx="6641465" cy="5267152"/>
            <a:chOff x="4209" y="1168"/>
            <a:chExt cx="10459" cy="9512"/>
          </a:xfrm>
        </p:grpSpPr>
        <p:cxnSp>
          <p:nvCxnSpPr>
            <p:cNvPr id="6" name="直接连接符 5"/>
            <p:cNvCxnSpPr/>
            <p:nvPr/>
          </p:nvCxnSpPr>
          <p:spPr>
            <a:xfrm flipH="1">
              <a:off x="9087" y="2098"/>
              <a:ext cx="16" cy="8582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椭圆 6"/>
            <p:cNvSpPr/>
            <p:nvPr/>
          </p:nvSpPr>
          <p:spPr>
            <a:xfrm>
              <a:off x="8630" y="1401"/>
              <a:ext cx="946" cy="94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80808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 219"/>
            <p:cNvSpPr/>
            <p:nvPr/>
          </p:nvSpPr>
          <p:spPr>
            <a:xfrm>
              <a:off x="8445" y="1168"/>
              <a:ext cx="6170" cy="1587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rgbClr val="F9A64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0032" y="1384"/>
              <a:ext cx="4609" cy="10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fontAlgn="auto">
                <a:lnSpc>
                  <a:spcPct val="130000"/>
                </a:lnSpc>
              </a:pPr>
              <a:r>
                <a:rPr lang="zh-CN" altLang="en-US" sz="2800" b="1" dirty="0">
                  <a:latin typeface="Noto Sans S Chinese Light" charset="-122"/>
                  <a:ea typeface="Noto Sans S Chinese Light" charset="-122"/>
                  <a:sym typeface="+mn-ea"/>
                </a:rPr>
                <a:t>抄写本</a:t>
              </a:r>
              <a:endParaRPr lang="zh-CN" altLang="en-US" sz="2800" b="1" dirty="0">
                <a:latin typeface="Noto Sans S Chinese Light" charset="-122"/>
                <a:ea typeface="Noto Sans S Chinese Light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8818" y="1464"/>
              <a:ext cx="571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>
                  <a:solidFill>
                    <a:srgbClr val="F9A649"/>
                  </a:solidFill>
                  <a:latin typeface="Noto Sans S Chinese DemiLight" charset="-122"/>
                  <a:ea typeface="Noto Sans S Chinese DemiLight" charset="-122"/>
                </a:rPr>
                <a:t>1</a:t>
              </a: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4209" y="3369"/>
              <a:ext cx="5558" cy="1265"/>
              <a:chOff x="4183" y="3463"/>
              <a:chExt cx="5558" cy="1265"/>
            </a:xfrm>
          </p:grpSpPr>
          <p:sp>
            <p:nvSpPr>
              <p:cNvPr id="34" name=" 219"/>
              <p:cNvSpPr/>
              <p:nvPr/>
            </p:nvSpPr>
            <p:spPr>
              <a:xfrm>
                <a:off x="4183" y="3463"/>
                <a:ext cx="5558" cy="1265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solidFill>
                  <a:srgbClr val="F9A649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35" name="组合 34"/>
              <p:cNvGrpSpPr/>
              <p:nvPr/>
            </p:nvGrpSpPr>
            <p:grpSpPr>
              <a:xfrm>
                <a:off x="8632" y="3574"/>
                <a:ext cx="946" cy="946"/>
                <a:chOff x="8632" y="3678"/>
                <a:chExt cx="946" cy="946"/>
              </a:xfrm>
            </p:grpSpPr>
            <p:sp>
              <p:nvSpPr>
                <p:cNvPr id="37" name="椭圆 36"/>
                <p:cNvSpPr/>
                <p:nvPr/>
              </p:nvSpPr>
              <p:spPr>
                <a:xfrm>
                  <a:off x="8632" y="3678"/>
                  <a:ext cx="946" cy="94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808080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8" name="文本框 37"/>
                <p:cNvSpPr txBox="1"/>
                <p:nvPr/>
              </p:nvSpPr>
              <p:spPr>
                <a:xfrm>
                  <a:off x="8810" y="3847"/>
                  <a:ext cx="571" cy="6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000" b="1" dirty="0">
                      <a:solidFill>
                        <a:srgbClr val="F9A649"/>
                      </a:solidFill>
                      <a:latin typeface="Noto Sans S Chinese DemiLight" charset="-122"/>
                      <a:ea typeface="Noto Sans S Chinese DemiLight" charset="-122"/>
                    </a:rPr>
                    <a:t>2</a:t>
                  </a:r>
                </a:p>
              </p:txBody>
            </p:sp>
          </p:grpSp>
          <p:sp>
            <p:nvSpPr>
              <p:cNvPr id="36" name="文本框 35"/>
              <p:cNvSpPr txBox="1"/>
              <p:nvPr/>
            </p:nvSpPr>
            <p:spPr>
              <a:xfrm>
                <a:off x="4804" y="3574"/>
                <a:ext cx="3449" cy="1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fontAlgn="auto">
                  <a:lnSpc>
                    <a:spcPct val="130000"/>
                  </a:lnSpc>
                </a:pPr>
                <a:r>
                  <a:rPr lang="zh-CN" altLang="en-US" sz="2800" b="1" dirty="0">
                    <a:latin typeface="Noto Sans S Chinese Light" charset="-122"/>
                    <a:ea typeface="Noto Sans S Chinese Light" charset="-122"/>
                    <a:sym typeface="+mn-ea"/>
                  </a:rPr>
                  <a:t>田字格本</a:t>
                </a: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8445" y="5204"/>
              <a:ext cx="5558" cy="1265"/>
              <a:chOff x="8445" y="5334"/>
              <a:chExt cx="5558" cy="1265"/>
            </a:xfrm>
          </p:grpSpPr>
          <p:sp>
            <p:nvSpPr>
              <p:cNvPr id="29" name=" 219"/>
              <p:cNvSpPr/>
              <p:nvPr/>
            </p:nvSpPr>
            <p:spPr>
              <a:xfrm>
                <a:off x="8445" y="5334"/>
                <a:ext cx="5558" cy="1265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solidFill>
                  <a:srgbClr val="F9A649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30" name="组合 29"/>
              <p:cNvGrpSpPr/>
              <p:nvPr/>
            </p:nvGrpSpPr>
            <p:grpSpPr>
              <a:xfrm>
                <a:off x="8581" y="5482"/>
                <a:ext cx="946" cy="946"/>
                <a:chOff x="8581" y="5560"/>
                <a:chExt cx="946" cy="946"/>
              </a:xfrm>
            </p:grpSpPr>
            <p:sp>
              <p:nvSpPr>
                <p:cNvPr id="32" name="椭圆 31"/>
                <p:cNvSpPr/>
                <p:nvPr/>
              </p:nvSpPr>
              <p:spPr>
                <a:xfrm>
                  <a:off x="8581" y="5560"/>
                  <a:ext cx="946" cy="94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808080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3" name="文本框 32"/>
                <p:cNvSpPr txBox="1"/>
                <p:nvPr/>
              </p:nvSpPr>
              <p:spPr>
                <a:xfrm>
                  <a:off x="8836" y="5646"/>
                  <a:ext cx="571" cy="6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000" b="1" dirty="0">
                      <a:solidFill>
                        <a:srgbClr val="F9A649"/>
                      </a:solidFill>
                      <a:latin typeface="Noto Sans S Chinese DemiLight" charset="-122"/>
                      <a:ea typeface="Noto Sans S Chinese DemiLight" charset="-122"/>
                    </a:rPr>
                    <a:t>3</a:t>
                  </a:r>
                </a:p>
              </p:txBody>
            </p:sp>
          </p:grpSp>
          <p:sp>
            <p:nvSpPr>
              <p:cNvPr id="31" name="文本框 30"/>
              <p:cNvSpPr txBox="1"/>
              <p:nvPr/>
            </p:nvSpPr>
            <p:spPr>
              <a:xfrm>
                <a:off x="9986" y="5397"/>
                <a:ext cx="3740" cy="1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fontAlgn="auto">
                  <a:lnSpc>
                    <a:spcPct val="130000"/>
                  </a:lnSpc>
                </a:pPr>
                <a:r>
                  <a:rPr lang="zh-CN" altLang="en-US" sz="2800" b="1" dirty="0">
                    <a:latin typeface="Noto Sans S Chinese Light" charset="-122"/>
                    <a:ea typeface="Noto Sans S Chinese Light" charset="-122"/>
                    <a:sym typeface="+mn-ea"/>
                  </a:rPr>
                  <a:t>草稿本</a:t>
                </a: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4209" y="7036"/>
              <a:ext cx="5558" cy="1265"/>
              <a:chOff x="4209" y="7270"/>
              <a:chExt cx="5558" cy="1265"/>
            </a:xfrm>
          </p:grpSpPr>
          <p:sp>
            <p:nvSpPr>
              <p:cNvPr id="24" name=" 219"/>
              <p:cNvSpPr/>
              <p:nvPr/>
            </p:nvSpPr>
            <p:spPr>
              <a:xfrm>
                <a:off x="4209" y="7270"/>
                <a:ext cx="5558" cy="1265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solidFill>
                  <a:srgbClr val="F9A649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5" name="组合 24"/>
              <p:cNvGrpSpPr/>
              <p:nvPr/>
            </p:nvGrpSpPr>
            <p:grpSpPr>
              <a:xfrm>
                <a:off x="8648" y="7424"/>
                <a:ext cx="946" cy="946"/>
                <a:chOff x="8648" y="7450"/>
                <a:chExt cx="946" cy="946"/>
              </a:xfrm>
            </p:grpSpPr>
            <p:sp>
              <p:nvSpPr>
                <p:cNvPr id="27" name="椭圆 26"/>
                <p:cNvSpPr/>
                <p:nvPr/>
              </p:nvSpPr>
              <p:spPr>
                <a:xfrm>
                  <a:off x="8648" y="7450"/>
                  <a:ext cx="946" cy="94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808080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" name="文本框 27"/>
                <p:cNvSpPr txBox="1"/>
                <p:nvPr/>
              </p:nvSpPr>
              <p:spPr>
                <a:xfrm>
                  <a:off x="8846" y="7622"/>
                  <a:ext cx="571" cy="6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000" b="1" dirty="0">
                      <a:solidFill>
                        <a:srgbClr val="F9A649"/>
                      </a:solidFill>
                      <a:latin typeface="Noto Sans S Chinese DemiLight" charset="-122"/>
                      <a:ea typeface="Noto Sans S Chinese DemiLight" charset="-122"/>
                    </a:rPr>
                    <a:t>4</a:t>
                  </a:r>
                </a:p>
              </p:txBody>
            </p:sp>
          </p:grpSp>
          <p:sp>
            <p:nvSpPr>
              <p:cNvPr id="26" name="文本框 25"/>
              <p:cNvSpPr txBox="1"/>
              <p:nvPr/>
            </p:nvSpPr>
            <p:spPr>
              <a:xfrm>
                <a:off x="5021" y="7325"/>
                <a:ext cx="2984" cy="1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fontAlgn="auto">
                  <a:lnSpc>
                    <a:spcPct val="130000"/>
                  </a:lnSpc>
                </a:pPr>
                <a:r>
                  <a:rPr lang="zh-CN" altLang="en-US" sz="2800" b="1" dirty="0">
                    <a:latin typeface="Noto Sans S Chinese Light" charset="-122"/>
                    <a:ea typeface="Noto Sans S Chinese Light" charset="-122"/>
                    <a:sym typeface="+mn-ea"/>
                  </a:rPr>
                  <a:t>小作本</a:t>
                </a: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8564" y="8936"/>
              <a:ext cx="5558" cy="1265"/>
              <a:chOff x="8564" y="9274"/>
              <a:chExt cx="5558" cy="1265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8723" y="9425"/>
                <a:ext cx="946" cy="946"/>
                <a:chOff x="8723" y="9477"/>
                <a:chExt cx="946" cy="946"/>
              </a:xfrm>
            </p:grpSpPr>
            <p:sp>
              <p:nvSpPr>
                <p:cNvPr id="22" name="椭圆 21"/>
                <p:cNvSpPr/>
                <p:nvPr/>
              </p:nvSpPr>
              <p:spPr>
                <a:xfrm>
                  <a:off x="8723" y="9477"/>
                  <a:ext cx="946" cy="94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808080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3" name="文本框 22"/>
                <p:cNvSpPr txBox="1"/>
                <p:nvPr/>
              </p:nvSpPr>
              <p:spPr>
                <a:xfrm>
                  <a:off x="8889" y="9517"/>
                  <a:ext cx="571" cy="6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000" b="1" dirty="0">
                      <a:solidFill>
                        <a:srgbClr val="F9A649"/>
                      </a:solidFill>
                      <a:latin typeface="Noto Sans S Chinese DemiLight" charset="-122"/>
                      <a:ea typeface="Noto Sans S Chinese DemiLight" charset="-122"/>
                    </a:rPr>
                    <a:t>5</a:t>
                  </a:r>
                </a:p>
              </p:txBody>
            </p:sp>
          </p:grpSp>
          <p:sp>
            <p:nvSpPr>
              <p:cNvPr id="20" name=" 219"/>
              <p:cNvSpPr/>
              <p:nvPr/>
            </p:nvSpPr>
            <p:spPr>
              <a:xfrm>
                <a:off x="8564" y="9274"/>
                <a:ext cx="5558" cy="1265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solidFill>
                  <a:srgbClr val="F9A649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10388" y="9425"/>
                <a:ext cx="3127" cy="1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fontAlgn="auto">
                  <a:lnSpc>
                    <a:spcPct val="130000"/>
                  </a:lnSpc>
                </a:pPr>
                <a:r>
                  <a:rPr lang="zh-CN" altLang="en-US" sz="2800" b="1" dirty="0">
                    <a:latin typeface="Noto Sans S Chinese Light" charset="-122"/>
                    <a:ea typeface="Noto Sans S Chinese Light" charset="-122"/>
                    <a:sym typeface="+mn-ea"/>
                  </a:rPr>
                  <a:t>大作本</a:t>
                </a:r>
                <a:endParaRPr lang="en-US" altLang="zh-CN" sz="2800" b="1" dirty="0">
                  <a:latin typeface="Noto Sans S Chinese Light" charset="-122"/>
                  <a:ea typeface="Noto Sans S Chinese Light" charset="-122"/>
                  <a:sym typeface="+mn-ea"/>
                </a:endParaRPr>
              </a:p>
            </p:txBody>
          </p:sp>
        </p:grpSp>
        <p:sp>
          <p:nvSpPr>
            <p:cNvPr id="15" name="文本框 14"/>
            <p:cNvSpPr txBox="1"/>
            <p:nvPr/>
          </p:nvSpPr>
          <p:spPr>
            <a:xfrm>
              <a:off x="10176" y="2503"/>
              <a:ext cx="4492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1200" dirty="0">
                <a:latin typeface="Noto Sans S Chinese Light" charset="-122"/>
                <a:ea typeface="Noto Sans S Chinese Light" charset="-122"/>
              </a:endParaRPr>
            </a:p>
          </p:txBody>
        </p:sp>
      </p:grpSp>
      <p:sp>
        <p:nvSpPr>
          <p:cNvPr id="39" name="矩形1"/>
          <p:cNvSpPr>
            <a:spLocks noChangeArrowheads="1"/>
          </p:cNvSpPr>
          <p:nvPr/>
        </p:nvSpPr>
        <p:spPr bwMode="auto">
          <a:xfrm>
            <a:off x="3125158" y="167028"/>
            <a:ext cx="6191250" cy="863600"/>
          </a:xfrm>
          <a:prstGeom prst="rect">
            <a:avLst/>
          </a:prstGeom>
          <a:noFill/>
          <a:ln w="12700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5400" kern="0" dirty="0">
                <a:solidFill>
                  <a:schemeClr val="bg1"/>
                </a:solidFill>
                <a:latin typeface="汉仪铸字木头人W" panose="00020600040101010101" charset="-122"/>
                <a:ea typeface="汉仪铸字木头人W" panose="00020600040101010101" charset="-122"/>
                <a:cs typeface="+mn-ea"/>
                <a:sym typeface="+mn-ea"/>
              </a:rPr>
              <a:t>五</a:t>
            </a:r>
            <a:r>
              <a:rPr lang="zh-CN" altLang="en-US" sz="5400" kern="0" noProof="0" dirty="0">
                <a:solidFill>
                  <a:schemeClr val="bg1"/>
                </a:solidFill>
                <a:latin typeface="汉仪铸字木头人W" panose="00020600040101010101" charset="-122"/>
                <a:ea typeface="汉仪铸字木头人W" panose="00020600040101010101" charset="-122"/>
                <a:cs typeface="+mn-ea"/>
                <a:sym typeface="+mn-ea"/>
              </a:rPr>
              <a:t>、各种本本</a:t>
            </a:r>
            <a:endParaRPr kumimoji="0" lang="zh-CN" altLang="en-US" sz="54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汉仪铸字木头人W" panose="00020600040101010101" charset="-122"/>
              <a:ea typeface="汉仪铸字木头人W" panose="00020600040101010101" charset="-122"/>
              <a:cs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ldLvl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D7F34F9F-1A0D-4435-B496-6BB2248C7392}"/>
              </a:ext>
            </a:extLst>
          </p:cNvPr>
          <p:cNvSpPr/>
          <p:nvPr/>
        </p:nvSpPr>
        <p:spPr>
          <a:xfrm>
            <a:off x="2375269" y="2967335"/>
            <a:ext cx="74414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15A29"/>
                </a:solidFill>
                <a:effectLst/>
                <a:latin typeface="汉仪雅酷黑简" panose="00020600040101010101" charset="-122"/>
                <a:ea typeface="汉仪雅酷黑简" panose="00020600040101010101" charset="-122"/>
                <a:cs typeface="汉仪雅酷黑简" panose="00020600040101010101" charset="-122"/>
              </a:rPr>
              <a:t>优    秀  作   业   展   示</a:t>
            </a:r>
            <a:endParaRPr lang="zh-CN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15A29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390408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544445" y="2659687"/>
            <a:ext cx="7845425" cy="1106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6600" kern="0" spc="-30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汉仪铸字木头人W" panose="00020600040101010101" charset="-122"/>
                <a:ea typeface="汉仪铸字木头人W" panose="00020600040101010101" charset="-122"/>
                <a:cs typeface="+mn-ea"/>
                <a:sym typeface="+mn-lt"/>
              </a:rPr>
              <a:t>给家长一些建议</a:t>
            </a:r>
            <a:endParaRPr kumimoji="0" lang="zh-CN" altLang="en-US" sz="6600" i="0" u="none" strike="noStrike" kern="0" cap="none" spc="-30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汉仪铸字木头人W" panose="00020600040101010101" charset="-122"/>
              <a:ea typeface="汉仪铸字木头人W" panose="00020600040101010101" charset="-122"/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4369377" y="1779922"/>
            <a:ext cx="3453246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3200" dirty="0">
                <a:solidFill>
                  <a:schemeClr val="bg1"/>
                </a:solidFill>
                <a:latin typeface="汉仪铸字木头人W" panose="00020600040101010101" charset="-122"/>
                <a:ea typeface="汉仪铸字木头人W" panose="00020600040101010101" charset="-122"/>
                <a:cs typeface="Arial" panose="020B0604020202020204" pitchFamily="34" charset="0"/>
              </a:rPr>
              <a:t>第五部分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94069" y="1608075"/>
            <a:ext cx="7431111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4500"/>
              </a:lnSpc>
              <a:buFont typeface="Wingdings" panose="05000000000000000000" pitchFamily="2" charset="2"/>
              <a:buChar char="n"/>
            </a:pP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要正确看待孩子的成绩</a:t>
            </a:r>
          </a:p>
          <a:p>
            <a:pPr marL="285750" indent="-285750">
              <a:lnSpc>
                <a:spcPts val="4500"/>
              </a:lnSpc>
              <a:buFont typeface="Wingdings" panose="05000000000000000000" pitchFamily="2" charset="2"/>
              <a:buChar char="n"/>
            </a:pP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cs typeface="汉仪铸字木头人W" panose="00020600040101010101" charset="-122"/>
            </a:endParaRPr>
          </a:p>
        </p:txBody>
      </p:sp>
      <p:sp>
        <p:nvSpPr>
          <p:cNvPr id="2" name="矩形1"/>
          <p:cNvSpPr>
            <a:spLocks noChangeArrowheads="1"/>
          </p:cNvSpPr>
          <p:nvPr/>
        </p:nvSpPr>
        <p:spPr bwMode="auto">
          <a:xfrm>
            <a:off x="3125158" y="167028"/>
            <a:ext cx="6191250" cy="863600"/>
          </a:xfrm>
          <a:prstGeom prst="rect">
            <a:avLst/>
          </a:prstGeom>
          <a:noFill/>
          <a:ln w="12700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5400" dirty="0">
                <a:solidFill>
                  <a:schemeClr val="bg1"/>
                </a:solidFill>
                <a:latin typeface="汉仪铸字木头人W" panose="00020600040101010101" charset="-122"/>
                <a:ea typeface="汉仪铸字木头人W" panose="00020600040101010101" charset="-122"/>
                <a:sym typeface="+mn-ea"/>
              </a:rPr>
              <a:t>向各位家长提一些建议</a:t>
            </a:r>
            <a:endParaRPr kumimoji="0" lang="zh-CN" altLang="en-US" sz="54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汉仪铸字木头人W" panose="00020600040101010101" charset="-122"/>
              <a:ea typeface="汉仪铸字木头人W" panose="00020600040101010101" charset="-122"/>
              <a:cs typeface="+mn-ea"/>
              <a:sym typeface="+mn-ea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83563" y="2459941"/>
            <a:ext cx="10674439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500" dirty="0">
                <a:ea typeface="华文新魏" panose="02010800040101010101" pitchFamily="2" charset="-122"/>
              </a:rPr>
              <a:t>       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细节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决定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成败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，态度决定人生。孩子来自不同的学庭，学习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习惯、学习态度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学习方法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等等都不一样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。孩子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学习成绩好，并不意味着思想好、能力高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，孩子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暂时学习成绩落后，并不意味着思想差、能力低。不能认为成绩就是一切，考试成绩高，要引导孩子不要自满；考试成绩不理想，应该心平气和地与老师、孩子一起研究存在的问题。既要与同学比，更要与自己比，比较前后几次考试，看是否退步，原因是什么。比较各科之间的成绩，看哪科是弱项，多花些时间补上。</a:t>
            </a:r>
          </a:p>
        </p:txBody>
      </p:sp>
    </p:spTree>
    <p:extLst>
      <p:ext uri="{BB962C8B-B14F-4D97-AF65-F5344CB8AC3E}">
        <p14:creationId xmlns:p14="http://schemas.microsoft.com/office/powerpoint/2010/main" val="30583651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 bldLvl="0" animBg="1"/>
      <p:bldP spid="6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94069" y="1608075"/>
            <a:ext cx="7431111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4500"/>
              </a:lnSpc>
              <a:buFont typeface="Wingdings" panose="05000000000000000000" pitchFamily="2" charset="2"/>
              <a:buChar char="n"/>
            </a:pP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保持一致，始终如一</a:t>
            </a:r>
          </a:p>
          <a:p>
            <a:pPr marL="285750" indent="-285750">
              <a:lnSpc>
                <a:spcPts val="4500"/>
              </a:lnSpc>
              <a:buFont typeface="Wingdings" panose="05000000000000000000" pitchFamily="2" charset="2"/>
              <a:buChar char="n"/>
            </a:pP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cs typeface="汉仪铸字木头人W" panose="00020600040101010101" charset="-122"/>
            </a:endParaRPr>
          </a:p>
        </p:txBody>
      </p:sp>
      <p:sp>
        <p:nvSpPr>
          <p:cNvPr id="2" name="矩形1"/>
          <p:cNvSpPr>
            <a:spLocks noChangeArrowheads="1"/>
          </p:cNvSpPr>
          <p:nvPr/>
        </p:nvSpPr>
        <p:spPr bwMode="auto">
          <a:xfrm>
            <a:off x="3125158" y="167028"/>
            <a:ext cx="6191250" cy="863600"/>
          </a:xfrm>
          <a:prstGeom prst="rect">
            <a:avLst/>
          </a:prstGeom>
          <a:noFill/>
          <a:ln w="12700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5400" dirty="0">
                <a:solidFill>
                  <a:schemeClr val="bg1"/>
                </a:solidFill>
                <a:latin typeface="汉仪铸字木头人W" panose="00020600040101010101" charset="-122"/>
                <a:ea typeface="汉仪铸字木头人W" panose="00020600040101010101" charset="-122"/>
                <a:sym typeface="+mn-ea"/>
              </a:rPr>
              <a:t>向各位家长提一些建议</a:t>
            </a:r>
            <a:endParaRPr kumimoji="0" lang="zh-CN" altLang="en-US" sz="54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汉仪铸字木头人W" panose="00020600040101010101" charset="-122"/>
              <a:ea typeface="汉仪铸字木头人W" panose="00020600040101010101" charset="-122"/>
              <a:cs typeface="+mn-ea"/>
              <a:sym typeface="+mn-ea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133140" y="2854570"/>
            <a:ext cx="9659355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华文新魏" panose="02010800040101010101" pitchFamily="2" charset="-122"/>
              </a:rPr>
              <a:t>       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家长有劲的时候，能够注意到孩子的问题，自己工作吃力了，或者情绪不好时，就懒得理孩子了。这种状况常常使孩子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感觉到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学习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只是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满足大人的需要。</a:t>
            </a:r>
          </a:p>
        </p:txBody>
      </p:sp>
    </p:spTree>
    <p:extLst>
      <p:ext uri="{BB962C8B-B14F-4D97-AF65-F5344CB8AC3E}">
        <p14:creationId xmlns:p14="http://schemas.microsoft.com/office/powerpoint/2010/main" val="414450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 bldLvl="0" animBg="1"/>
      <p:bldP spid="7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94069" y="1608075"/>
            <a:ext cx="7431111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4500"/>
              </a:lnSpc>
              <a:buFont typeface="Wingdings" panose="05000000000000000000" pitchFamily="2" charset="2"/>
              <a:buChar char="n"/>
            </a:pP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分解目标，逐步实施</a:t>
            </a:r>
          </a:p>
          <a:p>
            <a:pPr marL="285750" indent="-285750">
              <a:lnSpc>
                <a:spcPts val="4500"/>
              </a:lnSpc>
              <a:buFont typeface="Wingdings" panose="05000000000000000000" pitchFamily="2" charset="2"/>
              <a:buChar char="n"/>
            </a:pP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cs typeface="汉仪铸字木头人W" panose="00020600040101010101" charset="-122"/>
            </a:endParaRPr>
          </a:p>
        </p:txBody>
      </p:sp>
      <p:sp>
        <p:nvSpPr>
          <p:cNvPr id="2" name="矩形1"/>
          <p:cNvSpPr>
            <a:spLocks noChangeArrowheads="1"/>
          </p:cNvSpPr>
          <p:nvPr/>
        </p:nvSpPr>
        <p:spPr bwMode="auto">
          <a:xfrm>
            <a:off x="3125158" y="167028"/>
            <a:ext cx="6191250" cy="863600"/>
          </a:xfrm>
          <a:prstGeom prst="rect">
            <a:avLst/>
          </a:prstGeom>
          <a:noFill/>
          <a:ln w="12700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5400" dirty="0">
                <a:solidFill>
                  <a:schemeClr val="bg1"/>
                </a:solidFill>
                <a:latin typeface="汉仪铸字木头人W" panose="00020600040101010101" charset="-122"/>
                <a:ea typeface="汉仪铸字木头人W" panose="00020600040101010101" charset="-122"/>
                <a:sym typeface="+mn-ea"/>
              </a:rPr>
              <a:t>向各位家长提一些建议</a:t>
            </a:r>
            <a:endParaRPr kumimoji="0" lang="zh-CN" altLang="en-US" sz="54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汉仪铸字木头人W" panose="00020600040101010101" charset="-122"/>
              <a:ea typeface="汉仪铸字木头人W" panose="00020600040101010101" charset="-122"/>
              <a:cs typeface="+mn-ea"/>
              <a:sym typeface="+mn-ea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03479" y="2661634"/>
            <a:ext cx="10007958" cy="257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华文新魏" panose="02010800040101010101" pitchFamily="2" charset="-122"/>
              </a:rPr>
              <a:t>       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无论是培养习惯、改正缺点，还是实现目标，都必须是可以操作的。所谓“操作”的含义就是孩子知道第一步该干什么，第二步该干什么。如果对孩子的要求只是一个理论上成立的计划，那么就无法指望孩子能够如你所愿。 </a:t>
            </a:r>
          </a:p>
        </p:txBody>
      </p:sp>
    </p:spTree>
    <p:extLst>
      <p:ext uri="{BB962C8B-B14F-4D97-AF65-F5344CB8AC3E}">
        <p14:creationId xmlns:p14="http://schemas.microsoft.com/office/powerpoint/2010/main" val="362735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 bldLvl="0" animBg="1"/>
      <p:bldP spid="5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94069" y="1608075"/>
            <a:ext cx="7431111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4500"/>
              </a:lnSpc>
              <a:buFont typeface="Wingdings" panose="05000000000000000000" pitchFamily="2" charset="2"/>
              <a:buChar char="n"/>
            </a:pP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保护孩子自尊心</a:t>
            </a:r>
          </a:p>
          <a:p>
            <a:pPr marL="285750" indent="-285750">
              <a:lnSpc>
                <a:spcPts val="4500"/>
              </a:lnSpc>
              <a:buFont typeface="Wingdings" panose="05000000000000000000" pitchFamily="2" charset="2"/>
              <a:buChar char="n"/>
            </a:pP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cs typeface="汉仪铸字木头人W" panose="00020600040101010101" charset="-122"/>
            </a:endParaRPr>
          </a:p>
        </p:txBody>
      </p:sp>
      <p:sp>
        <p:nvSpPr>
          <p:cNvPr id="2" name="矩形1"/>
          <p:cNvSpPr>
            <a:spLocks noChangeArrowheads="1"/>
          </p:cNvSpPr>
          <p:nvPr/>
        </p:nvSpPr>
        <p:spPr bwMode="auto">
          <a:xfrm>
            <a:off x="3125158" y="167028"/>
            <a:ext cx="6191250" cy="863600"/>
          </a:xfrm>
          <a:prstGeom prst="rect">
            <a:avLst/>
          </a:prstGeom>
          <a:noFill/>
          <a:ln w="12700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5400" dirty="0">
                <a:solidFill>
                  <a:schemeClr val="bg1"/>
                </a:solidFill>
                <a:latin typeface="汉仪铸字木头人W" panose="00020600040101010101" charset="-122"/>
                <a:ea typeface="汉仪铸字木头人W" panose="00020600040101010101" charset="-122"/>
                <a:sym typeface="+mn-ea"/>
              </a:rPr>
              <a:t>向各位家长提一些建议</a:t>
            </a:r>
            <a:endParaRPr kumimoji="0" lang="zh-CN" altLang="en-US" sz="54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汉仪铸字木头人W" panose="00020600040101010101" charset="-122"/>
              <a:ea typeface="汉仪铸字木头人W" panose="00020600040101010101" charset="-122"/>
              <a:cs typeface="+mn-ea"/>
              <a:sym typeface="+mn-ea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38200" y="2385543"/>
            <a:ext cx="1027626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华文新魏" panose="02010800040101010101" pitchFamily="2" charset="-122"/>
              </a:rPr>
              <a:t>       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一定允许孩子有失误的时候，和孩子站在一起面对失误而不是站在对立面批评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这样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即使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孩子考砸了，他也会主动告诉你，因为这时候他非常需要有人分忧。能分忧的家长一定有权威，也一定能让孩子更加珍惜父母给予的这份自由。 </a:t>
            </a:r>
          </a:p>
        </p:txBody>
      </p:sp>
    </p:spTree>
    <p:extLst>
      <p:ext uri="{BB962C8B-B14F-4D97-AF65-F5344CB8AC3E}">
        <p14:creationId xmlns:p14="http://schemas.microsoft.com/office/powerpoint/2010/main" val="291391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 bldLvl="0" animBg="1"/>
      <p:bldP spid="6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94069" y="1608075"/>
            <a:ext cx="7431111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4500"/>
              </a:lnSpc>
              <a:buFont typeface="Wingdings" panose="05000000000000000000" pitchFamily="2" charset="2"/>
              <a:buChar char="n"/>
            </a:pP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多给孩子一点信心</a:t>
            </a:r>
          </a:p>
          <a:p>
            <a:pPr marL="285750" indent="-285750">
              <a:lnSpc>
                <a:spcPts val="4500"/>
              </a:lnSpc>
              <a:buFont typeface="Wingdings" panose="05000000000000000000" pitchFamily="2" charset="2"/>
              <a:buChar char="n"/>
            </a:pP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cs typeface="汉仪铸字木头人W" panose="00020600040101010101" charset="-122"/>
            </a:endParaRPr>
          </a:p>
        </p:txBody>
      </p:sp>
      <p:sp>
        <p:nvSpPr>
          <p:cNvPr id="2" name="矩形1"/>
          <p:cNvSpPr>
            <a:spLocks noChangeArrowheads="1"/>
          </p:cNvSpPr>
          <p:nvPr/>
        </p:nvSpPr>
        <p:spPr bwMode="auto">
          <a:xfrm>
            <a:off x="3125158" y="167028"/>
            <a:ext cx="6191250" cy="863600"/>
          </a:xfrm>
          <a:prstGeom prst="rect">
            <a:avLst/>
          </a:prstGeom>
          <a:noFill/>
          <a:ln w="12700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5400" dirty="0">
                <a:solidFill>
                  <a:schemeClr val="bg1"/>
                </a:solidFill>
                <a:latin typeface="汉仪铸字木头人W" panose="00020600040101010101" charset="-122"/>
                <a:ea typeface="汉仪铸字木头人W" panose="00020600040101010101" charset="-122"/>
                <a:sym typeface="+mn-ea"/>
              </a:rPr>
              <a:t>向各位家长提一些建议</a:t>
            </a:r>
            <a:endParaRPr kumimoji="0" lang="zh-CN" altLang="en-US" sz="54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汉仪铸字木头人W" panose="00020600040101010101" charset="-122"/>
              <a:ea typeface="汉仪铸字木头人W" panose="00020600040101010101" charset="-122"/>
              <a:cs typeface="+mn-ea"/>
              <a:sym typeface="+mn-ea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55184" y="2411626"/>
            <a:ext cx="10574437" cy="3870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900" b="1" dirty="0">
                <a:ea typeface="华文新魏" panose="02010800040101010101" pitchFamily="2" charset="-122"/>
              </a:rPr>
              <a:t>       </a:t>
            </a:r>
            <a:r>
              <a:rPr lang="zh-CN" altLang="en-US" sz="2900" dirty="0">
                <a:latin typeface="楷体" panose="02010609060101010101" pitchFamily="49" charset="-122"/>
                <a:ea typeface="楷体" panose="02010609060101010101" pitchFamily="49" charset="-122"/>
              </a:rPr>
              <a:t>做孩子</a:t>
            </a:r>
            <a:r>
              <a:rPr lang="zh-CN" altLang="en-US" sz="29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成长强有力</a:t>
            </a:r>
            <a:r>
              <a:rPr lang="zh-CN" altLang="en-US" sz="2900" dirty="0">
                <a:latin typeface="楷体" panose="02010609060101010101" pitchFamily="49" charset="-122"/>
                <a:ea typeface="楷体" panose="02010609060101010101" pitchFamily="49" charset="-122"/>
              </a:rPr>
              <a:t>的后盾。由于孩子的个体差异，免不了成绩有好有坏，孩子由于不肯学习，导致成绩差，我们就应该适当的</a:t>
            </a:r>
            <a:r>
              <a:rPr lang="zh-CN" altLang="en-US" sz="29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批评；如果</a:t>
            </a:r>
            <a:r>
              <a:rPr lang="zh-CN" altLang="en-US" sz="2900" dirty="0">
                <a:latin typeface="楷体" panose="02010609060101010101" pitchFamily="49" charset="-122"/>
                <a:ea typeface="楷体" panose="02010609060101010101" pitchFamily="49" charset="-122"/>
              </a:rPr>
              <a:t>孩子很尽力了，成绩却不怎么理想，我们更应该给他信心，而不是</a:t>
            </a:r>
            <a:r>
              <a:rPr lang="zh-CN" altLang="en-US" sz="29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一味地给</a:t>
            </a:r>
            <a:r>
              <a:rPr lang="zh-CN" altLang="en-US" sz="2900" dirty="0">
                <a:latin typeface="楷体" panose="02010609060101010101" pitchFamily="49" charset="-122"/>
                <a:ea typeface="楷体" panose="02010609060101010101" pitchFamily="49" charset="-122"/>
              </a:rPr>
              <a:t>他泼冷水，这样反而会使他对学习产生反感的情绪。 　</a:t>
            </a:r>
          </a:p>
          <a:p>
            <a:pPr eaLnBrk="1" hangingPunct="1"/>
            <a:r>
              <a:rPr lang="zh-CN" altLang="en-US" sz="2800" b="1" dirty="0">
                <a:latin typeface="Times New Roman" panose="02020603050405020304" pitchFamily="18" charset="0"/>
                <a:ea typeface="华文新魏" panose="02010800040101010101" pitchFamily="2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293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 bldLvl="0" animBg="1"/>
      <p:bldP spid="5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94069" y="1608075"/>
            <a:ext cx="7431111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4500"/>
              </a:lnSpc>
              <a:buFont typeface="Wingdings" panose="05000000000000000000" pitchFamily="2" charset="2"/>
              <a:buChar char="n"/>
            </a:pP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培养孩子责任心</a:t>
            </a:r>
          </a:p>
          <a:p>
            <a:pPr marL="285750" indent="-285750">
              <a:lnSpc>
                <a:spcPts val="4500"/>
              </a:lnSpc>
              <a:buFont typeface="Wingdings" panose="05000000000000000000" pitchFamily="2" charset="2"/>
              <a:buChar char="n"/>
            </a:pP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cs typeface="汉仪铸字木头人W" panose="00020600040101010101" charset="-122"/>
            </a:endParaRPr>
          </a:p>
        </p:txBody>
      </p:sp>
      <p:sp>
        <p:nvSpPr>
          <p:cNvPr id="2" name="矩形1"/>
          <p:cNvSpPr>
            <a:spLocks noChangeArrowheads="1"/>
          </p:cNvSpPr>
          <p:nvPr/>
        </p:nvSpPr>
        <p:spPr bwMode="auto">
          <a:xfrm>
            <a:off x="3125158" y="167028"/>
            <a:ext cx="6191250" cy="863600"/>
          </a:xfrm>
          <a:prstGeom prst="rect">
            <a:avLst/>
          </a:prstGeom>
          <a:noFill/>
          <a:ln w="12700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5400" dirty="0">
                <a:solidFill>
                  <a:schemeClr val="bg1"/>
                </a:solidFill>
                <a:latin typeface="汉仪铸字木头人W" panose="00020600040101010101" charset="-122"/>
                <a:ea typeface="汉仪铸字木头人W" panose="00020600040101010101" charset="-122"/>
                <a:sym typeface="+mn-ea"/>
              </a:rPr>
              <a:t>向各位家长提一些建议</a:t>
            </a:r>
            <a:endParaRPr kumimoji="0" lang="zh-CN" altLang="en-US" sz="54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汉仪铸字木头人W" panose="00020600040101010101" charset="-122"/>
              <a:ea typeface="汉仪铸字木头人W" panose="00020600040101010101" charset="-122"/>
              <a:cs typeface="+mn-ea"/>
              <a:sym typeface="+mn-ea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40822" y="2351468"/>
            <a:ext cx="10959921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latinLnBrk="1" hangingPunct="1">
              <a:lnSpc>
                <a:spcPct val="150000"/>
              </a:lnSpc>
            </a:pPr>
            <a:r>
              <a:rPr lang="en-US" altLang="zh-CN" sz="2800" dirty="0">
                <a:ea typeface="华文新魏" panose="02010800040101010101" pitchFamily="2" charset="-122"/>
              </a:rPr>
              <a:t>      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有些孩子虽然学习成绩不突出，可是有很强的责任心，将来照样能做出一番事业。培养孩子的责任心，我们应该从小事做起。让孩子明白为人子的义务和责任，进行适当的家务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劳动。对待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自己的工作尽职尽责，在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班级值日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为他人服务时，不偷懒。教育孩子对自己所做的事情负责任。尤其是做错事能勇担责任，不把责任推给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他人，虚心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接受批评。</a:t>
            </a:r>
          </a:p>
        </p:txBody>
      </p:sp>
    </p:spTree>
    <p:extLst>
      <p:ext uri="{BB962C8B-B14F-4D97-AF65-F5344CB8AC3E}">
        <p14:creationId xmlns:p14="http://schemas.microsoft.com/office/powerpoint/2010/main" val="365622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 bldLvl="0" animBg="1"/>
      <p:bldP spid="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1"/>
          <p:cNvSpPr>
            <a:spLocks noChangeArrowheads="1"/>
          </p:cNvSpPr>
          <p:nvPr/>
        </p:nvSpPr>
        <p:spPr bwMode="auto">
          <a:xfrm>
            <a:off x="3125158" y="167028"/>
            <a:ext cx="6191250" cy="863600"/>
          </a:xfrm>
          <a:prstGeom prst="rect">
            <a:avLst/>
          </a:prstGeom>
          <a:noFill/>
          <a:ln w="12700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5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汉仪铸字木头人W" panose="00020600040101010101" charset="-122"/>
                <a:ea typeface="汉仪铸字木头人W" panose="00020600040101010101" charset="-122"/>
                <a:cs typeface="+mn-ea"/>
                <a:sym typeface="+mn-lt"/>
              </a:rPr>
              <a:t>召开家长会的目的</a:t>
            </a:r>
          </a:p>
        </p:txBody>
      </p:sp>
      <p:sp>
        <p:nvSpPr>
          <p:cNvPr id="13" name="文本框1"/>
          <p:cNvSpPr txBox="1">
            <a:spLocks noChangeArrowheads="1"/>
          </p:cNvSpPr>
          <p:nvPr/>
        </p:nvSpPr>
        <p:spPr bwMode="auto">
          <a:xfrm>
            <a:off x="1396870" y="2300179"/>
            <a:ext cx="9647539" cy="768350"/>
          </a:xfrm>
          <a:prstGeom prst="rect">
            <a:avLst/>
          </a:prstGeom>
          <a:noFill/>
          <a:ln w="9525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anchor="b">
            <a:spAutoFit/>
          </a:bodyPr>
          <a:lstStyle/>
          <a:p>
            <a:r>
              <a:rPr lang="zh-CN" altLang="zh-CN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汉仪铸字木头人W" panose="00020600040101010101" charset="-122"/>
                <a:ea typeface="汉仪铸字木头人W" panose="00020600040101010101" charset="-122"/>
                <a:cs typeface="+mn-ea"/>
                <a:sym typeface="+mn-lt"/>
              </a:rPr>
              <a:t>我们的努力＋您的关爱＝孩子的</a:t>
            </a:r>
            <a:r>
              <a:rPr lang="zh-CN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汉仪铸字木头人W" panose="00020600040101010101" charset="-122"/>
                <a:ea typeface="汉仪铸字木头人W" panose="00020600040101010101" charset="-122"/>
                <a:cs typeface="+mn-ea"/>
                <a:sym typeface="+mn-lt"/>
              </a:rPr>
              <a:t>进步</a:t>
            </a:r>
            <a:endParaRPr lang="zh-CN" altLang="zh-CN" sz="4400" b="1" dirty="0">
              <a:solidFill>
                <a:schemeClr val="tx1">
                  <a:lumMod val="65000"/>
                  <a:lumOff val="35000"/>
                </a:schemeClr>
              </a:solidFill>
              <a:latin typeface="汉仪铸字木头人W" panose="00020600040101010101" charset="-122"/>
              <a:ea typeface="汉仪铸字木头人W" panose="00020600040101010101" charset="-122"/>
              <a:cs typeface="+mn-ea"/>
              <a:sym typeface="+mn-lt"/>
            </a:endParaRPr>
          </a:p>
        </p:txBody>
      </p:sp>
      <p:pic>
        <p:nvPicPr>
          <p:cNvPr id="2" name="图片 1" descr="36f2bedbd38a33a34ec23d6f7a0a20f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345" y="4888230"/>
            <a:ext cx="6678295" cy="1783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3" grpId="0" bldLvl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云形 3"/>
          <p:cNvSpPr/>
          <p:nvPr/>
        </p:nvSpPr>
        <p:spPr>
          <a:xfrm>
            <a:off x="4204335" y="1352283"/>
            <a:ext cx="7154831" cy="4658628"/>
          </a:xfrm>
          <a:prstGeom prst="cloud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25671" y="2083574"/>
            <a:ext cx="551215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3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汉仪铸字木头人W" panose="00020600040101010101" charset="-122"/>
              </a:rPr>
              <a:t>你怎么还不去做作业，快去！</a:t>
            </a:r>
          </a:p>
          <a:p>
            <a:pPr algn="ctr">
              <a:lnSpc>
                <a:spcPts val="33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汉仪铸字木头人W" panose="00020600040101010101" charset="-122"/>
              </a:rPr>
              <a:t>我讨厌你。</a:t>
            </a:r>
          </a:p>
          <a:p>
            <a:pPr algn="ctr">
              <a:lnSpc>
                <a:spcPts val="33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汉仪铸字木头人W" panose="00020600040101010101" charset="-122"/>
              </a:rPr>
              <a:t>下次再这样的话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汉仪铸字木头人W" panose="00020600040101010101" charset="-122"/>
              </a:rPr>
              <a:t>……</a:t>
            </a:r>
          </a:p>
          <a:p>
            <a:pPr algn="ctr">
              <a:lnSpc>
                <a:spcPts val="33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汉仪铸字木头人W" panose="00020600040101010101" charset="-122"/>
              </a:rPr>
              <a:t>你怎么连这种题目也不会做。</a:t>
            </a:r>
          </a:p>
          <a:p>
            <a:pPr algn="ctr">
              <a:lnSpc>
                <a:spcPts val="33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汉仪铸字木头人W" panose="00020600040101010101" charset="-122"/>
              </a:rPr>
              <a:t>我不来管你了。</a:t>
            </a:r>
          </a:p>
          <a:p>
            <a:pPr algn="ctr">
              <a:lnSpc>
                <a:spcPts val="33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汉仪铸字木头人W" panose="00020600040101010101" charset="-122"/>
              </a:rPr>
              <a:t>你脑子出问题了，是不是？</a:t>
            </a:r>
          </a:p>
          <a:p>
            <a:pPr algn="ctr">
              <a:lnSpc>
                <a:spcPts val="33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汉仪铸字木头人W" panose="00020600040101010101" charset="-122"/>
              </a:rPr>
              <a:t>你真不如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汉仪铸字木头人W" panose="00020600040101010101" charset="-122"/>
              </a:rPr>
              <a:t>××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汉仪铸字木头人W" panose="00020600040101010101" charset="-122"/>
              </a:rPr>
              <a:t>学习好。</a:t>
            </a:r>
          </a:p>
          <a:p>
            <a:pPr algn="ctr">
              <a:lnSpc>
                <a:spcPts val="33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汉仪铸字木头人W" panose="00020600040101010101" charset="-122"/>
              </a:rPr>
              <a:t>你写得太差了！</a:t>
            </a:r>
          </a:p>
        </p:txBody>
      </p:sp>
      <p:sp>
        <p:nvSpPr>
          <p:cNvPr id="3" name="矩形1"/>
          <p:cNvSpPr>
            <a:spLocks noChangeArrowheads="1"/>
          </p:cNvSpPr>
          <p:nvPr/>
        </p:nvSpPr>
        <p:spPr bwMode="auto">
          <a:xfrm>
            <a:off x="3125158" y="167028"/>
            <a:ext cx="6191250" cy="863600"/>
          </a:xfrm>
          <a:prstGeom prst="rect">
            <a:avLst/>
          </a:prstGeom>
          <a:noFill/>
          <a:ln w="12700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600" dirty="0">
                <a:solidFill>
                  <a:schemeClr val="bg1"/>
                </a:solidFill>
                <a:latin typeface="汉仪铸字木头人W" panose="00020600040101010101" charset="-122"/>
                <a:ea typeface="汉仪铸字木头人W" panose="00020600040101010101" charset="-122"/>
                <a:cs typeface="汉仪铸字木头人W" panose="00020600040101010101" charset="-122"/>
                <a:sym typeface="+mn-ea"/>
              </a:rPr>
              <a:t>孩子最不喜欢听到家长说的</a:t>
            </a:r>
            <a:r>
              <a:rPr lang="en-US" altLang="zh-CN" sz="3600" dirty="0">
                <a:solidFill>
                  <a:schemeClr val="bg1"/>
                </a:solidFill>
                <a:latin typeface="汉仪铸字木头人W" panose="00020600040101010101" charset="-122"/>
                <a:ea typeface="汉仪铸字木头人W" panose="00020600040101010101" charset="-122"/>
                <a:cs typeface="汉仪铸字木头人W" panose="00020600040101010101" charset="-122"/>
                <a:sym typeface="+mn-ea"/>
              </a:rPr>
              <a:t>10</a:t>
            </a:r>
            <a:r>
              <a:rPr lang="zh-CN" altLang="en-US" sz="3600" dirty="0">
                <a:solidFill>
                  <a:schemeClr val="bg1"/>
                </a:solidFill>
                <a:latin typeface="汉仪铸字木头人W" panose="00020600040101010101" charset="-122"/>
                <a:ea typeface="汉仪铸字木头人W" panose="00020600040101010101" charset="-122"/>
                <a:cs typeface="汉仪铸字木头人W" panose="00020600040101010101" charset="-122"/>
                <a:sym typeface="+mn-ea"/>
              </a:rPr>
              <a:t>句话是</a:t>
            </a:r>
            <a:endParaRPr kumimoji="0" lang="zh-CN" altLang="en-US" sz="36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汉仪铸字木头人W" panose="00020600040101010101" charset="-122"/>
              <a:ea typeface="汉仪铸字木头人W" panose="00020600040101010101" charset="-122"/>
              <a:cs typeface="汉仪铸字木头人W" panose="00020600040101010101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265" y="1732915"/>
            <a:ext cx="4534535" cy="4729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/>
      <p:bldP spid="3" grpId="0" bldLvl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云形 3"/>
          <p:cNvSpPr/>
          <p:nvPr/>
        </p:nvSpPr>
        <p:spPr>
          <a:xfrm>
            <a:off x="4424829" y="1727720"/>
            <a:ext cx="6771005" cy="4448175"/>
          </a:xfrm>
          <a:prstGeom prst="cloud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22800" y="2531384"/>
            <a:ext cx="339852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汉仪铸字木头人W" panose="00020600040101010101" charset="-122"/>
              </a:rPr>
              <a:t>有偿家教</a:t>
            </a:r>
          </a:p>
        </p:txBody>
      </p:sp>
      <p:sp>
        <p:nvSpPr>
          <p:cNvPr id="3" name="矩形1"/>
          <p:cNvSpPr>
            <a:spLocks noChangeArrowheads="1"/>
          </p:cNvSpPr>
          <p:nvPr/>
        </p:nvSpPr>
        <p:spPr bwMode="auto">
          <a:xfrm>
            <a:off x="3125158" y="167028"/>
            <a:ext cx="6191250" cy="863600"/>
          </a:xfrm>
          <a:prstGeom prst="rect">
            <a:avLst/>
          </a:prstGeom>
          <a:noFill/>
          <a:ln w="12700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600" dirty="0">
                <a:solidFill>
                  <a:schemeClr val="bg1"/>
                </a:solidFill>
                <a:latin typeface="汉仪铸字木头人W" panose="00020600040101010101" charset="-122"/>
                <a:ea typeface="汉仪铸字木头人W" panose="00020600040101010101" charset="-122"/>
                <a:cs typeface="汉仪铸字木头人W" panose="00020600040101010101" charset="-122"/>
                <a:sym typeface="+mn-ea"/>
              </a:rPr>
              <a:t>补充说明</a:t>
            </a:r>
            <a:endParaRPr kumimoji="0" lang="zh-CN" altLang="en-US" sz="36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汉仪铸字木头人W" panose="00020600040101010101" charset="-122"/>
              <a:ea typeface="汉仪铸字木头人W" panose="00020600040101010101" charset="-122"/>
              <a:cs typeface="汉仪铸字木头人W" panose="00020600040101010101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265" y="1732915"/>
            <a:ext cx="4534535" cy="472948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424909" y="3458256"/>
            <a:ext cx="339852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汉仪铸字木头人W" panose="00020600040101010101" charset="-122"/>
              </a:rPr>
              <a:t>作业量</a:t>
            </a:r>
          </a:p>
        </p:txBody>
      </p:sp>
      <p:sp>
        <p:nvSpPr>
          <p:cNvPr id="8" name="矩形 7"/>
          <p:cNvSpPr/>
          <p:nvPr/>
        </p:nvSpPr>
        <p:spPr>
          <a:xfrm>
            <a:off x="6677742" y="4713061"/>
            <a:ext cx="339852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汉仪铸字木头人W" panose="00020600040101010101" charset="-122"/>
              </a:rPr>
              <a:t>满意度</a:t>
            </a:r>
          </a:p>
        </p:txBody>
      </p:sp>
      <p:sp>
        <p:nvSpPr>
          <p:cNvPr id="9" name="矩形 8"/>
          <p:cNvSpPr/>
          <p:nvPr/>
        </p:nvSpPr>
        <p:spPr>
          <a:xfrm>
            <a:off x="7124169" y="2493944"/>
            <a:ext cx="339852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汉仪铸字木头人W" panose="00020600040101010101" charset="-122"/>
              </a:rPr>
              <a:t>晚托班</a:t>
            </a:r>
          </a:p>
        </p:txBody>
      </p:sp>
      <p:sp>
        <p:nvSpPr>
          <p:cNvPr id="10" name="矩形 9"/>
          <p:cNvSpPr/>
          <p:nvPr/>
        </p:nvSpPr>
        <p:spPr>
          <a:xfrm>
            <a:off x="7617148" y="3591383"/>
            <a:ext cx="339852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汉仪铸字木头人W" panose="00020600040101010101" charset="-122"/>
              </a:rPr>
              <a:t>群消息</a:t>
            </a:r>
          </a:p>
        </p:txBody>
      </p:sp>
      <p:sp>
        <p:nvSpPr>
          <p:cNvPr id="11" name="矩形 10"/>
          <p:cNvSpPr/>
          <p:nvPr/>
        </p:nvSpPr>
        <p:spPr>
          <a:xfrm>
            <a:off x="4424829" y="4474520"/>
            <a:ext cx="339852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汉仪铸字木头人W" panose="00020600040101010101" charset="-122"/>
              </a:rPr>
              <a:t>非学业作业</a:t>
            </a:r>
          </a:p>
        </p:txBody>
      </p:sp>
    </p:spTree>
    <p:extLst>
      <p:ext uri="{BB962C8B-B14F-4D97-AF65-F5344CB8AC3E}">
        <p14:creationId xmlns:p14="http://schemas.microsoft.com/office/powerpoint/2010/main" val="305060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/>
      <p:bldP spid="3" grpId="0" bldLvl="0" animBg="1"/>
      <p:bldP spid="7" grpId="0"/>
      <p:bldP spid="8" grpId="0"/>
      <p:bldP spid="9" grpId="0"/>
      <p:bldP spid="10" grpId="0"/>
      <p:bldP spid="1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9396" y="351602"/>
            <a:ext cx="1129579" cy="10294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矩形 16"/>
          <p:cNvSpPr/>
          <p:nvPr/>
        </p:nvSpPr>
        <p:spPr>
          <a:xfrm>
            <a:off x="2067560" y="1381125"/>
            <a:ext cx="6533515" cy="2399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汉仪铸字木头人W" panose="00020600040101010101" charset="-122"/>
                <a:ea typeface="汉仪铸字木头人W" panose="00020600040101010101" charset="-122"/>
                <a:cs typeface="汉仪铸字木头人W" panose="00020600040101010101" charset="-122"/>
              </a:rPr>
              <a:t>    学校教育不是万能，但学校会尽力，同时家庭教育必不可少，望家长能重视，你们的孩子需要我们教育，我们的学生也需要您的呵护，最后，我想说：在班级工作中，我做得不足的地方，希望家长理解、见谅，敬请各位家长提出宝贵意见。</a:t>
            </a:r>
            <a:endParaRPr lang="zh-CN" altLang="en-US" sz="2000" dirty="0">
              <a:solidFill>
                <a:schemeClr val="bg1"/>
              </a:solidFill>
              <a:latin typeface="汉仪铸字木头人W" panose="00020600040101010101" charset="-122"/>
              <a:ea typeface="汉仪铸字木头人W" panose="00020600040101010101" charset="-122"/>
              <a:cs typeface="汉仪铸字木头人W" panose="00020600040101010101" charset="-122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382496" y="1663454"/>
            <a:ext cx="7620056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9600" kern="0" spc="-300" dirty="0">
                <a:solidFill>
                  <a:schemeClr val="bg1"/>
                </a:solidFill>
                <a:latin typeface="汉仪铸字木头人W" panose="00020600040101010101" charset="-122"/>
                <a:ea typeface="汉仪铸字木头人W" panose="00020600040101010101" charset="-122"/>
                <a:cs typeface="+mn-ea"/>
                <a:sym typeface="+mn-lt"/>
              </a:rPr>
              <a:t>谢  谢</a:t>
            </a:r>
            <a:endParaRPr kumimoji="0" lang="zh-CN" altLang="en-US" sz="9600" i="0" u="none" strike="noStrike" kern="0" cap="none" spc="-30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汉仪铸字木头人W" panose="00020600040101010101" charset="-122"/>
              <a:ea typeface="汉仪铸字木头人W" panose="00020600040101010101" charset="-122"/>
              <a:cs typeface="+mn-ea"/>
              <a:sym typeface="+mn-l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4870688" y="3566711"/>
            <a:ext cx="26468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汉仪铸字木头人W" panose="00020600040101010101" charset="-122"/>
                <a:ea typeface="汉仪铸字木头人W" panose="00020600040101010101" charset="-122"/>
              </a:rPr>
              <a:t>三（</a:t>
            </a:r>
            <a:r>
              <a:rPr lang="en-US" altLang="zh-CN" sz="2000" dirty="0">
                <a:solidFill>
                  <a:schemeClr val="bg1"/>
                </a:solidFill>
                <a:latin typeface="汉仪铸字木头人W" panose="00020600040101010101" charset="-122"/>
                <a:ea typeface="汉仪铸字木头人W" panose="00020600040101010101" charset="-122"/>
              </a:rPr>
              <a:t>3</a:t>
            </a:r>
            <a:r>
              <a:rPr lang="zh-CN" altLang="en-US" sz="2000" dirty="0">
                <a:solidFill>
                  <a:schemeClr val="bg1"/>
                </a:solidFill>
                <a:latin typeface="汉仪铸字木头人W" panose="00020600040101010101" charset="-122"/>
                <a:ea typeface="汉仪铸字木头人W" panose="00020600040101010101" charset="-122"/>
              </a:rPr>
              <a:t>）班期中家长会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979817" y="2959700"/>
            <a:ext cx="650412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7200" kern="0" spc="-300" dirty="0">
                <a:solidFill>
                  <a:schemeClr val="bg1"/>
                </a:solidFill>
                <a:latin typeface="汉仪铸字木头人W" panose="00020600040101010101" charset="-122"/>
                <a:ea typeface="汉仪铸字木头人W" panose="00020600040101010101" charset="-122"/>
                <a:cs typeface="+mn-ea"/>
                <a:sym typeface="+mn-lt"/>
              </a:rPr>
              <a:t>三年级效应</a:t>
            </a:r>
            <a:endParaRPr kumimoji="0" lang="zh-CN" altLang="en-US" sz="7200" i="0" u="none" strike="noStrike" kern="0" cap="none" spc="-30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汉仪铸字木头人W" panose="00020600040101010101" charset="-122"/>
              <a:ea typeface="汉仪铸字木头人W" panose="00020600040101010101" charset="-122"/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4369377" y="1779922"/>
            <a:ext cx="3453246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3200" dirty="0">
                <a:solidFill>
                  <a:schemeClr val="bg1"/>
                </a:solidFill>
                <a:latin typeface="汉仪铸字木头人W" panose="00020600040101010101" charset="-122"/>
                <a:ea typeface="汉仪铸字木头人W" panose="00020600040101010101" charset="-122"/>
                <a:cs typeface="Arial" panose="020B0604020202020204" pitchFamily="34" charset="0"/>
              </a:rPr>
              <a:t>第二部分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云形 9"/>
          <p:cNvSpPr/>
          <p:nvPr/>
        </p:nvSpPr>
        <p:spPr>
          <a:xfrm>
            <a:off x="3211830" y="1572895"/>
            <a:ext cx="8547735" cy="3980815"/>
          </a:xfrm>
          <a:prstGeom prst="cloud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5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三年级效应”指的是：</a:t>
            </a:r>
            <a:endParaRPr lang="en-US" altLang="zh-CN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ts val="35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孩子在小学一、二年级的时候非常优秀，但到了三年级后，各科成绩不断下滑，甚至出现厌学情绪。</a:t>
            </a:r>
            <a:b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endParaRPr lang="en-US" altLang="zh-CN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父母们要重视起来哇！！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977765" y="1962785"/>
            <a:ext cx="5642610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汉仪铸字木头人W" panose="00020600040101010101" charset="-122"/>
              <a:ea typeface="汉仪铸字木头人W" panose="00020600040101010101" charset="-122"/>
              <a:cs typeface="汉仪铸字木头人W" panose="00020600040101010101" charset="-122"/>
            </a:endParaRPr>
          </a:p>
        </p:txBody>
      </p:sp>
      <p:sp>
        <p:nvSpPr>
          <p:cNvPr id="3" name="矩形1"/>
          <p:cNvSpPr>
            <a:spLocks noChangeArrowheads="1"/>
          </p:cNvSpPr>
          <p:nvPr/>
        </p:nvSpPr>
        <p:spPr bwMode="auto">
          <a:xfrm>
            <a:off x="3125158" y="167028"/>
            <a:ext cx="6191250" cy="863600"/>
          </a:xfrm>
          <a:prstGeom prst="rect">
            <a:avLst/>
          </a:prstGeom>
          <a:noFill/>
          <a:ln w="12700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5400" kern="0" dirty="0">
                <a:solidFill>
                  <a:schemeClr val="bg1"/>
                </a:solidFill>
                <a:latin typeface="汉仪铸字木头人W" panose="00020600040101010101" charset="-122"/>
                <a:ea typeface="汉仪铸字木头人W" panose="00020600040101010101" charset="-122"/>
                <a:cs typeface="+mn-ea"/>
                <a:sym typeface="+mn-lt"/>
              </a:rPr>
              <a:t>“三年级效应”</a:t>
            </a:r>
            <a:endParaRPr kumimoji="0" lang="zh-CN" altLang="zh-CN" sz="54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汉仪铸字木头人W" panose="00020600040101010101" charset="-122"/>
              <a:ea typeface="汉仪铸字木头人W" panose="00020600040101010101" charset="-122"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0330" y="1903095"/>
            <a:ext cx="4534535" cy="4729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8" grpId="0"/>
      <p:bldP spid="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978D5CD1-01AA-4A6D-BC01-52C58EBA761A}"/>
              </a:ext>
            </a:extLst>
          </p:cNvPr>
          <p:cNvSpPr txBox="1"/>
          <p:nvPr/>
        </p:nvSpPr>
        <p:spPr>
          <a:xfrm>
            <a:off x="1339402" y="2054403"/>
            <a:ext cx="9890161" cy="3944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>
              <a:latin typeface="汉仪雅酷黑简"/>
            </a:endParaRPr>
          </a:p>
          <a:p>
            <a:pPr>
              <a:lnSpc>
                <a:spcPts val="5000"/>
              </a:lnSpc>
            </a:pP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、一二年级经常考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90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多分的，一下子跌到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70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80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分。</a:t>
            </a:r>
            <a:endParaRPr lang="en-US" altLang="zh-CN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ts val="5000"/>
              </a:lnSpc>
            </a:pP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、上课无精打采，经常开小差，不愿意回答问题。</a:t>
            </a:r>
            <a:endParaRPr lang="en-US" altLang="zh-CN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ts val="5000"/>
              </a:lnSpc>
            </a:pP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、作业错误率越来越高，做过的题也会一错再错。</a:t>
            </a:r>
            <a:endParaRPr lang="en-US" altLang="zh-CN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ts val="5000"/>
              </a:lnSpc>
            </a:pP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、态度变得不认真，能偷懒就偷懒，应付了事。</a:t>
            </a:r>
            <a:endParaRPr lang="en-US" altLang="zh-CN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ts val="5000"/>
              </a:lnSpc>
            </a:pP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、不是不做作业就是不听课，经常被老师罚留堂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</a:p>
          <a:p>
            <a:endParaRPr lang="en-US" altLang="zh-CN" sz="2400" dirty="0">
              <a:latin typeface="汉仪雅酷黑简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75944E00-55A8-47D0-A9CB-A57CB316E205}"/>
              </a:ext>
            </a:extLst>
          </p:cNvPr>
          <p:cNvSpPr/>
          <p:nvPr/>
        </p:nvSpPr>
        <p:spPr>
          <a:xfrm>
            <a:off x="2380593" y="50754"/>
            <a:ext cx="743081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000" kern="0" dirty="0">
                <a:solidFill>
                  <a:schemeClr val="bg1"/>
                </a:solidFill>
                <a:ea typeface="汉仪铸字木头人W" panose="00020600040101010101" charset="-122"/>
                <a:cs typeface="+mn-ea"/>
              </a:rPr>
              <a:t>总结学生在三年级出现成绩滑坡几种情况：</a:t>
            </a:r>
            <a:endParaRPr lang="zh-CN" alt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2375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32BEF4E3-A445-4A7E-99D2-6C755E6F800F}"/>
              </a:ext>
            </a:extLst>
          </p:cNvPr>
          <p:cNvSpPr txBox="1"/>
          <p:nvPr/>
        </p:nvSpPr>
        <p:spPr>
          <a:xfrm>
            <a:off x="1387587" y="2007770"/>
            <a:ext cx="95906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三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年级是小学阶段中一个关键性的年级。在这个阶段，学生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的学习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内容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身心发展上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都会发生巨大的变化，如果忽视了这个阶段的学习，那对学生今后的学习将会产生很严重的影响。为什么会出现这种情形呢？我认为三年级主要出现了以下几个方面的变化：</a:t>
            </a:r>
            <a:endParaRPr lang="en-US" altLang="zh-CN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DE79B57B-1A75-4721-AE2F-D7F2FE9DC054}"/>
              </a:ext>
            </a:extLst>
          </p:cNvPr>
          <p:cNvSpPr/>
          <p:nvPr/>
        </p:nvSpPr>
        <p:spPr>
          <a:xfrm>
            <a:off x="3462278" y="108521"/>
            <a:ext cx="572464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800" kern="0" dirty="0">
                <a:solidFill>
                  <a:schemeClr val="bg1"/>
                </a:solidFill>
                <a:ea typeface="汉仪铸字木头人W" panose="00020600040101010101" charset="-122"/>
                <a:cs typeface="+mn-ea"/>
              </a:rPr>
              <a:t>出现这种现象的原因</a:t>
            </a:r>
            <a:endParaRPr lang="zh-CN" alt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0030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32BEF4E3-A445-4A7E-99D2-6C755E6F800F}"/>
              </a:ext>
            </a:extLst>
          </p:cNvPr>
          <p:cNvSpPr txBox="1"/>
          <p:nvPr/>
        </p:nvSpPr>
        <p:spPr>
          <a:xfrm>
            <a:off x="965916" y="1466858"/>
            <a:ext cx="101669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、学习内容</a:t>
            </a:r>
          </a:p>
          <a:p>
            <a:pPr fontAlgn="auto">
              <a:lnSpc>
                <a:spcPct val="15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从三年级开始，孩子们的学习内容变了。低年级主要是一些非常基础的知识，只要孩子肯下功夫，一般不成问题。到了三年级，学习的知识由简单到复杂，从形象思维向抽象思维过渡，这对学生提出了更高的要求，基础必须扎扎实实地掌握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DE79B57B-1A75-4721-AE2F-D7F2FE9DC054}"/>
              </a:ext>
            </a:extLst>
          </p:cNvPr>
          <p:cNvSpPr/>
          <p:nvPr/>
        </p:nvSpPr>
        <p:spPr>
          <a:xfrm>
            <a:off x="3462278" y="108521"/>
            <a:ext cx="572464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800" kern="0" dirty="0">
                <a:solidFill>
                  <a:schemeClr val="bg1"/>
                </a:solidFill>
                <a:ea typeface="汉仪铸字木头人W" panose="00020600040101010101" charset="-122"/>
                <a:cs typeface="+mn-ea"/>
              </a:rPr>
              <a:t>出现这种现象的原因</a:t>
            </a:r>
            <a:endParaRPr lang="zh-CN" alt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9231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当图网www.99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212cyeu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1153</TotalTime>
  <Words>1854</Words>
  <Application>Microsoft Office PowerPoint</Application>
  <PresentationFormat>宽屏</PresentationFormat>
  <Paragraphs>222</Paragraphs>
  <Slides>43</Slides>
  <Notes>31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43</vt:i4>
      </vt:variant>
    </vt:vector>
  </HeadingPairs>
  <TitlesOfParts>
    <vt:vector size="57" baseType="lpstr">
      <vt:lpstr>Noto Sans S Chinese DemiLight</vt:lpstr>
      <vt:lpstr>Noto Sans S Chinese Light</vt:lpstr>
      <vt:lpstr>等线</vt:lpstr>
      <vt:lpstr>汉仪雅酷黑简</vt:lpstr>
      <vt:lpstr>汉仪铸字木头人W</vt:lpstr>
      <vt:lpstr>华文新魏</vt:lpstr>
      <vt:lpstr>楷体</vt:lpstr>
      <vt:lpstr>宋体</vt:lpstr>
      <vt:lpstr>Microsoft YaHei</vt:lpstr>
      <vt:lpstr>Microsoft YaHei</vt:lpstr>
      <vt:lpstr>Arial</vt:lpstr>
      <vt:lpstr>Times New Roman</vt:lpstr>
      <vt:lpstr>Wingdings</vt:lpstr>
      <vt:lpstr>当图网www.99ppt.com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当图网www.99ppt.com</dc:title>
  <dc:creator>当图网www.99ppt.com</dc:creator>
  <cp:lastModifiedBy>Lenovo</cp:lastModifiedBy>
  <cp:revision>347</cp:revision>
  <dcterms:created xsi:type="dcterms:W3CDTF">2018-11-25T00:36:00Z</dcterms:created>
  <dcterms:modified xsi:type="dcterms:W3CDTF">2020-11-26T04:29:51Z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