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257" r:id="rId4"/>
    <p:sldId id="327" r:id="rId5"/>
    <p:sldId id="326" r:id="rId6"/>
    <p:sldId id="309" r:id="rId7"/>
    <p:sldId id="311" r:id="rId8"/>
    <p:sldId id="330" r:id="rId9"/>
    <p:sldId id="328" r:id="rId10"/>
    <p:sldId id="308" r:id="rId11"/>
    <p:sldId id="331" r:id="rId12"/>
    <p:sldId id="284" r:id="rId13"/>
    <p:sldId id="302" r:id="rId14"/>
    <p:sldId id="299" r:id="rId15"/>
    <p:sldId id="30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0" autoAdjust="0"/>
  </p:normalViewPr>
  <p:slideViewPr>
    <p:cSldViewPr>
      <p:cViewPr varScale="1">
        <p:scale>
          <a:sx n="66" d="100"/>
          <a:sy n="66" d="100"/>
        </p:scale>
        <p:origin x="-9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E7045-EDB6-4AE6-B00D-E8EA36FE0C4D}" type="datetimeFigureOut">
              <a:rPr lang="zh-CN" altLang="en-US" smtClean="0"/>
              <a:pPr/>
              <a:t>2020/11/11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6E9F5-B29B-4A12-A14B-62040F253B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/>
            </a:r>
            <a:br>
              <a:rPr lang="zh-CN" altLang="en-US" sz="6000" b="1" dirty="0" smtClean="0">
                <a:solidFill>
                  <a:srgbClr val="FF0000"/>
                </a:solidFill>
              </a:rPr>
            </a:br>
            <a:r>
              <a:rPr lang="zh-CN" altLang="en-US" sz="6000" b="1" dirty="0" smtClean="0">
                <a:solidFill>
                  <a:srgbClr val="FF0000"/>
                </a:solidFill>
              </a:rPr>
              <a:t>议论要有针对性</a:t>
            </a:r>
            <a:r>
              <a:rPr lang="en-US" altLang="zh-CN" sz="6000" b="1" dirty="0" smtClean="0">
                <a:solidFill>
                  <a:srgbClr val="FF0000"/>
                </a:solidFill>
              </a:rPr>
              <a:t/>
            </a:r>
            <a:br>
              <a:rPr lang="en-US" altLang="zh-CN" sz="6000" b="1" dirty="0" smtClean="0">
                <a:solidFill>
                  <a:srgbClr val="FF0000"/>
                </a:solidFill>
              </a:rPr>
            </a:br>
            <a:endParaRPr lang="zh-CN" alt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71472" y="2428868"/>
            <a:ext cx="8286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范仲淹二岁而孤，家贫无依。少有大志，每以天下为己任，发奋苦读，五年未尝解衣就寝。或夜昏怠，辄以水沃面；食不给，啖粥而读。既仕每慷慨论天下事奋不顾身。乃至被谗受贬，由参知政事谪守邓州。仲淹刻苦自励，食不重肉，妻子衣食仅自足而已。常自诵曰“士当先天下之忧而忧，后天下之乐而乐也。”</a:t>
            </a:r>
          </a:p>
        </p:txBody>
      </p:sp>
      <p:sp>
        <p:nvSpPr>
          <p:cNvPr id="5" name="矩形 4"/>
          <p:cNvSpPr/>
          <p:nvPr/>
        </p:nvSpPr>
        <p:spPr>
          <a:xfrm>
            <a:off x="571472" y="285728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范仲淹断齑画粥：</a:t>
            </a:r>
            <a:r>
              <a:rPr lang="en-US" sz="2800" b="1" dirty="0" smtClean="0"/>
              <a:t>(</a:t>
            </a:r>
            <a:r>
              <a:rPr lang="zh-CN" altLang="en-US" sz="2800" b="1" dirty="0" smtClean="0"/>
              <a:t>范仲淹</a:t>
            </a:r>
            <a:r>
              <a:rPr lang="en-US" sz="2800" b="1" dirty="0" smtClean="0"/>
              <a:t>)</a:t>
            </a:r>
            <a:r>
              <a:rPr lang="zh-CN" altLang="en-US" sz="2800" b="1" dirty="0" smtClean="0"/>
              <a:t>修学时最为贫窭</a:t>
            </a:r>
            <a:r>
              <a:rPr lang="en-US" sz="2800" b="1" dirty="0" smtClean="0"/>
              <a:t>,</a:t>
            </a:r>
            <a:r>
              <a:rPr lang="zh-CN" altLang="en-US" sz="2800" b="1" dirty="0" smtClean="0"/>
              <a:t>与刘某同在长白山僧舍，日惟煮粟米二升作粥一器，经宿遂凝，以刀为四块，早晚取二块，断齑十数茎醋汁半盂</a:t>
            </a:r>
            <a:r>
              <a:rPr lang="en-US" sz="2800" b="1" dirty="0" smtClean="0"/>
              <a:t>,</a:t>
            </a:r>
            <a:r>
              <a:rPr lang="zh-CN" altLang="en-US" sz="2800" b="1" dirty="0" smtClean="0"/>
              <a:t>少入盐，暖而啖之，如此者三年。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                                                  ——</a:t>
            </a:r>
            <a:r>
              <a:rPr lang="zh-CN" altLang="en-US" sz="2800" b="1" dirty="0" smtClean="0"/>
              <a:t>彭乘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墨客挥犀</a:t>
            </a:r>
            <a:r>
              <a:rPr lang="en-US" sz="2800" b="1" dirty="0" smtClean="0"/>
              <a:t>)</a:t>
            </a:r>
            <a:r>
              <a:rPr lang="zh-CN" altLang="en-US" sz="2800" b="1" dirty="0" smtClean="0"/>
              <a:t>卷三</a:t>
            </a:r>
            <a:endParaRPr lang="en-US" altLang="zh-CN" sz="2800" b="1" dirty="0" smtClean="0"/>
          </a:p>
          <a:p>
            <a:endParaRPr lang="zh-CN" alt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5689603"/>
            <a:ext cx="8786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围绕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个分论点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，从以上材料中有针对性地选择范仲淹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的事例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，并简要概括，然后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进行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针对性分析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5429256" y="2857496"/>
            <a:ext cx="335758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85786" y="3355974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715140" y="3714752"/>
            <a:ext cx="222410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3571868" y="2928934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4214810" y="4213230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3286116" y="2000240"/>
            <a:ext cx="15811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3929058" y="3355974"/>
            <a:ext cx="271464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8596" y="857232"/>
            <a:ext cx="85011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自强不息是克服困难的勇气。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（分论点句）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/>
              <a:t>“</a:t>
            </a:r>
            <a:r>
              <a:rPr lang="zh-CN" altLang="en-US" sz="3200" b="1" dirty="0" smtClean="0"/>
              <a:t>千</a:t>
            </a:r>
            <a:r>
              <a:rPr lang="zh-CN" altLang="en-US" sz="3200" b="1" dirty="0" smtClean="0"/>
              <a:t>磨万击还坚劲，任尔东西南北风</a:t>
            </a:r>
            <a:r>
              <a:rPr lang="zh-CN" altLang="en-US" sz="3200" b="1" dirty="0" smtClean="0"/>
              <a:t>。”</a:t>
            </a:r>
            <a:r>
              <a:rPr lang="zh-CN" altLang="en-US" sz="3200" b="1" dirty="0" smtClean="0"/>
              <a:t>我们</a:t>
            </a:r>
            <a:r>
              <a:rPr lang="zh-CN" altLang="en-US" sz="3200" b="1" dirty="0" smtClean="0"/>
              <a:t>的学习、生活中肯定</a:t>
            </a:r>
            <a:r>
              <a:rPr lang="zh-CN" altLang="en-US" sz="3200" b="1" dirty="0" smtClean="0"/>
              <a:t>会遇到很多困难，只要我们有克服困难的勇气，有从挫折中奋起的斗志</a:t>
            </a:r>
            <a:r>
              <a:rPr lang="zh-CN" altLang="en-US" sz="3200" b="1" dirty="0" smtClean="0"/>
              <a:t>，才能守得云开见月明。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（阐释句）</a:t>
            </a:r>
            <a:r>
              <a:rPr lang="zh-CN" altLang="en-US" sz="3200" b="1" dirty="0" smtClean="0"/>
              <a:t>范仲淹少时家贫，每天</a:t>
            </a:r>
            <a:r>
              <a:rPr lang="zh-CN" altLang="en-US" sz="3200" b="1" dirty="0" smtClean="0"/>
              <a:t>只吃</a:t>
            </a:r>
            <a:r>
              <a:rPr lang="zh-CN" altLang="en-US" sz="3200" b="1" dirty="0" smtClean="0"/>
              <a:t>两顿粥，昼夜苦读，最终有所作为</a:t>
            </a:r>
            <a:r>
              <a:rPr lang="zh-CN" altLang="en-US" sz="3200" b="1" dirty="0" smtClean="0"/>
              <a:t>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（材料句）</a:t>
            </a:r>
            <a:r>
              <a:rPr lang="zh-CN" altLang="en-US" sz="3200" b="1" dirty="0" smtClean="0"/>
              <a:t>正是因为他克服物质匮乏的重重困难，秉着自强不息的奋斗精神，不断超越自我，所以最后成为北宋著名的政治家、军事家和文学家</a:t>
            </a:r>
            <a:r>
              <a:rPr lang="zh-CN" altLang="en-US" sz="3200" b="1" dirty="0" smtClean="0"/>
              <a:t>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（分析句）</a:t>
            </a: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14290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示例：</a:t>
            </a:r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5715016"/>
            <a:ext cx="87868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可见，困难当前时，用自强不息的勇气与之正面交锋，一定能旗开得胜。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（结论句）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4282" y="357166"/>
            <a:ext cx="85011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一</a:t>
            </a:r>
            <a:r>
              <a:rPr lang="zh-CN" altLang="en-US" sz="3200" b="1" dirty="0" smtClean="0"/>
              <a:t>般</a:t>
            </a:r>
            <a:r>
              <a:rPr lang="zh-CN" altLang="en-US" sz="3200" b="1" dirty="0" smtClean="0"/>
              <a:t>议论</a:t>
            </a:r>
            <a:r>
              <a:rPr lang="zh-CN" altLang="en-US" sz="3200" b="1" dirty="0" smtClean="0"/>
              <a:t>段，应该依次包含如下五种功能不同的句子</a:t>
            </a:r>
            <a:r>
              <a:rPr lang="en-US" altLang="zh-CN" sz="3200" b="1" dirty="0" smtClean="0"/>
              <a:t>: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观点句（分论点句）、阐释句、材料句、分析句、结论句。</a:t>
            </a:r>
            <a:r>
              <a:rPr lang="zh-CN" altLang="en-US" sz="3200" b="1" dirty="0" smtClean="0"/>
              <a:t/>
            </a:r>
            <a:br>
              <a:rPr lang="zh-CN" altLang="en-US" sz="3200" b="1" dirty="0" smtClean="0"/>
            </a:br>
            <a:endParaRPr lang="en-US" altLang="zh-CN" sz="3200" b="1" dirty="0" smtClean="0"/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/>
          </a:p>
          <a:p>
            <a:endParaRPr lang="en-US" altLang="zh-CN" sz="32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928802"/>
            <a:ext cx="5500726" cy="338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2214546" y="200024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观点句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14546" y="2681583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阐释句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5984" y="350043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材料句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57422" y="421481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分析句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28860" y="478632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结论句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2132" y="4058671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“汉堡式”结构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5715016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请同学们按照以上结构对自己的习作进行有针对性的修改。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5" grpId="0"/>
      <p:bldP spid="16" grpId="0"/>
      <p:bldP spid="17" grpId="0"/>
      <p:bldP spid="18" grpId="0"/>
      <p:bldP spid="19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5720" y="1011399"/>
            <a:ext cx="83582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观点句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2800" b="1" dirty="0" smtClean="0"/>
              <a:t>(1)</a:t>
            </a:r>
            <a:r>
              <a:rPr lang="zh-CN" altLang="en-US" sz="2800" b="1" dirty="0" smtClean="0"/>
              <a:t>位置</a:t>
            </a:r>
            <a:r>
              <a:rPr lang="en-US" altLang="zh-CN" sz="2800" b="1" dirty="0" smtClean="0"/>
              <a:t>:</a:t>
            </a:r>
            <a:r>
              <a:rPr lang="zh-CN" altLang="en-US" sz="2800" b="1" dirty="0" smtClean="0"/>
              <a:t>主体段的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段首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2800" b="1" dirty="0" smtClean="0"/>
              <a:t>(2)</a:t>
            </a:r>
            <a:r>
              <a:rPr lang="zh-CN" altLang="en-US" sz="2800" b="1" dirty="0" smtClean="0"/>
              <a:t>句式</a:t>
            </a:r>
            <a:r>
              <a:rPr lang="en-US" altLang="zh-CN" sz="2800" b="1" dirty="0" smtClean="0"/>
              <a:t>:</a:t>
            </a:r>
            <a:r>
              <a:rPr lang="zh-CN" altLang="en-US" sz="2800" b="1" dirty="0" smtClean="0"/>
              <a:t>简洁的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陈述句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/>
            </a:r>
            <a:br>
              <a:rPr lang="zh-CN" altLang="en-US" sz="2800" b="1" dirty="0" smtClean="0"/>
            </a:b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阐释句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2800" b="1" dirty="0" smtClean="0"/>
              <a:t>紧跟观点句，力求清晰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简洁易懂</a:t>
            </a:r>
            <a:r>
              <a:rPr lang="zh-CN" altLang="en-US" sz="2800" b="1" dirty="0" smtClean="0"/>
              <a:t>。</a:t>
            </a:r>
            <a:br>
              <a:rPr lang="zh-CN" altLang="en-US" sz="2800" b="1" dirty="0" smtClean="0"/>
            </a:br>
            <a:r>
              <a:rPr lang="zh-CN" altLang="en-US" sz="2800" b="1" dirty="0" smtClean="0"/>
              <a:t/>
            </a:r>
            <a:br>
              <a:rPr lang="zh-CN" altLang="en-US" sz="2800" b="1" dirty="0" smtClean="0"/>
            </a:b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材料句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2800" b="1" dirty="0" smtClean="0"/>
              <a:t>举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名人</a:t>
            </a:r>
            <a:r>
              <a:rPr lang="zh-CN" altLang="en-US" sz="2800" b="1" dirty="0" smtClean="0"/>
              <a:t>事例论证，叙述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简明扼要</a:t>
            </a:r>
            <a:r>
              <a:rPr lang="zh-CN" altLang="en-US" sz="2800" b="1" dirty="0" smtClean="0"/>
              <a:t>。要求只写人物、事件、结果</a:t>
            </a:r>
            <a:r>
              <a:rPr lang="en-US" altLang="zh-CN" sz="2800" b="1" dirty="0" smtClean="0"/>
              <a:t>;</a:t>
            </a:r>
            <a:r>
              <a:rPr lang="zh-CN" altLang="en-US" sz="2800" b="1" dirty="0" smtClean="0"/>
              <a:t>不要细节描写，删除无关情节。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/>
            </a:r>
            <a:br>
              <a:rPr lang="zh-CN" altLang="en-US" sz="2800" b="1" dirty="0" smtClean="0"/>
            </a:br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分析句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2800" b="1" dirty="0" smtClean="0"/>
              <a:t>紧扣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观点</a:t>
            </a:r>
            <a:r>
              <a:rPr lang="zh-CN" altLang="en-US" sz="2800" b="1" dirty="0" smtClean="0"/>
              <a:t>，结合选材剖析。</a:t>
            </a:r>
            <a:br>
              <a:rPr lang="zh-CN" altLang="en-US" sz="2800" b="1" dirty="0" smtClean="0"/>
            </a:br>
            <a:r>
              <a:rPr lang="zh-CN" altLang="en-US" sz="2800" b="1" dirty="0" smtClean="0"/>
              <a:t/>
            </a:r>
            <a:br>
              <a:rPr lang="zh-CN" altLang="en-US" sz="2800" b="1" dirty="0" smtClean="0"/>
            </a:br>
            <a:r>
              <a:rPr lang="en-US" altLang="zh-CN" sz="2800" b="1" dirty="0" smtClean="0"/>
              <a:t>5</a:t>
            </a:r>
            <a:r>
              <a:rPr lang="zh-CN" altLang="en-US" sz="2800" b="1" dirty="0" smtClean="0"/>
              <a:t>、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结论句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zh-CN" altLang="en-US" sz="2800" b="1" dirty="0" smtClean="0"/>
              <a:t>适当延伸，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回应</a:t>
            </a:r>
            <a:r>
              <a:rPr lang="zh-CN" altLang="en-US" sz="2800" b="1" dirty="0" smtClean="0"/>
              <a:t>段首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观点句</a:t>
            </a:r>
            <a:r>
              <a:rPr lang="zh-CN" altLang="en-US" sz="2800" b="1" dirty="0" smtClean="0"/>
              <a:t>。</a:t>
            </a:r>
            <a:endParaRPr lang="zh-CN" altLang="en-US" sz="2800" b="1" dirty="0"/>
          </a:p>
        </p:txBody>
      </p:sp>
      <p:sp>
        <p:nvSpPr>
          <p:cNvPr id="5" name="矩形 4"/>
          <p:cNvSpPr/>
          <p:nvPr/>
        </p:nvSpPr>
        <p:spPr>
          <a:xfrm>
            <a:off x="285720" y="416462"/>
            <a:ext cx="1116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注意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: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4282" y="428604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贫困也是一笔财富。</a:t>
            </a:r>
            <a:r>
              <a:rPr lang="zh-CN" altLang="en-US" sz="3200" b="1" dirty="0" smtClean="0"/>
              <a:t> </a:t>
            </a:r>
            <a:r>
              <a:rPr lang="en-US" altLang="zh-CN" sz="3200" b="1" dirty="0" smtClean="0"/>
              <a:t>( 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观点句</a:t>
            </a:r>
            <a:r>
              <a:rPr lang="en-US" altLang="zh-CN" sz="3200" b="1" dirty="0" smtClean="0"/>
              <a:t>)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贫困让人学会努力、学会思考、学会 成长。</a:t>
            </a:r>
            <a:r>
              <a:rPr lang="en-US" altLang="zh-CN" sz="3200" b="1" dirty="0" smtClean="0"/>
              <a:t>(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阐释句</a:t>
            </a:r>
            <a:r>
              <a:rPr lang="en-US" altLang="zh-CN" sz="3200" b="1" dirty="0" smtClean="0"/>
              <a:t>) </a:t>
            </a:r>
            <a:r>
              <a:rPr lang="zh-CN" altLang="en-US" sz="3200" b="1" dirty="0" smtClean="0"/>
              <a:t>司马光出身贫寒</a:t>
            </a:r>
            <a:r>
              <a:rPr lang="en-US" altLang="zh-CN" sz="3200" b="1" dirty="0" smtClean="0"/>
              <a:t>;</a:t>
            </a:r>
            <a:r>
              <a:rPr lang="zh-CN" altLang="en-US" sz="3200" b="1" dirty="0" smtClean="0"/>
              <a:t>范仲淹两岁丧父，随母改嫁，幼时连稠一点的粥都难以喝到</a:t>
            </a:r>
            <a:r>
              <a:rPr lang="en-US" altLang="zh-CN" sz="3200" b="1" dirty="0" smtClean="0"/>
              <a:t>;</a:t>
            </a:r>
            <a:r>
              <a:rPr lang="zh-CN" altLang="en-US" sz="3200" b="1" dirty="0" smtClean="0"/>
              <a:t>明代龙图大学士宋濂家中一贫如洗。荷兰画家梵高也曾穷困潦倒，一文不名，生活上常靠着弟弟接济</a:t>
            </a:r>
            <a:r>
              <a:rPr lang="en-US" altLang="zh-CN" sz="3200" b="1" dirty="0" smtClean="0"/>
              <a:t>;</a:t>
            </a:r>
            <a:r>
              <a:rPr lang="zh-CN" altLang="en-US" sz="3200" b="1" dirty="0" smtClean="0"/>
              <a:t>苏联伟大作家高尔基曾经是个流浪儿</a:t>
            </a:r>
            <a:r>
              <a:rPr lang="en-US" altLang="zh-CN" sz="3200" b="1" dirty="0" smtClean="0"/>
              <a:t>;</a:t>
            </a:r>
            <a:r>
              <a:rPr lang="zh-CN" altLang="en-US" sz="3200" b="1" dirty="0" smtClean="0"/>
              <a:t>居里夫人刚满十岁就外出 打工</a:t>
            </a:r>
            <a:r>
              <a:rPr lang="en-US" altLang="zh-CN" sz="3200" b="1" dirty="0" smtClean="0"/>
              <a:t>..... (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材料句</a:t>
            </a:r>
            <a:r>
              <a:rPr lang="en-US" altLang="zh-CN" sz="3200" b="1" dirty="0" smtClean="0"/>
              <a:t>)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他们因为贫穷，才更知道珍惜，知道只有靠自己的努力才能摆脱。因为贫穷，才会在黑暗中长途跋涉，在逆境中执着前行。</a:t>
            </a:r>
            <a:r>
              <a:rPr lang="en-US" altLang="zh-CN" sz="3200" b="1" dirty="0" smtClean="0"/>
              <a:t>(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分析句</a:t>
            </a:r>
            <a:r>
              <a:rPr lang="en-US" altLang="zh-CN" sz="3200" b="1" dirty="0" smtClean="0"/>
              <a:t>)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可见贫困也是一笔财富。</a:t>
            </a:r>
            <a:r>
              <a:rPr lang="en-US" altLang="zh-CN" sz="3200" b="1" dirty="0" smtClean="0"/>
              <a:t>(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结论句</a:t>
            </a:r>
            <a:r>
              <a:rPr lang="en-US" altLang="zh-CN" sz="3200" b="1" dirty="0" smtClean="0"/>
              <a:t>)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1000108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CN" altLang="en-US" sz="4000" b="1" dirty="0" smtClean="0"/>
              <a:t>作业</a:t>
            </a:r>
            <a:endParaRPr lang="en-US" altLang="zh-CN" sz="4000" b="1" dirty="0" smtClean="0"/>
          </a:p>
        </p:txBody>
      </p:sp>
      <p:sp>
        <p:nvSpPr>
          <p:cNvPr id="3" name="矩形 2"/>
          <p:cNvSpPr/>
          <p:nvPr/>
        </p:nvSpPr>
        <p:spPr>
          <a:xfrm>
            <a:off x="1214414" y="2928934"/>
            <a:ext cx="7358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3200" b="1" dirty="0" smtClean="0"/>
              <a:t>完成自己</a:t>
            </a:r>
            <a:r>
              <a:rPr lang="zh-CN" altLang="en-US" sz="3200" b="1" dirty="0" smtClean="0"/>
              <a:t>的</a:t>
            </a:r>
            <a:r>
              <a:rPr lang="zh-CN" altLang="en-US" sz="3200" b="1" dirty="0" smtClean="0"/>
              <a:t>习作修改。</a:t>
            </a:r>
            <a:endParaRPr lang="en-US" altLang="zh-CN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8992" y="28572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道理论据的选择要有针对性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-32" y="1357298"/>
            <a:ext cx="37862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读书要讲究方法。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</p:txBody>
      </p:sp>
      <p:sp>
        <p:nvSpPr>
          <p:cNvPr id="8" name="矩形 7"/>
          <p:cNvSpPr/>
          <p:nvPr/>
        </p:nvSpPr>
        <p:spPr>
          <a:xfrm>
            <a:off x="71406" y="2428868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磨难能历练人生。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2844" y="3500438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志当存高远。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71470" y="4274114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节俭是一种传统美德。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32" y="5429264"/>
            <a:ext cx="389080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爱国是每一个公民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的神圣职责。</a:t>
            </a:r>
          </a:p>
        </p:txBody>
      </p:sp>
      <p:sp>
        <p:nvSpPr>
          <p:cNvPr id="12" name="矩形 11"/>
          <p:cNvSpPr/>
          <p:nvPr/>
        </p:nvSpPr>
        <p:spPr>
          <a:xfrm>
            <a:off x="4572000" y="3497049"/>
            <a:ext cx="45005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学而不思则罔，思而不学则殆。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                                        ——</a:t>
            </a:r>
            <a:r>
              <a:rPr lang="zh-CN" altLang="en-US" sz="2400" b="1" dirty="0" smtClean="0"/>
              <a:t>孔子</a:t>
            </a:r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4929190" y="5643578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不登高山，不知天之大；不临深谷，不知地之厚也。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                                    ——</a:t>
            </a:r>
            <a:r>
              <a:rPr lang="zh-CN" altLang="en-US" sz="2400" b="1" dirty="0" smtClean="0"/>
              <a:t>荀子</a:t>
            </a:r>
            <a:endParaRPr lang="zh-CN" altLang="en-US" sz="2400" b="1" dirty="0"/>
          </a:p>
        </p:txBody>
      </p:sp>
      <p:sp>
        <p:nvSpPr>
          <p:cNvPr id="14" name="矩形 13"/>
          <p:cNvSpPr/>
          <p:nvPr/>
        </p:nvSpPr>
        <p:spPr>
          <a:xfrm>
            <a:off x="4572000" y="95492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b="1" dirty="0" smtClean="0"/>
              <a:t>天下兴亡，匹夫有责。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                            ——</a:t>
            </a:r>
            <a:r>
              <a:rPr lang="zh-CN" altLang="en-US" sz="2400" b="1" dirty="0" smtClean="0"/>
              <a:t>顾炎武</a:t>
            </a:r>
            <a:endParaRPr lang="zh-CN" altLang="en-US" sz="2400" b="1" dirty="0"/>
          </a:p>
        </p:txBody>
      </p:sp>
      <p:sp>
        <p:nvSpPr>
          <p:cNvPr id="16" name="矩形 15"/>
          <p:cNvSpPr/>
          <p:nvPr/>
        </p:nvSpPr>
        <p:spPr>
          <a:xfrm>
            <a:off x="4857752" y="2071678"/>
            <a:ext cx="4286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静以修身，俭以养德。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                             ——</a:t>
            </a:r>
            <a:r>
              <a:rPr lang="zh-CN" altLang="en-US" sz="2400" b="1" dirty="0" smtClean="0"/>
              <a:t>诸葛亮</a:t>
            </a:r>
            <a:endParaRPr lang="zh-CN" altLang="en-US" sz="2400" b="1" dirty="0"/>
          </a:p>
        </p:txBody>
      </p:sp>
      <p:sp>
        <p:nvSpPr>
          <p:cNvPr id="18" name="矩形 17"/>
          <p:cNvSpPr/>
          <p:nvPr/>
        </p:nvSpPr>
        <p:spPr>
          <a:xfrm>
            <a:off x="4786346" y="4497181"/>
            <a:ext cx="43576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即使跌倒一百次，也要一百次地站起来。</a:t>
            </a:r>
            <a:r>
              <a:rPr lang="en-US" sz="2400" b="1" dirty="0" smtClean="0"/>
              <a:t>      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张海迪</a:t>
            </a:r>
            <a:endParaRPr lang="zh-CN" altLang="en-US" sz="2400" b="1" dirty="0"/>
          </a:p>
        </p:txBody>
      </p:sp>
      <p:cxnSp>
        <p:nvCxnSpPr>
          <p:cNvPr id="17" name="直接连接符 16"/>
          <p:cNvCxnSpPr/>
          <p:nvPr/>
        </p:nvCxnSpPr>
        <p:spPr>
          <a:xfrm rot="16200000" flipH="1">
            <a:off x="3107521" y="1821645"/>
            <a:ext cx="1857388" cy="1643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rot="16200000" flipH="1">
            <a:off x="3259921" y="2964653"/>
            <a:ext cx="1857388" cy="1643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285984" y="3929066"/>
            <a:ext cx="2724168" cy="21431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rot="5400000" flipH="1" flipV="1">
            <a:off x="3679025" y="3250405"/>
            <a:ext cx="2000264" cy="9286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rot="5400000" flipH="1" flipV="1">
            <a:off x="2035951" y="2964653"/>
            <a:ext cx="4643470" cy="11430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5720" y="28572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连一连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174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28572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连一连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-32" y="1357298"/>
            <a:ext cx="37862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读书要讲究方法。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dirty="0" smtClean="0"/>
          </a:p>
        </p:txBody>
      </p:sp>
      <p:sp>
        <p:nvSpPr>
          <p:cNvPr id="8" name="矩形 7"/>
          <p:cNvSpPr/>
          <p:nvPr/>
        </p:nvSpPr>
        <p:spPr>
          <a:xfrm>
            <a:off x="71406" y="2428868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磨难能历练人生。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2844" y="3500438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志当存高远。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71470" y="4274114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节俭是一种传统美德。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32" y="5429264"/>
            <a:ext cx="389080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爱国是每一个公民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2060"/>
                </a:solidFill>
              </a:rPr>
              <a:t>的神圣职责。</a:t>
            </a:r>
          </a:p>
        </p:txBody>
      </p:sp>
      <p:sp>
        <p:nvSpPr>
          <p:cNvPr id="12" name="矩形 11"/>
          <p:cNvSpPr/>
          <p:nvPr/>
        </p:nvSpPr>
        <p:spPr>
          <a:xfrm>
            <a:off x="5286380" y="3497049"/>
            <a:ext cx="3786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胡适先生提倡“四到”：眼到、口到、心到、手到。</a:t>
            </a:r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4929190" y="5997379"/>
            <a:ext cx="4214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周恩来从小就立下了远大的志向：为中华之崛起而读书。</a:t>
            </a:r>
            <a:endParaRPr lang="zh-CN" altLang="en-US" sz="2400" b="1" dirty="0"/>
          </a:p>
        </p:txBody>
      </p:sp>
      <p:sp>
        <p:nvSpPr>
          <p:cNvPr id="14" name="矩形 13"/>
          <p:cNvSpPr/>
          <p:nvPr/>
        </p:nvSpPr>
        <p:spPr>
          <a:xfrm>
            <a:off x="4572000" y="79115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b="1" dirty="0" smtClean="0"/>
              <a:t>毛泽东一生粗茶淡饭，睡硬板床，穿粗布衣，生活极为简朴，一件睡衣竟然补了</a:t>
            </a:r>
            <a:r>
              <a:rPr lang="en-US" sz="2400" b="1" dirty="0" smtClean="0"/>
              <a:t>73</a:t>
            </a:r>
            <a:r>
              <a:rPr lang="zh-CN" altLang="en-US" sz="2400" b="1" dirty="0" smtClean="0"/>
              <a:t>次、穿了</a:t>
            </a:r>
            <a:r>
              <a:rPr lang="en-US" sz="2400" b="1" dirty="0" smtClean="0"/>
              <a:t>20</a:t>
            </a:r>
            <a:r>
              <a:rPr lang="zh-CN" altLang="en-US" sz="2400" b="1" dirty="0" smtClean="0"/>
              <a:t>年。</a:t>
            </a:r>
            <a:endParaRPr lang="zh-CN" altLang="en-US" sz="2400" b="1" dirty="0"/>
          </a:p>
        </p:txBody>
      </p:sp>
      <p:sp>
        <p:nvSpPr>
          <p:cNvPr id="16" name="矩形 15"/>
          <p:cNvSpPr/>
          <p:nvPr/>
        </p:nvSpPr>
        <p:spPr>
          <a:xfrm>
            <a:off x="4857752" y="2285992"/>
            <a:ext cx="4286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文天祥兵败被俘，多次严词拒绝敌人的劝降，最后慷慨就义。</a:t>
            </a:r>
            <a:endParaRPr lang="zh-CN" altLang="en-US" sz="2400" b="1" dirty="0"/>
          </a:p>
        </p:txBody>
      </p:sp>
      <p:sp>
        <p:nvSpPr>
          <p:cNvPr id="18" name="矩形 17"/>
          <p:cNvSpPr/>
          <p:nvPr/>
        </p:nvSpPr>
        <p:spPr>
          <a:xfrm>
            <a:off x="4786346" y="4497181"/>
            <a:ext cx="43576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舜发于畎亩之中，傅说举于版筑之间，胶鬲举于鱼盐之中，管夷吾举于士</a:t>
            </a:r>
            <a:r>
              <a:rPr lang="en-US" altLang="zh-CN" sz="2400" b="1" dirty="0" smtClean="0"/>
              <a:t>……</a:t>
            </a:r>
            <a:endParaRPr lang="zh-CN" altLang="en-US" sz="2400" b="1" dirty="0"/>
          </a:p>
        </p:txBody>
      </p:sp>
      <p:cxnSp>
        <p:nvCxnSpPr>
          <p:cNvPr id="20" name="直接连接符 19"/>
          <p:cNvCxnSpPr/>
          <p:nvPr/>
        </p:nvCxnSpPr>
        <p:spPr>
          <a:xfrm>
            <a:off x="3214678" y="1714488"/>
            <a:ext cx="2357454" cy="2214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16200000" flipH="1">
            <a:off x="3438516" y="3000372"/>
            <a:ext cx="1857388" cy="15716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rot="5400000" flipH="1" flipV="1">
            <a:off x="3214678" y="2714620"/>
            <a:ext cx="2786082" cy="7858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rot="5400000" flipH="1" flipV="1">
            <a:off x="3000364" y="3643314"/>
            <a:ext cx="3214710" cy="1643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500298" y="3786190"/>
            <a:ext cx="2714644" cy="23574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57554" y="214290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事实论据的选择要有针对性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论证的过程要有针对性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928671"/>
            <a:ext cx="8229600" cy="47149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sz="2800" b="1" dirty="0" smtClean="0"/>
              <a:t>观点</a:t>
            </a:r>
            <a:r>
              <a:rPr lang="zh-CN" altLang="en-US" sz="2800" b="1" dirty="0"/>
              <a:t>：</a:t>
            </a:r>
            <a:r>
              <a:rPr lang="zh-CN" altLang="en-US" sz="2800" b="1" dirty="0">
                <a:solidFill>
                  <a:srgbClr val="FF0000"/>
                </a:solidFill>
              </a:rPr>
              <a:t>勤出成果</a:t>
            </a:r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事实论据</a:t>
            </a:r>
            <a:r>
              <a:rPr lang="zh-CN" altLang="en-US" sz="2800" dirty="0" smtClean="0"/>
              <a:t>：</a:t>
            </a:r>
            <a:r>
              <a:rPr lang="zh-CN" altLang="en-US" sz="2800" b="1" dirty="0" smtClean="0"/>
              <a:t>李时珍</a:t>
            </a:r>
            <a:r>
              <a:rPr lang="zh-CN" altLang="en-US" sz="2800" b="1" dirty="0"/>
              <a:t>花了</a:t>
            </a:r>
            <a:r>
              <a:rPr lang="en-US" sz="2800" b="1" dirty="0"/>
              <a:t>31</a:t>
            </a:r>
            <a:r>
              <a:rPr lang="zh-CN" altLang="en-US" sz="2800" b="1" dirty="0"/>
              <a:t>年功夫</a:t>
            </a:r>
            <a:r>
              <a:rPr lang="en-US" sz="2800" b="1" dirty="0"/>
              <a:t>,</a:t>
            </a:r>
            <a:r>
              <a:rPr lang="zh-CN" altLang="en-US" sz="2800" b="1" dirty="0"/>
              <a:t>读了</a:t>
            </a:r>
            <a:r>
              <a:rPr lang="en-US" sz="2800" b="1" dirty="0"/>
              <a:t>800</a:t>
            </a:r>
            <a:r>
              <a:rPr lang="zh-CN" altLang="en-US" sz="2800" b="1" dirty="0"/>
              <a:t>多种书籍</a:t>
            </a:r>
            <a:r>
              <a:rPr lang="en-US" sz="2800" b="1" dirty="0"/>
              <a:t>,</a:t>
            </a:r>
            <a:r>
              <a:rPr lang="zh-CN" altLang="en-US" sz="2800" b="1" dirty="0"/>
              <a:t>写了上千万字笔记</a:t>
            </a:r>
            <a:r>
              <a:rPr lang="en-US" sz="2800" b="1" dirty="0"/>
              <a:t>,</a:t>
            </a:r>
            <a:r>
              <a:rPr lang="zh-CN" altLang="en-US" sz="2800" b="1" dirty="0"/>
              <a:t>游历了</a:t>
            </a:r>
            <a:r>
              <a:rPr lang="en-US" sz="2800" b="1" dirty="0"/>
              <a:t>7</a:t>
            </a:r>
            <a:r>
              <a:rPr lang="zh-CN" altLang="en-US" sz="2800" b="1" dirty="0"/>
              <a:t>个省</a:t>
            </a:r>
            <a:r>
              <a:rPr lang="en-US" sz="2800" b="1" dirty="0"/>
              <a:t>,</a:t>
            </a:r>
            <a:r>
              <a:rPr lang="zh-CN" altLang="en-US" sz="2800" b="1" dirty="0"/>
              <a:t>收集了成千上万个单方</a:t>
            </a:r>
            <a:r>
              <a:rPr lang="en-US" sz="2800" b="1" dirty="0"/>
              <a:t>,</a:t>
            </a:r>
            <a:r>
              <a:rPr lang="zh-CN" altLang="en-US" sz="2800" b="1" dirty="0"/>
              <a:t>为了了解一些草药的解毒效果</a:t>
            </a:r>
            <a:r>
              <a:rPr lang="en-US" sz="2800" b="1" dirty="0"/>
              <a:t>,</a:t>
            </a:r>
            <a:r>
              <a:rPr lang="zh-CN" altLang="en-US" sz="2800" b="1" dirty="0"/>
              <a:t>吞服了一些剧烈的毒药</a:t>
            </a:r>
            <a:r>
              <a:rPr lang="en-US" sz="2800" b="1" dirty="0"/>
              <a:t>,</a:t>
            </a:r>
            <a:r>
              <a:rPr lang="zh-CN" altLang="en-US" sz="2800" b="1" dirty="0"/>
              <a:t>最后写成了中国医药学的辉煌巨著</a:t>
            </a:r>
            <a:r>
              <a:rPr lang="en-US" sz="2800" b="1" dirty="0"/>
              <a:t>——</a:t>
            </a:r>
            <a:r>
              <a:rPr lang="en-US" altLang="zh-CN" sz="2800" b="1" dirty="0"/>
              <a:t>《</a:t>
            </a:r>
            <a:r>
              <a:rPr lang="zh-CN" altLang="en-US" sz="2800" b="1" dirty="0" smtClean="0"/>
              <a:t>本草纲目</a:t>
            </a:r>
            <a:r>
              <a:rPr lang="en-US" altLang="zh-CN" sz="2800" b="1" dirty="0" smtClean="0"/>
              <a:t>》</a:t>
            </a:r>
          </a:p>
          <a:p>
            <a:pPr>
              <a:buNone/>
            </a:pPr>
            <a:r>
              <a:rPr lang="zh-CN" altLang="en-US" sz="2800" b="1" dirty="0" smtClean="0">
                <a:solidFill>
                  <a:srgbClr val="FF0000"/>
                </a:solidFill>
              </a:rPr>
              <a:t>结合</a:t>
            </a:r>
            <a:r>
              <a:rPr lang="zh-CN" altLang="en-US" sz="2800" b="1" dirty="0">
                <a:solidFill>
                  <a:srgbClr val="FF0000"/>
                </a:solidFill>
              </a:rPr>
              <a:t>观点和论据的分析</a:t>
            </a:r>
            <a:r>
              <a:rPr lang="zh-CN" altLang="en-US" sz="2800" dirty="0">
                <a:solidFill>
                  <a:srgbClr val="002060"/>
                </a:solidFill>
              </a:rPr>
              <a:t>：</a:t>
            </a:r>
            <a:r>
              <a:rPr lang="zh-CN" altLang="en-US" sz="2800" b="1" dirty="0"/>
              <a:t>李时珍为了能获得草药的实际药效，他不顾生命安危，历尽艰辛，亲自跋山涉水，以身试药，实在是令人敬佩。他的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本草纲目</a:t>
            </a:r>
            <a:r>
              <a:rPr lang="en-US" altLang="zh-CN" sz="2800" b="1" dirty="0"/>
              <a:t>》</a:t>
            </a:r>
            <a:r>
              <a:rPr lang="zh-CN" altLang="en-US" sz="2800" b="1" dirty="0"/>
              <a:t>也获得了大家的认可，直到现在还有着积极的意义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5429264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</a:rPr>
              <a:t>李时珍事例的分析有针对性吗？请说说你的理由。</a:t>
            </a:r>
            <a:endParaRPr lang="zh-CN" altLang="en-US" sz="3600" b="1" dirty="0">
              <a:solidFill>
                <a:srgbClr val="002060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786050" y="4214818"/>
            <a:ext cx="57864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00100" y="4572008"/>
            <a:ext cx="278608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3786190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请同学们从“自强不息”内涵的角度提炼分论点。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872" y="1000108"/>
            <a:ext cx="80724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自强不息的精神在个人修养、国家发展、历史进步等方面各有不同的表现。对于个人而言，自信自立，勤思苦学，勇于开拓，面对逆境不屈不挠等都是自强不息的表现。</a:t>
            </a:r>
            <a:endParaRPr lang="zh-CN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5143512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自强不息是</a:t>
            </a:r>
            <a:r>
              <a:rPr lang="zh-CN" altLang="en-US" sz="3200" b="1" u="sng" dirty="0" smtClean="0">
                <a:solidFill>
                  <a:srgbClr val="FF0000"/>
                </a:solidFill>
              </a:rPr>
              <a:t>　　　　　　　　　　　　　　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3306" y="5072074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</a:rPr>
              <a:t>坚定不移的信念</a:t>
            </a:r>
            <a:endParaRPr lang="zh-CN" alt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857232"/>
            <a:ext cx="8929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分论点一：自强不息是坚定不移的信念。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85736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分论点二：自强不息是克服困难的勇气。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928934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分论点三：自强不息是持之以恒的毅力。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0034" y="857232"/>
            <a:ext cx="18473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4500570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针对这三个分论点，你有哪些道理</a:t>
            </a:r>
            <a:r>
              <a:rPr lang="zh-CN" altLang="en-US" sz="3600" b="1" dirty="0" smtClean="0"/>
              <a:t>论据</a:t>
            </a:r>
            <a:r>
              <a:rPr lang="en-US" altLang="zh-CN" sz="3600" b="1" dirty="0" smtClean="0"/>
              <a:t>(</a:t>
            </a:r>
            <a:r>
              <a:rPr lang="zh-CN" altLang="en-US" sz="3600" b="1" dirty="0" smtClean="0"/>
              <a:t>名言或古诗）介绍</a:t>
            </a:r>
            <a:r>
              <a:rPr lang="zh-CN" altLang="en-US" sz="3600" b="1" dirty="0" smtClean="0"/>
              <a:t>给大家？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2" y="357166"/>
            <a:ext cx="348044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自强不息是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坚定不移的信念。</a:t>
            </a: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-32" y="2066030"/>
            <a:ext cx="348044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自强不息是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克服困难的勇气。</a:t>
            </a: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-71470" y="3786190"/>
            <a:ext cx="348044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自强不息是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持之以恒的毅力。</a:t>
            </a:r>
          </a:p>
        </p:txBody>
      </p:sp>
      <p:sp>
        <p:nvSpPr>
          <p:cNvPr id="7" name="矩形 6"/>
          <p:cNvSpPr/>
          <p:nvPr/>
        </p:nvSpPr>
        <p:spPr>
          <a:xfrm>
            <a:off x="4500562" y="3645290"/>
            <a:ext cx="4643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路曼曼其修远兮，吾将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上下而求索。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             ——</a:t>
            </a:r>
            <a:r>
              <a:rPr lang="zh-CN" altLang="en-US" sz="3200" b="1" dirty="0" smtClean="0"/>
              <a:t>屈原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离骚</a:t>
            </a:r>
            <a:r>
              <a:rPr lang="en-US" altLang="zh-CN" sz="3200" b="1" dirty="0" smtClean="0"/>
              <a:t>》</a:t>
            </a:r>
          </a:p>
        </p:txBody>
      </p:sp>
      <p:sp>
        <p:nvSpPr>
          <p:cNvPr id="8" name="矩形 7"/>
          <p:cNvSpPr/>
          <p:nvPr/>
        </p:nvSpPr>
        <p:spPr>
          <a:xfrm>
            <a:off x="4429156" y="35716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b="1" dirty="0" smtClean="0"/>
              <a:t>长风破浪会有时，直挂云帆济沧海。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        ——</a:t>
            </a:r>
            <a:r>
              <a:rPr lang="zh-CN" altLang="en-US" sz="3200" b="1" dirty="0" smtClean="0"/>
              <a:t>李白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行路难</a:t>
            </a:r>
            <a:r>
              <a:rPr lang="en-US" altLang="zh-CN" sz="3200" b="1" dirty="0" smtClean="0"/>
              <a:t>》</a:t>
            </a:r>
          </a:p>
        </p:txBody>
      </p:sp>
      <p:sp>
        <p:nvSpPr>
          <p:cNvPr id="9" name="矩形 8"/>
          <p:cNvSpPr/>
          <p:nvPr/>
        </p:nvSpPr>
        <p:spPr>
          <a:xfrm>
            <a:off x="4429124" y="207167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b="1" dirty="0" smtClean="0"/>
              <a:t>千磨万击还坚劲，任尔东西南北风。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           ——</a:t>
            </a:r>
            <a:r>
              <a:rPr lang="zh-CN" altLang="en-US" sz="3200" b="1" dirty="0" smtClean="0"/>
              <a:t>郑燮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竹石</a:t>
            </a:r>
            <a:r>
              <a:rPr lang="en-US" altLang="zh-CN" sz="3200" b="1" dirty="0" smtClean="0"/>
              <a:t>》</a:t>
            </a:r>
            <a:endParaRPr lang="zh-CN" altLang="en-US" sz="3200" b="1" dirty="0"/>
          </a:p>
        </p:txBody>
      </p:sp>
      <p:sp>
        <p:nvSpPr>
          <p:cNvPr id="14" name="矩形 13"/>
          <p:cNvSpPr/>
          <p:nvPr/>
        </p:nvSpPr>
        <p:spPr>
          <a:xfrm>
            <a:off x="214282" y="5715016"/>
            <a:ext cx="86439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请同学们根据观点，引用古诗，用一句话有针对性地进行分析。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8596" y="1071546"/>
            <a:ext cx="81439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自强不息是克服困难的勇气。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（分论点句）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en-US" sz="3200" b="1" dirty="0" smtClean="0"/>
              <a:t>“</a:t>
            </a:r>
            <a:r>
              <a:rPr lang="zh-CN" altLang="en-US" sz="3200" b="1" dirty="0" smtClean="0"/>
              <a:t>千</a:t>
            </a:r>
            <a:r>
              <a:rPr lang="zh-CN" altLang="en-US" sz="3200" b="1" dirty="0" smtClean="0"/>
              <a:t>磨万击还坚劲，任尔东西南北风</a:t>
            </a:r>
            <a:r>
              <a:rPr lang="zh-CN" altLang="en-US" sz="3200" b="1" dirty="0" smtClean="0"/>
              <a:t>。”</a:t>
            </a:r>
            <a:r>
              <a:rPr lang="zh-CN" altLang="en-US" sz="3200" b="1" dirty="0" smtClean="0"/>
              <a:t>我们</a:t>
            </a:r>
            <a:r>
              <a:rPr lang="zh-CN" altLang="en-US" sz="3200" b="1" dirty="0" smtClean="0"/>
              <a:t>的学习、生活中肯定</a:t>
            </a:r>
            <a:r>
              <a:rPr lang="zh-CN" altLang="en-US" sz="3200" b="1" dirty="0" smtClean="0"/>
              <a:t>会遇到很多困难，只要我们有克服困难的勇气，有从挫折中奋起的斗志</a:t>
            </a:r>
            <a:r>
              <a:rPr lang="zh-CN" altLang="en-US" sz="3200" b="1" dirty="0" smtClean="0"/>
              <a:t>，一定会守得云开见月明。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（阐释句）</a:t>
            </a:r>
            <a:endParaRPr lang="en-US" altLang="zh-CN" sz="32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14290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示例：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857232"/>
            <a:ext cx="8929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分论点一：自强不息是坚定不移的信念。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85736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分论点二：自强不息是克服困难的勇气。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928934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分论点三：自强不息是持之以恒的毅力。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0034" y="857232"/>
            <a:ext cx="18473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en-US" altLang="zh-CN" sz="3200" b="1" dirty="0" smtClean="0">
              <a:solidFill>
                <a:srgbClr val="FF0000"/>
              </a:solidFill>
            </a:endParaRPr>
          </a:p>
          <a:p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4500570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针对这三个分论点，你有</a:t>
            </a:r>
            <a:r>
              <a:rPr lang="zh-CN" altLang="en-US" sz="3600" b="1" dirty="0" smtClean="0"/>
              <a:t>哪些事实论据</a:t>
            </a:r>
            <a:r>
              <a:rPr lang="en-US" altLang="zh-CN" sz="3600" b="1" dirty="0" smtClean="0"/>
              <a:t>(</a:t>
            </a:r>
            <a:r>
              <a:rPr lang="zh-CN" altLang="en-US" sz="3600" b="1" dirty="0" smtClean="0"/>
              <a:t>名人事例）介绍</a:t>
            </a:r>
            <a:r>
              <a:rPr lang="zh-CN" altLang="en-US" sz="3600" b="1" dirty="0" smtClean="0"/>
              <a:t>给大家？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1167</Words>
  <Application>Microsoft Office PowerPoint</Application>
  <PresentationFormat>全屏显示(4:3)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 议论要有针对性 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议论文写作 一事一议</dc:title>
  <dc:creator>as</dc:creator>
  <cp:lastModifiedBy>PC</cp:lastModifiedBy>
  <cp:revision>95</cp:revision>
  <dcterms:created xsi:type="dcterms:W3CDTF">2020-10-23T00:14:04Z</dcterms:created>
  <dcterms:modified xsi:type="dcterms:W3CDTF">2020-11-11T05:56:45Z</dcterms:modified>
</cp:coreProperties>
</file>