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aac" ContentType="audio/aac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5" r:id="rId4"/>
  </p:sldMasterIdLst>
  <p:notesMasterIdLst>
    <p:notesMasterId r:id="rId9"/>
  </p:notesMasterIdLst>
  <p:sldIdLst>
    <p:sldId id="407" r:id="rId5"/>
    <p:sldId id="280" r:id="rId6"/>
    <p:sldId id="333" r:id="rId7"/>
    <p:sldId id="384" r:id="rId8"/>
    <p:sldId id="385" r:id="rId10"/>
    <p:sldId id="435" r:id="rId11"/>
    <p:sldId id="350" r:id="rId12"/>
    <p:sldId id="434" r:id="rId13"/>
    <p:sldId id="366" r:id="rId14"/>
    <p:sldId id="312" r:id="rId15"/>
    <p:sldId id="308" r:id="rId16"/>
    <p:sldId id="311" r:id="rId17"/>
    <p:sldId id="310" r:id="rId18"/>
    <p:sldId id="335" r:id="rId19"/>
    <p:sldId id="433" r:id="rId20"/>
    <p:sldId id="386" r:id="rId21"/>
    <p:sldId id="329" r:id="rId22"/>
    <p:sldId id="332" r:id="rId23"/>
    <p:sldId id="436" r:id="rId24"/>
    <p:sldId id="438" r:id="rId25"/>
    <p:sldId id="321" r:id="rId26"/>
    <p:sldId id="299" r:id="rId27"/>
    <p:sldId id="368" r:id="rId28"/>
    <p:sldId id="319" r:id="rId29"/>
    <p:sldId id="323" r:id="rId30"/>
    <p:sldId id="383" r:id="rId31"/>
    <p:sldId id="322" r:id="rId32"/>
    <p:sldId id="408" r:id="rId33"/>
    <p:sldId id="277" r:id="rId34"/>
    <p:sldId id="278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66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3" autoAdjust="0"/>
  </p:normalViewPr>
  <p:slideViewPr>
    <p:cSldViewPr snapToGrid="0">
      <p:cViewPr varScale="1">
        <p:scale>
          <a:sx n="81" d="100"/>
          <a:sy n="81" d="100"/>
        </p:scale>
        <p:origin x="-72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#1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A8886-32DA-4057-8CC8-4C5EEC198B6A}" type="doc">
      <dgm:prSet loTypeId="urn:microsoft.com/office/officeart/2005/8/layout/vList2#1" loCatId="list" qsTypeId="urn:microsoft.com/office/officeart/2005/8/quickstyle/simple1#1" qsCatId="simple" csTypeId="urn:microsoft.com/office/officeart/2005/8/colors/accent6_2#1" csCatId="accent6" phldr="1"/>
      <dgm:spPr/>
      <dgm:t>
        <a:bodyPr/>
        <a:lstStyle/>
        <a:p>
          <a:endParaRPr lang="zh-CN" altLang="en-US"/>
        </a:p>
      </dgm:t>
    </dgm:pt>
    <dgm:pt modelId="{8EE49F7C-BCA4-4DE7-B5EE-886A152FCC03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dirty="0" smtClean="0"/>
            <a:t>     </a:t>
          </a:r>
          <a:r>
            <a:rPr lang="zh-CN" altLang="en-US" sz="4400" b="1" dirty="0" smtClean="0"/>
            <a:t>字词积累</a:t>
          </a:r>
          <a:endParaRPr lang="zh-CN" altLang="en-US" sz="4400" b="1" dirty="0"/>
        </a:p>
      </dgm:t>
    </dgm:pt>
    <dgm:pt modelId="{B5BAE697-6389-446E-BFFA-0E0079BB004F}" cxnId="{61E94B3B-B13A-42DB-831E-4628CB950ACA}" type="parTrans">
      <dgm:prSet/>
      <dgm:spPr/>
      <dgm:t>
        <a:bodyPr/>
        <a:lstStyle/>
        <a:p>
          <a:endParaRPr lang="zh-CN" altLang="en-US"/>
        </a:p>
      </dgm:t>
    </dgm:pt>
    <dgm:pt modelId="{174206CC-B7CA-45AC-A304-3EABF8441508}" cxnId="{61E94B3B-B13A-42DB-831E-4628CB950ACA}" type="sibTrans">
      <dgm:prSet/>
      <dgm:spPr/>
      <dgm:t>
        <a:bodyPr/>
        <a:lstStyle/>
        <a:p>
          <a:endParaRPr lang="zh-CN" altLang="en-US"/>
        </a:p>
      </dgm:t>
    </dgm:pt>
    <dgm:pt modelId="{69B63C1D-7277-4F1E-AE5E-40797046EFD9}" type="pres">
      <dgm:prSet presAssocID="{68DA8886-32DA-4057-8CC8-4C5EEC198B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D015479-E860-4047-99DE-DC232EF8D929}" type="pres">
      <dgm:prSet presAssocID="{8EE49F7C-BCA4-4DE7-B5EE-886A152FCC03}" presName="parentText" presStyleLbl="node1" presStyleIdx="0" presStyleCnt="1" custScaleY="229079" custLinFactNeighborY="-316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BA89E49-0331-4836-9177-CF5F26FAE0A3}" type="presOf" srcId="{68DA8886-32DA-4057-8CC8-4C5EEC198B6A}" destId="{69B63C1D-7277-4F1E-AE5E-40797046EFD9}" srcOrd="0" destOrd="0" presId="urn:microsoft.com/office/officeart/2005/8/layout/vList2#1"/>
    <dgm:cxn modelId="{6B873415-B12E-43E6-B862-1EE680369FD6}" type="presOf" srcId="{8EE49F7C-BCA4-4DE7-B5EE-886A152FCC03}" destId="{AD015479-E860-4047-99DE-DC232EF8D929}" srcOrd="0" destOrd="0" presId="urn:microsoft.com/office/officeart/2005/8/layout/vList2#1"/>
    <dgm:cxn modelId="{61E94B3B-B13A-42DB-831E-4628CB950ACA}" srcId="{68DA8886-32DA-4057-8CC8-4C5EEC198B6A}" destId="{8EE49F7C-BCA4-4DE7-B5EE-886A152FCC03}" srcOrd="0" destOrd="0" parTransId="{B5BAE697-6389-446E-BFFA-0E0079BB004F}" sibTransId="{174206CC-B7CA-45AC-A304-3EABF8441508}"/>
    <dgm:cxn modelId="{EA66179F-4DF2-40D9-AAF7-7DC8E2EDFEDB}" type="presParOf" srcId="{69B63C1D-7277-4F1E-AE5E-40797046EFD9}" destId="{AD015479-E860-4047-99DE-DC232EF8D929}" srcOrd="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15479-E860-4047-99DE-DC232EF8D929}">
      <dsp:nvSpPr>
        <dsp:cNvPr id="0" name=""/>
        <dsp:cNvSpPr/>
      </dsp:nvSpPr>
      <dsp:spPr>
        <a:xfrm>
          <a:off x="0" y="0"/>
          <a:ext cx="4572000" cy="98963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/>
            <a:t>     </a:t>
          </a:r>
          <a:r>
            <a:rPr lang="zh-CN" altLang="en-US" sz="4400" b="1" kern="1200" dirty="0" smtClean="0"/>
            <a:t>字词积累</a:t>
          </a:r>
          <a:endParaRPr lang="zh-CN" altLang="en-US" sz="4400" b="1" kern="1200" dirty="0"/>
        </a:p>
      </dsp:txBody>
      <dsp:txXfrm>
        <a:off x="48310" y="48310"/>
        <a:ext cx="4475380" cy="893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E9DDC-0B56-40CE-9764-7507EFF865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EF7D9-BE85-4B60-9B1D-D5E2A2353C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4818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5058" name="文本占位符 2"/>
          <p:cNvSpPr/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D1BF0E3-1BBA-4307-AF0B-F8F36CD315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3B759AF-F973-4F55-BAA9-CC540211772F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687A7B1-3405-421A-BA72-6518BEF9A55E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3197226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37772-B796-41CC-AD3A-1E48FC69651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47158-3DD9-4C7D-B0D1-06D17635634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327DC-31EB-4E76-A5FA-2C1884D58FD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55033" y="2492375"/>
            <a:ext cx="12319000" cy="4203700"/>
          </a:xfrm>
          <a:prstGeom prst="rect">
            <a:avLst/>
          </a:prstGeom>
          <a:blipFill dpi="0" rotWithShape="1">
            <a:blip r:embed="rId2" cstate="print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4" name="Picture 106" descr="三角符号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" y="409576"/>
            <a:ext cx="914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-7938"/>
            <a:ext cx="202353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-77788"/>
            <a:ext cx="19050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414757" y="360423"/>
            <a:ext cx="5472608" cy="617736"/>
          </a:xfrm>
          <a:prstGeom prst="rect">
            <a:avLst/>
          </a:prstGeom>
          <a:noFill/>
          <a:ln>
            <a:noFill/>
          </a:ln>
          <a:effectLst/>
        </p:spPr>
        <p:txBody>
          <a:bodyPr lIns="108842" tIns="54421" rIns="108842" bIns="54421">
            <a:spAutoFit/>
          </a:bodyPr>
          <a:lstStyle>
            <a:lvl1pPr algn="l">
              <a:defRPr lang="zh-CN" altLang="en-US" sz="3300" b="1" baseline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FDA08-7437-4662-95F2-54BD70079348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F0324-9391-4D1A-9092-79AD7C6452D2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9E1CA-F2C8-4BA8-8505-287328879E98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0FA84-4462-4B80-A3AA-66B7CAFBB7AD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DB980-E578-40FF-8148-6780C6D076BF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0FB34-F0C8-4E70-969C-28928EE05536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97367" y="6400801"/>
            <a:ext cx="42672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767" y="6400801"/>
            <a:ext cx="4978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4922D-A8F4-435B-BB46-955A0FDD430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B1B2E-1721-4A88-AE1B-ECC982118140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49C6B-14FB-4C11-B6DE-043AECCF0796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9982-12C4-4EC3-A160-D0260BFFB820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2AF72-14A6-4E12-8503-8BF5276F406E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EBB63-E13A-4E09-9207-BD9E5B6CDB39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55033" y="2492375"/>
            <a:ext cx="12319000" cy="4203700"/>
          </a:xfrm>
          <a:prstGeom prst="rect">
            <a:avLst/>
          </a:prstGeom>
          <a:blipFill dpi="0" rotWithShape="1">
            <a:blip r:embed="rId2" cstate="print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pic>
        <p:nvPicPr>
          <p:cNvPr id="4" name="Picture 106" descr="三角符号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" y="409576"/>
            <a:ext cx="914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-7938"/>
            <a:ext cx="202353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-77788"/>
            <a:ext cx="19050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414757" y="360423"/>
            <a:ext cx="5472608" cy="617736"/>
          </a:xfrm>
          <a:prstGeom prst="rect">
            <a:avLst/>
          </a:prstGeom>
          <a:noFill/>
          <a:ln>
            <a:noFill/>
          </a:ln>
          <a:effectLst/>
        </p:spPr>
        <p:txBody>
          <a:bodyPr lIns="108842" tIns="54421" rIns="108842" bIns="54421">
            <a:spAutoFit/>
          </a:bodyPr>
          <a:lstStyle>
            <a:lvl1pPr algn="l">
              <a:defRPr lang="zh-CN" altLang="en-US" sz="3300" b="1" baseline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3197226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37772-B796-41CC-AD3A-1E48FC69651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97367" y="6400801"/>
            <a:ext cx="42672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767" y="6400801"/>
            <a:ext cx="4978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4922D-A8F4-435B-BB46-955A0FDD430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3143251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9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2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24659-2A71-41FF-B483-1194A5F136A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63D82-86ED-43E8-B5CA-520B9CB2A0E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3143251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9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2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24659-2A71-41FF-B483-1194A5F136A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2ADE4-9CE0-48C6-82AB-4593E3E380C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A39E2-7716-4DD5-8DF0-D7B7C0AD55B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6F0C0-4478-4302-98EC-2808DADDD1FF}" type="slidenum">
              <a:rPr lang="en-US" altLang="zh-CN"/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14751" y="1054101"/>
            <a:ext cx="7871883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4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59C56-A67A-42D0-A169-AB54FA230ED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6351B-487A-4163-B99D-8DCB153BA1AE}" type="slidenum">
              <a:rPr lang="en-US" altLang="zh-CN"/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47158-3DD9-4C7D-B0D1-06D17635634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327DC-31EB-4E76-A5FA-2C1884D58FD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55033" y="2492375"/>
            <a:ext cx="12319000" cy="4203700"/>
          </a:xfrm>
          <a:prstGeom prst="rect">
            <a:avLst/>
          </a:prstGeom>
          <a:blipFill dpi="0" rotWithShape="1">
            <a:blip r:embed="rId2" cstate="print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Picture 106" descr="三角符号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" y="409576"/>
            <a:ext cx="914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-7938"/>
            <a:ext cx="202353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-77788"/>
            <a:ext cx="19050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414757" y="360423"/>
            <a:ext cx="5472608" cy="617736"/>
          </a:xfrm>
          <a:prstGeom prst="rect">
            <a:avLst/>
          </a:prstGeom>
          <a:noFill/>
          <a:ln>
            <a:noFill/>
          </a:ln>
          <a:effectLst/>
        </p:spPr>
        <p:txBody>
          <a:bodyPr lIns="108842" tIns="54421" rIns="108842" bIns="54421">
            <a:spAutoFit/>
          </a:bodyPr>
          <a:lstStyle>
            <a:lvl1pPr algn="l">
              <a:defRPr lang="zh-CN" altLang="en-US" sz="3300" b="1" baseline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63D82-86ED-43E8-B5CA-520B9CB2A0E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2ADE4-9CE0-48C6-82AB-4593E3E380C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A39E2-7716-4DD5-8DF0-D7B7C0AD55B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6F0C0-4478-4302-98EC-2808DADDD1FF}" type="slidenum">
              <a:rPr lang="en-US" altLang="zh-CN"/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14751" y="1054101"/>
            <a:ext cx="7871883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4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59C56-A67A-42D0-A169-AB54FA230ED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6351B-487A-4163-B99D-8DCB153BA1AE}" type="slidenum">
              <a:rPr lang="en-US" altLang="zh-CN"/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614"/>
            <a:ext cx="12192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1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1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1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lstStyle>
            <a:lvl1pPr algn="ctr">
              <a:defRPr sz="1100">
                <a:solidFill>
                  <a:srgbClr val="63636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5E3CD8-676C-4822-BA06-E1B976609021}" type="slidenum"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6DFB26-1CAF-438C-9886-72832CD45A40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614"/>
            <a:ext cx="12192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1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1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2F2F2F">
                  <a:lumMod val="75000"/>
                  <a:lumOff val="25000"/>
                </a:srgb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1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lstStyle>
            <a:lvl1pPr algn="ctr">
              <a:defRPr sz="1100">
                <a:solidFill>
                  <a:srgbClr val="63636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5E3CD8-676C-4822-BA06-E1B976609021}" type="slidenum"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hdphoto1.wdp"/><Relationship Id="rId3" Type="http://schemas.openxmlformats.org/officeDocument/2006/relationships/image" Target="../media/image29.png"/><Relationship Id="rId2" Type="http://schemas.microsoft.com/office/2007/relationships/media" Target="../media/media1.aac"/><Relationship Id="rId1" Type="http://schemas.openxmlformats.org/officeDocument/2006/relationships/audio" Target="NUL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3.xml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5.xml"/><Relationship Id="rId4" Type="http://schemas.openxmlformats.org/officeDocument/2006/relationships/image" Target="../media/image31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7.xml"/><Relationship Id="rId1" Type="http://schemas.openxmlformats.org/officeDocument/2006/relationships/video" Target="NULL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38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4520" y="738505"/>
            <a:ext cx="1124204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/>
              <a:t>那一年，花开得不是最好，可是还好，我遇到你；那一年，花开得好极了，好像专是为了你；</a:t>
            </a:r>
            <a:endParaRPr lang="zh-CN" altLang="en-US" sz="4000"/>
          </a:p>
          <a:p>
            <a:r>
              <a:rPr lang="zh-CN" altLang="en-US" sz="4000"/>
              <a:t>那一年，花开得很迟，还好，有你。</a:t>
            </a:r>
            <a:endParaRPr lang="zh-CN" altLang="en-US" sz="4000"/>
          </a:p>
        </p:txBody>
      </p:sp>
      <p:sp>
        <p:nvSpPr>
          <p:cNvPr id="5" name="文本框 4"/>
          <p:cNvSpPr txBox="1"/>
          <p:nvPr/>
        </p:nvSpPr>
        <p:spPr>
          <a:xfrm>
            <a:off x="4954270" y="3244850"/>
            <a:ext cx="66636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/>
              <a:t>——汪曾祺《人间草木》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640"/>
            <a:ext cx="12785557" cy="760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0" y="-1"/>
            <a:ext cx="12383145" cy="7718156"/>
            <a:chOff x="0" y="-1"/>
            <a:chExt cx="12383145" cy="7718156"/>
          </a:xfrm>
        </p:grpSpPr>
        <p:pic>
          <p:nvPicPr>
            <p:cNvPr id="10" name="Picture 7" descr="仙人掌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714" y="0"/>
              <a:ext cx="520743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仙人掌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7361695" cy="4680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4308529"/>
              <a:ext cx="7361693" cy="3409626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209226" y="241486"/>
            <a:ext cx="47192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倒挂</a:t>
            </a:r>
            <a:r>
              <a:rPr lang="zh-CN" altLang="en-US" sz="4400" dirty="0" smtClean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着还能开花的仙人掌</a:t>
            </a:r>
            <a:endParaRPr lang="zh-CN" altLang="en-US" sz="44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923" y="1"/>
            <a:ext cx="4068505" cy="27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文本框 6"/>
          <p:cNvSpPr txBox="1">
            <a:spLocks noChangeArrowheads="1"/>
          </p:cNvSpPr>
          <p:nvPr/>
        </p:nvSpPr>
        <p:spPr bwMode="auto">
          <a:xfrm>
            <a:off x="1703388" y="549275"/>
            <a:ext cx="7921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</a:rPr>
              <a:t>牛肝菌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434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8" y="-16376"/>
            <a:ext cx="3959730" cy="27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文本框 12"/>
          <p:cNvSpPr txBox="1">
            <a:spLocks noChangeArrowheads="1"/>
          </p:cNvSpPr>
          <p:nvPr/>
        </p:nvSpPr>
        <p:spPr bwMode="auto">
          <a:xfrm>
            <a:off x="5232401" y="1052513"/>
            <a:ext cx="7921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</a:rPr>
              <a:t>青头菌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4344" name="Picture 11" descr="干巴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923" y="2734344"/>
            <a:ext cx="7310314" cy="459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文本框 3"/>
          <p:cNvSpPr txBox="1">
            <a:spLocks noChangeArrowheads="1"/>
          </p:cNvSpPr>
          <p:nvPr/>
        </p:nvSpPr>
        <p:spPr bwMode="auto">
          <a:xfrm>
            <a:off x="1774826" y="3213100"/>
            <a:ext cx="792163" cy="1739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</a:rPr>
              <a:t>干巴菌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4341" name="Picture 13" descr="鸡油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91" y="-19468"/>
            <a:ext cx="4974609" cy="323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文本框 6"/>
          <p:cNvSpPr txBox="1">
            <a:spLocks noChangeArrowheads="1"/>
          </p:cNvSpPr>
          <p:nvPr/>
        </p:nvSpPr>
        <p:spPr bwMode="auto">
          <a:xfrm>
            <a:off x="11322690" y="485922"/>
            <a:ext cx="7921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chemeClr val="bg1"/>
                </a:solidFill>
              </a:rPr>
              <a:t>鸡油菌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pic>
        <p:nvPicPr>
          <p:cNvPr id="14346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00" y="2731212"/>
            <a:ext cx="5781600" cy="460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文本框 6"/>
          <p:cNvSpPr txBox="1">
            <a:spLocks noChangeArrowheads="1"/>
          </p:cNvSpPr>
          <p:nvPr/>
        </p:nvSpPr>
        <p:spPr bwMode="auto">
          <a:xfrm>
            <a:off x="11486741" y="3869040"/>
            <a:ext cx="79216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</a:rPr>
              <a:t>鸡枞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77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0" y="0"/>
            <a:ext cx="12677613" cy="4515496"/>
            <a:chOff x="-356461" y="0"/>
            <a:chExt cx="12548461" cy="451549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6461" y="0"/>
              <a:ext cx="6020662" cy="451549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111"/>
            <a:stretch>
              <a:fillRect/>
            </a:stretch>
          </p:blipFill>
          <p:spPr>
            <a:xfrm>
              <a:off x="5173058" y="0"/>
              <a:ext cx="7018942" cy="451549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-1" y="2007340"/>
            <a:ext cx="12789909" cy="4850660"/>
            <a:chOff x="-356462" y="2009210"/>
            <a:chExt cx="12659614" cy="4850660"/>
          </a:xfrm>
        </p:grpSpPr>
        <p:sp>
          <p:nvSpPr>
            <p:cNvPr id="15364" name="Text Box 5"/>
            <p:cNvSpPr txBox="1">
              <a:spLocks noChangeArrowheads="1"/>
            </p:cNvSpPr>
            <p:nvPr/>
          </p:nvSpPr>
          <p:spPr bwMode="auto">
            <a:xfrm>
              <a:off x="3501985" y="2009210"/>
              <a:ext cx="18002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chemeClr val="bg1"/>
                  </a:solidFill>
                  <a:ea typeface="华文隶书" panose="02010800040101010101" pitchFamily="2" charset="-122"/>
                </a:rPr>
                <a:t>杨梅</a:t>
              </a:r>
              <a:endParaRPr lang="zh-CN" altLang="en-US" sz="4400" b="1" dirty="0">
                <a:solidFill>
                  <a:schemeClr val="bg1"/>
                </a:solidFill>
                <a:ea typeface="华文隶书" panose="02010800040101010101" pitchFamily="2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200" y="2011080"/>
              <a:ext cx="6527800" cy="484879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6462" y="2012950"/>
              <a:ext cx="6049870" cy="4845050"/>
            </a:xfrm>
            <a:prstGeom prst="rect">
              <a:avLst/>
            </a:prstGeom>
          </p:spPr>
        </p:pic>
        <p:sp>
          <p:nvSpPr>
            <p:cNvPr id="15366" name="Text Box 9"/>
            <p:cNvSpPr txBox="1">
              <a:spLocks noChangeArrowheads="1"/>
            </p:cNvSpPr>
            <p:nvPr/>
          </p:nvSpPr>
          <p:spPr bwMode="auto">
            <a:xfrm>
              <a:off x="6028921" y="6027003"/>
              <a:ext cx="627423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4800" b="1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卖杨梅的苗族女孩</a:t>
              </a:r>
              <a:endParaRPr lang="zh-CN" altLang="en-US" sz="4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584214" y="203947"/>
            <a:ext cx="2754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杨梅</a:t>
            </a:r>
            <a:endParaRPr lang="zh-CN" altLang="en-US" sz="60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3" y="240632"/>
            <a:ext cx="12192003" cy="6448926"/>
            <a:chOff x="-3" y="0"/>
            <a:chExt cx="12481997" cy="4516079"/>
          </a:xfrm>
        </p:grpSpPr>
        <p:pic>
          <p:nvPicPr>
            <p:cNvPr id="16387" name="Picture 9" descr="缅桂花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6572553" cy="451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726" y="0"/>
              <a:ext cx="6290268" cy="4516079"/>
            </a:xfrm>
            <a:prstGeom prst="rect">
              <a:avLst/>
            </a:prstGeom>
          </p:spPr>
        </p:pic>
        <p:sp>
          <p:nvSpPr>
            <p:cNvPr id="16389" name="Text Box 11"/>
            <p:cNvSpPr txBox="1">
              <a:spLocks noChangeArrowheads="1"/>
            </p:cNvSpPr>
            <p:nvPr/>
          </p:nvSpPr>
          <p:spPr bwMode="auto">
            <a:xfrm>
              <a:off x="9702344" y="257691"/>
              <a:ext cx="2779648" cy="84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6000" b="1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缅桂花</a:t>
              </a:r>
              <a:endParaRPr lang="zh-CN" altLang="en-US" sz="60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" y="240632"/>
            <a:ext cx="13173559" cy="6547595"/>
            <a:chOff x="6693" y="2258039"/>
            <a:chExt cx="13502662" cy="469604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7"/>
            <a:stretch>
              <a:fillRect/>
            </a:stretch>
          </p:blipFill>
          <p:spPr>
            <a:xfrm>
              <a:off x="6693" y="2258039"/>
              <a:ext cx="5936429" cy="469604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46"/>
            <a:stretch>
              <a:fillRect/>
            </a:stretch>
          </p:blipFill>
          <p:spPr>
            <a:xfrm>
              <a:off x="5923042" y="2271340"/>
              <a:ext cx="6558952" cy="4682741"/>
            </a:xfrm>
            <a:prstGeom prst="rect">
              <a:avLst/>
            </a:prstGeom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9841423" y="4758076"/>
              <a:ext cx="366793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6000" b="1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木香花</a:t>
              </a:r>
              <a:endParaRPr lang="zh-CN" altLang="en-US" sz="60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7015" y="910590"/>
            <a:ext cx="6617970" cy="5036820"/>
          </a:xfrm>
        </p:spPr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倒挂着还能开花的仙人掌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好吃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和不太好吃的菌子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火炭般的杨梅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卖杨梅的苗族女孩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带着雨珠的缅桂花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送缅桂花给房客的房东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母女</a:t>
            </a:r>
            <a:endParaRPr lang="zh-CN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雨中的木香花</a:t>
            </a:r>
            <a:endParaRPr lang="zh-CN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莲花池边酒店里与友人的小酌</a:t>
            </a:r>
            <a:endParaRPr lang="en-US" altLang="zh-C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   ……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54244" y="75064"/>
            <a:ext cx="7516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雨之逢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1"/>
          <p:cNvSpPr txBox="1"/>
          <p:nvPr/>
        </p:nvSpPr>
        <p:spPr>
          <a:xfrm>
            <a:off x="1822450" y="557213"/>
            <a:ext cx="74295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、文中写的事物有什么共同特点？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为什么文中用了四个段落写仙人掌等事物呢？ </a:t>
            </a:r>
            <a:endParaRPr lang="zh-CN" altLang="en-US" sz="30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8500" y="1885950"/>
            <a:ext cx="1217295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仙人掌</a:t>
            </a:r>
            <a:endParaRPr lang="zh-CN" altLang="en-US" sz="27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11575" y="1919288"/>
            <a:ext cx="156210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7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多、肥大</a:t>
            </a:r>
            <a:endParaRPr lang="zh-CN" altLang="en-US" sz="27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22450" y="2373313"/>
            <a:ext cx="156210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各种菌子</a:t>
            </a:r>
            <a:endParaRPr lang="zh-CN" altLang="en-US" sz="27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22450" y="2833688"/>
            <a:ext cx="87249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杨梅</a:t>
            </a:r>
            <a:endParaRPr lang="zh-CN" altLang="en-US" sz="27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77988" y="3313113"/>
            <a:ext cx="1316037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缅桂花</a:t>
            </a:r>
            <a:endParaRPr lang="zh-CN" altLang="en-US" sz="27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11575" y="2373313"/>
            <a:ext cx="38557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种类多、数量多、生长旺盛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11575" y="2859088"/>
            <a:ext cx="3286125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7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大、颜色深、味道美</a:t>
            </a:r>
            <a:endParaRPr lang="zh-CN" altLang="en-US" sz="27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56013" y="3324225"/>
            <a:ext cx="294132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7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树大、花香、花多</a:t>
            </a:r>
            <a:endParaRPr lang="zh-CN" altLang="en-US" sz="27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93038" y="1801813"/>
            <a:ext cx="1331595" cy="5530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共同点</a:t>
            </a:r>
            <a:endParaRPr kumimoji="0" lang="zh-CN" altLang="en-US" sz="3000" b="1" i="0" u="none" strike="noStrike" kern="1200" cap="none" spc="0" normalizeH="0" baseline="0" noProof="1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23163" y="2773363"/>
            <a:ext cx="2963863" cy="922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生长旺盛（数量多）、肥大、滋润</a:t>
            </a:r>
            <a:endParaRPr kumimoji="0" lang="zh-CN" altLang="en-US" sz="27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3227388" y="2006600"/>
            <a:ext cx="523875" cy="377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351213" y="2405063"/>
            <a:ext cx="401638" cy="377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2894013" y="2894013"/>
            <a:ext cx="858838" cy="376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3132138" y="3378200"/>
            <a:ext cx="579438" cy="377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右大括号 16"/>
          <p:cNvSpPr/>
          <p:nvPr/>
        </p:nvSpPr>
        <p:spPr>
          <a:xfrm>
            <a:off x="7065963" y="1801813"/>
            <a:ext cx="728663" cy="187166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8281988" y="2333625"/>
            <a:ext cx="488950" cy="461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2450" y="4022725"/>
            <a:ext cx="8258175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685800"/>
            <a:r>
              <a:rPr lang="zh-CN" altLang="en-US" sz="3600" b="1" dirty="0">
                <a:solidFill>
                  <a:srgbClr val="339933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这些事物都具有生长旺盛、肥大、滋润等共同特点，而这些特点可以说是昆明的雨赋予他们的。</a:t>
            </a:r>
            <a:endParaRPr lang="zh-CN" altLang="en-US" sz="3600" b="1" dirty="0">
              <a:solidFill>
                <a:srgbClr val="339933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4757" y="307659"/>
            <a:ext cx="5472608" cy="723265"/>
          </a:xfrm>
        </p:spPr>
        <p:txBody>
          <a:bodyPr/>
          <a:lstStyle/>
          <a:p>
            <a:r>
              <a:rPr lang="zh-CN" altLang="en-US" sz="4000"/>
              <a:t>划分层次</a:t>
            </a:r>
            <a:endParaRPr lang="zh-CN" altLang="en-US" sz="4000"/>
          </a:p>
        </p:txBody>
      </p:sp>
      <p:sp>
        <p:nvSpPr>
          <p:cNvPr id="3" name="文本框 2"/>
          <p:cNvSpPr txBox="1"/>
          <p:nvPr/>
        </p:nvSpPr>
        <p:spPr>
          <a:xfrm>
            <a:off x="647065" y="1031240"/>
            <a:ext cx="111201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prstClr val="black"/>
                </a:solidFill>
              </a:rPr>
              <a:t>一</a:t>
            </a:r>
            <a:r>
              <a:rPr lang="en-US" altLang="zh-CN" sz="4000">
                <a:solidFill>
                  <a:prstClr val="black"/>
                </a:solidFill>
              </a:rPr>
              <a:t>(1-2) </a:t>
            </a:r>
            <a:r>
              <a:rPr lang="zh-CN" altLang="en-US" sz="4000">
                <a:solidFill>
                  <a:prstClr val="black"/>
                </a:solidFill>
              </a:rPr>
              <a:t>引子，引出</a:t>
            </a:r>
            <a:r>
              <a:rPr lang="en-US" altLang="zh-CN" sz="4000">
                <a:solidFill>
                  <a:prstClr val="black"/>
                </a:solidFill>
              </a:rPr>
              <a:t>“</a:t>
            </a:r>
            <a:r>
              <a:rPr lang="zh-CN" altLang="en-US" sz="4000">
                <a:solidFill>
                  <a:prstClr val="black"/>
                </a:solidFill>
              </a:rPr>
              <a:t>我想念昆明的雨</a:t>
            </a:r>
            <a:r>
              <a:rPr lang="en-US" altLang="zh-CN" sz="4000">
                <a:solidFill>
                  <a:prstClr val="black"/>
                </a:solidFill>
              </a:rPr>
              <a:t>”</a:t>
            </a:r>
            <a:r>
              <a:rPr lang="zh-CN" altLang="en-US" sz="4000">
                <a:solidFill>
                  <a:prstClr val="black"/>
                </a:solidFill>
              </a:rPr>
              <a:t>。</a:t>
            </a:r>
            <a:endParaRPr lang="zh-CN" altLang="en-US" sz="4000">
              <a:solidFill>
                <a:prstClr val="black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7065" y="1894840"/>
            <a:ext cx="111201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prstClr val="black"/>
                </a:solidFill>
              </a:rPr>
              <a:t>二、（3-5）写昆明的雨和雨季，总写雨季中景物的特点。</a:t>
            </a:r>
            <a:endParaRPr lang="zh-CN" altLang="en-US" sz="4000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3835" y="3424555"/>
            <a:ext cx="124440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prstClr val="black"/>
                </a:solidFill>
              </a:rPr>
              <a:t>三、（6-8）写昆明雨季中一些有代表性的景、物、人。</a:t>
            </a:r>
            <a:endParaRPr lang="zh-CN" altLang="en-US" sz="4000">
              <a:solidFill>
                <a:prstClr val="black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8505" y="4302760"/>
            <a:ext cx="103987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prstClr val="black"/>
                </a:solidFill>
              </a:rPr>
              <a:t>四、（9-10）“我”在雨中的生活经历，引发乡愁和诗情。</a:t>
            </a:r>
            <a:endParaRPr lang="zh-CN" altLang="en-US" sz="4000">
              <a:solidFill>
                <a:prstClr val="black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6620" y="5796280"/>
            <a:ext cx="103981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prstClr val="black"/>
                </a:solidFill>
              </a:rPr>
              <a:t>五、（11）点题，总结与照应上文</a:t>
            </a:r>
            <a:r>
              <a:rPr lang="zh-CN" altLang="en-US" sz="3200">
                <a:solidFill>
                  <a:prstClr val="black"/>
                </a:solidFill>
              </a:rPr>
              <a:t>。</a:t>
            </a:r>
            <a:endParaRPr lang="zh-CN" altLang="en-US" sz="32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78380" y="2768128"/>
            <a:ext cx="1117210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任务一、请对文章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圈点勾画，</a:t>
            </a:r>
            <a:r>
              <a:rPr lang="zh-CN" altLang="en-US" sz="4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进行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批注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4000" b="1" dirty="0" smtClean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1785" y="4159125"/>
            <a:ext cx="8213558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话题：  画面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美、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风物之美、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人情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美、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用词之美、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修辞之美、     文风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美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……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0" y="36195"/>
            <a:ext cx="1212278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汪老先生的散文写风俗，谈文化，忆旧闻，述掌故，寄乡情，花鸟鱼虫，瓜果食物，无所不涉。读他的散文就好像聆听一位性情和蔼、见识广博的老者谈话，虽然话语平常，但饶有趣味。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624" y="0"/>
            <a:ext cx="10972800" cy="836908"/>
          </a:xfrm>
        </p:spPr>
        <p:txBody>
          <a:bodyPr/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示例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603" y="1125927"/>
            <a:ext cx="11613398" cy="1883501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ea typeface="黑体" panose="02010609060101010101" pitchFamily="49" charset="-122"/>
              </a:rPr>
              <a:t>卖杨梅的都是苗族女孩子，</a:t>
            </a:r>
            <a:r>
              <a:rPr lang="zh-CN" altLang="en-US" b="1" dirty="0">
                <a:solidFill>
                  <a:srgbClr val="FF0000"/>
                </a:solidFill>
                <a:ea typeface="黑体" panose="02010609060101010101" pitchFamily="49" charset="-122"/>
              </a:rPr>
              <a:t>戴</a:t>
            </a:r>
            <a:r>
              <a:rPr lang="zh-CN" altLang="en-US" b="1" dirty="0" smtClean="0">
                <a:ea typeface="黑体" panose="02010609060101010101" pitchFamily="49" charset="-122"/>
              </a:rPr>
              <a:t>一顶小花</a:t>
            </a:r>
            <a:r>
              <a:rPr lang="zh-CN" altLang="en-US" b="1" dirty="0">
                <a:ea typeface="黑体" panose="02010609060101010101" pitchFamily="49" charset="-122"/>
              </a:rPr>
              <a:t>帽子，</a:t>
            </a:r>
            <a:r>
              <a:rPr lang="zh-CN" altLang="en-US" b="1" dirty="0">
                <a:solidFill>
                  <a:srgbClr val="FF0000"/>
                </a:solidFill>
                <a:ea typeface="黑体" panose="02010609060101010101" pitchFamily="49" charset="-122"/>
              </a:rPr>
              <a:t>穿</a:t>
            </a:r>
            <a:r>
              <a:rPr lang="zh-CN" altLang="en-US" b="1" dirty="0">
                <a:ea typeface="黑体" panose="02010609060101010101" pitchFamily="49" charset="-122"/>
              </a:rPr>
              <a:t>着扳尖的绣了满帮花的鞋，坐在人家阶石的一角，不时吆喝一声：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b="1" dirty="0" smtClean="0">
                <a:ea typeface="黑体" panose="02010609060101010101" pitchFamily="49" charset="-122"/>
              </a:rPr>
              <a:t>卖杨梅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——”</a:t>
            </a:r>
            <a:r>
              <a:rPr lang="zh-CN" altLang="en-US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声音</a:t>
            </a:r>
            <a:r>
              <a:rPr lang="zh-CN" altLang="en-US" b="1" dirty="0">
                <a:solidFill>
                  <a:srgbClr val="FF0000"/>
                </a:solidFill>
                <a:ea typeface="黑体" panose="02010609060101010101" pitchFamily="49" charset="-122"/>
              </a:rPr>
              <a:t>娇娇的</a:t>
            </a:r>
            <a:r>
              <a:rPr lang="zh-CN" altLang="en-US" b="1" dirty="0">
                <a:ea typeface="黑体" panose="02010609060101010101" pitchFamily="49" charset="-122"/>
              </a:rPr>
              <a:t>。她们的声音使得昆明雨季的空气更加柔和了。</a:t>
            </a:r>
            <a:r>
              <a:rPr lang="zh-CN" altLang="en-US" sz="4400" b="1" dirty="0"/>
              <a:t>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78603" y="3298448"/>
            <a:ext cx="11272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这句话运用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人物的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外貌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语言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描写，生动描写出卖花女孩的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娇美情态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，衬托出昆明雨季的</a:t>
            </a:r>
            <a:r>
              <a:rPr lang="zh-CN" altLang="en-US" sz="4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柔美</a:t>
            </a:r>
            <a:r>
              <a:rPr lang="zh-CN" altLang="en-US" sz="4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。从中我体会到了昆明雨中的</a:t>
            </a:r>
            <a:r>
              <a:rPr lang="zh-CN" altLang="en-US" sz="4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人情之美</a:t>
            </a:r>
            <a:r>
              <a:rPr lang="zh-CN" altLang="en-US" sz="4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4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苗族女孩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94.000000"/>
                </p14:media>
              </p:ext>
            </p:ext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3247" y="2688847"/>
            <a:ext cx="609600" cy="6096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文本框 13313"/>
          <p:cNvSpPr txBox="1"/>
          <p:nvPr/>
        </p:nvSpPr>
        <p:spPr>
          <a:xfrm>
            <a:off x="370205" y="380365"/>
            <a:ext cx="103981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defTabSz="914400" fontAlgn="auto">
              <a:buClrTx/>
              <a:buSzTx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昆明的雨季是</a:t>
            </a:r>
            <a:r>
              <a:rPr kumimoji="0" lang="zh-CN" altLang="en-US" sz="3600" b="1" kern="1200" cap="none" spc="0" normalizeH="0" baseline="0" noProof="0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明亮的、丰满的、使人动情的。</a:t>
            </a:r>
            <a:endParaRPr kumimoji="0" lang="zh-CN" altLang="en-US" sz="3600" b="1" kern="1200" cap="none" spc="0" normalizeH="0" baseline="0" noProof="1"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070" y="1132205"/>
            <a:ext cx="120777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/>
              <a:t>昆明雨季的天空是明亮的，雨季的色彩也是丰富鲜亮对的；</a:t>
            </a:r>
            <a:endParaRPr lang="zh-CN" altLang="en-US" sz="3600"/>
          </a:p>
          <a:p>
            <a:r>
              <a:rPr lang="zh-CN" altLang="en-US" sz="3600"/>
              <a:t>昆明雨季的植物多而肥大，又是丰满的；        </a:t>
            </a:r>
            <a:endParaRPr lang="zh-CN" altLang="en-US" sz="3600"/>
          </a:p>
          <a:p>
            <a:r>
              <a:rPr lang="zh-CN" altLang="en-US" sz="3600"/>
              <a:t>昆明的雨季有太多的情味，充满诗意的美好，令人陶醉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0800" y="2978785"/>
            <a:ext cx="122053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noProof="0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可是下点功夫，把草茎松毛择净，撕成蟹腿肉粗细的丝，和青辣椒同炒，入口便会使你张目结舌：这东西这么好吃 ！</a:t>
            </a:r>
            <a:endParaRPr lang="zh-CN" altLang="en-US" sz="3600" b="1" noProof="0" dirty="0">
              <a:solidFill>
                <a:srgbClr val="008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6700" y="4177665"/>
            <a:ext cx="116579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“</a:t>
            </a:r>
            <a:r>
              <a:rPr lang="zh-CN" altLang="en-US" sz="36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撕成蟹腿肉粗细的丝</a:t>
            </a: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”</a:t>
            </a:r>
            <a:r>
              <a:rPr lang="zh-CN" altLang="en-US" sz="3600" b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sym typeface="+mn-ea"/>
              </a:rPr>
              <a:t>用蟹腿肉来类比，这是独具匠心的，明是形的比较，暗是味的比较。写出了干巴菌的味道鲜美。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sym typeface="+mn-ea"/>
              </a:rPr>
              <a:t>“</a:t>
            </a:r>
            <a:r>
              <a:rPr lang="zh-CN" altLang="en-US" sz="36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sym typeface="+mn-ea"/>
              </a:rPr>
              <a:t>张目结舌”</a:t>
            </a:r>
            <a:r>
              <a:rPr lang="zh-CN" altLang="en-US" sz="3600" b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sym typeface="+mn-ea"/>
              </a:rPr>
              <a:t>原指“睁大眼睛说不出话”，此指牛肝菌味道好得令人吃惊。</a:t>
            </a:r>
            <a:endParaRPr lang="zh-CN" altLang="en-US" sz="3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12491634" cy="7449600"/>
          </a:xfrm>
          <a:prstGeom prst="rect">
            <a:avLst/>
          </a:prstGeom>
          <a:solidFill>
            <a:schemeClr val="bg1">
              <a:alpha val="5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7"/>
          <p:cNvSpPr txBox="1">
            <a:spLocks noChangeArrowheads="1"/>
          </p:cNvSpPr>
          <p:nvPr/>
        </p:nvSpPr>
        <p:spPr bwMode="auto">
          <a:xfrm>
            <a:off x="2855914" y="1196975"/>
            <a:ext cx="3455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7374871" y="836614"/>
            <a:ext cx="193899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dirty="0">
                <a:solidFill>
                  <a:srgbClr val="FFFF00"/>
                </a:solidFill>
                <a:ea typeface="黑体" panose="02010609060101010101" pitchFamily="49" charset="-122"/>
              </a:rPr>
              <a:t>昆明的雨</a:t>
            </a:r>
            <a:endParaRPr lang="zh-CN" altLang="en-US" sz="6600" b="1" dirty="0">
              <a:solidFill>
                <a:srgbClr val="FFFF00"/>
              </a:solidFill>
              <a:ea typeface="黑体" panose="02010609060101010101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00"/>
                </a:solidFill>
              </a:rPr>
              <a:t>                            </a:t>
            </a:r>
            <a:r>
              <a:rPr lang="en-US" altLang="zh-CN" sz="4800" dirty="0">
                <a:solidFill>
                  <a:srgbClr val="FFFF00"/>
                </a:solidFill>
                <a:ea typeface="黑体" panose="02010609060101010101" pitchFamily="49" charset="-122"/>
              </a:rPr>
              <a:t>——</a:t>
            </a:r>
            <a:r>
              <a:rPr lang="zh-CN" altLang="en-US" sz="4800" dirty="0">
                <a:solidFill>
                  <a:srgbClr val="000000"/>
                </a:solidFill>
              </a:rPr>
              <a:t>汪曾祺</a:t>
            </a:r>
            <a:endParaRPr lang="zh-CN" altLang="en-US" sz="4800" dirty="0">
              <a:solidFill>
                <a:srgbClr val="000000"/>
              </a:solidFill>
            </a:endParaRPr>
          </a:p>
        </p:txBody>
      </p:sp>
      <p:pic>
        <p:nvPicPr>
          <p:cNvPr id="3078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67" y="267766"/>
            <a:ext cx="4392613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内容占位符 2"/>
          <p:cNvSpPr>
            <a:spLocks noGrp="1"/>
          </p:cNvSpPr>
          <p:nvPr>
            <p:ph idx="4294967295"/>
          </p:nvPr>
        </p:nvSpPr>
        <p:spPr>
          <a:xfrm>
            <a:off x="103505" y="83185"/>
            <a:ext cx="12091035" cy="2108200"/>
          </a:xfrm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zh-CN" altLang="en-US" sz="3600" b="1" dirty="0"/>
              <a:t>有时送来一个七寸盘子，里面摆得</a:t>
            </a:r>
            <a:r>
              <a:rPr lang="zh-CN" altLang="en-US" sz="3600" b="1" dirty="0">
                <a:solidFill>
                  <a:srgbClr val="C00000"/>
                </a:solidFill>
              </a:rPr>
              <a:t>满满的</a:t>
            </a:r>
            <a:r>
              <a:rPr lang="zh-CN" altLang="en-US" sz="3600" b="1" dirty="0"/>
              <a:t>缅桂花！带着雨珠的缅桂花使我的心</a:t>
            </a:r>
            <a:r>
              <a:rPr lang="zh-CN" altLang="en-US" sz="3600" b="1" dirty="0">
                <a:solidFill>
                  <a:srgbClr val="C00000"/>
                </a:solidFill>
              </a:rPr>
              <a:t>软软的</a:t>
            </a:r>
            <a:r>
              <a:rPr lang="zh-CN" altLang="en-US" sz="3600" b="1" dirty="0"/>
              <a:t>，不是怀人，不是思乡。</a:t>
            </a:r>
            <a:endParaRPr lang="zh-CN" altLang="en-US" sz="36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03505" y="1219835"/>
            <a:ext cx="115157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/>
              <a:t>叠音词有一种音韵和谐之美。</a:t>
            </a:r>
            <a:endParaRPr lang="zh-CN" altLang="en-US" sz="3600"/>
          </a:p>
          <a:p>
            <a:r>
              <a:rPr lang="zh-CN" altLang="en-US" sz="3600"/>
              <a:t>“满满的”写盘中缅桂花多，也写花之饱满。</a:t>
            </a:r>
            <a:endParaRPr lang="zh-CN" altLang="en-US" sz="3600"/>
          </a:p>
          <a:p>
            <a:r>
              <a:rPr lang="zh-CN" altLang="en-US" sz="3600"/>
              <a:t>“软软的”不是怀人，不是思乡，作者被房东的善良、淳朴所感动，感到了前所未有的温暖。而是这种自然之美触动了作者对昆明雨季生活的喜爱之情。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103505" y="3943985"/>
            <a:ext cx="12578715" cy="1309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defTabSz="685800">
              <a:lnSpc>
                <a:spcPct val="110000"/>
              </a:lnSpc>
              <a:buNone/>
            </a:pPr>
            <a:r>
              <a:rPr lang="zh-CN" altLang="en-US" sz="3600" b="1" dirty="0">
                <a:solidFill>
                  <a:srgbClr val="C00000"/>
                </a:solidFill>
                <a:sym typeface="+mn-ea"/>
              </a:rPr>
              <a:t>密匝匝</a:t>
            </a:r>
            <a:r>
              <a:rPr lang="zh-CN" altLang="en-US" sz="3600" b="1" dirty="0">
                <a:sym typeface="+mn-ea"/>
              </a:rPr>
              <a:t>的</a:t>
            </a:r>
            <a:r>
              <a:rPr lang="zh-CN" altLang="en-US" sz="3600" b="1" dirty="0">
                <a:solidFill>
                  <a:srgbClr val="C00000"/>
                </a:solidFill>
                <a:sym typeface="+mn-ea"/>
              </a:rPr>
              <a:t>细碎</a:t>
            </a:r>
            <a:r>
              <a:rPr lang="zh-CN" altLang="en-US" sz="3600" b="1" dirty="0">
                <a:sym typeface="+mn-ea"/>
              </a:rPr>
              <a:t>的绿叶，</a:t>
            </a:r>
            <a:r>
              <a:rPr lang="zh-CN" altLang="en-US" sz="3600" b="1" dirty="0">
                <a:solidFill>
                  <a:srgbClr val="C00000"/>
                </a:solidFill>
                <a:sym typeface="+mn-ea"/>
              </a:rPr>
              <a:t>数不清</a:t>
            </a:r>
            <a:r>
              <a:rPr lang="zh-CN" altLang="en-US" sz="3600" b="1" dirty="0">
                <a:sym typeface="+mn-ea"/>
              </a:rPr>
              <a:t>的半开的白花和</a:t>
            </a:r>
            <a:r>
              <a:rPr lang="zh-CN" altLang="en-US" sz="3600" b="1" dirty="0">
                <a:solidFill>
                  <a:srgbClr val="C00000"/>
                </a:solidFill>
                <a:sym typeface="+mn-ea"/>
              </a:rPr>
              <a:t>饱涨</a:t>
            </a:r>
            <a:r>
              <a:rPr lang="zh-CN" altLang="en-US" sz="3600" b="1" dirty="0">
                <a:sym typeface="+mn-ea"/>
              </a:rPr>
              <a:t>的花骨朵，</a:t>
            </a:r>
            <a:endParaRPr lang="zh-CN" altLang="en-US" sz="3600" b="1" dirty="0">
              <a:sym typeface="+mn-ea"/>
            </a:endParaRPr>
          </a:p>
          <a:p>
            <a:pPr marL="0" indent="0" defTabSz="685800">
              <a:lnSpc>
                <a:spcPct val="110000"/>
              </a:lnSpc>
              <a:buNone/>
            </a:pPr>
            <a:r>
              <a:rPr lang="zh-CN" altLang="en-US" sz="3600" b="1" dirty="0">
                <a:sym typeface="+mn-ea"/>
              </a:rPr>
              <a:t>都被雨水淋得</a:t>
            </a:r>
            <a:r>
              <a:rPr lang="zh-CN" altLang="en-US" sz="3600" b="1" dirty="0">
                <a:solidFill>
                  <a:srgbClr val="C00000"/>
                </a:solidFill>
                <a:sym typeface="+mn-ea"/>
              </a:rPr>
              <a:t>湿透</a:t>
            </a:r>
            <a:r>
              <a:rPr lang="zh-CN" altLang="en-US" sz="3600" b="1" dirty="0">
                <a:sym typeface="+mn-ea"/>
              </a:rPr>
              <a:t>了。 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-6350" y="5100955"/>
            <a:ext cx="11736070" cy="171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“密匝匝”</a:t>
            </a:r>
            <a:r>
              <a:rPr lang="zh-CN" altLang="en-US" sz="3200" b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sym typeface="+mn-ea"/>
              </a:rPr>
              <a:t>写绿叶之密，</a:t>
            </a:r>
            <a:r>
              <a:rPr lang="zh-CN" altLang="en-US" sz="32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“细碎”</a:t>
            </a:r>
            <a:r>
              <a:rPr lang="zh-CN" altLang="en-US" sz="3200" b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sym typeface="+mn-ea"/>
              </a:rPr>
              <a:t>写绿叶之形，</a:t>
            </a:r>
            <a:r>
              <a:rPr lang="zh-CN" altLang="en-US" sz="32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“数不清”</a:t>
            </a:r>
            <a:r>
              <a:rPr lang="zh-CN" altLang="en-US" sz="3200" b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sym typeface="+mn-ea"/>
              </a:rPr>
              <a:t>写花多，</a:t>
            </a:r>
            <a:r>
              <a:rPr lang="zh-CN" altLang="en-US" sz="32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“半开”</a:t>
            </a:r>
            <a:r>
              <a:rPr lang="zh-CN" altLang="en-US" sz="3200" b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sym typeface="+mn-ea"/>
              </a:rPr>
              <a:t>写花的形态，</a:t>
            </a:r>
            <a:r>
              <a:rPr lang="zh-CN" altLang="en-US" sz="32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“饱涨”</a:t>
            </a:r>
            <a:r>
              <a:rPr lang="zh-CN" altLang="en-US" sz="3200" b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sym typeface="+mn-ea"/>
              </a:rPr>
              <a:t>写花骨朵的形态，</a:t>
            </a:r>
            <a:r>
              <a:rPr lang="zh-CN" altLang="en-US" sz="32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“湿透”</a:t>
            </a:r>
            <a:r>
              <a:rPr lang="zh-CN" altLang="en-US" sz="3200" b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sym typeface="+mn-ea"/>
              </a:rPr>
              <a:t>写整棵树在雨中的形态。 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7169"/>
          <p:cNvSpPr txBox="1">
            <a:spLocks noChangeArrowheads="1"/>
          </p:cNvSpPr>
          <p:nvPr/>
        </p:nvSpPr>
        <p:spPr bwMode="auto">
          <a:xfrm>
            <a:off x="625099" y="5453940"/>
            <a:ext cx="11414501" cy="212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抒情的人道主义者，中国最后一个纯粹的文人，中国最后一个</a:t>
            </a:r>
            <a:r>
              <a:rPr lang="zh-CN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士大夫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zh-CN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9" name="图片 717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6"/>
          <a:stretch>
            <a:fillRect/>
          </a:stretch>
        </p:blipFill>
        <p:spPr bwMode="auto">
          <a:xfrm>
            <a:off x="1" y="0"/>
            <a:ext cx="3208148" cy="513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404460" y="-52"/>
            <a:ext cx="8787540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4000" b="1" dirty="0" smtClean="0">
                <a:solidFill>
                  <a:srgbClr val="0000CC"/>
                </a:solidFill>
                <a:latin typeface="Franklin Gothic Book"/>
                <a:ea typeface="黑体" panose="02010609060101010101" pitchFamily="49" charset="-122"/>
              </a:rPr>
              <a:t>    </a:t>
            </a:r>
            <a:r>
              <a:rPr lang="zh-CN" altLang="en-US" sz="4000" b="1" dirty="0" smtClean="0">
                <a:solidFill>
                  <a:srgbClr val="0000CC"/>
                </a:solidFill>
                <a:latin typeface="Franklin Gothic Book"/>
                <a:ea typeface="黑体" panose="02010609060101010101" pitchFamily="49" charset="-122"/>
              </a:rPr>
              <a:t>汪曾祺的语言直白而平和，流利而自然，简洁而富有韵味，  富予生活气息，充满恬淡悠远的真味。</a:t>
            </a:r>
            <a:r>
              <a:rPr lang="zh-CN" altLang="zh-CN" sz="4000" b="1" dirty="0" smtClean="0">
                <a:solidFill>
                  <a:srgbClr val="0000CC"/>
                </a:solidFill>
                <a:latin typeface="Franklin Gothic Book"/>
                <a:ea typeface="黑体" panose="02010609060101010101" pitchFamily="49" charset="-122"/>
              </a:rPr>
              <a:t>读</a:t>
            </a:r>
            <a:r>
              <a:rPr lang="zh-CN" altLang="zh-CN" sz="4000" b="1" dirty="0">
                <a:solidFill>
                  <a:srgbClr val="0000CC"/>
                </a:solidFill>
                <a:latin typeface="Franklin Gothic Book"/>
                <a:ea typeface="黑体" panose="02010609060101010101" pitchFamily="49" charset="-122"/>
              </a:rPr>
              <a:t>他的散文就好像聆听一位性情</a:t>
            </a:r>
            <a:r>
              <a:rPr lang="zh-CN" altLang="zh-CN" sz="4000" b="1" dirty="0" smtClean="0">
                <a:solidFill>
                  <a:srgbClr val="0000CC"/>
                </a:solidFill>
                <a:latin typeface="Franklin Gothic Book"/>
                <a:ea typeface="黑体" panose="02010609060101010101" pitchFamily="49" charset="-122"/>
              </a:rPr>
              <a:t>和蔼见识</a:t>
            </a:r>
            <a:r>
              <a:rPr lang="zh-CN" altLang="zh-CN" sz="4000" b="1" dirty="0">
                <a:solidFill>
                  <a:srgbClr val="0000CC"/>
                </a:solidFill>
                <a:latin typeface="Franklin Gothic Book"/>
                <a:ea typeface="黑体" panose="02010609060101010101" pitchFamily="49" charset="-122"/>
              </a:rPr>
              <a:t>广博的老者谈话，虽然话语平常，但饶有</a:t>
            </a:r>
            <a:r>
              <a:rPr lang="zh-CN" altLang="zh-CN" sz="4000" b="1" dirty="0" smtClean="0">
                <a:solidFill>
                  <a:srgbClr val="0000CC"/>
                </a:solidFill>
                <a:latin typeface="Franklin Gothic Book"/>
                <a:ea typeface="黑体" panose="02010609060101010101" pitchFamily="49" charset="-122"/>
              </a:rPr>
              <a:t>趣味</a:t>
            </a:r>
            <a:r>
              <a:rPr lang="zh-CN" altLang="en-US" sz="4000" b="1" dirty="0" smtClean="0">
                <a:solidFill>
                  <a:srgbClr val="0000CC"/>
                </a:solidFill>
                <a:latin typeface="Franklin Gothic Book"/>
                <a:ea typeface="黑体" panose="02010609060101010101" pitchFamily="49" charset="-122"/>
              </a:rPr>
              <a:t>。  代表作品</a:t>
            </a:r>
            <a:r>
              <a:rPr lang="en-US" altLang="zh-CN" sz="4000" b="1" dirty="0" smtClean="0">
                <a:solidFill>
                  <a:srgbClr val="0000CC"/>
                </a:solidFill>
                <a:latin typeface="Franklin Gothic Book"/>
                <a:ea typeface="黑体" panose="02010609060101010101" pitchFamily="49" charset="-122"/>
              </a:rPr>
              <a:t>《</a:t>
            </a:r>
            <a:r>
              <a:rPr lang="zh-CN" altLang="en-US" sz="4000" b="1" dirty="0" smtClean="0">
                <a:solidFill>
                  <a:srgbClr val="0000CC"/>
                </a:solidFill>
                <a:latin typeface="Franklin Gothic Book"/>
                <a:ea typeface="黑体" panose="02010609060101010101" pitchFamily="49" charset="-122"/>
              </a:rPr>
              <a:t>受戒</a:t>
            </a:r>
            <a:r>
              <a:rPr lang="en-US" altLang="zh-CN" sz="4000" b="1" dirty="0" smtClean="0">
                <a:solidFill>
                  <a:srgbClr val="0000CC"/>
                </a:solidFill>
                <a:latin typeface="Franklin Gothic Book"/>
                <a:ea typeface="黑体" panose="02010609060101010101" pitchFamily="49" charset="-122"/>
              </a:rPr>
              <a:t>》《</a:t>
            </a:r>
            <a:r>
              <a:rPr lang="zh-CN" altLang="en-US" sz="4000" b="1" dirty="0" smtClean="0">
                <a:solidFill>
                  <a:srgbClr val="0000CC"/>
                </a:solidFill>
                <a:latin typeface="Franklin Gothic Book"/>
                <a:ea typeface="黑体" panose="02010609060101010101" pitchFamily="49" charset="-122"/>
              </a:rPr>
              <a:t>大淖记事</a:t>
            </a:r>
            <a:r>
              <a:rPr lang="en-US" altLang="zh-CN" sz="4000" b="1" dirty="0" smtClean="0">
                <a:solidFill>
                  <a:srgbClr val="0000CC"/>
                </a:solidFill>
                <a:latin typeface="Franklin Gothic Book"/>
                <a:ea typeface="黑体" panose="02010609060101010101" pitchFamily="49" charset="-122"/>
              </a:rPr>
              <a:t>》</a:t>
            </a:r>
            <a:endParaRPr lang="zh-CN" altLang="en-US" sz="4000" b="1" dirty="0">
              <a:solidFill>
                <a:srgbClr val="0000CC"/>
              </a:solidFill>
              <a:latin typeface="Franklin Gothic Book"/>
              <a:ea typeface="黑体" panose="02010609060101010101" pitchFamily="49" charset="-122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556860" y="4130405"/>
            <a:ext cx="84827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“我希望把散文写得平淡一点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自然一点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家常一点。”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——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汪曾祺 </a:t>
            </a:r>
            <a:endParaRPr lang="zh-CN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/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97" descr="3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"/>
          <a:stretch>
            <a:fillRect/>
          </a:stretch>
        </p:blipFill>
        <p:spPr bwMode="auto">
          <a:xfrm>
            <a:off x="8583774" y="2831708"/>
            <a:ext cx="312420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4"/>
          <p:cNvSpPr/>
          <p:nvPr/>
        </p:nvSpPr>
        <p:spPr bwMode="auto">
          <a:xfrm>
            <a:off x="2788403" y="298159"/>
            <a:ext cx="5029200" cy="1066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2400" tIns="152400" rIns="152400" bIns="152400" spcCol="1270" anchor="ctr"/>
          <a:lstStyle/>
          <a:p>
            <a:pPr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4000" b="1" dirty="0"/>
              <a:t>  三</a:t>
            </a:r>
            <a:r>
              <a:rPr lang="en-US" altLang="zh-CN" sz="4000" b="1" dirty="0"/>
              <a:t>.</a:t>
            </a:r>
            <a:r>
              <a:rPr lang="zh-CN" altLang="en-US" sz="4000" b="1" dirty="0"/>
              <a:t>  </a:t>
            </a:r>
            <a:r>
              <a:rPr lang="zh-CN" altLang="en-US" sz="4400" b="1" dirty="0"/>
              <a:t>读在隐情处</a:t>
            </a:r>
            <a:endParaRPr lang="zh-CN" altLang="en-US" sz="44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720312" y="298159"/>
            <a:ext cx="5942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雨之情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980591" y="1068382"/>
            <a:ext cx="9650924" cy="4399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3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四十年后，我还忘不了那天的</a:t>
            </a:r>
            <a:r>
              <a:rPr lang="zh-CN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情味</a:t>
            </a:r>
            <a:r>
              <a:rPr lang="zh-CN" altLang="zh-CN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，写</a:t>
            </a:r>
            <a:r>
              <a:rPr lang="zh-CN" altLang="zh-C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了一首诗：</a:t>
            </a:r>
            <a:r>
              <a:rPr lang="zh-C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 </a:t>
            </a:r>
            <a:r>
              <a:rPr lang="zh-CN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endParaRPr lang="en-US" altLang="zh-CN" sz="4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133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莲花</a:t>
            </a:r>
            <a:r>
              <a:rPr lang="zh-C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池外少行人</a:t>
            </a:r>
            <a:r>
              <a:rPr lang="zh-CN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4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1333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野</a:t>
            </a:r>
            <a:r>
              <a:rPr lang="zh-C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店苔痕一寸深</a:t>
            </a:r>
            <a:r>
              <a:rPr lang="zh-CN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1333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浊酒</a:t>
            </a:r>
            <a:r>
              <a:rPr lang="zh-C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一杯天过午</a:t>
            </a:r>
            <a:r>
              <a:rPr lang="zh-CN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4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1333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木香</a:t>
            </a:r>
            <a:r>
              <a:rPr lang="zh-C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花湿雨沉沉。</a:t>
            </a:r>
            <a:endParaRPr lang="zh-C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6000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纯音乐-雨的印记(钢琴演奏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59180" y="4993005"/>
            <a:ext cx="75247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你是如何理解这里的情味的？</a:t>
            </a:r>
            <a:endParaRPr lang="zh-CN" alt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206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24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6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8730" y="1439861"/>
            <a:ext cx="8534400" cy="1752600"/>
          </a:xfrm>
        </p:spPr>
        <p:txBody>
          <a:bodyPr/>
          <a:lstStyle/>
          <a:p>
            <a:r>
              <a:rPr lang="zh-CN" altLang="en-US" sz="4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与友人小酌的悠然的享受</a:t>
            </a:r>
            <a:endParaRPr lang="zh-CN" altLang="en-US" sz="4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4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还有淡淡的乡愁</a:t>
            </a:r>
            <a:endParaRPr lang="en-US" altLang="zh-CN" sz="4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1610" y="288925"/>
            <a:ext cx="92932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你是如何理解这里的情味的？</a:t>
            </a:r>
            <a:endParaRPr lang="zh-CN" alt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8475" y="3648075"/>
            <a:ext cx="1175956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/>
              <a:t></a:t>
            </a:r>
            <a:r>
              <a:rPr lang="zh-CN" altLang="en-US" sz="4000"/>
              <a:t>雨引起的淡淡之乡愁；</a:t>
            </a:r>
            <a:endParaRPr lang="zh-CN" altLang="en-US" sz="4000"/>
          </a:p>
          <a:p>
            <a:pPr algn="l"/>
            <a:r>
              <a:rPr lang="zh-CN" altLang="en-US" sz="4000"/>
              <a:t>也有雨中美景令人陶醉之闲适，幽静、恬淡之感；</a:t>
            </a:r>
            <a:endParaRPr lang="zh-CN" altLang="en-US" sz="4000"/>
          </a:p>
          <a:p>
            <a:pPr algn="l"/>
            <a:r>
              <a:rPr lang="zh-CN" altLang="en-US" sz="4000"/>
              <a:t>更多的是对宁静、清新、平淡、闲适、柔和的生活情调的喜爱。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4"/>
          <p:cNvSpPr txBox="1">
            <a:spLocks noChangeArrowheads="1"/>
          </p:cNvSpPr>
          <p:nvPr/>
        </p:nvSpPr>
        <p:spPr bwMode="auto">
          <a:xfrm>
            <a:off x="13609638" y="4170363"/>
            <a:ext cx="18473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300">
              <a:solidFill>
                <a:prstClr val="black"/>
              </a:solidFill>
            </a:endParaRPr>
          </a:p>
        </p:txBody>
      </p:sp>
      <p:sp>
        <p:nvSpPr>
          <p:cNvPr id="5" name="文本框 8193"/>
          <p:cNvSpPr txBox="1">
            <a:spLocks noChangeArrowheads="1"/>
          </p:cNvSpPr>
          <p:nvPr/>
        </p:nvSpPr>
        <p:spPr bwMode="auto">
          <a:xfrm>
            <a:off x="285115" y="856615"/>
            <a:ext cx="116173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《昆明的雨》写于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1984年5月19日。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汪曾祺在西南联大和昆明生活了7年，这在他一生中是一个重要时期。在昆明，他不仅接受了良好的高等教育，结识了许多师长和朋友，开始走上文学创作之路。对于有着强烈家乡情结的作者来说，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昆明无异于是他的第二故乡</a:t>
            </a:r>
            <a:r>
              <a:rPr lang="zh-CN" altLang="en-US" sz="36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6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汪曾祺73岁生日时曾作诗一首：  “往事回思如细雨，旧书重读似春潮。白发无情侵老境，青灯有味忆儿时。”晚年汪曾祺的诗文书画中，  也随处可见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他对故人、故土、故事的魂牵梦绕的怀念之情。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23986"/>
            <a:ext cx="435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资料链接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09627" y="759417"/>
            <a:ext cx="7609668" cy="4642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无论什么样的故事，</a:t>
            </a:r>
            <a:endParaRPr lang="en-US" altLang="zh-C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一逢上下雨便难忘。</a:t>
            </a:r>
            <a:endParaRPr lang="en-US" altLang="zh-C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雨有一种神奇：</a:t>
            </a:r>
            <a:endParaRPr lang="en-US" altLang="zh-C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它能弥漫成一种情绪，</a:t>
            </a:r>
            <a:endParaRPr lang="en-US" altLang="zh-C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浸润成一种氛围，</a:t>
            </a:r>
            <a:endParaRPr lang="en-US" altLang="zh-C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镌刻成一种记忆。</a:t>
            </a:r>
            <a:endParaRPr lang="en-US" altLang="zh-C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         ——</a:t>
            </a: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汪国真</a:t>
            </a:r>
            <a:endParaRPr lang="en-US" altLang="zh-C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/>
              <a:t>人文内涵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410" y="1417955"/>
            <a:ext cx="11476355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本文所写的是作者心目中的雨，或者说，本文就是借写昆明的雨来表达作者</a:t>
            </a:r>
            <a:r>
              <a:rPr lang="zh-CN" altLang="en-US" sz="4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对过往岁月的想念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4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对人世间平淡生活的珍爱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，从而让读者体会到作者丰富而醇厚的内心世界。 </a:t>
            </a:r>
            <a:r>
              <a:rPr lang="zh-CN" altLang="en-US" sz="4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爱自然，爱生活，爱平民百姓，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是本文重要的人文内涵。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147" y="1429718"/>
            <a:ext cx="7268705" cy="4335651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雨中风物雨中人，</a:t>
            </a:r>
            <a:endParaRPr lang="en-US" altLang="zh-C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野</a:t>
            </a: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店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苔</a:t>
            </a: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痕寻山珍。</a:t>
            </a:r>
            <a:endParaRPr lang="en-US" altLang="zh-C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一杯浊酒需细品，</a:t>
            </a:r>
            <a:endParaRPr lang="en-US" altLang="zh-C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altLang="zh-CN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度一生</a:t>
            </a: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4380" y="435610"/>
            <a:ext cx="3618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/>
              <a:t>请你来作诗</a:t>
            </a:r>
            <a:endParaRPr lang="zh-CN" alt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28980" y="616585"/>
            <a:ext cx="555688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推荐阅读</a:t>
            </a:r>
            <a:endParaRPr lang="zh-CN" altLang="en-US" sz="4000"/>
          </a:p>
          <a:p>
            <a:r>
              <a:rPr lang="zh-CN" altLang="en-US" sz="4000"/>
              <a:t>《人间草木》</a:t>
            </a:r>
            <a:endParaRPr lang="zh-CN" altLang="en-US" sz="4000"/>
          </a:p>
          <a:p>
            <a:r>
              <a:rPr lang="zh-CN" altLang="en-US" sz="4000"/>
              <a:t>《西南联大中文系》</a:t>
            </a:r>
            <a:endParaRPr lang="zh-CN" altLang="en-US" sz="4000"/>
          </a:p>
          <a:p>
            <a:r>
              <a:rPr lang="zh-CN" altLang="en-US" sz="4000"/>
              <a:t>《昆明的吃食》</a:t>
            </a:r>
            <a:endParaRPr lang="zh-CN" altLang="en-US" sz="4000"/>
          </a:p>
          <a:p>
            <a:r>
              <a:rPr lang="zh-CN" altLang="en-US" sz="4000"/>
              <a:t>《昆明的果品》</a:t>
            </a:r>
            <a:endParaRPr lang="zh-CN" altLang="en-US" sz="4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9"/>
          <p:cNvGrpSpPr/>
          <p:nvPr/>
        </p:nvGrpSpPr>
        <p:grpSpPr bwMode="auto">
          <a:xfrm>
            <a:off x="2895600" y="228600"/>
            <a:ext cx="4953000" cy="990600"/>
            <a:chOff x="0" y="0"/>
            <a:chExt cx="4953000" cy="990600"/>
          </a:xfrm>
        </p:grpSpPr>
        <p:sp>
          <p:nvSpPr>
            <p:cNvPr id="11" name="圆角矩形 10"/>
            <p:cNvSpPr/>
            <p:nvPr/>
          </p:nvSpPr>
          <p:spPr>
            <a:xfrm>
              <a:off x="0" y="0"/>
              <a:ext cx="4572000" cy="8540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圆角矩形 4"/>
            <p:cNvSpPr/>
            <p:nvPr/>
          </p:nvSpPr>
          <p:spPr>
            <a:xfrm>
              <a:off x="76200" y="76200"/>
              <a:ext cx="4876800" cy="914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defTabSz="1778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4000" b="1" dirty="0" smtClean="0">
                  <a:solidFill>
                    <a:prstClr val="white"/>
                  </a:solidFill>
                </a:rPr>
                <a:t>作业</a:t>
              </a:r>
              <a:r>
                <a:rPr lang="zh-CN" altLang="en-US" sz="4000" b="1" dirty="0">
                  <a:solidFill>
                    <a:prstClr val="white"/>
                  </a:solidFill>
                </a:rPr>
                <a:t>布置</a:t>
              </a:r>
              <a:endParaRPr lang="zh-CN" altLang="en-US" sz="4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2362200" y="2819400"/>
            <a:ext cx="769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196957" y="2174611"/>
            <a:ext cx="120266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133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如果让你</a:t>
            </a:r>
            <a:r>
              <a:rPr lang="zh-CN" altLang="en-US" sz="48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为校园一角做</a:t>
            </a:r>
            <a:r>
              <a:rPr lang="zh-CN" altLang="en-US" sz="48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一幅画</a:t>
            </a:r>
            <a:r>
              <a:rPr lang="zh-CN" altLang="en-US" sz="48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，要求</a:t>
            </a:r>
            <a:r>
              <a:rPr lang="zh-CN" altLang="en-US" sz="48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画</a:t>
            </a:r>
            <a:r>
              <a:rPr lang="zh-CN" altLang="en-US" sz="48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出校园的</a:t>
            </a:r>
            <a:r>
              <a:rPr lang="zh-CN" altLang="en-US" sz="48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特点，你会画什么？题写什么？</a:t>
            </a:r>
            <a:endParaRPr lang="en-US" altLang="zh-CN" sz="48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试模仿本课写法，描述介绍你的画。</a:t>
            </a:r>
            <a:endParaRPr lang="zh-CN" alt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640"/>
            <a:ext cx="12785557" cy="760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58106" y="880339"/>
            <a:ext cx="10275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青箬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ruò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笠，绿蓑衣，斜风细雨不须归。</a:t>
            </a:r>
            <a:endParaRPr lang="en-US" altLang="zh-C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                     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——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张志和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8136" y="2767122"/>
            <a:ext cx="9794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夜阑卧听风吹雨，铁马冰河入梦来。</a:t>
            </a:r>
            <a:endParaRPr lang="en-US" altLang="zh-C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                        ——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陆游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8106" y="4507240"/>
            <a:ext cx="10868932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水光潋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liàn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滟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yàn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晴方好，山色空蒙雨亦奇。</a:t>
            </a:r>
            <a:endParaRPr lang="en-US" altLang="zh-C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————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苏轼             </a:t>
            </a:r>
            <a:endParaRPr lang="en-US" altLang="zh-C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584451" y="1673226"/>
            <a:ext cx="72866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8" tIns="60959" rIns="121918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800">
              <a:solidFill>
                <a:prstClr val="black"/>
              </a:solidFill>
              <a:latin typeface="方正吕建德字体"/>
              <a:ea typeface="方正吕建德字体"/>
              <a:cs typeface="方正吕建德字体"/>
            </a:endParaRPr>
          </a:p>
        </p:txBody>
      </p:sp>
      <p:pic>
        <p:nvPicPr>
          <p:cNvPr id="9" name="图片 8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913" y="-3048000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54300"/>
            <a:ext cx="923925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-25400"/>
            <a:ext cx="2540001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52400"/>
            <a:ext cx="239077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4138613"/>
            <a:ext cx="229235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182564"/>
            <a:ext cx="1131888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6" descr="zhuy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1779588"/>
            <a:ext cx="304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7" descr="zhuye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1728788"/>
            <a:ext cx="438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8" descr="zhuye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1670050"/>
            <a:ext cx="3619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9" descr="zhuy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8855" flipH="1">
            <a:off x="4064000" y="-1995488"/>
            <a:ext cx="2667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0" descr="zhuy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8855" flipH="1">
            <a:off x="6402388" y="-2178050"/>
            <a:ext cx="190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1" descr="zhuye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-2011363"/>
            <a:ext cx="438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2" descr="zhuy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1145">
            <a:off x="8596313" y="-2057400"/>
            <a:ext cx="3429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3" descr="zhuy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1145">
            <a:off x="2438400" y="-1854200"/>
            <a:ext cx="3429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zhuye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-1808163"/>
            <a:ext cx="438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0" name="TextBox 20"/>
          <p:cNvSpPr txBox="1">
            <a:spLocks noChangeArrowheads="1"/>
          </p:cNvSpPr>
          <p:nvPr/>
        </p:nvSpPr>
        <p:spPr bwMode="auto">
          <a:xfrm>
            <a:off x="3810000" y="1219200"/>
            <a:ext cx="7239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800">
                <a:solidFill>
                  <a:srgbClr val="92D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谢谢！</a:t>
            </a:r>
            <a:endParaRPr lang="zh-CN" altLang="en-US" sz="13800">
              <a:solidFill>
                <a:srgbClr val="92D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 nodePh="1">
                                  <p:stCondLst>
                                    <p:cond delay="58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1000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animRot by="43200000">
                                      <p:cBhvr>
                                        <p:cTn id="3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16759 C 0.03993 0.23796 0.06319 0.30833 0.12187 0.42685 C 0.1809 0.54514 0.26527 0.76134 0.36944 0.87708 C 0.47361 0.99306 0.66666 1.0382 0.74739 1.12153 C 0.82847 1.20509 0.84166 1.29167 0.85486 1.37847 " pathEditMode="relative" rAng="0" ptsTypes="aaaaA">
                                      <p:cBhvr>
                                        <p:cTn id="3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10" y="6053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1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3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1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35867E-6 8.09249E-7 C 0.02381 0.15769 0.04763 0.31514 0.09097 0.44069 C 0.13443 0.56624 0.18037 0.62913 0.26002 0.75306 C 0.3398 0.87699 0.45432 1.03052 0.5691 1.18405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4900" y="5919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1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1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8855 0.10047 C 0.09428 0.25579 0.10001 0.41158 0.1106 0.53588 C 0.12119 0.65973 0.1323 0.722 0.15174 0.84445 C 0.17119 0.9669 0.19914 1.11852 0.22709 1.27038 " pathEditMode="relative" rAng="0" ptsTypes="aaaA">
                                      <p:cBhvr>
                                        <p:cTn id="4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584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1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-24000000">
                                      <p:cBhvr>
                                        <p:cTn id="4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1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77778E-7 1.21387E-6 C 0.04583 0.12647 0.09184 0.25295 0.14184 0.40925 C 0.19184 0.56555 0.24791 0.81295 0.3 0.93711 C 0.35208 1.06127 0.4033 1.10798 0.45451 1.15491 " pathEditMode="relative" ptsTypes="aaaA">
                                      <p:cBhvr>
                                        <p:cTn id="4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1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Rot by="24000000">
                                      <p:cBhvr>
                                        <p:cTn id="4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1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6.94444E-6 -6.93642E-6 C 0.02378 0.17479 0.04774 0.34959 0.08715 0.54728 C 0.12656 0.74497 0.18142 0.96578 0.23628 1.18658 " pathEditMode="relative" ptsTypes="aaA">
                                      <p:cBhvr>
                                        <p:cTn id="4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1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-21600000">
                                      <p:cBhvr>
                                        <p:cTn id="50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1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Rot by="24000000">
                                      <p:cBhvr>
                                        <p:cTn id="5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1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2.5E-6 -5.78035E-7 C 0.00573 0.1822 0.01163 0.36462 0.02118 0.57087 C 0.0309 0.77711 0.04427 1.0074 0.05781 1.23792 " pathEditMode="relative" rAng="0" ptsTypes="aaA">
                                      <p:cBhvr>
                                        <p:cTn id="5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00" y="61896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4000000">
                                      <p:cBhvr>
                                        <p:cTn id="5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2.89017E-6 C -0.00191 0.17063 -0.00382 0.34173 -0.00694 0.53503 C -0.01007 0.72832 -0.01441 0.94404 -0.01875 1.16023 " pathEditMode="relative" rAng="0" ptsTypes="aaA">
                                      <p:cBhvr>
                                        <p:cTn id="5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00" y="58012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34 C 0.02656 0.11245 0.05 0.22861 0.05972 0.37195 C 0.06945 0.5156 0.05052 0.73 0.06146 0.85851 C 0.0724 0.98764 0.09879 1.0658 0.12518 1.14396 " pathEditMode="relative" rAng="0" ptsTypes="aaaA">
                                      <p:cBhvr>
                                        <p:cTn id="6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00" y="573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">
                <p:cTn id="6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8638" y="-25400"/>
            <a:ext cx="2540000" cy="2097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863" y="-77787"/>
            <a:ext cx="2390775" cy="43021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6" name="图示 25"/>
          <p:cNvGraphicFramePr/>
          <p:nvPr/>
        </p:nvGraphicFramePr>
        <p:xfrm>
          <a:off x="2590800" y="0"/>
          <a:ext cx="4572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5780" y="990600"/>
            <a:ext cx="80314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3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你能准确读出下列词语的注音吗？</a:t>
            </a:r>
            <a:endParaRPr lang="zh-CN" altLang="en-US" sz="3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275" y="1508760"/>
            <a:ext cx="844232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33400" eaLnBrk="0" hangingPunct="0"/>
            <a:r>
              <a:rPr lang="zh-CN" altLang="zh-CN" sz="3600" dirty="0">
                <a:solidFill>
                  <a:srgbClr val="FF0000"/>
                </a:solidFill>
                <a:latin typeface="黑体" panose="02010609060101010101" pitchFamily="49" charset="-122"/>
              </a:rPr>
              <a:t>乍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</a:rPr>
              <a:t>    辟邪    鲜腴   篱笆   吆喝 </a:t>
            </a:r>
            <a:endParaRPr lang="en-US" altLang="zh-CN" sz="3600" dirty="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indent="533400" eaLnBrk="0" hangingPunct="0"/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</a:rPr>
              <a:t>苔痕   鸡枞    密匝匝   连绵不断 </a:t>
            </a:r>
            <a:endParaRPr lang="en-US" altLang="zh-CN" sz="3600" dirty="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indent="533400" eaLnBrk="0" hangingPunct="0"/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</a:rPr>
              <a:t>张目结舌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075" y="3261995"/>
            <a:ext cx="7451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3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根据词意说出课文中的词语</a:t>
            </a:r>
            <a:r>
              <a:rPr lang="zh-CN" altLang="en-US" sz="3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055" y="3907155"/>
            <a:ext cx="3581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新鲜肥美</a:t>
            </a:r>
            <a:endParaRPr lang="zh-CN" altLang="en-US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19360" y="3764280"/>
            <a:ext cx="1828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鲜腴</a:t>
            </a:r>
            <a:endParaRPr lang="zh-CN" altLang="en-US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275" y="4592320"/>
            <a:ext cx="844296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0" hangingPunct="0"/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（2）(大声)喊叫。多用于大声叫卖东西和大声驱赶牲畜。</a:t>
            </a:r>
            <a:endParaRPr lang="zh-CN" altLang="en-US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71760" y="4572000"/>
            <a:ext cx="2057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吆喝</a:t>
            </a:r>
            <a:endParaRPr lang="zh-CN" altLang="en-US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6415" y="5791200"/>
            <a:ext cx="739838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0" hangingPunct="0"/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（3）瞪着眼睛说不出话来。形容窘困或惊呆的样子。</a:t>
            </a:r>
            <a:endParaRPr lang="zh-CN" altLang="en-US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27920" y="5897880"/>
            <a:ext cx="2209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张目结舌</a:t>
            </a:r>
            <a:endParaRPr lang="zh-CN" altLang="en-US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  <p:bldP spid="19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97" descr="39"/>
          <p:cNvPicPr>
            <a:picLocks noChangeAspect="1"/>
          </p:cNvPicPr>
          <p:nvPr/>
        </p:nvPicPr>
        <p:blipFill>
          <a:blip r:embed="rId1"/>
          <a:srcRect b="970"/>
          <a:stretch>
            <a:fillRect/>
          </a:stretch>
        </p:blipFill>
        <p:spPr>
          <a:xfrm>
            <a:off x="7545388" y="2895600"/>
            <a:ext cx="3124200" cy="40020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5" name="组合 9"/>
          <p:cNvGrpSpPr/>
          <p:nvPr/>
        </p:nvGrpSpPr>
        <p:grpSpPr>
          <a:xfrm>
            <a:off x="2700020" y="-13970"/>
            <a:ext cx="4876800" cy="1371600"/>
            <a:chOff x="-228600" y="-213360"/>
            <a:chExt cx="4876800" cy="1280160"/>
          </a:xfrm>
        </p:grpSpPr>
        <p:sp>
          <p:nvSpPr>
            <p:cNvPr id="11" name="圆角矩形 10"/>
            <p:cNvSpPr/>
            <p:nvPr/>
          </p:nvSpPr>
          <p:spPr>
            <a:xfrm>
              <a:off x="0" y="0"/>
              <a:ext cx="4572000" cy="853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圆角矩形 4"/>
            <p:cNvSpPr/>
            <p:nvPr/>
          </p:nvSpPr>
          <p:spPr>
            <a:xfrm>
              <a:off x="-228600" y="-213360"/>
              <a:ext cx="4876800" cy="1280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defTabSz="1778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4000" b="1" dirty="0">
                  <a:solidFill>
                    <a:prstClr val="white"/>
                  </a:solidFill>
                </a:rPr>
                <a:t>    </a:t>
              </a:r>
              <a:r>
                <a:rPr lang="zh-CN" altLang="en-US" sz="4000" b="1" dirty="0" smtClean="0">
                  <a:solidFill>
                    <a:prstClr val="white"/>
                  </a:solidFill>
                </a:rPr>
                <a:t>二</a:t>
              </a:r>
              <a:r>
                <a:rPr lang="en-US" altLang="zh-CN" sz="4000" b="1" dirty="0" smtClean="0">
                  <a:solidFill>
                    <a:prstClr val="white"/>
                  </a:solidFill>
                </a:rPr>
                <a:t>.</a:t>
              </a:r>
              <a:r>
                <a:rPr lang="zh-CN" altLang="en-US" sz="4000" b="1" dirty="0" smtClean="0">
                  <a:solidFill>
                    <a:prstClr val="white"/>
                  </a:solidFill>
                </a:rPr>
                <a:t>寻雨之踪迹</a:t>
              </a:r>
              <a:endParaRPr lang="zh-CN" altLang="en-US" sz="4000" b="1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18436" name="TextBox 12"/>
          <p:cNvSpPr txBox="1"/>
          <p:nvPr/>
        </p:nvSpPr>
        <p:spPr>
          <a:xfrm>
            <a:off x="563880" y="1524000"/>
            <a:ext cx="90373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快速浏览课文，找出你认为最能直接表达作者深情的句子，用波浪线画出来。</a:t>
            </a:r>
            <a:endParaRPr lang="en-US" altLang="zh-CN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6720" y="2895600"/>
            <a:ext cx="64668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1.我想念昆明的雨。（第2节）</a:t>
            </a:r>
            <a:endParaRPr lang="zh-CN" altLang="en-US" sz="3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5440" y="3825240"/>
            <a:ext cx="66294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zh-CN" altLang="en-US" sz="3600" b="1" dirty="0">
                <a:solidFill>
                  <a:prstClr val="black"/>
                </a:solidFill>
                <a:latin typeface="Arial" panose="020B0604020202020204" pitchFamily="34" charset="0"/>
                <a:sym typeface="+mn-ea"/>
              </a:rPr>
              <a:t>我想念昆明的雨。（第11节）</a:t>
            </a:r>
            <a:endParaRPr lang="zh-CN" altLang="en-US" sz="36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zh-CN" altLang="en-US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内容占位符 2"/>
          <p:cNvSpPr>
            <a:spLocks noGrp="1"/>
          </p:cNvSpPr>
          <p:nvPr>
            <p:ph idx="4294967295"/>
          </p:nvPr>
        </p:nvSpPr>
        <p:spPr>
          <a:xfrm>
            <a:off x="400050" y="236855"/>
            <a:ext cx="10881995" cy="1557655"/>
          </a:xfrm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3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zh-CN" altLang="en-US" sz="33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、课文第</a:t>
            </a:r>
            <a:r>
              <a:rPr kumimoji="0" lang="en-US" altLang="zh-CN" sz="33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33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段和第1</a:t>
            </a:r>
            <a:r>
              <a:rPr kumimoji="0" lang="en-US" altLang="zh-CN" sz="33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33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段，作者 都只有一句“我想念昆明的雨”，想一想这两段在文中有什么作用呢？ </a:t>
            </a:r>
            <a:endParaRPr kumimoji="0" lang="zh-CN" altLang="en-US" sz="33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12925" y="2511425"/>
            <a:ext cx="1141095" cy="5530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第</a:t>
            </a:r>
            <a:r>
              <a:rPr kumimoji="0" lang="en-US" altLang="zh-CN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2</a:t>
            </a: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段</a:t>
            </a:r>
            <a:endParaRPr kumimoji="0" lang="zh-CN" altLang="en-US" sz="30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16325" y="1719263"/>
            <a:ext cx="6623050" cy="953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内容上：点明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了文章的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中心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，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表达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了作者对昆明雨季的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深切怀念的感情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63925" y="2736850"/>
            <a:ext cx="6927850" cy="953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从结构上：承接上文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的画面介绍，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引出下文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“我想念昆明的雨”的缘由的抒写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2973388" y="1993900"/>
            <a:ext cx="490538" cy="15875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338" y="5211763"/>
            <a:ext cx="1333500" cy="5530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第</a:t>
            </a:r>
            <a:r>
              <a:rPr kumimoji="0" lang="en-US" altLang="zh-CN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11</a:t>
            </a: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段</a:t>
            </a:r>
            <a:endParaRPr kumimoji="0" lang="zh-CN" altLang="en-US" sz="30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63925" y="4289425"/>
            <a:ext cx="6621463" cy="953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内容上：深化主题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，表达作者对“昆明的雨”的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想念之情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87725" y="5651500"/>
            <a:ext cx="6929438" cy="953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从结构上：照应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前方第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2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段内容，收束全文，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使结构更加完整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。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2898775" y="4694238"/>
            <a:ext cx="488950" cy="158591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2" grpId="0" bldLvl="0" animBg="1"/>
      <p:bldP spid="3" grpId="0" bldLvl="0" animBg="1"/>
      <p:bldP spid="4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1"/>
          <p:cNvSpPr>
            <a:spLocks noChangeArrowheads="1"/>
          </p:cNvSpPr>
          <p:nvPr/>
        </p:nvSpPr>
        <p:spPr bwMode="auto">
          <a:xfrm>
            <a:off x="1493068" y="617713"/>
            <a:ext cx="11685722" cy="673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5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5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昆明的雨是</a:t>
            </a:r>
            <a:endParaRPr lang="en-US" altLang="zh-CN" sz="5400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5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5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           明亮的、</a:t>
            </a:r>
            <a:endParaRPr lang="en-US" altLang="zh-CN" sz="5400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5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丰满的，</a:t>
            </a:r>
            <a:endParaRPr lang="en-US" altLang="zh-CN" sz="5400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5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使人动情的</a:t>
            </a:r>
            <a:endParaRPr lang="zh-CN" altLang="en-US" sz="5400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             是浓绿的</a:t>
            </a:r>
            <a:r>
              <a:rPr lang="zh-CN" altLang="en-US" sz="5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，</a:t>
            </a:r>
            <a:endParaRPr lang="zh-CN" altLang="en-US" sz="5400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    会引起人一点儿淡淡乡愁的。</a:t>
            </a:r>
            <a:endParaRPr lang="en-US" altLang="zh-CN" sz="5400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              ……</a:t>
            </a:r>
            <a:endParaRPr lang="en-US" altLang="zh-CN" sz="5400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5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                                   </a:t>
            </a:r>
            <a:endParaRPr lang="zh-CN" altLang="en-US" sz="5400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2887" y="258546"/>
            <a:ext cx="7516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雨之逢</a:t>
            </a:r>
            <a:endParaRPr lang="zh-CN" altLang="en-US" sz="4000" dirty="0"/>
          </a:p>
        </p:txBody>
      </p:sp>
      <p:sp>
        <p:nvSpPr>
          <p:cNvPr id="3" name="文本框 2"/>
          <p:cNvSpPr txBox="1"/>
          <p:nvPr/>
        </p:nvSpPr>
        <p:spPr>
          <a:xfrm>
            <a:off x="2447290" y="797560"/>
            <a:ext cx="86931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</a:rPr>
              <a:t>雨季的总体特点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/>
        </p:nvSpPr>
        <p:spPr>
          <a:xfrm>
            <a:off x="922020" y="377190"/>
            <a:ext cx="9806940" cy="1877060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36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zh-CN" altLang="en-US" sz="36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、</a:t>
            </a: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宋体" panose="02010600030101010101" pitchFamily="2" charset="-122"/>
                <a:sym typeface="+mn-ea"/>
              </a:rPr>
              <a:t>文章标题是“昆明的雨”，为什么开篇要描述作者给宁坤的画呢？</a:t>
            </a: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 </a:t>
            </a:r>
            <a:endParaRPr kumimoji="0" lang="zh-CN" altLang="en-US" sz="4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1385" y="2555875"/>
            <a:ext cx="980821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685800"/>
            <a:r>
              <a:rPr lang="zh-CN" altLang="en-US" sz="3600" b="1" dirty="0">
                <a:solidFill>
                  <a:srgbClr val="0066FF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①所画的倒挂而且开花的仙人掌、青头菌与牛肝菌是昆明雨季特有的现象与产物。</a:t>
            </a:r>
            <a:r>
              <a:rPr lang="zh-CN" altLang="en-US" sz="36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突出</a:t>
            </a:r>
            <a:r>
              <a:rPr lang="zh-CN" altLang="en-US" sz="3600" b="1" dirty="0">
                <a:solidFill>
                  <a:srgbClr val="0066FF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昆明</a:t>
            </a:r>
            <a:r>
              <a:rPr lang="zh-CN" altLang="en-US" sz="36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多雨的特点</a:t>
            </a:r>
            <a:r>
              <a:rPr lang="zh-CN" altLang="en-US" sz="3600" b="1" dirty="0">
                <a:solidFill>
                  <a:srgbClr val="0066FF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lang="zh-CN" altLang="en-US" sz="3600" b="1" dirty="0">
              <a:solidFill>
                <a:srgbClr val="0066F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defTabSz="685800"/>
            <a:r>
              <a:rPr lang="zh-CN" altLang="en-US" sz="3600" b="1" dirty="0">
                <a:solidFill>
                  <a:srgbClr val="0066FF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②</a:t>
            </a:r>
            <a:r>
              <a:rPr lang="zh-CN" altLang="en-US" sz="36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引出下文</a:t>
            </a:r>
            <a:r>
              <a:rPr lang="zh-CN" altLang="en-US" sz="3600" b="1" dirty="0">
                <a:solidFill>
                  <a:srgbClr val="0066FF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对“昆明的雨”的描述，</a:t>
            </a:r>
            <a:r>
              <a:rPr lang="zh-CN" altLang="en-US" sz="36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吸引读者</a:t>
            </a:r>
            <a:r>
              <a:rPr lang="zh-CN" altLang="en-US" sz="3600" b="1" dirty="0">
                <a:solidFill>
                  <a:srgbClr val="0066FF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3600" b="1" dirty="0">
              <a:solidFill>
                <a:srgbClr val="0066F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47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4380" y="747395"/>
            <a:ext cx="1027303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/>
              <a:t>    </a:t>
            </a:r>
            <a:r>
              <a:rPr lang="zh-CN" altLang="en-US" sz="4400" b="1"/>
              <a:t>文章开头、结尾都说</a:t>
            </a:r>
            <a:r>
              <a:rPr lang="en-US" altLang="zh-CN" sz="4400" b="1"/>
              <a:t>“</a:t>
            </a:r>
            <a:r>
              <a:rPr lang="zh-CN" altLang="en-US" sz="4400" b="1"/>
              <a:t>我想念昆明的雨</a:t>
            </a:r>
            <a:r>
              <a:rPr lang="en-US" altLang="zh-CN" sz="4400" b="1"/>
              <a:t>”</a:t>
            </a:r>
            <a:r>
              <a:rPr lang="zh-CN" altLang="en-US" sz="4400" b="1"/>
              <a:t>，可是文中却不写雨。汪曾祺在文中写了哪些景、事、物、人？选一个或几个印象深刻的谈一下，有什么特点？</a:t>
            </a:r>
            <a:endParaRPr lang="zh-CN" altLang="en-US" sz="4400" b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CATEGORY" val="basetag"/>
  <p:tag name="KSO_WM_TEMPLATE_INDEX" val="20164651"/>
</p:tagLst>
</file>

<file path=ppt/tags/tag2.xml><?xml version="1.0" encoding="utf-8"?>
<p:tagLst xmlns:p="http://schemas.openxmlformats.org/presentationml/2006/main">
  <p:tag name="KSO_WM_BEAUTIFY_FLAG" val="#wm#"/>
  <p:tag name="KSO_WM_TEMPLATE_CATEGORY" val="basetag"/>
  <p:tag name="KSO_WM_TEMPLATE_INDEX" val="20164651"/>
</p:tagLst>
</file>

<file path=ppt/tags/tag3.xml><?xml version="1.0" encoding="utf-8"?>
<p:tagLst xmlns:p="http://schemas.openxmlformats.org/presentationml/2006/main">
  <p:tag name="KSO_WM_TEMPLATE_CATEGORY" val="basetag"/>
  <p:tag name="KSO_WM_TEMPLATE_INDEX" val="2016465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3182</Words>
  <Application>WPS 演示</Application>
  <PresentationFormat>自定义</PresentationFormat>
  <Paragraphs>267</Paragraphs>
  <Slides>30</Slides>
  <Notes>5</Notes>
  <HiddenSlides>0</HiddenSlides>
  <MMClips>4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55" baseType="lpstr">
      <vt:lpstr>Arial</vt:lpstr>
      <vt:lpstr>宋体</vt:lpstr>
      <vt:lpstr>Wingdings</vt:lpstr>
      <vt:lpstr>Franklin Gothic Medium</vt:lpstr>
      <vt:lpstr>Wingdings 2</vt:lpstr>
      <vt:lpstr>Arial</vt:lpstr>
      <vt:lpstr>Times New Roman</vt:lpstr>
      <vt:lpstr>楷体</vt:lpstr>
      <vt:lpstr>黑体</vt:lpstr>
      <vt:lpstr>隶书</vt:lpstr>
      <vt:lpstr>华文琥珀</vt:lpstr>
      <vt:lpstr>华文隶书</vt:lpstr>
      <vt:lpstr>华文行楷</vt:lpstr>
      <vt:lpstr>微软雅黑</vt:lpstr>
      <vt:lpstr>Arial Unicode MS</vt:lpstr>
      <vt:lpstr>Calibri</vt:lpstr>
      <vt:lpstr>Franklin Gothic Book</vt:lpstr>
      <vt:lpstr>方正吕建德字体</vt:lpstr>
      <vt:lpstr>Segoe Print</vt:lpstr>
      <vt:lpstr>楷体_GB2312</vt:lpstr>
      <vt:lpstr>新宋体</vt:lpstr>
      <vt:lpstr>Franklin Gothic Book</vt:lpstr>
      <vt:lpstr>暗香扑面</vt:lpstr>
      <vt:lpstr>默认设计模板</vt:lpstr>
      <vt:lpstr>1_暗香扑面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划分层次</vt:lpstr>
      <vt:lpstr>PowerPoint 演示文稿</vt:lpstr>
      <vt:lpstr>示例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人文内涵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135</cp:revision>
  <dcterms:created xsi:type="dcterms:W3CDTF">2018-10-27T07:43:00Z</dcterms:created>
  <dcterms:modified xsi:type="dcterms:W3CDTF">2019-12-10T02:40:24Z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2052-10.8.2.6837</vt:lpwstr>
  </property>
</Properties>
</file>