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9" r:id="rId3"/>
    <p:sldId id="263" r:id="rId4"/>
    <p:sldId id="260" r:id="rId5"/>
    <p:sldId id="290" r:id="rId6"/>
    <p:sldId id="291" r:id="rId7"/>
    <p:sldId id="300" r:id="rId8"/>
    <p:sldId id="286" r:id="rId9"/>
    <p:sldId id="271" r:id="rId10"/>
    <p:sldId id="292" r:id="rId11"/>
    <p:sldId id="295" r:id="rId12"/>
    <p:sldId id="297" r:id="rId13"/>
    <p:sldId id="294" r:id="rId14"/>
    <p:sldId id="296" r:id="rId15"/>
    <p:sldId id="298" r:id="rId16"/>
    <p:sldId id="301" r:id="rId17"/>
    <p:sldId id="27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668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06AA45-99FC-470B-B28F-2C7CCABE5C1F}" type="datetimeFigureOut">
              <a:rPr lang="zh-CN" altLang="en-US"/>
              <a:pPr>
                <a:defRPr/>
              </a:pPr>
              <a:t>2019-11-22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F9CAC4-97C3-4FBB-AD21-6C3235C80F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88D6B7-FDB3-458C-B36B-23DDF33157DF}" type="datetimeFigureOut">
              <a:rPr lang="zh-CN" altLang="en-US"/>
              <a:pPr>
                <a:defRPr/>
              </a:pPr>
              <a:t>2019-11-22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BF6276-43CE-4B84-ADD3-85018E916D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7C5278-1F31-42B5-B3F4-27A5287A078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1B53D-49DF-4C40-80D7-DC12A99F5480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 charset="-122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 charset="-122"/>
              <a:cs typeface="等线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909C0D-9353-4B50-AD12-418EA41B9080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 charset="-122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 charset="-122"/>
              <a:cs typeface="等线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9466F-FFBC-4785-AC93-FCF35EC4220B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F79EF-3574-4897-A9AB-AB3FEB6DD640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 charset="-122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 charset="-122"/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849A3-60D3-43A5-A879-C1EE7F89B786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E566A-7360-4E69-AFC8-5B7E5A33CC9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B17A24-66E8-4FB0-8015-86AA866602B4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 charset="-122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 charset="-122"/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46FA28-B58F-413C-AA1C-F38FC428AC62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 charset="-122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 charset="-122"/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F04497-66B9-4AF7-AF47-A4946A0F67D5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 charset="-122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 charset="-122"/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D81091-45C2-4BE7-9E46-5B75F9184902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C99EF8-5188-4BBD-BA79-DA78E87E7181}" type="slidenum">
              <a:rPr lang="zh-CN" altLang="en-US">
                <a:solidFill>
                  <a:srgbClr val="000000"/>
                </a:solidFill>
                <a:latin typeface="Calibri" pitchFamily="34" charset="0"/>
                <a:ea typeface="宋体" charset="-122"/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solidFill>
                <a:srgbClr val="000000"/>
              </a:solidFill>
              <a:latin typeface="Calibri" pitchFamily="34" charset="0"/>
              <a:ea typeface="宋体" charset="-122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43163" y="700088"/>
            <a:ext cx="42576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/>
          <p:cNvPicPr>
            <a:picLocks noChangeAspect="1"/>
          </p:cNvPicPr>
          <p:nvPr userDrawn="1"/>
        </p:nvPicPr>
        <p:blipFill>
          <a:blip r:embed="rId4"/>
          <a:srcRect l="72095" t="4747" r="6635" b="79781"/>
          <a:stretch>
            <a:fillRect/>
          </a:stretch>
        </p:blipFill>
        <p:spPr bwMode="auto">
          <a:xfrm>
            <a:off x="7832725" y="0"/>
            <a:ext cx="13112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424363"/>
            <a:ext cx="23637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51475" y="879475"/>
            <a:ext cx="26400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13"/>
          <p:cNvGrpSpPr>
            <a:grpSpLocks/>
          </p:cNvGrpSpPr>
          <p:nvPr userDrawn="1"/>
        </p:nvGrpSpPr>
        <p:grpSpPr bwMode="auto">
          <a:xfrm>
            <a:off x="4032250" y="915988"/>
            <a:ext cx="1079500" cy="4119562"/>
            <a:chOff x="2429862" y="1302640"/>
            <a:chExt cx="1335111" cy="3826216"/>
          </a:xfrm>
        </p:grpSpPr>
        <p:sp>
          <p:nvSpPr>
            <p:cNvPr id="8" name="矩形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31959" y="1486947"/>
              <a:ext cx="1130918" cy="345760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29862" y="1302640"/>
              <a:ext cx="1335111" cy="3826216"/>
            </a:xfrm>
            <a:prstGeom prst="rect">
              <a:avLst/>
            </a:prstGeom>
            <a:noFill/>
            <a:ln w="38100">
              <a:solidFill>
                <a:schemeClr val="bg1">
                  <a:alpha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7">
            <a:extLst>
              <a:ext uri="{FF2B5EF4-FFF2-40B4-BE49-F238E27FC236}"/>
            </a:extLst>
          </p:cNvPr>
          <p:cNvSpPr/>
          <p:nvPr userDrawn="1"/>
        </p:nvSpPr>
        <p:spPr>
          <a:xfrm>
            <a:off x="3259138" y="0"/>
            <a:ext cx="5884862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8975" y="484188"/>
            <a:ext cx="2570163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9"/>
          <p:cNvGrpSpPr>
            <a:grpSpLocks/>
          </p:cNvGrpSpPr>
          <p:nvPr userDrawn="1"/>
        </p:nvGrpSpPr>
        <p:grpSpPr bwMode="auto">
          <a:xfrm>
            <a:off x="1189038" y="1744663"/>
            <a:ext cx="882650" cy="3368675"/>
            <a:chOff x="2429862" y="1302640"/>
            <a:chExt cx="1335111" cy="3826216"/>
          </a:xfrm>
        </p:grpSpPr>
        <p:sp>
          <p:nvSpPr>
            <p:cNvPr id="6" name="矩形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33116" y="1486558"/>
              <a:ext cx="1128601" cy="345838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29862" y="1302640"/>
              <a:ext cx="1335111" cy="3826216"/>
            </a:xfrm>
            <a:prstGeom prst="rect">
              <a:avLst/>
            </a:prstGeom>
            <a:noFill/>
            <a:ln w="38100">
              <a:solidFill>
                <a:schemeClr val="bg1">
                  <a:alpha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8288" y="514350"/>
            <a:ext cx="26400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424363"/>
            <a:ext cx="23637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缺角矩形 8">
            <a:extLst>
              <a:ext uri="{FF2B5EF4-FFF2-40B4-BE49-F238E27FC236}"/>
            </a:extLst>
          </p:cNvPr>
          <p:cNvSpPr/>
          <p:nvPr userDrawn="1"/>
        </p:nvSpPr>
        <p:spPr>
          <a:xfrm>
            <a:off x="617538" y="627063"/>
            <a:ext cx="7908925" cy="5673725"/>
          </a:xfrm>
          <a:prstGeom prst="plaque">
            <a:avLst>
              <a:gd name="adj" fmla="val 5629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3525" y="4424363"/>
            <a:ext cx="23653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缺角矩形 8">
            <a:extLst>
              <a:ext uri="{FF2B5EF4-FFF2-40B4-BE49-F238E27FC236}"/>
            </a:extLst>
          </p:cNvPr>
          <p:cNvSpPr/>
          <p:nvPr userDrawn="1"/>
        </p:nvSpPr>
        <p:spPr>
          <a:xfrm>
            <a:off x="617538" y="627063"/>
            <a:ext cx="7908925" cy="5673725"/>
          </a:xfrm>
          <a:prstGeom prst="plaque">
            <a:avLst>
              <a:gd name="adj" fmla="val 5629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78625" y="4424363"/>
            <a:ext cx="23653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6"/>
          <p:cNvPicPr>
            <a:picLocks noChangeAspect="1"/>
          </p:cNvPicPr>
          <p:nvPr userDrawn="1"/>
        </p:nvPicPr>
        <p:blipFill>
          <a:blip r:embed="rId3"/>
          <a:srcRect l="72095" t="4747" r="6635" b="79781"/>
          <a:stretch>
            <a:fillRect/>
          </a:stretch>
        </p:blipFill>
        <p:spPr bwMode="auto">
          <a:xfrm>
            <a:off x="7832725" y="0"/>
            <a:ext cx="13112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424363"/>
            <a:ext cx="23637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443163" y="700088"/>
            <a:ext cx="42576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51475" y="879475"/>
            <a:ext cx="26400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26"/>
          <p:cNvGrpSpPr>
            <a:grpSpLocks/>
          </p:cNvGrpSpPr>
          <p:nvPr userDrawn="1"/>
        </p:nvGrpSpPr>
        <p:grpSpPr bwMode="auto">
          <a:xfrm>
            <a:off x="4032250" y="915988"/>
            <a:ext cx="1079500" cy="4119562"/>
            <a:chOff x="2429862" y="1302640"/>
            <a:chExt cx="1335111" cy="3826216"/>
          </a:xfrm>
        </p:grpSpPr>
        <p:sp>
          <p:nvSpPr>
            <p:cNvPr id="8" name="矩形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531959" y="1486947"/>
              <a:ext cx="1130918" cy="345760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2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29862" y="1302640"/>
              <a:ext cx="1335111" cy="3826216"/>
            </a:xfrm>
            <a:prstGeom prst="rect">
              <a:avLst/>
            </a:prstGeom>
            <a:noFill/>
            <a:ln w="38100">
              <a:solidFill>
                <a:schemeClr val="bg1">
                  <a:alpha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户外, 天空, 水, 自然&#10;&#10;描述已自动生成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缺角矩形 6">
            <a:extLst>
              <a:ext uri="{FF2B5EF4-FFF2-40B4-BE49-F238E27FC236}"/>
            </a:extLst>
          </p:cNvPr>
          <p:cNvSpPr/>
          <p:nvPr userDrawn="1"/>
        </p:nvSpPr>
        <p:spPr>
          <a:xfrm>
            <a:off x="617538" y="627063"/>
            <a:ext cx="7908925" cy="5673725"/>
          </a:xfrm>
          <a:prstGeom prst="plaque">
            <a:avLst>
              <a:gd name="adj" fmla="val 5629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audio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45"/>
          <p:cNvGrpSpPr>
            <a:grpSpLocks/>
          </p:cNvGrpSpPr>
          <p:nvPr/>
        </p:nvGrpSpPr>
        <p:grpSpPr bwMode="auto">
          <a:xfrm>
            <a:off x="3365500" y="512763"/>
            <a:ext cx="2316163" cy="4919662"/>
            <a:chOff x="4487045" y="513423"/>
            <a:chExt cx="3087895" cy="4918533"/>
          </a:xfrm>
        </p:grpSpPr>
        <p:sp>
          <p:nvSpPr>
            <p:cNvPr id="12292" name="文本框 19"/>
            <p:cNvSpPr txBox="1">
              <a:spLocks noChangeArrowheads="1"/>
            </p:cNvSpPr>
            <p:nvPr/>
          </p:nvSpPr>
          <p:spPr bwMode="auto">
            <a:xfrm>
              <a:off x="4487045" y="513423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latin typeface="方正苏新诗柳楷简体"/>
                  <a:ea typeface="方正苏新诗柳楷简体"/>
                  <a:cs typeface="方正苏新诗柳楷简体"/>
                </a:rPr>
                <a:t>孤</a:t>
              </a:r>
            </a:p>
          </p:txBody>
        </p:sp>
        <p:sp>
          <p:nvSpPr>
            <p:cNvPr id="12293" name="文本框 20"/>
            <p:cNvSpPr txBox="1">
              <a:spLocks noChangeArrowheads="1"/>
            </p:cNvSpPr>
            <p:nvPr/>
          </p:nvSpPr>
          <p:spPr bwMode="auto">
            <a:xfrm>
              <a:off x="5305290" y="1569718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latin typeface="方正苏新诗柳楷简体"/>
                  <a:ea typeface="方正苏新诗柳楷简体"/>
                  <a:cs typeface="方正苏新诗柳楷简体"/>
                </a:rPr>
                <a:t>独</a:t>
              </a:r>
            </a:p>
          </p:txBody>
        </p:sp>
        <p:sp>
          <p:nvSpPr>
            <p:cNvPr id="12294" name="文本框 21"/>
            <p:cNvSpPr txBox="1">
              <a:spLocks noChangeArrowheads="1"/>
            </p:cNvSpPr>
            <p:nvPr/>
          </p:nvSpPr>
          <p:spPr bwMode="auto">
            <a:xfrm>
              <a:off x="4516141" y="2500742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latin typeface="方正苏新诗柳楷简体"/>
                  <a:ea typeface="方正苏新诗柳楷简体"/>
                  <a:cs typeface="方正苏新诗柳楷简体"/>
                </a:rPr>
                <a:t>之</a:t>
              </a:r>
            </a:p>
          </p:txBody>
        </p:sp>
        <p:sp>
          <p:nvSpPr>
            <p:cNvPr id="12295" name="文本框 22"/>
            <p:cNvSpPr txBox="1">
              <a:spLocks noChangeArrowheads="1"/>
            </p:cNvSpPr>
            <p:nvPr/>
          </p:nvSpPr>
          <p:spPr bwMode="auto">
            <a:xfrm>
              <a:off x="5362368" y="3569908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latin typeface="方正苏新诗柳楷简体"/>
                  <a:ea typeface="方正苏新诗柳楷简体"/>
                  <a:cs typeface="方正苏新诗柳楷简体"/>
                </a:rPr>
                <a:t>旅</a:t>
              </a:r>
            </a:p>
          </p:txBody>
        </p:sp>
      </p:grpSp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969000" y="3798888"/>
            <a:ext cx="86201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4400">
                <a:latin typeface="方正苏新诗柳楷简体"/>
                <a:ea typeface="方正苏新诗柳楷简体"/>
                <a:cs typeface="方正苏新诗柳楷简体"/>
              </a:rPr>
              <a:t>曹文轩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439275" y="6386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151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"/>
          <p:cNvSpPr>
            <a:spLocks noChangeArrowheads="1"/>
          </p:cNvSpPr>
          <p:nvPr/>
        </p:nvSpPr>
        <p:spPr bwMode="auto">
          <a:xfrm>
            <a:off x="1501775" y="1389063"/>
            <a:ext cx="5697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方正苏新诗柳楷简体"/>
                <a:ea typeface="方正苏新诗柳楷简体"/>
                <a:cs typeface="方正苏新诗柳楷简体"/>
              </a:rPr>
              <a:t>赏一赏</a:t>
            </a:r>
          </a:p>
        </p:txBody>
      </p:sp>
      <p:sp>
        <p:nvSpPr>
          <p:cNvPr id="29698" name="矩形 4"/>
          <p:cNvSpPr>
            <a:spLocks noChangeArrowheads="1"/>
          </p:cNvSpPr>
          <p:nvPr/>
        </p:nvSpPr>
        <p:spPr bwMode="auto">
          <a:xfrm>
            <a:off x="1501775" y="2644775"/>
            <a:ext cx="6229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方正苏新诗柳楷简体"/>
                <a:ea typeface="方正苏新诗柳楷简体"/>
                <a:cs typeface="方正苏新诗柳楷简体"/>
              </a:rPr>
              <a:t>    雨后天晴，天空比任何一个夜晚都要明亮。 杜小康长这么大，还从未见过蓝成这样的天空，而月亮又是那么的明亮。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367713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92150" y="4403725"/>
            <a:ext cx="57245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苏新诗柳楷简体"/>
                <a:ea typeface="方正苏新诗柳楷简体"/>
                <a:cs typeface="方正苏新诗柳楷简体"/>
              </a:rPr>
              <a:t>月亮从河的东头升上空中，</a:t>
            </a:r>
            <a:endParaRPr lang="en-US" altLang="zh-CN" sz="3600" b="1">
              <a:solidFill>
                <a:schemeClr val="bg1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en-US" altLang="zh-CN" sz="3600" b="1">
              <a:solidFill>
                <a:schemeClr val="bg1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en-US" altLang="zh-CN" sz="3600" b="1">
                <a:solidFill>
                  <a:schemeClr val="bg1"/>
                </a:solidFill>
                <a:latin typeface="方正苏新诗柳楷简体"/>
                <a:ea typeface="方正苏新诗柳楷简体"/>
                <a:cs typeface="方正苏新诗柳楷简体"/>
              </a:rPr>
              <a:t>…………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>
            <a:spLocks noChangeArrowheads="1"/>
          </p:cNvSpPr>
          <p:nvPr/>
        </p:nvSpPr>
        <p:spPr bwMode="auto">
          <a:xfrm>
            <a:off x="1985963" y="3968750"/>
            <a:ext cx="5643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/>
                <a:ea typeface="楷体"/>
                <a:cs typeface="楷体"/>
              </a:rPr>
              <a:t>“月亮从河的东头升上空中，</a:t>
            </a:r>
            <a:endParaRPr lang="en-US" altLang="zh-CN" sz="3200" b="1">
              <a:latin typeface="楷体"/>
              <a:ea typeface="楷体"/>
              <a:cs typeface="楷体"/>
            </a:endParaRPr>
          </a:p>
          <a:p>
            <a:endParaRPr lang="en-US" altLang="zh-CN" sz="3200" b="1">
              <a:latin typeface="楷体"/>
              <a:ea typeface="楷体"/>
              <a:cs typeface="楷体"/>
            </a:endParaRPr>
          </a:p>
          <a:p>
            <a:r>
              <a:rPr lang="en-US" altLang="zh-CN" sz="3200" b="1">
                <a:latin typeface="楷体"/>
                <a:ea typeface="楷体"/>
                <a:cs typeface="楷体"/>
              </a:rPr>
              <a:t>…………”</a:t>
            </a:r>
          </a:p>
        </p:txBody>
      </p:sp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1508125" y="1331913"/>
            <a:ext cx="635317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方正苏新诗柳楷简体"/>
                <a:ea typeface="方正苏新诗柳楷简体"/>
                <a:cs typeface="方正苏新诗柳楷简体"/>
              </a:rPr>
              <a:t>    以下面这句话为开头，补写一段生动的</a:t>
            </a:r>
            <a:r>
              <a:rPr lang="zh-CN" altLang="en-US" sz="3600">
                <a:solidFill>
                  <a:srgbClr val="FF0000"/>
                </a:solidFill>
                <a:latin typeface="方正苏新诗柳楷简体"/>
                <a:ea typeface="方正苏新诗柳楷简体"/>
                <a:cs typeface="方正苏新诗柳楷简体"/>
              </a:rPr>
              <a:t>环境描写</a:t>
            </a:r>
            <a:r>
              <a:rPr lang="zh-CN" altLang="en-US" sz="3600">
                <a:latin typeface="方正苏新诗柳楷简体"/>
                <a:ea typeface="方正苏新诗柳楷简体"/>
                <a:cs typeface="方正苏新诗柳楷简体"/>
              </a:rPr>
              <a:t>，来衬托杜小康离家第一夜的恐慌和孤独。</a:t>
            </a:r>
            <a:endParaRPr lang="en-US" altLang="zh-CN" sz="3600"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zh-CN" altLang="en-US" sz="3600">
                <a:latin typeface="方正苏新诗柳楷简体"/>
                <a:ea typeface="方正苏新诗柳楷简体"/>
                <a:cs typeface="方正苏新诗柳楷简体"/>
              </a:rPr>
              <a:t>（</a:t>
            </a:r>
            <a:r>
              <a:rPr lang="en-US" altLang="zh-CN" sz="3600">
                <a:latin typeface="方正苏新诗柳楷简体"/>
                <a:ea typeface="方正苏新诗柳楷简体"/>
                <a:cs typeface="方正苏新诗柳楷简体"/>
              </a:rPr>
              <a:t>50</a:t>
            </a:r>
            <a:r>
              <a:rPr lang="zh-CN" altLang="en-US" sz="3600">
                <a:latin typeface="方正苏新诗柳楷简体"/>
                <a:ea typeface="方正苏新诗柳楷简体"/>
                <a:cs typeface="方正苏新诗柳楷简体"/>
              </a:rPr>
              <a:t>字左右）</a:t>
            </a:r>
            <a:endParaRPr lang="en-US" altLang="zh-CN" sz="3600"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zh-CN" altLang="en-US" sz="3200">
              <a:solidFill>
                <a:srgbClr val="FF0000"/>
              </a:solidFill>
              <a:latin typeface="方正苏新诗柳楷简体"/>
              <a:ea typeface="方正苏新诗柳楷简体"/>
              <a:cs typeface="方正苏新诗柳楷简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2"/>
          <p:cNvSpPr>
            <a:spLocks noChangeArrowheads="1"/>
          </p:cNvSpPr>
          <p:nvPr/>
        </p:nvSpPr>
        <p:spPr bwMode="auto">
          <a:xfrm>
            <a:off x="1522413" y="2314575"/>
            <a:ext cx="647541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4800" b="1">
                <a:latin typeface="方正苏新诗柳楷简体"/>
                <a:ea typeface="方正苏新诗柳楷简体"/>
                <a:cs typeface="方正苏新诗柳楷简体"/>
              </a:rPr>
              <a:t>    小说中景物描写与人物情感密不可分。</a:t>
            </a:r>
            <a:endParaRPr lang="en-US" altLang="zh-CN" sz="4800" b="1">
              <a:latin typeface="方正苏新诗柳楷简体"/>
              <a:ea typeface="方正苏新诗柳楷简体"/>
              <a:cs typeface="方正苏新诗柳楷简体"/>
            </a:endParaRPr>
          </a:p>
          <a:p>
            <a:pPr>
              <a:lnSpc>
                <a:spcPts val="6500"/>
              </a:lnSpc>
            </a:pPr>
            <a:r>
              <a:rPr lang="zh-CN" altLang="en-US" sz="4800" b="1">
                <a:solidFill>
                  <a:srgbClr val="FF0000"/>
                </a:solidFill>
                <a:latin typeface="方正苏新诗柳楷简体"/>
                <a:ea typeface="方正苏新诗柳楷简体"/>
                <a:cs typeface="方正苏新诗柳楷简体"/>
              </a:rPr>
              <a:t>“一切景语皆情语。”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973263"/>
            <a:ext cx="6778625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5325" y="250825"/>
            <a:ext cx="694055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879725" y="2759075"/>
            <a:ext cx="3575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方正苏新诗柳楷简体"/>
                <a:ea typeface="方正苏新诗柳楷简体"/>
                <a:cs typeface="方正苏新诗柳楷简体"/>
              </a:rPr>
              <a:t>一句寄语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22488" y="915988"/>
            <a:ext cx="5110162" cy="5208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《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孤独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》</a:t>
            </a:r>
          </a:p>
          <a:p>
            <a:pPr algn="ctr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汪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国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+mn-cs"/>
              </a:rPr>
              <a:t>真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方正苏新诗柳楷简体" pitchFamily="2" charset="-122"/>
              <a:ea typeface="方正苏新诗柳楷简体" pitchFamily="2" charset="-122"/>
              <a:cs typeface="+mn-cs"/>
            </a:endParaRP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苏新诗柳楷简体" pitchFamily="2" charset="-122"/>
                <a:ea typeface="方正苏新诗柳楷简体" pitchFamily="2" charset="-122"/>
                <a:cs typeface="+mn-cs"/>
              </a:rPr>
              <a:t>追求需要思索 </a:t>
            </a: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苏新诗柳楷简体" pitchFamily="2" charset="-122"/>
                <a:ea typeface="方正苏新诗柳楷简体" pitchFamily="2" charset="-122"/>
                <a:cs typeface="+mn-cs"/>
              </a:rPr>
              <a:t>思索需要孤独 </a:t>
            </a: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苏新诗柳楷简体" pitchFamily="2" charset="-122"/>
                <a:ea typeface="方正苏新诗柳楷简体" pitchFamily="2" charset="-122"/>
                <a:cs typeface="+mn-cs"/>
              </a:rPr>
              <a:t>有时，凄清的身影 </a:t>
            </a: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苏新诗柳楷简体" pitchFamily="2" charset="-122"/>
                <a:ea typeface="方正苏新诗柳楷简体" pitchFamily="2" charset="-122"/>
                <a:cs typeface="+mn-cs"/>
              </a:rPr>
              <a:t>便是一种蓬勃 </a:t>
            </a: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苏新诗柳楷简体" pitchFamily="2" charset="-122"/>
                <a:ea typeface="方正苏新诗柳楷简体" pitchFamily="2" charset="-122"/>
                <a:cs typeface="+mn-cs"/>
              </a:rPr>
              <a:t>而非干枯 </a:t>
            </a: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苏新诗柳楷简体" pitchFamily="2" charset="-122"/>
                <a:ea typeface="方正苏新诗柳楷简体" pitchFamily="2" charset="-122"/>
                <a:cs typeface="+mn-cs"/>
              </a:rPr>
              <a:t>当你从寂寞中走来 </a:t>
            </a:r>
          </a:p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苏新诗柳楷简体" pitchFamily="2" charset="-122"/>
                <a:ea typeface="方正苏新诗柳楷简体" pitchFamily="2" charset="-122"/>
                <a:cs typeface="+mn-cs"/>
              </a:rPr>
              <a:t>道路便在你眼前展开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302750" y="6372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2"/>
          <p:cNvSpPr txBox="1">
            <a:spLocks noChangeArrowheads="1"/>
          </p:cNvSpPr>
          <p:nvPr/>
        </p:nvSpPr>
        <p:spPr bwMode="auto">
          <a:xfrm>
            <a:off x="919163" y="1255713"/>
            <a:ext cx="922337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r>
              <a:rPr lang="zh-CN" altLang="en-US" sz="4800" b="1">
                <a:latin typeface="方正苏新诗柳楷简体"/>
                <a:ea typeface="方正苏新诗柳楷简体"/>
                <a:cs typeface="方正苏新诗柳楷简体"/>
              </a:rPr>
              <a:t>课后学习</a:t>
            </a:r>
          </a:p>
        </p:txBody>
      </p:sp>
      <p:pic>
        <p:nvPicPr>
          <p:cNvPr id="39938" name="图片 10"/>
          <p:cNvPicPr>
            <a:picLocks noChangeAspect="1"/>
          </p:cNvPicPr>
          <p:nvPr/>
        </p:nvPicPr>
        <p:blipFill>
          <a:blip r:embed="rId3"/>
          <a:srcRect l="29500" t="16669" r="29811" b="14597"/>
          <a:stretch>
            <a:fillRect/>
          </a:stretch>
        </p:blipFill>
        <p:spPr bwMode="auto">
          <a:xfrm>
            <a:off x="2287588" y="1055688"/>
            <a:ext cx="2790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5795963" y="1055688"/>
            <a:ext cx="1846262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方正苏新诗柳楷简体"/>
                <a:ea typeface="方正苏新诗柳楷简体"/>
                <a:cs typeface="方正苏新诗柳楷简体"/>
              </a:rPr>
              <a:t>阅读</a:t>
            </a:r>
            <a:r>
              <a:rPr lang="en-US" altLang="zh-CN" sz="3600" b="1">
                <a:latin typeface="方正苏新诗柳楷简体"/>
                <a:ea typeface="方正苏新诗柳楷简体"/>
                <a:cs typeface="方正苏新诗柳楷简体"/>
              </a:rPr>
              <a:t>《</a:t>
            </a:r>
            <a:r>
              <a:rPr lang="zh-CN" altLang="en-US" sz="3600" b="1">
                <a:latin typeface="方正苏新诗柳楷简体"/>
                <a:ea typeface="方正苏新诗柳楷简体"/>
                <a:cs typeface="方正苏新诗柳楷简体"/>
              </a:rPr>
              <a:t>草房子</a:t>
            </a:r>
            <a:r>
              <a:rPr lang="en-US" altLang="zh-CN" sz="3600" b="1">
                <a:latin typeface="方正苏新诗柳楷简体"/>
                <a:ea typeface="方正苏新诗柳楷简体"/>
                <a:cs typeface="方正苏新诗柳楷简体"/>
              </a:rPr>
              <a:t>》</a:t>
            </a:r>
            <a:r>
              <a:rPr lang="zh-CN" altLang="en-US" sz="3600" b="1">
                <a:latin typeface="方正苏新诗柳楷简体"/>
                <a:ea typeface="方正苏新诗柳楷简体"/>
                <a:cs typeface="方正苏新诗柳楷简体"/>
              </a:rPr>
              <a:t>原著</a:t>
            </a:r>
            <a:endParaRPr lang="en-US" altLang="zh-CN" sz="3600" b="1">
              <a:latin typeface="方正苏新诗柳楷简体"/>
              <a:ea typeface="方正苏新诗柳楷简体"/>
              <a:cs typeface="方正苏新诗柳楷简体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latin typeface="方正苏新诗柳楷简体"/>
                <a:ea typeface="方正苏新诗柳楷简体"/>
                <a:cs typeface="方正苏新诗柳楷简体"/>
              </a:rPr>
              <a:t>探寻桑桑的孤独之旅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45"/>
          <p:cNvGrpSpPr>
            <a:grpSpLocks/>
          </p:cNvGrpSpPr>
          <p:nvPr/>
        </p:nvGrpSpPr>
        <p:grpSpPr bwMode="auto">
          <a:xfrm>
            <a:off x="3365500" y="512763"/>
            <a:ext cx="2316163" cy="4919662"/>
            <a:chOff x="4487045" y="513423"/>
            <a:chExt cx="3087895" cy="4918533"/>
          </a:xfrm>
        </p:grpSpPr>
        <p:sp>
          <p:nvSpPr>
            <p:cNvPr id="14339" name="文本框 19"/>
            <p:cNvSpPr txBox="1">
              <a:spLocks noChangeArrowheads="1"/>
            </p:cNvSpPr>
            <p:nvPr/>
          </p:nvSpPr>
          <p:spPr bwMode="auto">
            <a:xfrm>
              <a:off x="4487045" y="513423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00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孤</a:t>
              </a:r>
            </a:p>
          </p:txBody>
        </p:sp>
        <p:sp>
          <p:nvSpPr>
            <p:cNvPr id="14340" name="文本框 20"/>
            <p:cNvSpPr txBox="1">
              <a:spLocks noChangeArrowheads="1"/>
            </p:cNvSpPr>
            <p:nvPr/>
          </p:nvSpPr>
          <p:spPr bwMode="auto">
            <a:xfrm>
              <a:off x="5305290" y="1569718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00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独</a:t>
              </a:r>
            </a:p>
          </p:txBody>
        </p:sp>
        <p:sp>
          <p:nvSpPr>
            <p:cNvPr id="14341" name="文本框 21"/>
            <p:cNvSpPr txBox="1">
              <a:spLocks noChangeArrowheads="1"/>
            </p:cNvSpPr>
            <p:nvPr/>
          </p:nvSpPr>
          <p:spPr bwMode="auto">
            <a:xfrm>
              <a:off x="4516141" y="2500742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00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之</a:t>
              </a:r>
            </a:p>
          </p:txBody>
        </p:sp>
        <p:sp>
          <p:nvSpPr>
            <p:cNvPr id="14342" name="文本框 22"/>
            <p:cNvSpPr txBox="1">
              <a:spLocks noChangeArrowheads="1"/>
            </p:cNvSpPr>
            <p:nvPr/>
          </p:nvSpPr>
          <p:spPr bwMode="auto">
            <a:xfrm>
              <a:off x="5362368" y="3569908"/>
              <a:ext cx="2212572" cy="186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00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旅</a:t>
              </a:r>
            </a:p>
          </p:txBody>
        </p:sp>
      </p:grp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969000" y="3798888"/>
            <a:ext cx="86201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曹文轩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527050" y="1843088"/>
            <a:ext cx="2162175" cy="2998787"/>
            <a:chOff x="4459616" y="891565"/>
            <a:chExt cx="2882881" cy="2997709"/>
          </a:xfrm>
        </p:grpSpPr>
        <p:sp>
          <p:nvSpPr>
            <p:cNvPr id="16388" name="文本框 2"/>
            <p:cNvSpPr txBox="1">
              <a:spLocks noChangeArrowheads="1"/>
            </p:cNvSpPr>
            <p:nvPr/>
          </p:nvSpPr>
          <p:spPr bwMode="auto">
            <a:xfrm>
              <a:off x="4459616" y="891565"/>
              <a:ext cx="2212572" cy="186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FF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孤</a:t>
              </a:r>
            </a:p>
          </p:txBody>
        </p:sp>
        <p:sp>
          <p:nvSpPr>
            <p:cNvPr id="16389" name="文本框 3"/>
            <p:cNvSpPr txBox="1">
              <a:spLocks noChangeArrowheads="1"/>
            </p:cNvSpPr>
            <p:nvPr/>
          </p:nvSpPr>
          <p:spPr bwMode="auto">
            <a:xfrm>
              <a:off x="5129925" y="2027227"/>
              <a:ext cx="2212572" cy="186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FF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独</a:t>
              </a:r>
            </a:p>
          </p:txBody>
        </p:sp>
      </p:grpSp>
      <p:sp>
        <p:nvSpPr>
          <p:cNvPr id="16386" name="TextBox 11"/>
          <p:cNvSpPr txBox="1">
            <a:spLocks noChangeArrowheads="1"/>
          </p:cNvSpPr>
          <p:nvPr/>
        </p:nvSpPr>
        <p:spPr bwMode="auto">
          <a:xfrm>
            <a:off x="3579813" y="527050"/>
            <a:ext cx="5481637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方正苏新诗柳楷简体"/>
                <a:ea typeface="方正苏新诗柳楷简体"/>
                <a:cs typeface="方正苏新诗柳楷简体"/>
              </a:rPr>
              <a:t>浏览全文，说说杜小康因何而感到孤独？</a:t>
            </a:r>
            <a:endParaRPr lang="en-US" altLang="zh-CN" sz="4000" b="1"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en-US" altLang="zh-CN" sz="3600" b="1"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方正苏新诗柳楷简体"/>
                <a:ea typeface="方正苏新诗柳楷简体"/>
                <a:cs typeface="方正苏新诗柳楷简体"/>
              </a:rPr>
              <a:t>用词语“无</a:t>
            </a:r>
            <a:r>
              <a:rPr lang="en-US" altLang="zh-CN" sz="3200" b="1">
                <a:solidFill>
                  <a:srgbClr val="FF0000"/>
                </a:solidFill>
                <a:latin typeface="方正苏新诗柳楷简体"/>
                <a:ea typeface="方正苏新诗柳楷简体"/>
                <a:cs typeface="方正苏新诗柳楷简体"/>
              </a:rPr>
              <a:t>____</a:t>
            </a:r>
            <a:r>
              <a:rPr lang="zh-CN" altLang="en-US" sz="3200" b="1">
                <a:solidFill>
                  <a:srgbClr val="FF0000"/>
                </a:solidFill>
                <a:latin typeface="方正苏新诗柳楷简体"/>
                <a:ea typeface="方正苏新诗柳楷简体"/>
                <a:cs typeface="方正苏新诗柳楷简体"/>
              </a:rPr>
              <a:t>”来概括。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9813" y="3333750"/>
            <a:ext cx="4930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>
                <a:latin typeface="楷体"/>
                <a:ea typeface="楷体"/>
                <a:cs typeface="楷体"/>
              </a:rPr>
              <a:t>【</a:t>
            </a:r>
            <a:r>
              <a:rPr lang="zh-CN" altLang="en-US" sz="2800" b="1">
                <a:latin typeface="楷体"/>
                <a:ea typeface="楷体"/>
                <a:cs typeface="楷体"/>
              </a:rPr>
              <a:t>例</a:t>
            </a:r>
            <a:r>
              <a:rPr lang="en-US" altLang="zh-CN" sz="2800" b="1">
                <a:latin typeface="楷体"/>
                <a:ea typeface="楷体"/>
                <a:cs typeface="楷体"/>
              </a:rPr>
              <a:t>】</a:t>
            </a:r>
            <a:r>
              <a:rPr lang="zh-CN" altLang="en-US" sz="2800" b="1">
                <a:latin typeface="楷体"/>
                <a:ea typeface="楷体"/>
                <a:cs typeface="楷体"/>
              </a:rPr>
              <a:t>文章第</a:t>
            </a:r>
            <a:r>
              <a:rPr lang="en-US" altLang="zh-CN" sz="2800" b="1">
                <a:latin typeface="楷体"/>
                <a:ea typeface="楷体"/>
                <a:cs typeface="楷体"/>
              </a:rPr>
              <a:t>21</a:t>
            </a:r>
            <a:r>
              <a:rPr lang="zh-CN" altLang="en-US" sz="2800" b="1">
                <a:latin typeface="楷体"/>
                <a:ea typeface="楷体"/>
                <a:cs typeface="楷体"/>
              </a:rPr>
              <a:t>小节中说“芦荡如万重大山围住了小船。杜小康有一种永远逃不走了的感觉。”我从中读出了杜小康因</a:t>
            </a:r>
            <a:r>
              <a:rPr lang="zh-CN" altLang="en-US" sz="28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“无助”</a:t>
            </a:r>
            <a:r>
              <a:rPr lang="zh-CN" altLang="en-US" sz="2800" b="1">
                <a:latin typeface="楷体"/>
                <a:ea typeface="楷体"/>
                <a:cs typeface="楷体"/>
              </a:rPr>
              <a:t>而感到孤独。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9"/>
          <p:cNvSpPr txBox="1">
            <a:spLocks noChangeArrowheads="1"/>
          </p:cNvSpPr>
          <p:nvPr/>
        </p:nvSpPr>
        <p:spPr bwMode="auto">
          <a:xfrm>
            <a:off x="1387475" y="2368550"/>
            <a:ext cx="65262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latin typeface="方正苏新诗柳楷简体"/>
                <a:ea typeface="方正苏新诗柳楷简体"/>
                <a:cs typeface="方正苏新诗柳楷简体"/>
              </a:rPr>
              <a:t>“孤独，其实是我们成长过程中无法回避的元素。”</a:t>
            </a:r>
            <a:endParaRPr lang="en-US" altLang="zh-CN" sz="4400" b="1"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en-US" altLang="zh-CN">
              <a:latin typeface="等线"/>
              <a:ea typeface="等线"/>
            </a:endParaRPr>
          </a:p>
          <a:p>
            <a:endParaRPr lang="en-US" altLang="zh-CN">
              <a:latin typeface="等线"/>
              <a:ea typeface="等线"/>
            </a:endParaRPr>
          </a:p>
          <a:p>
            <a:pPr algn="r"/>
            <a:r>
              <a:rPr lang="zh-CN" altLang="en-US" sz="3600" b="1">
                <a:latin typeface="方正苏新诗柳楷简体"/>
                <a:ea typeface="方正苏新诗柳楷简体"/>
                <a:cs typeface="方正苏新诗柳楷简体"/>
              </a:rPr>
              <a:t>曹文轩</a:t>
            </a:r>
            <a:r>
              <a:rPr lang="en-US" altLang="zh-CN" sz="3600" b="1">
                <a:latin typeface="方正苏新诗柳楷简体"/>
                <a:ea typeface="方正苏新诗柳楷简体"/>
                <a:cs typeface="方正苏新诗柳楷简体"/>
              </a:rPr>
              <a:t>《</a:t>
            </a:r>
            <a:r>
              <a:rPr lang="zh-CN" altLang="en-US" sz="3600" b="1">
                <a:latin typeface="方正苏新诗柳楷简体"/>
                <a:ea typeface="方正苏新诗柳楷简体"/>
                <a:cs typeface="方正苏新诗柳楷简体"/>
              </a:rPr>
              <a:t>感动</a:t>
            </a:r>
            <a:r>
              <a:rPr lang="en-US" altLang="zh-CN" sz="3600" b="1">
                <a:latin typeface="方正苏新诗柳楷简体"/>
                <a:ea typeface="方正苏新诗柳楷简体"/>
                <a:cs typeface="方正苏新诗柳楷简体"/>
              </a:rPr>
              <a:t>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9"/>
          <p:cNvSpPr txBox="1">
            <a:spLocks noChangeArrowheads="1"/>
          </p:cNvSpPr>
          <p:nvPr/>
        </p:nvSpPr>
        <p:spPr bwMode="auto">
          <a:xfrm>
            <a:off x="1166813" y="2427288"/>
            <a:ext cx="70469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“路连接着家与</a:t>
            </a:r>
            <a:r>
              <a:rPr lang="zh-CN" altLang="en-US" sz="4400" b="1">
                <a:solidFill>
                  <a:srgbClr val="FF0000"/>
                </a:solidFill>
                <a:latin typeface="方正苏新诗柳楷简体"/>
                <a:ea typeface="方正苏新诗柳楷简体"/>
                <a:cs typeface="方正苏新诗柳楷简体"/>
              </a:rPr>
              <a:t>前方</a:t>
            </a:r>
            <a:r>
              <a:rPr lang="zh-CN" altLang="en-US" sz="44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。人们借着路，向前流浪。”</a:t>
            </a:r>
            <a:endParaRPr lang="en-US" altLang="zh-CN" sz="4400" b="1">
              <a:solidFill>
                <a:srgbClr val="000000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en-US" altLang="zh-CN">
              <a:solidFill>
                <a:srgbClr val="000000"/>
              </a:solidFill>
              <a:latin typeface="等线"/>
              <a:ea typeface="等线"/>
            </a:endParaRPr>
          </a:p>
          <a:p>
            <a:endParaRPr lang="en-US" altLang="zh-CN">
              <a:solidFill>
                <a:srgbClr val="000000"/>
              </a:solidFill>
              <a:latin typeface="等线"/>
              <a:ea typeface="等线"/>
            </a:endParaRPr>
          </a:p>
          <a:p>
            <a:pPr algn="r"/>
            <a:r>
              <a:rPr lang="zh-CN" altLang="en-US" sz="36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曹文轩</a:t>
            </a:r>
            <a:r>
              <a:rPr lang="en-US" altLang="zh-CN" sz="36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《</a:t>
            </a:r>
            <a:r>
              <a:rPr lang="zh-CN" altLang="en-US" sz="36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前方</a:t>
            </a:r>
            <a:r>
              <a:rPr lang="en-US" altLang="zh-CN" sz="36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74788" y="1651000"/>
            <a:ext cx="7445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方正苏新诗柳楷简体"/>
                <a:ea typeface="方正苏新诗柳楷简体"/>
                <a:cs typeface="方正苏新诗柳楷简体"/>
              </a:rPr>
              <a:t>“我不去放鸭了，我要上岸回家</a:t>
            </a:r>
            <a:r>
              <a:rPr lang="en-US" altLang="zh-CN" sz="3200" b="1">
                <a:latin typeface="方正苏新诗柳楷简体"/>
                <a:ea typeface="方正苏新诗柳楷简体"/>
                <a:cs typeface="方正苏新诗柳楷简体"/>
              </a:rPr>
              <a:t>……”</a:t>
            </a:r>
          </a:p>
          <a:p>
            <a:endParaRPr lang="en-US" altLang="zh-CN" sz="3200" b="1"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en-US" altLang="zh-CN" sz="3200" b="1">
                <a:latin typeface="方正苏新诗柳楷简体"/>
                <a:ea typeface="方正苏新诗柳楷简体"/>
                <a:cs typeface="方正苏新诗柳楷简体"/>
              </a:rPr>
              <a:t>“</a:t>
            </a:r>
            <a:r>
              <a:rPr lang="zh-CN" altLang="en-US" sz="3200" b="1">
                <a:latin typeface="方正苏新诗柳楷简体"/>
                <a:ea typeface="方正苏新诗柳楷简体"/>
                <a:cs typeface="方正苏新诗柳楷简体"/>
              </a:rPr>
              <a:t>我要回家</a:t>
            </a:r>
            <a:r>
              <a:rPr lang="en-US" altLang="zh-CN" sz="3200" b="1">
                <a:latin typeface="方正苏新诗柳楷简体"/>
                <a:ea typeface="方正苏新诗柳楷简体"/>
                <a:cs typeface="方正苏新诗柳楷简体"/>
              </a:rPr>
              <a:t>……”</a:t>
            </a:r>
          </a:p>
          <a:p>
            <a:endParaRPr lang="en-US" altLang="zh-CN" sz="3200" b="1"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en-US" altLang="zh-CN" sz="3200" b="1">
                <a:latin typeface="方正苏新诗柳楷简体"/>
                <a:ea typeface="方正苏新诗柳楷简体"/>
                <a:cs typeface="方正苏新诗柳楷简体"/>
              </a:rPr>
              <a:t>“</a:t>
            </a:r>
            <a:r>
              <a:rPr lang="zh-CN" altLang="en-US" sz="3200" b="1">
                <a:latin typeface="方正苏新诗柳楷简体"/>
                <a:ea typeface="方正苏新诗柳楷简体"/>
                <a:cs typeface="方正苏新诗柳楷简体"/>
              </a:rPr>
              <a:t>还是分头去找吧。”</a:t>
            </a:r>
            <a:endParaRPr lang="en-US" altLang="zh-CN" sz="3200" b="1"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en-US" altLang="zh-CN" sz="3200" b="1"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zh-CN" altLang="en-US" sz="3200" b="1">
                <a:latin typeface="方正苏新诗柳楷简体"/>
                <a:ea typeface="方正苏新诗柳楷简体"/>
                <a:cs typeface="方正苏新诗柳楷简体"/>
              </a:rPr>
              <a:t>“蛋！爸！鸭蛋！鸭下蛋了！”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20675" y="615950"/>
            <a:ext cx="306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听懂杜小康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4925" y="5561013"/>
            <a:ext cx="6569075" cy="1568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要求：结合上下文，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揣摩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语气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，读出杜小康当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时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的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情绪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。</a:t>
            </a:r>
            <a:endParaRPr lang="en-US" altLang="zh-CN" sz="3200" b="1" kern="100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3200" b="1" kern="100" dirty="0">
              <a:latin typeface="楷体" pitchFamily="49" charset="-122"/>
              <a:ea typeface="楷体" pitchFamily="49" charset="-122"/>
              <a:cs typeface="Times New Roman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80238" y="2006600"/>
            <a:ext cx="225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带着哭腔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70713" y="2679700"/>
            <a:ext cx="2230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哇哇大哭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0713" y="3538538"/>
            <a:ext cx="200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镇定</a:t>
            </a:r>
            <a:r>
              <a:rPr lang="en-US" altLang="zh-CN" sz="32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……</a:t>
            </a:r>
            <a:endParaRPr lang="zh-CN" altLang="en-US" sz="3200" b="1">
              <a:solidFill>
                <a:srgbClr val="FF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0713" y="4481513"/>
            <a:ext cx="287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惊喜、激动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>
            <a:spLocks noChangeArrowheads="1"/>
          </p:cNvSpPr>
          <p:nvPr/>
        </p:nvSpPr>
        <p:spPr bwMode="auto">
          <a:xfrm>
            <a:off x="1412875" y="2390775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“蛋！爸！鸭蛋！鸭下蛋了！”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12875" y="4119563"/>
            <a:ext cx="668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方正苏新诗柳楷简体"/>
                <a:ea typeface="方正苏新诗柳楷简体"/>
                <a:cs typeface="方正苏新诗柳楷简体"/>
              </a:rPr>
              <a:t>“爸爸你快来看，鸭子下蛋了。”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887413" y="1084263"/>
            <a:ext cx="3554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惊喜语气何来？</a:t>
            </a:r>
            <a:endParaRPr lang="zh-CN" altLang="en-US" sz="2800" b="1">
              <a:latin typeface="楷体"/>
              <a:ea typeface="楷体"/>
              <a:cs typeface="楷体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41838" y="1212850"/>
            <a:ext cx="30559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楷体"/>
                <a:ea typeface="楷体"/>
                <a:cs typeface="楷体"/>
              </a:rPr>
              <a:t>曹老师</a:t>
            </a:r>
            <a:r>
              <a:rPr lang="en-US" altLang="zh-CN" sz="3200" b="1">
                <a:solidFill>
                  <a:srgbClr val="000000"/>
                </a:solidFill>
                <a:latin typeface="楷体"/>
                <a:ea typeface="楷体"/>
                <a:cs typeface="楷体"/>
              </a:rPr>
              <a:t>vs</a:t>
            </a:r>
            <a:r>
              <a:rPr lang="zh-CN" altLang="en-US" sz="3200" b="1">
                <a:solidFill>
                  <a:srgbClr val="000000"/>
                </a:solidFill>
                <a:latin typeface="楷体"/>
                <a:ea typeface="楷体"/>
                <a:cs typeface="楷体"/>
              </a:rPr>
              <a:t>高老师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1038" y="3282950"/>
            <a:ext cx="4749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等线"/>
                <a:ea typeface="等线"/>
              </a:rPr>
              <a:t>①短句  ②标点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"/>
          <p:cNvGrpSpPr>
            <a:grpSpLocks/>
          </p:cNvGrpSpPr>
          <p:nvPr/>
        </p:nvGrpSpPr>
        <p:grpSpPr bwMode="auto">
          <a:xfrm>
            <a:off x="527050" y="1843088"/>
            <a:ext cx="2162175" cy="2998787"/>
            <a:chOff x="4459614" y="891565"/>
            <a:chExt cx="2882883" cy="2997709"/>
          </a:xfrm>
        </p:grpSpPr>
        <p:sp>
          <p:nvSpPr>
            <p:cNvPr id="25605" name="文本框 2"/>
            <p:cNvSpPr txBox="1">
              <a:spLocks noChangeArrowheads="1"/>
            </p:cNvSpPr>
            <p:nvPr/>
          </p:nvSpPr>
          <p:spPr bwMode="auto">
            <a:xfrm>
              <a:off x="4459614" y="891565"/>
              <a:ext cx="2212572" cy="186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FF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旅</a:t>
              </a:r>
            </a:p>
          </p:txBody>
        </p:sp>
        <p:sp>
          <p:nvSpPr>
            <p:cNvPr id="25606" name="文本框 3"/>
            <p:cNvSpPr txBox="1">
              <a:spLocks noChangeArrowheads="1"/>
            </p:cNvSpPr>
            <p:nvPr/>
          </p:nvSpPr>
          <p:spPr bwMode="auto">
            <a:xfrm>
              <a:off x="5129925" y="2027227"/>
              <a:ext cx="2212572" cy="186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>
                  <a:solidFill>
                    <a:srgbClr val="FF0000"/>
                  </a:solidFill>
                  <a:latin typeface="方正苏新诗柳楷简体"/>
                  <a:ea typeface="方正苏新诗柳楷简体"/>
                  <a:cs typeface="方正苏新诗柳楷简体"/>
                </a:rPr>
                <a:t>程</a:t>
              </a:r>
            </a:p>
          </p:txBody>
        </p:sp>
      </p:grpSp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3200400" y="1700213"/>
            <a:ext cx="6038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①“我不去放鸭了，我要上岸回家</a:t>
            </a:r>
            <a:r>
              <a:rPr lang="en-US" altLang="zh-CN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…”</a:t>
            </a:r>
          </a:p>
          <a:p>
            <a:endParaRPr lang="en-US" altLang="zh-CN" sz="3200" b="1">
              <a:solidFill>
                <a:srgbClr val="000000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②</a:t>
            </a:r>
            <a:r>
              <a:rPr lang="en-US" altLang="zh-CN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“</a:t>
            </a:r>
            <a:r>
              <a:rPr lang="zh-CN" altLang="en-US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我要回家</a:t>
            </a:r>
            <a:r>
              <a:rPr lang="en-US" altLang="zh-CN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……”</a:t>
            </a:r>
          </a:p>
          <a:p>
            <a:endParaRPr lang="en-US" altLang="zh-CN" sz="3200" b="1">
              <a:solidFill>
                <a:srgbClr val="000000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③</a:t>
            </a:r>
            <a:r>
              <a:rPr lang="en-US" altLang="zh-CN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“</a:t>
            </a:r>
            <a:r>
              <a:rPr lang="zh-CN" altLang="en-US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还是分头去找吧。”</a:t>
            </a:r>
            <a:endParaRPr lang="en-US" altLang="zh-CN" sz="3200" b="1">
              <a:solidFill>
                <a:srgbClr val="000000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en-US" altLang="zh-CN" sz="3200" b="1">
              <a:solidFill>
                <a:srgbClr val="000000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endParaRPr lang="en-US" altLang="zh-CN" sz="3200" b="1">
              <a:solidFill>
                <a:srgbClr val="000000"/>
              </a:solidFill>
              <a:latin typeface="方正苏新诗柳楷简体"/>
              <a:ea typeface="方正苏新诗柳楷简体"/>
              <a:cs typeface="方正苏新诗柳楷简体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方正苏新诗柳楷简体"/>
                <a:ea typeface="方正苏新诗柳楷简体"/>
                <a:cs typeface="方正苏新诗柳楷简体"/>
              </a:rPr>
              <a:t>④“蛋！爸！鸭蛋！下蛋了！”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48050" y="4576763"/>
            <a:ext cx="5378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例：我读出了一个</a:t>
            </a:r>
            <a:r>
              <a:rPr lang="zh-CN" altLang="en-US" sz="2800" b="1" u="sng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不再依赖父亲，面对困境镇定自若</a:t>
            </a:r>
            <a:r>
              <a:rPr lang="zh-CN" altLang="en-US" sz="28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的杜小康。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448050" y="336550"/>
            <a:ext cx="54800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“我读出了一个</a:t>
            </a:r>
            <a:r>
              <a:rPr lang="en-US" altLang="zh-CN" sz="3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_________</a:t>
            </a:r>
            <a:r>
              <a:rPr lang="zh-CN" altLang="en-US" sz="3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的杜小康。”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367713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2450" y="3963988"/>
            <a:ext cx="6831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苏新诗柳楷简体"/>
                <a:ea typeface="方正苏新诗柳楷简体"/>
                <a:cs typeface="方正苏新诗柳楷简体"/>
              </a:rPr>
              <a:t>雨后天晴，天空比任何一个夜晚都要明亮。 杜小康长这么大，还从未见过蓝成这样的天空，而月亮又是那么的明亮。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580</Words>
  <Application>Microsoft Office PowerPoint</Application>
  <PresentationFormat>全屏显示(4:3)</PresentationFormat>
  <Paragraphs>92</Paragraphs>
  <Slides>17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9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等线</vt:lpstr>
      <vt:lpstr>Arial</vt:lpstr>
      <vt:lpstr>等线 Light</vt:lpstr>
      <vt:lpstr>Calibri</vt:lpstr>
      <vt:lpstr>宋体</vt:lpstr>
      <vt:lpstr>方正苏新诗柳楷简体</vt:lpstr>
      <vt:lpstr>楷体</vt:lpstr>
      <vt:lpstr>Times New Roman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Sky123.Org</cp:lastModifiedBy>
  <cp:revision>258</cp:revision>
  <dcterms:created xsi:type="dcterms:W3CDTF">2019-08-15T05:31:51Z</dcterms:created>
  <dcterms:modified xsi:type="dcterms:W3CDTF">2019-11-22T00:31:34Z</dcterms:modified>
</cp:coreProperties>
</file>