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9" r:id="rId3"/>
    <p:sldId id="276" r:id="rId4"/>
    <p:sldId id="259" r:id="rId5"/>
    <p:sldId id="258" r:id="rId6"/>
    <p:sldId id="391" r:id="rId7"/>
    <p:sldId id="390" r:id="rId8"/>
    <p:sldId id="392" r:id="rId9"/>
    <p:sldId id="321" r:id="rId10"/>
    <p:sldId id="324" r:id="rId11"/>
    <p:sldId id="325" r:id="rId12"/>
    <p:sldId id="308" r:id="rId13"/>
    <p:sldId id="347" r:id="rId14"/>
    <p:sldId id="372" r:id="rId15"/>
    <p:sldId id="373" r:id="rId16"/>
    <p:sldId id="374" r:id="rId17"/>
    <p:sldId id="375" r:id="rId18"/>
    <p:sldId id="376" r:id="rId19"/>
    <p:sldId id="394" r:id="rId20"/>
    <p:sldId id="267" r:id="rId21"/>
    <p:sldId id="269" r:id="rId22"/>
    <p:sldId id="377" r:id="rId23"/>
    <p:sldId id="331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98" y="-84"/>
      </p:cViewPr>
      <p:guideLst>
        <p:guide orient="horz" pos="2175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control" Target="../activeX/activeX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media" Target="file:///E:\&#35838;&#20214;\young&#30340;&#35838;&#20214;\PPT\&#21021;&#20108;&#65288;&#19978;&#65289;\&#24179;&#38754;&#38236;2015\01-AudioTrack%2001.wav" TargetMode="External"/><Relationship Id="rId2" Type="http://schemas.openxmlformats.org/officeDocument/2006/relationships/audio" Target="file:///E:\&#35838;&#20214;\young&#30340;&#35838;&#20214;\PPT\&#21021;&#20108;&#65288;&#19978;&#65289;\&#24179;&#38754;&#38236;2015\01-AudioTrack%2001.wav" TargetMode="Externa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3864_WPS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710" y="1554480"/>
            <a:ext cx="6274435" cy="4888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8845" y="439420"/>
            <a:ext cx="2011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dirty="0">
                <a:sym typeface="+mn-ea"/>
              </a:rPr>
              <a:t>小魔术</a:t>
            </a:r>
            <a:endParaRPr lang="zh-CN" altLang="en-US" sz="4800" dirty="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矩形 62465"/>
          <p:cNvSpPr/>
          <p:nvPr/>
        </p:nvSpPr>
        <p:spPr>
          <a:xfrm>
            <a:off x="381000" y="762000"/>
            <a:ext cx="4262438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zh-CN" altLang="en-US" sz="4400" b="1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小结：</a:t>
            </a:r>
            <a:endParaRPr lang="zh-CN" altLang="en-US" sz="4400" b="1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62467" name="文本框 62466"/>
          <p:cNvSpPr txBox="1"/>
          <p:nvPr/>
        </p:nvSpPr>
        <p:spPr>
          <a:xfrm>
            <a:off x="1066800" y="2255838"/>
            <a:ext cx="7010400" cy="326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Char char="•"/>
            </a:pPr>
            <a:r>
              <a:rPr lang="en-US" altLang="zh-CN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平面镜成的是虚像；</a:t>
            </a:r>
            <a:endParaRPr lang="zh-CN" altLang="en-US" sz="3200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Char char="•"/>
            </a:pP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像与物大小相等；</a:t>
            </a:r>
            <a:endParaRPr lang="zh-CN" altLang="en-US" sz="3200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Char char="•"/>
            </a:pP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像与物到镜面距离相等；</a:t>
            </a:r>
            <a:endParaRPr lang="zh-CN" altLang="en-US" sz="3200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Char char="•"/>
            </a:pP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像与物连线与镜面垂直；</a:t>
            </a:r>
            <a:endParaRPr lang="zh-CN" altLang="en-US" sz="3200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  <a:buChar char="•"/>
            </a:pPr>
            <a:r>
              <a:rPr lang="zh-CN" altLang="en-US" sz="3200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像与物关于镜面对称。</a:t>
            </a:r>
            <a:endParaRPr lang="zh-CN" altLang="en-US" sz="320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2468" name="图片 62467" descr="pic0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13" y="5876925"/>
            <a:ext cx="5762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9" name="文本框 62468"/>
          <p:cNvSpPr txBox="1"/>
          <p:nvPr/>
        </p:nvSpPr>
        <p:spPr>
          <a:xfrm>
            <a:off x="623888" y="1492250"/>
            <a:ext cx="41640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Arial" panose="020B0604020202020204" pitchFamily="34" charset="0"/>
              </a:rPr>
              <a:t>平面镜能成像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246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246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dvAuto="1000" build="p"/>
      <p:bldP spid="62467" grpId="0"/>
      <p:bldP spid="624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矩形 32770"/>
          <p:cNvSpPr/>
          <p:nvPr/>
        </p:nvSpPr>
        <p:spPr>
          <a:xfrm>
            <a:off x="152400" y="1447800"/>
            <a:ext cx="8839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游戏一：根据今天的探究结论，找出图中的错误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32775" name="图片 3277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011363"/>
            <a:ext cx="7696200" cy="484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62760" y="487045"/>
            <a:ext cx="3723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3" name="文本框 30732"/>
          <p:cNvSpPr txBox="1"/>
          <p:nvPr/>
        </p:nvSpPr>
        <p:spPr>
          <a:xfrm>
            <a:off x="357505" y="725805"/>
            <a:ext cx="7924800" cy="700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zh-CN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游戏二：</a:t>
            </a: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照</a:t>
            </a:r>
            <a:r>
              <a:rPr lang="en-US" altLang="zh-CN" sz="4400" b="1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400" b="1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镜子</a:t>
            </a:r>
            <a:endParaRPr lang="zh-CN" altLang="en-US" sz="4400" b="1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举手_WPS图片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5565" y="92075"/>
            <a:ext cx="3321685" cy="5050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2095" y="5862320"/>
            <a:ext cx="2967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举一只手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遮眼睛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80235" y="125095"/>
            <a:ext cx="4548505" cy="4847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0235" y="5534025"/>
            <a:ext cx="5569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遮住一只眼睛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向后退"/>
          <p:cNvPicPr>
            <a:picLocks noChangeAspect="1"/>
          </p:cNvPicPr>
          <p:nvPr>
            <p:ph idx="1"/>
          </p:nvPr>
        </p:nvPicPr>
        <p:blipFill>
          <a:blip r:embed="rId1"/>
          <a:srcRect l="36885" t="2151" r="30460" b="16667"/>
          <a:stretch>
            <a:fillRect/>
          </a:stretch>
        </p:blipFill>
        <p:spPr>
          <a:xfrm>
            <a:off x="2882900" y="0"/>
            <a:ext cx="3378200" cy="5167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0955" y="5663565"/>
            <a:ext cx="61258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向后退两步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向左走"/>
          <p:cNvPicPr>
            <a:picLocks noChangeAspect="1"/>
          </p:cNvPicPr>
          <p:nvPr>
            <p:ph idx="1"/>
          </p:nvPr>
        </p:nvPicPr>
        <p:blipFill>
          <a:blip r:embed="rId1"/>
          <a:srcRect b="4024"/>
          <a:stretch>
            <a:fillRect/>
          </a:stretch>
        </p:blipFill>
        <p:spPr>
          <a:xfrm>
            <a:off x="2698115" y="172085"/>
            <a:ext cx="3326765" cy="4347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6475" y="5245100"/>
            <a:ext cx="60293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向左走两步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蹲下"/>
          <p:cNvPicPr>
            <a:picLocks noChangeAspect="1"/>
          </p:cNvPicPr>
          <p:nvPr>
            <p:ph idx="1"/>
          </p:nvPr>
        </p:nvPicPr>
        <p:blipFill>
          <a:blip r:embed="rId1"/>
          <a:srcRect b="11008"/>
          <a:stretch>
            <a:fillRect/>
          </a:stretch>
        </p:blipFill>
        <p:spPr>
          <a:xfrm>
            <a:off x="2122170" y="189230"/>
            <a:ext cx="4361180" cy="38811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2165" y="4677410"/>
            <a:ext cx="5468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蹲下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26030" y="1035050"/>
            <a:ext cx="4484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动手做一做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 3" descr="IMG_3864_WPS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680" y="2049145"/>
            <a:ext cx="4732655" cy="36868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矩形 16387"/>
          <p:cNvSpPr/>
          <p:nvPr/>
        </p:nvSpPr>
        <p:spPr>
          <a:xfrm>
            <a:off x="563245" y="258445"/>
            <a:ext cx="38560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平面镜成像的应用：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16390" name="图片 163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0" y="1116330"/>
            <a:ext cx="3733800" cy="278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3733800" cy="306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358140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19538"/>
            <a:ext cx="4114800" cy="2938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标题 25603"/>
          <p:cNvSpPr>
            <a:spLocks noGrp="1"/>
          </p:cNvSpPr>
          <p:nvPr>
            <p:ph type="ctrTitle"/>
          </p:nvPr>
        </p:nvSpPr>
        <p:spPr>
          <a:xfrm>
            <a:off x="377190" y="2120265"/>
            <a:ext cx="7772400" cy="1470025"/>
          </a:xfrm>
        </p:spPr>
        <p:txBody>
          <a:bodyPr anchor="ctr"/>
          <a:p>
            <a:pPr defTabSz="914400">
              <a:buClrTx/>
              <a:buSzTx/>
              <a:buFontTx/>
            </a:pPr>
            <a:r>
              <a:rPr lang="zh-CN" altLang="en-US" sz="54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平面镜</a:t>
            </a:r>
            <a:endParaRPr lang="zh-CN" altLang="en-US" sz="54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副标题 25604"/>
          <p:cNvSpPr>
            <a:spLocks noGrp="1"/>
          </p:cNvSpPr>
          <p:nvPr>
            <p:ph type="subTitle" idx="1"/>
          </p:nvPr>
        </p:nvSpPr>
        <p:spPr>
          <a:xfrm>
            <a:off x="1062990" y="1537335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r>
              <a:rPr lang="zh-CN" altLang="en-US" sz="3200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第三章第四节</a:t>
            </a:r>
            <a:endParaRPr lang="zh-CN" altLang="en-US"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5550" y="5249545"/>
            <a:ext cx="8595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执教教师：高慧</a:t>
            </a:r>
            <a:endParaRPr lang="zh-CN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6" name="矩形 18435"/>
          <p:cNvSpPr/>
          <p:nvPr/>
        </p:nvSpPr>
        <p:spPr>
          <a:xfrm>
            <a:off x="533400" y="609600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平面镜的应用：潜望镜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" name="" r:id="rId1" imgW="7676515" imgH="3789045"/>
        </mc:Choice>
        <mc:Fallback>
          <p:control name="" r:id="rId1" imgW="7676515" imgH="3789045">
            <p:pic>
              <p:nvPicPr>
                <p:cNvPr id="0" name="Host Control  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5250" y="1200150"/>
                  <a:ext cx="7676515" cy="378904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7180" y="1066165"/>
            <a:ext cx="870902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/>
              <a:t>生活是一面镜子，你对它笑，它就对你笑；你对它哭，它也对你哭。用好的心情和态度去看世界，你会发现世界原来是如此美好！</a:t>
            </a:r>
            <a:endParaRPr lang="zh-CN" altLang="en-US" sz="4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8" name="图片 47107" descr="06_I1ophQwEr2Rd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矩形 47105"/>
          <p:cNvSpPr/>
          <p:nvPr/>
        </p:nvSpPr>
        <p:spPr>
          <a:xfrm>
            <a:off x="1143000" y="2286000"/>
            <a:ext cx="6858000" cy="2590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谢谢各位老师莅临指导</a:t>
            </a:r>
            <a:endParaRPr lang="zh-CN" altLang="en-US" sz="54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7109" name="01-AudioTrack 0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913" y="6092825"/>
            <a:ext cx="503237" cy="503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34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图片 8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4710" y="3517265"/>
            <a:ext cx="3305175" cy="2782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1395095" y="33020"/>
            <a:ext cx="3413760" cy="3272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236220" y="3405505"/>
            <a:ext cx="3629025" cy="319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文本框 8198"/>
          <p:cNvSpPr txBox="1"/>
          <p:nvPr/>
        </p:nvSpPr>
        <p:spPr>
          <a:xfrm>
            <a:off x="5180330" y="30480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平静的水面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5000625" y="915035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平整的玻璃表面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528320" y="30480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光滑的漆面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199" grpId="0"/>
      <p:bldP spid="81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1600"/>
            <a:ext cx="6553200" cy="504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6324600" y="5105400"/>
            <a:ext cx="838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Arial" panose="020B0604020202020204" pitchFamily="34" charset="0"/>
              </a:rPr>
              <a:t>物</a:t>
            </a:r>
            <a:endParaRPr lang="zh-CN" altLang="en-US" sz="4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1752600" y="2667000"/>
            <a:ext cx="838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Arial" panose="020B0604020202020204" pitchFamily="34" charset="0"/>
              </a:rPr>
              <a:t>像</a:t>
            </a:r>
            <a:endParaRPr lang="zh-CN" altLang="en-US" sz="4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矩形 7174"/>
          <p:cNvSpPr/>
          <p:nvPr/>
        </p:nvSpPr>
        <p:spPr>
          <a:xfrm>
            <a:off x="1219200" y="7620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平面镜成像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773555" y="1550670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5400" b="1">
                <a:latin typeface="Calibri" panose="020F0502020204030204" charset="0"/>
                <a:ea typeface="宋体" panose="02010600030101010101" pitchFamily="2" charset="-122"/>
              </a:rPr>
              <a:t>活动一：照镜子</a:t>
            </a:r>
            <a:endParaRPr lang="zh-CN" altLang="en-US" sz="5400" b="1"/>
          </a:p>
        </p:txBody>
      </p:sp>
      <p:sp>
        <p:nvSpPr>
          <p:cNvPr id="2" name="文本框 1"/>
          <p:cNvSpPr txBox="1"/>
          <p:nvPr/>
        </p:nvSpPr>
        <p:spPr>
          <a:xfrm>
            <a:off x="728345" y="2804160"/>
            <a:ext cx="73685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ea typeface="宋体" panose="02010600030101010101" pitchFamily="2" charset="-122"/>
              </a:rPr>
              <a:t>用桌上的平面镜照自己的脸，并</a:t>
            </a:r>
            <a:r>
              <a:rPr lang="zh-CN">
                <a:latin typeface="Calibri" panose="020F0502020204030204" charset="0"/>
                <a:ea typeface="宋体" panose="02010600030101010101" pitchFamily="2" charset="-122"/>
              </a:rPr>
              <a:t>做</a:t>
            </a:r>
            <a:endParaRPr lang="zh-CN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zh-CN" b="1">
                <a:ea typeface="宋体" panose="02010600030101010101" pitchFamily="2" charset="-122"/>
              </a:rPr>
              <a:t>眨眼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b="1">
                <a:ea typeface="宋体" panose="02010600030101010101" pitchFamily="2" charset="-122"/>
              </a:rPr>
              <a:t>举手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b="1">
                <a:ea typeface="宋体" panose="02010600030101010101" pitchFamily="2" charset="-122"/>
              </a:rPr>
              <a:t>靠近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b="1">
                <a:ea typeface="宋体" panose="02010600030101010101" pitchFamily="2" charset="-122"/>
              </a:rPr>
              <a:t>远离</a:t>
            </a:r>
            <a:r>
              <a:rPr lang="zh-CN">
                <a:ea typeface="宋体" panose="02010600030101010101" pitchFamily="2" charset="-122"/>
              </a:rPr>
              <a:t>的动作</a:t>
            </a:r>
            <a:endParaRPr lang="zh-CN">
              <a:latin typeface="Calibri" panose="020F0502020204030204" charset="0"/>
              <a:ea typeface="宋体" panose="02010600030101010101" pitchFamily="2" charset="-122"/>
            </a:endParaRPr>
          </a:p>
          <a:p>
            <a:r>
              <a:rPr lang="zh-CN">
                <a:ea typeface="宋体" panose="02010600030101010101" pitchFamily="2" charset="-122"/>
              </a:rPr>
              <a:t>观察平面镜所成的像有哪些特点？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860" y="843280"/>
            <a:ext cx="895667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b="1"/>
              <a:t>                </a:t>
            </a:r>
            <a:r>
              <a:rPr lang="zh-CN" altLang="en-US" sz="4400" b="1"/>
              <a:t>活动二：找像</a:t>
            </a:r>
            <a:endParaRPr lang="zh-CN" altLang="en-US" sz="4400" b="1"/>
          </a:p>
          <a:p>
            <a:endParaRPr lang="zh-CN" altLang="en-US" sz="4400" b="1"/>
          </a:p>
          <a:p>
            <a:r>
              <a:rPr lang="zh-CN" altLang="en-US" sz="2800"/>
              <a:t>1.对折白纸并在折线处划线→</a:t>
            </a:r>
            <a:r>
              <a:rPr lang="zh-CN" altLang="en-US" sz="2800" b="1">
                <a:solidFill>
                  <a:schemeClr val="tx1"/>
                </a:solidFill>
              </a:rPr>
              <a:t>玻璃板的位置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/>
              <a:t>2.放旗子A（物体），并在A的位置上做个标记。→</a:t>
            </a:r>
            <a:r>
              <a:rPr lang="zh-CN" altLang="en-US" sz="2800" b="1">
                <a:solidFill>
                  <a:schemeClr val="tx1"/>
                </a:solidFill>
              </a:rPr>
              <a:t>镜前</a:t>
            </a:r>
            <a:endParaRPr lang="zh-CN" altLang="en-US" sz="2800" b="1">
              <a:solidFill>
                <a:schemeClr val="tx1"/>
              </a:solidFill>
            </a:endParaRPr>
          </a:p>
          <a:p>
            <a:endParaRPr lang="zh-CN" altLang="en-US" sz="2800" b="1">
              <a:solidFill>
                <a:schemeClr val="tx1"/>
              </a:solidFill>
            </a:endParaRPr>
          </a:p>
          <a:p>
            <a:r>
              <a:rPr lang="en-US" altLang="zh-CN" sz="2800"/>
              <a:t>3.</a:t>
            </a:r>
            <a:r>
              <a:rPr lang="zh-CN" altLang="en-US" sz="2800"/>
              <a:t>放旗子B（像），并在B的位置上做个标记。→透过玻  </a:t>
            </a:r>
            <a:endParaRPr lang="zh-CN" altLang="en-US" sz="2800"/>
          </a:p>
          <a:p>
            <a:r>
              <a:rPr lang="zh-CN" altLang="en-US" sz="2800"/>
              <a:t>   璃板，把B放在A的像的位置。</a:t>
            </a:r>
            <a:endParaRPr lang="zh-CN" altLang="en-US" sz="2800"/>
          </a:p>
        </p:txBody>
      </p:sp>
      <p:sp>
        <p:nvSpPr>
          <p:cNvPr id="74768" name="文本框 74767"/>
          <p:cNvSpPr txBox="1"/>
          <p:nvPr/>
        </p:nvSpPr>
        <p:spPr>
          <a:xfrm>
            <a:off x="1311275" y="5175250"/>
            <a:ext cx="60690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像与物大小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______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0" name="文本框 74769"/>
          <p:cNvSpPr txBox="1"/>
          <p:nvPr/>
        </p:nvSpPr>
        <p:spPr>
          <a:xfrm>
            <a:off x="4044950" y="5141913"/>
            <a:ext cx="14636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相等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  <p:bldP spid="74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923925" y="1270635"/>
            <a:ext cx="7296150" cy="2922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b="1">
                <a:latin typeface="Calibri" panose="020F0502020204030204" charset="0"/>
                <a:ea typeface="宋体" panose="02010600030101010101" pitchFamily="2" charset="-122"/>
              </a:rPr>
              <a:t>     </a:t>
            </a:r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活动三：比较像距和物距</a:t>
            </a:r>
            <a:endParaRPr lang="zh-CN" sz="4400" b="1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sz="4400" b="1">
              <a:ea typeface="宋体" panose="02010600030101010101" pitchFamily="2" charset="-122"/>
            </a:endParaRPr>
          </a:p>
          <a:p>
            <a:r>
              <a:rPr lang="zh-CN">
                <a:ea typeface="宋体" panose="02010600030101010101" pitchFamily="2" charset="-122"/>
              </a:rPr>
              <a:t>    将刚才三组实验中的对应的物和像</a:t>
            </a:r>
            <a:r>
              <a:rPr lang="zh-CN">
                <a:latin typeface="Calibri" panose="020F0502020204030204" charset="0"/>
                <a:ea typeface="宋体" panose="02010600030101010101" pitchFamily="2" charset="-122"/>
              </a:rPr>
              <a:t>分别到平面镜的距离</a:t>
            </a:r>
            <a:r>
              <a:rPr lang="zh-CN">
                <a:ea typeface="宋体" panose="02010600030101010101" pitchFamily="2" charset="-122"/>
              </a:rPr>
              <a:t>测量出来</a:t>
            </a:r>
            <a:r>
              <a:rPr lang="zh-CN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>
                <a:ea typeface="宋体" panose="02010600030101010101" pitchFamily="2" charset="-122"/>
              </a:rPr>
              <a:t>并记录在学案的表格中。</a:t>
            </a:r>
            <a:endParaRPr lang="zh-CN" altLang="en-US"/>
          </a:p>
        </p:txBody>
      </p:sp>
      <p:sp>
        <p:nvSpPr>
          <p:cNvPr id="74769" name="文本框 74768"/>
          <p:cNvSpPr txBox="1"/>
          <p:nvPr/>
        </p:nvSpPr>
        <p:spPr>
          <a:xfrm>
            <a:off x="1114108" y="4539933"/>
            <a:ext cx="69151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像与物到镜面的距离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_____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71" name="文本框 74770"/>
          <p:cNvSpPr txBox="1"/>
          <p:nvPr/>
        </p:nvSpPr>
        <p:spPr>
          <a:xfrm>
            <a:off x="5389245" y="4506595"/>
            <a:ext cx="1560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相等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/>
      <p:bldP spid="747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32" name="文本框 77831"/>
          <p:cNvSpPr txBox="1"/>
          <p:nvPr/>
        </p:nvSpPr>
        <p:spPr>
          <a:xfrm>
            <a:off x="837883" y="3698875"/>
            <a:ext cx="7488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像与物的连线与镜面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______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835" name="文本框 77834"/>
          <p:cNvSpPr txBox="1"/>
          <p:nvPr/>
        </p:nvSpPr>
        <p:spPr>
          <a:xfrm>
            <a:off x="838200" y="4795838"/>
            <a:ext cx="58245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像与物相对于镜面是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_____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的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836" name="文本框 77835"/>
          <p:cNvSpPr txBox="1"/>
          <p:nvPr/>
        </p:nvSpPr>
        <p:spPr>
          <a:xfrm>
            <a:off x="5307648" y="3622993"/>
            <a:ext cx="17049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垂直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837" name="文本框 77836"/>
          <p:cNvSpPr txBox="1"/>
          <p:nvPr/>
        </p:nvSpPr>
        <p:spPr>
          <a:xfrm>
            <a:off x="5134928" y="4643438"/>
            <a:ext cx="14874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对称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6260" y="463550"/>
            <a:ext cx="8225155" cy="2738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活动四：物像连线与镜面关系</a:t>
            </a:r>
            <a:endParaRPr lang="zh-CN" sz="4400" b="1">
              <a:ea typeface="宋体" panose="02010600030101010101" pitchFamily="2" charset="-122"/>
            </a:endParaRPr>
          </a:p>
          <a:p>
            <a:endParaRPr lang="zh-CN">
              <a:ea typeface="宋体" panose="02010600030101010101" pitchFamily="2" charset="-122"/>
            </a:endParaRPr>
          </a:p>
          <a:p>
            <a:r>
              <a:rPr lang="zh-CN">
                <a:ea typeface="宋体" panose="02010600030101010101" pitchFamily="2" charset="-122"/>
              </a:rPr>
              <a:t>将刚才三组实验中的对应的物和像位置用直线连接起来。观察该连线与平面镜之间的关系。</a:t>
            </a:r>
            <a:endParaRPr lang="zh-CN" alt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  <p:bldP spid="77835" grpId="0"/>
      <p:bldP spid="77836" grpId="0"/>
      <p:bldP spid="778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4" name="文本框 76803"/>
          <p:cNvSpPr txBox="1"/>
          <p:nvPr/>
        </p:nvSpPr>
        <p:spPr>
          <a:xfrm>
            <a:off x="179705" y="1433830"/>
            <a:ext cx="8462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移开棋子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，把光屏放在像的位置，直接观察光屏上能否出现棋子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的像</a:t>
            </a:r>
            <a:endParaRPr lang="zh-CN" altLang="en-US" sz="28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6805" name="文本框 76804"/>
          <p:cNvSpPr txBox="1"/>
          <p:nvPr/>
        </p:nvSpPr>
        <p:spPr>
          <a:xfrm>
            <a:off x="755650" y="5226050"/>
            <a:ext cx="70564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平面镜所成的像是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______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09" name="矩形 76808"/>
          <p:cNvSpPr/>
          <p:nvPr/>
        </p:nvSpPr>
        <p:spPr>
          <a:xfrm>
            <a:off x="369888" y="1268413"/>
            <a:ext cx="2303462" cy="801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实验验证 ：</a:t>
            </a:r>
            <a:endParaRPr lang="zh-CN" altLang="en-US" sz="3200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6810" name="文本框 76809"/>
          <p:cNvSpPr txBox="1"/>
          <p:nvPr/>
        </p:nvSpPr>
        <p:spPr>
          <a:xfrm>
            <a:off x="303213" y="2611438"/>
            <a:ext cx="8743950" cy="2227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比较平面镜所成的像和小孔所成的像：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        小孔所成的像</a:t>
            </a:r>
            <a:r>
              <a:rPr lang="en-US" altLang="zh-CN" sz="2800" dirty="0">
                <a:latin typeface="Arial" panose="020B0604020202020204" pitchFamily="34" charset="0"/>
              </a:rPr>
              <a:t>_____</a:t>
            </a:r>
            <a:r>
              <a:rPr lang="zh-CN" altLang="en-US" sz="2800" dirty="0">
                <a:latin typeface="Arial" panose="020B0604020202020204" pitchFamily="34" charset="0"/>
              </a:rPr>
              <a:t>（能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不能）被人看见，</a:t>
            </a:r>
            <a:r>
              <a:rPr lang="en-US" altLang="zh-CN" sz="2800">
                <a:latin typeface="Arial" panose="020B0604020202020204" pitchFamily="34" charset="0"/>
              </a:rPr>
              <a:t>_____</a:t>
            </a:r>
            <a:endParaRPr lang="en-US" altLang="zh-CN" sz="280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（能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不能）在屏幕上呈现，是</a:t>
            </a:r>
            <a:r>
              <a:rPr lang="en-US" altLang="zh-CN" sz="2800" dirty="0">
                <a:latin typeface="Arial" panose="020B0604020202020204" pitchFamily="34" charset="0"/>
              </a:rPr>
              <a:t>____</a:t>
            </a:r>
            <a:r>
              <a:rPr lang="zh-CN" altLang="en-US" sz="2800" dirty="0">
                <a:latin typeface="Arial" panose="020B0604020202020204" pitchFamily="34" charset="0"/>
              </a:rPr>
              <a:t>（实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虚）像；</a:t>
            </a:r>
            <a:endParaRPr lang="zh-CN" altLang="en-US" sz="2800" dirty="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        平面镜所成的像</a:t>
            </a:r>
            <a:r>
              <a:rPr lang="en-US" altLang="zh-CN" sz="2800" dirty="0">
                <a:latin typeface="Arial" panose="020B0604020202020204" pitchFamily="34" charset="0"/>
              </a:rPr>
              <a:t>____</a:t>
            </a:r>
            <a:r>
              <a:rPr lang="zh-CN" altLang="en-US" sz="2800" dirty="0">
                <a:latin typeface="Arial" panose="020B0604020202020204" pitchFamily="34" charset="0"/>
              </a:rPr>
              <a:t>（能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不能）被人看见，</a:t>
            </a:r>
            <a:r>
              <a:rPr lang="en-US" altLang="zh-CN" sz="2800">
                <a:latin typeface="Arial" panose="020B0604020202020204" pitchFamily="34" charset="0"/>
              </a:rPr>
              <a:t>____</a:t>
            </a:r>
            <a:endParaRPr lang="en-US" altLang="zh-CN" sz="280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（能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不能）在屏幕上呈现，是</a:t>
            </a:r>
            <a:r>
              <a:rPr lang="en-US" altLang="zh-CN" sz="2800" dirty="0">
                <a:latin typeface="Arial" panose="020B0604020202020204" pitchFamily="34" charset="0"/>
              </a:rPr>
              <a:t>____</a:t>
            </a:r>
            <a:r>
              <a:rPr lang="zh-CN" altLang="en-US" sz="2800" dirty="0">
                <a:latin typeface="Arial" panose="020B0604020202020204" pitchFamily="34" charset="0"/>
              </a:rPr>
              <a:t>（实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虚）像。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6806" name="圆角矩形 76805"/>
          <p:cNvSpPr/>
          <p:nvPr/>
        </p:nvSpPr>
        <p:spPr>
          <a:xfrm>
            <a:off x="395605" y="1268413"/>
            <a:ext cx="7416800" cy="18716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能被人看见又能呈现在屏幕上的像叫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实像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。</a:t>
            </a:r>
            <a:endParaRPr lang="zh-CN" altLang="en-US" sz="280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能被人看见但不能呈现在屏幕上的像叫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虚像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；</a:t>
            </a:r>
            <a:endParaRPr lang="zh-CN" altLang="en-US" sz="28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76820" name="组合 76819"/>
          <p:cNvGrpSpPr/>
          <p:nvPr/>
        </p:nvGrpSpPr>
        <p:grpSpPr>
          <a:xfrm>
            <a:off x="3563938" y="2997200"/>
            <a:ext cx="5148262" cy="519113"/>
            <a:chOff x="2245" y="1888"/>
            <a:chExt cx="3243" cy="327"/>
          </a:xfrm>
        </p:grpSpPr>
        <p:sp>
          <p:nvSpPr>
            <p:cNvPr id="76812" name="文本框 76811"/>
            <p:cNvSpPr txBox="1"/>
            <p:nvPr/>
          </p:nvSpPr>
          <p:spPr>
            <a:xfrm>
              <a:off x="2245" y="1888"/>
              <a:ext cx="3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能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3" name="文本框 76812"/>
            <p:cNvSpPr txBox="1"/>
            <p:nvPr/>
          </p:nvSpPr>
          <p:spPr>
            <a:xfrm>
              <a:off x="5148" y="1888"/>
              <a:ext cx="3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能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814" name="文本框 76813"/>
          <p:cNvSpPr txBox="1"/>
          <p:nvPr/>
        </p:nvSpPr>
        <p:spPr>
          <a:xfrm>
            <a:off x="5219700" y="34290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实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76821" name="组合 76820"/>
          <p:cNvGrpSpPr/>
          <p:nvPr/>
        </p:nvGrpSpPr>
        <p:grpSpPr>
          <a:xfrm>
            <a:off x="3779838" y="3860800"/>
            <a:ext cx="5143500" cy="527050"/>
            <a:chOff x="2381" y="2432"/>
            <a:chExt cx="3240" cy="332"/>
          </a:xfrm>
        </p:grpSpPr>
        <p:sp>
          <p:nvSpPr>
            <p:cNvPr id="76815" name="文本框 76814"/>
            <p:cNvSpPr txBox="1"/>
            <p:nvPr/>
          </p:nvSpPr>
          <p:spPr>
            <a:xfrm>
              <a:off x="2381" y="2432"/>
              <a:ext cx="3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能</a:t>
              </a:r>
              <a:endPara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6" name="文本框 76815"/>
            <p:cNvSpPr txBox="1"/>
            <p:nvPr/>
          </p:nvSpPr>
          <p:spPr>
            <a:xfrm>
              <a:off x="5057" y="2437"/>
              <a:ext cx="5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dirty="0">
                  <a:solidFill>
                    <a:srgbClr val="0000FF"/>
                  </a:solidFill>
                  <a:latin typeface="Arial" panose="020B0604020202020204" pitchFamily="34" charset="0"/>
                </a:rPr>
                <a:t>不能</a:t>
              </a:r>
              <a:endParaRPr lang="zh-C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817" name="文本框 76816"/>
          <p:cNvSpPr txBox="1"/>
          <p:nvPr/>
        </p:nvSpPr>
        <p:spPr>
          <a:xfrm>
            <a:off x="5148263" y="42926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虚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6822" name="文本框 76821"/>
          <p:cNvSpPr txBox="1"/>
          <p:nvPr/>
        </p:nvSpPr>
        <p:spPr>
          <a:xfrm>
            <a:off x="4783138" y="5173663"/>
            <a:ext cx="1444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虚像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79450" y="30670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4400" b="1">
                <a:latin typeface="Calibri" panose="020F0502020204030204" charset="0"/>
                <a:ea typeface="宋体" panose="02010600030101010101" pitchFamily="2" charset="-122"/>
              </a:rPr>
              <a:t>活动五：虚实探究</a:t>
            </a:r>
            <a:endParaRPr lang="zh-CN" altLang="en-US" sz="4400" b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6810" grpId="0"/>
      <p:bldP spid="76806" grpId="0" bldLvl="0" animBg="1"/>
      <p:bldP spid="76814" grpId="0"/>
      <p:bldP spid="76817" grpId="0"/>
      <p:bldP spid="7682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WPS 演示</Application>
  <PresentationFormat>在屏幕上显示</PresentationFormat>
  <Paragraphs>124</Paragraphs>
  <Slides>22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Tahoma</vt:lpstr>
      <vt:lpstr>隶书</vt:lpstr>
      <vt:lpstr>微软雅黑</vt:lpstr>
      <vt:lpstr>Arial Unicode MS</vt:lpstr>
      <vt:lpstr>默认设计模板</vt:lpstr>
      <vt:lpstr>PowerPoint 演示文稿</vt:lpstr>
      <vt:lpstr>平面镜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gh</cp:lastModifiedBy>
  <cp:revision>50</cp:revision>
  <dcterms:created xsi:type="dcterms:W3CDTF">2020-10-25T03:20:00Z</dcterms:created>
  <dcterms:modified xsi:type="dcterms:W3CDTF">2020-11-08T02:56:15Z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