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89" r:id="rId3"/>
    <p:sldId id="650" r:id="rId4"/>
    <p:sldId id="528" r:id="rId5"/>
    <p:sldId id="529" r:id="rId6"/>
    <p:sldId id="540" r:id="rId7"/>
    <p:sldId id="624" r:id="rId8"/>
    <p:sldId id="620" r:id="rId9"/>
    <p:sldId id="618" r:id="rId10"/>
    <p:sldId id="638" r:id="rId11"/>
    <p:sldId id="646" r:id="rId12"/>
    <p:sldId id="621" r:id="rId13"/>
    <p:sldId id="616" r:id="rId14"/>
    <p:sldId id="634" r:id="rId15"/>
    <p:sldId id="673" r:id="rId16"/>
    <p:sldId id="671" r:id="rId17"/>
    <p:sldId id="668" r:id="rId1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7" d="100"/>
          <a:sy n="87" d="100"/>
        </p:scale>
        <p:origin x="-534" y="-84"/>
      </p:cViewPr>
      <p:guideLst>
        <p:guide orient="horz" pos="2280"/>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3074" name="直接连接符 26625"/>
          <p:cNvSpPr/>
          <p:nvPr/>
        </p:nvSpPr>
        <p:spPr>
          <a:xfrm>
            <a:off x="7315200" y="1066800"/>
            <a:ext cx="0" cy="4495800"/>
          </a:xfrm>
          <a:prstGeom prst="line">
            <a:avLst/>
          </a:prstGeom>
          <a:ln w="9525" cap="flat" cmpd="sng">
            <a:solidFill>
              <a:schemeClr val="tx1"/>
            </a:solidFill>
            <a:prstDash val="solid"/>
            <a:round/>
            <a:headEnd type="none" w="med" len="med"/>
            <a:tailEnd type="none" w="med" len="med"/>
          </a:ln>
        </p:spPr>
      </p:sp>
      <p:grpSp>
        <p:nvGrpSpPr>
          <p:cNvPr id="3075" name="组合 26631"/>
          <p:cNvGrpSpPr/>
          <p:nvPr/>
        </p:nvGrpSpPr>
        <p:grpSpPr>
          <a:xfrm>
            <a:off x="7493000" y="2992438"/>
            <a:ext cx="1338263" cy="2189162"/>
            <a:chOff x="4704" y="1885"/>
            <a:chExt cx="843" cy="1379"/>
          </a:xfrm>
        </p:grpSpPr>
        <p:sp>
          <p:nvSpPr>
            <p:cNvPr id="3076" name="椭圆 26632"/>
            <p:cNvSpPr/>
            <p:nvPr/>
          </p:nvSpPr>
          <p:spPr>
            <a:xfrm>
              <a:off x="4704" y="1885"/>
              <a:ext cx="127" cy="127"/>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77" name="椭圆 26633"/>
            <p:cNvSpPr/>
            <p:nvPr/>
          </p:nvSpPr>
          <p:spPr>
            <a:xfrm>
              <a:off x="4883" y="1885"/>
              <a:ext cx="127" cy="127"/>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78" name="椭圆 26634"/>
            <p:cNvSpPr/>
            <p:nvPr/>
          </p:nvSpPr>
          <p:spPr>
            <a:xfrm>
              <a:off x="5062" y="1885"/>
              <a:ext cx="127" cy="127"/>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79" name="椭圆 26635"/>
            <p:cNvSpPr/>
            <p:nvPr/>
          </p:nvSpPr>
          <p:spPr>
            <a:xfrm>
              <a:off x="4704" y="2064"/>
              <a:ext cx="127" cy="127"/>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80" name="椭圆 26636"/>
            <p:cNvSpPr/>
            <p:nvPr/>
          </p:nvSpPr>
          <p:spPr>
            <a:xfrm>
              <a:off x="4883" y="2064"/>
              <a:ext cx="127" cy="127"/>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81" name="椭圆 26637"/>
            <p:cNvSpPr/>
            <p:nvPr/>
          </p:nvSpPr>
          <p:spPr>
            <a:xfrm>
              <a:off x="5062" y="2064"/>
              <a:ext cx="127" cy="127"/>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82" name="椭圆 26638"/>
            <p:cNvSpPr/>
            <p:nvPr/>
          </p:nvSpPr>
          <p:spPr>
            <a:xfrm>
              <a:off x="5241" y="2064"/>
              <a:ext cx="127" cy="127"/>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83" name="椭圆 26639"/>
            <p:cNvSpPr/>
            <p:nvPr/>
          </p:nvSpPr>
          <p:spPr>
            <a:xfrm>
              <a:off x="4704" y="2243"/>
              <a:ext cx="127" cy="127"/>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84" name="椭圆 26640"/>
            <p:cNvSpPr/>
            <p:nvPr/>
          </p:nvSpPr>
          <p:spPr>
            <a:xfrm>
              <a:off x="4883" y="2243"/>
              <a:ext cx="127" cy="127"/>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85" name="椭圆 26641"/>
            <p:cNvSpPr/>
            <p:nvPr/>
          </p:nvSpPr>
          <p:spPr>
            <a:xfrm>
              <a:off x="5062" y="2243"/>
              <a:ext cx="127" cy="127"/>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86" name="椭圆 26642"/>
            <p:cNvSpPr/>
            <p:nvPr/>
          </p:nvSpPr>
          <p:spPr>
            <a:xfrm>
              <a:off x="5241" y="2243"/>
              <a:ext cx="127" cy="127"/>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87" name="椭圆 26643"/>
            <p:cNvSpPr/>
            <p:nvPr/>
          </p:nvSpPr>
          <p:spPr>
            <a:xfrm>
              <a:off x="5420" y="2243"/>
              <a:ext cx="127" cy="127"/>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88" name="椭圆 26644"/>
            <p:cNvSpPr/>
            <p:nvPr/>
          </p:nvSpPr>
          <p:spPr>
            <a:xfrm>
              <a:off x="4704" y="2421"/>
              <a:ext cx="127" cy="128"/>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89" name="椭圆 26645"/>
            <p:cNvSpPr/>
            <p:nvPr/>
          </p:nvSpPr>
          <p:spPr>
            <a:xfrm>
              <a:off x="4883" y="2421"/>
              <a:ext cx="127" cy="128"/>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90" name="椭圆 26646"/>
            <p:cNvSpPr/>
            <p:nvPr/>
          </p:nvSpPr>
          <p:spPr>
            <a:xfrm>
              <a:off x="5062" y="2421"/>
              <a:ext cx="127" cy="128"/>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91" name="椭圆 26647"/>
            <p:cNvSpPr/>
            <p:nvPr/>
          </p:nvSpPr>
          <p:spPr>
            <a:xfrm>
              <a:off x="5241" y="2421"/>
              <a:ext cx="127" cy="128"/>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92" name="椭圆 26648"/>
            <p:cNvSpPr/>
            <p:nvPr/>
          </p:nvSpPr>
          <p:spPr>
            <a:xfrm>
              <a:off x="4704" y="2600"/>
              <a:ext cx="127" cy="128"/>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93" name="椭圆 26649"/>
            <p:cNvSpPr/>
            <p:nvPr/>
          </p:nvSpPr>
          <p:spPr>
            <a:xfrm>
              <a:off x="4883" y="2600"/>
              <a:ext cx="127" cy="128"/>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94" name="椭圆 26650"/>
            <p:cNvSpPr/>
            <p:nvPr/>
          </p:nvSpPr>
          <p:spPr>
            <a:xfrm>
              <a:off x="5062" y="2600"/>
              <a:ext cx="127" cy="128"/>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95" name="椭圆 26651"/>
            <p:cNvSpPr/>
            <p:nvPr/>
          </p:nvSpPr>
          <p:spPr>
            <a:xfrm>
              <a:off x="5241" y="2600"/>
              <a:ext cx="127" cy="128"/>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96" name="椭圆 26652"/>
            <p:cNvSpPr/>
            <p:nvPr/>
          </p:nvSpPr>
          <p:spPr>
            <a:xfrm>
              <a:off x="5420" y="2600"/>
              <a:ext cx="127" cy="128"/>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97" name="椭圆 26653"/>
            <p:cNvSpPr/>
            <p:nvPr/>
          </p:nvSpPr>
          <p:spPr>
            <a:xfrm>
              <a:off x="4704" y="2779"/>
              <a:ext cx="127" cy="127"/>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98" name="椭圆 26654"/>
            <p:cNvSpPr/>
            <p:nvPr/>
          </p:nvSpPr>
          <p:spPr>
            <a:xfrm>
              <a:off x="4883" y="2779"/>
              <a:ext cx="127" cy="127"/>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99" name="椭圆 26655"/>
            <p:cNvSpPr/>
            <p:nvPr/>
          </p:nvSpPr>
          <p:spPr>
            <a:xfrm>
              <a:off x="5062" y="2779"/>
              <a:ext cx="127" cy="127"/>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100" name="椭圆 26656"/>
            <p:cNvSpPr/>
            <p:nvPr/>
          </p:nvSpPr>
          <p:spPr>
            <a:xfrm>
              <a:off x="5241" y="2779"/>
              <a:ext cx="127" cy="127"/>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101" name="椭圆 26657"/>
            <p:cNvSpPr/>
            <p:nvPr/>
          </p:nvSpPr>
          <p:spPr>
            <a:xfrm>
              <a:off x="4704" y="2958"/>
              <a:ext cx="127" cy="127"/>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102" name="椭圆 26658"/>
            <p:cNvSpPr/>
            <p:nvPr/>
          </p:nvSpPr>
          <p:spPr>
            <a:xfrm>
              <a:off x="4883" y="2958"/>
              <a:ext cx="127" cy="127"/>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103" name="椭圆 26659"/>
            <p:cNvSpPr/>
            <p:nvPr/>
          </p:nvSpPr>
          <p:spPr>
            <a:xfrm>
              <a:off x="5062" y="2958"/>
              <a:ext cx="127" cy="127"/>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104" name="椭圆 26660"/>
            <p:cNvSpPr/>
            <p:nvPr/>
          </p:nvSpPr>
          <p:spPr>
            <a:xfrm>
              <a:off x="5241" y="2958"/>
              <a:ext cx="127" cy="127"/>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105" name="椭圆 26661"/>
            <p:cNvSpPr/>
            <p:nvPr/>
          </p:nvSpPr>
          <p:spPr>
            <a:xfrm>
              <a:off x="4883" y="3137"/>
              <a:ext cx="127" cy="127"/>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3106" name="椭圆 26662"/>
            <p:cNvSpPr/>
            <p:nvPr/>
          </p:nvSpPr>
          <p:spPr>
            <a:xfrm>
              <a:off x="5241" y="3137"/>
              <a:ext cx="127" cy="127"/>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grpSp>
      <p:sp>
        <p:nvSpPr>
          <p:cNvPr id="3107" name="直接连接符 26663"/>
          <p:cNvSpPr/>
          <p:nvPr/>
        </p:nvSpPr>
        <p:spPr>
          <a:xfrm>
            <a:off x="304800" y="2819400"/>
            <a:ext cx="8229600" cy="0"/>
          </a:xfrm>
          <a:prstGeom prst="line">
            <a:avLst/>
          </a:prstGeom>
          <a:ln w="6350" cap="flat" cmpd="sng">
            <a:solidFill>
              <a:schemeClr val="tx1"/>
            </a:solidFill>
            <a:prstDash val="solid"/>
            <a:round/>
            <a:headEnd type="none" w="med" len="med"/>
            <a:tailEnd type="none" w="med" len="med"/>
          </a:ln>
        </p:spPr>
      </p:sp>
      <p:sp>
        <p:nvSpPr>
          <p:cNvPr id="26627" name="标题 26626"/>
          <p:cNvSpPr>
            <a:spLocks noGrp="1"/>
          </p:cNvSpPr>
          <p:nvPr>
            <p:ph type="ctrTitle"/>
          </p:nvPr>
        </p:nvSpPr>
        <p:spPr>
          <a:xfrm>
            <a:off x="315913" y="466725"/>
            <a:ext cx="6781800" cy="2133600"/>
          </a:xfrm>
          <a:prstGeom prst="rect">
            <a:avLst/>
          </a:prstGeom>
          <a:noFill/>
          <a:ln w="9525">
            <a:noFill/>
          </a:ln>
        </p:spPr>
        <p:txBody>
          <a:bodyPr anchor="b"/>
          <a:lstStyle>
            <a:lvl1pPr lvl="0" algn="r">
              <a:defRPr sz="4800"/>
            </a:lvl1pPr>
          </a:lstStyle>
          <a:p>
            <a:pPr lvl="0" fontAlgn="base"/>
            <a:r>
              <a:rPr lang="zh-CN" altLang="en-US" strike="noStrike" noProof="1" dirty="0"/>
              <a:t>单击此处编辑母版标题样式</a:t>
            </a:r>
            <a:endParaRPr lang="zh-CN" altLang="en-US" strike="noStrike" noProof="1" dirty="0"/>
          </a:p>
        </p:txBody>
      </p:sp>
      <p:sp>
        <p:nvSpPr>
          <p:cNvPr id="26628" name="副标题 26627"/>
          <p:cNvSpPr>
            <a:spLocks noGrp="1"/>
          </p:cNvSpPr>
          <p:nvPr>
            <p:ph type="subTitle" idx="1"/>
          </p:nvPr>
        </p:nvSpPr>
        <p:spPr>
          <a:xfrm>
            <a:off x="849313" y="3049588"/>
            <a:ext cx="6248400" cy="2362200"/>
          </a:xfrm>
          <a:prstGeom prst="rect">
            <a:avLst/>
          </a:prstGeom>
          <a:noFill/>
          <a:ln w="9525">
            <a:noFill/>
          </a:ln>
        </p:spPr>
        <p:txBody>
          <a:bodyPr anchor="t"/>
          <a:lstStyle>
            <a:lvl1pPr marL="0" lvl="0" indent="0" algn="r">
              <a:buNone/>
              <a:defRPr sz="3200"/>
            </a:lvl1pPr>
            <a:lvl2pPr marL="344805" lvl="1" indent="0" algn="ctr">
              <a:buNone/>
              <a:defRPr sz="3200"/>
            </a:lvl2pPr>
            <a:lvl3pPr marL="694055" lvl="2" indent="0" algn="ctr">
              <a:buNone/>
              <a:defRPr sz="3200"/>
            </a:lvl3pPr>
            <a:lvl4pPr marL="989330" lvl="3" indent="0" algn="ctr">
              <a:buNone/>
              <a:defRPr sz="3200"/>
            </a:lvl4pPr>
            <a:lvl5pPr marL="1282700" lvl="4" indent="0" algn="ctr">
              <a:buNone/>
              <a:defRPr sz="3200"/>
            </a:lvl5pPr>
          </a:lstStyle>
          <a:p>
            <a:pPr lvl="0" fontAlgn="base"/>
            <a:r>
              <a:rPr lang="zh-CN" altLang="en-US" strike="noStrike" noProof="1" dirty="0"/>
              <a:t>单击此处编辑母版副标题样式</a:t>
            </a:r>
            <a:endParaRPr lang="zh-CN" altLang="en-US" strike="noStrike" noProof="1" dirty="0"/>
          </a:p>
        </p:txBody>
      </p:sp>
      <p:sp>
        <p:nvSpPr>
          <p:cNvPr id="26629" name="日期占位符 26628"/>
          <p:cNvSpPr>
            <a:spLocks noGrp="1"/>
          </p:cNvSpPr>
          <p:nvPr>
            <p:ph type="dt" sz="half" idx="2"/>
          </p:nvPr>
        </p:nvSpPr>
        <p:spPr>
          <a:xfrm>
            <a:off x="457200" y="6248400"/>
            <a:ext cx="2133600" cy="457200"/>
          </a:xfrm>
          <a:prstGeom prst="rect">
            <a:avLst/>
          </a:prstGeom>
          <a:noFill/>
          <a:ln w="9525">
            <a:noFill/>
          </a:ln>
        </p:spPr>
        <p:txBody>
          <a:bodyPr anchor="t"/>
          <a:lstStyle>
            <a:lvl1pPr>
              <a:defRPr sz="1000"/>
            </a:lvl1pPr>
          </a:lstStyle>
          <a:p>
            <a:pPr fontAlgn="base"/>
            <a:endParaRPr lang="zh-CN" altLang="en-US" strike="noStrike" noProof="1" dirty="0">
              <a:latin typeface="Arial" panose="020B0604020202020204" pitchFamily="34" charset="0"/>
            </a:endParaRPr>
          </a:p>
        </p:txBody>
      </p:sp>
      <p:sp>
        <p:nvSpPr>
          <p:cNvPr id="26630" name="页脚占位符 26629"/>
          <p:cNvSpPr>
            <a:spLocks noGrp="1"/>
          </p:cNvSpPr>
          <p:nvPr>
            <p:ph type="ftr" sz="quarter" idx="3"/>
          </p:nvPr>
        </p:nvSpPr>
        <p:spPr>
          <a:xfrm>
            <a:off x="3124200" y="6248400"/>
            <a:ext cx="2895600" cy="457200"/>
          </a:xfrm>
          <a:prstGeom prst="rect">
            <a:avLst/>
          </a:prstGeom>
          <a:noFill/>
          <a:ln w="9525">
            <a:noFill/>
          </a:ln>
        </p:spPr>
        <p:txBody>
          <a:bodyPr anchor="t"/>
          <a:lstStyle>
            <a:lvl1pPr algn="ctr">
              <a:defRPr sz="1000"/>
            </a:lvl1pPr>
          </a:lstStyle>
          <a:p>
            <a:pPr fontAlgn="base"/>
            <a:endParaRPr lang="zh-CN" altLang="en-US" strike="noStrike" noProof="1" dirty="0">
              <a:latin typeface="Arial" panose="020B0604020202020204" pitchFamily="34" charset="0"/>
            </a:endParaRPr>
          </a:p>
        </p:txBody>
      </p:sp>
      <p:sp>
        <p:nvSpPr>
          <p:cNvPr id="26631" name="灯片编号占位符 26630"/>
          <p:cNvSpPr>
            <a:spLocks noGrp="1"/>
          </p:cNvSpPr>
          <p:nvPr>
            <p:ph type="sldNum" sz="quarter" idx="4"/>
          </p:nvPr>
        </p:nvSpPr>
        <p:spPr>
          <a:xfrm>
            <a:off x="6553200" y="6248400"/>
            <a:ext cx="2133600" cy="457200"/>
          </a:xfrm>
          <a:prstGeom prst="rect">
            <a:avLst/>
          </a:prstGeom>
          <a:noFill/>
          <a:ln w="9525">
            <a:noFill/>
          </a:ln>
        </p:spPr>
        <p:txBody>
          <a:bodyPr anchor="t"/>
          <a:lstStyle>
            <a:lvl1pPr algn="r">
              <a:defRPr sz="1000"/>
            </a:lvl1pPr>
          </a:lstStyle>
          <a:p>
            <a:pP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2238"/>
            <a:ext cx="2057400" cy="60086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2238"/>
            <a:ext cx="6052930" cy="60086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719263"/>
            <a:ext cx="4032504" cy="44116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719263"/>
            <a:ext cx="4032504" cy="44116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直接连接符 25601"/>
          <p:cNvSpPr/>
          <p:nvPr/>
        </p:nvSpPr>
        <p:spPr>
          <a:xfrm>
            <a:off x="7962900" y="152400"/>
            <a:ext cx="0" cy="1524000"/>
          </a:xfrm>
          <a:prstGeom prst="line">
            <a:avLst/>
          </a:prstGeom>
          <a:ln w="9525" cap="flat" cmpd="sng">
            <a:solidFill>
              <a:schemeClr val="tx1"/>
            </a:solidFill>
            <a:prstDash val="solid"/>
            <a:round/>
            <a:headEnd type="none" w="med" len="med"/>
            <a:tailEnd type="none" w="med" len="med"/>
          </a:ln>
        </p:spPr>
      </p:sp>
      <p:sp>
        <p:nvSpPr>
          <p:cNvPr id="1027" name="标题 25602"/>
          <p:cNvSpPr>
            <a:spLocks noGrp="1"/>
          </p:cNvSpPr>
          <p:nvPr>
            <p:ph type="title"/>
          </p:nvPr>
        </p:nvSpPr>
        <p:spPr>
          <a:xfrm>
            <a:off x="457200" y="122238"/>
            <a:ext cx="7543800" cy="1295400"/>
          </a:xfrm>
          <a:prstGeom prst="rect">
            <a:avLst/>
          </a:prstGeom>
          <a:noFill/>
          <a:ln w="9525">
            <a:noFill/>
          </a:ln>
        </p:spPr>
        <p:txBody>
          <a:bodyPr anchor="b"/>
          <a:p>
            <a:pPr lvl="0" indent="0"/>
            <a:r>
              <a:rPr lang="zh-CN" altLang="en-US" dirty="0"/>
              <a:t>单击此处编辑母版标题样式</a:t>
            </a:r>
            <a:endParaRPr lang="zh-CN" altLang="en-US" dirty="0"/>
          </a:p>
        </p:txBody>
      </p:sp>
      <p:sp>
        <p:nvSpPr>
          <p:cNvPr id="1028" name="文本占位符 25603"/>
          <p:cNvSpPr>
            <a:spLocks noGrp="1"/>
          </p:cNvSpPr>
          <p:nvPr>
            <p:ph type="body"/>
          </p:nvPr>
        </p:nvSpPr>
        <p:spPr>
          <a:xfrm>
            <a:off x="457200" y="1719263"/>
            <a:ext cx="8229600" cy="4411662"/>
          </a:xfrm>
          <a:prstGeom prst="rect">
            <a:avLst/>
          </a:prstGeom>
          <a:noFill/>
          <a:ln w="9525">
            <a:noFill/>
          </a:ln>
        </p:spPr>
        <p:txBody>
          <a:bodyPr anchor="t"/>
          <a:p>
            <a:pPr lvl="0" indent="-342900"/>
            <a:r>
              <a:rPr lang="zh-CN" altLang="en-US" dirty="0"/>
              <a:t>单击此处编辑母版文本样式</a:t>
            </a:r>
            <a:endParaRPr lang="zh-CN" altLang="en-US" dirty="0"/>
          </a:p>
          <a:p>
            <a:pPr lvl="1" indent="-347345"/>
            <a:r>
              <a:rPr lang="zh-CN" altLang="en-US" dirty="0"/>
              <a:t>第二级</a:t>
            </a:r>
            <a:endParaRPr lang="zh-CN" altLang="en-US" dirty="0"/>
          </a:p>
          <a:p>
            <a:pPr lvl="2" indent="-293370"/>
            <a:r>
              <a:rPr lang="zh-CN" altLang="en-US" dirty="0"/>
              <a:t>第三级</a:t>
            </a:r>
            <a:endParaRPr lang="zh-CN" altLang="en-US" dirty="0"/>
          </a:p>
          <a:p>
            <a:pPr lvl="3" indent="-292100"/>
            <a:r>
              <a:rPr lang="zh-CN" altLang="en-US" dirty="0"/>
              <a:t>第四级</a:t>
            </a:r>
            <a:endParaRPr lang="zh-CN" altLang="en-US" dirty="0"/>
          </a:p>
          <a:p>
            <a:pPr lvl="4" indent="-316230"/>
            <a:r>
              <a:rPr lang="zh-CN" altLang="en-US" dirty="0"/>
              <a:t>第五级</a:t>
            </a:r>
            <a:endParaRPr lang="zh-CN" altLang="en-US" dirty="0"/>
          </a:p>
        </p:txBody>
      </p:sp>
      <p:sp>
        <p:nvSpPr>
          <p:cNvPr id="25605" name="日期占位符 25604"/>
          <p:cNvSpPr>
            <a:spLocks noGrp="1"/>
          </p:cNvSpPr>
          <p:nvPr>
            <p:ph type="dt" sz="half" idx="2"/>
          </p:nvPr>
        </p:nvSpPr>
        <p:spPr>
          <a:xfrm>
            <a:off x="457200" y="6248400"/>
            <a:ext cx="2133600" cy="457200"/>
          </a:xfrm>
          <a:prstGeom prst="rect">
            <a:avLst/>
          </a:prstGeom>
          <a:noFill/>
          <a:ln w="9525">
            <a:noFill/>
          </a:ln>
        </p:spPr>
        <p:txBody>
          <a:bodyPr/>
          <a:lstStyle>
            <a:lvl1pPr>
              <a:defRPr sz="1000"/>
            </a:lvl1pPr>
          </a:lstStyle>
          <a:p>
            <a:pPr lvl="0" fontAlgn="base"/>
            <a:endParaRPr lang="zh-CN" altLang="en-US" strike="noStrike" noProof="1" dirty="0">
              <a:latin typeface="Arial" panose="020B0604020202020204" pitchFamily="34" charset="0"/>
            </a:endParaRPr>
          </a:p>
        </p:txBody>
      </p:sp>
      <p:sp>
        <p:nvSpPr>
          <p:cNvPr id="25606" name="页脚占位符 25605"/>
          <p:cNvSpPr>
            <a:spLocks noGrp="1"/>
          </p:cNvSpPr>
          <p:nvPr>
            <p:ph type="ftr" sz="quarter" idx="3"/>
          </p:nvPr>
        </p:nvSpPr>
        <p:spPr>
          <a:xfrm>
            <a:off x="3124200" y="6248400"/>
            <a:ext cx="2895600" cy="457200"/>
          </a:xfrm>
          <a:prstGeom prst="rect">
            <a:avLst/>
          </a:prstGeom>
          <a:noFill/>
          <a:ln w="9525">
            <a:noFill/>
          </a:ln>
        </p:spPr>
        <p:txBody>
          <a:bodyPr/>
          <a:lstStyle>
            <a:lvl1pPr algn="ctr">
              <a:defRPr sz="1000"/>
            </a:lvl1pPr>
          </a:lstStyle>
          <a:p>
            <a:pPr lvl="0" fontAlgn="base"/>
            <a:endParaRPr lang="zh-CN" altLang="en-US" strike="noStrike" noProof="1" dirty="0">
              <a:latin typeface="Arial" panose="020B0604020202020204" pitchFamily="34" charset="0"/>
            </a:endParaRPr>
          </a:p>
        </p:txBody>
      </p:sp>
      <p:sp>
        <p:nvSpPr>
          <p:cNvPr id="25607" name="灯片编号占位符 25606"/>
          <p:cNvSpPr>
            <a:spLocks noGrp="1"/>
          </p:cNvSpPr>
          <p:nvPr>
            <p:ph type="sldNum" sz="quarter" idx="4"/>
          </p:nvPr>
        </p:nvSpPr>
        <p:spPr>
          <a:xfrm>
            <a:off x="6553200" y="6248400"/>
            <a:ext cx="2133600" cy="457200"/>
          </a:xfrm>
          <a:prstGeom prst="rect">
            <a:avLst/>
          </a:prstGeom>
          <a:noFill/>
          <a:ln w="9525">
            <a:noFill/>
          </a:ln>
        </p:spPr>
        <p:txBody>
          <a:bodyPr/>
          <a:lstStyle>
            <a:lvl1pPr algn="r">
              <a:defRPr sz="10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grpSp>
        <p:nvGrpSpPr>
          <p:cNvPr id="1032" name="组合 25607"/>
          <p:cNvGrpSpPr/>
          <p:nvPr/>
        </p:nvGrpSpPr>
        <p:grpSpPr>
          <a:xfrm>
            <a:off x="8153400" y="152400"/>
            <a:ext cx="792163" cy="1295400"/>
            <a:chOff x="5136" y="960"/>
            <a:chExt cx="528" cy="864"/>
          </a:xfrm>
        </p:grpSpPr>
        <p:sp>
          <p:nvSpPr>
            <p:cNvPr id="1033" name="椭圆 25608"/>
            <p:cNvSpPr/>
            <p:nvPr/>
          </p:nvSpPr>
          <p:spPr>
            <a:xfrm>
              <a:off x="5136" y="960"/>
              <a:ext cx="80" cy="80"/>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34" name="椭圆 25609"/>
            <p:cNvSpPr/>
            <p:nvPr/>
          </p:nvSpPr>
          <p:spPr>
            <a:xfrm>
              <a:off x="5248" y="960"/>
              <a:ext cx="80" cy="80"/>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35" name="椭圆 25610"/>
            <p:cNvSpPr/>
            <p:nvPr/>
          </p:nvSpPr>
          <p:spPr>
            <a:xfrm>
              <a:off x="5360" y="960"/>
              <a:ext cx="80" cy="80"/>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36" name="椭圆 25611"/>
            <p:cNvSpPr/>
            <p:nvPr/>
          </p:nvSpPr>
          <p:spPr>
            <a:xfrm>
              <a:off x="5136" y="1072"/>
              <a:ext cx="80" cy="80"/>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37" name="椭圆 25612"/>
            <p:cNvSpPr/>
            <p:nvPr/>
          </p:nvSpPr>
          <p:spPr>
            <a:xfrm>
              <a:off x="5248" y="1072"/>
              <a:ext cx="80" cy="80"/>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38" name="椭圆 25613"/>
            <p:cNvSpPr/>
            <p:nvPr/>
          </p:nvSpPr>
          <p:spPr>
            <a:xfrm>
              <a:off x="5360" y="1072"/>
              <a:ext cx="80" cy="80"/>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39" name="椭圆 25614"/>
            <p:cNvSpPr/>
            <p:nvPr/>
          </p:nvSpPr>
          <p:spPr>
            <a:xfrm>
              <a:off x="5472" y="1072"/>
              <a:ext cx="80" cy="80"/>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40" name="椭圆 25615"/>
            <p:cNvSpPr/>
            <p:nvPr/>
          </p:nvSpPr>
          <p:spPr>
            <a:xfrm>
              <a:off x="5136" y="1184"/>
              <a:ext cx="80" cy="80"/>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41" name="椭圆 25616"/>
            <p:cNvSpPr/>
            <p:nvPr/>
          </p:nvSpPr>
          <p:spPr>
            <a:xfrm>
              <a:off x="5248" y="1184"/>
              <a:ext cx="80" cy="80"/>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42" name="椭圆 25617"/>
            <p:cNvSpPr/>
            <p:nvPr/>
          </p:nvSpPr>
          <p:spPr>
            <a:xfrm>
              <a:off x="5360" y="1184"/>
              <a:ext cx="80" cy="80"/>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43" name="椭圆 25618"/>
            <p:cNvSpPr/>
            <p:nvPr/>
          </p:nvSpPr>
          <p:spPr>
            <a:xfrm>
              <a:off x="5472" y="1184"/>
              <a:ext cx="80" cy="80"/>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44" name="椭圆 25619"/>
            <p:cNvSpPr/>
            <p:nvPr/>
          </p:nvSpPr>
          <p:spPr>
            <a:xfrm>
              <a:off x="5584" y="1184"/>
              <a:ext cx="80" cy="80"/>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45" name="椭圆 25620"/>
            <p:cNvSpPr/>
            <p:nvPr/>
          </p:nvSpPr>
          <p:spPr>
            <a:xfrm>
              <a:off x="5136" y="1296"/>
              <a:ext cx="80" cy="80"/>
            </a:xfrm>
            <a:prstGeom prst="ellipse">
              <a:avLst/>
            </a:prstGeom>
            <a:solidFill>
              <a:schemeClr val="tx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46" name="椭圆 25621"/>
            <p:cNvSpPr/>
            <p:nvPr/>
          </p:nvSpPr>
          <p:spPr>
            <a:xfrm>
              <a:off x="5248" y="1296"/>
              <a:ext cx="80" cy="80"/>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47" name="椭圆 25622"/>
            <p:cNvSpPr/>
            <p:nvPr/>
          </p:nvSpPr>
          <p:spPr>
            <a:xfrm>
              <a:off x="5360" y="1296"/>
              <a:ext cx="80" cy="80"/>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48" name="椭圆 25623"/>
            <p:cNvSpPr/>
            <p:nvPr/>
          </p:nvSpPr>
          <p:spPr>
            <a:xfrm>
              <a:off x="5472" y="1296"/>
              <a:ext cx="80" cy="80"/>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49" name="椭圆 25624"/>
            <p:cNvSpPr/>
            <p:nvPr/>
          </p:nvSpPr>
          <p:spPr>
            <a:xfrm>
              <a:off x="5136" y="1408"/>
              <a:ext cx="80" cy="80"/>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50" name="椭圆 25625"/>
            <p:cNvSpPr/>
            <p:nvPr/>
          </p:nvSpPr>
          <p:spPr>
            <a:xfrm>
              <a:off x="5248" y="1408"/>
              <a:ext cx="80" cy="80"/>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51" name="椭圆 25626"/>
            <p:cNvSpPr/>
            <p:nvPr/>
          </p:nvSpPr>
          <p:spPr>
            <a:xfrm>
              <a:off x="5360" y="1408"/>
              <a:ext cx="80" cy="80"/>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52" name="椭圆 25627"/>
            <p:cNvSpPr/>
            <p:nvPr/>
          </p:nvSpPr>
          <p:spPr>
            <a:xfrm>
              <a:off x="5472" y="1408"/>
              <a:ext cx="80" cy="80"/>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53" name="椭圆 25628"/>
            <p:cNvSpPr/>
            <p:nvPr/>
          </p:nvSpPr>
          <p:spPr>
            <a:xfrm>
              <a:off x="5584" y="1408"/>
              <a:ext cx="80" cy="80"/>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54" name="椭圆 25629"/>
            <p:cNvSpPr/>
            <p:nvPr/>
          </p:nvSpPr>
          <p:spPr>
            <a:xfrm>
              <a:off x="5136" y="1520"/>
              <a:ext cx="80" cy="80"/>
            </a:xfrm>
            <a:prstGeom prst="ellipse">
              <a:avLst/>
            </a:prstGeom>
            <a:solidFill>
              <a:schemeClr val="accent2"/>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55" name="椭圆 25630"/>
            <p:cNvSpPr/>
            <p:nvPr/>
          </p:nvSpPr>
          <p:spPr>
            <a:xfrm>
              <a:off x="5248" y="1520"/>
              <a:ext cx="80" cy="80"/>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56" name="椭圆 25631"/>
            <p:cNvSpPr/>
            <p:nvPr/>
          </p:nvSpPr>
          <p:spPr>
            <a:xfrm>
              <a:off x="5360" y="1520"/>
              <a:ext cx="80" cy="80"/>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57" name="椭圆 25632"/>
            <p:cNvSpPr/>
            <p:nvPr/>
          </p:nvSpPr>
          <p:spPr>
            <a:xfrm>
              <a:off x="5472" y="1520"/>
              <a:ext cx="80" cy="80"/>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58" name="椭圆 25633"/>
            <p:cNvSpPr/>
            <p:nvPr/>
          </p:nvSpPr>
          <p:spPr>
            <a:xfrm>
              <a:off x="5136" y="1632"/>
              <a:ext cx="80" cy="80"/>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59" name="椭圆 25634"/>
            <p:cNvSpPr/>
            <p:nvPr/>
          </p:nvSpPr>
          <p:spPr>
            <a:xfrm>
              <a:off x="5248" y="1632"/>
              <a:ext cx="80" cy="80"/>
            </a:xfrm>
            <a:prstGeom prst="ellipse">
              <a:avLst/>
            </a:prstGeom>
            <a:solidFill>
              <a:schemeClr val="accent1"/>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60" name="椭圆 25635"/>
            <p:cNvSpPr/>
            <p:nvPr/>
          </p:nvSpPr>
          <p:spPr>
            <a:xfrm>
              <a:off x="5360" y="1632"/>
              <a:ext cx="80" cy="80"/>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61" name="椭圆 25636"/>
            <p:cNvSpPr/>
            <p:nvPr/>
          </p:nvSpPr>
          <p:spPr>
            <a:xfrm>
              <a:off x="5472" y="1632"/>
              <a:ext cx="80" cy="80"/>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62" name="椭圆 25637"/>
            <p:cNvSpPr/>
            <p:nvPr/>
          </p:nvSpPr>
          <p:spPr>
            <a:xfrm>
              <a:off x="5248" y="1744"/>
              <a:ext cx="80" cy="80"/>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sp>
          <p:nvSpPr>
            <p:cNvPr id="1063" name="椭圆 25638"/>
            <p:cNvSpPr/>
            <p:nvPr/>
          </p:nvSpPr>
          <p:spPr>
            <a:xfrm>
              <a:off x="5472" y="1744"/>
              <a:ext cx="80" cy="80"/>
            </a:xfrm>
            <a:prstGeom prst="ellipse">
              <a:avLst/>
            </a:prstGeom>
            <a:solidFill>
              <a:schemeClr val="folHlink"/>
            </a:solidFill>
            <a:ln w="9525">
              <a:noFill/>
            </a:ln>
          </p:spPr>
          <p:txBody>
            <a:bodyPr anchor="t"/>
            <a:p>
              <a:pPr lvl="0" indent="0"/>
              <a:endParaRPr lang="zh-CN" altLang="en-US">
                <a:latin typeface="Arial" panose="020B0604020202020204" pitchFamily="34" charset="0"/>
                <a:ea typeface="宋体" panose="02010600030101010101" pitchFamily="2"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l" defTabSz="914400" rtl="0" eaLnBrk="1" fontAlgn="base" latinLnBrk="0" hangingPunct="1">
        <a:lnSpc>
          <a:spcPct val="100000"/>
        </a:lnSpc>
        <a:spcBef>
          <a:spcPct val="0"/>
        </a:spcBef>
        <a:spcAft>
          <a:spcPct val="0"/>
        </a:spcAft>
        <a:buNone/>
        <a:defRPr sz="3900" b="1"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Char char="l"/>
        <a:defRPr sz="3000" b="0" i="0" u="none" kern="1200" baseline="0">
          <a:solidFill>
            <a:schemeClr val="tx1"/>
          </a:solidFill>
          <a:latin typeface="+mn-lt"/>
          <a:ea typeface="+mn-ea"/>
          <a:cs typeface="+mn-cs"/>
        </a:defRPr>
      </a:lvl1pPr>
      <a:lvl2pPr marL="692150" lvl="1" indent="-347345"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l"/>
        <a:defRPr sz="2600" b="0" i="0" u="none" kern="1200" baseline="0">
          <a:solidFill>
            <a:schemeClr val="tx1"/>
          </a:solidFill>
          <a:latin typeface="+mn-lt"/>
          <a:ea typeface="+mn-ea"/>
          <a:cs typeface="+mn-cs"/>
        </a:defRPr>
      </a:lvl2pPr>
      <a:lvl3pPr marL="987425" lvl="2" indent="-293370" algn="l"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Char char="l"/>
        <a:defRPr sz="2300" b="0" i="0" u="none" kern="1200" baseline="0">
          <a:solidFill>
            <a:schemeClr val="tx1"/>
          </a:solidFill>
          <a:latin typeface="+mn-lt"/>
          <a:ea typeface="+mn-ea"/>
          <a:cs typeface="+mn-cs"/>
        </a:defRPr>
      </a:lvl3pPr>
      <a:lvl4pPr marL="1281430" lvl="3" indent="-29210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Char char="§"/>
        <a:defRPr sz="2000" b="0" i="0" u="none" kern="1200" baseline="0">
          <a:solidFill>
            <a:schemeClr val="tx1"/>
          </a:solidFill>
          <a:latin typeface="+mn-lt"/>
          <a:ea typeface="+mn-ea"/>
          <a:cs typeface="+mn-cs"/>
        </a:defRPr>
      </a:lvl4pPr>
      <a:lvl5pPr marL="1598930" lvl="4" indent="-31623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folHlink"/>
        </a:buClr>
        <a:buSzPct val="80000"/>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slide" Target="slide1.xml"/><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12.xml"/><Relationship Id="rId3" Type="http://schemas.openxmlformats.org/officeDocument/2006/relationships/image" Target="../media/image19.png"/><Relationship Id="rId2" Type="http://schemas.openxmlformats.org/officeDocument/2006/relationships/image" Target="../media/image11.wmf"/><Relationship Id="rId1"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2.xml"/><Relationship Id="rId2" Type="http://schemas.openxmlformats.org/officeDocument/2006/relationships/image" Target="../media/image20.wmf"/><Relationship Id="rId1"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slide" Target="slide1.xml"/><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png"/><Relationship Id="rId2" Type="http://schemas.microsoft.com/office/2007/relationships/media" Target="file:///E:\&#20061;&#24180;&#32423;&#29289;&#29702;\2017-2018&#20013;&#32771;&#27719;&#32534;\&#26032;&#24314;&#25991;&#20214;&#22841;\&#27700;&#22774;.mp4" TargetMode="External"/><Relationship Id="rId1" Type="http://schemas.openxmlformats.org/officeDocument/2006/relationships/video" Target="file:///E:\&#20061;&#24180;&#32423;&#29289;&#29702;\2017-2018&#20013;&#32771;&#27719;&#32534;\&#26032;&#24314;&#25991;&#20214;&#22841;\&#27700;&#22774;.mp4"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 Target="slide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7.png"/><Relationship Id="rId3" Type="http://schemas.openxmlformats.org/officeDocument/2006/relationships/slide" Target="slide5.xml"/><Relationship Id="rId2" Type="http://schemas.openxmlformats.org/officeDocument/2006/relationships/slide" Target="slide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2.xml"/><Relationship Id="rId4" Type="http://schemas.openxmlformats.org/officeDocument/2006/relationships/image" Target="../media/image10.wmf"/><Relationship Id="rId3" Type="http://schemas.openxmlformats.org/officeDocument/2006/relationships/oleObject" Target="../embeddings/oleObject2.bin"/><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slide" Target="slide1.xml"/><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1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media" Target="file:///E:\&#20061;&#24180;&#32423;&#29289;&#29702;\2017-2018&#20013;&#32771;&#27719;&#32534;\&#26032;&#24314;&#25991;&#20214;&#22841;\&#24231;&#26885;.mp4" TargetMode="External"/><Relationship Id="rId3" Type="http://schemas.openxmlformats.org/officeDocument/2006/relationships/video" Target="file:///E:\&#20061;&#24180;&#32423;&#29289;&#29702;\2017-2018&#20013;&#32771;&#27719;&#32534;\&#26032;&#24314;&#25991;&#20214;&#22841;\&#24231;&#26885;.mp4" TargetMode="External"/><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3076" name="矩形 3075" descr="纸袋"/>
          <p:cNvSpPr/>
          <p:nvPr/>
        </p:nvSpPr>
        <p:spPr>
          <a:xfrm>
            <a:off x="1798954" y="1950085"/>
            <a:ext cx="6629401" cy="2468563"/>
          </a:xfrm>
          <a:prstGeom prst="rect">
            <a:avLst/>
          </a:prstGeom>
        </p:spPr>
        <p:txBody>
          <a:bodyPr wrap="none" fromWordArt="1">
            <a:prstTxWarp prst="textCascadeUp">
              <a:avLst>
                <a:gd name="adj" fmla="val 100000"/>
              </a:avLst>
            </a:prstTxWarp>
            <a:normAutofit/>
          </a:bodyPr>
          <a:p>
            <a:pPr algn="ctr" fontAlgn="base"/>
            <a:endParaRPr lang="zh-CN" altLang="en-US" sz="3600" strike="noStrike" noProof="1">
              <a:ln w="9525" cap="flat" cmpd="sng">
                <a:solidFill>
                  <a:srgbClr val="000000"/>
                </a:solidFill>
                <a:prstDash val="solid"/>
                <a:headEnd type="none" w="med" len="med"/>
                <a:tailEnd type="none" w="med" len="med"/>
              </a:ln>
              <a:blipFill rotWithShape="0">
                <a:blip r:embed="rId2"/>
              </a:blipFill>
              <a:latin typeface="宋体" panose="02010600030101010101" pitchFamily="2" charset="-122"/>
              <a:ea typeface="宋体" panose="02010600030101010101" pitchFamily="2" charset="-122"/>
            </a:endParaRPr>
          </a:p>
        </p:txBody>
      </p:sp>
      <p:sp>
        <p:nvSpPr>
          <p:cNvPr id="2" name="文本框 1"/>
          <p:cNvSpPr txBox="1"/>
          <p:nvPr/>
        </p:nvSpPr>
        <p:spPr>
          <a:xfrm>
            <a:off x="-306070" y="2723515"/>
            <a:ext cx="8223885" cy="922020"/>
          </a:xfrm>
          <a:prstGeom prst="rect">
            <a:avLst/>
          </a:prstGeom>
          <a:noFill/>
          <a:ln w="9525">
            <a:noFill/>
          </a:ln>
        </p:spPr>
        <p:txBody>
          <a:bodyPr wrap="square">
            <a:spAutoFit/>
          </a:bodyPr>
          <a:p>
            <a:pPr indent="2447925"/>
            <a:r>
              <a:rPr lang="en-US" altLang="zh-CN" sz="5400" b="1">
                <a:latin typeface="宋体" panose="02010600030101010101" pitchFamily="2" charset="-122"/>
                <a:ea typeface="宋体" panose="02010600030101010101" pitchFamily="2" charset="-122"/>
                <a:cs typeface="宋体" panose="02010600030101010101" pitchFamily="2" charset="-122"/>
              </a:rPr>
              <a:t>效率</a:t>
            </a:r>
            <a:r>
              <a:rPr lang="zh-CN" altLang="en-US" sz="5400" b="1">
                <a:latin typeface="宋体" panose="02010600030101010101" pitchFamily="2" charset="-122"/>
                <a:ea typeface="宋体" panose="02010600030101010101" pitchFamily="2" charset="-122"/>
                <a:cs typeface="宋体" panose="02010600030101010101" pitchFamily="2" charset="-122"/>
              </a:rPr>
              <a:t>期中复习专题</a:t>
            </a:r>
            <a:endParaRPr lang="en-US" altLang="zh-CN" sz="5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文本框 6"/>
          <p:cNvSpPr txBox="1"/>
          <p:nvPr/>
        </p:nvSpPr>
        <p:spPr>
          <a:xfrm>
            <a:off x="446405" y="996315"/>
            <a:ext cx="8250555" cy="2306955"/>
          </a:xfrm>
          <a:prstGeom prst="rect">
            <a:avLst/>
          </a:prstGeom>
          <a:noFill/>
        </p:spPr>
        <p:txBody>
          <a:bodyPr wrap="square" rtlCol="0" anchor="t">
            <a:spAutoFit/>
          </a:bodyPr>
          <a:p>
            <a:r>
              <a:rPr lang="zh-CN" altLang="en-US" b="1"/>
              <a:t>小明让爸爸静止坐在坐拉器的座椅上，小明竖直向下拉动手柄，将爸爸抬起经过测量，手柄竖直向下移动30cm，座椅竖直升高9cm，用时5s</a:t>
            </a:r>
            <a:endParaRPr lang="zh-CN" altLang="en-US" b="1"/>
          </a:p>
          <a:p>
            <a:r>
              <a:rPr lang="zh-CN" altLang="en-US" b="1"/>
              <a:t>（</a:t>
            </a:r>
            <a:r>
              <a:rPr lang="en-US" altLang="zh-CN" b="1"/>
              <a:t>1</a:t>
            </a:r>
            <a:r>
              <a:rPr lang="zh-CN" altLang="en-US" b="1"/>
              <a:t>）小明利用坐拉器抬起爸爸时，以下说法正确的是           </a:t>
            </a:r>
            <a:endParaRPr lang="zh-CN" altLang="en-US" b="1"/>
          </a:p>
          <a:p>
            <a:r>
              <a:rPr lang="zh-CN" altLang="en-US" b="1"/>
              <a:t>A．可以省功</a:t>
            </a:r>
            <a:endParaRPr lang="zh-CN" altLang="en-US" b="1"/>
          </a:p>
          <a:p>
            <a:r>
              <a:rPr lang="zh-CN" altLang="en-US" b="1"/>
              <a:t>B．一定费力</a:t>
            </a:r>
            <a:endParaRPr lang="zh-CN" altLang="en-US" b="1"/>
          </a:p>
          <a:p>
            <a:r>
              <a:rPr lang="zh-CN" altLang="en-US" b="1"/>
              <a:t>C．爸爸越重，坐拉器的机械效率越高</a:t>
            </a:r>
            <a:endParaRPr lang="zh-CN" altLang="en-US" b="1"/>
          </a:p>
          <a:p>
            <a:r>
              <a:rPr lang="zh-CN" altLang="en-US" b="1"/>
              <a:t>D．爸爸被抬得越高，坐拉器的机械效率越高</a:t>
            </a:r>
            <a:endParaRPr lang="zh-CN" altLang="en-US" b="1"/>
          </a:p>
          <a:p>
            <a:endParaRPr lang="zh-CN" altLang="en-US" b="1"/>
          </a:p>
        </p:txBody>
      </p:sp>
      <p:sp>
        <p:nvSpPr>
          <p:cNvPr id="3" name="文本框 2"/>
          <p:cNvSpPr txBox="1"/>
          <p:nvPr/>
        </p:nvSpPr>
        <p:spPr>
          <a:xfrm>
            <a:off x="554990" y="337820"/>
            <a:ext cx="1970405" cy="521970"/>
          </a:xfrm>
          <a:prstGeom prst="rect">
            <a:avLst/>
          </a:prstGeom>
          <a:noFill/>
        </p:spPr>
        <p:txBody>
          <a:bodyPr wrap="none" rtlCol="0" anchor="t">
            <a:spAutoFit/>
          </a:bodyPr>
          <a:p>
            <a:r>
              <a:rPr lang="zh-CN" altLang="en-US" sz="2800" b="1">
                <a:sym typeface="+mn-ea"/>
              </a:rPr>
              <a:t>杠杆效率：</a:t>
            </a:r>
            <a:endParaRPr lang="zh-CN" altLang="en-US" sz="2800"/>
          </a:p>
        </p:txBody>
      </p:sp>
      <p:graphicFrame>
        <p:nvGraphicFramePr>
          <p:cNvPr id="5" name="对象 4"/>
          <p:cNvGraphicFramePr/>
          <p:nvPr/>
        </p:nvGraphicFramePr>
        <p:xfrm>
          <a:off x="2395855" y="38735"/>
          <a:ext cx="3266440" cy="1119505"/>
        </p:xfrm>
        <a:graphic>
          <a:graphicData uri="http://schemas.openxmlformats.org/presentationml/2006/ole">
            <mc:AlternateContent xmlns:mc="http://schemas.openxmlformats.org/markup-compatibility/2006">
              <mc:Choice xmlns:v="urn:schemas-microsoft-com:vml" Requires="v">
                <p:oleObj spid="_x0000_s18" name="" r:id="rId1" imgW="965200" imgH="444500" progId="Equation.KSEE3">
                  <p:embed/>
                </p:oleObj>
              </mc:Choice>
              <mc:Fallback>
                <p:oleObj name="" r:id="rId1" imgW="965200" imgH="444500" progId="Equation.KSEE3">
                  <p:embed/>
                  <p:pic>
                    <p:nvPicPr>
                      <p:cNvPr id="0" name="图片 10"/>
                      <p:cNvPicPr/>
                      <p:nvPr/>
                    </p:nvPicPr>
                    <p:blipFill>
                      <a:blip r:embed="rId2"/>
                      <a:stretch>
                        <a:fillRect/>
                      </a:stretch>
                    </p:blipFill>
                    <p:spPr>
                      <a:xfrm>
                        <a:off x="2395855" y="38735"/>
                        <a:ext cx="3266440" cy="1119505"/>
                      </a:xfrm>
                      <a:prstGeom prst="rect">
                        <a:avLst/>
                      </a:prstGeom>
                      <a:ln>
                        <a:noFill/>
                      </a:ln>
                    </p:spPr>
                  </p:pic>
                </p:oleObj>
              </mc:Fallback>
            </mc:AlternateContent>
          </a:graphicData>
        </a:graphic>
      </p:graphicFrame>
      <p:sp>
        <p:nvSpPr>
          <p:cNvPr id="11" name="文本框 10"/>
          <p:cNvSpPr txBox="1"/>
          <p:nvPr/>
        </p:nvSpPr>
        <p:spPr>
          <a:xfrm>
            <a:off x="554990" y="3216910"/>
            <a:ext cx="8108315" cy="645160"/>
          </a:xfrm>
          <a:prstGeom prst="rect">
            <a:avLst/>
          </a:prstGeom>
          <a:noFill/>
        </p:spPr>
        <p:txBody>
          <a:bodyPr wrap="square" rtlCol="0" anchor="t">
            <a:spAutoFit/>
          </a:bodyPr>
          <a:p>
            <a:pPr algn="l"/>
            <a:r>
              <a:rPr lang="zh-CN" altLang="en-US" b="1">
                <a:sym typeface="+mn-ea"/>
              </a:rPr>
              <a:t>（</a:t>
            </a:r>
            <a:r>
              <a:rPr lang="en-US" altLang="zh-CN" b="1">
                <a:sym typeface="+mn-ea"/>
              </a:rPr>
              <a:t>2</a:t>
            </a:r>
            <a:r>
              <a:rPr lang="zh-CN" altLang="en-US" b="1">
                <a:sym typeface="+mn-ea"/>
              </a:rPr>
              <a:t>）若爸爸的质量为60kg，利用坐拉器抬起爸爸的机械效率为90%，则小</a:t>
            </a:r>
            <a:endParaRPr lang="zh-CN" altLang="en-US" b="1">
              <a:sym typeface="+mn-ea"/>
            </a:endParaRPr>
          </a:p>
          <a:p>
            <a:pPr algn="l"/>
            <a:r>
              <a:rPr lang="zh-CN" altLang="en-US" b="1">
                <a:sym typeface="+mn-ea"/>
              </a:rPr>
              <a:t>明抬起爸爸所做功的功率为多少？</a:t>
            </a:r>
            <a:r>
              <a:rPr lang="en-US" altLang="zh-CN" b="1">
                <a:sym typeface="+mn-ea"/>
              </a:rPr>
              <a:t>(</a:t>
            </a:r>
            <a:r>
              <a:rPr lang="zh-CN" altLang="en-US" b="1">
                <a:latin typeface="宋体" panose="02010600030101010101" pitchFamily="2" charset="-122"/>
                <a:sym typeface="+mn-ea"/>
              </a:rPr>
              <a:t>10N</a:t>
            </a:r>
            <a:r>
              <a:rPr lang="en-US" b="1">
                <a:latin typeface="宋体" panose="02010600030101010101" pitchFamily="2" charset="-122"/>
                <a:cs typeface="宋体" panose="02010600030101010101" pitchFamily="2" charset="-122"/>
                <a:sym typeface="+mn-ea"/>
              </a:rPr>
              <a:t>/kg)</a:t>
            </a:r>
            <a:endParaRPr lang="zh-CN" altLang="en-US"/>
          </a:p>
        </p:txBody>
      </p:sp>
      <p:pic>
        <p:nvPicPr>
          <p:cNvPr id="4" name="图片 3" descr="T({96SR5~F{$}4`~V8IDMDX"/>
          <p:cNvPicPr>
            <a:picLocks noChangeAspect="1"/>
          </p:cNvPicPr>
          <p:nvPr/>
        </p:nvPicPr>
        <p:blipFill>
          <a:blip r:embed="rId3"/>
          <a:stretch>
            <a:fillRect/>
          </a:stretch>
        </p:blipFill>
        <p:spPr>
          <a:xfrm>
            <a:off x="1691640" y="4220845"/>
            <a:ext cx="4742180" cy="2067560"/>
          </a:xfrm>
          <a:prstGeom prst="rect">
            <a:avLst/>
          </a:prstGeom>
        </p:spPr>
      </p:pic>
      <p:sp>
        <p:nvSpPr>
          <p:cNvPr id="2" name="文本框 1"/>
          <p:cNvSpPr txBox="1"/>
          <p:nvPr/>
        </p:nvSpPr>
        <p:spPr>
          <a:xfrm>
            <a:off x="6254115" y="1654810"/>
            <a:ext cx="969010" cy="368300"/>
          </a:xfrm>
          <a:prstGeom prst="rect">
            <a:avLst/>
          </a:prstGeom>
          <a:noFill/>
        </p:spPr>
        <p:txBody>
          <a:bodyPr wrap="square" rtlCol="0">
            <a:spAutoFit/>
          </a:bodyPr>
          <a:p>
            <a:r>
              <a:rPr lang="en-US" altLang="zh-CN">
                <a:solidFill>
                  <a:srgbClr val="FF3300"/>
                </a:solidFill>
                <a:uFillTx/>
              </a:rPr>
              <a:t>C</a:t>
            </a:r>
            <a:endParaRPr lang="en-US" altLang="zh-CN">
              <a:solidFill>
                <a:srgbClr val="FF3300"/>
              </a:solidFill>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Freeform 49"/>
          <p:cNvSpPr>
            <a:spLocks noChangeAspect="1" noEditPoints="1"/>
          </p:cNvSpPr>
          <p:nvPr/>
        </p:nvSpPr>
        <p:spPr>
          <a:xfrm>
            <a:off x="4744641" y="3190875"/>
            <a:ext cx="307181" cy="261938"/>
          </a:xfrm>
          <a:custGeom>
            <a:avLst/>
            <a:gdLst>
              <a:gd name="txL" fmla="*/ 0 w 400"/>
              <a:gd name="txT" fmla="*/ 0 h 340"/>
              <a:gd name="txR" fmla="*/ 400 w 400"/>
              <a:gd name="txB" fmla="*/ 340 h 34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alpha val="100000"/>
            </a:schemeClr>
          </a:solidFill>
          <a:ln w="9525">
            <a:noFill/>
          </a:ln>
        </p:spPr>
        <p:txBody>
          <a:bodyPr/>
          <a:p>
            <a:endParaRPr lang="zh-CN" altLang="en-US" sz="100"/>
          </a:p>
        </p:txBody>
      </p:sp>
      <p:pic>
        <p:nvPicPr>
          <p:cNvPr id="14" name="图片 13" descr="图片1"/>
          <p:cNvPicPr>
            <a:picLocks noChangeAspect="1"/>
          </p:cNvPicPr>
          <p:nvPr/>
        </p:nvPicPr>
        <p:blipFill>
          <a:blip r:embed="rId1"/>
          <a:stretch>
            <a:fillRect/>
          </a:stretch>
        </p:blipFill>
        <p:spPr>
          <a:xfrm>
            <a:off x="213995" y="1614170"/>
            <a:ext cx="8843010" cy="3034665"/>
          </a:xfrm>
          <a:prstGeom prst="rect">
            <a:avLst/>
          </a:prstGeom>
        </p:spPr>
      </p:pic>
      <p:sp>
        <p:nvSpPr>
          <p:cNvPr id="12" name="文本框 11"/>
          <p:cNvSpPr txBox="1"/>
          <p:nvPr/>
        </p:nvSpPr>
        <p:spPr>
          <a:xfrm>
            <a:off x="707390" y="2654935"/>
            <a:ext cx="1212215" cy="953135"/>
          </a:xfrm>
          <a:prstGeom prst="rect">
            <a:avLst/>
          </a:prstGeom>
          <a:noFill/>
        </p:spPr>
        <p:txBody>
          <a:bodyPr wrap="square" rtlCol="0">
            <a:spAutoFit/>
          </a:bodyPr>
          <a:p>
            <a:r>
              <a:rPr lang="zh-CN" altLang="en-US" sz="2800" b="1">
                <a:sym typeface="+mn-ea"/>
              </a:rPr>
              <a:t>热效率</a:t>
            </a:r>
            <a:endParaRPr lang="zh-CN" altLang="en-US" sz="2800" b="1"/>
          </a:p>
        </p:txBody>
      </p:sp>
      <p:sp>
        <p:nvSpPr>
          <p:cNvPr id="15" name="文本框 14"/>
          <p:cNvSpPr txBox="1"/>
          <p:nvPr/>
        </p:nvSpPr>
        <p:spPr>
          <a:xfrm>
            <a:off x="2546350" y="2654935"/>
            <a:ext cx="1339850" cy="953135"/>
          </a:xfrm>
          <a:prstGeom prst="rect">
            <a:avLst/>
          </a:prstGeom>
          <a:noFill/>
        </p:spPr>
        <p:txBody>
          <a:bodyPr wrap="square" rtlCol="0">
            <a:spAutoFit/>
          </a:bodyPr>
          <a:p>
            <a:r>
              <a:rPr lang="zh-CN" altLang="en-US" sz="2800" b="1"/>
              <a:t>热力转换效率</a:t>
            </a:r>
            <a:endParaRPr lang="zh-CN" altLang="en-US" sz="2800" b="1"/>
          </a:p>
        </p:txBody>
      </p:sp>
      <p:sp>
        <p:nvSpPr>
          <p:cNvPr id="17" name="文本框 16"/>
          <p:cNvSpPr txBox="1"/>
          <p:nvPr/>
        </p:nvSpPr>
        <p:spPr>
          <a:xfrm>
            <a:off x="6466840" y="2736850"/>
            <a:ext cx="1361440" cy="1383665"/>
          </a:xfrm>
          <a:prstGeom prst="rect">
            <a:avLst/>
          </a:prstGeom>
          <a:noFill/>
        </p:spPr>
        <p:txBody>
          <a:bodyPr wrap="square" rtlCol="0">
            <a:spAutoFit/>
          </a:bodyPr>
          <a:p>
            <a:r>
              <a:rPr lang="zh-CN" altLang="en-US" sz="2800" b="1">
                <a:solidFill>
                  <a:schemeClr val="bg1"/>
                </a:solidFill>
              </a:rPr>
              <a:t>其它类型效率</a:t>
            </a:r>
            <a:endParaRPr lang="zh-CN" altLang="en-US" sz="2800" b="1">
              <a:solidFill>
                <a:schemeClr val="bg1"/>
              </a:solidFill>
            </a:endParaRPr>
          </a:p>
          <a:p>
            <a:endParaRPr lang="zh-CN" altLang="en-US" sz="2800" b="1">
              <a:solidFill>
                <a:schemeClr val="bg1"/>
              </a:solidFill>
            </a:endParaRPr>
          </a:p>
        </p:txBody>
      </p:sp>
      <p:grpSp>
        <p:nvGrpSpPr>
          <p:cNvPr id="2" name="组合 1"/>
          <p:cNvGrpSpPr/>
          <p:nvPr/>
        </p:nvGrpSpPr>
        <p:grpSpPr>
          <a:xfrm>
            <a:off x="524510" y="4585335"/>
            <a:ext cx="1535430" cy="1242695"/>
            <a:chOff x="826" y="7221"/>
            <a:chExt cx="2418" cy="1957"/>
          </a:xfrm>
        </p:grpSpPr>
        <p:grpSp>
          <p:nvGrpSpPr>
            <p:cNvPr id="19" name="Group 10"/>
            <p:cNvGrpSpPr>
              <a:grpSpLocks noChangeAspect="1"/>
            </p:cNvGrpSpPr>
            <p:nvPr/>
          </p:nvGrpSpPr>
          <p:grpSpPr bwMode="auto">
            <a:xfrm rot="6300000">
              <a:off x="1165" y="6882"/>
              <a:ext cx="1004" cy="1683"/>
              <a:chOff x="2761515" y="2286000"/>
              <a:chExt cx="1645174" cy="2760228"/>
            </a:xfrm>
            <a:solidFill>
              <a:schemeClr val="accent1"/>
            </a:solidFill>
          </p:grpSpPr>
          <p:sp>
            <p:nvSpPr>
              <p:cNvPr id="22" name="Oval 7"/>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3" name="Oval 8"/>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6" name="Oval 9"/>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7" name="Oval 10"/>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8" name="Oval 11"/>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9" name="Freeform 12">
                <a:hlinkClick r:id="rId2"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30" name="Group 11"/>
            <p:cNvGrpSpPr>
              <a:grpSpLocks noChangeAspect="1"/>
            </p:cNvGrpSpPr>
            <p:nvPr/>
          </p:nvGrpSpPr>
          <p:grpSpPr bwMode="auto">
            <a:xfrm rot="15300000" flipV="1">
              <a:off x="1901" y="7835"/>
              <a:ext cx="1004" cy="1683"/>
              <a:chOff x="2761515" y="2286000"/>
              <a:chExt cx="1645174" cy="2760228"/>
            </a:xfrm>
            <a:solidFill>
              <a:schemeClr val="accent1">
                <a:lumMod val="75000"/>
              </a:schemeClr>
            </a:solidFill>
          </p:grpSpPr>
          <p:sp>
            <p:nvSpPr>
              <p:cNvPr id="31" name="Oval 14"/>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2" name="Oval 15"/>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3" name="Oval 16"/>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4" name="Oval 17"/>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5" name="Oval 1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6" name="Freeform 22">
                <a:hlinkClick r:id="rId2"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grpSp>
        <p:nvGrpSpPr>
          <p:cNvPr id="37" name="Group 23"/>
          <p:cNvGrpSpPr>
            <a:grpSpLocks noChangeAspect="1"/>
          </p:cNvGrpSpPr>
          <p:nvPr/>
        </p:nvGrpSpPr>
        <p:grpSpPr bwMode="auto">
          <a:xfrm rot="6300000">
            <a:off x="2644284" y="4352219"/>
            <a:ext cx="694982" cy="1165975"/>
            <a:chOff x="2761515" y="2286000"/>
            <a:chExt cx="1645174" cy="2760228"/>
          </a:xfrm>
          <a:solidFill>
            <a:schemeClr val="accent2"/>
          </a:solidFill>
        </p:grpSpPr>
        <p:sp>
          <p:nvSpPr>
            <p:cNvPr id="38" name="Oval 24"/>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9" name="Oval 25"/>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0" name="Oval 26"/>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1" name="Oval 27"/>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2" name="Oval 28"/>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3" name="Freeform 29">
              <a:hlinkClick r:id="rId3"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44" name="Group 25"/>
          <p:cNvGrpSpPr>
            <a:grpSpLocks noChangeAspect="1"/>
          </p:cNvGrpSpPr>
          <p:nvPr/>
        </p:nvGrpSpPr>
        <p:grpSpPr bwMode="auto">
          <a:xfrm rot="15300000" flipV="1">
            <a:off x="3004995" y="4879591"/>
            <a:ext cx="694982" cy="1165975"/>
            <a:chOff x="2761515" y="2286000"/>
            <a:chExt cx="1645174" cy="2760228"/>
          </a:xfrm>
          <a:solidFill>
            <a:schemeClr val="accent2">
              <a:lumMod val="75000"/>
            </a:schemeClr>
          </a:solidFill>
        </p:grpSpPr>
        <p:sp>
          <p:nvSpPr>
            <p:cNvPr id="45" name="Oval 31"/>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6" name="Oval 32"/>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7" name="Oval 33"/>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8" name="Oval 34"/>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9" name="Oval 35"/>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0" name="Freeform 36">
              <a:hlinkClick r:id="rId3"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51" name="Group 32"/>
          <p:cNvGrpSpPr>
            <a:grpSpLocks noChangeAspect="1"/>
          </p:cNvGrpSpPr>
          <p:nvPr/>
        </p:nvGrpSpPr>
        <p:grpSpPr bwMode="auto">
          <a:xfrm rot="6300000">
            <a:off x="4470252" y="4260359"/>
            <a:ext cx="738224" cy="1238729"/>
            <a:chOff x="2761515" y="2286000"/>
            <a:chExt cx="1645174" cy="2760228"/>
          </a:xfrm>
          <a:solidFill>
            <a:schemeClr val="accent3"/>
          </a:solidFill>
        </p:grpSpPr>
        <p:sp>
          <p:nvSpPr>
            <p:cNvPr id="52" name="Oval 38"/>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3" name="Oval 39"/>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4" name="Oval 40"/>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5" name="Oval 41"/>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6" name="Oval 42"/>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7" name="Freeform 43">
              <a:hlinkClick r:id="rId4"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58" name="Group 39"/>
          <p:cNvGrpSpPr>
            <a:grpSpLocks noChangeAspect="1"/>
          </p:cNvGrpSpPr>
          <p:nvPr/>
        </p:nvGrpSpPr>
        <p:grpSpPr bwMode="auto">
          <a:xfrm rot="15300000" flipV="1">
            <a:off x="4894088" y="4891677"/>
            <a:ext cx="738224" cy="1238731"/>
            <a:chOff x="2761515" y="2286000"/>
            <a:chExt cx="1645174" cy="2760228"/>
          </a:xfrm>
          <a:solidFill>
            <a:schemeClr val="accent3">
              <a:lumMod val="75000"/>
            </a:schemeClr>
          </a:solidFill>
        </p:grpSpPr>
        <p:sp>
          <p:nvSpPr>
            <p:cNvPr id="59" name="Oval 45"/>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0" name="Oval 46"/>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1" name="Oval 47"/>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2" name="Oval 48"/>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3" name="Oval 4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4" name="Freeform 50">
              <a:hlinkClick r:id="rId4"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65" name="Group 46"/>
          <p:cNvGrpSpPr>
            <a:grpSpLocks noChangeAspect="1"/>
          </p:cNvGrpSpPr>
          <p:nvPr/>
        </p:nvGrpSpPr>
        <p:grpSpPr bwMode="auto">
          <a:xfrm rot="6300000">
            <a:off x="6560215" y="4158853"/>
            <a:ext cx="836293" cy="1402099"/>
            <a:chOff x="2761515" y="2286000"/>
            <a:chExt cx="1645174" cy="2760228"/>
          </a:xfrm>
          <a:solidFill>
            <a:schemeClr val="accent4"/>
          </a:solidFill>
        </p:grpSpPr>
        <p:sp>
          <p:nvSpPr>
            <p:cNvPr id="66" name="Oval 52"/>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7" name="Oval 53"/>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8" name="Oval 54"/>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9" name="Oval 55"/>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0" name="Oval 56"/>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1" name="Freeform 57">
              <a:hlinkClick r:id="rId4"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72" name="Group 53"/>
          <p:cNvGrpSpPr>
            <a:grpSpLocks noChangeAspect="1"/>
          </p:cNvGrpSpPr>
          <p:nvPr/>
        </p:nvGrpSpPr>
        <p:grpSpPr bwMode="auto">
          <a:xfrm rot="15300000" flipV="1">
            <a:off x="6958210" y="4811189"/>
            <a:ext cx="836293" cy="1402098"/>
            <a:chOff x="2761515" y="2286000"/>
            <a:chExt cx="1645174" cy="2760228"/>
          </a:xfrm>
          <a:solidFill>
            <a:schemeClr val="accent4">
              <a:lumMod val="75000"/>
            </a:schemeClr>
          </a:solidFill>
        </p:grpSpPr>
        <p:sp>
          <p:nvSpPr>
            <p:cNvPr id="73" name="Oval 59"/>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4" name="Oval 60"/>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5" name="Oval 61"/>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6" name="Oval 62"/>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7" name="Oval 63"/>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8" name="Freeform 64">
              <a:hlinkClick r:id="rId4"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81" name="Group 68"/>
          <p:cNvGrpSpPr>
            <a:grpSpLocks noChangeAspect="1"/>
          </p:cNvGrpSpPr>
          <p:nvPr/>
        </p:nvGrpSpPr>
        <p:grpSpPr>
          <a:xfrm>
            <a:off x="898208" y="3962718"/>
            <a:ext cx="476139" cy="662638"/>
            <a:chOff x="1653070" y="1521540"/>
            <a:chExt cx="533176" cy="745410"/>
          </a:xfrm>
        </p:grpSpPr>
        <p:cxnSp>
          <p:nvCxnSpPr>
            <p:cNvPr id="82" name="Straight Connector 69"/>
            <p:cNvCxnSpPr/>
            <p:nvPr/>
          </p:nvCxnSpPr>
          <p:spPr>
            <a:xfrm flipV="1">
              <a:off x="1918867" y="1758354"/>
              <a:ext cx="0" cy="508596"/>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65" name="Rectangle 1436"/>
            <p:cNvSpPr/>
            <p:nvPr/>
          </p:nvSpPr>
          <p:spPr>
            <a:xfrm>
              <a:off x="1653070" y="1521540"/>
              <a:ext cx="533176" cy="169475"/>
            </a:xfrm>
            <a:prstGeom prst="rect">
              <a:avLst/>
            </a:prstGeom>
            <a:noFill/>
            <a:ln w="9525">
              <a:noFill/>
            </a:ln>
          </p:spPr>
          <p:txBody>
            <a:bodyPr wrap="non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01</a:t>
              </a:r>
              <a:endParaRPr lang="en-US" altLang="zh-CN" sz="2800" b="1" dirty="0">
                <a:solidFill>
                  <a:srgbClr val="B5B5B5"/>
                </a:solidFill>
                <a:latin typeface="微软雅黑" panose="020B0503020204020204" charset="-122"/>
                <a:ea typeface="微软雅黑" panose="020B0503020204020204" charset="-122"/>
              </a:endParaRPr>
            </a:p>
          </p:txBody>
        </p:sp>
      </p:grpSp>
      <p:grpSp>
        <p:nvGrpSpPr>
          <p:cNvPr id="85" name="Group 74"/>
          <p:cNvGrpSpPr>
            <a:grpSpLocks noChangeAspect="1"/>
          </p:cNvGrpSpPr>
          <p:nvPr/>
        </p:nvGrpSpPr>
        <p:grpSpPr>
          <a:xfrm>
            <a:off x="2829505" y="3962400"/>
            <a:ext cx="530860" cy="662639"/>
            <a:chOff x="1622433" y="1521540"/>
            <a:chExt cx="594450" cy="745410"/>
          </a:xfrm>
        </p:grpSpPr>
        <p:cxnSp>
          <p:nvCxnSpPr>
            <p:cNvPr id="86" name="Straight Connector 75"/>
            <p:cNvCxnSpPr/>
            <p:nvPr/>
          </p:nvCxnSpPr>
          <p:spPr>
            <a:xfrm flipV="1">
              <a:off x="1918866" y="1758355"/>
              <a:ext cx="0" cy="508595"/>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61" name="Rectangle 1436"/>
            <p:cNvSpPr/>
            <p:nvPr/>
          </p:nvSpPr>
          <p:spPr>
            <a:xfrm>
              <a:off x="1622433" y="1521540"/>
              <a:ext cx="594450" cy="190009"/>
            </a:xfrm>
            <a:prstGeom prst="rect">
              <a:avLst/>
            </a:prstGeom>
            <a:noFill/>
            <a:ln w="9525">
              <a:noFill/>
            </a:ln>
          </p:spPr>
          <p:txBody>
            <a:bodyPr wrap="non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a:t>
              </a:r>
              <a:r>
                <a:rPr lang="en-US" altLang="id-ID" sz="1100" b="1" dirty="0">
                  <a:solidFill>
                    <a:srgbClr val="B5B5B5"/>
                  </a:solidFill>
                  <a:latin typeface="微软雅黑" panose="020B0503020204020204" charset="-122"/>
                  <a:ea typeface="微软雅黑" panose="020B0503020204020204" charset="-122"/>
                </a:rPr>
                <a:t>2</a:t>
              </a:r>
              <a:endParaRPr lang="en-US" altLang="id-ID" sz="1100" b="1" dirty="0">
                <a:solidFill>
                  <a:srgbClr val="B5B5B5"/>
                </a:solidFill>
                <a:latin typeface="微软雅黑" panose="020B0503020204020204" charset="-122"/>
                <a:ea typeface="微软雅黑" panose="020B0503020204020204" charset="-122"/>
              </a:endParaRPr>
            </a:p>
          </p:txBody>
        </p:sp>
      </p:grpSp>
      <p:grpSp>
        <p:nvGrpSpPr>
          <p:cNvPr id="89" name="Group 80"/>
          <p:cNvGrpSpPr>
            <a:grpSpLocks noChangeAspect="1"/>
          </p:cNvGrpSpPr>
          <p:nvPr/>
        </p:nvGrpSpPr>
        <p:grpSpPr>
          <a:xfrm>
            <a:off x="4569460" y="3968750"/>
            <a:ext cx="568960" cy="656590"/>
            <a:chOff x="1653070" y="1521540"/>
            <a:chExt cx="533176" cy="632257"/>
          </a:xfrm>
        </p:grpSpPr>
        <p:cxnSp>
          <p:nvCxnSpPr>
            <p:cNvPr id="90" name="Straight Connector 81"/>
            <p:cNvCxnSpPr/>
            <p:nvPr/>
          </p:nvCxnSpPr>
          <p:spPr>
            <a:xfrm flipV="1">
              <a:off x="1918867" y="1758240"/>
              <a:ext cx="0" cy="395557"/>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57" name="Rectangle 1436"/>
            <p:cNvSpPr/>
            <p:nvPr/>
          </p:nvSpPr>
          <p:spPr>
            <a:xfrm>
              <a:off x="1653070" y="1521540"/>
              <a:ext cx="533176" cy="162650"/>
            </a:xfrm>
            <a:prstGeom prst="rect">
              <a:avLst/>
            </a:prstGeom>
            <a:noFill/>
            <a:ln w="9525">
              <a:noFill/>
            </a:ln>
          </p:spPr>
          <p:txBody>
            <a:bodyPr wrap="squar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a:t>
              </a:r>
              <a:r>
                <a:rPr lang="en-US" altLang="id-ID" sz="1100" b="1" dirty="0">
                  <a:solidFill>
                    <a:srgbClr val="B5B5B5"/>
                  </a:solidFill>
                  <a:latin typeface="微软雅黑" panose="020B0503020204020204" charset="-122"/>
                  <a:ea typeface="微软雅黑" panose="020B0503020204020204" charset="-122"/>
                </a:rPr>
                <a:t>3</a:t>
              </a:r>
              <a:endParaRPr lang="en-US" altLang="id-ID" sz="1100" b="1" dirty="0">
                <a:solidFill>
                  <a:srgbClr val="B5B5B5"/>
                </a:solidFill>
                <a:latin typeface="微软雅黑" panose="020B0503020204020204" charset="-122"/>
                <a:ea typeface="微软雅黑" panose="020B0503020204020204" charset="-122"/>
              </a:endParaRPr>
            </a:p>
          </p:txBody>
        </p:sp>
      </p:grpSp>
      <p:grpSp>
        <p:nvGrpSpPr>
          <p:cNvPr id="93" name="Group 86"/>
          <p:cNvGrpSpPr>
            <a:grpSpLocks noChangeAspect="1"/>
          </p:cNvGrpSpPr>
          <p:nvPr/>
        </p:nvGrpSpPr>
        <p:grpSpPr>
          <a:xfrm>
            <a:off x="6590665" y="3961130"/>
            <a:ext cx="622300" cy="664845"/>
            <a:chOff x="1653070" y="1521540"/>
            <a:chExt cx="533176" cy="560257"/>
          </a:xfrm>
        </p:grpSpPr>
        <p:cxnSp>
          <p:nvCxnSpPr>
            <p:cNvPr id="94" name="Straight Connector 87"/>
            <p:cNvCxnSpPr/>
            <p:nvPr/>
          </p:nvCxnSpPr>
          <p:spPr>
            <a:xfrm flipV="1">
              <a:off x="1918867" y="1758023"/>
              <a:ext cx="0" cy="323774"/>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53" name="Rectangle 1436"/>
            <p:cNvSpPr/>
            <p:nvPr/>
          </p:nvSpPr>
          <p:spPr>
            <a:xfrm>
              <a:off x="1653070" y="1521540"/>
              <a:ext cx="533176" cy="142338"/>
            </a:xfrm>
            <a:prstGeom prst="rect">
              <a:avLst/>
            </a:prstGeom>
            <a:noFill/>
            <a:ln w="9525">
              <a:noFill/>
            </a:ln>
          </p:spPr>
          <p:txBody>
            <a:bodyPr wrap="squar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a:t>
              </a:r>
              <a:r>
                <a:rPr lang="en-US" altLang="id-ID" sz="1100" b="1" dirty="0">
                  <a:solidFill>
                    <a:srgbClr val="B5B5B5"/>
                  </a:solidFill>
                  <a:latin typeface="微软雅黑" panose="020B0503020204020204" charset="-122"/>
                  <a:ea typeface="微软雅黑" panose="020B0503020204020204" charset="-122"/>
                </a:rPr>
                <a:t>4</a:t>
              </a:r>
              <a:endParaRPr lang="en-US" altLang="id-ID" sz="1100" b="1" dirty="0">
                <a:solidFill>
                  <a:srgbClr val="B5B5B5"/>
                </a:solidFill>
                <a:latin typeface="微软雅黑" panose="020B0503020204020204" charset="-122"/>
                <a:ea typeface="微软雅黑" panose="020B0503020204020204" charset="-122"/>
              </a:endParaRPr>
            </a:p>
          </p:txBody>
        </p:sp>
      </p:grpSp>
      <p:sp>
        <p:nvSpPr>
          <p:cNvPr id="96" name="Freeform 16"/>
          <p:cNvSpPr>
            <a:spLocks noEditPoints="1"/>
          </p:cNvSpPr>
          <p:nvPr/>
        </p:nvSpPr>
        <p:spPr bwMode="auto">
          <a:xfrm>
            <a:off x="729173" y="582923"/>
            <a:ext cx="705887" cy="1071550"/>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3">
              <a:lumMod val="50000"/>
            </a:schemeClr>
          </a:solidFill>
          <a:ln w="9525">
            <a:noFill/>
            <a:round/>
          </a:ln>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nb-NO" altLang="id-ID" sz="825">
              <a:latin typeface="+mn-lt"/>
            </a:endParaRPr>
          </a:p>
        </p:txBody>
      </p:sp>
      <p:sp>
        <p:nvSpPr>
          <p:cNvPr id="97" name="文本框 96"/>
          <p:cNvSpPr txBox="1"/>
          <p:nvPr/>
        </p:nvSpPr>
        <p:spPr>
          <a:xfrm>
            <a:off x="2338705" y="765175"/>
            <a:ext cx="4360545" cy="706755"/>
          </a:xfrm>
          <a:prstGeom prst="rect">
            <a:avLst/>
          </a:prstGeom>
          <a:noFill/>
        </p:spPr>
        <p:txBody>
          <a:bodyPr wrap="square" rtlCol="0">
            <a:spAutoFit/>
          </a:bodyPr>
          <a:p>
            <a:r>
              <a:rPr lang="zh-CN" altLang="en-US" sz="4000" b="1">
                <a:latin typeface="楷体" panose="02010609060101010101" charset="-122"/>
                <a:ea typeface="楷体" panose="02010609060101010101" charset="-122"/>
              </a:rPr>
              <a:t>谁是效率最高的？</a:t>
            </a:r>
            <a:endParaRPr lang="zh-CN" altLang="en-US" sz="4000" b="1">
              <a:latin typeface="楷体" panose="02010609060101010101" charset="-122"/>
              <a:ea typeface="楷体" panose="02010609060101010101" charset="-122"/>
            </a:endParaRPr>
          </a:p>
        </p:txBody>
      </p:sp>
      <p:pic>
        <p:nvPicPr>
          <p:cNvPr id="7" name="图片 6" descr="稿定设计导出-20181107-13530"/>
          <p:cNvPicPr>
            <a:picLocks noChangeAspect="1"/>
          </p:cNvPicPr>
          <p:nvPr/>
        </p:nvPicPr>
        <p:blipFill>
          <a:blip r:embed="rId5"/>
          <a:stretch>
            <a:fillRect/>
          </a:stretch>
        </p:blipFill>
        <p:spPr>
          <a:xfrm>
            <a:off x="213995" y="4228465"/>
            <a:ext cx="2019935" cy="1859915"/>
          </a:xfrm>
          <a:prstGeom prst="rect">
            <a:avLst/>
          </a:prstGeom>
        </p:spPr>
      </p:pic>
      <p:pic>
        <p:nvPicPr>
          <p:cNvPr id="3" name="图片 2" descr="稿定设计导出-20181107-13530"/>
          <p:cNvPicPr>
            <a:picLocks noChangeAspect="1"/>
          </p:cNvPicPr>
          <p:nvPr/>
        </p:nvPicPr>
        <p:blipFill>
          <a:blip r:embed="rId5"/>
          <a:stretch>
            <a:fillRect/>
          </a:stretch>
        </p:blipFill>
        <p:spPr>
          <a:xfrm>
            <a:off x="2055495" y="4222115"/>
            <a:ext cx="2019935" cy="1859915"/>
          </a:xfrm>
          <a:prstGeom prst="rect">
            <a:avLst/>
          </a:prstGeom>
        </p:spPr>
      </p:pic>
      <p:pic>
        <p:nvPicPr>
          <p:cNvPr id="4" name="图片 3" descr="稿定设计导出-20181107-13530"/>
          <p:cNvPicPr>
            <a:picLocks noChangeAspect="1"/>
          </p:cNvPicPr>
          <p:nvPr/>
        </p:nvPicPr>
        <p:blipFill>
          <a:blip r:embed="rId5"/>
          <a:stretch>
            <a:fillRect/>
          </a:stretch>
        </p:blipFill>
        <p:spPr>
          <a:xfrm>
            <a:off x="3930015" y="4214495"/>
            <a:ext cx="2019935" cy="1859915"/>
          </a:xfrm>
          <a:prstGeom prst="rect">
            <a:avLst/>
          </a:prstGeom>
        </p:spPr>
      </p:pic>
      <p:sp>
        <p:nvSpPr>
          <p:cNvPr id="5" name="文本框 4"/>
          <p:cNvSpPr txBox="1"/>
          <p:nvPr/>
        </p:nvSpPr>
        <p:spPr>
          <a:xfrm>
            <a:off x="4381500" y="2654935"/>
            <a:ext cx="1465580" cy="953135"/>
          </a:xfrm>
          <a:prstGeom prst="rect">
            <a:avLst/>
          </a:prstGeom>
          <a:noFill/>
        </p:spPr>
        <p:txBody>
          <a:bodyPr wrap="square" rtlCol="0">
            <a:spAutoFit/>
          </a:bodyPr>
          <a:p>
            <a:r>
              <a:rPr lang="zh-CN" altLang="en-US" sz="2800" b="1"/>
              <a:t>简单机械效率</a:t>
            </a:r>
            <a:endParaRPr lang="zh-CN" altLang="en-US" sz="2800" b="1"/>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linds(horizontal)">
                                      <p:cBhvr>
                                        <p:cTn id="10" dur="500"/>
                                        <p:tgtEl>
                                          <p:spTgt spid="65"/>
                                        </p:tgtEl>
                                      </p:cBhvr>
                                    </p:animEffect>
                                  </p:childTnLst>
                                </p:cTn>
                              </p:par>
                              <p:par>
                                <p:cTn id="11" presetID="3" presetClass="entr" presetSubtype="1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blinds(horizontal)">
                                      <p:cBhvr>
                                        <p:cTn id="13" dur="500"/>
                                        <p:tgtEl>
                                          <p:spTgt spid="93"/>
                                        </p:tgtEl>
                                      </p:cBhvr>
                                    </p:animEffect>
                                  </p:childTnLst>
                                </p:cTn>
                              </p:par>
                              <p:par>
                                <p:cTn id="14" presetID="3" presetClass="entr" presetSubtype="10"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linds(horizontal)">
                                      <p:cBhvr>
                                        <p:cTn id="1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41325" y="3198495"/>
            <a:ext cx="5080000" cy="414020"/>
          </a:xfrm>
          <a:prstGeom prst="rect">
            <a:avLst/>
          </a:prstGeom>
          <a:noFill/>
          <a:ln w="9525">
            <a:noFill/>
          </a:ln>
        </p:spPr>
        <p:txBody>
          <a:bodyPr>
            <a:spAutoFit/>
          </a:bodyPr>
          <a:p>
            <a:r>
              <a:rPr lang="en-US" altLang="zh-CN" sz="1050">
                <a:latin typeface="Calibri" panose="020F0502020204030204" charset="0"/>
                <a:ea typeface="Calibri" panose="020F0502020204030204" charset="0"/>
                <a:cs typeface="Calibri" panose="020F0502020204030204" charset="0"/>
              </a:rPr>
              <a:t> </a:t>
            </a:r>
            <a:endParaRPr lang="zh-CN" altLang="en-US"/>
          </a:p>
        </p:txBody>
      </p:sp>
      <p:sp>
        <p:nvSpPr>
          <p:cNvPr id="101" name="文本框 100"/>
          <p:cNvSpPr txBox="1"/>
          <p:nvPr/>
        </p:nvSpPr>
        <p:spPr>
          <a:xfrm>
            <a:off x="2032000" y="4723765"/>
            <a:ext cx="5080000" cy="414020"/>
          </a:xfrm>
          <a:prstGeom prst="rect">
            <a:avLst/>
          </a:prstGeom>
          <a:noFill/>
          <a:ln w="9525">
            <a:noFill/>
          </a:ln>
        </p:spPr>
        <p:txBody>
          <a:bodyPr>
            <a:spAutoFit/>
          </a:bodyPr>
          <a:p>
            <a:r>
              <a:rPr lang="en-US" sz="1050">
                <a:latin typeface="Calibri" panose="020F0502020204030204" charset="0"/>
              </a:rPr>
              <a:t> </a:t>
            </a:r>
            <a:endParaRPr lang="zh-CN" altLang="en-US"/>
          </a:p>
        </p:txBody>
      </p:sp>
      <p:sp>
        <p:nvSpPr>
          <p:cNvPr id="4" name="文本框 3"/>
          <p:cNvSpPr txBox="1"/>
          <p:nvPr/>
        </p:nvSpPr>
        <p:spPr>
          <a:xfrm>
            <a:off x="88265" y="428625"/>
            <a:ext cx="2327910" cy="521970"/>
          </a:xfrm>
          <a:prstGeom prst="rect">
            <a:avLst/>
          </a:prstGeom>
          <a:noFill/>
        </p:spPr>
        <p:txBody>
          <a:bodyPr wrap="none" rtlCol="0" anchor="t">
            <a:spAutoFit/>
          </a:bodyPr>
          <a:p>
            <a:r>
              <a:rPr lang="zh-CN" altLang="en-US" sz="2800" b="1">
                <a:sym typeface="+mn-ea"/>
              </a:rPr>
              <a:t>滑轮组效率：</a:t>
            </a:r>
            <a:endParaRPr lang="zh-CN" altLang="en-US" sz="2800" b="1">
              <a:sym typeface="+mn-ea"/>
            </a:endParaRPr>
          </a:p>
        </p:txBody>
      </p:sp>
      <p:graphicFrame>
        <p:nvGraphicFramePr>
          <p:cNvPr id="6" name="对象 5"/>
          <p:cNvGraphicFramePr/>
          <p:nvPr/>
        </p:nvGraphicFramePr>
        <p:xfrm>
          <a:off x="2424430" y="247650"/>
          <a:ext cx="3266440" cy="1119505"/>
        </p:xfrm>
        <a:graphic>
          <a:graphicData uri="http://schemas.openxmlformats.org/presentationml/2006/ole">
            <mc:AlternateContent xmlns:mc="http://schemas.openxmlformats.org/markup-compatibility/2006">
              <mc:Choice xmlns:v="urn:schemas-microsoft-com:vml" Requires="v">
                <p:oleObj spid="_x0000_s18" name="" r:id="rId1" imgW="965200" imgH="444500" progId="Equation.KSEE3">
                  <p:embed/>
                </p:oleObj>
              </mc:Choice>
              <mc:Fallback>
                <p:oleObj name="" r:id="rId1" imgW="965200" imgH="444500" progId="Equation.KSEE3">
                  <p:embed/>
                  <p:pic>
                    <p:nvPicPr>
                      <p:cNvPr id="0" name="图片 10"/>
                      <p:cNvPicPr/>
                      <p:nvPr/>
                    </p:nvPicPr>
                    <p:blipFill>
                      <a:blip r:embed="rId2"/>
                      <a:stretch>
                        <a:fillRect/>
                      </a:stretch>
                    </p:blipFill>
                    <p:spPr>
                      <a:xfrm>
                        <a:off x="2424430" y="247650"/>
                        <a:ext cx="3266440" cy="1119505"/>
                      </a:xfrm>
                      <a:prstGeom prst="rect">
                        <a:avLst/>
                      </a:prstGeom>
                      <a:ln>
                        <a:noFill/>
                      </a:ln>
                    </p:spPr>
                  </p:pic>
                </p:oleObj>
              </mc:Fallback>
            </mc:AlternateContent>
          </a:graphicData>
        </a:graphic>
      </p:graphicFrame>
      <p:pic>
        <p:nvPicPr>
          <p:cNvPr id="7" name="图片 6" descr="~MGHDG_85EL)WYO8XO6D7_S"/>
          <p:cNvPicPr>
            <a:picLocks noChangeAspect="1"/>
          </p:cNvPicPr>
          <p:nvPr/>
        </p:nvPicPr>
        <p:blipFill>
          <a:blip r:embed="rId3"/>
          <a:stretch>
            <a:fillRect/>
          </a:stretch>
        </p:blipFill>
        <p:spPr>
          <a:xfrm>
            <a:off x="724535" y="3756660"/>
            <a:ext cx="1307465" cy="2230755"/>
          </a:xfrm>
          <a:prstGeom prst="rect">
            <a:avLst/>
          </a:prstGeom>
        </p:spPr>
      </p:pic>
      <p:sp>
        <p:nvSpPr>
          <p:cNvPr id="3" name="文本框 2"/>
          <p:cNvSpPr txBox="1"/>
          <p:nvPr/>
        </p:nvSpPr>
        <p:spPr>
          <a:xfrm>
            <a:off x="724535" y="1203325"/>
            <a:ext cx="7376160" cy="1630045"/>
          </a:xfrm>
          <a:prstGeom prst="rect">
            <a:avLst/>
          </a:prstGeom>
          <a:noFill/>
        </p:spPr>
        <p:txBody>
          <a:bodyPr wrap="square" rtlCol="0" anchor="t">
            <a:spAutoFit/>
          </a:bodyPr>
          <a:p>
            <a:r>
              <a:rPr lang="zh-CN" altLang="en-US" sz="2000" b="1">
                <a:latin typeface="宋体" panose="02010600030101010101" pitchFamily="2" charset="-122"/>
              </a:rPr>
              <a:t>5.质量为</a:t>
            </a:r>
            <a:r>
              <a:rPr lang="en-US" altLang="zh-CN" sz="2000" b="1">
                <a:latin typeface="宋体" panose="02010600030101010101" pitchFamily="2" charset="-122"/>
              </a:rPr>
              <a:t>60</a:t>
            </a:r>
            <a:r>
              <a:rPr lang="zh-CN" altLang="en-US" sz="2000" b="1">
                <a:latin typeface="宋体" panose="02010600030101010101" pitchFamily="2" charset="-122"/>
              </a:rPr>
              <a:t>kg的爸爸用如图所示的健身器材拉起质量不同的物体（摩擦力及绳重、吊篮重均忽略不计，g＝10N</a:t>
            </a:r>
            <a:r>
              <a:rPr lang="en-US" sz="2000" b="1">
                <a:latin typeface="宋体" panose="02010600030101010101" pitchFamily="2" charset="-122"/>
                <a:cs typeface="宋体" panose="02010600030101010101" pitchFamily="2" charset="-122"/>
                <a:sym typeface="+mn-ea"/>
              </a:rPr>
              <a:t>/kg</a:t>
            </a:r>
            <a:r>
              <a:rPr lang="zh-CN" altLang="en-US" sz="2000" b="1">
                <a:latin typeface="宋体" panose="02010600030101010101" pitchFamily="2" charset="-122"/>
                <a:cs typeface="宋体" panose="02010600030101010101" pitchFamily="2" charset="-122"/>
                <a:sym typeface="+mn-ea"/>
              </a:rPr>
              <a:t>）</a:t>
            </a:r>
            <a:endParaRPr lang="zh-CN" altLang="en-US" sz="2000" b="1">
              <a:latin typeface="宋体" panose="02010600030101010101" pitchFamily="2" charset="-122"/>
            </a:endParaRPr>
          </a:p>
          <a:p>
            <a:r>
              <a:rPr lang="zh-CN" altLang="en-US" sz="2000" b="1">
                <a:latin typeface="宋体" panose="02010600030101010101" pitchFamily="2" charset="-122"/>
              </a:rPr>
              <a:t>（1）若爸爸在10s内将吊篮中的质量为30kg小明匀速上升了20cm，此时滑轮组的机械效率为75％，求爸爸做功的功率？</a:t>
            </a:r>
            <a:endParaRPr lang="zh-CN" altLang="en-US" sz="2000" b="1">
              <a:latin typeface="宋体" panose="02010600030101010101" pitchFamily="2" charset="-122"/>
            </a:endParaRPr>
          </a:p>
          <a:p>
            <a:endParaRPr lang="en-US" altLang="zh-CN" sz="2000" b="1">
              <a:latin typeface="宋体" panose="02010600030101010101" pitchFamily="2" charset="-122"/>
            </a:endParaRPr>
          </a:p>
        </p:txBody>
      </p:sp>
      <p:sp>
        <p:nvSpPr>
          <p:cNvPr id="2" name="文本框 1"/>
          <p:cNvSpPr txBox="1"/>
          <p:nvPr/>
        </p:nvSpPr>
        <p:spPr>
          <a:xfrm>
            <a:off x="636905" y="2944495"/>
            <a:ext cx="7464425" cy="1014730"/>
          </a:xfrm>
          <a:prstGeom prst="rect">
            <a:avLst/>
          </a:prstGeom>
          <a:noFill/>
        </p:spPr>
        <p:txBody>
          <a:bodyPr wrap="square" rtlCol="0">
            <a:spAutoFit/>
          </a:bodyPr>
          <a:p>
            <a:r>
              <a:rPr lang="zh-CN" altLang="en-US" sz="2000" b="1">
                <a:latin typeface="宋体" panose="02010600030101010101" pitchFamily="2" charset="-122"/>
                <a:sym typeface="+mn-ea"/>
              </a:rPr>
              <a:t>（2）绳子所能承受的最大拉力为700N，小明把不同重的物体放在吊篮中，爸爸竖直向下拉时，此滑轮组的机械效率最大值是多少？(保留整数）</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对象 7"/>
          <p:cNvGraphicFramePr/>
          <p:nvPr/>
        </p:nvGraphicFramePr>
        <p:xfrm>
          <a:off x="3326130" y="2308860"/>
          <a:ext cx="4556125" cy="2071370"/>
        </p:xfrm>
        <a:graphic>
          <a:graphicData uri="http://schemas.openxmlformats.org/presentationml/2006/ole">
            <mc:AlternateContent xmlns:mc="http://schemas.openxmlformats.org/markup-compatibility/2006">
              <mc:Choice xmlns:v="urn:schemas-microsoft-com:vml" Requires="v">
                <p:oleObj spid="_x0000_s18" name="" r:id="rId1" imgW="965200" imgH="444500" progId="Equation.KSEE3">
                  <p:embed/>
                </p:oleObj>
              </mc:Choice>
              <mc:Fallback>
                <p:oleObj name="" r:id="rId1" imgW="965200" imgH="444500" progId="Equation.KSEE3">
                  <p:embed/>
                  <p:pic>
                    <p:nvPicPr>
                      <p:cNvPr id="0" name="图片 10"/>
                      <p:cNvPicPr/>
                      <p:nvPr/>
                    </p:nvPicPr>
                    <p:blipFill>
                      <a:blip r:embed="rId2"/>
                      <a:stretch>
                        <a:fillRect/>
                      </a:stretch>
                    </p:blipFill>
                    <p:spPr>
                      <a:xfrm>
                        <a:off x="3326130" y="2308860"/>
                        <a:ext cx="4556125" cy="2071370"/>
                      </a:xfrm>
                      <a:prstGeom prst="rect">
                        <a:avLst/>
                      </a:prstGeom>
                      <a:ln>
                        <a:noFill/>
                      </a:ln>
                    </p:spPr>
                  </p:pic>
                </p:oleObj>
              </mc:Fallback>
            </mc:AlternateContent>
          </a:graphicData>
        </a:graphic>
      </p:graphicFrame>
      <p:sp>
        <p:nvSpPr>
          <p:cNvPr id="3" name="文本框 2"/>
          <p:cNvSpPr txBox="1"/>
          <p:nvPr/>
        </p:nvSpPr>
        <p:spPr>
          <a:xfrm>
            <a:off x="1299845" y="2759075"/>
            <a:ext cx="1536700" cy="829945"/>
          </a:xfrm>
          <a:prstGeom prst="rect">
            <a:avLst/>
          </a:prstGeom>
          <a:noFill/>
        </p:spPr>
        <p:txBody>
          <a:bodyPr wrap="square" rtlCol="0">
            <a:spAutoFit/>
          </a:bodyPr>
          <a:p>
            <a:r>
              <a:rPr lang="zh-CN" altLang="en-US" sz="4800" b="1"/>
              <a:t>效率</a:t>
            </a:r>
            <a:r>
              <a:rPr lang="zh-CN" altLang="en-US" sz="3600" b="1"/>
              <a:t>：</a:t>
            </a:r>
            <a:endParaRPr lang="zh-CN" altLang="en-US" sz="3600" b="1"/>
          </a:p>
        </p:txBody>
      </p:sp>
      <p:sp>
        <p:nvSpPr>
          <p:cNvPr id="4" name="文本框 3"/>
          <p:cNvSpPr txBox="1"/>
          <p:nvPr/>
        </p:nvSpPr>
        <p:spPr>
          <a:xfrm>
            <a:off x="520065" y="690245"/>
            <a:ext cx="2632710" cy="583565"/>
          </a:xfrm>
          <a:prstGeom prst="rect">
            <a:avLst/>
          </a:prstGeom>
          <a:noFill/>
        </p:spPr>
        <p:txBody>
          <a:bodyPr wrap="none" rtlCol="0">
            <a:spAutoFit/>
          </a:bodyPr>
          <a:p>
            <a:r>
              <a:rPr lang="zh-CN" altLang="en-US" sz="3200" b="1"/>
              <a:t>四、挑战自我</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Freeform 49"/>
          <p:cNvSpPr>
            <a:spLocks noChangeAspect="1" noEditPoints="1"/>
          </p:cNvSpPr>
          <p:nvPr/>
        </p:nvSpPr>
        <p:spPr>
          <a:xfrm>
            <a:off x="4744641" y="3190875"/>
            <a:ext cx="307181" cy="261938"/>
          </a:xfrm>
          <a:custGeom>
            <a:avLst/>
            <a:gdLst>
              <a:gd name="txL" fmla="*/ 0 w 400"/>
              <a:gd name="txT" fmla="*/ 0 h 340"/>
              <a:gd name="txR" fmla="*/ 400 w 400"/>
              <a:gd name="txB" fmla="*/ 340 h 34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alpha val="100000"/>
            </a:schemeClr>
          </a:solidFill>
          <a:ln w="9525">
            <a:noFill/>
          </a:ln>
        </p:spPr>
        <p:txBody>
          <a:bodyPr/>
          <a:p>
            <a:endParaRPr lang="zh-CN" altLang="en-US" sz="100"/>
          </a:p>
        </p:txBody>
      </p:sp>
      <p:pic>
        <p:nvPicPr>
          <p:cNvPr id="14" name="图片 13" descr="图片1"/>
          <p:cNvPicPr>
            <a:picLocks noChangeAspect="1"/>
          </p:cNvPicPr>
          <p:nvPr/>
        </p:nvPicPr>
        <p:blipFill>
          <a:blip r:embed="rId1"/>
          <a:stretch>
            <a:fillRect/>
          </a:stretch>
        </p:blipFill>
        <p:spPr>
          <a:xfrm>
            <a:off x="213995" y="1614170"/>
            <a:ext cx="8843010" cy="3034665"/>
          </a:xfrm>
          <a:prstGeom prst="rect">
            <a:avLst/>
          </a:prstGeom>
        </p:spPr>
      </p:pic>
      <p:sp>
        <p:nvSpPr>
          <p:cNvPr id="12" name="文本框 11"/>
          <p:cNvSpPr txBox="1"/>
          <p:nvPr/>
        </p:nvSpPr>
        <p:spPr>
          <a:xfrm>
            <a:off x="707390" y="2654935"/>
            <a:ext cx="1212215" cy="953135"/>
          </a:xfrm>
          <a:prstGeom prst="rect">
            <a:avLst/>
          </a:prstGeom>
          <a:noFill/>
        </p:spPr>
        <p:txBody>
          <a:bodyPr wrap="square" rtlCol="0">
            <a:spAutoFit/>
          </a:bodyPr>
          <a:p>
            <a:r>
              <a:rPr lang="zh-CN" altLang="en-US" sz="2800" b="1">
                <a:sym typeface="+mn-ea"/>
              </a:rPr>
              <a:t>热效率</a:t>
            </a:r>
            <a:endParaRPr lang="zh-CN" altLang="en-US" sz="2800" b="1"/>
          </a:p>
        </p:txBody>
      </p:sp>
      <p:sp>
        <p:nvSpPr>
          <p:cNvPr id="15" name="文本框 14"/>
          <p:cNvSpPr txBox="1"/>
          <p:nvPr/>
        </p:nvSpPr>
        <p:spPr>
          <a:xfrm>
            <a:off x="2546350" y="2654935"/>
            <a:ext cx="1339850" cy="953135"/>
          </a:xfrm>
          <a:prstGeom prst="rect">
            <a:avLst/>
          </a:prstGeom>
          <a:noFill/>
        </p:spPr>
        <p:txBody>
          <a:bodyPr wrap="square" rtlCol="0">
            <a:spAutoFit/>
          </a:bodyPr>
          <a:p>
            <a:r>
              <a:rPr lang="zh-CN" altLang="en-US" sz="2800" b="1"/>
              <a:t>热力转换效率</a:t>
            </a:r>
            <a:endParaRPr lang="zh-CN" altLang="en-US" sz="2800" b="1"/>
          </a:p>
        </p:txBody>
      </p:sp>
      <p:sp>
        <p:nvSpPr>
          <p:cNvPr id="17" name="文本框 16"/>
          <p:cNvSpPr txBox="1"/>
          <p:nvPr/>
        </p:nvSpPr>
        <p:spPr>
          <a:xfrm>
            <a:off x="6466840" y="2736850"/>
            <a:ext cx="1361440" cy="1383665"/>
          </a:xfrm>
          <a:prstGeom prst="rect">
            <a:avLst/>
          </a:prstGeom>
          <a:noFill/>
        </p:spPr>
        <p:txBody>
          <a:bodyPr wrap="square" rtlCol="0">
            <a:spAutoFit/>
          </a:bodyPr>
          <a:p>
            <a:r>
              <a:rPr lang="zh-CN" altLang="en-US" sz="2800" b="1">
                <a:solidFill>
                  <a:schemeClr val="bg1"/>
                </a:solidFill>
              </a:rPr>
              <a:t>其它类型效率</a:t>
            </a:r>
            <a:endParaRPr lang="zh-CN" altLang="en-US" sz="2800" b="1">
              <a:solidFill>
                <a:schemeClr val="bg1"/>
              </a:solidFill>
            </a:endParaRPr>
          </a:p>
          <a:p>
            <a:endParaRPr lang="zh-CN" altLang="en-US" sz="2800" b="1">
              <a:solidFill>
                <a:schemeClr val="bg1"/>
              </a:solidFill>
            </a:endParaRPr>
          </a:p>
        </p:txBody>
      </p:sp>
      <p:grpSp>
        <p:nvGrpSpPr>
          <p:cNvPr id="2" name="组合 1"/>
          <p:cNvGrpSpPr/>
          <p:nvPr/>
        </p:nvGrpSpPr>
        <p:grpSpPr>
          <a:xfrm>
            <a:off x="524510" y="4585335"/>
            <a:ext cx="1535430" cy="1242695"/>
            <a:chOff x="826" y="7221"/>
            <a:chExt cx="2418" cy="1957"/>
          </a:xfrm>
        </p:grpSpPr>
        <p:grpSp>
          <p:nvGrpSpPr>
            <p:cNvPr id="19" name="Group 10"/>
            <p:cNvGrpSpPr>
              <a:grpSpLocks noChangeAspect="1"/>
            </p:cNvGrpSpPr>
            <p:nvPr/>
          </p:nvGrpSpPr>
          <p:grpSpPr bwMode="auto">
            <a:xfrm rot="6300000">
              <a:off x="1165" y="6882"/>
              <a:ext cx="1004" cy="1683"/>
              <a:chOff x="2761515" y="2286000"/>
              <a:chExt cx="1645174" cy="2760228"/>
            </a:xfrm>
            <a:solidFill>
              <a:schemeClr val="accent1"/>
            </a:solidFill>
          </p:grpSpPr>
          <p:sp>
            <p:nvSpPr>
              <p:cNvPr id="22" name="Oval 7"/>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3" name="Oval 8"/>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6" name="Oval 9"/>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7" name="Oval 10"/>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8" name="Oval 11"/>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9" name="Freeform 12">
                <a:hlinkClick r:id="rId2"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30" name="Group 11"/>
            <p:cNvGrpSpPr>
              <a:grpSpLocks noChangeAspect="1"/>
            </p:cNvGrpSpPr>
            <p:nvPr/>
          </p:nvGrpSpPr>
          <p:grpSpPr bwMode="auto">
            <a:xfrm rot="15300000" flipV="1">
              <a:off x="1901" y="7835"/>
              <a:ext cx="1004" cy="1683"/>
              <a:chOff x="2761515" y="2286000"/>
              <a:chExt cx="1645174" cy="2760228"/>
            </a:xfrm>
            <a:solidFill>
              <a:schemeClr val="accent1">
                <a:lumMod val="75000"/>
              </a:schemeClr>
            </a:solidFill>
          </p:grpSpPr>
          <p:sp>
            <p:nvSpPr>
              <p:cNvPr id="31" name="Oval 14"/>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2" name="Oval 15"/>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3" name="Oval 16"/>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4" name="Oval 17"/>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5" name="Oval 1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6" name="Freeform 22">
                <a:hlinkClick r:id="rId2"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grpSp>
        <p:nvGrpSpPr>
          <p:cNvPr id="37" name="Group 23"/>
          <p:cNvGrpSpPr>
            <a:grpSpLocks noChangeAspect="1"/>
          </p:cNvGrpSpPr>
          <p:nvPr/>
        </p:nvGrpSpPr>
        <p:grpSpPr bwMode="auto">
          <a:xfrm rot="6300000">
            <a:off x="2644284" y="4352219"/>
            <a:ext cx="694982" cy="1165975"/>
            <a:chOff x="2761515" y="2286000"/>
            <a:chExt cx="1645174" cy="2760228"/>
          </a:xfrm>
          <a:solidFill>
            <a:schemeClr val="accent2"/>
          </a:solidFill>
        </p:grpSpPr>
        <p:sp>
          <p:nvSpPr>
            <p:cNvPr id="38" name="Oval 24"/>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9" name="Oval 25"/>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0" name="Oval 26"/>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1" name="Oval 27"/>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2" name="Oval 28"/>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3" name="Freeform 29">
              <a:hlinkClick r:id="rId3"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44" name="Group 25"/>
          <p:cNvGrpSpPr>
            <a:grpSpLocks noChangeAspect="1"/>
          </p:cNvGrpSpPr>
          <p:nvPr/>
        </p:nvGrpSpPr>
        <p:grpSpPr bwMode="auto">
          <a:xfrm rot="15300000" flipV="1">
            <a:off x="3004995" y="4879591"/>
            <a:ext cx="694982" cy="1165975"/>
            <a:chOff x="2761515" y="2286000"/>
            <a:chExt cx="1645174" cy="2760228"/>
          </a:xfrm>
          <a:solidFill>
            <a:schemeClr val="accent2">
              <a:lumMod val="75000"/>
            </a:schemeClr>
          </a:solidFill>
        </p:grpSpPr>
        <p:sp>
          <p:nvSpPr>
            <p:cNvPr id="45" name="Oval 31"/>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6" name="Oval 32"/>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7" name="Oval 33"/>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8" name="Oval 34"/>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9" name="Oval 35"/>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0" name="Freeform 36">
              <a:hlinkClick r:id="rId3"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51" name="Group 32"/>
          <p:cNvGrpSpPr>
            <a:grpSpLocks noChangeAspect="1"/>
          </p:cNvGrpSpPr>
          <p:nvPr/>
        </p:nvGrpSpPr>
        <p:grpSpPr bwMode="auto">
          <a:xfrm rot="6300000">
            <a:off x="4470252" y="4260359"/>
            <a:ext cx="738224" cy="1238729"/>
            <a:chOff x="2761515" y="2286000"/>
            <a:chExt cx="1645174" cy="2760228"/>
          </a:xfrm>
          <a:solidFill>
            <a:schemeClr val="accent3"/>
          </a:solidFill>
        </p:grpSpPr>
        <p:sp>
          <p:nvSpPr>
            <p:cNvPr id="52" name="Oval 38"/>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3" name="Oval 39"/>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4" name="Oval 40"/>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5" name="Oval 41"/>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6" name="Oval 42"/>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7" name="Freeform 43">
              <a:hlinkClick r:id="rId4"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58" name="Group 39"/>
          <p:cNvGrpSpPr>
            <a:grpSpLocks noChangeAspect="1"/>
          </p:cNvGrpSpPr>
          <p:nvPr/>
        </p:nvGrpSpPr>
        <p:grpSpPr bwMode="auto">
          <a:xfrm rot="15300000" flipV="1">
            <a:off x="4894088" y="4891677"/>
            <a:ext cx="738224" cy="1238731"/>
            <a:chOff x="2761515" y="2286000"/>
            <a:chExt cx="1645174" cy="2760228"/>
          </a:xfrm>
          <a:solidFill>
            <a:schemeClr val="accent3">
              <a:lumMod val="75000"/>
            </a:schemeClr>
          </a:solidFill>
        </p:grpSpPr>
        <p:sp>
          <p:nvSpPr>
            <p:cNvPr id="59" name="Oval 45"/>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0" name="Oval 46"/>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1" name="Oval 47"/>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2" name="Oval 48"/>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3" name="Oval 4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4" name="Freeform 50">
              <a:hlinkClick r:id="rId4"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65" name="Group 46"/>
          <p:cNvGrpSpPr>
            <a:grpSpLocks noChangeAspect="1"/>
          </p:cNvGrpSpPr>
          <p:nvPr/>
        </p:nvGrpSpPr>
        <p:grpSpPr bwMode="auto">
          <a:xfrm rot="6300000">
            <a:off x="6560215" y="4158853"/>
            <a:ext cx="836293" cy="1402099"/>
            <a:chOff x="2761515" y="2286000"/>
            <a:chExt cx="1645174" cy="2760228"/>
          </a:xfrm>
          <a:solidFill>
            <a:schemeClr val="accent4"/>
          </a:solidFill>
        </p:grpSpPr>
        <p:sp>
          <p:nvSpPr>
            <p:cNvPr id="66" name="Oval 52"/>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7" name="Oval 53"/>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8" name="Oval 54"/>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9" name="Oval 55"/>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0" name="Oval 56"/>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1" name="Freeform 57">
              <a:hlinkClick r:id="rId4"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72" name="Group 53"/>
          <p:cNvGrpSpPr>
            <a:grpSpLocks noChangeAspect="1"/>
          </p:cNvGrpSpPr>
          <p:nvPr/>
        </p:nvGrpSpPr>
        <p:grpSpPr bwMode="auto">
          <a:xfrm rot="15300000" flipV="1">
            <a:off x="6958210" y="4811189"/>
            <a:ext cx="836293" cy="1402098"/>
            <a:chOff x="2761515" y="2286000"/>
            <a:chExt cx="1645174" cy="2760228"/>
          </a:xfrm>
          <a:solidFill>
            <a:schemeClr val="accent4">
              <a:lumMod val="75000"/>
            </a:schemeClr>
          </a:solidFill>
        </p:grpSpPr>
        <p:sp>
          <p:nvSpPr>
            <p:cNvPr id="73" name="Oval 59"/>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4" name="Oval 60"/>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5" name="Oval 61"/>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6" name="Oval 62"/>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7" name="Oval 63"/>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78" name="Freeform 64">
              <a:hlinkClick r:id="rId4"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81" name="Group 68"/>
          <p:cNvGrpSpPr>
            <a:grpSpLocks noChangeAspect="1"/>
          </p:cNvGrpSpPr>
          <p:nvPr/>
        </p:nvGrpSpPr>
        <p:grpSpPr>
          <a:xfrm>
            <a:off x="898208" y="3962718"/>
            <a:ext cx="476139" cy="662638"/>
            <a:chOff x="1653070" y="1521540"/>
            <a:chExt cx="533176" cy="745410"/>
          </a:xfrm>
        </p:grpSpPr>
        <p:cxnSp>
          <p:nvCxnSpPr>
            <p:cNvPr id="82" name="Straight Connector 69"/>
            <p:cNvCxnSpPr/>
            <p:nvPr/>
          </p:nvCxnSpPr>
          <p:spPr>
            <a:xfrm flipV="1">
              <a:off x="1918867" y="1758354"/>
              <a:ext cx="0" cy="508596"/>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65" name="Rectangle 1436"/>
            <p:cNvSpPr/>
            <p:nvPr/>
          </p:nvSpPr>
          <p:spPr>
            <a:xfrm>
              <a:off x="1653070" y="1521540"/>
              <a:ext cx="533176" cy="169475"/>
            </a:xfrm>
            <a:prstGeom prst="rect">
              <a:avLst/>
            </a:prstGeom>
            <a:noFill/>
            <a:ln w="9525">
              <a:noFill/>
            </a:ln>
          </p:spPr>
          <p:txBody>
            <a:bodyPr wrap="non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01</a:t>
              </a:r>
              <a:endParaRPr lang="en-US" altLang="zh-CN" sz="2800" b="1" dirty="0">
                <a:solidFill>
                  <a:srgbClr val="B5B5B5"/>
                </a:solidFill>
                <a:latin typeface="微软雅黑" panose="020B0503020204020204" charset="-122"/>
                <a:ea typeface="微软雅黑" panose="020B0503020204020204" charset="-122"/>
              </a:endParaRPr>
            </a:p>
          </p:txBody>
        </p:sp>
      </p:grpSp>
      <p:grpSp>
        <p:nvGrpSpPr>
          <p:cNvPr id="85" name="Group 74"/>
          <p:cNvGrpSpPr>
            <a:grpSpLocks noChangeAspect="1"/>
          </p:cNvGrpSpPr>
          <p:nvPr/>
        </p:nvGrpSpPr>
        <p:grpSpPr>
          <a:xfrm>
            <a:off x="2829505" y="3962400"/>
            <a:ext cx="530860" cy="662639"/>
            <a:chOff x="1622433" y="1521540"/>
            <a:chExt cx="594450" cy="745410"/>
          </a:xfrm>
        </p:grpSpPr>
        <p:cxnSp>
          <p:nvCxnSpPr>
            <p:cNvPr id="86" name="Straight Connector 75"/>
            <p:cNvCxnSpPr/>
            <p:nvPr/>
          </p:nvCxnSpPr>
          <p:spPr>
            <a:xfrm flipV="1">
              <a:off x="1918866" y="1758355"/>
              <a:ext cx="0" cy="508595"/>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61" name="Rectangle 1436"/>
            <p:cNvSpPr/>
            <p:nvPr/>
          </p:nvSpPr>
          <p:spPr>
            <a:xfrm>
              <a:off x="1622433" y="1521540"/>
              <a:ext cx="594450" cy="190009"/>
            </a:xfrm>
            <a:prstGeom prst="rect">
              <a:avLst/>
            </a:prstGeom>
            <a:noFill/>
            <a:ln w="9525">
              <a:noFill/>
            </a:ln>
          </p:spPr>
          <p:txBody>
            <a:bodyPr wrap="non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a:t>
              </a:r>
              <a:r>
                <a:rPr lang="en-US" altLang="id-ID" sz="1100" b="1" dirty="0">
                  <a:solidFill>
                    <a:srgbClr val="B5B5B5"/>
                  </a:solidFill>
                  <a:latin typeface="微软雅黑" panose="020B0503020204020204" charset="-122"/>
                  <a:ea typeface="微软雅黑" panose="020B0503020204020204" charset="-122"/>
                </a:rPr>
                <a:t>2</a:t>
              </a:r>
              <a:endParaRPr lang="en-US" altLang="id-ID" sz="1100" b="1" dirty="0">
                <a:solidFill>
                  <a:srgbClr val="B5B5B5"/>
                </a:solidFill>
                <a:latin typeface="微软雅黑" panose="020B0503020204020204" charset="-122"/>
                <a:ea typeface="微软雅黑" panose="020B0503020204020204" charset="-122"/>
              </a:endParaRPr>
            </a:p>
          </p:txBody>
        </p:sp>
      </p:grpSp>
      <p:grpSp>
        <p:nvGrpSpPr>
          <p:cNvPr id="89" name="Group 80"/>
          <p:cNvGrpSpPr>
            <a:grpSpLocks noChangeAspect="1"/>
          </p:cNvGrpSpPr>
          <p:nvPr/>
        </p:nvGrpSpPr>
        <p:grpSpPr>
          <a:xfrm>
            <a:off x="4569460" y="3968750"/>
            <a:ext cx="568960" cy="656590"/>
            <a:chOff x="1653070" y="1521540"/>
            <a:chExt cx="533176" cy="632257"/>
          </a:xfrm>
        </p:grpSpPr>
        <p:cxnSp>
          <p:nvCxnSpPr>
            <p:cNvPr id="90" name="Straight Connector 81"/>
            <p:cNvCxnSpPr/>
            <p:nvPr/>
          </p:nvCxnSpPr>
          <p:spPr>
            <a:xfrm flipV="1">
              <a:off x="1918867" y="1758240"/>
              <a:ext cx="0" cy="395557"/>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57" name="Rectangle 1436"/>
            <p:cNvSpPr/>
            <p:nvPr/>
          </p:nvSpPr>
          <p:spPr>
            <a:xfrm>
              <a:off x="1653070" y="1521540"/>
              <a:ext cx="533176" cy="162650"/>
            </a:xfrm>
            <a:prstGeom prst="rect">
              <a:avLst/>
            </a:prstGeom>
            <a:noFill/>
            <a:ln w="9525">
              <a:noFill/>
            </a:ln>
          </p:spPr>
          <p:txBody>
            <a:bodyPr wrap="squar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a:t>
              </a:r>
              <a:r>
                <a:rPr lang="en-US" altLang="id-ID" sz="1100" b="1" dirty="0">
                  <a:solidFill>
                    <a:srgbClr val="B5B5B5"/>
                  </a:solidFill>
                  <a:latin typeface="微软雅黑" panose="020B0503020204020204" charset="-122"/>
                  <a:ea typeface="微软雅黑" panose="020B0503020204020204" charset="-122"/>
                </a:rPr>
                <a:t>3</a:t>
              </a:r>
              <a:endParaRPr lang="en-US" altLang="id-ID" sz="1100" b="1" dirty="0">
                <a:solidFill>
                  <a:srgbClr val="B5B5B5"/>
                </a:solidFill>
                <a:latin typeface="微软雅黑" panose="020B0503020204020204" charset="-122"/>
                <a:ea typeface="微软雅黑" panose="020B0503020204020204" charset="-122"/>
              </a:endParaRPr>
            </a:p>
          </p:txBody>
        </p:sp>
      </p:grpSp>
      <p:grpSp>
        <p:nvGrpSpPr>
          <p:cNvPr id="93" name="Group 86"/>
          <p:cNvGrpSpPr>
            <a:grpSpLocks noChangeAspect="1"/>
          </p:cNvGrpSpPr>
          <p:nvPr/>
        </p:nvGrpSpPr>
        <p:grpSpPr>
          <a:xfrm>
            <a:off x="6590665" y="3961130"/>
            <a:ext cx="622300" cy="664845"/>
            <a:chOff x="1653070" y="1521540"/>
            <a:chExt cx="533176" cy="560257"/>
          </a:xfrm>
        </p:grpSpPr>
        <p:cxnSp>
          <p:nvCxnSpPr>
            <p:cNvPr id="94" name="Straight Connector 87"/>
            <p:cNvCxnSpPr/>
            <p:nvPr/>
          </p:nvCxnSpPr>
          <p:spPr>
            <a:xfrm flipV="1">
              <a:off x="1918867" y="1758023"/>
              <a:ext cx="0" cy="323774"/>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53" name="Rectangle 1436"/>
            <p:cNvSpPr/>
            <p:nvPr/>
          </p:nvSpPr>
          <p:spPr>
            <a:xfrm>
              <a:off x="1653070" y="1521540"/>
              <a:ext cx="533176" cy="142338"/>
            </a:xfrm>
            <a:prstGeom prst="rect">
              <a:avLst/>
            </a:prstGeom>
            <a:noFill/>
            <a:ln w="9525">
              <a:noFill/>
            </a:ln>
          </p:spPr>
          <p:txBody>
            <a:bodyPr wrap="squar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a:t>
              </a:r>
              <a:r>
                <a:rPr lang="en-US" altLang="id-ID" sz="1100" b="1" dirty="0">
                  <a:solidFill>
                    <a:srgbClr val="B5B5B5"/>
                  </a:solidFill>
                  <a:latin typeface="微软雅黑" panose="020B0503020204020204" charset="-122"/>
                  <a:ea typeface="微软雅黑" panose="020B0503020204020204" charset="-122"/>
                </a:rPr>
                <a:t>4</a:t>
              </a:r>
              <a:endParaRPr lang="en-US" altLang="id-ID" sz="1100" b="1" dirty="0">
                <a:solidFill>
                  <a:srgbClr val="B5B5B5"/>
                </a:solidFill>
                <a:latin typeface="微软雅黑" panose="020B0503020204020204" charset="-122"/>
                <a:ea typeface="微软雅黑" panose="020B0503020204020204" charset="-122"/>
              </a:endParaRPr>
            </a:p>
          </p:txBody>
        </p:sp>
      </p:grpSp>
      <p:sp>
        <p:nvSpPr>
          <p:cNvPr id="96" name="Freeform 16"/>
          <p:cNvSpPr>
            <a:spLocks noEditPoints="1"/>
          </p:cNvSpPr>
          <p:nvPr/>
        </p:nvSpPr>
        <p:spPr bwMode="auto">
          <a:xfrm>
            <a:off x="729173" y="582923"/>
            <a:ext cx="705887" cy="1071550"/>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3">
              <a:lumMod val="50000"/>
            </a:schemeClr>
          </a:solidFill>
          <a:ln w="9525">
            <a:noFill/>
            <a:round/>
          </a:ln>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nb-NO" altLang="id-ID" sz="825">
              <a:latin typeface="+mn-lt"/>
            </a:endParaRPr>
          </a:p>
        </p:txBody>
      </p:sp>
      <p:sp>
        <p:nvSpPr>
          <p:cNvPr id="97" name="文本框 96"/>
          <p:cNvSpPr txBox="1"/>
          <p:nvPr/>
        </p:nvSpPr>
        <p:spPr>
          <a:xfrm>
            <a:off x="2338705" y="765175"/>
            <a:ext cx="4360545" cy="706755"/>
          </a:xfrm>
          <a:prstGeom prst="rect">
            <a:avLst/>
          </a:prstGeom>
          <a:noFill/>
        </p:spPr>
        <p:txBody>
          <a:bodyPr wrap="square" rtlCol="0">
            <a:spAutoFit/>
          </a:bodyPr>
          <a:p>
            <a:r>
              <a:rPr lang="zh-CN" altLang="en-US" sz="4000" b="1">
                <a:latin typeface="楷体" panose="02010609060101010101" charset="-122"/>
                <a:ea typeface="楷体" panose="02010609060101010101" charset="-122"/>
              </a:rPr>
              <a:t>谁是效率最高的？</a:t>
            </a:r>
            <a:endParaRPr lang="zh-CN" altLang="en-US" sz="4000" b="1">
              <a:latin typeface="楷体" panose="02010609060101010101" charset="-122"/>
              <a:ea typeface="楷体" panose="02010609060101010101" charset="-122"/>
            </a:endParaRPr>
          </a:p>
        </p:txBody>
      </p:sp>
      <p:pic>
        <p:nvPicPr>
          <p:cNvPr id="7" name="图片 6" descr="稿定设计导出-20181107-13530"/>
          <p:cNvPicPr>
            <a:picLocks noChangeAspect="1"/>
          </p:cNvPicPr>
          <p:nvPr/>
        </p:nvPicPr>
        <p:blipFill>
          <a:blip r:embed="rId5"/>
          <a:stretch>
            <a:fillRect/>
          </a:stretch>
        </p:blipFill>
        <p:spPr>
          <a:xfrm>
            <a:off x="213995" y="4228465"/>
            <a:ext cx="2019935" cy="1859915"/>
          </a:xfrm>
          <a:prstGeom prst="rect">
            <a:avLst/>
          </a:prstGeom>
        </p:spPr>
      </p:pic>
      <p:pic>
        <p:nvPicPr>
          <p:cNvPr id="3" name="图片 2" descr="稿定设计导出-20181107-13530"/>
          <p:cNvPicPr>
            <a:picLocks noChangeAspect="1"/>
          </p:cNvPicPr>
          <p:nvPr/>
        </p:nvPicPr>
        <p:blipFill>
          <a:blip r:embed="rId5"/>
          <a:stretch>
            <a:fillRect/>
          </a:stretch>
        </p:blipFill>
        <p:spPr>
          <a:xfrm>
            <a:off x="2055495" y="4222115"/>
            <a:ext cx="2019935" cy="1859915"/>
          </a:xfrm>
          <a:prstGeom prst="rect">
            <a:avLst/>
          </a:prstGeom>
        </p:spPr>
      </p:pic>
      <p:pic>
        <p:nvPicPr>
          <p:cNvPr id="4" name="图片 3" descr="稿定设计导出-20181107-13530"/>
          <p:cNvPicPr>
            <a:picLocks noChangeAspect="1"/>
          </p:cNvPicPr>
          <p:nvPr/>
        </p:nvPicPr>
        <p:blipFill>
          <a:blip r:embed="rId5"/>
          <a:stretch>
            <a:fillRect/>
          </a:stretch>
        </p:blipFill>
        <p:spPr>
          <a:xfrm>
            <a:off x="3930015" y="4214495"/>
            <a:ext cx="2019935" cy="1859915"/>
          </a:xfrm>
          <a:prstGeom prst="rect">
            <a:avLst/>
          </a:prstGeom>
        </p:spPr>
      </p:pic>
      <p:sp>
        <p:nvSpPr>
          <p:cNvPr id="5" name="文本框 4"/>
          <p:cNvSpPr txBox="1"/>
          <p:nvPr/>
        </p:nvSpPr>
        <p:spPr>
          <a:xfrm>
            <a:off x="4381500" y="2654935"/>
            <a:ext cx="1465580" cy="953135"/>
          </a:xfrm>
          <a:prstGeom prst="rect">
            <a:avLst/>
          </a:prstGeom>
          <a:noFill/>
        </p:spPr>
        <p:txBody>
          <a:bodyPr wrap="square" rtlCol="0">
            <a:spAutoFit/>
          </a:bodyPr>
          <a:p>
            <a:r>
              <a:rPr lang="zh-CN" altLang="en-US" sz="2800" b="1"/>
              <a:t>简单机械效率</a:t>
            </a:r>
            <a:endParaRPr lang="zh-CN" altLang="en-US" sz="2800" b="1"/>
          </a:p>
        </p:txBody>
      </p:sp>
      <p:pic>
        <p:nvPicPr>
          <p:cNvPr id="6" name="图片 5" descr="稿定设计导出-20181107-13530"/>
          <p:cNvPicPr>
            <a:picLocks noChangeAspect="1"/>
          </p:cNvPicPr>
          <p:nvPr/>
        </p:nvPicPr>
        <p:blipFill>
          <a:blip r:embed="rId5"/>
          <a:stretch>
            <a:fillRect/>
          </a:stretch>
        </p:blipFill>
        <p:spPr>
          <a:xfrm>
            <a:off x="5968365" y="4214495"/>
            <a:ext cx="2019935" cy="1859915"/>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linds(horizontal)">
                                      <p:cBhvr>
                                        <p:cTn id="10" dur="500"/>
                                        <p:tgtEl>
                                          <p:spTgt spid="65"/>
                                        </p:tgtEl>
                                      </p:cBhvr>
                                    </p:animEffect>
                                  </p:childTnLst>
                                </p:cTn>
                              </p:par>
                              <p:par>
                                <p:cTn id="11" presetID="3" presetClass="entr" presetSubtype="1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blinds(horizontal)">
                                      <p:cBhvr>
                                        <p:cTn id="13" dur="500"/>
                                        <p:tgtEl>
                                          <p:spTgt spid="93"/>
                                        </p:tgtEl>
                                      </p:cBhvr>
                                    </p:animEffect>
                                  </p:childTnLst>
                                </p:cTn>
                              </p:par>
                              <p:par>
                                <p:cTn id="14" presetID="3" presetClass="entr" presetSubtype="10"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blinds(horizontal)">
                                      <p:cBhvr>
                                        <p:cTn id="1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9" name="文本框 108"/>
          <p:cNvSpPr txBox="1"/>
          <p:nvPr/>
        </p:nvSpPr>
        <p:spPr>
          <a:xfrm>
            <a:off x="233680" y="1210945"/>
            <a:ext cx="8833485" cy="3138170"/>
          </a:xfrm>
          <a:prstGeom prst="rect">
            <a:avLst/>
          </a:prstGeom>
          <a:noFill/>
          <a:ln w="9525">
            <a:noFill/>
          </a:ln>
        </p:spPr>
        <p:txBody>
          <a:bodyPr wrap="square">
            <a:spAutoFit/>
          </a:bodyPr>
          <a:p>
            <a:pPr marL="173355" indent="-173355"/>
            <a:r>
              <a:rPr lang="en-US" altLang="zh-CN" sz="1800" b="1">
                <a:latin typeface="宋体" panose="02010600030101010101" pitchFamily="2" charset="-122"/>
                <a:cs typeface="Times New Roman" panose="02020603050405020304" charset="0"/>
              </a:rPr>
              <a:t>6.一种全新的压缩燃烧原理可使汽油发动机的效率达到60%．所谓发动机效率是指发动机所做的有用功与汽油完全燃烧释放的热量之比。当前汽油发动机的最高效率约为30%．假期小明全家驾车去某地旅游，在高速公路上以25m/s的速度匀速行驶1h的过程中，消耗了6.4kg汽油（完全燃烧），汽车牵引力功率为20kW．（汽油热值q汽油＝4.5×107J/kg）。求：</a:t>
            </a:r>
            <a:endParaRPr lang="en-US" altLang="zh-CN" sz="1800" b="1">
              <a:latin typeface="宋体" panose="02010600030101010101" pitchFamily="2" charset="-122"/>
              <a:cs typeface="Times New Roman" panose="02020603050405020304" charset="0"/>
            </a:endParaRPr>
          </a:p>
          <a:p>
            <a:pPr marL="173355" indent="-173355"/>
            <a:r>
              <a:rPr lang="zh-CN" altLang="en-US" sz="1800" b="1">
                <a:latin typeface="宋体" panose="02010600030101010101" pitchFamily="2" charset="-122"/>
              </a:rPr>
              <a:t>（1）该汽车行驶过程中所受到的阻力f；</a:t>
            </a:r>
            <a:endParaRPr lang="zh-CN" altLang="en-US" sz="1800" b="1">
              <a:latin typeface="宋体" panose="02010600030101010101" pitchFamily="2" charset="-122"/>
            </a:endParaRPr>
          </a:p>
          <a:p>
            <a:pPr marL="173355" indent="-173355"/>
            <a:r>
              <a:rPr lang="zh-CN" altLang="en-US" sz="1800" b="1">
                <a:latin typeface="宋体" panose="02010600030101010101" pitchFamily="2" charset="-122"/>
              </a:rPr>
              <a:t>（2）该汽车发动机的效率η；</a:t>
            </a:r>
            <a:endParaRPr lang="zh-CN" altLang="en-US" sz="1800" b="1">
              <a:latin typeface="宋体" panose="02010600030101010101" pitchFamily="2" charset="-122"/>
            </a:endParaRPr>
          </a:p>
          <a:p>
            <a:pPr marL="173355" indent="-173355"/>
            <a:r>
              <a:rPr lang="zh-CN" altLang="en-US" sz="1800" b="1">
                <a:latin typeface="宋体" panose="02010600030101010101" pitchFamily="2" charset="-122"/>
              </a:rPr>
              <a:t>（3）当小明家的汽车采用了全新的压缩燃烧原理后，发动机的效率提升到了50%．若小明全家在一次自驾旅行中，汽车油箱内剩余汽油的质量为16kg。请通过计算说明：若该车以20kW的功率和25m/s的速度持续匀速行驶，该车能否仅凭剩余油量到400km远的目的地？</a:t>
            </a:r>
            <a:endParaRPr lang="zh-CN" altLang="en-US" sz="1800" b="1">
              <a:latin typeface="宋体" panose="02010600030101010101" pitchFamily="2" charset="-122"/>
            </a:endParaRPr>
          </a:p>
        </p:txBody>
      </p:sp>
      <p:pic>
        <p:nvPicPr>
          <p:cNvPr id="2" name="图片24" descr="菁优网：http://www.jyeoo.com"/>
          <p:cNvPicPr>
            <a:picLocks noChangeAspect="1"/>
          </p:cNvPicPr>
          <p:nvPr/>
        </p:nvPicPr>
        <p:blipFill>
          <a:blip r:embed="rId1"/>
          <a:stretch>
            <a:fillRect/>
          </a:stretch>
        </p:blipFill>
        <p:spPr>
          <a:xfrm>
            <a:off x="329248" y="4961255"/>
            <a:ext cx="2305685" cy="1447800"/>
          </a:xfrm>
          <a:prstGeom prst="rect">
            <a:avLst/>
          </a:prstGeom>
          <a:noFill/>
          <a:ln w="9525">
            <a:noFill/>
          </a:ln>
        </p:spPr>
      </p:pic>
      <p:sp>
        <p:nvSpPr>
          <p:cNvPr id="3" name="文本框 2"/>
          <p:cNvSpPr txBox="1"/>
          <p:nvPr/>
        </p:nvSpPr>
        <p:spPr>
          <a:xfrm>
            <a:off x="233680" y="25400"/>
            <a:ext cx="2990215" cy="521970"/>
          </a:xfrm>
          <a:prstGeom prst="rect">
            <a:avLst/>
          </a:prstGeom>
          <a:noFill/>
        </p:spPr>
        <p:txBody>
          <a:bodyPr wrap="square" rtlCol="0">
            <a:spAutoFit/>
          </a:bodyPr>
          <a:p>
            <a:r>
              <a:rPr lang="zh-CN" altLang="en-US" sz="2800" b="1"/>
              <a:t>四、挑战自我</a:t>
            </a: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0" name="文本框 99"/>
          <p:cNvSpPr txBox="1"/>
          <p:nvPr/>
        </p:nvSpPr>
        <p:spPr>
          <a:xfrm>
            <a:off x="258445" y="1083945"/>
            <a:ext cx="8522335" cy="2030095"/>
          </a:xfrm>
          <a:prstGeom prst="rect">
            <a:avLst/>
          </a:prstGeom>
          <a:noFill/>
          <a:ln w="9525">
            <a:noFill/>
          </a:ln>
        </p:spPr>
        <p:txBody>
          <a:bodyPr wrap="square">
            <a:spAutoFit/>
          </a:bodyPr>
          <a:p>
            <a:pPr marL="173355" indent="-173355"/>
            <a:r>
              <a:rPr lang="en-US" altLang="zh-CN" sz="1800" b="1">
                <a:latin typeface="宋体" panose="02010600030101010101" pitchFamily="2" charset="-122"/>
                <a:cs typeface="新宋体" panose="02010609030101010101" charset="-122"/>
              </a:rPr>
              <a:t>6.</a:t>
            </a:r>
            <a:r>
              <a:rPr lang="zh-CN" altLang="en-US" sz="1800" b="1">
                <a:latin typeface="宋体" panose="02010600030101010101" pitchFamily="2" charset="-122"/>
                <a:cs typeface="新宋体" panose="02010609030101010101" charset="-122"/>
              </a:rPr>
              <a:t>太阳能将成为</a:t>
            </a:r>
            <a:r>
              <a:rPr lang="en-US" altLang="zh-CN" sz="1800" b="1">
                <a:latin typeface="宋体" panose="02010600030101010101" pitchFamily="2" charset="-122"/>
                <a:cs typeface="Times New Roman" panose="02020603050405020304" charset="0"/>
              </a:rPr>
              <a:t>21</a:t>
            </a:r>
            <a:r>
              <a:rPr lang="zh-CN" altLang="en-US" sz="1800" b="1">
                <a:latin typeface="宋体" panose="02010600030101010101" pitchFamily="2" charset="-122"/>
                <a:cs typeface="新宋体" panose="02010609030101010101" charset="-122"/>
              </a:rPr>
              <a:t>世纪大规模开发的一种可再生清洁能源。为了响应“节能减排”的号召，某学生家购买了一台容积为</a:t>
            </a:r>
            <a:r>
              <a:rPr lang="en-US" altLang="zh-CN" sz="1800" b="1">
                <a:latin typeface="宋体" panose="02010600030101010101" pitchFamily="2" charset="-122"/>
                <a:cs typeface="Times New Roman" panose="02020603050405020304" charset="0"/>
              </a:rPr>
              <a:t>100L</a:t>
            </a:r>
            <a:r>
              <a:rPr lang="zh-CN" altLang="en-US" sz="1800" b="1">
                <a:latin typeface="宋体" panose="02010600030101010101" pitchFamily="2" charset="-122"/>
                <a:cs typeface="新宋体" panose="02010609030101010101" charset="-122"/>
              </a:rPr>
              <a:t>的太阳能热水器。该热水器上集热器的面积为</a:t>
            </a:r>
            <a:r>
              <a:rPr lang="en-US" altLang="zh-CN" sz="1800" b="1">
                <a:latin typeface="宋体" panose="02010600030101010101" pitchFamily="2" charset="-122"/>
                <a:cs typeface="Times New Roman" panose="02020603050405020304" charset="0"/>
              </a:rPr>
              <a:t>2m</a:t>
            </a:r>
            <a:r>
              <a:rPr lang="en-US" altLang="zh-CN" sz="1800" b="1" baseline="30000">
                <a:latin typeface="宋体" panose="02010600030101010101" pitchFamily="2" charset="-122"/>
                <a:cs typeface="新宋体" panose="02010609030101010101" charset="-122"/>
              </a:rPr>
              <a:t>2</a:t>
            </a:r>
            <a:r>
              <a:rPr lang="zh-CN" altLang="en-US" sz="1800" b="1">
                <a:latin typeface="宋体" panose="02010600030101010101" pitchFamily="2" charset="-122"/>
                <a:cs typeface="新宋体" panose="02010609030101010101" charset="-122"/>
              </a:rPr>
              <a:t>，集热器对太阳能的利用效率为</a:t>
            </a:r>
            <a:r>
              <a:rPr lang="en-US" altLang="zh-CN" sz="1800" b="1">
                <a:latin typeface="宋体" panose="02010600030101010101" pitchFamily="2" charset="-122"/>
                <a:cs typeface="新宋体" panose="02010609030101010101" charset="-122"/>
              </a:rPr>
              <a:t>50%</a:t>
            </a:r>
            <a:r>
              <a:rPr lang="zh-CN" altLang="en-US" sz="1800" b="1">
                <a:latin typeface="宋体" panose="02010600030101010101" pitchFamily="2" charset="-122"/>
                <a:cs typeface="新宋体" panose="02010609030101010101" charset="-122"/>
              </a:rPr>
              <a:t>，在阳光垂直照射的地球表面上每平方米得到的太阳辐射功率可达</a:t>
            </a:r>
            <a:r>
              <a:rPr lang="en-US" altLang="zh-CN" sz="1800" b="1">
                <a:latin typeface="宋体" panose="02010600030101010101" pitchFamily="2" charset="-122"/>
                <a:cs typeface="Times New Roman" panose="02020603050405020304" charset="0"/>
              </a:rPr>
              <a:t>P</a:t>
            </a:r>
            <a:r>
              <a:rPr lang="zh-CN" altLang="en-US" sz="1800" b="1">
                <a:latin typeface="宋体" panose="02010600030101010101" pitchFamily="2" charset="-122"/>
                <a:cs typeface="新宋体" panose="02010609030101010101" charset="-122"/>
              </a:rPr>
              <a:t>＝</a:t>
            </a:r>
            <a:r>
              <a:rPr lang="en-US" altLang="zh-CN" sz="1800" b="1">
                <a:latin typeface="宋体" panose="02010600030101010101" pitchFamily="2" charset="-122"/>
                <a:cs typeface="Times New Roman" panose="02020603050405020304" charset="0"/>
              </a:rPr>
              <a:t>1400W</a:t>
            </a:r>
            <a:r>
              <a:rPr lang="zh-CN" altLang="en-US" sz="1800" b="1">
                <a:latin typeface="宋体" panose="02010600030101010101" pitchFamily="2" charset="-122"/>
                <a:cs typeface="新宋体" panose="02010609030101010101" charset="-122"/>
              </a:rPr>
              <a:t>．若现用该太阳能热水器将整箱水的温度从</a:t>
            </a:r>
            <a:r>
              <a:rPr lang="en-US" altLang="zh-CN" sz="1800" b="1">
                <a:latin typeface="宋体" panose="02010600030101010101" pitchFamily="2" charset="-122"/>
                <a:cs typeface="Times New Roman" panose="02020603050405020304" charset="0"/>
              </a:rPr>
              <a:t>20</a:t>
            </a:r>
            <a:r>
              <a:rPr lang="en-US" altLang="zh-CN" sz="1800" b="1">
                <a:latin typeface="宋体" panose="02010600030101010101" pitchFamily="2" charset="-122"/>
                <a:cs typeface="新宋体" panose="02010609030101010101" charset="-122"/>
              </a:rPr>
              <a:t>℃</a:t>
            </a:r>
            <a:r>
              <a:rPr lang="zh-CN" altLang="en-US" sz="1800" b="1">
                <a:latin typeface="宋体" panose="02010600030101010101" pitchFamily="2" charset="-122"/>
                <a:cs typeface="新宋体" panose="02010609030101010101" charset="-122"/>
              </a:rPr>
              <a:t>加热到</a:t>
            </a:r>
            <a:r>
              <a:rPr lang="en-US" altLang="zh-CN" sz="1800" b="1">
                <a:latin typeface="宋体" panose="02010600030101010101" pitchFamily="2" charset="-122"/>
                <a:cs typeface="Times New Roman" panose="02020603050405020304" charset="0"/>
              </a:rPr>
              <a:t>70</a:t>
            </a:r>
            <a:r>
              <a:rPr lang="en-US" altLang="zh-CN" sz="1800" b="1">
                <a:latin typeface="宋体" panose="02010600030101010101" pitchFamily="2" charset="-122"/>
                <a:cs typeface="新宋体" panose="02010609030101010101" charset="-122"/>
              </a:rPr>
              <a:t>℃</a:t>
            </a:r>
            <a:r>
              <a:rPr lang="zh-CN" altLang="en-US" sz="1800" b="1">
                <a:latin typeface="宋体" panose="02010600030101010101" pitchFamily="2" charset="-122"/>
                <a:cs typeface="新宋体" panose="02010609030101010101" charset="-122"/>
              </a:rPr>
              <a:t>．</a:t>
            </a:r>
            <a:r>
              <a:rPr lang="en-US" altLang="zh-CN" sz="1800" b="1">
                <a:latin typeface="宋体" panose="02010600030101010101" pitchFamily="2" charset="-122"/>
                <a:cs typeface="新宋体" panose="02010609030101010101" charset="-122"/>
              </a:rPr>
              <a:t>C</a:t>
            </a:r>
            <a:r>
              <a:rPr lang="zh-CN" altLang="en-US" sz="1800" b="1" baseline="-25000">
                <a:latin typeface="宋体" panose="02010600030101010101" pitchFamily="2" charset="-122"/>
                <a:cs typeface="新宋体" panose="02010609030101010101" charset="-122"/>
              </a:rPr>
              <a:t>水</a:t>
            </a:r>
            <a:r>
              <a:rPr lang="en-US" altLang="zh-CN" sz="1800" b="1">
                <a:latin typeface="宋体" panose="02010600030101010101" pitchFamily="2" charset="-122"/>
                <a:cs typeface="新宋体" panose="02010609030101010101" charset="-122"/>
              </a:rPr>
              <a:t>=</a:t>
            </a:r>
            <a:r>
              <a:rPr lang="en-US" altLang="zh-CN" sz="1800" b="1">
                <a:latin typeface="宋体" panose="02010600030101010101" pitchFamily="2" charset="-122"/>
                <a:cs typeface="Times New Roman" panose="02020603050405020304" charset="0"/>
              </a:rPr>
              <a:t>4.2</a:t>
            </a:r>
            <a:r>
              <a:rPr lang="en-US" altLang="zh-CN" sz="1800" b="1">
                <a:latin typeface="宋体" panose="02010600030101010101" pitchFamily="2" charset="-122"/>
                <a:cs typeface="新宋体" panose="02010609030101010101" charset="-122"/>
              </a:rPr>
              <a:t>×</a:t>
            </a:r>
            <a:r>
              <a:rPr lang="en-US" altLang="zh-CN" sz="1800" b="1">
                <a:latin typeface="宋体" panose="02010600030101010101" pitchFamily="2" charset="-122"/>
                <a:cs typeface="Times New Roman" panose="02020603050405020304" charset="0"/>
              </a:rPr>
              <a:t>10</a:t>
            </a:r>
            <a:r>
              <a:rPr lang="en-US" altLang="zh-CN" sz="1800" b="1" baseline="30000">
                <a:latin typeface="宋体" panose="02010600030101010101" pitchFamily="2" charset="-122"/>
                <a:cs typeface="新宋体" panose="02010609030101010101" charset="-122"/>
              </a:rPr>
              <a:t>3</a:t>
            </a:r>
            <a:r>
              <a:rPr lang="en-US" altLang="zh-CN" sz="1800" b="1">
                <a:latin typeface="宋体" panose="02010600030101010101" pitchFamily="2" charset="-122"/>
                <a:cs typeface="新宋体" panose="02010609030101010101" charset="-122"/>
              </a:rPr>
              <a:t>J/</a:t>
            </a:r>
            <a:r>
              <a:rPr lang="zh-CN" altLang="en-US" sz="1800" b="1">
                <a:latin typeface="宋体" panose="02010600030101010101" pitchFamily="2" charset="-122"/>
                <a:cs typeface="新宋体" panose="02010609030101010101" charset="-122"/>
              </a:rPr>
              <a:t>（</a:t>
            </a:r>
            <a:r>
              <a:rPr lang="en-US" altLang="zh-CN" sz="1800" b="1">
                <a:latin typeface="宋体" panose="02010600030101010101" pitchFamily="2" charset="-122"/>
                <a:cs typeface="Times New Roman" panose="02020603050405020304" charset="0"/>
              </a:rPr>
              <a:t>kg</a:t>
            </a:r>
            <a:r>
              <a:rPr lang="en-US" altLang="zh-CN" sz="1800" b="1">
                <a:latin typeface="宋体" panose="02010600030101010101" pitchFamily="2" charset="-122"/>
                <a:cs typeface="新宋体" panose="02010609030101010101" charset="-122"/>
              </a:rPr>
              <a:t>•℃</a:t>
            </a:r>
            <a:r>
              <a:rPr lang="zh-CN" altLang="en-US" sz="1800" b="1">
                <a:latin typeface="宋体" panose="02010600030101010101" pitchFamily="2" charset="-122"/>
                <a:cs typeface="新宋体" panose="02010609030101010101" charset="-122"/>
              </a:rPr>
              <a:t>），求：（</a:t>
            </a:r>
            <a:r>
              <a:rPr lang="en-US" altLang="zh-CN" sz="1800" b="1">
                <a:latin typeface="宋体" panose="02010600030101010101" pitchFamily="2" charset="-122"/>
                <a:cs typeface="新宋体" panose="02010609030101010101" charset="-122"/>
              </a:rPr>
              <a:t>1</a:t>
            </a:r>
            <a:r>
              <a:rPr lang="zh-CN" altLang="en-US" sz="1800" b="1">
                <a:latin typeface="宋体" panose="02010600030101010101" pitchFamily="2" charset="-122"/>
                <a:cs typeface="新宋体" panose="02010609030101010101" charset="-122"/>
              </a:rPr>
              <a:t>）这台太阳能热水器需要吸收的热量至少是多少？（</a:t>
            </a:r>
            <a:r>
              <a:rPr lang="en-US" altLang="zh-CN" sz="1800" b="1">
                <a:latin typeface="宋体" panose="02010600030101010101" pitchFamily="2" charset="-122"/>
                <a:cs typeface="新宋体" panose="02010609030101010101" charset="-122"/>
              </a:rPr>
              <a:t>2</a:t>
            </a:r>
            <a:r>
              <a:rPr lang="zh-CN" altLang="en-US" sz="1800" b="1">
                <a:latin typeface="宋体" panose="02010600030101010101" pitchFamily="2" charset="-122"/>
                <a:cs typeface="新宋体" panose="02010609030101010101" charset="-122"/>
              </a:rPr>
              <a:t>）这台太阳能热水器需要阳光照射至少多少时间？</a:t>
            </a:r>
            <a:endParaRPr lang="zh-CN" altLang="en-US" sz="1800" b="1">
              <a:latin typeface="宋体" panose="02010600030101010101" pitchFamily="2" charset="-122"/>
            </a:endParaRPr>
          </a:p>
        </p:txBody>
      </p:sp>
      <p:pic>
        <p:nvPicPr>
          <p:cNvPr id="2" name="图片 1"/>
          <p:cNvPicPr/>
          <p:nvPr/>
        </p:nvPicPr>
        <p:blipFill>
          <a:blip r:embed="rId1"/>
          <a:stretch>
            <a:fillRect/>
          </a:stretch>
        </p:blipFill>
        <p:spPr>
          <a:xfrm>
            <a:off x="1250950" y="4952682"/>
            <a:ext cx="1304925" cy="1409700"/>
          </a:xfrm>
          <a:prstGeom prst="rect">
            <a:avLst/>
          </a:prstGeom>
          <a:noFill/>
          <a:ln w="9525">
            <a:noFill/>
          </a:ln>
        </p:spPr>
      </p:pic>
      <p:sp>
        <p:nvSpPr>
          <p:cNvPr id="101" name="文本框 100"/>
          <p:cNvSpPr txBox="1"/>
          <p:nvPr/>
        </p:nvSpPr>
        <p:spPr>
          <a:xfrm>
            <a:off x="2032000" y="4538028"/>
            <a:ext cx="5080000" cy="414020"/>
          </a:xfrm>
          <a:prstGeom prst="rect">
            <a:avLst/>
          </a:prstGeom>
          <a:noFill/>
          <a:ln w="9525">
            <a:noFill/>
          </a:ln>
        </p:spPr>
        <p:txBody>
          <a:bodyPr>
            <a:spAutoFit/>
          </a:bodyPr>
          <a:p>
            <a:r>
              <a:rPr lang="en-US" altLang="zh-CN" sz="1050">
                <a:latin typeface="Calibri" panose="020F0502020204030204" charset="0"/>
                <a:ea typeface="Calibri" panose="020F0502020204030204" charset="0"/>
                <a:cs typeface="Calibri" panose="020F0502020204030204" charset="0"/>
              </a:rPr>
              <a:t> </a:t>
            </a:r>
            <a:endParaRPr lang="zh-CN" altLang="en-US"/>
          </a:p>
        </p:txBody>
      </p:sp>
      <p:sp>
        <p:nvSpPr>
          <p:cNvPr id="3" name="文本框 2"/>
          <p:cNvSpPr txBox="1"/>
          <p:nvPr/>
        </p:nvSpPr>
        <p:spPr>
          <a:xfrm>
            <a:off x="425450" y="298450"/>
            <a:ext cx="2390140" cy="521970"/>
          </a:xfrm>
          <a:prstGeom prst="rect">
            <a:avLst/>
          </a:prstGeom>
          <a:noFill/>
        </p:spPr>
        <p:txBody>
          <a:bodyPr wrap="square" rtlCol="0">
            <a:spAutoFit/>
          </a:bodyPr>
          <a:p>
            <a:r>
              <a:rPr lang="zh-CN" altLang="en-US" sz="2800" b="1"/>
              <a:t>五、巩固练习</a:t>
            </a:r>
            <a:endParaRPr lang="zh-CN" altLang="en-US" sz="28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水壶">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2884170" y="0"/>
            <a:ext cx="3648075" cy="685800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Freeform 49"/>
          <p:cNvSpPr>
            <a:spLocks noChangeAspect="1" noEditPoints="1"/>
          </p:cNvSpPr>
          <p:nvPr/>
        </p:nvSpPr>
        <p:spPr>
          <a:xfrm>
            <a:off x="4744641" y="3190875"/>
            <a:ext cx="307181" cy="261938"/>
          </a:xfrm>
          <a:custGeom>
            <a:avLst/>
            <a:gdLst>
              <a:gd name="txL" fmla="*/ 0 w 400"/>
              <a:gd name="txT" fmla="*/ 0 h 340"/>
              <a:gd name="txR" fmla="*/ 400 w 400"/>
              <a:gd name="txB" fmla="*/ 340 h 34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alpha val="100000"/>
            </a:schemeClr>
          </a:solidFill>
          <a:ln w="9525">
            <a:noFill/>
          </a:ln>
        </p:spPr>
        <p:txBody>
          <a:bodyPr/>
          <a:p>
            <a:endParaRPr lang="zh-CN" altLang="en-US" sz="100"/>
          </a:p>
        </p:txBody>
      </p:sp>
      <p:pic>
        <p:nvPicPr>
          <p:cNvPr id="14" name="图片 13" descr="图片1"/>
          <p:cNvPicPr>
            <a:picLocks noChangeAspect="1"/>
          </p:cNvPicPr>
          <p:nvPr/>
        </p:nvPicPr>
        <p:blipFill>
          <a:blip r:embed="rId1"/>
          <a:stretch>
            <a:fillRect/>
          </a:stretch>
        </p:blipFill>
        <p:spPr>
          <a:xfrm>
            <a:off x="213995" y="1614170"/>
            <a:ext cx="8843010" cy="3034665"/>
          </a:xfrm>
          <a:prstGeom prst="rect">
            <a:avLst/>
          </a:prstGeom>
        </p:spPr>
      </p:pic>
      <p:sp>
        <p:nvSpPr>
          <p:cNvPr id="12" name="文本框 11"/>
          <p:cNvSpPr txBox="1"/>
          <p:nvPr/>
        </p:nvSpPr>
        <p:spPr>
          <a:xfrm>
            <a:off x="342265" y="2870835"/>
            <a:ext cx="1595755" cy="521970"/>
          </a:xfrm>
          <a:prstGeom prst="rect">
            <a:avLst/>
          </a:prstGeom>
          <a:noFill/>
        </p:spPr>
        <p:txBody>
          <a:bodyPr wrap="square" rtlCol="0">
            <a:spAutoFit/>
          </a:bodyPr>
          <a:p>
            <a:r>
              <a:rPr lang="en-US" altLang="zh-CN" sz="2800" b="1"/>
              <a:t>  </a:t>
            </a:r>
            <a:r>
              <a:rPr lang="zh-CN" altLang="en-US" sz="2800" b="1"/>
              <a:t>热效率  </a:t>
            </a:r>
            <a:endParaRPr lang="zh-CN" altLang="en-US" sz="2800" b="1"/>
          </a:p>
        </p:txBody>
      </p:sp>
      <p:grpSp>
        <p:nvGrpSpPr>
          <p:cNvPr id="2" name="组合 1"/>
          <p:cNvGrpSpPr/>
          <p:nvPr/>
        </p:nvGrpSpPr>
        <p:grpSpPr>
          <a:xfrm>
            <a:off x="524510" y="4585335"/>
            <a:ext cx="1535430" cy="1242695"/>
            <a:chOff x="826" y="7221"/>
            <a:chExt cx="2418" cy="1957"/>
          </a:xfrm>
        </p:grpSpPr>
        <p:grpSp>
          <p:nvGrpSpPr>
            <p:cNvPr id="19" name="Group 10"/>
            <p:cNvGrpSpPr>
              <a:grpSpLocks noChangeAspect="1"/>
            </p:cNvGrpSpPr>
            <p:nvPr/>
          </p:nvGrpSpPr>
          <p:grpSpPr bwMode="auto">
            <a:xfrm rot="6300000">
              <a:off x="1165" y="6882"/>
              <a:ext cx="1004" cy="1683"/>
              <a:chOff x="2761515" y="2286000"/>
              <a:chExt cx="1645174" cy="2760228"/>
            </a:xfrm>
            <a:solidFill>
              <a:schemeClr val="accent1"/>
            </a:solidFill>
          </p:grpSpPr>
          <p:sp>
            <p:nvSpPr>
              <p:cNvPr id="22" name="Oval 7"/>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3" name="Oval 8"/>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6" name="Oval 9"/>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7" name="Oval 10"/>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8" name="Oval 11"/>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9" name="Freeform 12">
                <a:hlinkClick r:id="rId2"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30" name="Group 11"/>
            <p:cNvGrpSpPr>
              <a:grpSpLocks noChangeAspect="1"/>
            </p:cNvGrpSpPr>
            <p:nvPr/>
          </p:nvGrpSpPr>
          <p:grpSpPr bwMode="auto">
            <a:xfrm rot="15300000" flipV="1">
              <a:off x="1901" y="7835"/>
              <a:ext cx="1004" cy="1683"/>
              <a:chOff x="2761515" y="2286000"/>
              <a:chExt cx="1645174" cy="2760228"/>
            </a:xfrm>
            <a:solidFill>
              <a:schemeClr val="accent1">
                <a:lumMod val="75000"/>
              </a:schemeClr>
            </a:solidFill>
          </p:grpSpPr>
          <p:sp>
            <p:nvSpPr>
              <p:cNvPr id="31" name="Oval 14"/>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2" name="Oval 15"/>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3" name="Oval 16"/>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4" name="Oval 17"/>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5" name="Oval 1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6" name="Freeform 22">
                <a:hlinkClick r:id="rId2"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grpSp>
        <p:nvGrpSpPr>
          <p:cNvPr id="81" name="Group 68"/>
          <p:cNvGrpSpPr>
            <a:grpSpLocks noChangeAspect="1"/>
          </p:cNvGrpSpPr>
          <p:nvPr/>
        </p:nvGrpSpPr>
        <p:grpSpPr>
          <a:xfrm>
            <a:off x="898208" y="3962718"/>
            <a:ext cx="476139" cy="662638"/>
            <a:chOff x="1653070" y="1521540"/>
            <a:chExt cx="533176" cy="745410"/>
          </a:xfrm>
        </p:grpSpPr>
        <p:cxnSp>
          <p:nvCxnSpPr>
            <p:cNvPr id="82" name="Straight Connector 69"/>
            <p:cNvCxnSpPr/>
            <p:nvPr/>
          </p:nvCxnSpPr>
          <p:spPr>
            <a:xfrm flipV="1">
              <a:off x="1918867" y="1758354"/>
              <a:ext cx="0" cy="508596"/>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65" name="Rectangle 1436"/>
            <p:cNvSpPr/>
            <p:nvPr/>
          </p:nvSpPr>
          <p:spPr>
            <a:xfrm>
              <a:off x="1653070" y="1521540"/>
              <a:ext cx="533176" cy="169475"/>
            </a:xfrm>
            <a:prstGeom prst="rect">
              <a:avLst/>
            </a:prstGeom>
            <a:noFill/>
            <a:ln w="9525">
              <a:noFill/>
            </a:ln>
          </p:spPr>
          <p:txBody>
            <a:bodyPr wrap="non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01</a:t>
              </a:r>
              <a:endParaRPr lang="en-US" altLang="zh-CN" sz="2800" b="1" dirty="0">
                <a:solidFill>
                  <a:srgbClr val="B5B5B5"/>
                </a:solidFill>
                <a:latin typeface="微软雅黑" panose="020B0503020204020204" charset="-122"/>
                <a:ea typeface="微软雅黑" panose="020B0503020204020204" charset="-122"/>
              </a:endParaRPr>
            </a:p>
          </p:txBody>
        </p:sp>
      </p:grpSp>
      <p:sp>
        <p:nvSpPr>
          <p:cNvPr id="96" name="Freeform 16"/>
          <p:cNvSpPr>
            <a:spLocks noEditPoints="1"/>
          </p:cNvSpPr>
          <p:nvPr/>
        </p:nvSpPr>
        <p:spPr bwMode="auto">
          <a:xfrm>
            <a:off x="729173" y="582923"/>
            <a:ext cx="705887" cy="1071550"/>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3">
              <a:lumMod val="50000"/>
            </a:schemeClr>
          </a:solidFill>
          <a:ln w="9525">
            <a:noFill/>
            <a:round/>
          </a:ln>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nb-NO" altLang="id-ID" sz="825">
              <a:latin typeface="+mn-lt"/>
            </a:endParaRPr>
          </a:p>
        </p:txBody>
      </p:sp>
      <p:sp>
        <p:nvSpPr>
          <p:cNvPr id="97" name="文本框 96"/>
          <p:cNvSpPr txBox="1"/>
          <p:nvPr/>
        </p:nvSpPr>
        <p:spPr>
          <a:xfrm>
            <a:off x="2338705" y="765175"/>
            <a:ext cx="4360545" cy="706755"/>
          </a:xfrm>
          <a:prstGeom prst="rect">
            <a:avLst/>
          </a:prstGeom>
          <a:noFill/>
        </p:spPr>
        <p:txBody>
          <a:bodyPr wrap="square" rtlCol="0">
            <a:spAutoFit/>
          </a:bodyPr>
          <a:p>
            <a:r>
              <a:rPr lang="zh-CN" altLang="en-US" sz="4000" b="1">
                <a:latin typeface="楷体" panose="02010609060101010101" charset="-122"/>
                <a:ea typeface="楷体" panose="02010609060101010101" charset="-122"/>
              </a:rPr>
              <a:t>谁是效率最高的</a:t>
            </a:r>
            <a:r>
              <a:rPr lang="en-US" altLang="zh-CN" sz="4000" b="1">
                <a:latin typeface="楷体" panose="02010609060101010101" charset="-122"/>
                <a:ea typeface="楷体" panose="02010609060101010101" charset="-122"/>
              </a:rPr>
              <a:t>?</a:t>
            </a:r>
            <a:endParaRPr lang="en-US" altLang="zh-CN" sz="4000" b="1">
              <a:latin typeface="楷体" panose="02010609060101010101" charset="-122"/>
              <a:ea typeface="楷体" panose="02010609060101010101"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blinds(horizontal)">
                                      <p:cBhvr>
                                        <p:cTn id="10" dur="500"/>
                                        <p:tgtEl>
                                          <p:spTgt spid="81"/>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8275" y="680720"/>
            <a:ext cx="7803515" cy="2676525"/>
          </a:xfrm>
          <a:prstGeom prst="rect">
            <a:avLst/>
          </a:prstGeom>
          <a:noFill/>
          <a:ln w="9525">
            <a:noFill/>
          </a:ln>
        </p:spPr>
        <p:txBody>
          <a:bodyPr wrap="square">
            <a:spAutoFit/>
          </a:bodyPr>
          <a:p>
            <a:r>
              <a:rPr lang="zh-CN" altLang="en-US" sz="2800" b="1">
                <a:sym typeface="+mn-ea"/>
              </a:rPr>
              <a:t>一、热效率：</a:t>
            </a:r>
            <a:r>
              <a:rPr lang="zh-CN" altLang="en-US" sz="2800" b="1" u="sng">
                <a:sym typeface="+mn-ea"/>
              </a:rPr>
              <a:t>                              </a:t>
            </a:r>
            <a:endParaRPr lang="zh-CN" altLang="en-US" sz="2000" b="1">
              <a:sym typeface="+mn-ea"/>
            </a:endParaRPr>
          </a:p>
          <a:p>
            <a:endParaRPr lang="zh-CN" altLang="en-US" sz="2000" b="1">
              <a:sym typeface="+mn-ea"/>
            </a:endParaRPr>
          </a:p>
          <a:p>
            <a:r>
              <a:rPr lang="en-US" altLang="zh-CN" sz="2000" b="1">
                <a:latin typeface="宋体" panose="02010600030101010101" pitchFamily="2" charset="-122"/>
                <a:ea typeface="宋体" panose="02010600030101010101" pitchFamily="2" charset="-122"/>
                <a:cs typeface="宋体" panose="02010600030101010101" pitchFamily="2" charset="-122"/>
              </a:rPr>
              <a:t>1.</a:t>
            </a:r>
            <a:r>
              <a:rPr lang="zh-CN" altLang="en-US" sz="2000" b="1">
                <a:latin typeface="宋体" panose="02010600030101010101" pitchFamily="2" charset="-122"/>
                <a:ea typeface="宋体" panose="02010600030101010101" pitchFamily="2" charset="-122"/>
                <a:cs typeface="宋体" panose="02010600030101010101" pitchFamily="2" charset="-122"/>
              </a:rPr>
              <a:t>用托盘天平称出</a:t>
            </a:r>
            <a:r>
              <a:rPr lang="en-US" altLang="zh-CN" sz="2000" b="1">
                <a:latin typeface="宋体" panose="02010600030101010101" pitchFamily="2" charset="-122"/>
                <a:ea typeface="宋体" panose="02010600030101010101" pitchFamily="2" charset="-122"/>
                <a:cs typeface="宋体" panose="02010600030101010101" pitchFamily="2" charset="-122"/>
              </a:rPr>
              <a:t>40g</a:t>
            </a:r>
            <a:r>
              <a:rPr lang="zh-CN" altLang="en-US" sz="2000" b="1">
                <a:latin typeface="宋体" panose="02010600030101010101" pitchFamily="2" charset="-122"/>
                <a:ea typeface="宋体" panose="02010600030101010101" pitchFamily="2" charset="-122"/>
                <a:cs typeface="宋体" panose="02010600030101010101" pitchFamily="2" charset="-122"/>
              </a:rPr>
              <a:t>的水</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测得水的初温为 </a:t>
            </a:r>
            <a:r>
              <a:rPr lang="zh-CN" altLang="en-US" sz="2000" b="1" u="sng">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，称出</a:t>
            </a:r>
            <a:r>
              <a:rPr lang="en-US" altLang="zh-CN" sz="2000" b="1">
                <a:latin typeface="宋体" panose="02010600030101010101" pitchFamily="2" charset="-122"/>
                <a:ea typeface="宋体" panose="02010600030101010101" pitchFamily="2" charset="-122"/>
                <a:cs typeface="宋体" panose="02010600030101010101" pitchFamily="2" charset="-122"/>
              </a:rPr>
              <a:t>5</a:t>
            </a:r>
            <a:r>
              <a:rPr lang="zh-CN" altLang="en-US" sz="2000" b="1">
                <a:latin typeface="宋体" panose="02010600030101010101" pitchFamily="2" charset="-122"/>
                <a:ea typeface="宋体" panose="02010600030101010101" pitchFamily="2" charset="-122"/>
                <a:cs typeface="宋体" panose="02010600030101010101" pitchFamily="2" charset="-122"/>
              </a:rPr>
              <a:t>克酒精，</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当酒精全部燃烧完后，测得水的末温为</a:t>
            </a:r>
            <a:r>
              <a:rPr lang="zh-CN" altLang="en-US" sz="2000" b="1" u="sng">
                <a:latin typeface="宋体" panose="02010600030101010101" pitchFamily="2" charset="-122"/>
                <a:cs typeface="宋体" panose="02010600030101010101" pitchFamily="2" charset="-122"/>
                <a:sym typeface="+mn-ea"/>
              </a:rPr>
              <a:t>    </a:t>
            </a:r>
            <a:r>
              <a:rPr lang="zh-CN" altLang="en-US" sz="2000" b="1">
                <a:latin typeface="宋体" panose="02010600030101010101" pitchFamily="2" charset="-122"/>
                <a:cs typeface="宋体" panose="02010600030101010101" pitchFamily="2" charset="-122"/>
                <a:sym typeface="+mn-ea"/>
              </a:rPr>
              <a:t>，</a:t>
            </a:r>
            <a:r>
              <a:rPr lang="zh-CN" altLang="en-US" sz="2000" b="1" u="sng">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    </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1</a:t>
            </a:r>
            <a:r>
              <a:rPr lang="zh-CN" altLang="en-US" sz="2000" b="1">
                <a:latin typeface="宋体" panose="02010600030101010101" pitchFamily="2" charset="-122"/>
                <a:ea typeface="宋体" panose="02010600030101010101" pitchFamily="2" charset="-122"/>
                <a:cs typeface="宋体" panose="02010600030101010101" pitchFamily="2" charset="-122"/>
              </a:rPr>
              <a:t>）此次酒精烧水的热效率为 </a:t>
            </a:r>
            <a:r>
              <a:rPr lang="zh-CN" altLang="en-US" sz="2000" b="1" u="sng">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cs typeface="宋体" panose="02010600030101010101" pitchFamily="2" charset="-122"/>
                <a:sym typeface="+mn-ea"/>
              </a:rPr>
              <a:t>水的比热容</a:t>
            </a:r>
            <a:r>
              <a:rPr lang="en-US" altLang="zh-CN" sz="2000" b="1">
                <a:latin typeface="宋体" panose="02010600030101010101" pitchFamily="2" charset="-122"/>
                <a:cs typeface="宋体" panose="02010600030101010101" pitchFamily="2" charset="-122"/>
                <a:sym typeface="+mn-ea"/>
              </a:rPr>
              <a:t>C=4.2×10</a:t>
            </a:r>
            <a:r>
              <a:rPr lang="en-US" altLang="zh-CN" sz="2000" b="1" baseline="30000">
                <a:latin typeface="宋体" panose="02010600030101010101" pitchFamily="2" charset="-122"/>
                <a:cs typeface="宋体" panose="02010600030101010101" pitchFamily="2" charset="-122"/>
                <a:sym typeface="+mn-ea"/>
              </a:rPr>
              <a:t>3</a:t>
            </a:r>
            <a:r>
              <a:rPr lang="en-US" altLang="zh-CN" sz="2000" b="1">
                <a:latin typeface="宋体" panose="02010600030101010101" pitchFamily="2" charset="-122"/>
                <a:cs typeface="宋体" panose="02010600030101010101" pitchFamily="2" charset="-122"/>
                <a:sym typeface="+mn-ea"/>
              </a:rPr>
              <a:t>J/</a:t>
            </a:r>
            <a:r>
              <a:rPr lang="zh-CN" altLang="en-US" sz="2000" b="1">
                <a:latin typeface="宋体" panose="02010600030101010101" pitchFamily="2" charset="-122"/>
                <a:cs typeface="宋体" panose="02010600030101010101" pitchFamily="2" charset="-122"/>
                <a:sym typeface="+mn-ea"/>
              </a:rPr>
              <a:t>（</a:t>
            </a:r>
            <a:r>
              <a:rPr lang="en-US" altLang="zh-CN" sz="2000" b="1">
                <a:latin typeface="宋体" panose="02010600030101010101" pitchFamily="2" charset="-122"/>
                <a:cs typeface="宋体" panose="02010600030101010101" pitchFamily="2" charset="-122"/>
                <a:sym typeface="+mn-ea"/>
              </a:rPr>
              <a:t>kg·℃</a:t>
            </a:r>
            <a:r>
              <a:rPr lang="zh-CN" altLang="en-US" sz="2000" b="1">
                <a:latin typeface="宋体" panose="02010600030101010101" pitchFamily="2" charset="-122"/>
                <a:cs typeface="宋体" panose="02010600030101010101" pitchFamily="2" charset="-122"/>
                <a:sym typeface="+mn-ea"/>
              </a:rPr>
              <a:t>）</a:t>
            </a:r>
            <a:r>
              <a:rPr lang="en-US" altLang="zh-CN" sz="2000" b="1">
                <a:latin typeface="宋体" panose="02010600030101010101" pitchFamily="2" charset="-122"/>
                <a:cs typeface="宋体" panose="02010600030101010101" pitchFamily="2" charset="-122"/>
                <a:sym typeface="+mn-ea"/>
              </a:rPr>
              <a:t>,q</a:t>
            </a:r>
            <a:r>
              <a:rPr lang="zh-CN" altLang="en-US" sz="2000" b="1" baseline="-25000">
                <a:latin typeface="宋体" panose="02010600030101010101" pitchFamily="2" charset="-122"/>
                <a:cs typeface="宋体" panose="02010600030101010101" pitchFamily="2" charset="-122"/>
                <a:sym typeface="+mn-ea"/>
              </a:rPr>
              <a:t>酒精</a:t>
            </a:r>
            <a:r>
              <a:rPr lang="en-US" altLang="zh-CN" sz="2000" b="1">
                <a:latin typeface="宋体" panose="02010600030101010101" pitchFamily="2" charset="-122"/>
                <a:cs typeface="宋体" panose="02010600030101010101" pitchFamily="2" charset="-122"/>
                <a:sym typeface="+mn-ea"/>
              </a:rPr>
              <a:t>=</a:t>
            </a:r>
            <a:r>
              <a:rPr lang="en-US" altLang="zh-CN" sz="2000" b="1">
                <a:latin typeface="宋体" panose="02010600030101010101" pitchFamily="2" charset="-122"/>
                <a:ea typeface="宋体" panose="02010600030101010101" pitchFamily="2" charset="-122"/>
                <a:cs typeface="宋体" panose="02010600030101010101" pitchFamily="2" charset="-122"/>
              </a:rPr>
              <a:t>3.0×10</a:t>
            </a:r>
            <a:r>
              <a:rPr lang="en-US" altLang="zh-CN" sz="2000" b="1" baseline="30000">
                <a:latin typeface="宋体" panose="02010600030101010101" pitchFamily="2" charset="-122"/>
                <a:ea typeface="宋体" panose="02010600030101010101" pitchFamily="2" charset="-122"/>
                <a:cs typeface="宋体" panose="02010600030101010101" pitchFamily="2" charset="-122"/>
              </a:rPr>
              <a:t>7</a:t>
            </a:r>
            <a:r>
              <a:rPr lang="en-US" altLang="zh-CN" sz="2000" b="1">
                <a:latin typeface="宋体" panose="02010600030101010101" pitchFamily="2" charset="-122"/>
                <a:ea typeface="宋体" panose="02010600030101010101" pitchFamily="2" charset="-122"/>
                <a:cs typeface="宋体" panose="02010600030101010101" pitchFamily="2" charset="-122"/>
              </a:rPr>
              <a:t>J/kg</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a:t>
            </a:r>
            <a:endParaRPr lang="en-US" altLang="zh-CN"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a:t>
            </a:r>
            <a:r>
              <a:rPr lang="en-US" altLang="zh-CN" sz="2000" b="1">
                <a:latin typeface="宋体" panose="02010600030101010101" pitchFamily="2" charset="-122"/>
                <a:ea typeface="宋体" panose="02010600030101010101" pitchFamily="2" charset="-122"/>
                <a:cs typeface="宋体" panose="02010600030101010101" pitchFamily="2" charset="-122"/>
              </a:rPr>
              <a:t>2</a:t>
            </a:r>
            <a:r>
              <a:rPr lang="zh-CN" altLang="en-US" sz="2000" b="1">
                <a:latin typeface="宋体" panose="02010600030101010101" pitchFamily="2" charset="-122"/>
                <a:ea typeface="宋体" panose="02010600030101010101" pitchFamily="2" charset="-122"/>
                <a:cs typeface="宋体" panose="02010600030101010101" pitchFamily="2" charset="-122"/>
              </a:rPr>
              <a:t>）与你猜测的比较，效率是</a:t>
            </a:r>
            <a:r>
              <a:rPr lang="zh-CN" altLang="en-US" sz="2000" b="1" u="sng">
                <a:latin typeface="宋体" panose="02010600030101010101" pitchFamily="2" charset="-122"/>
                <a:ea typeface="宋体" panose="02010600030101010101" pitchFamily="2" charset="-122"/>
                <a:cs typeface="宋体" panose="02010600030101010101" pitchFamily="2" charset="-122"/>
              </a:rPr>
              <a:t>  </a:t>
            </a:r>
            <a:r>
              <a:rPr lang="en-US" altLang="zh-CN" sz="2000" b="1" u="sng">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高</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低</a:t>
            </a:r>
            <a:r>
              <a:rPr lang="en-US" alt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了</a:t>
            </a:r>
            <a:r>
              <a:rPr lang="en-US" altLang="zh-CN" sz="2000" b="1">
                <a:latin typeface="宋体" panose="02010600030101010101" pitchFamily="2" charset="-122"/>
                <a:ea typeface="宋体" panose="02010600030101010101" pitchFamily="2" charset="-122"/>
                <a:cs typeface="宋体" panose="02010600030101010101" pitchFamily="2" charset="-122"/>
              </a:rPr>
              <a:t>.</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原因是</a:t>
            </a:r>
            <a:r>
              <a:rPr lang="zh-CN" altLang="en-US" sz="2000" b="1" u="sng">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000" b="1" u="sng">
                <a:latin typeface="宋体" panose="02010600030101010101" pitchFamily="2" charset="-122"/>
                <a:cs typeface="宋体" panose="02010600030101010101" pitchFamily="2" charset="-122"/>
                <a:sym typeface="+mn-ea"/>
              </a:rPr>
              <a:t>                              </a:t>
            </a:r>
            <a:r>
              <a:rPr lang="zh-CN" altLang="en-US" sz="2000" b="1">
                <a:latin typeface="宋体" panose="02010600030101010101" pitchFamily="2" charset="-122"/>
                <a:cs typeface="宋体" panose="02010600030101010101" pitchFamily="2" charset="-122"/>
                <a:sym typeface="+mn-ea"/>
              </a:rPr>
              <a:t>。</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000" b="1" u="sng">
                <a:solidFill>
                  <a:srgbClr val="FF0000"/>
                </a:solidFill>
                <a:latin typeface="宋体" panose="02010600030101010101" pitchFamily="2" charset="-122"/>
                <a:ea typeface="宋体" panose="02010600030101010101" pitchFamily="2" charset="-122"/>
                <a:cs typeface="宋体" panose="02010600030101010101" pitchFamily="2" charset="-122"/>
              </a:rPr>
              <a:t>         </a:t>
            </a:r>
            <a:endParaRPr lang="zh-CN" altLang="en-US" sz="2000" b="1" u="sng">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5" name="对象 4"/>
          <p:cNvGraphicFramePr/>
          <p:nvPr/>
        </p:nvGraphicFramePr>
        <p:xfrm>
          <a:off x="2644775" y="471805"/>
          <a:ext cx="2720975" cy="840105"/>
        </p:xfrm>
        <a:graphic>
          <a:graphicData uri="http://schemas.openxmlformats.org/presentationml/2006/ole">
            <mc:AlternateContent xmlns:mc="http://schemas.openxmlformats.org/markup-compatibility/2006">
              <mc:Choice xmlns:v="urn:schemas-microsoft-com:vml" Requires="v">
                <p:oleObj spid="_x0000_s6" name="" r:id="rId1" imgW="977900" imgH="457200" progId="Equation.KSEE3">
                  <p:embed/>
                </p:oleObj>
              </mc:Choice>
              <mc:Fallback>
                <p:oleObj name="" r:id="rId1" imgW="977900" imgH="457200" progId="Equation.KSEE3">
                  <p:embed/>
                  <p:pic>
                    <p:nvPicPr>
                      <p:cNvPr id="0" name="图片 10"/>
                      <p:cNvPicPr/>
                      <p:nvPr/>
                    </p:nvPicPr>
                    <p:blipFill>
                      <a:blip r:embed="rId2"/>
                      <a:stretch>
                        <a:fillRect/>
                      </a:stretch>
                    </p:blipFill>
                    <p:spPr>
                      <a:xfrm>
                        <a:off x="2644775" y="471805"/>
                        <a:ext cx="2720975" cy="840105"/>
                      </a:xfrm>
                      <a:prstGeom prst="rect">
                        <a:avLst/>
                      </a:prstGeom>
                      <a:ln>
                        <a:noFill/>
                      </a:ln>
                    </p:spPr>
                  </p:pic>
                </p:oleObj>
              </mc:Fallback>
            </mc:AlternateContent>
          </a:graphicData>
        </a:graphic>
      </p:graphicFrame>
      <p:pic>
        <p:nvPicPr>
          <p:cNvPr id="7" name="图片 6"/>
          <p:cNvPicPr>
            <a:picLocks noChangeAspect="1"/>
          </p:cNvPicPr>
          <p:nvPr/>
        </p:nvPicPr>
        <p:blipFill>
          <a:blip r:embed="rId3"/>
          <a:stretch>
            <a:fillRect/>
          </a:stretch>
        </p:blipFill>
        <p:spPr>
          <a:xfrm>
            <a:off x="6792595" y="4829810"/>
            <a:ext cx="2286000" cy="1917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Freeform 49"/>
          <p:cNvSpPr>
            <a:spLocks noChangeAspect="1" noEditPoints="1"/>
          </p:cNvSpPr>
          <p:nvPr/>
        </p:nvSpPr>
        <p:spPr>
          <a:xfrm>
            <a:off x="4744641" y="3190875"/>
            <a:ext cx="307181" cy="261938"/>
          </a:xfrm>
          <a:custGeom>
            <a:avLst/>
            <a:gdLst>
              <a:gd name="txL" fmla="*/ 0 w 400"/>
              <a:gd name="txT" fmla="*/ 0 h 340"/>
              <a:gd name="txR" fmla="*/ 400 w 400"/>
              <a:gd name="txB" fmla="*/ 340 h 34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alpha val="100000"/>
            </a:schemeClr>
          </a:solidFill>
          <a:ln w="9525">
            <a:noFill/>
          </a:ln>
        </p:spPr>
        <p:txBody>
          <a:bodyPr/>
          <a:p>
            <a:endParaRPr lang="zh-CN" altLang="en-US" sz="100"/>
          </a:p>
        </p:txBody>
      </p:sp>
      <p:pic>
        <p:nvPicPr>
          <p:cNvPr id="14" name="图片 13" descr="图片1"/>
          <p:cNvPicPr>
            <a:picLocks noChangeAspect="1"/>
          </p:cNvPicPr>
          <p:nvPr/>
        </p:nvPicPr>
        <p:blipFill>
          <a:blip r:embed="rId1"/>
          <a:stretch>
            <a:fillRect/>
          </a:stretch>
        </p:blipFill>
        <p:spPr>
          <a:xfrm>
            <a:off x="213995" y="1614170"/>
            <a:ext cx="8843010" cy="3034665"/>
          </a:xfrm>
          <a:prstGeom prst="rect">
            <a:avLst/>
          </a:prstGeom>
        </p:spPr>
      </p:pic>
      <p:sp>
        <p:nvSpPr>
          <p:cNvPr id="12" name="文本框 11"/>
          <p:cNvSpPr txBox="1"/>
          <p:nvPr/>
        </p:nvSpPr>
        <p:spPr>
          <a:xfrm>
            <a:off x="551180" y="2654935"/>
            <a:ext cx="1504315" cy="953135"/>
          </a:xfrm>
          <a:prstGeom prst="rect">
            <a:avLst/>
          </a:prstGeom>
          <a:noFill/>
        </p:spPr>
        <p:txBody>
          <a:bodyPr wrap="square" rtlCol="0">
            <a:spAutoFit/>
          </a:bodyPr>
          <a:p>
            <a:r>
              <a:rPr lang="en-US" altLang="zh-CN" sz="2800" b="1"/>
              <a:t>  </a:t>
            </a:r>
            <a:r>
              <a:rPr lang="zh-CN" altLang="en-US" sz="2800" b="1"/>
              <a:t>热效率</a:t>
            </a:r>
            <a:endParaRPr lang="zh-CN" altLang="en-US" sz="2800" b="1"/>
          </a:p>
          <a:p>
            <a:r>
              <a:rPr lang="zh-CN" altLang="en-US" sz="2800" b="1"/>
              <a:t>  </a:t>
            </a:r>
            <a:endParaRPr lang="zh-CN" altLang="en-US" sz="2800" b="1"/>
          </a:p>
        </p:txBody>
      </p:sp>
      <p:sp>
        <p:nvSpPr>
          <p:cNvPr id="15" name="文本框 14"/>
          <p:cNvSpPr txBox="1"/>
          <p:nvPr/>
        </p:nvSpPr>
        <p:spPr>
          <a:xfrm>
            <a:off x="2546350" y="2654935"/>
            <a:ext cx="1339850" cy="953135"/>
          </a:xfrm>
          <a:prstGeom prst="rect">
            <a:avLst/>
          </a:prstGeom>
          <a:noFill/>
        </p:spPr>
        <p:txBody>
          <a:bodyPr wrap="square" rtlCol="0">
            <a:spAutoFit/>
          </a:bodyPr>
          <a:p>
            <a:r>
              <a:rPr lang="zh-CN" altLang="en-US" sz="2800" b="1"/>
              <a:t>热力转换效率</a:t>
            </a:r>
            <a:endParaRPr lang="zh-CN" altLang="en-US" sz="2800" b="1"/>
          </a:p>
        </p:txBody>
      </p:sp>
      <p:grpSp>
        <p:nvGrpSpPr>
          <p:cNvPr id="2" name="组合 1"/>
          <p:cNvGrpSpPr/>
          <p:nvPr/>
        </p:nvGrpSpPr>
        <p:grpSpPr>
          <a:xfrm>
            <a:off x="524510" y="4585335"/>
            <a:ext cx="1535430" cy="1242695"/>
            <a:chOff x="826" y="7221"/>
            <a:chExt cx="2418" cy="1957"/>
          </a:xfrm>
        </p:grpSpPr>
        <p:grpSp>
          <p:nvGrpSpPr>
            <p:cNvPr id="19" name="Group 10"/>
            <p:cNvGrpSpPr>
              <a:grpSpLocks noChangeAspect="1"/>
            </p:cNvGrpSpPr>
            <p:nvPr/>
          </p:nvGrpSpPr>
          <p:grpSpPr bwMode="auto">
            <a:xfrm rot="6300000">
              <a:off x="1165" y="6882"/>
              <a:ext cx="1004" cy="1683"/>
              <a:chOff x="2761515" y="2286000"/>
              <a:chExt cx="1645174" cy="2760228"/>
            </a:xfrm>
            <a:solidFill>
              <a:schemeClr val="accent1"/>
            </a:solidFill>
          </p:grpSpPr>
          <p:sp>
            <p:nvSpPr>
              <p:cNvPr id="22" name="Oval 7"/>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3" name="Oval 8"/>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6" name="Oval 9"/>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7" name="Oval 10"/>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8" name="Oval 11"/>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9" name="Freeform 12">
                <a:hlinkClick r:id="rId2"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30" name="Group 11"/>
            <p:cNvGrpSpPr>
              <a:grpSpLocks noChangeAspect="1"/>
            </p:cNvGrpSpPr>
            <p:nvPr/>
          </p:nvGrpSpPr>
          <p:grpSpPr bwMode="auto">
            <a:xfrm rot="15300000" flipV="1">
              <a:off x="1901" y="7835"/>
              <a:ext cx="1004" cy="1683"/>
              <a:chOff x="2761515" y="2286000"/>
              <a:chExt cx="1645174" cy="2760228"/>
            </a:xfrm>
            <a:solidFill>
              <a:schemeClr val="accent1">
                <a:lumMod val="75000"/>
              </a:schemeClr>
            </a:solidFill>
          </p:grpSpPr>
          <p:sp>
            <p:nvSpPr>
              <p:cNvPr id="31" name="Oval 14"/>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2" name="Oval 15"/>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3" name="Oval 16"/>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4" name="Oval 17"/>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5" name="Oval 1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6" name="Freeform 22">
                <a:hlinkClick r:id="rId2"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grpSp>
        <p:nvGrpSpPr>
          <p:cNvPr id="37" name="Group 23"/>
          <p:cNvGrpSpPr>
            <a:grpSpLocks noChangeAspect="1"/>
          </p:cNvGrpSpPr>
          <p:nvPr/>
        </p:nvGrpSpPr>
        <p:grpSpPr bwMode="auto">
          <a:xfrm rot="6300000">
            <a:off x="2644284" y="4352219"/>
            <a:ext cx="694982" cy="1165975"/>
            <a:chOff x="2761515" y="2286000"/>
            <a:chExt cx="1645174" cy="2760228"/>
          </a:xfrm>
          <a:solidFill>
            <a:schemeClr val="accent2"/>
          </a:solidFill>
        </p:grpSpPr>
        <p:sp>
          <p:nvSpPr>
            <p:cNvPr id="38" name="Oval 24"/>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9" name="Oval 25"/>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0" name="Oval 26"/>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1" name="Oval 27"/>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2" name="Oval 28"/>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3" name="Freeform 29">
              <a:hlinkClick r:id="rId3"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44" name="Group 25"/>
          <p:cNvGrpSpPr>
            <a:grpSpLocks noChangeAspect="1"/>
          </p:cNvGrpSpPr>
          <p:nvPr/>
        </p:nvGrpSpPr>
        <p:grpSpPr bwMode="auto">
          <a:xfrm rot="15300000" flipV="1">
            <a:off x="3004995" y="4879591"/>
            <a:ext cx="694982" cy="1165975"/>
            <a:chOff x="2761515" y="2286000"/>
            <a:chExt cx="1645174" cy="2760228"/>
          </a:xfrm>
          <a:solidFill>
            <a:schemeClr val="accent2">
              <a:lumMod val="75000"/>
            </a:schemeClr>
          </a:solidFill>
        </p:grpSpPr>
        <p:sp>
          <p:nvSpPr>
            <p:cNvPr id="45" name="Oval 31"/>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6" name="Oval 32"/>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7" name="Oval 33"/>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8" name="Oval 34"/>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9" name="Oval 35"/>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0" name="Freeform 36">
              <a:hlinkClick r:id="rId3"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81" name="Group 68"/>
          <p:cNvGrpSpPr>
            <a:grpSpLocks noChangeAspect="1"/>
          </p:cNvGrpSpPr>
          <p:nvPr/>
        </p:nvGrpSpPr>
        <p:grpSpPr>
          <a:xfrm>
            <a:off x="898208" y="3962718"/>
            <a:ext cx="476139" cy="662638"/>
            <a:chOff x="1653070" y="1521540"/>
            <a:chExt cx="533176" cy="745410"/>
          </a:xfrm>
        </p:grpSpPr>
        <p:cxnSp>
          <p:nvCxnSpPr>
            <p:cNvPr id="82" name="Straight Connector 69"/>
            <p:cNvCxnSpPr/>
            <p:nvPr/>
          </p:nvCxnSpPr>
          <p:spPr>
            <a:xfrm flipV="1">
              <a:off x="1918867" y="1758354"/>
              <a:ext cx="0" cy="508596"/>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65" name="Rectangle 1436"/>
            <p:cNvSpPr/>
            <p:nvPr/>
          </p:nvSpPr>
          <p:spPr>
            <a:xfrm>
              <a:off x="1653070" y="1521540"/>
              <a:ext cx="533176" cy="169475"/>
            </a:xfrm>
            <a:prstGeom prst="rect">
              <a:avLst/>
            </a:prstGeom>
            <a:noFill/>
            <a:ln w="9525">
              <a:noFill/>
            </a:ln>
          </p:spPr>
          <p:txBody>
            <a:bodyPr wrap="non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01</a:t>
              </a:r>
              <a:endParaRPr lang="en-US" altLang="zh-CN" sz="2800" b="1" dirty="0">
                <a:solidFill>
                  <a:srgbClr val="B5B5B5"/>
                </a:solidFill>
                <a:latin typeface="微软雅黑" panose="020B0503020204020204" charset="-122"/>
                <a:ea typeface="微软雅黑" panose="020B0503020204020204" charset="-122"/>
              </a:endParaRPr>
            </a:p>
          </p:txBody>
        </p:sp>
      </p:grpSp>
      <p:grpSp>
        <p:nvGrpSpPr>
          <p:cNvPr id="85" name="Group 74"/>
          <p:cNvGrpSpPr>
            <a:grpSpLocks noChangeAspect="1"/>
          </p:cNvGrpSpPr>
          <p:nvPr/>
        </p:nvGrpSpPr>
        <p:grpSpPr>
          <a:xfrm>
            <a:off x="2829505" y="3962400"/>
            <a:ext cx="530860" cy="662639"/>
            <a:chOff x="1622433" y="1521540"/>
            <a:chExt cx="594450" cy="745410"/>
          </a:xfrm>
        </p:grpSpPr>
        <p:cxnSp>
          <p:nvCxnSpPr>
            <p:cNvPr id="86" name="Straight Connector 75"/>
            <p:cNvCxnSpPr/>
            <p:nvPr/>
          </p:nvCxnSpPr>
          <p:spPr>
            <a:xfrm flipV="1">
              <a:off x="1918866" y="1758355"/>
              <a:ext cx="0" cy="508595"/>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61" name="Rectangle 1436"/>
            <p:cNvSpPr/>
            <p:nvPr/>
          </p:nvSpPr>
          <p:spPr>
            <a:xfrm>
              <a:off x="1622433" y="1521540"/>
              <a:ext cx="594450" cy="190009"/>
            </a:xfrm>
            <a:prstGeom prst="rect">
              <a:avLst/>
            </a:prstGeom>
            <a:noFill/>
            <a:ln w="9525">
              <a:noFill/>
            </a:ln>
          </p:spPr>
          <p:txBody>
            <a:bodyPr wrap="non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a:t>
              </a:r>
              <a:r>
                <a:rPr lang="en-US" altLang="id-ID" sz="1100" b="1" dirty="0">
                  <a:solidFill>
                    <a:srgbClr val="B5B5B5"/>
                  </a:solidFill>
                  <a:latin typeface="微软雅黑" panose="020B0503020204020204" charset="-122"/>
                  <a:ea typeface="微软雅黑" panose="020B0503020204020204" charset="-122"/>
                </a:rPr>
                <a:t>2</a:t>
              </a:r>
              <a:endParaRPr lang="en-US" altLang="id-ID" sz="1100" b="1" dirty="0">
                <a:solidFill>
                  <a:srgbClr val="B5B5B5"/>
                </a:solidFill>
                <a:latin typeface="微软雅黑" panose="020B0503020204020204" charset="-122"/>
                <a:ea typeface="微软雅黑" panose="020B0503020204020204" charset="-122"/>
              </a:endParaRPr>
            </a:p>
          </p:txBody>
        </p:sp>
      </p:grpSp>
      <p:sp>
        <p:nvSpPr>
          <p:cNvPr id="96" name="Freeform 16"/>
          <p:cNvSpPr>
            <a:spLocks noEditPoints="1"/>
          </p:cNvSpPr>
          <p:nvPr/>
        </p:nvSpPr>
        <p:spPr bwMode="auto">
          <a:xfrm>
            <a:off x="729173" y="582923"/>
            <a:ext cx="705887" cy="1071550"/>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3">
              <a:lumMod val="50000"/>
            </a:schemeClr>
          </a:solidFill>
          <a:ln w="9525">
            <a:noFill/>
            <a:round/>
          </a:ln>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nb-NO" altLang="id-ID" sz="825">
              <a:latin typeface="+mn-lt"/>
            </a:endParaRPr>
          </a:p>
        </p:txBody>
      </p:sp>
      <p:sp>
        <p:nvSpPr>
          <p:cNvPr id="97" name="文本框 96"/>
          <p:cNvSpPr txBox="1"/>
          <p:nvPr/>
        </p:nvSpPr>
        <p:spPr>
          <a:xfrm>
            <a:off x="2338705" y="765175"/>
            <a:ext cx="4360545" cy="706755"/>
          </a:xfrm>
          <a:prstGeom prst="rect">
            <a:avLst/>
          </a:prstGeom>
          <a:noFill/>
        </p:spPr>
        <p:txBody>
          <a:bodyPr wrap="square" rtlCol="0">
            <a:spAutoFit/>
          </a:bodyPr>
          <a:p>
            <a:r>
              <a:rPr lang="zh-CN" altLang="en-US" sz="4000" b="1">
                <a:latin typeface="楷体" panose="02010609060101010101" charset="-122"/>
                <a:ea typeface="楷体" panose="02010609060101010101" charset="-122"/>
              </a:rPr>
              <a:t>谁是效率最高的？</a:t>
            </a:r>
            <a:endParaRPr lang="zh-CN" altLang="en-US" sz="4000" b="1">
              <a:latin typeface="楷体" panose="02010609060101010101" charset="-122"/>
              <a:ea typeface="楷体" panose="02010609060101010101" charset="-122"/>
            </a:endParaRPr>
          </a:p>
        </p:txBody>
      </p:sp>
      <p:pic>
        <p:nvPicPr>
          <p:cNvPr id="7" name="图片 6" descr="稿定设计导出-20181107-13530"/>
          <p:cNvPicPr>
            <a:picLocks noChangeAspect="1"/>
          </p:cNvPicPr>
          <p:nvPr/>
        </p:nvPicPr>
        <p:blipFill>
          <a:blip r:embed="rId4"/>
          <a:stretch>
            <a:fillRect/>
          </a:stretch>
        </p:blipFill>
        <p:spPr>
          <a:xfrm>
            <a:off x="213995" y="4228465"/>
            <a:ext cx="2019935" cy="1859915"/>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blinds(horizontal)">
                                      <p:cBhvr>
                                        <p:cTn id="10" dur="500"/>
                                        <p:tgtEl>
                                          <p:spTgt spid="85"/>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linds(horizontal)">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3" name="文本框 102"/>
          <p:cNvSpPr txBox="1"/>
          <p:nvPr/>
        </p:nvSpPr>
        <p:spPr>
          <a:xfrm>
            <a:off x="676910" y="907415"/>
            <a:ext cx="7635240" cy="2407285"/>
          </a:xfrm>
          <a:prstGeom prst="rect">
            <a:avLst/>
          </a:prstGeom>
          <a:noFill/>
          <a:ln w="9525">
            <a:noFill/>
          </a:ln>
        </p:spPr>
        <p:txBody>
          <a:bodyPr wrap="square">
            <a:spAutoFit/>
          </a:bodyPr>
          <a:p>
            <a:r>
              <a:rPr lang="en-US" altLang="zh-CN" sz="2000" b="1">
                <a:latin typeface="宋体" panose="02010600030101010101" pitchFamily="2" charset="-122"/>
                <a:cs typeface="宋体" panose="02010600030101010101" pitchFamily="2" charset="-122"/>
              </a:rPr>
              <a:t>2.</a:t>
            </a:r>
            <a:r>
              <a:rPr lang="zh-CN" altLang="en-US" sz="2000" b="1">
                <a:latin typeface="宋体" panose="02010600030101010101" pitchFamily="2" charset="-122"/>
                <a:cs typeface="宋体" panose="02010600030101010101" pitchFamily="2" charset="-122"/>
              </a:rPr>
              <a:t>小明家汽车质量</a:t>
            </a:r>
            <a:r>
              <a:rPr lang="en-US" altLang="zh-CN" sz="2000" b="1">
                <a:latin typeface="宋体" panose="02010600030101010101" pitchFamily="2" charset="-122"/>
                <a:cs typeface="Times New Roman" panose="02020603050405020304" charset="0"/>
              </a:rPr>
              <a:t>2000kg,</a:t>
            </a:r>
            <a:r>
              <a:rPr lang="zh-CN" altLang="en-US" sz="2000" b="1">
                <a:latin typeface="宋体" panose="02010600030101010101" pitchFamily="2" charset="-122"/>
                <a:cs typeface="宋体" panose="02010600030101010101" pitchFamily="2" charset="-122"/>
              </a:rPr>
              <a:t>货物及人总质量</a:t>
            </a:r>
            <a:r>
              <a:rPr lang="en-US" altLang="zh-CN" sz="2000" b="1">
                <a:latin typeface="宋体" panose="02010600030101010101" pitchFamily="2" charset="-122"/>
                <a:cs typeface="Times New Roman" panose="02020603050405020304" charset="0"/>
              </a:rPr>
              <a:t>500kg,</a:t>
            </a:r>
            <a:r>
              <a:rPr lang="zh-CN" altLang="en-US" sz="2000" b="1">
                <a:latin typeface="宋体" panose="02010600030101010101" pitchFamily="2" charset="-122"/>
                <a:cs typeface="宋体" panose="02010600030101010101" pitchFamily="2" charset="-122"/>
              </a:rPr>
              <a:t>行驶过程中所受阻力为车重的</a:t>
            </a:r>
            <a:r>
              <a:rPr lang="en-US" altLang="zh-CN" sz="2000" b="1">
                <a:latin typeface="宋体" panose="02010600030101010101" pitchFamily="2" charset="-122"/>
                <a:cs typeface="Times New Roman" panose="02020603050405020304" charset="0"/>
              </a:rPr>
              <a:t>10%</a:t>
            </a:r>
            <a:r>
              <a:rPr lang="zh-CN" altLang="en-US" sz="2000" b="1">
                <a:latin typeface="宋体" panose="02010600030101010101" pitchFamily="2" charset="-122"/>
                <a:cs typeface="宋体" panose="02010600030101010101" pitchFamily="2" charset="-122"/>
              </a:rPr>
              <a:t>，</a:t>
            </a:r>
            <a:r>
              <a:rPr lang="en-US" altLang="zh-CN" sz="2000" b="1">
                <a:latin typeface="宋体" panose="02010600030101010101" pitchFamily="2" charset="-122"/>
                <a:cs typeface="宋体" panose="02010600030101010101" pitchFamily="2" charset="-122"/>
              </a:rPr>
              <a:t>20</a:t>
            </a:r>
            <a:r>
              <a:rPr lang="zh-CN" altLang="en-US" sz="2000" b="1">
                <a:latin typeface="宋体" panose="02010600030101010101" pitchFamily="2" charset="-122"/>
                <a:cs typeface="宋体" panose="02010600030101010101" pitchFamily="2" charset="-122"/>
              </a:rPr>
              <a:t>分钟匀速行驶了</a:t>
            </a:r>
            <a:r>
              <a:rPr lang="en-US" altLang="zh-CN" sz="2000" b="1">
                <a:latin typeface="宋体" panose="02010600030101010101" pitchFamily="2" charset="-122"/>
                <a:cs typeface="宋体" panose="02010600030101010101" pitchFamily="2" charset="-122"/>
              </a:rPr>
              <a:t>20km,</a:t>
            </a:r>
            <a:r>
              <a:rPr lang="zh-CN" altLang="en-US" sz="2000" b="1">
                <a:latin typeface="宋体" panose="02010600030101010101" pitchFamily="2" charset="-122"/>
                <a:cs typeface="宋体" panose="02010600030101010101" pitchFamily="2" charset="-122"/>
              </a:rPr>
              <a:t>如图是汽车内燃机工作时的能量流向图，</a:t>
            </a:r>
            <a:endParaRPr lang="zh-CN" altLang="en-US" sz="2000" b="1">
              <a:latin typeface="宋体" panose="02010600030101010101" pitchFamily="2" charset="-122"/>
              <a:cs typeface="宋体" panose="02010600030101010101" pitchFamily="2" charset="-122"/>
            </a:endParaRPr>
          </a:p>
          <a:p>
            <a:r>
              <a:rPr lang="zh-CN" altLang="en-US" sz="2000" b="1">
                <a:latin typeface="宋体" panose="02010600030101010101" pitchFamily="2" charset="-122"/>
                <a:cs typeface="宋体" panose="02010600030101010101" pitchFamily="2" charset="-122"/>
              </a:rPr>
              <a:t>（</a:t>
            </a:r>
            <a:r>
              <a:rPr lang="en-US" altLang="zh-CN" sz="2000" b="1">
                <a:latin typeface="宋体" panose="02010600030101010101" pitchFamily="2" charset="-122"/>
                <a:cs typeface="宋体" panose="02010600030101010101" pitchFamily="2" charset="-122"/>
              </a:rPr>
              <a:t>1</a:t>
            </a:r>
            <a:r>
              <a:rPr lang="zh-CN" altLang="en-US" sz="2000" b="1">
                <a:latin typeface="宋体" panose="02010600030101010101" pitchFamily="2" charset="-122"/>
                <a:cs typeface="宋体" panose="02010600030101010101" pitchFamily="2" charset="-122"/>
              </a:rPr>
              <a:t>）根据爸爸提供的信息，该内燃机的热机效率是</a:t>
            </a:r>
            <a:r>
              <a:rPr lang="zh-CN" altLang="en-US" sz="2000" b="1" u="sng">
                <a:latin typeface="宋体" panose="02010600030101010101" pitchFamily="2" charset="-122"/>
                <a:cs typeface="宋体" panose="02010600030101010101" pitchFamily="2" charset="-122"/>
              </a:rPr>
              <a:t>      </a:t>
            </a:r>
            <a:r>
              <a:rPr lang="zh-CN" altLang="en-US" sz="2000" b="1">
                <a:latin typeface="宋体" panose="02010600030101010101" pitchFamily="2" charset="-122"/>
                <a:cs typeface="宋体" panose="02010600030101010101" pitchFamily="2" charset="-122"/>
              </a:rPr>
              <a:t>，</a:t>
            </a:r>
            <a:endParaRPr lang="zh-CN" altLang="en-US" sz="2000" b="1">
              <a:latin typeface="宋体" panose="02010600030101010101" pitchFamily="2" charset="-122"/>
              <a:cs typeface="宋体" panose="02010600030101010101" pitchFamily="2" charset="-122"/>
            </a:endParaRPr>
          </a:p>
          <a:p>
            <a:r>
              <a:rPr lang="zh-CN" altLang="en-US" sz="2000" b="1">
                <a:latin typeface="宋体" panose="02010600030101010101" pitchFamily="2" charset="-122"/>
                <a:cs typeface="Times New Roman" panose="02020603050405020304" charset="0"/>
              </a:rPr>
              <a:t>  </a:t>
            </a:r>
            <a:endParaRPr lang="zh-CN" altLang="en-US" sz="2000" b="1">
              <a:latin typeface="宋体" panose="02010600030101010101" pitchFamily="2" charset="-122"/>
              <a:cs typeface="Times New Roman" panose="02020603050405020304" charset="0"/>
            </a:endParaRPr>
          </a:p>
          <a:p>
            <a:r>
              <a:rPr lang="zh-CN" altLang="en-US" sz="1050">
                <a:latin typeface="Times New Roman" panose="02020603050405020304" charset="0"/>
                <a:ea typeface="Times New Roman" panose="02020603050405020304" charset="0"/>
                <a:cs typeface="Times New Roman" panose="02020603050405020304" charset="0"/>
              </a:rPr>
              <a:t> </a:t>
            </a:r>
            <a:endParaRPr lang="zh-CN" altLang="en-US"/>
          </a:p>
        </p:txBody>
      </p:sp>
      <p:pic>
        <p:nvPicPr>
          <p:cNvPr id="2" name="图片 1"/>
          <p:cNvPicPr/>
          <p:nvPr/>
        </p:nvPicPr>
        <p:blipFill>
          <a:blip r:embed="rId1"/>
          <a:stretch>
            <a:fillRect/>
          </a:stretch>
        </p:blipFill>
        <p:spPr>
          <a:xfrm>
            <a:off x="598805" y="3190875"/>
            <a:ext cx="3203575" cy="2315210"/>
          </a:xfrm>
          <a:prstGeom prst="rect">
            <a:avLst/>
          </a:prstGeom>
          <a:noFill/>
          <a:ln w="9525">
            <a:noFill/>
          </a:ln>
        </p:spPr>
      </p:pic>
      <p:pic>
        <p:nvPicPr>
          <p:cNvPr id="3" name="图片 2" descr="3~2Q1Q@%JDFC`U46J8@{(~7"/>
          <p:cNvPicPr>
            <a:picLocks noChangeAspect="1"/>
          </p:cNvPicPr>
          <p:nvPr/>
        </p:nvPicPr>
        <p:blipFill>
          <a:blip r:embed="rId2"/>
          <a:stretch>
            <a:fillRect/>
          </a:stretch>
        </p:blipFill>
        <p:spPr>
          <a:xfrm>
            <a:off x="4979670" y="3816985"/>
            <a:ext cx="2447925" cy="1581150"/>
          </a:xfrm>
          <a:prstGeom prst="rect">
            <a:avLst/>
          </a:prstGeom>
        </p:spPr>
      </p:pic>
      <p:sp>
        <p:nvSpPr>
          <p:cNvPr id="4" name="文本框 3"/>
          <p:cNvSpPr txBox="1"/>
          <p:nvPr/>
        </p:nvSpPr>
        <p:spPr>
          <a:xfrm>
            <a:off x="125095" y="233680"/>
            <a:ext cx="3271520" cy="521970"/>
          </a:xfrm>
          <a:prstGeom prst="rect">
            <a:avLst/>
          </a:prstGeom>
          <a:noFill/>
        </p:spPr>
        <p:txBody>
          <a:bodyPr wrap="none" rtlCol="0">
            <a:spAutoFit/>
          </a:bodyPr>
          <a:p>
            <a:r>
              <a:rPr lang="zh-CN" altLang="en-US" sz="2800" b="1"/>
              <a:t>二、热力转换效率</a:t>
            </a:r>
            <a:r>
              <a:rPr lang="zh-CN" altLang="en-US"/>
              <a:t>：</a:t>
            </a:r>
            <a:endParaRPr lang="zh-CN" altLang="en-US"/>
          </a:p>
        </p:txBody>
      </p:sp>
      <p:graphicFrame>
        <p:nvGraphicFramePr>
          <p:cNvPr id="10" name="对象 9"/>
          <p:cNvGraphicFramePr/>
          <p:nvPr/>
        </p:nvGraphicFramePr>
        <p:xfrm>
          <a:off x="3396615" y="82550"/>
          <a:ext cx="2195830" cy="824865"/>
        </p:xfrm>
        <a:graphic>
          <a:graphicData uri="http://schemas.openxmlformats.org/presentationml/2006/ole">
            <mc:AlternateContent xmlns:mc="http://schemas.openxmlformats.org/markup-compatibility/2006">
              <mc:Choice xmlns:v="urn:schemas-microsoft-com:vml" Requires="v">
                <p:oleObj spid="_x0000_s11" name="" r:id="rId3" imgW="977900" imgH="457200" progId="Equation.KSEE3">
                  <p:embed/>
                </p:oleObj>
              </mc:Choice>
              <mc:Fallback>
                <p:oleObj name="" r:id="rId3" imgW="977900" imgH="457200" progId="Equation.KSEE3">
                  <p:embed/>
                  <p:pic>
                    <p:nvPicPr>
                      <p:cNvPr id="0" name="图片 10"/>
                      <p:cNvPicPr/>
                      <p:nvPr/>
                    </p:nvPicPr>
                    <p:blipFill>
                      <a:blip r:embed="rId4"/>
                      <a:stretch>
                        <a:fillRect/>
                      </a:stretch>
                    </p:blipFill>
                    <p:spPr>
                      <a:xfrm>
                        <a:off x="3396615" y="82550"/>
                        <a:ext cx="2195830" cy="824865"/>
                      </a:xfrm>
                      <a:prstGeom prst="rect">
                        <a:avLst/>
                      </a:prstGeom>
                      <a:ln>
                        <a:noFill/>
                      </a:ln>
                    </p:spPr>
                  </p:pic>
                </p:oleObj>
              </mc:Fallback>
            </mc:AlternateContent>
          </a:graphicData>
        </a:graphic>
      </p:graphicFrame>
      <p:sp>
        <p:nvSpPr>
          <p:cNvPr id="6" name="文本框 5"/>
          <p:cNvSpPr txBox="1"/>
          <p:nvPr/>
        </p:nvSpPr>
        <p:spPr>
          <a:xfrm>
            <a:off x="157480" y="2355215"/>
            <a:ext cx="6950710" cy="706755"/>
          </a:xfrm>
          <a:prstGeom prst="rect">
            <a:avLst/>
          </a:prstGeom>
          <a:noFill/>
        </p:spPr>
        <p:txBody>
          <a:bodyPr wrap="none" rtlCol="0">
            <a:spAutoFit/>
          </a:bodyPr>
          <a:p>
            <a:pPr algn="l"/>
            <a:r>
              <a:rPr lang="en-US" altLang="zh-CN" sz="2000" b="1">
                <a:latin typeface="宋体" panose="02010600030101010101" pitchFamily="2" charset="-122"/>
                <a:cs typeface="宋体" panose="02010600030101010101" pitchFamily="2" charset="-122"/>
                <a:sym typeface="+mn-ea"/>
              </a:rPr>
              <a:t>  </a:t>
            </a:r>
            <a:r>
              <a:rPr lang="zh-CN" altLang="en-US" sz="2000" b="1">
                <a:latin typeface="宋体" panose="02010600030101010101" pitchFamily="2" charset="-122"/>
                <a:cs typeface="宋体" panose="02010600030101010101" pitchFamily="2" charset="-122"/>
                <a:sym typeface="+mn-ea"/>
              </a:rPr>
              <a:t>（</a:t>
            </a:r>
            <a:r>
              <a:rPr lang="en-US" altLang="zh-CN" sz="2000" b="1">
                <a:latin typeface="宋体" panose="02010600030101010101" pitchFamily="2" charset="-122"/>
                <a:cs typeface="宋体" panose="02010600030101010101" pitchFamily="2" charset="-122"/>
                <a:sym typeface="+mn-ea"/>
              </a:rPr>
              <a:t>2</a:t>
            </a:r>
            <a:r>
              <a:rPr lang="zh-CN" altLang="en-US" sz="2000" b="1">
                <a:latin typeface="宋体" panose="02010600030101010101" pitchFamily="2" charset="-122"/>
                <a:cs typeface="宋体" panose="02010600030101010101" pitchFamily="2" charset="-122"/>
                <a:sym typeface="+mn-ea"/>
              </a:rPr>
              <a:t>）此次共需消耗汽油质量为多少</a:t>
            </a:r>
            <a:r>
              <a:rPr lang="en-US" altLang="zh-CN" sz="2000" b="1">
                <a:latin typeface="宋体" panose="02010600030101010101" pitchFamily="2" charset="-122"/>
                <a:cs typeface="Times New Roman" panose="02020603050405020304" charset="0"/>
                <a:sym typeface="+mn-ea"/>
              </a:rPr>
              <a:t>kg</a:t>
            </a:r>
            <a:r>
              <a:rPr lang="zh-CN" altLang="en-US" sz="2000" b="1">
                <a:latin typeface="宋体" panose="02010600030101010101" pitchFamily="2" charset="-122"/>
                <a:cs typeface="Times New Roman" panose="02020603050405020304" charset="0"/>
                <a:sym typeface="+mn-ea"/>
              </a:rPr>
              <a:t>？</a:t>
            </a:r>
            <a:r>
              <a:rPr lang="zh-CN" altLang="en-US" sz="2000" b="1">
                <a:latin typeface="宋体" panose="02010600030101010101" pitchFamily="2" charset="-122"/>
                <a:cs typeface="宋体" panose="02010600030101010101" pitchFamily="2" charset="-122"/>
                <a:sym typeface="+mn-ea"/>
              </a:rPr>
              <a:t>，（汽油的热值为</a:t>
            </a:r>
            <a:endParaRPr lang="zh-CN" altLang="en-US" sz="2000" b="1">
              <a:latin typeface="宋体" panose="02010600030101010101" pitchFamily="2" charset="-122"/>
              <a:cs typeface="宋体" panose="02010600030101010101" pitchFamily="2" charset="-122"/>
              <a:sym typeface="+mn-ea"/>
            </a:endParaRPr>
          </a:p>
          <a:p>
            <a:pPr algn="l"/>
            <a:r>
              <a:rPr lang="zh-CN" altLang="en-US" sz="2000" b="1">
                <a:latin typeface="宋体" panose="02010600030101010101" pitchFamily="2" charset="-122"/>
                <a:cs typeface="宋体" panose="02010600030101010101" pitchFamily="2" charset="-122"/>
                <a:sym typeface="+mn-ea"/>
              </a:rPr>
              <a:t>   </a:t>
            </a:r>
            <a:r>
              <a:rPr lang="en-US" altLang="zh-CN" sz="2000" b="1" i="1">
                <a:latin typeface="宋体" panose="02010600030101010101" pitchFamily="2" charset="-122"/>
                <a:cs typeface="Times New Roman" panose="02020603050405020304" charset="0"/>
                <a:sym typeface="+mn-ea"/>
              </a:rPr>
              <a:t>q</a:t>
            </a:r>
            <a:r>
              <a:rPr lang="zh-CN" altLang="en-US" sz="2000" b="1" baseline="-25000">
                <a:latin typeface="宋体" panose="02010600030101010101" pitchFamily="2" charset="-122"/>
                <a:cs typeface="宋体" panose="02010600030101010101" pitchFamily="2" charset="-122"/>
                <a:sym typeface="+mn-ea"/>
              </a:rPr>
              <a:t>汽油</a:t>
            </a:r>
            <a:r>
              <a:rPr lang="en-US" altLang="zh-CN" sz="2000" b="1">
                <a:latin typeface="宋体" panose="02010600030101010101" pitchFamily="2" charset="-122"/>
                <a:cs typeface="Times New Roman" panose="02020603050405020304" charset="0"/>
                <a:sym typeface="+mn-ea"/>
              </a:rPr>
              <a:t>=</a:t>
            </a:r>
            <a:r>
              <a:rPr lang="en-US" altLang="zh-CN" sz="2000" b="1">
                <a:latin typeface="宋体" panose="02010600030101010101" pitchFamily="2" charset="-122"/>
                <a:cs typeface="宋体" panose="02010600030101010101" pitchFamily="2" charset="-122"/>
                <a:sym typeface="+mn-ea"/>
              </a:rPr>
              <a:t>5</a:t>
            </a:r>
            <a:r>
              <a:rPr lang="en-US" altLang="zh-CN" sz="2000" b="1">
                <a:latin typeface="宋体" panose="02010600030101010101" pitchFamily="2" charset="-122"/>
                <a:cs typeface="Times New Roman" panose="02020603050405020304" charset="0"/>
                <a:sym typeface="+mn-ea"/>
              </a:rPr>
              <a:t>×10</a:t>
            </a:r>
            <a:r>
              <a:rPr lang="en-US" altLang="zh-CN" sz="2000" b="1" baseline="30000">
                <a:latin typeface="宋体" panose="02010600030101010101" pitchFamily="2" charset="-122"/>
                <a:cs typeface="Times New Roman" panose="02020603050405020304" charset="0"/>
                <a:sym typeface="+mn-ea"/>
              </a:rPr>
              <a:t>7</a:t>
            </a:r>
            <a:r>
              <a:rPr lang="en-US" altLang="zh-CN" sz="2000" b="1">
                <a:latin typeface="宋体" panose="02010600030101010101" pitchFamily="2" charset="-122"/>
                <a:cs typeface="Times New Roman" panose="02020603050405020304" charset="0"/>
                <a:sym typeface="+mn-ea"/>
              </a:rPr>
              <a:t>J/</a:t>
            </a:r>
            <a:r>
              <a:rPr lang="en-US" altLang="zh-CN" sz="2000" b="1">
                <a:latin typeface="宋体" panose="02010600030101010101" pitchFamily="2" charset="-122"/>
                <a:cs typeface="宋体" panose="02010600030101010101" pitchFamily="2" charset="-122"/>
                <a:sym typeface="+mn-ea"/>
              </a:rPr>
              <a:t>kg</a:t>
            </a:r>
            <a:r>
              <a:rPr lang="zh-CN" altLang="en-US" sz="2000" b="1">
                <a:latin typeface="宋体" panose="02010600030101010101" pitchFamily="2" charset="-122"/>
                <a:cs typeface="宋体" panose="02010600030101010101" pitchFamily="2" charset="-122"/>
                <a:sym typeface="+mn-ea"/>
              </a:rPr>
              <a:t>）</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Freeform 49"/>
          <p:cNvSpPr>
            <a:spLocks noChangeAspect="1" noEditPoints="1"/>
          </p:cNvSpPr>
          <p:nvPr/>
        </p:nvSpPr>
        <p:spPr>
          <a:xfrm>
            <a:off x="4744641" y="3190875"/>
            <a:ext cx="307181" cy="261938"/>
          </a:xfrm>
          <a:custGeom>
            <a:avLst/>
            <a:gdLst>
              <a:gd name="txL" fmla="*/ 0 w 400"/>
              <a:gd name="txT" fmla="*/ 0 h 340"/>
              <a:gd name="txR" fmla="*/ 400 w 400"/>
              <a:gd name="txB" fmla="*/ 340 h 34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alpha val="100000"/>
            </a:schemeClr>
          </a:solidFill>
          <a:ln w="9525">
            <a:noFill/>
          </a:ln>
        </p:spPr>
        <p:txBody>
          <a:bodyPr/>
          <a:p>
            <a:endParaRPr lang="zh-CN" altLang="en-US" sz="100"/>
          </a:p>
        </p:txBody>
      </p:sp>
      <p:pic>
        <p:nvPicPr>
          <p:cNvPr id="14" name="图片 13" descr="图片1"/>
          <p:cNvPicPr>
            <a:picLocks noChangeAspect="1"/>
          </p:cNvPicPr>
          <p:nvPr/>
        </p:nvPicPr>
        <p:blipFill>
          <a:blip r:embed="rId1"/>
          <a:stretch>
            <a:fillRect/>
          </a:stretch>
        </p:blipFill>
        <p:spPr>
          <a:xfrm>
            <a:off x="213995" y="1614170"/>
            <a:ext cx="8843010" cy="3034665"/>
          </a:xfrm>
          <a:prstGeom prst="rect">
            <a:avLst/>
          </a:prstGeom>
        </p:spPr>
      </p:pic>
      <p:sp>
        <p:nvSpPr>
          <p:cNvPr id="12" name="文本框 11"/>
          <p:cNvSpPr txBox="1"/>
          <p:nvPr/>
        </p:nvSpPr>
        <p:spPr>
          <a:xfrm>
            <a:off x="381000" y="2654935"/>
            <a:ext cx="1538605" cy="953135"/>
          </a:xfrm>
          <a:prstGeom prst="rect">
            <a:avLst/>
          </a:prstGeom>
          <a:noFill/>
        </p:spPr>
        <p:txBody>
          <a:bodyPr wrap="square" rtlCol="0">
            <a:spAutoFit/>
          </a:bodyPr>
          <a:p>
            <a:r>
              <a:rPr lang="en-US" altLang="zh-CN" sz="2800" b="1"/>
              <a:t>   </a:t>
            </a:r>
            <a:r>
              <a:rPr lang="zh-CN" altLang="en-US" sz="2800" b="1"/>
              <a:t>热</a:t>
            </a:r>
            <a:endParaRPr lang="zh-CN" altLang="en-US" sz="2800" b="1"/>
          </a:p>
          <a:p>
            <a:r>
              <a:rPr lang="zh-CN" altLang="en-US" sz="2800" b="1"/>
              <a:t>  效率</a:t>
            </a:r>
            <a:endParaRPr lang="zh-CN" altLang="en-US" sz="2800" b="1"/>
          </a:p>
        </p:txBody>
      </p:sp>
      <p:sp>
        <p:nvSpPr>
          <p:cNvPr id="15" name="文本框 14"/>
          <p:cNvSpPr txBox="1"/>
          <p:nvPr/>
        </p:nvSpPr>
        <p:spPr>
          <a:xfrm>
            <a:off x="2454910" y="2654935"/>
            <a:ext cx="1620520" cy="953135"/>
          </a:xfrm>
          <a:prstGeom prst="rect">
            <a:avLst/>
          </a:prstGeom>
          <a:noFill/>
        </p:spPr>
        <p:txBody>
          <a:bodyPr wrap="square" rtlCol="0">
            <a:spAutoFit/>
          </a:bodyPr>
          <a:p>
            <a:r>
              <a:rPr lang="zh-CN" altLang="en-US" sz="2800" b="1"/>
              <a:t>热力转换效率</a:t>
            </a:r>
            <a:endParaRPr lang="zh-CN" altLang="en-US" sz="2800" b="1"/>
          </a:p>
        </p:txBody>
      </p:sp>
      <p:sp>
        <p:nvSpPr>
          <p:cNvPr id="18" name="文本框 17"/>
          <p:cNvSpPr txBox="1"/>
          <p:nvPr/>
        </p:nvSpPr>
        <p:spPr>
          <a:xfrm>
            <a:off x="4288155" y="2329180"/>
            <a:ext cx="1733550" cy="1383665"/>
          </a:xfrm>
          <a:prstGeom prst="rect">
            <a:avLst/>
          </a:prstGeom>
          <a:noFill/>
        </p:spPr>
        <p:txBody>
          <a:bodyPr wrap="square" rtlCol="0">
            <a:spAutoFit/>
          </a:bodyPr>
          <a:p>
            <a:endParaRPr lang="zh-CN" altLang="en-US" sz="2800" b="1">
              <a:solidFill>
                <a:schemeClr val="tx1"/>
              </a:solidFill>
            </a:endParaRPr>
          </a:p>
          <a:p>
            <a:r>
              <a:rPr lang="zh-CN" altLang="en-US" sz="2800" b="1">
                <a:solidFill>
                  <a:schemeClr val="tx1"/>
                </a:solidFill>
              </a:rPr>
              <a:t>简单机械效率</a:t>
            </a:r>
            <a:endParaRPr lang="zh-CN" altLang="en-US" sz="2800" b="1">
              <a:solidFill>
                <a:schemeClr val="tx1"/>
              </a:solidFill>
            </a:endParaRPr>
          </a:p>
        </p:txBody>
      </p:sp>
      <p:grpSp>
        <p:nvGrpSpPr>
          <p:cNvPr id="2" name="组合 1"/>
          <p:cNvGrpSpPr/>
          <p:nvPr/>
        </p:nvGrpSpPr>
        <p:grpSpPr>
          <a:xfrm>
            <a:off x="524510" y="4585335"/>
            <a:ext cx="1535430" cy="1242695"/>
            <a:chOff x="826" y="7221"/>
            <a:chExt cx="2418" cy="1957"/>
          </a:xfrm>
        </p:grpSpPr>
        <p:grpSp>
          <p:nvGrpSpPr>
            <p:cNvPr id="19" name="Group 10"/>
            <p:cNvGrpSpPr>
              <a:grpSpLocks noChangeAspect="1"/>
            </p:cNvGrpSpPr>
            <p:nvPr/>
          </p:nvGrpSpPr>
          <p:grpSpPr bwMode="auto">
            <a:xfrm rot="6300000">
              <a:off x="1165" y="6882"/>
              <a:ext cx="1004" cy="1683"/>
              <a:chOff x="2761515" y="2286000"/>
              <a:chExt cx="1645174" cy="2760228"/>
            </a:xfrm>
            <a:solidFill>
              <a:schemeClr val="accent1"/>
            </a:solidFill>
          </p:grpSpPr>
          <p:sp>
            <p:nvSpPr>
              <p:cNvPr id="22" name="Oval 7"/>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3" name="Oval 8"/>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6" name="Oval 9"/>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7" name="Oval 10"/>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8" name="Oval 11"/>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29" name="Freeform 12">
                <a:hlinkClick r:id="rId2"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30" name="Group 11"/>
            <p:cNvGrpSpPr>
              <a:grpSpLocks noChangeAspect="1"/>
            </p:cNvGrpSpPr>
            <p:nvPr/>
          </p:nvGrpSpPr>
          <p:grpSpPr bwMode="auto">
            <a:xfrm rot="15300000" flipV="1">
              <a:off x="1901" y="7835"/>
              <a:ext cx="1004" cy="1683"/>
              <a:chOff x="2761515" y="2286000"/>
              <a:chExt cx="1645174" cy="2760228"/>
            </a:xfrm>
            <a:solidFill>
              <a:schemeClr val="accent1">
                <a:lumMod val="75000"/>
              </a:schemeClr>
            </a:solidFill>
          </p:grpSpPr>
          <p:sp>
            <p:nvSpPr>
              <p:cNvPr id="31" name="Oval 14"/>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2" name="Oval 15"/>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3" name="Oval 16"/>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4" name="Oval 17"/>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5" name="Oval 1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6" name="Freeform 22">
                <a:hlinkClick r:id="rId2"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grpSp>
        <p:nvGrpSpPr>
          <p:cNvPr id="37" name="Group 23"/>
          <p:cNvGrpSpPr>
            <a:grpSpLocks noChangeAspect="1"/>
          </p:cNvGrpSpPr>
          <p:nvPr/>
        </p:nvGrpSpPr>
        <p:grpSpPr bwMode="auto">
          <a:xfrm rot="6300000">
            <a:off x="2644284" y="4352219"/>
            <a:ext cx="694982" cy="1165975"/>
            <a:chOff x="2761515" y="2286000"/>
            <a:chExt cx="1645174" cy="2760228"/>
          </a:xfrm>
          <a:solidFill>
            <a:schemeClr val="accent2"/>
          </a:solidFill>
        </p:grpSpPr>
        <p:sp>
          <p:nvSpPr>
            <p:cNvPr id="38" name="Oval 24"/>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39" name="Oval 25"/>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0" name="Oval 26"/>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1" name="Oval 27"/>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2" name="Oval 28"/>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3" name="Freeform 29">
              <a:hlinkClick r:id="rId3"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44" name="Group 25"/>
          <p:cNvGrpSpPr>
            <a:grpSpLocks noChangeAspect="1"/>
          </p:cNvGrpSpPr>
          <p:nvPr/>
        </p:nvGrpSpPr>
        <p:grpSpPr bwMode="auto">
          <a:xfrm rot="15300000" flipV="1">
            <a:off x="3004995" y="4879591"/>
            <a:ext cx="694982" cy="1165975"/>
            <a:chOff x="2761515" y="2286000"/>
            <a:chExt cx="1645174" cy="2760228"/>
          </a:xfrm>
          <a:solidFill>
            <a:schemeClr val="accent2">
              <a:lumMod val="75000"/>
            </a:schemeClr>
          </a:solidFill>
        </p:grpSpPr>
        <p:sp>
          <p:nvSpPr>
            <p:cNvPr id="45" name="Oval 31"/>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6" name="Oval 32"/>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7" name="Oval 33"/>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8" name="Oval 34"/>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49" name="Oval 35"/>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0" name="Freeform 36">
              <a:hlinkClick r:id="rId3"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51" name="Group 32"/>
          <p:cNvGrpSpPr>
            <a:grpSpLocks noChangeAspect="1"/>
          </p:cNvGrpSpPr>
          <p:nvPr/>
        </p:nvGrpSpPr>
        <p:grpSpPr bwMode="auto">
          <a:xfrm rot="6300000">
            <a:off x="4470252" y="4260359"/>
            <a:ext cx="738224" cy="1238729"/>
            <a:chOff x="2761515" y="2286000"/>
            <a:chExt cx="1645174" cy="2760228"/>
          </a:xfrm>
          <a:solidFill>
            <a:schemeClr val="accent3"/>
          </a:solidFill>
        </p:grpSpPr>
        <p:sp>
          <p:nvSpPr>
            <p:cNvPr id="52" name="Oval 38"/>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3" name="Oval 39"/>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4" name="Oval 40"/>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5" name="Oval 41"/>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6" name="Oval 42"/>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57" name="Freeform 43">
              <a:hlinkClick r:id="rId4"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58" name="Group 39"/>
          <p:cNvGrpSpPr>
            <a:grpSpLocks noChangeAspect="1"/>
          </p:cNvGrpSpPr>
          <p:nvPr/>
        </p:nvGrpSpPr>
        <p:grpSpPr bwMode="auto">
          <a:xfrm rot="15300000" flipV="1">
            <a:off x="4894088" y="4891677"/>
            <a:ext cx="738224" cy="1238731"/>
            <a:chOff x="2761515" y="2286000"/>
            <a:chExt cx="1645174" cy="2760228"/>
          </a:xfrm>
          <a:solidFill>
            <a:schemeClr val="accent3">
              <a:lumMod val="75000"/>
            </a:schemeClr>
          </a:solidFill>
        </p:grpSpPr>
        <p:sp>
          <p:nvSpPr>
            <p:cNvPr id="59" name="Oval 45"/>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0" name="Oval 46"/>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1" name="Oval 47"/>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2" name="Oval 48"/>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3" name="Oval 4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sp>
          <p:nvSpPr>
            <p:cNvPr id="64" name="Freeform 50">
              <a:hlinkClick r:id="rId4" action="ppaction://hlinksldjump"/>
            </p:cNvPr>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altLang="id-ID" sz="1800" b="0" i="0" u="none" strike="noStrike" kern="1200" cap="none" spc="0" normalizeH="0" baseline="0" noProof="0" dirty="0">
                <a:ln>
                  <a:noFill/>
                </a:ln>
                <a:solidFill>
                  <a:srgbClr val="FFFFFF"/>
                </a:solidFill>
                <a:effectLst/>
                <a:uLnTx/>
                <a:uFillTx/>
                <a:latin typeface="微软雅黑" panose="020B0503020204020204" charset="-122"/>
                <a:ea typeface="MS PGothic" panose="020B0600070205080204" pitchFamily="34" charset="-128"/>
                <a:cs typeface="+mn-cs"/>
              </a:endParaRPr>
            </a:p>
          </p:txBody>
        </p:sp>
      </p:grpSp>
      <p:grpSp>
        <p:nvGrpSpPr>
          <p:cNvPr id="81" name="Group 68"/>
          <p:cNvGrpSpPr>
            <a:grpSpLocks noChangeAspect="1"/>
          </p:cNvGrpSpPr>
          <p:nvPr/>
        </p:nvGrpSpPr>
        <p:grpSpPr>
          <a:xfrm>
            <a:off x="898208" y="3962718"/>
            <a:ext cx="476139" cy="662638"/>
            <a:chOff x="1653070" y="1521540"/>
            <a:chExt cx="533176" cy="745410"/>
          </a:xfrm>
        </p:grpSpPr>
        <p:cxnSp>
          <p:nvCxnSpPr>
            <p:cNvPr id="82" name="Straight Connector 69"/>
            <p:cNvCxnSpPr/>
            <p:nvPr/>
          </p:nvCxnSpPr>
          <p:spPr>
            <a:xfrm flipV="1">
              <a:off x="1918867" y="1758354"/>
              <a:ext cx="0" cy="508596"/>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65" name="Rectangle 1436"/>
            <p:cNvSpPr/>
            <p:nvPr/>
          </p:nvSpPr>
          <p:spPr>
            <a:xfrm>
              <a:off x="1653070" y="1521540"/>
              <a:ext cx="533176" cy="169475"/>
            </a:xfrm>
            <a:prstGeom prst="rect">
              <a:avLst/>
            </a:prstGeom>
            <a:noFill/>
            <a:ln w="9525">
              <a:noFill/>
            </a:ln>
          </p:spPr>
          <p:txBody>
            <a:bodyPr wrap="non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01</a:t>
              </a:r>
              <a:endParaRPr lang="en-US" altLang="zh-CN" sz="2800" b="1" dirty="0">
                <a:solidFill>
                  <a:srgbClr val="B5B5B5"/>
                </a:solidFill>
                <a:latin typeface="微软雅黑" panose="020B0503020204020204" charset="-122"/>
                <a:ea typeface="微软雅黑" panose="020B0503020204020204" charset="-122"/>
              </a:endParaRPr>
            </a:p>
          </p:txBody>
        </p:sp>
      </p:grpSp>
      <p:grpSp>
        <p:nvGrpSpPr>
          <p:cNvPr id="85" name="Group 74"/>
          <p:cNvGrpSpPr>
            <a:grpSpLocks noChangeAspect="1"/>
          </p:cNvGrpSpPr>
          <p:nvPr/>
        </p:nvGrpSpPr>
        <p:grpSpPr>
          <a:xfrm>
            <a:off x="2829505" y="3962400"/>
            <a:ext cx="530860" cy="662639"/>
            <a:chOff x="1622433" y="1521540"/>
            <a:chExt cx="594450" cy="745410"/>
          </a:xfrm>
        </p:grpSpPr>
        <p:cxnSp>
          <p:nvCxnSpPr>
            <p:cNvPr id="86" name="Straight Connector 75"/>
            <p:cNvCxnSpPr/>
            <p:nvPr/>
          </p:nvCxnSpPr>
          <p:spPr>
            <a:xfrm flipV="1">
              <a:off x="1918866" y="1758355"/>
              <a:ext cx="0" cy="508595"/>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61" name="Rectangle 1436"/>
            <p:cNvSpPr/>
            <p:nvPr/>
          </p:nvSpPr>
          <p:spPr>
            <a:xfrm>
              <a:off x="1622433" y="1521540"/>
              <a:ext cx="594450" cy="190009"/>
            </a:xfrm>
            <a:prstGeom prst="rect">
              <a:avLst/>
            </a:prstGeom>
            <a:noFill/>
            <a:ln w="9525">
              <a:noFill/>
            </a:ln>
          </p:spPr>
          <p:txBody>
            <a:bodyPr wrap="non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a:t>
              </a:r>
              <a:r>
                <a:rPr lang="en-US" altLang="id-ID" sz="1100" b="1" dirty="0">
                  <a:solidFill>
                    <a:srgbClr val="B5B5B5"/>
                  </a:solidFill>
                  <a:latin typeface="微软雅黑" panose="020B0503020204020204" charset="-122"/>
                  <a:ea typeface="微软雅黑" panose="020B0503020204020204" charset="-122"/>
                </a:rPr>
                <a:t>2</a:t>
              </a:r>
              <a:endParaRPr lang="en-US" altLang="id-ID" sz="1100" b="1" dirty="0">
                <a:solidFill>
                  <a:srgbClr val="B5B5B5"/>
                </a:solidFill>
                <a:latin typeface="微软雅黑" panose="020B0503020204020204" charset="-122"/>
                <a:ea typeface="微软雅黑" panose="020B0503020204020204" charset="-122"/>
              </a:endParaRPr>
            </a:p>
          </p:txBody>
        </p:sp>
      </p:grpSp>
      <p:grpSp>
        <p:nvGrpSpPr>
          <p:cNvPr id="89" name="Group 80"/>
          <p:cNvGrpSpPr>
            <a:grpSpLocks noChangeAspect="1"/>
          </p:cNvGrpSpPr>
          <p:nvPr/>
        </p:nvGrpSpPr>
        <p:grpSpPr>
          <a:xfrm>
            <a:off x="4569460" y="3968750"/>
            <a:ext cx="568960" cy="656590"/>
            <a:chOff x="1653070" y="1521540"/>
            <a:chExt cx="533176" cy="632257"/>
          </a:xfrm>
        </p:grpSpPr>
        <p:cxnSp>
          <p:nvCxnSpPr>
            <p:cNvPr id="90" name="Straight Connector 81"/>
            <p:cNvCxnSpPr/>
            <p:nvPr/>
          </p:nvCxnSpPr>
          <p:spPr>
            <a:xfrm flipV="1">
              <a:off x="1918867" y="1758240"/>
              <a:ext cx="0" cy="395557"/>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47157" name="Rectangle 1436"/>
            <p:cNvSpPr/>
            <p:nvPr/>
          </p:nvSpPr>
          <p:spPr>
            <a:xfrm>
              <a:off x="1653070" y="1521540"/>
              <a:ext cx="533176" cy="162650"/>
            </a:xfrm>
            <a:prstGeom prst="rect">
              <a:avLst/>
            </a:prstGeom>
            <a:noFill/>
            <a:ln w="9525">
              <a:noFill/>
            </a:ln>
          </p:spPr>
          <p:txBody>
            <a:bodyPr wrap="square" lIns="0" tIns="0" rIns="0" bIns="0">
              <a:spAutoFit/>
            </a:bodyPr>
            <a:p>
              <a:pPr algn="ctr" eaLnBrk="1" hangingPunct="1"/>
              <a:r>
                <a:rPr lang="id-ID" altLang="zh-CN" sz="1100" b="1" dirty="0">
                  <a:solidFill>
                    <a:srgbClr val="B5B5B5"/>
                  </a:solidFill>
                  <a:latin typeface="微软雅黑" panose="020B0503020204020204" charset="-122"/>
                  <a:ea typeface="微软雅黑" panose="020B0503020204020204" charset="-122"/>
                </a:rPr>
                <a:t>Step 0</a:t>
              </a:r>
              <a:r>
                <a:rPr lang="en-US" altLang="id-ID" sz="1100" b="1" dirty="0">
                  <a:solidFill>
                    <a:srgbClr val="B5B5B5"/>
                  </a:solidFill>
                  <a:latin typeface="微软雅黑" panose="020B0503020204020204" charset="-122"/>
                  <a:ea typeface="微软雅黑" panose="020B0503020204020204" charset="-122"/>
                </a:rPr>
                <a:t>3</a:t>
              </a:r>
              <a:endParaRPr lang="en-US" altLang="id-ID" sz="1100" b="1" dirty="0">
                <a:solidFill>
                  <a:srgbClr val="B5B5B5"/>
                </a:solidFill>
                <a:latin typeface="微软雅黑" panose="020B0503020204020204" charset="-122"/>
                <a:ea typeface="微软雅黑" panose="020B0503020204020204" charset="-122"/>
              </a:endParaRPr>
            </a:p>
          </p:txBody>
        </p:sp>
      </p:grpSp>
      <p:sp>
        <p:nvSpPr>
          <p:cNvPr id="96" name="Freeform 16"/>
          <p:cNvSpPr>
            <a:spLocks noEditPoints="1"/>
          </p:cNvSpPr>
          <p:nvPr/>
        </p:nvSpPr>
        <p:spPr bwMode="auto">
          <a:xfrm>
            <a:off x="729173" y="582923"/>
            <a:ext cx="705887" cy="1071550"/>
          </a:xfrm>
          <a:custGeom>
            <a:avLst/>
            <a:gdLst>
              <a:gd name="T0" fmla="*/ 1601 w 2272"/>
              <a:gd name="T1" fmla="*/ 3242 h 3448"/>
              <a:gd name="T2" fmla="*/ 1621 w 2272"/>
              <a:gd name="T3" fmla="*/ 3304 h 3448"/>
              <a:gd name="T4" fmla="*/ 1567 w 2272"/>
              <a:gd name="T5" fmla="*/ 3343 h 3448"/>
              <a:gd name="T6" fmla="*/ 1376 w 2272"/>
              <a:gd name="T7" fmla="*/ 3409 h 3448"/>
              <a:gd name="T8" fmla="*/ 1294 w 2272"/>
              <a:gd name="T9" fmla="*/ 3448 h 3448"/>
              <a:gd name="T10" fmla="*/ 912 w 2272"/>
              <a:gd name="T11" fmla="*/ 3425 h 3448"/>
              <a:gd name="T12" fmla="*/ 872 w 2272"/>
              <a:gd name="T13" fmla="*/ 3343 h 3448"/>
              <a:gd name="T14" fmla="*/ 658 w 2272"/>
              <a:gd name="T15" fmla="*/ 3320 h 3448"/>
              <a:gd name="T16" fmla="*/ 658 w 2272"/>
              <a:gd name="T17" fmla="*/ 3253 h 3448"/>
              <a:gd name="T18" fmla="*/ 704 w 2272"/>
              <a:gd name="T19" fmla="*/ 3027 h 3448"/>
              <a:gd name="T20" fmla="*/ 1614 w 2272"/>
              <a:gd name="T21" fmla="*/ 3050 h 3448"/>
              <a:gd name="T22" fmla="*/ 1614 w 2272"/>
              <a:gd name="T23" fmla="*/ 3117 h 3448"/>
              <a:gd name="T24" fmla="*/ 704 w 2272"/>
              <a:gd name="T25" fmla="*/ 3140 h 3448"/>
              <a:gd name="T26" fmla="*/ 651 w 2272"/>
              <a:gd name="T27" fmla="*/ 3101 h 3448"/>
              <a:gd name="T28" fmla="*/ 671 w 2272"/>
              <a:gd name="T29" fmla="*/ 3037 h 3448"/>
              <a:gd name="T30" fmla="*/ 1567 w 2272"/>
              <a:gd name="T31" fmla="*/ 2823 h 3448"/>
              <a:gd name="T32" fmla="*/ 1621 w 2272"/>
              <a:gd name="T33" fmla="*/ 2861 h 3448"/>
              <a:gd name="T34" fmla="*/ 1601 w 2272"/>
              <a:gd name="T35" fmla="*/ 2925 h 3448"/>
              <a:gd name="T36" fmla="*/ 686 w 2272"/>
              <a:gd name="T37" fmla="*/ 2933 h 3448"/>
              <a:gd name="T38" fmla="*/ 648 w 2272"/>
              <a:gd name="T39" fmla="*/ 2879 h 3448"/>
              <a:gd name="T40" fmla="*/ 686 w 2272"/>
              <a:gd name="T41" fmla="*/ 2826 h 3448"/>
              <a:gd name="T42" fmla="*/ 1303 w 2272"/>
              <a:gd name="T43" fmla="*/ 13 h 3448"/>
              <a:gd name="T44" fmla="*/ 1614 w 2272"/>
              <a:gd name="T45" fmla="*/ 106 h 3448"/>
              <a:gd name="T46" fmla="*/ 1881 w 2272"/>
              <a:gd name="T47" fmla="*/ 279 h 3448"/>
              <a:gd name="T48" fmla="*/ 2088 w 2272"/>
              <a:gd name="T49" fmla="*/ 518 h 3448"/>
              <a:gd name="T50" fmla="*/ 2223 w 2272"/>
              <a:gd name="T51" fmla="*/ 808 h 3448"/>
              <a:gd name="T52" fmla="*/ 2272 w 2272"/>
              <a:gd name="T53" fmla="*/ 1135 h 3448"/>
              <a:gd name="T54" fmla="*/ 2243 w 2272"/>
              <a:gd name="T55" fmla="*/ 1348 h 3448"/>
              <a:gd name="T56" fmla="*/ 2176 w 2272"/>
              <a:gd name="T57" fmla="*/ 1543 h 3448"/>
              <a:gd name="T58" fmla="*/ 2099 w 2272"/>
              <a:gd name="T59" fmla="*/ 1702 h 3448"/>
              <a:gd name="T60" fmla="*/ 2040 w 2272"/>
              <a:gd name="T61" fmla="*/ 1800 h 3448"/>
              <a:gd name="T62" fmla="*/ 1836 w 2272"/>
              <a:gd name="T63" fmla="*/ 2140 h 3448"/>
              <a:gd name="T64" fmla="*/ 1716 w 2272"/>
              <a:gd name="T65" fmla="*/ 2407 h 3448"/>
              <a:gd name="T66" fmla="*/ 1661 w 2272"/>
              <a:gd name="T67" fmla="*/ 2647 h 3448"/>
              <a:gd name="T68" fmla="*/ 1602 w 2272"/>
              <a:gd name="T69" fmla="*/ 2712 h 3448"/>
              <a:gd name="T70" fmla="*/ 708 w 2272"/>
              <a:gd name="T71" fmla="*/ 2719 h 3448"/>
              <a:gd name="T72" fmla="*/ 637 w 2272"/>
              <a:gd name="T73" fmla="*/ 2668 h 3448"/>
              <a:gd name="T74" fmla="*/ 595 w 2272"/>
              <a:gd name="T75" fmla="*/ 2487 h 3448"/>
              <a:gd name="T76" fmla="*/ 493 w 2272"/>
              <a:gd name="T77" fmla="*/ 2234 h 3448"/>
              <a:gd name="T78" fmla="*/ 351 w 2272"/>
              <a:gd name="T79" fmla="*/ 1991 h 3448"/>
              <a:gd name="T80" fmla="*/ 293 w 2272"/>
              <a:gd name="T81" fmla="*/ 1901 h 3448"/>
              <a:gd name="T82" fmla="*/ 249 w 2272"/>
              <a:gd name="T83" fmla="*/ 1831 h 3448"/>
              <a:gd name="T84" fmla="*/ 233 w 2272"/>
              <a:gd name="T85" fmla="*/ 1802 h 3448"/>
              <a:gd name="T86" fmla="*/ 173 w 2272"/>
              <a:gd name="T87" fmla="*/ 1703 h 3448"/>
              <a:gd name="T88" fmla="*/ 95 w 2272"/>
              <a:gd name="T89" fmla="*/ 1543 h 3448"/>
              <a:gd name="T90" fmla="*/ 28 w 2272"/>
              <a:gd name="T91" fmla="*/ 1348 h 3448"/>
              <a:gd name="T92" fmla="*/ 0 w 2272"/>
              <a:gd name="T93" fmla="*/ 1135 h 3448"/>
              <a:gd name="T94" fmla="*/ 48 w 2272"/>
              <a:gd name="T95" fmla="*/ 808 h 3448"/>
              <a:gd name="T96" fmla="*/ 183 w 2272"/>
              <a:gd name="T97" fmla="*/ 518 h 3448"/>
              <a:gd name="T98" fmla="*/ 391 w 2272"/>
              <a:gd name="T99" fmla="*/ 279 h 3448"/>
              <a:gd name="T100" fmla="*/ 657 w 2272"/>
              <a:gd name="T101" fmla="*/ 106 h 3448"/>
              <a:gd name="T102" fmla="*/ 968 w 2272"/>
              <a:gd name="T103" fmla="*/ 13 h 3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72"/>
              <a:gd name="T157" fmla="*/ 0 h 3448"/>
              <a:gd name="T158" fmla="*/ 2272 w 2272"/>
              <a:gd name="T159" fmla="*/ 3448 h 3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72" h="3448">
                <a:moveTo>
                  <a:pt x="704" y="3230"/>
                </a:moveTo>
                <a:lnTo>
                  <a:pt x="1567" y="3230"/>
                </a:lnTo>
                <a:lnTo>
                  <a:pt x="1585" y="3233"/>
                </a:lnTo>
                <a:lnTo>
                  <a:pt x="1601" y="3242"/>
                </a:lnTo>
                <a:lnTo>
                  <a:pt x="1614" y="3253"/>
                </a:lnTo>
                <a:lnTo>
                  <a:pt x="1621" y="3269"/>
                </a:lnTo>
                <a:lnTo>
                  <a:pt x="1624" y="3287"/>
                </a:lnTo>
                <a:lnTo>
                  <a:pt x="1621" y="3304"/>
                </a:lnTo>
                <a:lnTo>
                  <a:pt x="1614" y="3320"/>
                </a:lnTo>
                <a:lnTo>
                  <a:pt x="1601" y="3333"/>
                </a:lnTo>
                <a:lnTo>
                  <a:pt x="1585" y="3340"/>
                </a:lnTo>
                <a:lnTo>
                  <a:pt x="1567" y="3343"/>
                </a:lnTo>
                <a:lnTo>
                  <a:pt x="1400" y="3343"/>
                </a:lnTo>
                <a:lnTo>
                  <a:pt x="1397" y="3367"/>
                </a:lnTo>
                <a:lnTo>
                  <a:pt x="1388" y="3389"/>
                </a:lnTo>
                <a:lnTo>
                  <a:pt x="1376" y="3409"/>
                </a:lnTo>
                <a:lnTo>
                  <a:pt x="1360" y="3425"/>
                </a:lnTo>
                <a:lnTo>
                  <a:pt x="1340" y="3438"/>
                </a:lnTo>
                <a:lnTo>
                  <a:pt x="1318" y="3445"/>
                </a:lnTo>
                <a:lnTo>
                  <a:pt x="1294" y="3448"/>
                </a:lnTo>
                <a:lnTo>
                  <a:pt x="978" y="3448"/>
                </a:lnTo>
                <a:lnTo>
                  <a:pt x="953" y="3445"/>
                </a:lnTo>
                <a:lnTo>
                  <a:pt x="931" y="3438"/>
                </a:lnTo>
                <a:lnTo>
                  <a:pt x="912" y="3425"/>
                </a:lnTo>
                <a:lnTo>
                  <a:pt x="896" y="3409"/>
                </a:lnTo>
                <a:lnTo>
                  <a:pt x="883" y="3389"/>
                </a:lnTo>
                <a:lnTo>
                  <a:pt x="875" y="3367"/>
                </a:lnTo>
                <a:lnTo>
                  <a:pt x="872" y="3343"/>
                </a:lnTo>
                <a:lnTo>
                  <a:pt x="704" y="3343"/>
                </a:lnTo>
                <a:lnTo>
                  <a:pt x="686" y="3340"/>
                </a:lnTo>
                <a:lnTo>
                  <a:pt x="671" y="3333"/>
                </a:lnTo>
                <a:lnTo>
                  <a:pt x="658" y="3320"/>
                </a:lnTo>
                <a:lnTo>
                  <a:pt x="651" y="3304"/>
                </a:lnTo>
                <a:lnTo>
                  <a:pt x="648" y="3287"/>
                </a:lnTo>
                <a:lnTo>
                  <a:pt x="651" y="3269"/>
                </a:lnTo>
                <a:lnTo>
                  <a:pt x="658" y="3253"/>
                </a:lnTo>
                <a:lnTo>
                  <a:pt x="671" y="3242"/>
                </a:lnTo>
                <a:lnTo>
                  <a:pt x="686" y="3233"/>
                </a:lnTo>
                <a:lnTo>
                  <a:pt x="704" y="3230"/>
                </a:lnTo>
                <a:close/>
                <a:moveTo>
                  <a:pt x="704" y="3027"/>
                </a:moveTo>
                <a:lnTo>
                  <a:pt x="1567" y="3027"/>
                </a:lnTo>
                <a:lnTo>
                  <a:pt x="1585" y="3030"/>
                </a:lnTo>
                <a:lnTo>
                  <a:pt x="1601" y="3037"/>
                </a:lnTo>
                <a:lnTo>
                  <a:pt x="1614" y="3050"/>
                </a:lnTo>
                <a:lnTo>
                  <a:pt x="1621" y="3066"/>
                </a:lnTo>
                <a:lnTo>
                  <a:pt x="1624" y="3083"/>
                </a:lnTo>
                <a:lnTo>
                  <a:pt x="1621" y="3101"/>
                </a:lnTo>
                <a:lnTo>
                  <a:pt x="1614" y="3117"/>
                </a:lnTo>
                <a:lnTo>
                  <a:pt x="1601" y="3130"/>
                </a:lnTo>
                <a:lnTo>
                  <a:pt x="1585" y="3137"/>
                </a:lnTo>
                <a:lnTo>
                  <a:pt x="1567" y="3140"/>
                </a:lnTo>
                <a:lnTo>
                  <a:pt x="704" y="3140"/>
                </a:lnTo>
                <a:lnTo>
                  <a:pt x="686" y="3137"/>
                </a:lnTo>
                <a:lnTo>
                  <a:pt x="671" y="3130"/>
                </a:lnTo>
                <a:lnTo>
                  <a:pt x="658" y="3117"/>
                </a:lnTo>
                <a:lnTo>
                  <a:pt x="651" y="3101"/>
                </a:lnTo>
                <a:lnTo>
                  <a:pt x="648" y="3083"/>
                </a:lnTo>
                <a:lnTo>
                  <a:pt x="651" y="3066"/>
                </a:lnTo>
                <a:lnTo>
                  <a:pt x="658" y="3050"/>
                </a:lnTo>
                <a:lnTo>
                  <a:pt x="671" y="3037"/>
                </a:lnTo>
                <a:lnTo>
                  <a:pt x="686" y="3030"/>
                </a:lnTo>
                <a:lnTo>
                  <a:pt x="704" y="3027"/>
                </a:lnTo>
                <a:close/>
                <a:moveTo>
                  <a:pt x="704" y="2823"/>
                </a:moveTo>
                <a:lnTo>
                  <a:pt x="1567" y="2823"/>
                </a:lnTo>
                <a:lnTo>
                  <a:pt x="1585" y="2826"/>
                </a:lnTo>
                <a:lnTo>
                  <a:pt x="1601" y="2833"/>
                </a:lnTo>
                <a:lnTo>
                  <a:pt x="1614" y="2846"/>
                </a:lnTo>
                <a:lnTo>
                  <a:pt x="1621" y="2861"/>
                </a:lnTo>
                <a:lnTo>
                  <a:pt x="1624" y="2879"/>
                </a:lnTo>
                <a:lnTo>
                  <a:pt x="1621" y="2897"/>
                </a:lnTo>
                <a:lnTo>
                  <a:pt x="1614" y="2913"/>
                </a:lnTo>
                <a:lnTo>
                  <a:pt x="1601" y="2925"/>
                </a:lnTo>
                <a:lnTo>
                  <a:pt x="1585" y="2933"/>
                </a:lnTo>
                <a:lnTo>
                  <a:pt x="1567" y="2936"/>
                </a:lnTo>
                <a:lnTo>
                  <a:pt x="704" y="2936"/>
                </a:lnTo>
                <a:lnTo>
                  <a:pt x="686" y="2933"/>
                </a:lnTo>
                <a:lnTo>
                  <a:pt x="671" y="2925"/>
                </a:lnTo>
                <a:lnTo>
                  <a:pt x="658" y="2913"/>
                </a:lnTo>
                <a:lnTo>
                  <a:pt x="651" y="2897"/>
                </a:lnTo>
                <a:lnTo>
                  <a:pt x="648" y="2879"/>
                </a:lnTo>
                <a:lnTo>
                  <a:pt x="651" y="2861"/>
                </a:lnTo>
                <a:lnTo>
                  <a:pt x="658" y="2846"/>
                </a:lnTo>
                <a:lnTo>
                  <a:pt x="671" y="2833"/>
                </a:lnTo>
                <a:lnTo>
                  <a:pt x="686" y="2826"/>
                </a:lnTo>
                <a:lnTo>
                  <a:pt x="704" y="2823"/>
                </a:lnTo>
                <a:close/>
                <a:moveTo>
                  <a:pt x="1136" y="0"/>
                </a:moveTo>
                <a:lnTo>
                  <a:pt x="1221" y="4"/>
                </a:lnTo>
                <a:lnTo>
                  <a:pt x="1303" y="13"/>
                </a:lnTo>
                <a:lnTo>
                  <a:pt x="1384" y="28"/>
                </a:lnTo>
                <a:lnTo>
                  <a:pt x="1463" y="49"/>
                </a:lnTo>
                <a:lnTo>
                  <a:pt x="1540" y="75"/>
                </a:lnTo>
                <a:lnTo>
                  <a:pt x="1614" y="106"/>
                </a:lnTo>
                <a:lnTo>
                  <a:pt x="1685" y="143"/>
                </a:lnTo>
                <a:lnTo>
                  <a:pt x="1754" y="184"/>
                </a:lnTo>
                <a:lnTo>
                  <a:pt x="1819" y="229"/>
                </a:lnTo>
                <a:lnTo>
                  <a:pt x="1881" y="279"/>
                </a:lnTo>
                <a:lnTo>
                  <a:pt x="1938" y="334"/>
                </a:lnTo>
                <a:lnTo>
                  <a:pt x="1993" y="391"/>
                </a:lnTo>
                <a:lnTo>
                  <a:pt x="2042" y="453"/>
                </a:lnTo>
                <a:lnTo>
                  <a:pt x="2088" y="518"/>
                </a:lnTo>
                <a:lnTo>
                  <a:pt x="2129" y="586"/>
                </a:lnTo>
                <a:lnTo>
                  <a:pt x="2166" y="657"/>
                </a:lnTo>
                <a:lnTo>
                  <a:pt x="2197" y="732"/>
                </a:lnTo>
                <a:lnTo>
                  <a:pt x="2223" y="808"/>
                </a:lnTo>
                <a:lnTo>
                  <a:pt x="2244" y="887"/>
                </a:lnTo>
                <a:lnTo>
                  <a:pt x="2259" y="967"/>
                </a:lnTo>
                <a:lnTo>
                  <a:pt x="2268" y="1050"/>
                </a:lnTo>
                <a:lnTo>
                  <a:pt x="2272" y="1135"/>
                </a:lnTo>
                <a:lnTo>
                  <a:pt x="2269" y="1188"/>
                </a:lnTo>
                <a:lnTo>
                  <a:pt x="2264" y="1242"/>
                </a:lnTo>
                <a:lnTo>
                  <a:pt x="2255" y="1295"/>
                </a:lnTo>
                <a:lnTo>
                  <a:pt x="2243" y="1348"/>
                </a:lnTo>
                <a:lnTo>
                  <a:pt x="2229" y="1399"/>
                </a:lnTo>
                <a:lnTo>
                  <a:pt x="2213" y="1449"/>
                </a:lnTo>
                <a:lnTo>
                  <a:pt x="2195" y="1497"/>
                </a:lnTo>
                <a:lnTo>
                  <a:pt x="2176" y="1543"/>
                </a:lnTo>
                <a:lnTo>
                  <a:pt x="2156" y="1587"/>
                </a:lnTo>
                <a:lnTo>
                  <a:pt x="2136" y="1628"/>
                </a:lnTo>
                <a:lnTo>
                  <a:pt x="2118" y="1667"/>
                </a:lnTo>
                <a:lnTo>
                  <a:pt x="2099" y="1702"/>
                </a:lnTo>
                <a:lnTo>
                  <a:pt x="2081" y="1732"/>
                </a:lnTo>
                <a:lnTo>
                  <a:pt x="2065" y="1759"/>
                </a:lnTo>
                <a:lnTo>
                  <a:pt x="2051" y="1782"/>
                </a:lnTo>
                <a:lnTo>
                  <a:pt x="2040" y="1800"/>
                </a:lnTo>
                <a:lnTo>
                  <a:pt x="1990" y="1881"/>
                </a:lnTo>
                <a:lnTo>
                  <a:pt x="1910" y="2011"/>
                </a:lnTo>
                <a:lnTo>
                  <a:pt x="1871" y="2075"/>
                </a:lnTo>
                <a:lnTo>
                  <a:pt x="1836" y="2140"/>
                </a:lnTo>
                <a:lnTo>
                  <a:pt x="1801" y="2205"/>
                </a:lnTo>
                <a:lnTo>
                  <a:pt x="1770" y="2271"/>
                </a:lnTo>
                <a:lnTo>
                  <a:pt x="1741" y="2339"/>
                </a:lnTo>
                <a:lnTo>
                  <a:pt x="1716" y="2407"/>
                </a:lnTo>
                <a:lnTo>
                  <a:pt x="1694" y="2477"/>
                </a:lnTo>
                <a:lnTo>
                  <a:pt x="1677" y="2550"/>
                </a:lnTo>
                <a:lnTo>
                  <a:pt x="1666" y="2625"/>
                </a:lnTo>
                <a:lnTo>
                  <a:pt x="1661" y="2647"/>
                </a:lnTo>
                <a:lnTo>
                  <a:pt x="1651" y="2668"/>
                </a:lnTo>
                <a:lnTo>
                  <a:pt x="1638" y="2685"/>
                </a:lnTo>
                <a:lnTo>
                  <a:pt x="1621" y="2700"/>
                </a:lnTo>
                <a:lnTo>
                  <a:pt x="1602" y="2712"/>
                </a:lnTo>
                <a:lnTo>
                  <a:pt x="1580" y="2719"/>
                </a:lnTo>
                <a:lnTo>
                  <a:pt x="1557" y="2721"/>
                </a:lnTo>
                <a:lnTo>
                  <a:pt x="731" y="2721"/>
                </a:lnTo>
                <a:lnTo>
                  <a:pt x="708" y="2719"/>
                </a:lnTo>
                <a:lnTo>
                  <a:pt x="686" y="2712"/>
                </a:lnTo>
                <a:lnTo>
                  <a:pt x="667" y="2700"/>
                </a:lnTo>
                <a:lnTo>
                  <a:pt x="651" y="2685"/>
                </a:lnTo>
                <a:lnTo>
                  <a:pt x="637" y="2668"/>
                </a:lnTo>
                <a:lnTo>
                  <a:pt x="628" y="2647"/>
                </a:lnTo>
                <a:lnTo>
                  <a:pt x="622" y="2624"/>
                </a:lnTo>
                <a:lnTo>
                  <a:pt x="611" y="2554"/>
                </a:lnTo>
                <a:lnTo>
                  <a:pt x="595" y="2487"/>
                </a:lnTo>
                <a:lnTo>
                  <a:pt x="575" y="2421"/>
                </a:lnTo>
                <a:lnTo>
                  <a:pt x="551" y="2357"/>
                </a:lnTo>
                <a:lnTo>
                  <a:pt x="524" y="2296"/>
                </a:lnTo>
                <a:lnTo>
                  <a:pt x="493" y="2234"/>
                </a:lnTo>
                <a:lnTo>
                  <a:pt x="461" y="2172"/>
                </a:lnTo>
                <a:lnTo>
                  <a:pt x="425" y="2112"/>
                </a:lnTo>
                <a:lnTo>
                  <a:pt x="389" y="2052"/>
                </a:lnTo>
                <a:lnTo>
                  <a:pt x="351" y="1991"/>
                </a:lnTo>
                <a:lnTo>
                  <a:pt x="312" y="1930"/>
                </a:lnTo>
                <a:lnTo>
                  <a:pt x="311" y="1928"/>
                </a:lnTo>
                <a:lnTo>
                  <a:pt x="301" y="1912"/>
                </a:lnTo>
                <a:lnTo>
                  <a:pt x="293" y="1901"/>
                </a:lnTo>
                <a:lnTo>
                  <a:pt x="285" y="1887"/>
                </a:lnTo>
                <a:lnTo>
                  <a:pt x="277" y="1872"/>
                </a:lnTo>
                <a:lnTo>
                  <a:pt x="258" y="1843"/>
                </a:lnTo>
                <a:lnTo>
                  <a:pt x="249" y="1831"/>
                </a:lnTo>
                <a:lnTo>
                  <a:pt x="242" y="1819"/>
                </a:lnTo>
                <a:lnTo>
                  <a:pt x="237" y="1810"/>
                </a:lnTo>
                <a:lnTo>
                  <a:pt x="234" y="1804"/>
                </a:lnTo>
                <a:lnTo>
                  <a:pt x="233" y="1802"/>
                </a:lnTo>
                <a:lnTo>
                  <a:pt x="221" y="1783"/>
                </a:lnTo>
                <a:lnTo>
                  <a:pt x="207" y="1761"/>
                </a:lnTo>
                <a:lnTo>
                  <a:pt x="191" y="1733"/>
                </a:lnTo>
                <a:lnTo>
                  <a:pt x="173" y="1703"/>
                </a:lnTo>
                <a:lnTo>
                  <a:pt x="154" y="1667"/>
                </a:lnTo>
                <a:lnTo>
                  <a:pt x="135" y="1629"/>
                </a:lnTo>
                <a:lnTo>
                  <a:pt x="115" y="1587"/>
                </a:lnTo>
                <a:lnTo>
                  <a:pt x="95" y="1543"/>
                </a:lnTo>
                <a:lnTo>
                  <a:pt x="76" y="1497"/>
                </a:lnTo>
                <a:lnTo>
                  <a:pt x="60" y="1449"/>
                </a:lnTo>
                <a:lnTo>
                  <a:pt x="43" y="1399"/>
                </a:lnTo>
                <a:lnTo>
                  <a:pt x="28" y="1348"/>
                </a:lnTo>
                <a:lnTo>
                  <a:pt x="17" y="1295"/>
                </a:lnTo>
                <a:lnTo>
                  <a:pt x="7" y="1242"/>
                </a:lnTo>
                <a:lnTo>
                  <a:pt x="2" y="1188"/>
                </a:lnTo>
                <a:lnTo>
                  <a:pt x="0" y="1135"/>
                </a:lnTo>
                <a:lnTo>
                  <a:pt x="3" y="1050"/>
                </a:lnTo>
                <a:lnTo>
                  <a:pt x="13" y="967"/>
                </a:lnTo>
                <a:lnTo>
                  <a:pt x="27" y="887"/>
                </a:lnTo>
                <a:lnTo>
                  <a:pt x="48" y="808"/>
                </a:lnTo>
                <a:lnTo>
                  <a:pt x="74" y="732"/>
                </a:lnTo>
                <a:lnTo>
                  <a:pt x="106" y="657"/>
                </a:lnTo>
                <a:lnTo>
                  <a:pt x="142" y="586"/>
                </a:lnTo>
                <a:lnTo>
                  <a:pt x="183" y="518"/>
                </a:lnTo>
                <a:lnTo>
                  <a:pt x="228" y="453"/>
                </a:lnTo>
                <a:lnTo>
                  <a:pt x="279" y="391"/>
                </a:lnTo>
                <a:lnTo>
                  <a:pt x="333" y="334"/>
                </a:lnTo>
                <a:lnTo>
                  <a:pt x="391" y="279"/>
                </a:lnTo>
                <a:lnTo>
                  <a:pt x="453" y="229"/>
                </a:lnTo>
                <a:lnTo>
                  <a:pt x="518" y="184"/>
                </a:lnTo>
                <a:lnTo>
                  <a:pt x="586" y="143"/>
                </a:lnTo>
                <a:lnTo>
                  <a:pt x="657" y="106"/>
                </a:lnTo>
                <a:lnTo>
                  <a:pt x="731" y="75"/>
                </a:lnTo>
                <a:lnTo>
                  <a:pt x="808" y="49"/>
                </a:lnTo>
                <a:lnTo>
                  <a:pt x="887" y="28"/>
                </a:lnTo>
                <a:lnTo>
                  <a:pt x="968" y="13"/>
                </a:lnTo>
                <a:lnTo>
                  <a:pt x="1051" y="4"/>
                </a:lnTo>
                <a:lnTo>
                  <a:pt x="1136" y="0"/>
                </a:lnTo>
                <a:close/>
              </a:path>
            </a:pathLst>
          </a:custGeom>
          <a:solidFill>
            <a:schemeClr val="accent3">
              <a:lumMod val="50000"/>
            </a:schemeClr>
          </a:solidFill>
          <a:ln w="9525">
            <a:noFill/>
            <a:round/>
          </a:ln>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nb-NO" altLang="id-ID" sz="825">
              <a:latin typeface="+mn-lt"/>
            </a:endParaRPr>
          </a:p>
        </p:txBody>
      </p:sp>
      <p:sp>
        <p:nvSpPr>
          <p:cNvPr id="97" name="文本框 96"/>
          <p:cNvSpPr txBox="1"/>
          <p:nvPr/>
        </p:nvSpPr>
        <p:spPr>
          <a:xfrm>
            <a:off x="2338705" y="765175"/>
            <a:ext cx="4360545" cy="706755"/>
          </a:xfrm>
          <a:prstGeom prst="rect">
            <a:avLst/>
          </a:prstGeom>
          <a:noFill/>
        </p:spPr>
        <p:txBody>
          <a:bodyPr wrap="square" rtlCol="0">
            <a:spAutoFit/>
          </a:bodyPr>
          <a:p>
            <a:r>
              <a:rPr lang="zh-CN" altLang="en-US" sz="4000" b="1">
                <a:latin typeface="楷体" panose="02010609060101010101" charset="-122"/>
                <a:ea typeface="楷体" panose="02010609060101010101" charset="-122"/>
              </a:rPr>
              <a:t>谁是效率最高的？</a:t>
            </a:r>
            <a:endParaRPr lang="zh-CN" altLang="en-US" sz="4000" b="1">
              <a:latin typeface="楷体" panose="02010609060101010101" charset="-122"/>
              <a:ea typeface="楷体" panose="02010609060101010101" charset="-122"/>
            </a:endParaRPr>
          </a:p>
        </p:txBody>
      </p:sp>
      <p:pic>
        <p:nvPicPr>
          <p:cNvPr id="7" name="图片 6" descr="稿定设计导出-20181107-13530"/>
          <p:cNvPicPr>
            <a:picLocks noChangeAspect="1"/>
          </p:cNvPicPr>
          <p:nvPr/>
        </p:nvPicPr>
        <p:blipFill>
          <a:blip r:embed="rId5"/>
          <a:stretch>
            <a:fillRect/>
          </a:stretch>
        </p:blipFill>
        <p:spPr>
          <a:xfrm>
            <a:off x="213995" y="4228465"/>
            <a:ext cx="2019935" cy="1859915"/>
          </a:xfrm>
          <a:prstGeom prst="rect">
            <a:avLst/>
          </a:prstGeom>
        </p:spPr>
      </p:pic>
      <p:pic>
        <p:nvPicPr>
          <p:cNvPr id="3" name="图片 2" descr="稿定设计导出-20181107-13530"/>
          <p:cNvPicPr>
            <a:picLocks noChangeAspect="1"/>
          </p:cNvPicPr>
          <p:nvPr/>
        </p:nvPicPr>
        <p:blipFill>
          <a:blip r:embed="rId5"/>
          <a:stretch>
            <a:fillRect/>
          </a:stretch>
        </p:blipFill>
        <p:spPr>
          <a:xfrm>
            <a:off x="2055495" y="4214495"/>
            <a:ext cx="2019935" cy="1859915"/>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linds(horizontal)">
                                      <p:cBhvr>
                                        <p:cTn id="10" dur="500"/>
                                        <p:tgtEl>
                                          <p:spTgt spid="51"/>
                                        </p:tgtEl>
                                      </p:cBhvr>
                                    </p:animEffect>
                                  </p:childTnLst>
                                </p:cTn>
                              </p:par>
                              <p:par>
                                <p:cTn id="11" presetID="3" presetClass="entr" presetSubtype="1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blinds(horizontal)">
                                      <p:cBhvr>
                                        <p:cTn id="13" dur="500"/>
                                        <p:tgtEl>
                                          <p:spTgt spid="89"/>
                                        </p:tgtEl>
                                      </p:cBhvr>
                                    </p:animEffect>
                                  </p:childTnLst>
                                </p:cTn>
                              </p:par>
                              <p:par>
                                <p:cTn id="14" presetID="3" presetClass="entr" presetSubtype="1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linds(horizontal)">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518795" y="1581150"/>
            <a:ext cx="7374890" cy="1291590"/>
          </a:xfrm>
          <a:prstGeom prst="rect">
            <a:avLst/>
          </a:prstGeom>
          <a:noFill/>
          <a:ln w="9525">
            <a:noFill/>
          </a:ln>
        </p:spPr>
        <p:txBody>
          <a:bodyPr wrap="square">
            <a:spAutoFit/>
          </a:bodyPr>
          <a:p>
            <a:r>
              <a:rPr lang="en-US" altLang="zh-CN" sz="2000" b="1">
                <a:latin typeface="宋体" panose="02010600030101010101" pitchFamily="2" charset="-122"/>
                <a:cs typeface="宋体" panose="02010600030101010101" pitchFamily="2" charset="-122"/>
              </a:rPr>
              <a:t>3. </a:t>
            </a:r>
            <a:r>
              <a:rPr lang="zh-CN" altLang="en-US" sz="2000" b="1">
                <a:latin typeface="宋体" panose="02010600030101010101" pitchFamily="2" charset="-122"/>
                <a:cs typeface="宋体" panose="02010600030101010101" pitchFamily="2" charset="-122"/>
              </a:rPr>
              <a:t>为了把货物搬上车，如图，爸爸沿</a:t>
            </a:r>
            <a:r>
              <a:rPr lang="en-US" altLang="zh-CN" sz="2000" b="1">
                <a:latin typeface="宋体" panose="02010600030101010101" pitchFamily="2" charset="-122"/>
                <a:cs typeface="宋体" panose="02010600030101010101" pitchFamily="2" charset="-122"/>
              </a:rPr>
              <a:t>3</a:t>
            </a:r>
            <a:r>
              <a:rPr lang="en-US" altLang="zh-CN" sz="2000" b="1">
                <a:latin typeface="宋体" panose="02010600030101010101" pitchFamily="2" charset="-122"/>
                <a:cs typeface="Times New Roman" panose="02020603050405020304" charset="0"/>
              </a:rPr>
              <a:t>m</a:t>
            </a:r>
            <a:r>
              <a:rPr lang="zh-CN" altLang="en-US" sz="2000" b="1">
                <a:latin typeface="宋体" panose="02010600030101010101" pitchFamily="2" charset="-122"/>
                <a:cs typeface="宋体" panose="02010600030101010101" pitchFamily="2" charset="-122"/>
              </a:rPr>
              <a:t>长的斜面方向用</a:t>
            </a:r>
            <a:r>
              <a:rPr lang="en-US" altLang="zh-CN" sz="2000" b="1">
                <a:latin typeface="宋体" panose="02010600030101010101" pitchFamily="2" charset="-122"/>
                <a:cs typeface="Times New Roman" panose="02020603050405020304" charset="0"/>
              </a:rPr>
              <a:t>500N</a:t>
            </a:r>
            <a:r>
              <a:rPr lang="zh-CN" altLang="en-US" sz="2000" b="1">
                <a:latin typeface="宋体" panose="02010600030101010101" pitchFamily="2" charset="-122"/>
                <a:cs typeface="宋体" panose="02010600030101010101" pitchFamily="2" charset="-122"/>
              </a:rPr>
              <a:t>的力，把货物由斜面底端推至</a:t>
            </a:r>
            <a:r>
              <a:rPr lang="en-US" altLang="zh-CN" sz="2000" b="1">
                <a:latin typeface="宋体" panose="02010600030101010101" pitchFamily="2" charset="-122"/>
                <a:cs typeface="宋体" panose="02010600030101010101" pitchFamily="2" charset="-122"/>
              </a:rPr>
              <a:t>1m</a:t>
            </a:r>
            <a:r>
              <a:rPr lang="zh-CN" altLang="en-US" sz="2000" b="1">
                <a:latin typeface="宋体" panose="02010600030101010101" pitchFamily="2" charset="-122"/>
                <a:cs typeface="Times New Roman" panose="02020603050405020304" charset="0"/>
              </a:rPr>
              <a:t>的斜面顶端</a:t>
            </a:r>
            <a:r>
              <a:rPr lang="zh-CN" altLang="en-US" sz="2000" b="1">
                <a:latin typeface="宋体" panose="02010600030101010101" pitchFamily="2" charset="-122"/>
                <a:cs typeface="宋体" panose="02010600030101010101" pitchFamily="2" charset="-122"/>
              </a:rPr>
              <a:t>，已知货物重</a:t>
            </a:r>
            <a:r>
              <a:rPr lang="en-US" altLang="zh-CN" sz="2000" b="1">
                <a:latin typeface="宋体" panose="02010600030101010101" pitchFamily="2" charset="-122"/>
                <a:cs typeface="宋体" panose="02010600030101010101" pitchFamily="2" charset="-122"/>
              </a:rPr>
              <a:t>75</a:t>
            </a:r>
            <a:r>
              <a:rPr lang="en-US" altLang="zh-CN" sz="2000" b="1">
                <a:latin typeface="宋体" panose="02010600030101010101" pitchFamily="2" charset="-122"/>
                <a:cs typeface="Times New Roman" panose="02020603050405020304" charset="0"/>
              </a:rPr>
              <a:t>0N</a:t>
            </a:r>
            <a:r>
              <a:rPr lang="zh-CN" altLang="en-US" sz="2000" b="1">
                <a:latin typeface="宋体" panose="02010600030101010101" pitchFamily="2" charset="-122"/>
                <a:cs typeface="宋体" panose="02010600030101010101" pitchFamily="2" charset="-122"/>
              </a:rPr>
              <a:t>，</a:t>
            </a:r>
            <a:endParaRPr lang="zh-CN" altLang="en-US" sz="2000" b="1">
              <a:latin typeface="宋体" panose="02010600030101010101" pitchFamily="2" charset="-122"/>
              <a:cs typeface="宋体" panose="02010600030101010101" pitchFamily="2" charset="-122"/>
            </a:endParaRPr>
          </a:p>
          <a:p>
            <a:r>
              <a:rPr lang="zh-CN" altLang="en-US" sz="2000" b="1">
                <a:latin typeface="宋体" panose="02010600030101010101" pitchFamily="2" charset="-122"/>
                <a:cs typeface="宋体" panose="02010600030101010101" pitchFamily="2" charset="-122"/>
              </a:rPr>
              <a:t>（</a:t>
            </a:r>
            <a:r>
              <a:rPr lang="en-US" altLang="zh-CN" sz="2000" b="1">
                <a:latin typeface="宋体" panose="02010600030101010101" pitchFamily="2" charset="-122"/>
                <a:cs typeface="宋体" panose="02010600030101010101" pitchFamily="2" charset="-122"/>
              </a:rPr>
              <a:t>1</a:t>
            </a:r>
            <a:r>
              <a:rPr lang="zh-CN" altLang="en-US" sz="2000" b="1">
                <a:latin typeface="宋体" panose="02010600030101010101" pitchFamily="2" charset="-122"/>
                <a:cs typeface="宋体" panose="02010600030101010101" pitchFamily="2" charset="-122"/>
              </a:rPr>
              <a:t>）斜面的机械效率为多少？；</a:t>
            </a:r>
            <a:endParaRPr lang="zh-CN" altLang="en-US" sz="2000" b="1">
              <a:latin typeface="宋体" panose="02010600030101010101" pitchFamily="2" charset="-122"/>
              <a:cs typeface="宋体" panose="02010600030101010101" pitchFamily="2" charset="-122"/>
            </a:endParaRPr>
          </a:p>
          <a:p>
            <a:endParaRPr lang="zh-CN" altLang="en-US"/>
          </a:p>
        </p:txBody>
      </p:sp>
      <p:sp>
        <p:nvSpPr>
          <p:cNvPr id="3" name="文本框 2"/>
          <p:cNvSpPr txBox="1"/>
          <p:nvPr/>
        </p:nvSpPr>
        <p:spPr>
          <a:xfrm>
            <a:off x="681355" y="4751070"/>
            <a:ext cx="7348855" cy="2030095"/>
          </a:xfrm>
          <a:prstGeom prst="rect">
            <a:avLst/>
          </a:prstGeom>
          <a:noFill/>
        </p:spPr>
        <p:txBody>
          <a:bodyPr wrap="square" rtlCol="0" anchor="t">
            <a:spAutoFit/>
          </a:bodyPr>
          <a:p>
            <a:r>
              <a:rPr lang="zh-CN" altLang="en-US"/>
              <a:t>解；</a:t>
            </a:r>
            <a:endParaRPr lang="zh-CN" altLang="en-US"/>
          </a:p>
          <a:p>
            <a:r>
              <a:rPr lang="zh-CN" altLang="en-US"/>
              <a:t>（1）</a:t>
            </a:r>
            <a:r>
              <a:rPr lang="zh-CN" altLang="en-US">
                <a:sym typeface="+mn-ea"/>
              </a:rPr>
              <a:t>克服重力做的有用功为：W</a:t>
            </a:r>
            <a:r>
              <a:rPr lang="zh-CN" altLang="en-US" baseline="-25000">
                <a:sym typeface="+mn-ea"/>
              </a:rPr>
              <a:t>有</a:t>
            </a:r>
            <a:r>
              <a:rPr lang="zh-CN" altLang="en-US">
                <a:sym typeface="+mn-ea"/>
              </a:rPr>
              <a:t>=Gh=</a:t>
            </a:r>
            <a:r>
              <a:rPr lang="en-US" altLang="zh-CN">
                <a:sym typeface="+mn-ea"/>
              </a:rPr>
              <a:t>75</a:t>
            </a:r>
            <a:r>
              <a:rPr lang="zh-CN" altLang="en-US">
                <a:sym typeface="+mn-ea"/>
              </a:rPr>
              <a:t>0×</a:t>
            </a:r>
            <a:r>
              <a:rPr lang="en-US" altLang="zh-CN">
                <a:sym typeface="+mn-ea"/>
              </a:rPr>
              <a:t>1</a:t>
            </a:r>
            <a:r>
              <a:rPr lang="zh-CN" altLang="en-US">
                <a:sym typeface="+mn-ea"/>
              </a:rPr>
              <a:t>=</a:t>
            </a:r>
            <a:r>
              <a:rPr lang="en-US" altLang="zh-CN">
                <a:sym typeface="+mn-ea"/>
              </a:rPr>
              <a:t>75</a:t>
            </a:r>
            <a:r>
              <a:rPr lang="zh-CN" altLang="en-US">
                <a:sym typeface="+mn-ea"/>
              </a:rPr>
              <a:t>0J</a:t>
            </a:r>
            <a:endParaRPr lang="zh-CN" altLang="en-US">
              <a:sym typeface="+mn-ea"/>
            </a:endParaRPr>
          </a:p>
          <a:p>
            <a:r>
              <a:rPr lang="zh-CN" altLang="en-US">
                <a:sym typeface="+mn-ea"/>
              </a:rPr>
              <a:t> </a:t>
            </a:r>
            <a:r>
              <a:rPr lang="zh-CN" altLang="en-US"/>
              <a:t>爸爸推力做的总功：W</a:t>
            </a:r>
            <a:r>
              <a:rPr lang="zh-CN" altLang="en-US" baseline="-25000"/>
              <a:t>总</a:t>
            </a:r>
            <a:r>
              <a:rPr lang="zh-CN" altLang="en-US"/>
              <a:t>=Fs=50</a:t>
            </a:r>
            <a:r>
              <a:rPr lang="en-US" altLang="zh-CN"/>
              <a:t>0</a:t>
            </a:r>
            <a:r>
              <a:rPr lang="zh-CN" altLang="en-US"/>
              <a:t>×</a:t>
            </a:r>
            <a:r>
              <a:rPr lang="en-US" altLang="zh-CN"/>
              <a:t>3</a:t>
            </a:r>
            <a:r>
              <a:rPr lang="zh-CN" altLang="en-US"/>
              <a:t>=</a:t>
            </a:r>
            <a:r>
              <a:rPr lang="en-US" altLang="zh-CN"/>
              <a:t>1</a:t>
            </a:r>
            <a:r>
              <a:rPr lang="zh-CN" altLang="en-US"/>
              <a:t>500J，</a:t>
            </a:r>
            <a:endParaRPr lang="zh-CN" altLang="en-US"/>
          </a:p>
          <a:p>
            <a:r>
              <a:rPr lang="zh-CN" altLang="en-US"/>
              <a:t>   斜面的机械效率为：η=W</a:t>
            </a:r>
            <a:r>
              <a:rPr lang="zh-CN" altLang="en-US" baseline="-25000"/>
              <a:t>有</a:t>
            </a:r>
            <a:r>
              <a:rPr lang="en-US" altLang="zh-CN"/>
              <a:t>/</a:t>
            </a:r>
            <a:r>
              <a:rPr lang="zh-CN" altLang="en-US"/>
              <a:t> W</a:t>
            </a:r>
            <a:r>
              <a:rPr lang="zh-CN" altLang="en-US" baseline="-25000"/>
              <a:t>总</a:t>
            </a:r>
            <a:r>
              <a:rPr lang="zh-CN" altLang="en-US">
                <a:sym typeface="+mn-ea"/>
              </a:rPr>
              <a:t>×100%</a:t>
            </a:r>
            <a:r>
              <a:rPr lang="zh-CN" altLang="en-US"/>
              <a:t> =</a:t>
            </a:r>
            <a:r>
              <a:rPr lang="en-US" altLang="zh-CN"/>
              <a:t>750</a:t>
            </a:r>
            <a:r>
              <a:rPr lang="zh-CN" altLang="en-US"/>
              <a:t>J </a:t>
            </a:r>
            <a:r>
              <a:rPr lang="en-US" altLang="zh-CN"/>
              <a:t>/ 1</a:t>
            </a:r>
            <a:r>
              <a:rPr lang="zh-CN" altLang="en-US"/>
              <a:t>500J×100%=</a:t>
            </a:r>
            <a:r>
              <a:rPr lang="en-US" altLang="zh-CN"/>
              <a:t>5</a:t>
            </a:r>
            <a:r>
              <a:rPr lang="zh-CN" altLang="en-US"/>
              <a:t>0%。</a:t>
            </a:r>
            <a:endParaRPr lang="zh-CN" altLang="en-US"/>
          </a:p>
          <a:p>
            <a:r>
              <a:rPr lang="zh-CN" altLang="en-US"/>
              <a:t>（</a:t>
            </a:r>
            <a:r>
              <a:rPr lang="en-US" altLang="zh-CN"/>
              <a:t>2</a:t>
            </a:r>
            <a:r>
              <a:rPr lang="zh-CN" altLang="en-US"/>
              <a:t>）小明做的额外功为：W</a:t>
            </a:r>
            <a:r>
              <a:rPr lang="zh-CN" altLang="en-US" baseline="-25000"/>
              <a:t>额</a:t>
            </a:r>
            <a:r>
              <a:rPr lang="zh-CN" altLang="en-US"/>
              <a:t>=W</a:t>
            </a:r>
            <a:r>
              <a:rPr lang="zh-CN" altLang="en-US" baseline="-25000"/>
              <a:t>总</a:t>
            </a:r>
            <a:r>
              <a:rPr lang="zh-CN" altLang="en-US"/>
              <a:t>-W</a:t>
            </a:r>
            <a:r>
              <a:rPr lang="zh-CN" altLang="en-US" baseline="-25000"/>
              <a:t>有</a:t>
            </a:r>
            <a:r>
              <a:rPr lang="zh-CN" altLang="en-US"/>
              <a:t>=</a:t>
            </a:r>
            <a:r>
              <a:rPr lang="en-US" altLang="zh-CN"/>
              <a:t>1</a:t>
            </a:r>
            <a:r>
              <a:rPr lang="zh-CN" altLang="en-US"/>
              <a:t>500J-</a:t>
            </a:r>
            <a:r>
              <a:rPr lang="en-US" altLang="zh-CN"/>
              <a:t>75</a:t>
            </a:r>
            <a:r>
              <a:rPr lang="zh-CN" altLang="en-US"/>
              <a:t>0J=</a:t>
            </a:r>
            <a:r>
              <a:rPr lang="en-US" altLang="zh-CN"/>
              <a:t>75</a:t>
            </a:r>
            <a:r>
              <a:rPr lang="zh-CN" altLang="en-US"/>
              <a:t>0J，</a:t>
            </a:r>
            <a:endParaRPr lang="zh-CN" altLang="en-US"/>
          </a:p>
          <a:p>
            <a:r>
              <a:rPr lang="zh-CN" altLang="en-US"/>
              <a:t>而额外功W</a:t>
            </a:r>
            <a:r>
              <a:rPr lang="zh-CN" altLang="en-US" baseline="-25000"/>
              <a:t>额</a:t>
            </a:r>
            <a:r>
              <a:rPr lang="zh-CN" altLang="en-US"/>
              <a:t>=fs，</a:t>
            </a:r>
            <a:endParaRPr lang="zh-CN" altLang="en-US"/>
          </a:p>
          <a:p>
            <a:r>
              <a:rPr lang="zh-CN" altLang="en-US"/>
              <a:t>则摩擦力的大小为：f=W</a:t>
            </a:r>
            <a:r>
              <a:rPr lang="zh-CN" altLang="en-US" baseline="-25000"/>
              <a:t>额</a:t>
            </a:r>
            <a:r>
              <a:rPr lang="en-US" altLang="zh-CN"/>
              <a:t>/</a:t>
            </a:r>
            <a:r>
              <a:rPr lang="zh-CN" altLang="en-US"/>
              <a:t> s =</a:t>
            </a:r>
            <a:r>
              <a:rPr lang="en-US" altLang="zh-CN"/>
              <a:t>750/3</a:t>
            </a:r>
            <a:r>
              <a:rPr lang="zh-CN" altLang="en-US"/>
              <a:t> =</a:t>
            </a:r>
            <a:r>
              <a:rPr lang="en-US" altLang="zh-CN"/>
              <a:t>25</a:t>
            </a:r>
            <a:r>
              <a:rPr lang="zh-CN" altLang="en-US"/>
              <a:t>0N。</a:t>
            </a:r>
            <a:endParaRPr lang="zh-CN" altLang="en-US"/>
          </a:p>
        </p:txBody>
      </p:sp>
      <p:sp>
        <p:nvSpPr>
          <p:cNvPr id="6" name="椭圆 5"/>
          <p:cNvSpPr/>
          <p:nvPr/>
        </p:nvSpPr>
        <p:spPr>
          <a:xfrm>
            <a:off x="4688840" y="1522730"/>
            <a:ext cx="628015" cy="53530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4515485" y="310515"/>
            <a:ext cx="153035" cy="368300"/>
          </a:xfrm>
          <a:prstGeom prst="rect">
            <a:avLst/>
          </a:prstGeom>
          <a:noFill/>
        </p:spPr>
        <p:txBody>
          <a:bodyPr wrap="square" rtlCol="0">
            <a:spAutoFit/>
          </a:bodyPr>
          <a:p>
            <a:endParaRPr lang="zh-CN" altLang="en-US"/>
          </a:p>
        </p:txBody>
      </p:sp>
      <p:sp>
        <p:nvSpPr>
          <p:cNvPr id="9" name="文本框 8"/>
          <p:cNvSpPr txBox="1"/>
          <p:nvPr/>
        </p:nvSpPr>
        <p:spPr>
          <a:xfrm>
            <a:off x="4571365" y="2737485"/>
            <a:ext cx="748030" cy="368300"/>
          </a:xfrm>
          <a:prstGeom prst="rect">
            <a:avLst/>
          </a:prstGeom>
          <a:noFill/>
        </p:spPr>
        <p:txBody>
          <a:bodyPr wrap="none" rtlCol="0">
            <a:spAutoFit/>
          </a:bodyPr>
          <a:p>
            <a:r>
              <a:rPr lang="en-US" altLang="zh-CN">
                <a:solidFill>
                  <a:srgbClr val="FF3300"/>
                </a:solidFill>
              </a:rPr>
              <a:t>s=3m</a:t>
            </a:r>
            <a:endParaRPr lang="en-US" altLang="zh-CN">
              <a:solidFill>
                <a:srgbClr val="FF3300"/>
              </a:solidFill>
            </a:endParaRPr>
          </a:p>
        </p:txBody>
      </p:sp>
      <p:sp>
        <p:nvSpPr>
          <p:cNvPr id="10" name="椭圆 9"/>
          <p:cNvSpPr/>
          <p:nvPr/>
        </p:nvSpPr>
        <p:spPr>
          <a:xfrm>
            <a:off x="6766560" y="1581150"/>
            <a:ext cx="628015" cy="3638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7394575" y="2564765"/>
            <a:ext cx="1144905" cy="368300"/>
          </a:xfrm>
          <a:prstGeom prst="rect">
            <a:avLst/>
          </a:prstGeom>
          <a:noFill/>
        </p:spPr>
        <p:txBody>
          <a:bodyPr wrap="square" rtlCol="0">
            <a:spAutoFit/>
          </a:bodyPr>
          <a:p>
            <a:r>
              <a:rPr lang="en-US" altLang="zh-CN">
                <a:solidFill>
                  <a:srgbClr val="FF3300"/>
                </a:solidFill>
              </a:rPr>
              <a:t>F=500N</a:t>
            </a:r>
            <a:endParaRPr lang="en-US" altLang="zh-CN">
              <a:solidFill>
                <a:srgbClr val="FF3300"/>
              </a:solidFill>
            </a:endParaRPr>
          </a:p>
        </p:txBody>
      </p:sp>
      <p:sp>
        <p:nvSpPr>
          <p:cNvPr id="12" name="椭圆 11"/>
          <p:cNvSpPr/>
          <p:nvPr/>
        </p:nvSpPr>
        <p:spPr>
          <a:xfrm>
            <a:off x="3564255" y="1945005"/>
            <a:ext cx="628015" cy="3638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flipH="1">
            <a:off x="3275965" y="2420620"/>
            <a:ext cx="504190" cy="460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988310" y="2872740"/>
            <a:ext cx="997585" cy="368300"/>
          </a:xfrm>
          <a:prstGeom prst="rect">
            <a:avLst/>
          </a:prstGeom>
          <a:noFill/>
        </p:spPr>
        <p:txBody>
          <a:bodyPr wrap="square" rtlCol="0">
            <a:spAutoFit/>
          </a:bodyPr>
          <a:p>
            <a:r>
              <a:rPr lang="en-US" altLang="zh-CN">
                <a:solidFill>
                  <a:srgbClr val="FF3300"/>
                </a:solidFill>
              </a:rPr>
              <a:t>h=1m</a:t>
            </a:r>
            <a:endParaRPr lang="en-US" altLang="zh-CN">
              <a:solidFill>
                <a:srgbClr val="FF3300"/>
              </a:solidFill>
            </a:endParaRPr>
          </a:p>
        </p:txBody>
      </p:sp>
      <p:sp>
        <p:nvSpPr>
          <p:cNvPr id="15" name="椭圆 14"/>
          <p:cNvSpPr/>
          <p:nvPr/>
        </p:nvSpPr>
        <p:spPr>
          <a:xfrm>
            <a:off x="6687185" y="1988820"/>
            <a:ext cx="707390" cy="35623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箭头连接符 15"/>
          <p:cNvCxnSpPr/>
          <p:nvPr/>
        </p:nvCxnSpPr>
        <p:spPr>
          <a:xfrm flipH="1">
            <a:off x="6521450" y="2381250"/>
            <a:ext cx="95250" cy="6038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705475" y="2960370"/>
            <a:ext cx="1061085" cy="368300"/>
          </a:xfrm>
          <a:prstGeom prst="rect">
            <a:avLst/>
          </a:prstGeom>
          <a:noFill/>
        </p:spPr>
        <p:txBody>
          <a:bodyPr wrap="square" rtlCol="0">
            <a:spAutoFit/>
          </a:bodyPr>
          <a:p>
            <a:r>
              <a:rPr lang="en-US" altLang="zh-CN">
                <a:solidFill>
                  <a:srgbClr val="FF3300"/>
                </a:solidFill>
              </a:rPr>
              <a:t>G=750N</a:t>
            </a:r>
            <a:endParaRPr lang="en-US" altLang="zh-CN">
              <a:solidFill>
                <a:srgbClr val="FF3300"/>
              </a:solidFill>
            </a:endParaRPr>
          </a:p>
        </p:txBody>
      </p:sp>
      <p:sp>
        <p:nvSpPr>
          <p:cNvPr id="5" name="文本框 4"/>
          <p:cNvSpPr txBox="1"/>
          <p:nvPr/>
        </p:nvSpPr>
        <p:spPr>
          <a:xfrm>
            <a:off x="594360" y="142875"/>
            <a:ext cx="1900555" cy="521970"/>
          </a:xfrm>
          <a:prstGeom prst="rect">
            <a:avLst/>
          </a:prstGeom>
          <a:noFill/>
        </p:spPr>
        <p:txBody>
          <a:bodyPr wrap="square" rtlCol="0">
            <a:spAutoFit/>
          </a:bodyPr>
          <a:p>
            <a:r>
              <a:rPr lang="zh-CN" altLang="en-US" sz="2800" b="1"/>
              <a:t>机械效率</a:t>
            </a:r>
            <a:r>
              <a:rPr lang="zh-CN" altLang="en-US" sz="2800"/>
              <a:t>：</a:t>
            </a:r>
            <a:endParaRPr lang="zh-CN" altLang="en-US" sz="2800"/>
          </a:p>
        </p:txBody>
      </p:sp>
      <p:graphicFrame>
        <p:nvGraphicFramePr>
          <p:cNvPr id="8" name="对象 7"/>
          <p:cNvGraphicFramePr/>
          <p:nvPr/>
        </p:nvGraphicFramePr>
        <p:xfrm>
          <a:off x="2439035" y="248920"/>
          <a:ext cx="3266440" cy="1119505"/>
        </p:xfrm>
        <a:graphic>
          <a:graphicData uri="http://schemas.openxmlformats.org/presentationml/2006/ole">
            <mc:AlternateContent xmlns:mc="http://schemas.openxmlformats.org/markup-compatibility/2006">
              <mc:Choice xmlns:v="urn:schemas-microsoft-com:vml" Requires="v">
                <p:oleObj spid="_x0000_s18" name="" r:id="rId1" imgW="965200" imgH="444500" progId="Equation.KSEE3">
                  <p:embed/>
                </p:oleObj>
              </mc:Choice>
              <mc:Fallback>
                <p:oleObj name="" r:id="rId1" imgW="965200" imgH="444500" progId="Equation.KSEE3">
                  <p:embed/>
                  <p:pic>
                    <p:nvPicPr>
                      <p:cNvPr id="0" name="图片 10"/>
                      <p:cNvPicPr/>
                      <p:nvPr/>
                    </p:nvPicPr>
                    <p:blipFill>
                      <a:blip r:embed="rId2"/>
                      <a:stretch>
                        <a:fillRect/>
                      </a:stretch>
                    </p:blipFill>
                    <p:spPr>
                      <a:xfrm>
                        <a:off x="2439035" y="248920"/>
                        <a:ext cx="3266440" cy="1119505"/>
                      </a:xfrm>
                      <a:prstGeom prst="rect">
                        <a:avLst/>
                      </a:prstGeom>
                      <a:ln>
                        <a:noFill/>
                      </a:ln>
                    </p:spPr>
                  </p:pic>
                </p:oleObj>
              </mc:Fallback>
            </mc:AlternateContent>
          </a:graphicData>
        </a:graphic>
      </p:graphicFrame>
      <p:cxnSp>
        <p:nvCxnSpPr>
          <p:cNvPr id="19" name="直接箭头连接符 18"/>
          <p:cNvCxnSpPr/>
          <p:nvPr/>
        </p:nvCxnSpPr>
        <p:spPr>
          <a:xfrm flipV="1">
            <a:off x="4067810" y="260350"/>
            <a:ext cx="432435" cy="2882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571365" y="194945"/>
            <a:ext cx="720725" cy="368300"/>
          </a:xfrm>
          <a:prstGeom prst="rect">
            <a:avLst/>
          </a:prstGeom>
          <a:noFill/>
        </p:spPr>
        <p:txBody>
          <a:bodyPr wrap="square" rtlCol="0">
            <a:spAutoFit/>
          </a:bodyPr>
          <a:p>
            <a:r>
              <a:rPr lang="en-US" altLang="zh-CN">
                <a:solidFill>
                  <a:srgbClr val="FF0000"/>
                </a:solidFill>
              </a:rPr>
              <a:t>Gh</a:t>
            </a:r>
            <a:endParaRPr lang="en-US" altLang="zh-CN">
              <a:solidFill>
                <a:srgbClr val="FF0000"/>
              </a:solidFill>
            </a:endParaRPr>
          </a:p>
        </p:txBody>
      </p:sp>
      <p:cxnSp>
        <p:nvCxnSpPr>
          <p:cNvPr id="21" name="直接箭头连接符 20"/>
          <p:cNvCxnSpPr/>
          <p:nvPr/>
        </p:nvCxnSpPr>
        <p:spPr>
          <a:xfrm>
            <a:off x="3912235" y="1157605"/>
            <a:ext cx="588010" cy="123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688840" y="1029335"/>
            <a:ext cx="891540" cy="368300"/>
          </a:xfrm>
          <a:prstGeom prst="rect">
            <a:avLst/>
          </a:prstGeom>
          <a:noFill/>
        </p:spPr>
        <p:txBody>
          <a:bodyPr wrap="square" rtlCol="0">
            <a:spAutoFit/>
          </a:bodyPr>
          <a:p>
            <a:r>
              <a:rPr lang="en-US" altLang="zh-CN">
                <a:solidFill>
                  <a:srgbClr val="FF0000"/>
                </a:solidFill>
              </a:rPr>
              <a:t>FS</a:t>
            </a:r>
            <a:endParaRPr lang="en-US" altLang="zh-CN">
              <a:solidFill>
                <a:srgbClr val="FF0000"/>
              </a:solidFill>
            </a:endParaRPr>
          </a:p>
        </p:txBody>
      </p:sp>
      <p:cxnSp>
        <p:nvCxnSpPr>
          <p:cNvPr id="23" name="直接箭头连接符 22"/>
          <p:cNvCxnSpPr/>
          <p:nvPr/>
        </p:nvCxnSpPr>
        <p:spPr>
          <a:xfrm flipH="1">
            <a:off x="4883785" y="2133600"/>
            <a:ext cx="95250" cy="6038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7303135" y="1945005"/>
            <a:ext cx="293370" cy="6197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81355" y="2564765"/>
            <a:ext cx="5118735" cy="398780"/>
          </a:xfrm>
          <a:prstGeom prst="rect">
            <a:avLst/>
          </a:prstGeom>
          <a:noFill/>
        </p:spPr>
        <p:txBody>
          <a:bodyPr wrap="square" rtlCol="0">
            <a:spAutoFit/>
          </a:bodyPr>
          <a:p>
            <a:r>
              <a:rPr lang="en-US" altLang="zh-CN" sz="2000" b="1">
                <a:latin typeface="宋体" panose="02010600030101010101" pitchFamily="2" charset="-122"/>
                <a:cs typeface="宋体" panose="02010600030101010101" pitchFamily="2" charset="-122"/>
                <a:sym typeface="+mn-ea"/>
              </a:rPr>
              <a:t>(2)</a:t>
            </a:r>
            <a:r>
              <a:rPr lang="zh-CN" altLang="en-US" sz="2000" b="1">
                <a:latin typeface="宋体" panose="02010600030101010101" pitchFamily="2" charset="-122"/>
                <a:cs typeface="宋体" panose="02010600030101010101" pitchFamily="2" charset="-122"/>
                <a:sym typeface="+mn-ea"/>
              </a:rPr>
              <a:t>斜面对货物</a:t>
            </a:r>
            <a:r>
              <a:rPr lang="zh-CN" altLang="en-US" sz="2000" b="1">
                <a:latin typeface="宋体" panose="02010600030101010101" pitchFamily="2" charset="-122"/>
                <a:cs typeface="宋体" panose="02010600030101010101" pitchFamily="2" charset="-122"/>
                <a:sym typeface="+mn-ea"/>
              </a:rPr>
              <a:t>施加的摩擦力为 多少 </a:t>
            </a:r>
            <a:r>
              <a:rPr lang="en-US" altLang="zh-CN" sz="2000" b="1">
                <a:latin typeface="宋体" panose="02010600030101010101" pitchFamily="2" charset="-122"/>
                <a:cs typeface="宋体" panose="02010600030101010101" pitchFamily="2" charset="-122"/>
                <a:sym typeface="+mn-ea"/>
              </a:rPr>
              <a:t>N</a:t>
            </a:r>
            <a:r>
              <a:rPr lang="zh-CN" altLang="en-US" sz="2000" b="1">
                <a:latin typeface="宋体" panose="02010600030101010101" pitchFamily="2" charset="-122"/>
                <a:cs typeface="宋体" panose="02010600030101010101" pitchFamily="2" charset="-122"/>
                <a:sym typeface="+mn-ea"/>
              </a:rPr>
              <a:t>？</a:t>
            </a:r>
            <a:endParaRPr lang="zh-CN" altLang="en-US" sz="2000" b="1">
              <a:latin typeface="宋体" panose="02010600030101010101" pitchFamily="2" charset="-122"/>
              <a:cs typeface="宋体" panose="02010600030101010101" pitchFamily="2" charset="-122"/>
              <a:sym typeface="+mn-ea"/>
            </a:endParaRPr>
          </a:p>
        </p:txBody>
      </p:sp>
      <p:pic>
        <p:nvPicPr>
          <p:cNvPr id="27" name="图片 26" descr="$MFTSNYOYJ2~SM@8MZM%U(C"/>
          <p:cNvPicPr>
            <a:picLocks noChangeAspect="1"/>
          </p:cNvPicPr>
          <p:nvPr/>
        </p:nvPicPr>
        <p:blipFill>
          <a:blip r:embed="rId3"/>
          <a:stretch>
            <a:fillRect/>
          </a:stretch>
        </p:blipFill>
        <p:spPr>
          <a:xfrm>
            <a:off x="264160" y="3328670"/>
            <a:ext cx="2847340" cy="1238250"/>
          </a:xfrm>
          <a:prstGeom prst="rect">
            <a:avLst/>
          </a:prstGeom>
        </p:spPr>
      </p:pic>
      <p:pic>
        <p:nvPicPr>
          <p:cNvPr id="2" name="图片24" descr="菁优网：http://www.jyeoo.com"/>
          <p:cNvPicPr>
            <a:picLocks noChangeAspect="1"/>
          </p:cNvPicPr>
          <p:nvPr/>
        </p:nvPicPr>
        <p:blipFill>
          <a:blip r:embed="rId4"/>
          <a:stretch>
            <a:fillRect/>
          </a:stretch>
        </p:blipFill>
        <p:spPr>
          <a:xfrm>
            <a:off x="3890328" y="3619183"/>
            <a:ext cx="1362075" cy="657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1000" fill="hold"/>
                                        <p:tgtEl>
                                          <p:spTgt spid="22"/>
                                        </p:tgtEl>
                                        <p:attrNameLst>
                                          <p:attrName>ppt_x</p:attrName>
                                        </p:attrNameLst>
                                      </p:cBhvr>
                                      <p:tavLst>
                                        <p:tav tm="0">
                                          <p:val>
                                            <p:strVal val="#ppt_x"/>
                                          </p:val>
                                        </p:tav>
                                        <p:tav tm="100000">
                                          <p:val>
                                            <p:strVal val="#ppt_x"/>
                                          </p:val>
                                        </p:tav>
                                      </p:tavLst>
                                    </p:anim>
                                    <p:anim calcmode="lin" valueType="num">
                                      <p:cBhvr additive="base">
                                        <p:cTn id="29"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1000" fill="hold"/>
                                        <p:tgtEl>
                                          <p:spTgt spid="23"/>
                                        </p:tgtEl>
                                        <p:attrNameLst>
                                          <p:attrName>ppt_x</p:attrName>
                                        </p:attrNameLst>
                                      </p:cBhvr>
                                      <p:tavLst>
                                        <p:tav tm="0">
                                          <p:val>
                                            <p:strVal val="#ppt_x"/>
                                          </p:val>
                                        </p:tav>
                                        <p:tav tm="100000">
                                          <p:val>
                                            <p:strVal val="#ppt_x"/>
                                          </p:val>
                                        </p:tav>
                                      </p:tavLst>
                                    </p:anim>
                                    <p:anim calcmode="lin" valueType="num">
                                      <p:cBhvr additive="base">
                                        <p:cTn id="41"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2000" fill="hold"/>
                                        <p:tgtEl>
                                          <p:spTgt spid="9"/>
                                        </p:tgtEl>
                                        <p:attrNameLst>
                                          <p:attrName>ppt_x</p:attrName>
                                        </p:attrNameLst>
                                      </p:cBhvr>
                                      <p:tavLst>
                                        <p:tav tm="0">
                                          <p:val>
                                            <p:strVal val="#ppt_x"/>
                                          </p:val>
                                        </p:tav>
                                        <p:tav tm="100000">
                                          <p:val>
                                            <p:strVal val="#ppt_x"/>
                                          </p:val>
                                        </p:tav>
                                      </p:tavLst>
                                    </p:anim>
                                    <p:anim calcmode="lin" valueType="num">
                                      <p:cBhvr additive="base">
                                        <p:cTn id="47"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2000" fill="hold"/>
                                        <p:tgtEl>
                                          <p:spTgt spid="10"/>
                                        </p:tgtEl>
                                        <p:attrNameLst>
                                          <p:attrName>ppt_x</p:attrName>
                                        </p:attrNameLst>
                                      </p:cBhvr>
                                      <p:tavLst>
                                        <p:tav tm="0">
                                          <p:val>
                                            <p:strVal val="#ppt_x"/>
                                          </p:val>
                                        </p:tav>
                                        <p:tav tm="100000">
                                          <p:val>
                                            <p:strVal val="#ppt_x"/>
                                          </p:val>
                                        </p:tav>
                                      </p:tavLst>
                                    </p:anim>
                                    <p:anim calcmode="lin" valueType="num">
                                      <p:cBhvr additive="base">
                                        <p:cTn id="53"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ppt_x"/>
                                          </p:val>
                                        </p:tav>
                                        <p:tav tm="100000">
                                          <p:val>
                                            <p:strVal val="#ppt_x"/>
                                          </p:val>
                                        </p:tav>
                                      </p:tavLst>
                                    </p:anim>
                                    <p:anim calcmode="lin" valueType="num">
                                      <p:cBhvr additive="base">
                                        <p:cTn id="5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ppt_x"/>
                                          </p:val>
                                        </p:tav>
                                        <p:tav tm="100000">
                                          <p:val>
                                            <p:strVal val="#ppt_x"/>
                                          </p:val>
                                        </p:tav>
                                      </p:tavLst>
                                    </p:anim>
                                    <p:anim calcmode="lin" valueType="num">
                                      <p:cBhvr additive="base">
                                        <p:cTn id="6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1000" fill="hold"/>
                                        <p:tgtEl>
                                          <p:spTgt spid="12"/>
                                        </p:tgtEl>
                                        <p:attrNameLst>
                                          <p:attrName>ppt_x</p:attrName>
                                        </p:attrNameLst>
                                      </p:cBhvr>
                                      <p:tavLst>
                                        <p:tav tm="0">
                                          <p:val>
                                            <p:strVal val="#ppt_x"/>
                                          </p:val>
                                        </p:tav>
                                        <p:tav tm="100000">
                                          <p:val>
                                            <p:strVal val="#ppt_x"/>
                                          </p:val>
                                        </p:tav>
                                      </p:tavLst>
                                    </p:anim>
                                    <p:anim calcmode="lin" valueType="num">
                                      <p:cBhvr additive="base">
                                        <p:cTn id="7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1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1000" fill="hold"/>
                                        <p:tgtEl>
                                          <p:spTgt spid="14"/>
                                        </p:tgtEl>
                                        <p:attrNameLst>
                                          <p:attrName>ppt_x</p:attrName>
                                        </p:attrNameLst>
                                      </p:cBhvr>
                                      <p:tavLst>
                                        <p:tav tm="0">
                                          <p:val>
                                            <p:strVal val="#ppt_x"/>
                                          </p:val>
                                        </p:tav>
                                        <p:tav tm="100000">
                                          <p:val>
                                            <p:strVal val="#ppt_x"/>
                                          </p:val>
                                        </p:tav>
                                      </p:tavLst>
                                    </p:anim>
                                    <p:anim calcmode="lin" valueType="num">
                                      <p:cBhvr additive="base">
                                        <p:cTn id="8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1000" fill="hold"/>
                                        <p:tgtEl>
                                          <p:spTgt spid="15"/>
                                        </p:tgtEl>
                                        <p:attrNameLst>
                                          <p:attrName>ppt_x</p:attrName>
                                        </p:attrNameLst>
                                      </p:cBhvr>
                                      <p:tavLst>
                                        <p:tav tm="0">
                                          <p:val>
                                            <p:strVal val="#ppt_x"/>
                                          </p:val>
                                        </p:tav>
                                        <p:tav tm="100000">
                                          <p:val>
                                            <p:strVal val="#ppt_x"/>
                                          </p:val>
                                        </p:tav>
                                      </p:tavLst>
                                    </p:anim>
                                    <p:anim calcmode="lin" valueType="num">
                                      <p:cBhvr additive="base">
                                        <p:cTn id="8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up)">
                                      <p:cBhvr>
                                        <p:cTn id="93" dur="10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additive="base">
                                        <p:cTn id="98" dur="1000" fill="hold"/>
                                        <p:tgtEl>
                                          <p:spTgt spid="17"/>
                                        </p:tgtEl>
                                        <p:attrNameLst>
                                          <p:attrName>ppt_x</p:attrName>
                                        </p:attrNameLst>
                                      </p:cBhvr>
                                      <p:tavLst>
                                        <p:tav tm="0">
                                          <p:val>
                                            <p:strVal val="#ppt_x"/>
                                          </p:val>
                                        </p:tav>
                                        <p:tav tm="100000">
                                          <p:val>
                                            <p:strVal val="#ppt_x"/>
                                          </p:val>
                                        </p:tav>
                                      </p:tavLst>
                                    </p:anim>
                                    <p:anim calcmode="lin" valueType="num">
                                      <p:cBhvr additive="base">
                                        <p:cTn id="99"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additive="base">
                                        <p:cTn id="104" dur="500" fill="hold"/>
                                        <p:tgtEl>
                                          <p:spTgt spid="26"/>
                                        </p:tgtEl>
                                        <p:attrNameLst>
                                          <p:attrName>ppt_x</p:attrName>
                                        </p:attrNameLst>
                                      </p:cBhvr>
                                      <p:tavLst>
                                        <p:tav tm="0">
                                          <p:val>
                                            <p:strVal val="#ppt_x"/>
                                          </p:val>
                                        </p:tav>
                                        <p:tav tm="100000">
                                          <p:val>
                                            <p:strVal val="#ppt_x"/>
                                          </p:val>
                                        </p:tav>
                                      </p:tavLst>
                                    </p:anim>
                                    <p:anim calcmode="lin" valueType="num">
                                      <p:cBhvr additive="base">
                                        <p:cTn id="10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blinds(horizontal)">
                                      <p:cBhvr>
                                        <p:cTn id="1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ldLvl="0" animBg="1"/>
      <p:bldP spid="10" grpId="0" bldLvl="0" animBg="1"/>
      <p:bldP spid="12" grpId="0" bldLvl="0" animBg="1"/>
      <p:bldP spid="15" grpId="0" bldLvl="0" animBg="1"/>
      <p:bldP spid="9" grpId="0"/>
      <p:bldP spid="11" grpId="0"/>
      <p:bldP spid="14" grpId="0"/>
      <p:bldP spid="17" grpId="0"/>
      <p:bldP spid="20" grpId="0"/>
      <p:bldP spid="22"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文本框 1"/>
          <p:cNvSpPr txBox="1"/>
          <p:nvPr/>
        </p:nvSpPr>
        <p:spPr>
          <a:xfrm>
            <a:off x="35560" y="116205"/>
            <a:ext cx="8855710" cy="1229995"/>
          </a:xfrm>
          <a:prstGeom prst="rect">
            <a:avLst/>
          </a:prstGeom>
          <a:noFill/>
        </p:spPr>
        <p:txBody>
          <a:bodyPr wrap="square" rtlCol="0" anchor="t">
            <a:spAutoFit/>
          </a:bodyPr>
          <a:p>
            <a:r>
              <a:rPr lang="en-US" altLang="zh-CN">
                <a:latin typeface="宋体" panose="02010600030101010101" pitchFamily="2" charset="-122"/>
              </a:rPr>
              <a:t>4.</a:t>
            </a:r>
            <a:r>
              <a:rPr lang="en-US" altLang="zh-CN" b="1">
                <a:latin typeface="宋体" panose="02010600030101010101" pitchFamily="2" charset="-122"/>
              </a:rPr>
              <a:t>小明和爸爸散步时，看见小区内的一种健身器械坐拉器，如图甲所示，为了对它进行研宄，</a:t>
            </a:r>
            <a:r>
              <a:rPr lang="zh-CN" altLang="en-US" b="1">
                <a:latin typeface="宋体" panose="02010600030101010101" pitchFamily="2" charset="-122"/>
              </a:rPr>
              <a:t>爸爸</a:t>
            </a:r>
            <a:r>
              <a:rPr lang="en-US" altLang="zh-CN" b="1">
                <a:latin typeface="宋体" panose="02010600030101010101" pitchFamily="2" charset="-122"/>
              </a:rPr>
              <a:t>了</a:t>
            </a:r>
            <a:r>
              <a:rPr lang="zh-CN" altLang="en-US" b="1">
                <a:latin typeface="宋体" panose="02010600030101010101" pitchFamily="2" charset="-122"/>
              </a:rPr>
              <a:t>解了</a:t>
            </a:r>
            <a:r>
              <a:rPr lang="en-US" altLang="zh-CN" b="1">
                <a:latin typeface="宋体" panose="02010600030101010101" pitchFamily="2" charset="-122"/>
              </a:rPr>
              <a:t>它的结构，画出了它的模型图，如图乙所示。他发现坐在坐拉器座椅上的人，用力向下拉动手柄A时，操作杆AB会绕着转轴O转动，连杆BD拉动杆OC绕转轴0转动，将座椅向上抬起，（</a:t>
            </a:r>
            <a:r>
              <a:rPr lang="zh-CN" altLang="en-US" b="1">
                <a:latin typeface="宋体" panose="02010600030101010101" pitchFamily="2" charset="-122"/>
                <a:sym typeface="+mn-ea"/>
              </a:rPr>
              <a:t>10N</a:t>
            </a:r>
            <a:r>
              <a:rPr lang="en-US" b="1">
                <a:latin typeface="宋体" panose="02010600030101010101" pitchFamily="2" charset="-122"/>
                <a:cs typeface="宋体" panose="02010600030101010101" pitchFamily="2" charset="-122"/>
                <a:sym typeface="+mn-ea"/>
              </a:rPr>
              <a:t>/kg</a:t>
            </a:r>
            <a:r>
              <a:rPr lang="en-US" altLang="zh-CN" b="1">
                <a:latin typeface="宋体" panose="02010600030101010101" pitchFamily="2" charset="-122"/>
              </a:rPr>
              <a:t>）</a:t>
            </a:r>
            <a:endParaRPr lang="zh-CN" altLang="en-US" sz="2000" b="1">
              <a:latin typeface="宋体" panose="02010600030101010101" pitchFamily="2" charset="-122"/>
            </a:endParaRPr>
          </a:p>
        </p:txBody>
      </p:sp>
      <p:pic>
        <p:nvPicPr>
          <p:cNvPr id="4" name="图片 3"/>
          <p:cNvPicPr>
            <a:picLocks noChangeAspect="1"/>
          </p:cNvPicPr>
          <p:nvPr/>
        </p:nvPicPr>
        <p:blipFill>
          <a:blip r:embed="rId1"/>
          <a:stretch>
            <a:fillRect/>
          </a:stretch>
        </p:blipFill>
        <p:spPr>
          <a:xfrm>
            <a:off x="1345565" y="1513840"/>
            <a:ext cx="2228850" cy="1981200"/>
          </a:xfrm>
          <a:prstGeom prst="rect">
            <a:avLst/>
          </a:prstGeom>
        </p:spPr>
      </p:pic>
      <p:pic>
        <p:nvPicPr>
          <p:cNvPr id="6" name="图片 5"/>
          <p:cNvPicPr>
            <a:picLocks noChangeAspect="1"/>
          </p:cNvPicPr>
          <p:nvPr/>
        </p:nvPicPr>
        <p:blipFill>
          <a:blip r:embed="rId2"/>
          <a:stretch>
            <a:fillRect/>
          </a:stretch>
        </p:blipFill>
        <p:spPr>
          <a:xfrm>
            <a:off x="4897120" y="1644015"/>
            <a:ext cx="3314065" cy="1943100"/>
          </a:xfrm>
          <a:prstGeom prst="rect">
            <a:avLst/>
          </a:prstGeom>
        </p:spPr>
      </p:pic>
      <p:pic>
        <p:nvPicPr>
          <p:cNvPr id="3" name="座椅">
            <a:hlinkClick r:id="" action="ppaction://media"/>
          </p:cNvPr>
          <p:cNvPicPr/>
          <p:nvPr>
            <a:videoFile r:link="rId3"/>
            <p:extLst>
              <p:ext uri="{DAA4B4D4-6D71-4841-9C94-3DE7FCFB9230}">
                <p14:media xmlns:p14="http://schemas.microsoft.com/office/powerpoint/2010/main" r:link="rId4"/>
              </p:ext>
            </p:extLst>
          </p:nvPr>
        </p:nvPicPr>
        <p:blipFill>
          <a:blip r:embed="rId5"/>
          <a:stretch>
            <a:fillRect/>
          </a:stretch>
        </p:blipFill>
        <p:spPr>
          <a:xfrm>
            <a:off x="35560" y="1318895"/>
            <a:ext cx="9144000" cy="4220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8" fill="hold" display="1">
                  <p:stCondLst>
                    <p:cond delay="indefinite"/>
                  </p:stCondLst>
                  <p:endCondLst>
                    <p:cond evt="onNext">
                      <p:tgtEl>
                        <p:sldTgt/>
                      </p:tgtEl>
                    </p:cond>
                    <p:cond evt="onPrev">
                      <p:tgtEl>
                        <p:sldTgt/>
                      </p:tgtEl>
                    </p:cond>
                  </p:endCondLst>
                </p:cTn>
                <p:tgtEl>
                  <p:spTgt spid="3"/>
                </p:tgtEl>
              </p:cMediaNode>
            </p:video>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additive="base">
                                        <p:cTn id="13"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Network">
  <a:themeElements>
    <a:clrScheme name="">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B8989"/>
      </a:accent6>
      <a:hlink>
        <a:srgbClr val="7E9CE8"/>
      </a:hlink>
      <a:folHlink>
        <a:srgbClr val="D8D8EC"/>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C0C0C0"/>
        </a:dk2>
        <a:lt2>
          <a:srgbClr val="4F747B"/>
        </a:lt2>
        <a:accent1>
          <a:srgbClr val="859868"/>
        </a:accent1>
        <a:accent2>
          <a:srgbClr val="5F5F5F"/>
        </a:accent2>
        <a:accent3>
          <a:srgbClr val="AAAAAA"/>
        </a:accent3>
        <a:accent4>
          <a:srgbClr val="DCDCDC"/>
        </a:accent4>
        <a:accent5>
          <a:srgbClr val="C3CAB9"/>
        </a:accent5>
        <a:accent6>
          <a:srgbClr val="555555"/>
        </a:accent6>
        <a:hlink>
          <a:srgbClr val="5F5F5F"/>
        </a:hlink>
        <a:folHlink>
          <a:srgbClr val="BA1212"/>
        </a:folHlink>
      </a:clrScheme>
      <a:clrMap bg1="lt1" tx1="dk1" bg2="lt2" tx2="dk2" accent1="accent1" accent2="accent2" accent3="accent3" accent4="accent4" accent5="accent5" accent6="accent6" hlink="hlink" folHlink="folHlink"/>
    </a:extraClrScheme>
    <a:extraClrScheme>
      <a:clrScheme name="">
        <a:dk1>
          <a:srgbClr val="FFFFFF"/>
        </a:dk1>
        <a:lt1>
          <a:srgbClr val="4D0B0B"/>
        </a:lt1>
        <a:dk2>
          <a:srgbClr val="FFFFFF"/>
        </a:dk2>
        <a:lt2>
          <a:srgbClr val="3C0000"/>
        </a:lt2>
        <a:accent1>
          <a:srgbClr val="666633"/>
        </a:accent1>
        <a:accent2>
          <a:srgbClr val="CC3300"/>
        </a:accent2>
        <a:accent3>
          <a:srgbClr val="B2AAAA"/>
        </a:accent3>
        <a:accent4>
          <a:srgbClr val="DCDCDC"/>
        </a:accent4>
        <a:accent5>
          <a:srgbClr val="B9B9AD"/>
        </a:accent5>
        <a:accent6>
          <a:srgbClr val="B72D00"/>
        </a:accent6>
        <a:hlink>
          <a:srgbClr val="CC9900"/>
        </a:hlink>
        <a:folHlink>
          <a:srgbClr val="CCCC33"/>
        </a:folHlink>
      </a:clrScheme>
      <a:clrMap bg1="lt1" tx1="dk1" bg2="lt2" tx2="dk2" accent1="accent1" accent2="accent2" accent3="accent3" accent4="accent4" accent5="accent5" accent6="accent6" hlink="hlink" folHlink="folHlink"/>
    </a:extraClrScheme>
    <a:extraClrScheme>
      <a:clrScheme name="">
        <a:dk1>
          <a:srgbClr val="FFFFFF"/>
        </a:dk1>
        <a:lt1>
          <a:srgbClr val="15192B"/>
        </a:lt1>
        <a:dk2>
          <a:srgbClr val="CCCCFF"/>
        </a:dk2>
        <a:lt2>
          <a:srgbClr val="666699"/>
        </a:lt2>
        <a:accent1>
          <a:srgbClr val="4F893D"/>
        </a:accent1>
        <a:accent2>
          <a:srgbClr val="666699"/>
        </a:accent2>
        <a:accent3>
          <a:srgbClr val="AAAAAC"/>
        </a:accent3>
        <a:accent4>
          <a:srgbClr val="DCDCDC"/>
        </a:accent4>
        <a:accent5>
          <a:srgbClr val="B3C4AF"/>
        </a:accent5>
        <a:accent6>
          <a:srgbClr val="5B5B89"/>
        </a:accent6>
        <a:hlink>
          <a:srgbClr val="CC9900"/>
        </a:hlink>
        <a:folHlink>
          <a:srgbClr val="4837C7"/>
        </a:folHlink>
      </a:clrScheme>
      <a:clrMap bg1="lt1" tx1="dk1" bg2="lt2" tx2="dk2" accent1="accent1" accent2="accent2" accent3="accent3" accent4="accent4" accent5="accent5" accent6="accent6" hlink="hlink" folHlink="folHlink"/>
    </a:extraClrScheme>
    <a:extraClrScheme>
      <a:clrScheme name="">
        <a:dk1>
          <a:srgbClr val="FFFFFF"/>
        </a:dk1>
        <a:lt1>
          <a:srgbClr val="86001A"/>
        </a:lt1>
        <a:dk2>
          <a:srgbClr val="CCCC66"/>
        </a:dk2>
        <a:lt2>
          <a:srgbClr val="666699"/>
        </a:lt2>
        <a:accent1>
          <a:srgbClr val="FF3300"/>
        </a:accent1>
        <a:accent2>
          <a:srgbClr val="FF6600"/>
        </a:accent2>
        <a:accent3>
          <a:srgbClr val="C3AAAA"/>
        </a:accent3>
        <a:accent4>
          <a:srgbClr val="DCDCDC"/>
        </a:accent4>
        <a:accent5>
          <a:srgbClr val="FFADAA"/>
        </a:accent5>
        <a:accent6>
          <a:srgbClr val="E55B00"/>
        </a:accent6>
        <a:hlink>
          <a:srgbClr val="CC9900"/>
        </a:hlink>
        <a:folHlink>
          <a:srgbClr val="FF0000"/>
        </a:folHlink>
      </a:clrScheme>
      <a:clrMap bg1="lt1" tx1="dk1" bg2="lt2" tx2="dk2" accent1="accent1" accent2="accent2" accent3="accent3" accent4="accent4" accent5="accent5" accent6="accent6" hlink="hlink" folHlink="folHlink"/>
    </a:extraClrScheme>
    <a:extraClrScheme>
      <a:clrScheme name="">
        <a:dk1>
          <a:srgbClr val="FFFFFF"/>
        </a:dk1>
        <a:lt1>
          <a:srgbClr val="000054"/>
        </a:lt1>
        <a:dk2>
          <a:srgbClr val="FFFFFF"/>
        </a:dk2>
        <a:lt2>
          <a:srgbClr val="666699"/>
        </a:lt2>
        <a:accent1>
          <a:srgbClr val="3333FF"/>
        </a:accent1>
        <a:accent2>
          <a:srgbClr val="006699"/>
        </a:accent2>
        <a:accent3>
          <a:srgbClr val="AAAAB4"/>
        </a:accent3>
        <a:accent4>
          <a:srgbClr val="DCDCDC"/>
        </a:accent4>
        <a:accent5>
          <a:srgbClr val="ADADFF"/>
        </a:accent5>
        <a:accent6>
          <a:srgbClr val="005B89"/>
        </a:accent6>
        <a:hlink>
          <a:srgbClr val="669900"/>
        </a:hlink>
        <a:folHlink>
          <a:srgbClr val="0000FF"/>
        </a:folHlink>
      </a:clrScheme>
      <a:clrMap bg1="lt1" tx1="dk1" bg2="lt2" tx2="dk2" accent1="accent1" accent2="accent2" accent3="accent3" accent4="accent4" accent5="accent5" accent6="accent6" hlink="hlink" folHlink="folHlink"/>
    </a:extraClrScheme>
    <a:extraClrScheme>
      <a:clrScheme name="">
        <a:dk1>
          <a:srgbClr val="FFFFFF"/>
        </a:dk1>
        <a:lt1>
          <a:srgbClr val="30054B"/>
        </a:lt1>
        <a:dk2>
          <a:srgbClr val="FFFFFF"/>
        </a:dk2>
        <a:lt2>
          <a:srgbClr val="808080"/>
        </a:lt2>
        <a:accent1>
          <a:srgbClr val="797B9B"/>
        </a:accent1>
        <a:accent2>
          <a:srgbClr val="6B4FB1"/>
        </a:accent2>
        <a:accent3>
          <a:srgbClr val="ADAAB2"/>
        </a:accent3>
        <a:accent4>
          <a:srgbClr val="DCDCDC"/>
        </a:accent4>
        <a:accent5>
          <a:srgbClr val="BEBFCB"/>
        </a:accent5>
        <a:accent6>
          <a:srgbClr val="5F469E"/>
        </a:accent6>
        <a:hlink>
          <a:srgbClr val="7AACCE"/>
        </a:hlink>
        <a:folHlink>
          <a:srgbClr val="D8D8EC"/>
        </a:folHlink>
      </a:clrScheme>
      <a:clrMap bg1="lt1" tx1="dk1" bg2="lt2" tx2="dk2" accent1="accent1" accent2="accent2" accent3="accent3" accent4="accent4" accent5="accent5" accent6="accent6" hlink="hlink" folHlink="folHlink"/>
    </a:extraClrScheme>
    <a:extraClrScheme>
      <a:clrScheme name="">
        <a:dk1>
          <a:srgbClr val="FFFFCC"/>
        </a:dk1>
        <a:lt1>
          <a:srgbClr val="29527B"/>
        </a:lt1>
        <a:dk2>
          <a:srgbClr val="FFFFFF"/>
        </a:dk2>
        <a:lt2>
          <a:srgbClr val="808080"/>
        </a:lt2>
        <a:accent1>
          <a:srgbClr val="CCCC00"/>
        </a:accent1>
        <a:accent2>
          <a:srgbClr val="669999"/>
        </a:accent2>
        <a:accent3>
          <a:srgbClr val="ACB3BF"/>
        </a:accent3>
        <a:accent4>
          <a:srgbClr val="DCDCAF"/>
        </a:accent4>
        <a:accent5>
          <a:srgbClr val="E2E2AA"/>
        </a:accent5>
        <a:accent6>
          <a:srgbClr val="5B8989"/>
        </a:accent6>
        <a:hlink>
          <a:srgbClr val="D8D8EC"/>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476949"/>
        </a:lt1>
        <a:dk2>
          <a:srgbClr val="FFFFFF"/>
        </a:dk2>
        <a:lt2>
          <a:srgbClr val="666699"/>
        </a:lt2>
        <a:accent1>
          <a:srgbClr val="CC6600"/>
        </a:accent1>
        <a:accent2>
          <a:srgbClr val="CC9900"/>
        </a:accent2>
        <a:accent3>
          <a:srgbClr val="B1B9B1"/>
        </a:accent3>
        <a:accent4>
          <a:srgbClr val="DCDCDC"/>
        </a:accent4>
        <a:accent5>
          <a:srgbClr val="E2B9AA"/>
        </a:accent5>
        <a:accent6>
          <a:srgbClr val="B78900"/>
        </a:accent6>
        <a:hlink>
          <a:srgbClr val="669900"/>
        </a:hlink>
        <a:folHlink>
          <a:srgbClr val="A452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7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B8989"/>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0</TotalTime>
  <Words>2069</Words>
  <Application>WPS 演示</Application>
  <PresentationFormat>在屏幕上显示</PresentationFormat>
  <Paragraphs>168</Paragraphs>
  <Slides>16</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6</vt:i4>
      </vt:variant>
      <vt:variant>
        <vt:lpstr>幻灯片标题</vt:lpstr>
      </vt:variant>
      <vt:variant>
        <vt:i4>16</vt:i4>
      </vt:variant>
    </vt:vector>
  </HeadingPairs>
  <TitlesOfParts>
    <vt:vector size="33" baseType="lpstr">
      <vt:lpstr>Arial</vt:lpstr>
      <vt:lpstr>宋体</vt:lpstr>
      <vt:lpstr>Wingdings</vt:lpstr>
      <vt:lpstr>Calibri</vt:lpstr>
      <vt:lpstr>MS PGothic</vt:lpstr>
      <vt:lpstr>微软雅黑</vt:lpstr>
      <vt:lpstr>楷体</vt:lpstr>
      <vt:lpstr>Times New Roman</vt:lpstr>
      <vt:lpstr>新宋体</vt:lpstr>
      <vt:lpstr>Arial Unicode MS</vt:lpstr>
      <vt:lpstr>Network</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userPC</cp:lastModifiedBy>
  <cp:revision>139</cp:revision>
  <dcterms:created xsi:type="dcterms:W3CDTF">2011-11-16T01:00:00Z</dcterms:created>
  <dcterms:modified xsi:type="dcterms:W3CDTF">2020-11-07T08:33:17Z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2052-10.8.0.6501</vt:lpwstr>
  </property>
</Properties>
</file>