
<file path=[Content_Types].xml><?xml version="1.0" encoding="utf-8"?>
<Types xmlns="http://schemas.openxmlformats.org/package/2006/content-types">
  <Default Extension="jpeg" ContentType="image/jpeg"/>
  <Default Extension="tiff" ContentType="image/tiff"/>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347" r:id="rId12"/>
    <p:sldId id="411" r:id="rId14"/>
    <p:sldId id="413" r:id="rId15"/>
    <p:sldId id="421" r:id="rId16"/>
    <p:sldId id="422" r:id="rId17"/>
    <p:sldId id="414" r:id="rId18"/>
    <p:sldId id="424" r:id="rId19"/>
    <p:sldId id="425" r:id="rId20"/>
    <p:sldId id="415" r:id="rId21"/>
    <p:sldId id="426" r:id="rId22"/>
    <p:sldId id="464" r:id="rId23"/>
    <p:sldId id="416" r:id="rId24"/>
    <p:sldId id="427" r:id="rId25"/>
    <p:sldId id="417" r:id="rId26"/>
    <p:sldId id="428" r:id="rId27"/>
    <p:sldId id="431" r:id="rId28"/>
    <p:sldId id="433" r:id="rId29"/>
    <p:sldId id="434" r:id="rId30"/>
    <p:sldId id="435" r:id="rId31"/>
    <p:sldId id="436" r:id="rId32"/>
    <p:sldId id="437" r:id="rId33"/>
    <p:sldId id="438" r:id="rId34"/>
    <p:sldId id="439" r:id="rId35"/>
    <p:sldId id="440" r:id="rId36"/>
    <p:sldId id="441" r:id="rId37"/>
    <p:sldId id="442" r:id="rId38"/>
    <p:sldId id="443" r:id="rId39"/>
    <p:sldId id="445" r:id="rId40"/>
    <p:sldId id="446" r:id="rId41"/>
    <p:sldId id="447" r:id="rId42"/>
    <p:sldId id="448" r:id="rId43"/>
    <p:sldId id="444" r:id="rId44"/>
    <p:sldId id="449" r:id="rId45"/>
    <p:sldId id="450" r:id="rId46"/>
    <p:sldId id="451" r:id="rId47"/>
    <p:sldId id="452" r:id="rId48"/>
    <p:sldId id="453" r:id="rId49"/>
    <p:sldId id="454" r:id="rId50"/>
    <p:sldId id="455" r:id="rId51"/>
    <p:sldId id="465" r:id="rId52"/>
    <p:sldId id="419" r:id="rId53"/>
    <p:sldId id="461" r:id="rId54"/>
    <p:sldId id="500" r:id="rId55"/>
    <p:sldId id="501" r:id="rId56"/>
    <p:sldId id="420" r:id="rId57"/>
    <p:sldId id="462" r:id="rId58"/>
    <p:sldId id="321" r:id="rId59"/>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E41"/>
    <a:srgbClr val="1983B7"/>
    <a:srgbClr val="18D2A6"/>
    <a:srgbClr val="03A6AF"/>
    <a:srgbClr val="0374AF"/>
    <a:srgbClr val="14B28B"/>
    <a:srgbClr val="01ACBE"/>
    <a:srgbClr val="0170C1"/>
    <a:srgbClr val="EB5145"/>
    <a:srgbClr val="EB5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5" autoAdjust="0"/>
    <p:restoredTop sz="94847"/>
  </p:normalViewPr>
  <p:slideViewPr>
    <p:cSldViewPr snapToGrid="0" showGuides="1">
      <p:cViewPr>
        <p:scale>
          <a:sx n="75" d="100"/>
          <a:sy n="75" d="100"/>
        </p:scale>
        <p:origin x="544" y="368"/>
      </p:cViewPr>
      <p:guideLst>
        <p:guide orient="horz" pos="2072"/>
        <p:guide pos="38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smtClean="0">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smtClean="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Tree>
  </p:cSld>
  <p:clrMapOvr>
    <a:masterClrMapping/>
  </p:clrMapOvr>
  <p:transition spd="med" advTm="0">
    <p:push dir="u"/>
  </p:transition>
  <p:timing>
    <p:tnLst>
      <p:par>
        <p:cTn id="1" dur="indefinite" restart="never" nodeType="tmRoot"/>
      </p:par>
    </p:tn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advTm="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transition spd="med" advTm="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med" advTm="0">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transition spd="med"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med" advTm="0">
    <p:push dir="u"/>
  </p:transition>
  <p:timing>
    <p:tnLst>
      <p:par>
        <p:cTn id="1" dur="indefinite" restart="never" nodeType="tmRoot"/>
      </p:par>
    </p:tnLst>
  </p:timing>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smtClean="0">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med" advTm="0">
    <p:push dir="u"/>
  </p:transition>
  <p:timing>
    <p:tnLst>
      <p:par>
        <p:cTn id="1" dur="indefinite" restart="never" nodeType="tmRoot"/>
      </p:par>
    </p:tnLst>
  </p:timing>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3.xml"/><Relationship Id="rId2" Type="http://schemas.openxmlformats.org/officeDocument/2006/relationships/image" Target="../media/image11.jpe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3.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43.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3.xml"/><Relationship Id="rId2" Type="http://schemas.openxmlformats.org/officeDocument/2006/relationships/image" Target="../media/image2.tiff"/><Relationship Id="rId1" Type="http://schemas.openxmlformats.org/officeDocument/2006/relationships/image" Target="../media/image1.tiff"/></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3.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3.xml"/><Relationship Id="rId2" Type="http://schemas.openxmlformats.org/officeDocument/2006/relationships/image" Target="../media/image28.jpeg"/><Relationship Id="rId1" Type="http://schemas.openxmlformats.org/officeDocument/2006/relationships/image" Target="../media/image27.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43.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43.xml"/><Relationship Id="rId2" Type="http://schemas.openxmlformats.org/officeDocument/2006/relationships/image" Target="../media/image33.jpeg"/><Relationship Id="rId1"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43.xml"/><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3.xml"/><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43.xml"/><Relationship Id="rId2" Type="http://schemas.openxmlformats.org/officeDocument/2006/relationships/tags" Target="../tags/tag3.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0" name="PA_标题 1"/>
          <p:cNvSpPr txBox="1"/>
          <p:nvPr>
            <p:custDataLst>
              <p:tags r:id="rId2"/>
            </p:custDataLst>
          </p:nvPr>
        </p:nvSpPr>
        <p:spPr>
          <a:xfrm>
            <a:off x="372534" y="1557870"/>
            <a:ext cx="11514666" cy="1879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5400" b="1" dirty="0" smtClean="0">
                <a:solidFill>
                  <a:schemeClr val="accent1">
                    <a:lumMod val="75000"/>
                  </a:schemeClr>
                </a:solidFill>
                <a:latin typeface="微软雅黑" panose="020B0503020204020204" pitchFamily="34" charset="-122"/>
                <a:ea typeface="微软雅黑" panose="020B0503020204020204" pitchFamily="34" charset="-122"/>
              </a:rPr>
              <a:t>内地西藏初中校学生</a:t>
            </a:r>
            <a:endParaRPr lang="zh-CN" altLang="en-US" sz="5400" b="1" dirty="0" smtClean="0">
              <a:solidFill>
                <a:schemeClr val="accent1">
                  <a:lumMod val="75000"/>
                </a:schemeClr>
              </a:solidFill>
              <a:latin typeface="微软雅黑" panose="020B0503020204020204" pitchFamily="34" charset="-122"/>
              <a:ea typeface="微软雅黑" panose="020B0503020204020204" pitchFamily="34" charset="-122"/>
            </a:endParaRPr>
          </a:p>
          <a:p>
            <a:r>
              <a:rPr lang="zh-CN" altLang="en-US" sz="5400" b="1" dirty="0" smtClean="0">
                <a:solidFill>
                  <a:schemeClr val="accent1">
                    <a:lumMod val="75000"/>
                  </a:schemeClr>
                </a:solidFill>
                <a:latin typeface="微软雅黑" panose="020B0503020204020204" pitchFamily="34" charset="-122"/>
                <a:ea typeface="微软雅黑" panose="020B0503020204020204" pitchFamily="34" charset="-122"/>
              </a:rPr>
              <a:t>汉字书写现状及对策研究</a:t>
            </a:r>
            <a:endParaRPr lang="zh-CN" altLang="en-US" sz="5400" b="1"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1" name="PA_副标题 2"/>
          <p:cNvSpPr txBox="1"/>
          <p:nvPr>
            <p:custDataLst>
              <p:tags r:id="rId3"/>
            </p:custDataLst>
          </p:nvPr>
        </p:nvSpPr>
        <p:spPr>
          <a:xfrm>
            <a:off x="1911999" y="3514221"/>
            <a:ext cx="8533289" cy="22939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3600" b="1" dirty="0" smtClean="0">
                <a:solidFill>
                  <a:schemeClr val="bg1">
                    <a:lumMod val="50000"/>
                  </a:schemeClr>
                </a:solidFill>
                <a:latin typeface="微软雅黑" panose="020B0503020204020204" pitchFamily="34" charset="-122"/>
                <a:ea typeface="微软雅黑" panose="020B0503020204020204" pitchFamily="34" charset="-122"/>
              </a:rPr>
              <a:t>结题汇报</a:t>
            </a:r>
            <a:endParaRPr lang="zh-CN" altLang="en-US" sz="3600" b="1" dirty="0" smtClean="0">
              <a:solidFill>
                <a:schemeClr val="bg1">
                  <a:lumMod val="50000"/>
                </a:schemeClr>
              </a:solidFill>
              <a:latin typeface="微软雅黑" panose="020B0503020204020204" pitchFamily="34" charset="-122"/>
              <a:ea typeface="微软雅黑" panose="020B0503020204020204" pitchFamily="34" charset="-122"/>
            </a:endParaRPr>
          </a:p>
          <a:p>
            <a:pPr marL="0" indent="0" algn="ctr">
              <a:buNone/>
            </a:pPr>
            <a:endParaRPr lang="zh-CN" altLang="en-US" sz="2400" dirty="0" smtClean="0">
              <a:solidFill>
                <a:schemeClr val="bg1">
                  <a:lumMod val="50000"/>
                </a:schemeClr>
              </a:solidFill>
              <a:latin typeface="微软雅黑" panose="020B0503020204020204" pitchFamily="34" charset="-122"/>
              <a:ea typeface="微软雅黑" panose="020B0503020204020204" pitchFamily="34" charset="-122"/>
            </a:endParaRPr>
          </a:p>
          <a:p>
            <a:pPr marL="0" indent="0" algn="ctr">
              <a:buNone/>
            </a:pP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a:p>
            <a:pPr marL="0" indent="0" algn="ctr">
              <a:buNone/>
            </a:pPr>
            <a:r>
              <a:rPr lang="zh-CN" altLang="en-US" sz="2400" dirty="0" smtClean="0">
                <a:solidFill>
                  <a:schemeClr val="bg1">
                    <a:lumMod val="50000"/>
                  </a:schemeClr>
                </a:solidFill>
                <a:latin typeface="微软雅黑" panose="020B0503020204020204" pitchFamily="34" charset="-122"/>
                <a:ea typeface="微软雅黑" panose="020B0503020204020204" pitchFamily="34" charset="-122"/>
              </a:rPr>
              <a:t>常州西藏民族中学 毛丽 </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a:p>
            <a:pPr marL="0" indent="0" algn="ctr">
              <a:buNone/>
            </a:pPr>
            <a:r>
              <a:rPr lang="en-US" altLang="zh-CN" sz="2400" smtClean="0">
                <a:solidFill>
                  <a:schemeClr val="bg1">
                    <a:lumMod val="50000"/>
                  </a:schemeClr>
                </a:solidFill>
                <a:latin typeface="微软雅黑" panose="020B0503020204020204" pitchFamily="34" charset="-122"/>
                <a:ea typeface="微软雅黑" panose="020B0503020204020204" pitchFamily="34" charset="-122"/>
              </a:rPr>
              <a:t>2019.09.06</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2" name="Group 38"/>
          <p:cNvGrpSpPr/>
          <p:nvPr/>
        </p:nvGrpSpPr>
        <p:grpSpPr>
          <a:xfrm flipH="1">
            <a:off x="5390680" y="6398638"/>
            <a:ext cx="1575060" cy="160804"/>
            <a:chOff x="5548426" y="3343939"/>
            <a:chExt cx="833173" cy="85061"/>
          </a:xfrm>
          <a:solidFill>
            <a:srgbClr val="1983B7"/>
          </a:solidFill>
        </p:grpSpPr>
        <p:sp>
          <p:nvSpPr>
            <p:cNvPr id="33" name="Oval 31"/>
            <p:cNvSpPr/>
            <p:nvPr/>
          </p:nvSpPr>
          <p:spPr>
            <a:xfrm>
              <a:off x="5548426" y="3343939"/>
              <a:ext cx="85061" cy="850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4" name="Oval 32"/>
            <p:cNvSpPr/>
            <p:nvPr/>
          </p:nvSpPr>
          <p:spPr>
            <a:xfrm>
              <a:off x="5698049" y="3343939"/>
              <a:ext cx="85061" cy="850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5" name="Oval 33"/>
            <p:cNvSpPr/>
            <p:nvPr/>
          </p:nvSpPr>
          <p:spPr>
            <a:xfrm>
              <a:off x="5847671" y="3343939"/>
              <a:ext cx="85061" cy="850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6" name="Oval 34"/>
            <p:cNvSpPr/>
            <p:nvPr/>
          </p:nvSpPr>
          <p:spPr>
            <a:xfrm>
              <a:off x="5997294" y="3343939"/>
              <a:ext cx="85061" cy="850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7" name="Oval 35"/>
            <p:cNvSpPr/>
            <p:nvPr/>
          </p:nvSpPr>
          <p:spPr>
            <a:xfrm>
              <a:off x="6146917" y="3343939"/>
              <a:ext cx="85061" cy="850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8" name="Oval 36"/>
            <p:cNvSpPr/>
            <p:nvPr/>
          </p:nvSpPr>
          <p:spPr>
            <a:xfrm>
              <a:off x="6296538" y="3343939"/>
              <a:ext cx="85061" cy="850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grpSp>
      <p:sp>
        <p:nvSpPr>
          <p:cNvPr id="3" name="文本框 2"/>
          <p:cNvSpPr txBox="1"/>
          <p:nvPr/>
        </p:nvSpPr>
        <p:spPr>
          <a:xfrm>
            <a:off x="1490136" y="762000"/>
            <a:ext cx="9499599" cy="584775"/>
          </a:xfrm>
          <a:prstGeom prst="rect">
            <a:avLst/>
          </a:prstGeom>
          <a:noFill/>
        </p:spPr>
        <p:txBody>
          <a:bodyPr wrap="square" rtlCol="0">
            <a:spAutoFit/>
          </a:bodyPr>
          <a:lstStyle/>
          <a:p>
            <a:pPr algn="ctr"/>
            <a:r>
              <a:rPr kumimoji="1" lang="zh-CN" altLang="en-US" sz="3200" b="1" dirty="0" smtClean="0"/>
              <a:t>常州市教育科学“十三五”规划第一批重点课题</a:t>
            </a:r>
            <a:endParaRPr kumimoji="1" lang="zh-CN" altLang="en-US" sz="3200" b="1" dirty="0"/>
          </a:p>
        </p:txBody>
      </p:sp>
    </p:spTree>
  </p:cSld>
  <p:clrMapOvr>
    <a:masterClrMapping/>
  </p:clrMapOvr>
  <p:transition spd="med" advTm="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2103056" cy="538601"/>
              <a:chOff x="3997033" y="515938"/>
              <a:chExt cx="2103056" cy="538601"/>
            </a:xfrm>
          </p:grpSpPr>
          <p:sp>
            <p:nvSpPr>
              <p:cNvPr id="7" name="矩形 3"/>
              <p:cNvSpPr/>
              <p:nvPr/>
            </p:nvSpPr>
            <p:spPr>
              <a:xfrm>
                <a:off x="4427855" y="515938"/>
                <a:ext cx="1672234"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研究目标</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321732" y="1270001"/>
            <a:ext cx="11717867" cy="4524315"/>
          </a:xfrm>
          <a:prstGeom prst="rect">
            <a:avLst/>
          </a:prstGeom>
        </p:spPr>
        <p:txBody>
          <a:bodyPr wrap="square">
            <a:spAutoFit/>
          </a:bodyPr>
          <a:lstStyle/>
          <a:p>
            <a:pPr>
              <a:lnSpc>
                <a:spcPct val="150000"/>
              </a:lnSpc>
            </a:pPr>
            <a:r>
              <a:rPr lang="zh-CN" altLang="en-US" sz="3200" b="1" dirty="0" smtClean="0"/>
              <a:t>目标一、</a:t>
            </a:r>
            <a:r>
              <a:rPr lang="zh-CN" altLang="zh-CN" sz="3200" dirty="0" smtClean="0"/>
              <a:t>调查</a:t>
            </a:r>
            <a:r>
              <a:rPr lang="zh-CN" altLang="zh-CN" sz="3200" dirty="0"/>
              <a:t>并总结出内地西藏校学生汉字书写的大致现状，探索出内地西藏校学生汉字书写问题的根源</a:t>
            </a:r>
            <a:r>
              <a:rPr lang="zh-CN" altLang="zh-CN" sz="3200" dirty="0" smtClean="0"/>
              <a:t>。</a:t>
            </a:r>
            <a:endParaRPr lang="zh-CN" altLang="en-US" sz="3200" dirty="0" smtClean="0"/>
          </a:p>
          <a:p>
            <a:pPr>
              <a:lnSpc>
                <a:spcPct val="150000"/>
              </a:lnSpc>
            </a:pPr>
            <a:endParaRPr lang="zh-CN" altLang="en-US" sz="3200" dirty="0" smtClean="0"/>
          </a:p>
          <a:p>
            <a:pPr>
              <a:lnSpc>
                <a:spcPct val="150000"/>
              </a:lnSpc>
            </a:pPr>
            <a:r>
              <a:rPr lang="zh-CN" altLang="en-US" sz="3200" b="1" dirty="0" smtClean="0"/>
              <a:t>目标二、</a:t>
            </a:r>
            <a:r>
              <a:rPr lang="zh-CN" altLang="zh-CN" sz="3200" dirty="0" smtClean="0"/>
              <a:t>利用</a:t>
            </a:r>
            <a:r>
              <a:rPr lang="zh-CN" altLang="zh-CN" sz="3200" dirty="0"/>
              <a:t>二语习得理论和汉字学的相关理论，结合学生的民族文化心理特征和学习环境等方面的特征，探索出适合内地西藏校初中学生的汉字学习策略。</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2103056" cy="538601"/>
              <a:chOff x="3997033" y="515938"/>
              <a:chExt cx="2103056" cy="538601"/>
            </a:xfrm>
          </p:grpSpPr>
          <p:sp>
            <p:nvSpPr>
              <p:cNvPr id="7" name="矩形 3"/>
              <p:cNvSpPr/>
              <p:nvPr/>
            </p:nvSpPr>
            <p:spPr>
              <a:xfrm>
                <a:off x="4427855" y="515938"/>
                <a:ext cx="1672234"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研究</a:t>
                </a: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321732" y="1270001"/>
            <a:ext cx="11717867" cy="3785652"/>
          </a:xfrm>
          <a:prstGeom prst="rect">
            <a:avLst/>
          </a:prstGeom>
        </p:spPr>
        <p:txBody>
          <a:bodyPr wrap="square">
            <a:spAutoFit/>
          </a:bodyPr>
          <a:lstStyle/>
          <a:p>
            <a:r>
              <a:rPr lang="zh-CN" altLang="en-US" sz="4000" dirty="0" smtClean="0"/>
              <a:t>       </a:t>
            </a:r>
            <a:r>
              <a:rPr lang="en-US" altLang="zh-CN" sz="4000" dirty="0" smtClean="0"/>
              <a:t>1</a:t>
            </a:r>
            <a:r>
              <a:rPr lang="zh-CN" altLang="zh-CN" sz="4000" dirty="0"/>
              <a:t>、对相关的理论问题进行认真全面的梳理和总结。</a:t>
            </a:r>
            <a:endParaRPr lang="zh-CN" altLang="zh-CN" sz="4000" dirty="0"/>
          </a:p>
          <a:p>
            <a:r>
              <a:rPr lang="zh-CN" altLang="en-US" sz="4000" dirty="0" smtClean="0"/>
              <a:t>       </a:t>
            </a:r>
            <a:r>
              <a:rPr lang="en-US" altLang="zh-CN" sz="4000" dirty="0" smtClean="0"/>
              <a:t>2</a:t>
            </a:r>
            <a:r>
              <a:rPr lang="zh-CN" altLang="zh-CN" sz="4000" dirty="0"/>
              <a:t>、对内地西藏初中校学生汉字书写现状的全面梳理和总结。</a:t>
            </a:r>
            <a:endParaRPr lang="zh-CN" altLang="zh-CN" sz="4000" dirty="0"/>
          </a:p>
          <a:p>
            <a:r>
              <a:rPr lang="zh-CN" altLang="en-US" sz="4000" dirty="0" smtClean="0"/>
              <a:t>       </a:t>
            </a:r>
            <a:r>
              <a:rPr lang="en-US" altLang="zh-CN" sz="4000" dirty="0" smtClean="0"/>
              <a:t>3</a:t>
            </a:r>
            <a:r>
              <a:rPr lang="zh-CN" altLang="zh-CN" sz="4000" dirty="0"/>
              <a:t>、针对当前内地西藏校学生汉字书写状况的现状，提出相应</a:t>
            </a:r>
            <a:r>
              <a:rPr lang="zh-CN" altLang="zh-CN" sz="4000" dirty="0" smtClean="0"/>
              <a:t>的对策。</a:t>
            </a:r>
            <a:endParaRPr lang="zh-CN" altLang="zh-CN" sz="4000" dirty="0"/>
          </a:p>
        </p:txBody>
      </p:sp>
    </p:spTree>
  </p:cSld>
  <p:clrMapOvr>
    <a:masterClrMapping/>
  </p:clrMapOvr>
  <p:transition spd="med" advTm="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4</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3310890" y="3902075"/>
            <a:ext cx="586168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研究</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过程与方法</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2837146"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092435"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2103056" cy="538601"/>
              <a:chOff x="3997033" y="515938"/>
              <a:chExt cx="2103056" cy="538601"/>
            </a:xfrm>
          </p:grpSpPr>
          <p:sp>
            <p:nvSpPr>
              <p:cNvPr id="7" name="矩形 3"/>
              <p:cNvSpPr/>
              <p:nvPr/>
            </p:nvSpPr>
            <p:spPr>
              <a:xfrm>
                <a:off x="4427855" y="515938"/>
                <a:ext cx="1672234"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研究内容</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880534" y="1270001"/>
            <a:ext cx="10651066" cy="4154984"/>
          </a:xfrm>
          <a:prstGeom prst="rect">
            <a:avLst/>
          </a:prstGeom>
        </p:spPr>
        <p:txBody>
          <a:bodyPr wrap="square">
            <a:spAutoFit/>
          </a:bodyPr>
          <a:lstStyle/>
          <a:p>
            <a:r>
              <a:rPr lang="zh-CN" altLang="zh-CN" sz="2400" b="1" dirty="0"/>
              <a:t>（一）准备阶段（</a:t>
            </a:r>
            <a:r>
              <a:rPr lang="en-US" altLang="zh-CN" sz="2400" b="1" dirty="0"/>
              <a:t>2016</a:t>
            </a:r>
            <a:r>
              <a:rPr lang="zh-CN" altLang="zh-CN" sz="2400" b="1" dirty="0"/>
              <a:t>年</a:t>
            </a:r>
            <a:r>
              <a:rPr lang="en-US" altLang="zh-CN" sz="2400" b="1" dirty="0"/>
              <a:t>7</a:t>
            </a:r>
            <a:r>
              <a:rPr lang="zh-CN" altLang="zh-CN" sz="2400" b="1" dirty="0"/>
              <a:t>月</a:t>
            </a:r>
            <a:r>
              <a:rPr lang="en-US" altLang="zh-CN" sz="2400" b="1" dirty="0"/>
              <a:t>-2016</a:t>
            </a:r>
            <a:r>
              <a:rPr lang="zh-CN" altLang="zh-CN" sz="2400" b="1" dirty="0"/>
              <a:t>年</a:t>
            </a:r>
            <a:r>
              <a:rPr lang="en-US" altLang="zh-CN" sz="2400" b="1" dirty="0"/>
              <a:t>12</a:t>
            </a:r>
            <a:r>
              <a:rPr lang="zh-CN" altLang="zh-CN" sz="2400" b="1" dirty="0"/>
              <a:t>月）</a:t>
            </a:r>
            <a:endParaRPr lang="zh-CN" altLang="zh-CN" sz="2400" dirty="0"/>
          </a:p>
          <a:p>
            <a:r>
              <a:rPr lang="zh-CN" altLang="en-US" sz="2400" dirty="0" smtClean="0"/>
              <a:t>         </a:t>
            </a:r>
            <a:r>
              <a:rPr lang="zh-CN" altLang="zh-CN" sz="2400" dirty="0" smtClean="0"/>
              <a:t>课题组</a:t>
            </a:r>
            <a:r>
              <a:rPr lang="zh-CN" altLang="zh-CN" sz="2400" dirty="0"/>
              <a:t>进行相关研究文献的梳理，向专家咨询，获得有关理论和方向的指导，对课题组成员进行培训，掌握研究汉字学理论、教育教学理论、第二语言习得理论及开展汉藏语言对比研究。</a:t>
            </a:r>
            <a:endParaRPr lang="zh-CN" altLang="zh-CN" sz="2400" dirty="0"/>
          </a:p>
          <a:p>
            <a:r>
              <a:rPr lang="zh-CN" altLang="zh-CN" sz="2400" b="1" dirty="0"/>
              <a:t>（二）实施阶段（</a:t>
            </a:r>
            <a:r>
              <a:rPr lang="en-US" altLang="zh-CN" sz="2400" b="1" dirty="0"/>
              <a:t>2017</a:t>
            </a:r>
            <a:r>
              <a:rPr lang="zh-CN" altLang="zh-CN" sz="2400" b="1" dirty="0"/>
              <a:t>年</a:t>
            </a:r>
            <a:r>
              <a:rPr lang="en-US" altLang="zh-CN" sz="2400" b="1" dirty="0"/>
              <a:t>1</a:t>
            </a:r>
            <a:r>
              <a:rPr lang="zh-CN" altLang="zh-CN" sz="2400" b="1" dirty="0"/>
              <a:t>月</a:t>
            </a:r>
            <a:r>
              <a:rPr lang="en-US" altLang="zh-CN" sz="2400" b="1" dirty="0"/>
              <a:t>-2018</a:t>
            </a:r>
            <a:r>
              <a:rPr lang="zh-CN" altLang="zh-CN" sz="2400" b="1" dirty="0"/>
              <a:t>年</a:t>
            </a:r>
            <a:r>
              <a:rPr lang="en-US" altLang="zh-CN" sz="2400" b="1" dirty="0"/>
              <a:t>12</a:t>
            </a:r>
            <a:r>
              <a:rPr lang="zh-CN" altLang="zh-CN" sz="2400" b="1" dirty="0"/>
              <a:t>月）</a:t>
            </a:r>
            <a:endParaRPr lang="zh-CN" altLang="zh-CN" sz="2400" dirty="0"/>
          </a:p>
          <a:p>
            <a:r>
              <a:rPr lang="zh-CN" altLang="en-US" sz="2400" dirty="0" smtClean="0"/>
              <a:t>        </a:t>
            </a:r>
            <a:r>
              <a:rPr lang="en-US" altLang="zh-CN" sz="2400" dirty="0" smtClean="0"/>
              <a:t>1</a:t>
            </a:r>
            <a:r>
              <a:rPr lang="zh-CN" altLang="zh-CN" sz="2400" dirty="0"/>
              <a:t>、学生书写现状</a:t>
            </a:r>
            <a:r>
              <a:rPr lang="zh-CN" altLang="zh-CN" sz="2400" dirty="0" smtClean="0"/>
              <a:t>调查</a:t>
            </a:r>
            <a:r>
              <a:rPr lang="zh-CN" altLang="en-US" sz="2400" dirty="0" smtClean="0"/>
              <a:t>。</a:t>
            </a:r>
            <a:endParaRPr lang="zh-CN" altLang="en-US" sz="2400" dirty="0" smtClean="0"/>
          </a:p>
          <a:p>
            <a:r>
              <a:rPr lang="zh-CN" altLang="en-US" sz="2400" dirty="0"/>
              <a:t> </a:t>
            </a:r>
            <a:r>
              <a:rPr lang="zh-CN" altLang="en-US" sz="2400" dirty="0" smtClean="0"/>
              <a:t>       </a:t>
            </a:r>
            <a:r>
              <a:rPr lang="en-US" altLang="zh-CN" sz="2400" dirty="0" smtClean="0"/>
              <a:t>2</a:t>
            </a:r>
            <a:r>
              <a:rPr lang="zh-CN" altLang="zh-CN" sz="2400" dirty="0"/>
              <a:t>、根据调查结果，具体研究有效的汉字教学策略，研制出有效的、系统的汉字教学模式和课外活动形式，制定相关的评价方式并加以实施，观察实施结果并调整教学策略</a:t>
            </a:r>
            <a:r>
              <a:rPr lang="zh-CN" altLang="zh-CN" sz="2400" dirty="0" smtClean="0"/>
              <a:t>。</a:t>
            </a:r>
            <a:endParaRPr lang="zh-CN" altLang="en-US" sz="2400" dirty="0" smtClean="0"/>
          </a:p>
          <a:p>
            <a:r>
              <a:rPr lang="zh-CN" altLang="zh-CN" sz="2400" b="1" dirty="0" smtClean="0"/>
              <a:t>（</a:t>
            </a:r>
            <a:r>
              <a:rPr lang="zh-CN" altLang="zh-CN" sz="2400" b="1" dirty="0"/>
              <a:t>三）总结阶段（</a:t>
            </a:r>
            <a:r>
              <a:rPr lang="en-US" altLang="zh-CN" sz="2400" b="1" dirty="0"/>
              <a:t>2019</a:t>
            </a:r>
            <a:r>
              <a:rPr lang="zh-CN" altLang="zh-CN" sz="2400" b="1" dirty="0"/>
              <a:t>年</a:t>
            </a:r>
            <a:r>
              <a:rPr lang="en-US" altLang="zh-CN" sz="2400" b="1" dirty="0"/>
              <a:t>1</a:t>
            </a:r>
            <a:r>
              <a:rPr lang="zh-CN" altLang="zh-CN" sz="2400" b="1" dirty="0"/>
              <a:t>月</a:t>
            </a:r>
            <a:r>
              <a:rPr lang="en-US" altLang="zh-CN" sz="2400" b="1" dirty="0"/>
              <a:t>-2019</a:t>
            </a:r>
            <a:r>
              <a:rPr lang="zh-CN" altLang="zh-CN" sz="2400" b="1" dirty="0"/>
              <a:t>年</a:t>
            </a:r>
            <a:r>
              <a:rPr lang="en-US" altLang="zh-CN" sz="2400" b="1" dirty="0"/>
              <a:t>6</a:t>
            </a:r>
            <a:r>
              <a:rPr lang="zh-CN" altLang="zh-CN" sz="2400" b="1" dirty="0"/>
              <a:t>月）</a:t>
            </a:r>
            <a:endParaRPr lang="zh-CN" altLang="zh-CN" sz="2400" dirty="0"/>
          </a:p>
          <a:p>
            <a:r>
              <a:rPr lang="zh-CN" altLang="zh-CN" sz="2400" dirty="0"/>
              <a:t>主要对研究结果进行总结，并对相关的研究成果进行系统的梳理。</a:t>
            </a:r>
            <a:endParaRPr lang="zh-CN" altLang="zh-CN" sz="2400" dirty="0"/>
          </a:p>
        </p:txBody>
      </p:sp>
    </p:spTree>
  </p:cSld>
  <p:clrMapOvr>
    <a:masterClrMapping/>
  </p:clrMapOvr>
  <p:transition spd="med" advTm="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5</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3310890" y="3902075"/>
            <a:ext cx="58616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课题</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研究</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的主要成果</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2566218"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549634"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4706333" cy="538601"/>
              <a:chOff x="3997033" y="515938"/>
              <a:chExt cx="4706333" cy="538601"/>
            </a:xfrm>
          </p:grpSpPr>
          <p:sp>
            <p:nvSpPr>
              <p:cNvPr id="7" name="矩形 3"/>
              <p:cNvSpPr/>
              <p:nvPr/>
            </p:nvSpPr>
            <p:spPr>
              <a:xfrm>
                <a:off x="4427855" y="515938"/>
                <a:ext cx="4275511"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（一）</a:t>
                </a: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相关</a:t>
                </a: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研究文献综述</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880534" y="1270001"/>
            <a:ext cx="10651066" cy="5170646"/>
          </a:xfrm>
          <a:prstGeom prst="rect">
            <a:avLst/>
          </a:prstGeom>
        </p:spPr>
        <p:txBody>
          <a:bodyPr wrap="square">
            <a:spAutoFit/>
          </a:bodyPr>
          <a:lstStyle/>
          <a:p>
            <a:pPr>
              <a:lnSpc>
                <a:spcPct val="150000"/>
              </a:lnSpc>
            </a:pPr>
            <a:r>
              <a:rPr lang="en-US" altLang="zh-CN" sz="3200" b="1" dirty="0"/>
              <a:t>1.</a:t>
            </a:r>
            <a:r>
              <a:rPr lang="zh-CN" altLang="zh-CN" sz="3200" b="1" dirty="0"/>
              <a:t>普通汉族学生汉字学习状况的</a:t>
            </a:r>
            <a:r>
              <a:rPr lang="zh-CN" altLang="zh-CN" sz="3200" b="1" dirty="0" smtClean="0"/>
              <a:t>研究</a:t>
            </a:r>
            <a:endParaRPr lang="zh-CN" altLang="en-US" sz="3200" b="1" dirty="0" smtClean="0"/>
          </a:p>
          <a:p>
            <a:pPr>
              <a:lnSpc>
                <a:spcPct val="150000"/>
              </a:lnSpc>
            </a:pPr>
            <a:r>
              <a:rPr lang="en-US" altLang="zh-CN" sz="3200" b="1" dirty="0"/>
              <a:t>2. </a:t>
            </a:r>
            <a:r>
              <a:rPr lang="zh-CN" altLang="zh-CN" sz="3200" b="1" dirty="0"/>
              <a:t>西藏及其他少数民族中小学汉语教学的</a:t>
            </a:r>
            <a:r>
              <a:rPr lang="zh-CN" altLang="zh-CN" sz="3200" b="1" dirty="0" smtClean="0"/>
              <a:t>研究</a:t>
            </a:r>
            <a:endParaRPr lang="zh-CN" altLang="zh-CN" sz="3200" dirty="0"/>
          </a:p>
          <a:p>
            <a:pPr>
              <a:lnSpc>
                <a:spcPct val="150000"/>
              </a:lnSpc>
            </a:pPr>
            <a:r>
              <a:rPr lang="en-US" altLang="zh-CN" sz="3200" b="1" dirty="0"/>
              <a:t>3. </a:t>
            </a:r>
            <a:r>
              <a:rPr lang="zh-CN" altLang="zh-CN" sz="3200" b="1" dirty="0"/>
              <a:t>第二语言习得中的汉字教学研究</a:t>
            </a:r>
            <a:endParaRPr lang="zh-CN" altLang="zh-CN" sz="3200" dirty="0"/>
          </a:p>
          <a:p>
            <a:pPr>
              <a:lnSpc>
                <a:spcPct val="150000"/>
              </a:lnSpc>
            </a:pPr>
            <a:r>
              <a:rPr lang="zh-CN" altLang="en-US" sz="2400" dirty="0" smtClean="0"/>
              <a:t>         </a:t>
            </a:r>
            <a:r>
              <a:rPr lang="zh-CN" altLang="en-US" sz="2800" b="1" dirty="0" smtClean="0"/>
              <a:t>对内汉语教学：</a:t>
            </a:r>
            <a:r>
              <a:rPr lang="zh-CN" altLang="zh-CN" sz="2400" dirty="0" smtClean="0"/>
              <a:t>汉语</a:t>
            </a:r>
            <a:r>
              <a:rPr lang="zh-CN" altLang="zh-CN" sz="2400" dirty="0"/>
              <a:t>教学包括对母语是汉语的人进行的第一语言教学，也包括对母语不是汉语的人的第二语言教学，主要指针对少数民族的汉语教学和针对外国人的汉语教学，分别被称作“对内汉语教学”与“对外汉语教学”，统称为“汉语作为第二语言的教学”。面向西藏学生的汉语教学属于“对内汉语教学”的重要组成部分</a:t>
            </a:r>
            <a:r>
              <a:rPr lang="zh-CN" altLang="zh-CN" sz="2400" dirty="0" smtClean="0"/>
              <a:t>。</a:t>
            </a:r>
            <a:endParaRPr lang="zh-CN" altLang="zh-CN" sz="2400" dirty="0"/>
          </a:p>
        </p:txBody>
      </p:sp>
    </p:spTree>
  </p:cSld>
  <p:clrMapOvr>
    <a:masterClrMapping/>
  </p:clrMapOvr>
  <p:transition spd="med" advTm="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26569" y="531303"/>
            <a:ext cx="8995430" cy="713287"/>
            <a:chOff x="4022916" y="560331"/>
            <a:chExt cx="8995430"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022916" y="560331"/>
              <a:ext cx="6831293" cy="523212"/>
              <a:chOff x="4877566" y="515938"/>
              <a:chExt cx="6831293" cy="523212"/>
            </a:xfrm>
          </p:grpSpPr>
          <p:sp>
            <p:nvSpPr>
              <p:cNvPr id="7" name="矩形 3"/>
              <p:cNvSpPr/>
              <p:nvPr/>
            </p:nvSpPr>
            <p:spPr>
              <a:xfrm>
                <a:off x="6138121" y="515938"/>
                <a:ext cx="5570738" cy="523212"/>
              </a:xfrm>
              <a:prstGeom prst="rect">
                <a:avLst/>
              </a:prstGeom>
              <a:noFill/>
              <a:ln w="9525">
                <a:noFill/>
                <a:miter/>
              </a:ln>
            </p:spPr>
            <p:txBody>
              <a:bodyPr wrap="non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4877566" y="569913"/>
                <a:ext cx="263525" cy="395321"/>
                <a:chOff x="-134586" y="0"/>
                <a:chExt cx="213756" cy="427546"/>
              </a:xfrm>
            </p:grpSpPr>
            <p:sp>
              <p:nvSpPr>
                <p:cNvPr id="9" name="直接连接符 27"/>
                <p:cNvSpPr/>
                <p:nvPr/>
              </p:nvSpPr>
              <p:spPr>
                <a:xfrm>
                  <a:off x="-134586"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134586" y="213773"/>
                  <a:ext cx="213756" cy="213773"/>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880534" y="1574799"/>
            <a:ext cx="10651066" cy="584775"/>
          </a:xfrm>
          <a:prstGeom prst="rect">
            <a:avLst/>
          </a:prstGeom>
        </p:spPr>
        <p:txBody>
          <a:bodyPr wrap="square">
            <a:spAutoFit/>
          </a:bodyPr>
          <a:lstStyle/>
          <a:p>
            <a:r>
              <a:rPr lang="zh-CN" altLang="zh-CN" sz="3200" b="1" dirty="0"/>
              <a:t> </a:t>
            </a:r>
            <a:r>
              <a:rPr lang="zh-CN" altLang="en-US" sz="3200" b="1" dirty="0"/>
              <a:t> </a:t>
            </a:r>
            <a:r>
              <a:rPr lang="zh-CN" altLang="en-US" sz="3200" b="1" dirty="0" smtClean="0"/>
              <a:t>         </a:t>
            </a:r>
            <a:r>
              <a:rPr lang="en-US" altLang="zh-CN" sz="3200" b="1" dirty="0" smtClean="0"/>
              <a:t>1</a:t>
            </a:r>
            <a:r>
              <a:rPr lang="en-US" altLang="zh-CN" sz="3200" b="1" dirty="0" smtClean="0"/>
              <a:t>.</a:t>
            </a:r>
            <a:r>
              <a:rPr lang="zh-CN" altLang="zh-CN" sz="3200" b="1" dirty="0"/>
              <a:t>对学生错别字的情况的问卷调查及结果分析</a:t>
            </a:r>
            <a:r>
              <a:rPr lang="zh-CN" altLang="zh-CN" sz="3200" dirty="0"/>
              <a:t> </a:t>
            </a:r>
            <a:endParaRPr lang="zh-CN" altLang="zh-CN" sz="3200"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1200" y="2489783"/>
            <a:ext cx="7209504" cy="4229531"/>
          </a:xfrm>
          <a:prstGeom prst="rect">
            <a:avLst/>
          </a:prstGeom>
        </p:spPr>
      </p:pic>
    </p:spTree>
  </p:cSld>
  <p:clrMapOvr>
    <a:masterClrMapping/>
  </p:clrMapOvr>
  <p:transition spd="med" advTm="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76400" y="531303"/>
            <a:ext cx="9245599"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140513" y="560331"/>
              <a:ext cx="6272497" cy="523212"/>
              <a:chOff x="5995163" y="515938"/>
              <a:chExt cx="6272497" cy="523212"/>
            </a:xfrm>
          </p:grpSpPr>
          <p:sp>
            <p:nvSpPr>
              <p:cNvPr id="7" name="矩形 3"/>
              <p:cNvSpPr/>
              <p:nvPr/>
            </p:nvSpPr>
            <p:spPr>
              <a:xfrm>
                <a:off x="6696922" y="515938"/>
                <a:ext cx="5570738" cy="523212"/>
              </a:xfrm>
              <a:prstGeom prst="rect">
                <a:avLst/>
              </a:prstGeom>
              <a:noFill/>
              <a:ln w="9525">
                <a:noFill/>
                <a:miter/>
              </a:ln>
            </p:spPr>
            <p:txBody>
              <a:bodyPr wrap="non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995163" y="569913"/>
                <a:ext cx="263528" cy="395339"/>
                <a:chOff x="771943" y="0"/>
                <a:chExt cx="213759" cy="427564"/>
              </a:xfrm>
            </p:grpSpPr>
            <p:sp>
              <p:nvSpPr>
                <p:cNvPr id="9" name="直接连接符 27"/>
                <p:cNvSpPr/>
                <p:nvPr/>
              </p:nvSpPr>
              <p:spPr>
                <a:xfrm>
                  <a:off x="77194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771946" y="213782"/>
                  <a:ext cx="213756" cy="213782"/>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254000" y="1574799"/>
            <a:ext cx="11277600" cy="584775"/>
          </a:xfrm>
          <a:prstGeom prst="rect">
            <a:avLst/>
          </a:prstGeom>
        </p:spPr>
        <p:txBody>
          <a:bodyPr wrap="square">
            <a:spAutoFit/>
          </a:bodyPr>
          <a:lstStyle/>
          <a:p>
            <a:r>
              <a:rPr lang="zh-CN" altLang="en-US" sz="3200" b="1" dirty="0" smtClean="0"/>
              <a:t>     </a:t>
            </a:r>
            <a:r>
              <a:rPr lang="en-US" altLang="zh-CN" sz="3200" b="1" dirty="0" smtClean="0"/>
              <a:t>2</a:t>
            </a:r>
            <a:r>
              <a:rPr lang="en-US" altLang="zh-CN" sz="3200" b="1" dirty="0" smtClean="0"/>
              <a:t>.</a:t>
            </a:r>
            <a:r>
              <a:rPr lang="zh-CN" altLang="zh-CN" sz="3200" b="1" dirty="0"/>
              <a:t>关于学生汉字书写的心理及历史因素的访谈及结果分析</a:t>
            </a:r>
            <a:r>
              <a:rPr lang="zh-CN" altLang="zh-CN" sz="3200" dirty="0"/>
              <a:t> </a:t>
            </a:r>
            <a:endParaRPr lang="zh-CN" altLang="zh-CN" sz="3200" dirty="0"/>
          </a:p>
        </p:txBody>
      </p:sp>
      <p:sp>
        <p:nvSpPr>
          <p:cNvPr id="6" name="矩形 5"/>
          <p:cNvSpPr/>
          <p:nvPr/>
        </p:nvSpPr>
        <p:spPr>
          <a:xfrm>
            <a:off x="474133" y="2264973"/>
            <a:ext cx="11514667" cy="4524315"/>
          </a:xfrm>
          <a:prstGeom prst="rect">
            <a:avLst/>
          </a:prstGeom>
        </p:spPr>
        <p:txBody>
          <a:bodyPr wrap="square">
            <a:spAutoFit/>
          </a:bodyPr>
          <a:lstStyle/>
          <a:p>
            <a:pPr algn="just">
              <a:lnSpc>
                <a:spcPct val="150000"/>
              </a:lnSpc>
              <a:spcAft>
                <a:spcPts val="0"/>
              </a:spcAft>
            </a:pPr>
            <a:r>
              <a:rPr lang="en-US" altLang="zh-CN" sz="2400" kern="100" dirty="0">
                <a:latin typeface="Kaiti SC" charset="-122"/>
                <a:cs typeface="Times New Roman" panose="02020603050405020304" charset="0"/>
              </a:rPr>
              <a:t> </a:t>
            </a:r>
            <a:r>
              <a:rPr lang="zh-CN" altLang="zh-CN" sz="2400" kern="100" dirty="0">
                <a:latin typeface="Calibri" panose="020F0502020204030204" pitchFamily="34" charset="0"/>
                <a:ea typeface="Kaiti SC" charset="-122"/>
                <a:cs typeface="Times New Roman" panose="02020603050405020304" charset="0"/>
              </a:rPr>
              <a:t>平措德吉：我们把汉字忘记了，经过了一个暑假，很多字都忘记了，所以才会写错很多，再训练一段时间就好了。</a:t>
            </a:r>
            <a:endParaRPr lang="zh-CN" altLang="zh-CN" sz="2400" kern="100" dirty="0">
              <a:latin typeface="Calibri" panose="020F0502020204030204" pitchFamily="34" charset="0"/>
              <a:cs typeface="Times New Roman" panose="02020603050405020304" charset="0"/>
            </a:endParaRPr>
          </a:p>
          <a:p>
            <a:pPr algn="just">
              <a:lnSpc>
                <a:spcPct val="150000"/>
              </a:lnSpc>
              <a:spcAft>
                <a:spcPts val="0"/>
              </a:spcAft>
            </a:pPr>
            <a:r>
              <a:rPr lang="zh-CN" altLang="zh-CN" sz="2400" kern="100" dirty="0" smtClean="0">
                <a:latin typeface="Calibri" panose="020F0502020204030204" pitchFamily="34" charset="0"/>
                <a:ea typeface="Kaiti SC" charset="-122"/>
                <a:cs typeface="Times New Roman" panose="02020603050405020304" charset="0"/>
              </a:rPr>
              <a:t>旦巴达娃</a:t>
            </a:r>
            <a:r>
              <a:rPr lang="zh-CN" altLang="zh-CN" sz="2400" kern="100" dirty="0">
                <a:latin typeface="Calibri" panose="020F0502020204030204" pitchFamily="34" charset="0"/>
                <a:ea typeface="Kaiti SC" charset="-122"/>
                <a:cs typeface="Times New Roman" panose="02020603050405020304" charset="0"/>
              </a:rPr>
              <a:t>（该学生在平时的汉字听写中错误率超过</a:t>
            </a:r>
            <a:r>
              <a:rPr lang="en-US" altLang="zh-CN" sz="2400" kern="100" dirty="0">
                <a:latin typeface="Calibri" panose="020F0502020204030204" pitchFamily="34" charset="0"/>
                <a:ea typeface="Kaiti SC" charset="-122"/>
                <a:cs typeface="Times New Roman" panose="02020603050405020304" charset="0"/>
              </a:rPr>
              <a:t>50%</a:t>
            </a:r>
            <a:r>
              <a:rPr lang="zh-CN" altLang="zh-CN" sz="2400" kern="100" dirty="0">
                <a:latin typeface="Calibri" panose="020F0502020204030204" pitchFamily="34" charset="0"/>
                <a:ea typeface="Kaiti SC" charset="-122"/>
                <a:cs typeface="Times New Roman" panose="02020603050405020304" charset="0"/>
              </a:rPr>
              <a:t>，来自拉萨，母亲是小学语文老师，小考语文</a:t>
            </a:r>
            <a:r>
              <a:rPr lang="en-US" altLang="zh-CN" sz="2400" kern="100" dirty="0">
                <a:latin typeface="Calibri" panose="020F0502020204030204" pitchFamily="34" charset="0"/>
                <a:ea typeface="Kaiti SC" charset="-122"/>
                <a:cs typeface="Times New Roman" panose="02020603050405020304" charset="0"/>
              </a:rPr>
              <a:t>88</a:t>
            </a:r>
            <a:r>
              <a:rPr lang="zh-CN" altLang="zh-CN" sz="2400" kern="100" dirty="0">
                <a:latin typeface="Calibri" panose="020F0502020204030204" pitchFamily="34" charset="0"/>
                <a:ea typeface="Kaiti SC" charset="-122"/>
                <a:cs typeface="Times New Roman" panose="02020603050405020304" charset="0"/>
              </a:rPr>
              <a:t>分，该生表达能力和思维能力较强，呈现出汉字书写能力处于班级最下等，实际语文思辨、表达能力处于班级前列）：我书写比较马虎，觉得写错字也无所谓。</a:t>
            </a:r>
            <a:endParaRPr lang="zh-CN" altLang="zh-CN" sz="2400" kern="100" dirty="0">
              <a:latin typeface="Calibri" panose="020F0502020204030204" pitchFamily="34" charset="0"/>
              <a:cs typeface="Times New Roman" panose="02020603050405020304" charset="0"/>
            </a:endParaRPr>
          </a:p>
          <a:p>
            <a:pPr algn="just">
              <a:lnSpc>
                <a:spcPct val="150000"/>
              </a:lnSpc>
              <a:spcAft>
                <a:spcPts val="0"/>
              </a:spcAft>
            </a:pPr>
            <a:r>
              <a:rPr lang="en-US" altLang="zh-CN" sz="2400" kern="100" dirty="0">
                <a:latin typeface="Kaiti SC" charset="-122"/>
                <a:cs typeface="Times New Roman" panose="02020603050405020304" charset="0"/>
              </a:rPr>
              <a:t>    </a:t>
            </a:r>
            <a:r>
              <a:rPr lang="zh-CN" altLang="zh-CN" sz="2400" kern="100" dirty="0">
                <a:latin typeface="Calibri" panose="020F0502020204030204" pitchFamily="34" charset="0"/>
                <a:ea typeface="Kaiti SC" charset="-122"/>
                <a:cs typeface="Times New Roman" panose="02020603050405020304" charset="0"/>
              </a:rPr>
              <a:t>丁增洛珠（小学语文水平处于班级顶尖水平）：我们确实觉得汉字只要读音对了，字形大概对了就行，多一笔、少一笔无关紧要。我们在藏语里也会写错别字</a:t>
            </a:r>
            <a:r>
              <a:rPr lang="zh-CN" altLang="zh-CN" sz="2400" kern="100" dirty="0" smtClean="0">
                <a:latin typeface="Calibri" panose="020F0502020204030204" pitchFamily="34" charset="0"/>
                <a:ea typeface="Kaiti SC" charset="-122"/>
                <a:cs typeface="Times New Roman" panose="02020603050405020304" charset="0"/>
              </a:rPr>
              <a:t>。</a:t>
            </a:r>
            <a:endParaRPr lang="zh-CN" altLang="zh-CN" sz="2400" kern="100" dirty="0">
              <a:latin typeface="Calibri" panose="020F0502020204030204" pitchFamily="34" charset="0"/>
              <a:cs typeface="Times New Roman" panose="02020603050405020304" charset="0"/>
            </a:endParaRPr>
          </a:p>
        </p:txBody>
      </p:sp>
    </p:spTree>
  </p:cSld>
  <p:clrMapOvr>
    <a:masterClrMapping/>
  </p:clrMapOvr>
  <p:transition spd="med" advTm="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6" y="531303"/>
            <a:ext cx="7450666" cy="713287"/>
            <a:chOff x="4416213" y="560331"/>
            <a:chExt cx="7450666" cy="713287"/>
          </a:xfrm>
        </p:grpSpPr>
        <p:sp>
          <p:nvSpPr>
            <p:cNvPr id="11" name="矩形 10"/>
            <p:cNvSpPr/>
            <p:nvPr/>
          </p:nvSpPr>
          <p:spPr>
            <a:xfrm flipH="1">
              <a:off x="4416213" y="1227899"/>
              <a:ext cx="7450666"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446248" y="560331"/>
              <a:ext cx="6811032" cy="523212"/>
              <a:chOff x="5300898" y="515938"/>
              <a:chExt cx="6811032" cy="523212"/>
            </a:xfrm>
          </p:grpSpPr>
          <p:sp>
            <p:nvSpPr>
              <p:cNvPr id="7" name="矩形 3"/>
              <p:cNvSpPr/>
              <p:nvPr/>
            </p:nvSpPr>
            <p:spPr>
              <a:xfrm>
                <a:off x="5982063" y="515938"/>
                <a:ext cx="6129867" cy="523212"/>
              </a:xfrm>
              <a:prstGeom prst="rect">
                <a:avLst/>
              </a:prstGeom>
              <a:noFill/>
              <a:ln w="9525">
                <a:noFill/>
                <a:miter/>
              </a:ln>
            </p:spPr>
            <p:txBody>
              <a:bodyPr wrap="squar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300898" y="569913"/>
                <a:ext cx="280459" cy="395345"/>
                <a:chOff x="208796" y="0"/>
                <a:chExt cx="227492" cy="427570"/>
              </a:xfrm>
            </p:grpSpPr>
            <p:sp>
              <p:nvSpPr>
                <p:cNvPr id="9" name="直接连接符 27"/>
                <p:cNvSpPr/>
                <p:nvPr/>
              </p:nvSpPr>
              <p:spPr>
                <a:xfrm>
                  <a:off x="222532" y="0"/>
                  <a:ext cx="213756" cy="213757"/>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208796" y="213785"/>
                  <a:ext cx="213756" cy="213785"/>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10485564" cy="584775"/>
          </a:xfrm>
          <a:prstGeom prst="rect">
            <a:avLst/>
          </a:prstGeom>
        </p:spPr>
        <p:txBody>
          <a:bodyPr wrap="square">
            <a:spAutoFit/>
          </a:bodyPr>
          <a:lstStyle/>
          <a:p>
            <a:r>
              <a:rPr lang="en-US" altLang="zh-CN" sz="3200" b="1" dirty="0"/>
              <a:t>3</a:t>
            </a:r>
            <a:r>
              <a:rPr lang="en-US" altLang="zh-CN" sz="3200" b="1" dirty="0" smtClean="0"/>
              <a:t>.</a:t>
            </a:r>
            <a:r>
              <a:rPr lang="zh-CN" altLang="zh-CN" sz="3200" b="1" dirty="0"/>
              <a:t>对学生笔画、笔顺掌握情况及书写姿势的观察及分析</a:t>
            </a:r>
            <a:r>
              <a:rPr lang="zh-CN" altLang="zh-CN" sz="3200" dirty="0"/>
              <a:t> </a:t>
            </a:r>
            <a:endParaRPr lang="zh-CN" altLang="zh-CN" sz="3200" dirty="0"/>
          </a:p>
        </p:txBody>
      </p:sp>
      <p:pic>
        <p:nvPicPr>
          <p:cNvPr id="12" name="图片 11" descr="汉字课题相关文件/学生书写的样本/F3C2AF89A5AB0EAC8ED514EAA1C343D5.png"/>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400000">
            <a:off x="1816181" y="2914788"/>
            <a:ext cx="3663928" cy="3157241"/>
          </a:xfrm>
          <a:prstGeom prst="rect">
            <a:avLst/>
          </a:prstGeom>
          <a:noFill/>
          <a:ln>
            <a:noFill/>
          </a:ln>
        </p:spPr>
      </p:pic>
      <p:pic>
        <p:nvPicPr>
          <p:cNvPr id="13" name="图片 12" descr="汉字课题相关文件/学生书写的样本/5512DFD9E59662F5F12DFD6B603BB3E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86418" y="3041258"/>
            <a:ext cx="3603889" cy="2964339"/>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6" y="531303"/>
            <a:ext cx="8602133"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581715" y="560331"/>
              <a:ext cx="6472364" cy="523212"/>
              <a:chOff x="5436365" y="515938"/>
              <a:chExt cx="6472364" cy="523212"/>
            </a:xfrm>
          </p:grpSpPr>
          <p:sp>
            <p:nvSpPr>
              <p:cNvPr id="7" name="矩形 3"/>
              <p:cNvSpPr/>
              <p:nvPr/>
            </p:nvSpPr>
            <p:spPr>
              <a:xfrm>
                <a:off x="6354596" y="515938"/>
                <a:ext cx="5554133" cy="523212"/>
              </a:xfrm>
              <a:prstGeom prst="rect">
                <a:avLst/>
              </a:prstGeom>
              <a:noFill/>
              <a:ln w="9525">
                <a:noFill/>
                <a:miter/>
              </a:ln>
            </p:spPr>
            <p:txBody>
              <a:bodyPr wrap="square" lIns="91431" tIns="45716" rIns="91431" bIns="45716">
                <a:spAutoFit/>
              </a:bodyPr>
              <a:lstStyle/>
              <a:p>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（二）对学生汉字书写现状的调查</a:t>
                </a:r>
                <a:endParaRPr lang="zh-CN" altLang="zh-CN" sz="2800" dirty="0"/>
              </a:p>
            </p:txBody>
          </p:sp>
          <p:grpSp>
            <p:nvGrpSpPr>
              <p:cNvPr id="8" name="组合 26"/>
              <p:cNvGrpSpPr/>
              <p:nvPr/>
            </p:nvGrpSpPr>
            <p:grpSpPr>
              <a:xfrm>
                <a:off x="5436365" y="569913"/>
                <a:ext cx="263525" cy="395331"/>
                <a:chOff x="318679" y="0"/>
                <a:chExt cx="213756" cy="427556"/>
              </a:xfrm>
            </p:grpSpPr>
            <p:sp>
              <p:nvSpPr>
                <p:cNvPr id="9" name="直接连接符 27"/>
                <p:cNvSpPr/>
                <p:nvPr/>
              </p:nvSpPr>
              <p:spPr>
                <a:xfrm>
                  <a:off x="318679"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318679" y="213778"/>
                  <a:ext cx="213756" cy="213778"/>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10485564" cy="584775"/>
          </a:xfrm>
          <a:prstGeom prst="rect">
            <a:avLst/>
          </a:prstGeom>
        </p:spPr>
        <p:txBody>
          <a:bodyPr wrap="square">
            <a:spAutoFit/>
          </a:bodyPr>
          <a:lstStyle/>
          <a:p>
            <a:r>
              <a:rPr lang="en-US" altLang="zh-CN" sz="3200" b="1" dirty="0"/>
              <a:t>3</a:t>
            </a:r>
            <a:r>
              <a:rPr lang="en-US" altLang="zh-CN" sz="3200" b="1" dirty="0"/>
              <a:t>. </a:t>
            </a:r>
            <a:r>
              <a:rPr lang="zh-CN" altLang="zh-CN" sz="3200" b="1" dirty="0" smtClean="0"/>
              <a:t>对</a:t>
            </a:r>
            <a:r>
              <a:rPr lang="zh-CN" altLang="zh-CN" sz="3200" b="1" dirty="0"/>
              <a:t>学生笔画、笔顺掌握情况及书写姿势的观察及分析</a:t>
            </a:r>
            <a:r>
              <a:rPr lang="zh-CN" altLang="zh-CN" sz="3200" dirty="0"/>
              <a:t> </a:t>
            </a:r>
            <a:endParaRPr lang="zh-CN" altLang="zh-CN" sz="3200" dirty="0"/>
          </a:p>
        </p:txBody>
      </p:sp>
      <p:pic>
        <p:nvPicPr>
          <p:cNvPr id="5" name="IMG_630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288040" y="2332038"/>
            <a:ext cx="3281160" cy="4527550"/>
          </a:xfrm>
          <a:prstGeom prst="rect">
            <a:avLst/>
          </a:prstGeom>
        </p:spPr>
      </p:pic>
    </p:spTree>
  </p:cSld>
  <p:clrMapOvr>
    <a:masterClrMapping/>
  </p:clrMapOvr>
  <p:transition spd="med" advTm="0">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039126" y="621219"/>
            <a:ext cx="4845621" cy="592932"/>
            <a:chOff x="5180762" y="1341138"/>
            <a:chExt cx="3793579" cy="592932"/>
          </a:xfrm>
          <a:solidFill>
            <a:schemeClr val="accent3"/>
          </a:solidFill>
        </p:grpSpPr>
        <p:sp>
          <p:nvSpPr>
            <p:cNvPr id="36" name="Freeform 11"/>
            <p:cNvSpPr/>
            <p:nvPr/>
          </p:nvSpPr>
          <p:spPr bwMode="auto">
            <a:xfrm>
              <a:off x="5303349" y="1341138"/>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37" name="Freeform 10"/>
            <p:cNvSpPr/>
            <p:nvPr/>
          </p:nvSpPr>
          <p:spPr bwMode="auto">
            <a:xfrm>
              <a:off x="5180762" y="1407814"/>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38" name="Rectangle 12"/>
            <p:cNvSpPr>
              <a:spLocks noChangeArrowheads="1"/>
            </p:cNvSpPr>
            <p:nvPr/>
          </p:nvSpPr>
          <p:spPr bwMode="auto">
            <a:xfrm>
              <a:off x="5367617" y="1341139"/>
              <a:ext cx="540333" cy="553640"/>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9" name="TextBox 105"/>
            <p:cNvSpPr txBox="1">
              <a:spLocks noChangeArrowheads="1"/>
            </p:cNvSpPr>
            <p:nvPr/>
          </p:nvSpPr>
          <p:spPr bwMode="auto">
            <a:xfrm>
              <a:off x="5992173" y="1454247"/>
              <a:ext cx="2882416"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课题试图解决的主要问题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0" name="TextBox 106"/>
            <p:cNvSpPr txBox="1">
              <a:spLocks noChangeArrowheads="1"/>
            </p:cNvSpPr>
            <p:nvPr/>
          </p:nvSpPr>
          <p:spPr bwMode="auto">
            <a:xfrm>
              <a:off x="5448548" y="1373285"/>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1</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121840" y="1999125"/>
            <a:ext cx="4762907" cy="592931"/>
            <a:chOff x="5694561" y="2088852"/>
            <a:chExt cx="3793579" cy="592931"/>
          </a:xfrm>
          <a:solidFill>
            <a:schemeClr val="accent2"/>
          </a:solidFill>
        </p:grpSpPr>
        <p:sp>
          <p:nvSpPr>
            <p:cNvPr id="42" name="Freeform 11"/>
            <p:cNvSpPr/>
            <p:nvPr/>
          </p:nvSpPr>
          <p:spPr bwMode="auto">
            <a:xfrm>
              <a:off x="5817148" y="2088852"/>
              <a:ext cx="668870" cy="84535"/>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43" name="Freeform 10"/>
            <p:cNvSpPr/>
            <p:nvPr/>
          </p:nvSpPr>
          <p:spPr bwMode="auto">
            <a:xfrm>
              <a:off x="5694561" y="2155527"/>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44" name="Rectangle 12"/>
            <p:cNvSpPr>
              <a:spLocks noChangeArrowheads="1"/>
            </p:cNvSpPr>
            <p:nvPr/>
          </p:nvSpPr>
          <p:spPr bwMode="auto">
            <a:xfrm>
              <a:off x="5881416" y="2088852"/>
              <a:ext cx="540333" cy="553641"/>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 name="TextBox 108"/>
            <p:cNvSpPr txBox="1">
              <a:spLocks noChangeArrowheads="1"/>
            </p:cNvSpPr>
            <p:nvPr/>
          </p:nvSpPr>
          <p:spPr bwMode="auto">
            <a:xfrm>
              <a:off x="6578850" y="2224583"/>
              <a:ext cx="1369569"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相关概念</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6" name="TextBox 109"/>
            <p:cNvSpPr txBox="1">
              <a:spLocks noChangeArrowheads="1"/>
            </p:cNvSpPr>
            <p:nvPr/>
          </p:nvSpPr>
          <p:spPr bwMode="auto">
            <a:xfrm>
              <a:off x="5962347" y="2104330"/>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smtClean="0">
                  <a:solidFill>
                    <a:srgbClr val="FFFFFF"/>
                  </a:solidFill>
                  <a:latin typeface="微软雅黑" panose="020B0503020204020204" pitchFamily="34" charset="-122"/>
                  <a:ea typeface="微软雅黑" panose="020B0503020204020204" pitchFamily="34" charset="-122"/>
                </a:rPr>
                <a:t>2</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121840" y="3378411"/>
            <a:ext cx="4762907" cy="591741"/>
            <a:chOff x="5862527" y="3014841"/>
            <a:chExt cx="3793579" cy="591741"/>
          </a:xfrm>
          <a:solidFill>
            <a:schemeClr val="accent4"/>
          </a:solidFill>
        </p:grpSpPr>
        <p:sp>
          <p:nvSpPr>
            <p:cNvPr id="48" name="Freeform 11"/>
            <p:cNvSpPr/>
            <p:nvPr/>
          </p:nvSpPr>
          <p:spPr bwMode="auto">
            <a:xfrm>
              <a:off x="5985114" y="3014841"/>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49" name="Freeform 10"/>
            <p:cNvSpPr/>
            <p:nvPr/>
          </p:nvSpPr>
          <p:spPr bwMode="auto">
            <a:xfrm>
              <a:off x="5862527" y="3080326"/>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50" name="Rectangle 12"/>
            <p:cNvSpPr>
              <a:spLocks noChangeArrowheads="1"/>
            </p:cNvSpPr>
            <p:nvPr/>
          </p:nvSpPr>
          <p:spPr bwMode="auto">
            <a:xfrm>
              <a:off x="6049382" y="3014842"/>
              <a:ext cx="540333" cy="553640"/>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TextBox 115"/>
            <p:cNvSpPr txBox="1">
              <a:spLocks noChangeArrowheads="1"/>
            </p:cNvSpPr>
            <p:nvPr/>
          </p:nvSpPr>
          <p:spPr bwMode="auto">
            <a:xfrm>
              <a:off x="6746816" y="3110091"/>
              <a:ext cx="1856900"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研究目标与内容</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2" name="TextBox 116"/>
            <p:cNvSpPr txBox="1">
              <a:spLocks noChangeArrowheads="1"/>
            </p:cNvSpPr>
            <p:nvPr/>
          </p:nvSpPr>
          <p:spPr bwMode="auto">
            <a:xfrm>
              <a:off x="6130313" y="3029129"/>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smtClean="0">
                  <a:solidFill>
                    <a:srgbClr val="FFFFFF"/>
                  </a:solidFill>
                  <a:latin typeface="微软雅黑" panose="020B0503020204020204" pitchFamily="34" charset="-122"/>
                  <a:ea typeface="微软雅黑" panose="020B0503020204020204" pitchFamily="34" charset="-122"/>
                </a:rPr>
                <a:t>3</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1195709" y="4928590"/>
            <a:ext cx="4689038" cy="591741"/>
            <a:chOff x="5677148" y="3848257"/>
            <a:chExt cx="3793579" cy="591741"/>
          </a:xfrm>
          <a:solidFill>
            <a:schemeClr val="accent1">
              <a:lumMod val="75000"/>
            </a:schemeClr>
          </a:solidFill>
        </p:grpSpPr>
        <p:sp>
          <p:nvSpPr>
            <p:cNvPr id="54" name="Freeform 11"/>
            <p:cNvSpPr/>
            <p:nvPr/>
          </p:nvSpPr>
          <p:spPr bwMode="auto">
            <a:xfrm>
              <a:off x="5787035" y="3848257"/>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w="9525">
              <a:noFill/>
              <a:round/>
            </a:ln>
          </p:spPr>
          <p:txBody>
            <a:bodyPr lIns="68562" tIns="34281" rIns="68562" bIns="34281"/>
            <a:lstStyle/>
            <a:p>
              <a:endParaRPr lang="zh-CN" altLang="en-US"/>
            </a:p>
          </p:txBody>
        </p:sp>
        <p:sp>
          <p:nvSpPr>
            <p:cNvPr id="55" name="Freeform 10"/>
            <p:cNvSpPr/>
            <p:nvPr/>
          </p:nvSpPr>
          <p:spPr bwMode="auto">
            <a:xfrm>
              <a:off x="5677148" y="3913742"/>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56" name="Rectangle 12"/>
            <p:cNvSpPr>
              <a:spLocks noChangeArrowheads="1"/>
            </p:cNvSpPr>
            <p:nvPr/>
          </p:nvSpPr>
          <p:spPr bwMode="auto">
            <a:xfrm>
              <a:off x="5864003" y="3848258"/>
              <a:ext cx="540333" cy="553640"/>
            </a:xfrm>
            <a:prstGeom prst="rect">
              <a:avLst/>
            </a:prstGeom>
            <a:grp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7" name="TextBox 117"/>
            <p:cNvSpPr txBox="1">
              <a:spLocks noChangeArrowheads="1"/>
            </p:cNvSpPr>
            <p:nvPr/>
          </p:nvSpPr>
          <p:spPr bwMode="auto">
            <a:xfrm>
              <a:off x="6561437" y="3951841"/>
              <a:ext cx="1855027"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研究过程与方法</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8" name="TextBox 118"/>
            <p:cNvSpPr txBox="1">
              <a:spLocks noChangeArrowheads="1"/>
            </p:cNvSpPr>
            <p:nvPr/>
          </p:nvSpPr>
          <p:spPr bwMode="auto">
            <a:xfrm>
              <a:off x="5944934" y="3870879"/>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smtClean="0">
                  <a:solidFill>
                    <a:srgbClr val="FFFFFF"/>
                  </a:solidFill>
                  <a:latin typeface="微软雅黑" panose="020B0503020204020204" pitchFamily="34" charset="-122"/>
                  <a:ea typeface="微软雅黑" panose="020B0503020204020204" pitchFamily="34" charset="-122"/>
                </a:rPr>
                <a:t>4</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30" name="组合 34"/>
          <p:cNvGrpSpPr/>
          <p:nvPr/>
        </p:nvGrpSpPr>
        <p:grpSpPr>
          <a:xfrm>
            <a:off x="6659030" y="638152"/>
            <a:ext cx="3793579" cy="592932"/>
            <a:chOff x="5180762" y="1341138"/>
            <a:chExt cx="3793579" cy="592932"/>
          </a:xfrm>
          <a:solidFill>
            <a:schemeClr val="accent3"/>
          </a:solidFill>
        </p:grpSpPr>
        <p:sp>
          <p:nvSpPr>
            <p:cNvPr id="31" name="Freeform 11"/>
            <p:cNvSpPr/>
            <p:nvPr/>
          </p:nvSpPr>
          <p:spPr bwMode="auto">
            <a:xfrm>
              <a:off x="5303349" y="1341138"/>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32" name="Freeform 10"/>
            <p:cNvSpPr/>
            <p:nvPr/>
          </p:nvSpPr>
          <p:spPr bwMode="auto">
            <a:xfrm>
              <a:off x="5180762" y="1407814"/>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33" name="Rectangle 12"/>
            <p:cNvSpPr>
              <a:spLocks noChangeArrowheads="1"/>
            </p:cNvSpPr>
            <p:nvPr/>
          </p:nvSpPr>
          <p:spPr bwMode="auto">
            <a:xfrm>
              <a:off x="5367617" y="1341139"/>
              <a:ext cx="540333" cy="553640"/>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4" name="TextBox 105"/>
            <p:cNvSpPr txBox="1">
              <a:spLocks noChangeArrowheads="1"/>
            </p:cNvSpPr>
            <p:nvPr/>
          </p:nvSpPr>
          <p:spPr bwMode="auto">
            <a:xfrm>
              <a:off x="6065051" y="1454247"/>
              <a:ext cx="2908452"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课题研究的主要成果</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9" name="TextBox 106"/>
            <p:cNvSpPr txBox="1">
              <a:spLocks noChangeArrowheads="1"/>
            </p:cNvSpPr>
            <p:nvPr/>
          </p:nvSpPr>
          <p:spPr bwMode="auto">
            <a:xfrm>
              <a:off x="5448548" y="1373285"/>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5</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60" name="组合 40"/>
          <p:cNvGrpSpPr/>
          <p:nvPr/>
        </p:nvGrpSpPr>
        <p:grpSpPr>
          <a:xfrm>
            <a:off x="6675962" y="2066864"/>
            <a:ext cx="3793579" cy="592931"/>
            <a:chOff x="5694561" y="2088852"/>
            <a:chExt cx="3793579" cy="592931"/>
          </a:xfrm>
          <a:solidFill>
            <a:schemeClr val="accent2"/>
          </a:solidFill>
        </p:grpSpPr>
        <p:sp>
          <p:nvSpPr>
            <p:cNvPr id="61" name="Freeform 11"/>
            <p:cNvSpPr/>
            <p:nvPr/>
          </p:nvSpPr>
          <p:spPr bwMode="auto">
            <a:xfrm>
              <a:off x="5817148" y="2088852"/>
              <a:ext cx="668870" cy="84535"/>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62" name="Freeform 10"/>
            <p:cNvSpPr/>
            <p:nvPr/>
          </p:nvSpPr>
          <p:spPr bwMode="auto">
            <a:xfrm>
              <a:off x="5694561" y="2155527"/>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63" name="Rectangle 12"/>
            <p:cNvSpPr>
              <a:spLocks noChangeArrowheads="1"/>
            </p:cNvSpPr>
            <p:nvPr/>
          </p:nvSpPr>
          <p:spPr bwMode="auto">
            <a:xfrm>
              <a:off x="5881416" y="2088852"/>
              <a:ext cx="540333" cy="553641"/>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4" name="TextBox 108"/>
            <p:cNvSpPr txBox="1">
              <a:spLocks noChangeArrowheads="1"/>
            </p:cNvSpPr>
            <p:nvPr/>
          </p:nvSpPr>
          <p:spPr bwMode="auto">
            <a:xfrm>
              <a:off x="6578850" y="2224583"/>
              <a:ext cx="2292899"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课题研究的成效</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65" name="TextBox 109"/>
            <p:cNvSpPr txBox="1">
              <a:spLocks noChangeArrowheads="1"/>
            </p:cNvSpPr>
            <p:nvPr/>
          </p:nvSpPr>
          <p:spPr bwMode="auto">
            <a:xfrm>
              <a:off x="5962347" y="2104330"/>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6</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grpSp>
        <p:nvGrpSpPr>
          <p:cNvPr id="66" name="组合 46"/>
          <p:cNvGrpSpPr/>
          <p:nvPr/>
        </p:nvGrpSpPr>
        <p:grpSpPr>
          <a:xfrm>
            <a:off x="6493331" y="3429215"/>
            <a:ext cx="4857437" cy="591741"/>
            <a:chOff x="5583739" y="3014841"/>
            <a:chExt cx="4072367" cy="591741"/>
          </a:xfrm>
          <a:solidFill>
            <a:schemeClr val="accent4"/>
          </a:solidFill>
        </p:grpSpPr>
        <p:sp>
          <p:nvSpPr>
            <p:cNvPr id="67" name="Freeform 11"/>
            <p:cNvSpPr/>
            <p:nvPr/>
          </p:nvSpPr>
          <p:spPr bwMode="auto">
            <a:xfrm>
              <a:off x="5985114" y="3014841"/>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grpFill/>
            <a:ln>
              <a:noFill/>
            </a:ln>
          </p:spPr>
          <p:txBody>
            <a:bodyPr lIns="68562" tIns="34281" rIns="68562" bIns="34281"/>
            <a:lstStyle/>
            <a:p>
              <a:endParaRPr lang="zh-CN" altLang="en-US"/>
            </a:p>
          </p:txBody>
        </p:sp>
        <p:sp>
          <p:nvSpPr>
            <p:cNvPr id="68" name="Freeform 10"/>
            <p:cNvSpPr/>
            <p:nvPr/>
          </p:nvSpPr>
          <p:spPr bwMode="auto">
            <a:xfrm>
              <a:off x="5583739" y="3080326"/>
              <a:ext cx="4072367"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solidFill>
                <a:srgbClr val="A8A9AD"/>
              </a:solidFill>
              <a:round/>
            </a:ln>
          </p:spPr>
          <p:txBody>
            <a:bodyPr lIns="68562" tIns="34281" rIns="68562" bIns="34281"/>
            <a:lstStyle/>
            <a:p>
              <a:endParaRPr lang="zh-CN" altLang="en-US"/>
            </a:p>
          </p:txBody>
        </p:sp>
        <p:sp>
          <p:nvSpPr>
            <p:cNvPr id="69" name="Rectangle 12"/>
            <p:cNvSpPr>
              <a:spLocks noChangeArrowheads="1"/>
            </p:cNvSpPr>
            <p:nvPr/>
          </p:nvSpPr>
          <p:spPr bwMode="auto">
            <a:xfrm>
              <a:off x="5764428" y="3014842"/>
              <a:ext cx="540333" cy="553640"/>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0" name="TextBox 115"/>
            <p:cNvSpPr txBox="1">
              <a:spLocks noChangeArrowheads="1"/>
            </p:cNvSpPr>
            <p:nvPr/>
          </p:nvSpPr>
          <p:spPr bwMode="auto">
            <a:xfrm>
              <a:off x="6326511" y="3110091"/>
              <a:ext cx="3097892" cy="43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schemeClr val="bg1"/>
                  </a:solidFill>
                  <a:latin typeface="微软雅黑" panose="020B0503020204020204" pitchFamily="34" charset="-122"/>
                  <a:ea typeface="微软雅黑" panose="020B0503020204020204" pitchFamily="34" charset="-122"/>
                </a:rPr>
                <a:t>研究中存在的问题及反思</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1" name="TextBox 116"/>
            <p:cNvSpPr txBox="1">
              <a:spLocks noChangeArrowheads="1"/>
            </p:cNvSpPr>
            <p:nvPr/>
          </p:nvSpPr>
          <p:spPr bwMode="auto">
            <a:xfrm>
              <a:off x="5935346" y="3029129"/>
              <a:ext cx="375708" cy="530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7</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6" y="523225"/>
            <a:ext cx="8602133" cy="721365"/>
            <a:chOff x="4416213" y="552253"/>
            <a:chExt cx="8602133" cy="721365"/>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32514" y="552253"/>
              <a:ext cx="6811032" cy="523212"/>
              <a:chOff x="5487164" y="507860"/>
              <a:chExt cx="6811032" cy="523212"/>
            </a:xfrm>
          </p:grpSpPr>
          <p:sp>
            <p:nvSpPr>
              <p:cNvPr id="7" name="矩形 3"/>
              <p:cNvSpPr/>
              <p:nvPr/>
            </p:nvSpPr>
            <p:spPr>
              <a:xfrm>
                <a:off x="6100597" y="507860"/>
                <a:ext cx="6197599" cy="523212"/>
              </a:xfrm>
              <a:prstGeom prst="rect">
                <a:avLst/>
              </a:prstGeom>
              <a:noFill/>
              <a:ln w="9525">
                <a:noFill/>
                <a:miter/>
              </a:ln>
            </p:spPr>
            <p:txBody>
              <a:bodyPr wrap="squar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487164" y="569913"/>
                <a:ext cx="263525" cy="395337"/>
                <a:chOff x="359884" y="0"/>
                <a:chExt cx="213756" cy="427562"/>
              </a:xfrm>
            </p:grpSpPr>
            <p:sp>
              <p:nvSpPr>
                <p:cNvPr id="9" name="直接连接符 27"/>
                <p:cNvSpPr/>
                <p:nvPr/>
              </p:nvSpPr>
              <p:spPr>
                <a:xfrm>
                  <a:off x="359884"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359884" y="213781"/>
                  <a:ext cx="213756" cy="213781"/>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6099831" cy="5016758"/>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a:solidFill>
                  <a:srgbClr val="FF0000"/>
                </a:solidFill>
              </a:rPr>
              <a:t>A.</a:t>
            </a:r>
            <a:r>
              <a:rPr lang="zh-CN" altLang="zh-CN" sz="3200" b="1" dirty="0">
                <a:solidFill>
                  <a:srgbClr val="FF0000"/>
                </a:solidFill>
              </a:rPr>
              <a:t>同音字互相替代：</a:t>
            </a:r>
            <a:endParaRPr lang="zh-CN" altLang="zh-CN" sz="3200" b="1" dirty="0">
              <a:solidFill>
                <a:srgbClr val="FF0000"/>
              </a:solidFill>
            </a:endParaRPr>
          </a:p>
          <a:p>
            <a:r>
              <a:rPr lang="zh-CN" altLang="zh-CN" sz="3200" b="1" dirty="0"/>
              <a:t>（</a:t>
            </a:r>
            <a:r>
              <a:rPr lang="en-US" altLang="zh-CN" sz="3200" b="1" dirty="0"/>
              <a:t>1</a:t>
            </a:r>
            <a:r>
              <a:rPr lang="zh-CN" altLang="zh-CN" sz="3200" b="1" dirty="0"/>
              <a:t>）我到常州来结实（识）了很多新朋友</a:t>
            </a:r>
            <a:endParaRPr lang="zh-CN" altLang="zh-CN" sz="3200" b="1" dirty="0"/>
          </a:p>
          <a:p>
            <a:r>
              <a:rPr lang="zh-CN" altLang="zh-CN" sz="3200" b="1" dirty="0"/>
              <a:t>（</a:t>
            </a:r>
            <a:r>
              <a:rPr lang="en-US" altLang="zh-CN" sz="3200" b="1" dirty="0"/>
              <a:t>2</a:t>
            </a:r>
            <a:r>
              <a:rPr lang="zh-CN" altLang="zh-CN" sz="3200" b="1" dirty="0"/>
              <a:t>）非宁静无以志（致）远</a:t>
            </a:r>
            <a:endParaRPr lang="zh-CN" altLang="zh-CN" sz="3200" b="1" dirty="0"/>
          </a:p>
          <a:p>
            <a:r>
              <a:rPr lang="zh-CN" altLang="zh-CN" sz="3200" b="1" dirty="0"/>
              <a:t>（</a:t>
            </a:r>
            <a:r>
              <a:rPr lang="en-US" altLang="zh-CN" sz="3200" b="1" dirty="0"/>
              <a:t>3</a:t>
            </a:r>
            <a:r>
              <a:rPr lang="zh-CN" altLang="zh-CN" sz="3200" b="1" dirty="0"/>
              <a:t>）迫不急（及）待</a:t>
            </a:r>
            <a:endParaRPr lang="zh-CN" altLang="zh-CN" sz="3200" b="1" dirty="0"/>
          </a:p>
          <a:p>
            <a:r>
              <a:rPr lang="zh-CN" altLang="zh-CN" sz="3200" b="1" dirty="0"/>
              <a:t>（</a:t>
            </a:r>
            <a:r>
              <a:rPr lang="en-US" altLang="zh-CN" sz="3200" b="1" dirty="0"/>
              <a:t>4</a:t>
            </a:r>
            <a:r>
              <a:rPr lang="zh-CN" altLang="zh-CN" sz="3200" b="1" dirty="0"/>
              <a:t>）他手执教编（鞭）从容不迫地走上了讲台</a:t>
            </a:r>
            <a:endParaRPr lang="zh-CN" altLang="zh-CN" sz="3200" b="1" dirty="0"/>
          </a:p>
          <a:p>
            <a:r>
              <a:rPr lang="zh-CN" altLang="zh-CN" sz="3200" b="1" dirty="0"/>
              <a:t>（</a:t>
            </a:r>
            <a:r>
              <a:rPr lang="en-US" altLang="zh-CN" sz="3200" b="1" dirty="0"/>
              <a:t>5</a:t>
            </a:r>
            <a:r>
              <a:rPr lang="zh-CN" altLang="zh-CN" sz="3200" b="1" dirty="0"/>
              <a:t>）清洁公（工）</a:t>
            </a:r>
            <a:endParaRPr lang="zh-CN" altLang="zh-CN" sz="3200" b="1" dirty="0"/>
          </a:p>
          <a:p>
            <a:r>
              <a:rPr lang="zh-CN" altLang="zh-CN" sz="3200" b="1" dirty="0"/>
              <a:t>（</a:t>
            </a:r>
            <a:r>
              <a:rPr lang="en-US" altLang="zh-CN" sz="3200" b="1" dirty="0"/>
              <a:t>6</a:t>
            </a:r>
            <a:r>
              <a:rPr lang="zh-CN" altLang="zh-CN" sz="3200" b="1" dirty="0"/>
              <a:t>）她发言不是很</a:t>
            </a:r>
            <a:r>
              <a:rPr lang="zh-CN" altLang="zh-CN" sz="3200" b="1" dirty="0" smtClean="0"/>
              <a:t>勇（踊）跃</a:t>
            </a:r>
            <a:endParaRPr lang="zh-CN" altLang="zh-CN" sz="3200" b="1" dirty="0"/>
          </a:p>
        </p:txBody>
      </p:sp>
      <p:sp>
        <p:nvSpPr>
          <p:cNvPr id="5" name="矩形 4"/>
          <p:cNvSpPr/>
          <p:nvPr/>
        </p:nvSpPr>
        <p:spPr>
          <a:xfrm>
            <a:off x="7349062" y="2599602"/>
            <a:ext cx="4233338" cy="3539430"/>
          </a:xfrm>
          <a:prstGeom prst="rect">
            <a:avLst/>
          </a:prstGeom>
        </p:spPr>
        <p:txBody>
          <a:bodyPr wrap="square">
            <a:spAutoFit/>
          </a:bodyPr>
          <a:lstStyle/>
          <a:p>
            <a:r>
              <a:rPr lang="zh-CN" altLang="zh-CN" sz="3200" b="1" dirty="0"/>
              <a:t>（</a:t>
            </a:r>
            <a:r>
              <a:rPr lang="en-US" altLang="zh-CN" sz="3200" b="1" dirty="0"/>
              <a:t>7</a:t>
            </a:r>
            <a:r>
              <a:rPr lang="zh-CN" altLang="zh-CN" sz="3200" b="1" dirty="0"/>
              <a:t>）天崖（涯）海角</a:t>
            </a:r>
            <a:endParaRPr lang="zh-CN" altLang="zh-CN" sz="3200" b="1" dirty="0"/>
          </a:p>
          <a:p>
            <a:r>
              <a:rPr lang="zh-CN" altLang="zh-CN" sz="3200" b="1" dirty="0"/>
              <a:t>（</a:t>
            </a:r>
            <a:r>
              <a:rPr lang="en-US" altLang="zh-CN" sz="3200" b="1" dirty="0"/>
              <a:t>8</a:t>
            </a:r>
            <a:r>
              <a:rPr lang="zh-CN" altLang="zh-CN" sz="3200" b="1" dirty="0"/>
              <a:t>）夜朗（郎）自大</a:t>
            </a:r>
            <a:endParaRPr lang="zh-CN" altLang="zh-CN" sz="3200" b="1" dirty="0"/>
          </a:p>
          <a:p>
            <a:r>
              <a:rPr lang="zh-CN" altLang="zh-CN" sz="3200" b="1" dirty="0"/>
              <a:t>（</a:t>
            </a:r>
            <a:r>
              <a:rPr lang="en-US" altLang="zh-CN" sz="3200" b="1" dirty="0"/>
              <a:t>9</a:t>
            </a:r>
            <a:r>
              <a:rPr lang="zh-CN" altLang="zh-CN" sz="3200" b="1" dirty="0"/>
              <a:t>）歌（摇）谣</a:t>
            </a:r>
            <a:endParaRPr lang="zh-CN" altLang="zh-CN" sz="3200" b="1" dirty="0"/>
          </a:p>
          <a:p>
            <a:r>
              <a:rPr lang="zh-CN" altLang="zh-CN" sz="3200" b="1" dirty="0"/>
              <a:t>（</a:t>
            </a:r>
            <a:r>
              <a:rPr lang="en-US" altLang="zh-CN" sz="3200" b="1" dirty="0"/>
              <a:t>10</a:t>
            </a:r>
            <a:r>
              <a:rPr lang="zh-CN" altLang="zh-CN" sz="3200" b="1" dirty="0"/>
              <a:t>）废虚（墟）</a:t>
            </a:r>
            <a:endParaRPr lang="zh-CN" altLang="zh-CN" sz="3200" b="1" dirty="0"/>
          </a:p>
          <a:p>
            <a:r>
              <a:rPr lang="zh-CN" altLang="zh-CN" sz="3200" b="1" dirty="0"/>
              <a:t>（</a:t>
            </a:r>
            <a:r>
              <a:rPr lang="en-US" altLang="zh-CN" sz="3200" b="1" dirty="0"/>
              <a:t>11</a:t>
            </a:r>
            <a:r>
              <a:rPr lang="zh-CN" altLang="zh-CN" sz="3200" b="1" dirty="0"/>
              <a:t>）东（冬）天</a:t>
            </a:r>
            <a:endParaRPr lang="zh-CN" altLang="zh-CN" sz="3200" b="1" dirty="0"/>
          </a:p>
          <a:p>
            <a:r>
              <a:rPr lang="zh-CN" altLang="zh-CN" sz="3200" b="1" dirty="0"/>
              <a:t>（</a:t>
            </a:r>
            <a:r>
              <a:rPr lang="en-US" altLang="zh-CN" sz="3200" b="1" dirty="0"/>
              <a:t>12</a:t>
            </a:r>
            <a:r>
              <a:rPr lang="zh-CN" altLang="zh-CN" sz="3200" b="1" dirty="0"/>
              <a:t>）既（即）使</a:t>
            </a:r>
            <a:endParaRPr lang="zh-CN" altLang="zh-CN" sz="3200" b="1" dirty="0"/>
          </a:p>
          <a:p>
            <a:r>
              <a:rPr lang="zh-CN" altLang="zh-CN" sz="3200" b="1" dirty="0"/>
              <a:t>（</a:t>
            </a:r>
            <a:r>
              <a:rPr lang="en-US" altLang="zh-CN" sz="3200" b="1" dirty="0"/>
              <a:t>13</a:t>
            </a:r>
            <a:r>
              <a:rPr lang="zh-CN" altLang="zh-CN" sz="3200" b="1" dirty="0"/>
              <a:t>）池溏（塘）</a:t>
            </a:r>
            <a:endParaRPr lang="zh-CN" altLang="zh-CN" sz="3200" b="1" dirty="0"/>
          </a:p>
        </p:txBody>
      </p:sp>
    </p:spTree>
  </p:cSld>
  <p:clrMapOvr>
    <a:masterClrMapping/>
  </p:clrMapOvr>
  <p:transition spd="med" advTm="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32558" y="531303"/>
            <a:ext cx="7873443" cy="713287"/>
            <a:chOff x="4385157" y="560331"/>
            <a:chExt cx="7220123" cy="713287"/>
          </a:xfrm>
        </p:grpSpPr>
        <p:sp>
          <p:nvSpPr>
            <p:cNvPr id="11" name="矩形 10"/>
            <p:cNvSpPr/>
            <p:nvPr/>
          </p:nvSpPr>
          <p:spPr>
            <a:xfrm flipH="1">
              <a:off x="4385157" y="1227899"/>
              <a:ext cx="722012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254204" y="560331"/>
              <a:ext cx="5887872" cy="523212"/>
              <a:chOff x="6108854" y="515938"/>
              <a:chExt cx="5887872" cy="523212"/>
            </a:xfrm>
          </p:grpSpPr>
          <p:sp>
            <p:nvSpPr>
              <p:cNvPr id="7" name="矩形 3"/>
              <p:cNvSpPr/>
              <p:nvPr/>
            </p:nvSpPr>
            <p:spPr>
              <a:xfrm>
                <a:off x="6425988" y="515938"/>
                <a:ext cx="5570738" cy="523212"/>
              </a:xfrm>
              <a:prstGeom prst="rect">
                <a:avLst/>
              </a:prstGeom>
              <a:noFill/>
              <a:ln w="9525">
                <a:noFill/>
                <a:miter/>
              </a:ln>
            </p:spPr>
            <p:txBody>
              <a:bodyPr wrap="none" lIns="91431" tIns="45716" rIns="91431" bIns="45716">
                <a:spAutoFit/>
              </a:bodyPr>
              <a:lstStyle/>
              <a:p>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（二）对学生汉字书写现状的调查</a:t>
                </a:r>
                <a:endParaRPr lang="zh-CN" altLang="zh-CN" sz="2800" dirty="0"/>
              </a:p>
            </p:txBody>
          </p:sp>
          <p:grpSp>
            <p:nvGrpSpPr>
              <p:cNvPr id="8" name="组合 26"/>
              <p:cNvGrpSpPr/>
              <p:nvPr/>
            </p:nvGrpSpPr>
            <p:grpSpPr>
              <a:xfrm>
                <a:off x="6108854" y="569913"/>
                <a:ext cx="263534" cy="395343"/>
                <a:chOff x="864161" y="0"/>
                <a:chExt cx="213763" cy="427568"/>
              </a:xfrm>
            </p:grpSpPr>
            <p:sp>
              <p:nvSpPr>
                <p:cNvPr id="9" name="直接连接符 27"/>
                <p:cNvSpPr/>
                <p:nvPr/>
              </p:nvSpPr>
              <p:spPr>
                <a:xfrm>
                  <a:off x="864161"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64168" y="213784"/>
                  <a:ext cx="213756" cy="213784"/>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10485564" cy="1077218"/>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a:solidFill>
                  <a:srgbClr val="FF0000"/>
                </a:solidFill>
              </a:rPr>
              <a:t>B.</a:t>
            </a:r>
            <a:r>
              <a:rPr lang="zh-CN" altLang="zh-CN" sz="3200" b="1" dirty="0">
                <a:solidFill>
                  <a:srgbClr val="FF0000"/>
                </a:solidFill>
              </a:rPr>
              <a:t>字形记忆不深刻，多加或少写笔画、</a:t>
            </a:r>
            <a:r>
              <a:rPr lang="zh-CN" altLang="zh-CN" sz="3200" b="1" dirty="0" smtClean="0">
                <a:solidFill>
                  <a:srgbClr val="FF0000"/>
                </a:solidFill>
              </a:rPr>
              <a:t>部件</a:t>
            </a:r>
            <a:r>
              <a:rPr lang="zh-CN" altLang="en-US" sz="3200" b="1" dirty="0" smtClean="0">
                <a:solidFill>
                  <a:srgbClr val="FF0000"/>
                </a:solidFill>
              </a:rPr>
              <a:t>。</a:t>
            </a:r>
            <a:endParaRPr lang="zh-CN" altLang="en-US" sz="3200" b="1" dirty="0" smtClean="0">
              <a:solidFill>
                <a:srgbClr val="FF0000"/>
              </a:solidFill>
            </a:endParaRPr>
          </a:p>
        </p:txBody>
      </p:sp>
      <p:pic>
        <p:nvPicPr>
          <p:cNvPr id="12" name="图片 11" descr="../汉字课题相关文件/汉字/%5BG4%25%7B%7D1012GDP)2%60M~1YHU6副本%202.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08668" y="2982226"/>
            <a:ext cx="1540933" cy="1098707"/>
          </a:xfrm>
          <a:prstGeom prst="rect">
            <a:avLst/>
          </a:prstGeom>
          <a:noFill/>
          <a:ln>
            <a:noFill/>
          </a:ln>
        </p:spPr>
      </p:pic>
      <p:pic>
        <p:nvPicPr>
          <p:cNvPr id="13" name="图片 12" descr="../汉字课题相关文件/汉字/0D935B9C44DF0B3F056A6B241DB825BC副本.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6802" y="2982226"/>
            <a:ext cx="1224651" cy="1098707"/>
          </a:xfrm>
          <a:prstGeom prst="rect">
            <a:avLst/>
          </a:prstGeom>
          <a:noFill/>
          <a:ln>
            <a:noFill/>
          </a:ln>
        </p:spPr>
      </p:pic>
      <p:pic>
        <p:nvPicPr>
          <p:cNvPr id="14" name="图片 13" descr="../汉字课题相关文件/汉字/74400CFC4B9B6EA2F68822027AF0A04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655" y="2982226"/>
            <a:ext cx="1230678" cy="1098707"/>
          </a:xfrm>
          <a:prstGeom prst="rect">
            <a:avLst/>
          </a:prstGeom>
          <a:noFill/>
          <a:ln>
            <a:noFill/>
          </a:ln>
        </p:spPr>
      </p:pic>
      <p:pic>
        <p:nvPicPr>
          <p:cNvPr id="15" name="图片 14" descr="../汉字课题相关文件/汉字/133551477914C1BA1A3DC19D2AD988F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535" y="2987578"/>
            <a:ext cx="1845732" cy="1093355"/>
          </a:xfrm>
          <a:prstGeom prst="rect">
            <a:avLst/>
          </a:prstGeom>
          <a:noFill/>
          <a:ln>
            <a:noFill/>
          </a:ln>
        </p:spPr>
      </p:pic>
      <p:pic>
        <p:nvPicPr>
          <p:cNvPr id="17" name="图片 16" descr="../汉字课题相关文件/汉字/25C04DF5F9ABB1E245679CDF8B51B558副本.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1268" y="3008260"/>
            <a:ext cx="964197" cy="903341"/>
          </a:xfrm>
          <a:prstGeom prst="rect">
            <a:avLst/>
          </a:prstGeom>
          <a:noFill/>
          <a:ln>
            <a:noFill/>
          </a:ln>
        </p:spPr>
      </p:pic>
      <p:sp>
        <p:nvSpPr>
          <p:cNvPr id="5" name="文本框 4"/>
          <p:cNvSpPr txBox="1"/>
          <p:nvPr/>
        </p:nvSpPr>
        <p:spPr>
          <a:xfrm>
            <a:off x="1608668" y="4639733"/>
            <a:ext cx="9160932" cy="1200329"/>
          </a:xfrm>
          <a:prstGeom prst="rect">
            <a:avLst/>
          </a:prstGeom>
          <a:noFill/>
        </p:spPr>
        <p:txBody>
          <a:bodyPr wrap="square" rtlCol="0">
            <a:spAutoFit/>
          </a:bodyPr>
          <a:lstStyle/>
          <a:p>
            <a:r>
              <a:rPr kumimoji="1" lang="zh-CN" altLang="en-US" sz="7200" dirty="0" smtClean="0"/>
              <a:t>诫      衷    迎     柳     畏 </a:t>
            </a:r>
            <a:endParaRPr kumimoji="1" lang="zh-CN" altLang="en-US" sz="7200" dirty="0"/>
          </a:p>
        </p:txBody>
      </p:sp>
    </p:spTree>
  </p:cSld>
  <p:clrMapOvr>
    <a:masterClrMapping/>
  </p:clrMapOvr>
  <p:transition spd="med" advTm="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6" y="531303"/>
            <a:ext cx="8602133"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988113" y="560331"/>
              <a:ext cx="6170896" cy="523212"/>
              <a:chOff x="5842763" y="515938"/>
              <a:chExt cx="6170896" cy="523212"/>
            </a:xfrm>
          </p:grpSpPr>
          <p:sp>
            <p:nvSpPr>
              <p:cNvPr id="7" name="矩形 3"/>
              <p:cNvSpPr/>
              <p:nvPr/>
            </p:nvSpPr>
            <p:spPr>
              <a:xfrm>
                <a:off x="6442921" y="515938"/>
                <a:ext cx="5570738" cy="523212"/>
              </a:xfrm>
              <a:prstGeom prst="rect">
                <a:avLst/>
              </a:prstGeom>
              <a:noFill/>
              <a:ln w="9525">
                <a:noFill/>
                <a:miter/>
              </a:ln>
            </p:spPr>
            <p:txBody>
              <a:bodyPr wrap="none" lIns="91431" tIns="45716" rIns="91431" bIns="45716">
                <a:spAutoFit/>
              </a:bodyPr>
              <a:lstStyle/>
              <a:p>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（二）对学生汉字书写现状的调查</a:t>
                </a:r>
                <a:endParaRPr lang="zh-CN" altLang="zh-CN" sz="2800" dirty="0"/>
              </a:p>
            </p:txBody>
          </p:sp>
          <p:grpSp>
            <p:nvGrpSpPr>
              <p:cNvPr id="8" name="组合 26"/>
              <p:cNvGrpSpPr/>
              <p:nvPr/>
            </p:nvGrpSpPr>
            <p:grpSpPr>
              <a:xfrm>
                <a:off x="5842763" y="569913"/>
                <a:ext cx="263528" cy="395337"/>
                <a:chOff x="648325" y="0"/>
                <a:chExt cx="213759" cy="427562"/>
              </a:xfrm>
            </p:grpSpPr>
            <p:sp>
              <p:nvSpPr>
                <p:cNvPr id="9" name="直接连接符 27"/>
                <p:cNvSpPr/>
                <p:nvPr/>
              </p:nvSpPr>
              <p:spPr>
                <a:xfrm>
                  <a:off x="64832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648328" y="213781"/>
                  <a:ext cx="213756" cy="213781"/>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10485564" cy="1077218"/>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a:solidFill>
                  <a:srgbClr val="FF0000"/>
                </a:solidFill>
              </a:rPr>
              <a:t>C.</a:t>
            </a:r>
            <a:r>
              <a:rPr lang="zh-CN" altLang="zh-CN" sz="3200" b="1" dirty="0">
                <a:solidFill>
                  <a:srgbClr val="FF0000"/>
                </a:solidFill>
              </a:rPr>
              <a:t>对物种不太了解，造成</a:t>
            </a:r>
            <a:r>
              <a:rPr lang="zh-CN" altLang="zh-CN" sz="3200" b="1" dirty="0" smtClean="0">
                <a:solidFill>
                  <a:srgbClr val="FF0000"/>
                </a:solidFill>
              </a:rPr>
              <a:t>讹误</a:t>
            </a:r>
            <a:r>
              <a:rPr lang="zh-CN" altLang="en-US" sz="3200" b="1" dirty="0" smtClean="0">
                <a:solidFill>
                  <a:srgbClr val="FF0000"/>
                </a:solidFill>
              </a:rPr>
              <a:t>。</a:t>
            </a:r>
            <a:endParaRPr lang="zh-CN" altLang="en-US" sz="3200" b="1" dirty="0" smtClean="0">
              <a:solidFill>
                <a:srgbClr val="FF0000"/>
              </a:solidFill>
            </a:endParaRPr>
          </a:p>
        </p:txBody>
      </p:sp>
      <p:sp>
        <p:nvSpPr>
          <p:cNvPr id="12" name="文本框 11"/>
          <p:cNvSpPr txBox="1"/>
          <p:nvPr/>
        </p:nvSpPr>
        <p:spPr>
          <a:xfrm>
            <a:off x="844856" y="2646753"/>
            <a:ext cx="10740179" cy="769341"/>
          </a:xfrm>
          <a:prstGeom prst="rect">
            <a:avLst/>
          </a:prstGeom>
          <a:noFill/>
        </p:spPr>
        <p:txBody>
          <a:bodyPr wrap="square" rtlCol="0">
            <a:spAutoFit/>
          </a:bodyPr>
          <a:lstStyle/>
          <a:p>
            <a:r>
              <a:rPr kumimoji="1" lang="zh-CN" altLang="en-US" sz="4400" b="1" dirty="0">
                <a:latin typeface="STKaiti" charset="-122"/>
                <a:ea typeface="STKaiti" charset="-122"/>
                <a:cs typeface="STKaiti" charset="-122"/>
              </a:rPr>
              <a:t>几处早莺争暖树，谁家</a:t>
            </a:r>
            <a:r>
              <a:rPr kumimoji="1" lang="zh-CN" altLang="en-US" sz="4400" b="1" dirty="0" smtClean="0">
                <a:latin typeface="STKaiti" charset="-122"/>
                <a:ea typeface="STKaiti" charset="-122"/>
                <a:cs typeface="STKaiti" charset="-122"/>
              </a:rPr>
              <a:t>新</a:t>
            </a:r>
            <a:r>
              <a:rPr kumimoji="1" lang="zh-CN" altLang="en-US" sz="4400" b="1" dirty="0" smtClean="0">
                <a:solidFill>
                  <a:srgbClr val="FF0000"/>
                </a:solidFill>
                <a:latin typeface="STKaiti" charset="-122"/>
                <a:ea typeface="STKaiti" charset="-122"/>
                <a:cs typeface="STKaiti" charset="-122"/>
              </a:rPr>
              <a:t>燕</a:t>
            </a:r>
            <a:r>
              <a:rPr kumimoji="1" lang="zh-CN" altLang="en-US" sz="4400" b="1" dirty="0" smtClean="0">
                <a:latin typeface="STKaiti" charset="-122"/>
                <a:ea typeface="STKaiti" charset="-122"/>
                <a:cs typeface="STKaiti" charset="-122"/>
              </a:rPr>
              <a:t>啄春泥</a:t>
            </a:r>
            <a:r>
              <a:rPr kumimoji="1" lang="zh-CN" altLang="en-US" sz="4400" b="1" dirty="0">
                <a:latin typeface="STKaiti" charset="-122"/>
                <a:ea typeface="STKaiti" charset="-122"/>
                <a:cs typeface="STKaiti" charset="-122"/>
              </a:rPr>
              <a:t>。</a:t>
            </a:r>
            <a:endParaRPr kumimoji="1" lang="zh-CN" altLang="en-US" sz="4400" b="1" dirty="0">
              <a:latin typeface="STKaiti" charset="-122"/>
              <a:ea typeface="STKaiti" charset="-122"/>
              <a:cs typeface="STKaiti" charset="-122"/>
            </a:endParaRPr>
          </a:p>
        </p:txBody>
      </p:sp>
      <p:sp>
        <p:nvSpPr>
          <p:cNvPr id="13" name="文本框 12"/>
          <p:cNvSpPr txBox="1"/>
          <p:nvPr/>
        </p:nvSpPr>
        <p:spPr>
          <a:xfrm>
            <a:off x="1035269" y="3711304"/>
            <a:ext cx="8371491" cy="769441"/>
          </a:xfrm>
          <a:prstGeom prst="rect">
            <a:avLst/>
          </a:prstGeom>
          <a:noFill/>
        </p:spPr>
        <p:txBody>
          <a:bodyPr wrap="square" rtlCol="0">
            <a:spAutoFit/>
          </a:bodyPr>
          <a:lstStyle/>
          <a:p>
            <a:r>
              <a:rPr kumimoji="1" lang="zh-CN" altLang="en-US" sz="4400" b="1" dirty="0" smtClean="0">
                <a:latin typeface="STKaiti" charset="-122"/>
                <a:ea typeface="STKaiti" charset="-122"/>
                <a:cs typeface="STKaiti" charset="-122"/>
              </a:rPr>
              <a:t>乡书何处达，归</a:t>
            </a:r>
            <a:r>
              <a:rPr kumimoji="1" lang="zh-CN" altLang="en-US" sz="4400" b="1" dirty="0" smtClean="0">
                <a:solidFill>
                  <a:srgbClr val="FF0000"/>
                </a:solidFill>
                <a:latin typeface="STKaiti" charset="-122"/>
                <a:ea typeface="STKaiti" charset="-122"/>
                <a:cs typeface="STKaiti" charset="-122"/>
              </a:rPr>
              <a:t>雁</a:t>
            </a:r>
            <a:r>
              <a:rPr kumimoji="1" lang="zh-CN" altLang="en-US" sz="4400" b="1" dirty="0" smtClean="0">
                <a:latin typeface="STKaiti" charset="-122"/>
                <a:ea typeface="STKaiti" charset="-122"/>
                <a:cs typeface="STKaiti" charset="-122"/>
              </a:rPr>
              <a:t>洛阳边。</a:t>
            </a:r>
            <a:endParaRPr kumimoji="1" lang="zh-CN" altLang="en-US" sz="4400" b="1" dirty="0">
              <a:latin typeface="STKaiti" charset="-122"/>
              <a:ea typeface="STKaiti" charset="-122"/>
              <a:cs typeface="STKaiti" charset="-122"/>
            </a:endParaRPr>
          </a:p>
        </p:txBody>
      </p:sp>
      <p:pic>
        <p:nvPicPr>
          <p:cNvPr id="14" name="图片 13"/>
          <p:cNvPicPr>
            <a:picLocks noChangeAspect="1"/>
          </p:cNvPicPr>
          <p:nvPr/>
        </p:nvPicPr>
        <p:blipFill>
          <a:blip r:embed="rId1"/>
          <a:stretch>
            <a:fillRect/>
          </a:stretch>
        </p:blipFill>
        <p:spPr>
          <a:xfrm>
            <a:off x="338081" y="4522101"/>
            <a:ext cx="1679433" cy="2337487"/>
          </a:xfrm>
          <a:prstGeom prst="rect">
            <a:avLst/>
          </a:prstGeom>
        </p:spPr>
      </p:pic>
      <p:pic>
        <p:nvPicPr>
          <p:cNvPr id="15" name="图片 14"/>
          <p:cNvPicPr>
            <a:picLocks noChangeAspect="1"/>
          </p:cNvPicPr>
          <p:nvPr/>
        </p:nvPicPr>
        <p:blipFill>
          <a:blip r:embed="rId2"/>
          <a:stretch>
            <a:fillRect/>
          </a:stretch>
        </p:blipFill>
        <p:spPr>
          <a:xfrm>
            <a:off x="2017514" y="4480745"/>
            <a:ext cx="1810065" cy="2282449"/>
          </a:xfrm>
          <a:prstGeom prst="rect">
            <a:avLst/>
          </a:prstGeom>
        </p:spPr>
      </p:pic>
    </p:spTree>
  </p:cSld>
  <p:clrMapOvr>
    <a:masterClrMapping/>
  </p:clrMapOvr>
  <p:transition spd="med" advTm="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76859" y="531304"/>
            <a:ext cx="7270214" cy="652282"/>
            <a:chOff x="3573205" y="560331"/>
            <a:chExt cx="9445141"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573205" y="560331"/>
              <a:ext cx="6763372" cy="523212"/>
              <a:chOff x="4427855" y="515938"/>
              <a:chExt cx="6763372" cy="523212"/>
            </a:xfrm>
          </p:grpSpPr>
          <p:sp>
            <p:nvSpPr>
              <p:cNvPr id="7" name="矩形 3"/>
              <p:cNvSpPr/>
              <p:nvPr/>
            </p:nvSpPr>
            <p:spPr>
              <a:xfrm>
                <a:off x="4427855" y="515938"/>
                <a:ext cx="6763372" cy="523212"/>
              </a:xfrm>
              <a:prstGeom prst="rect">
                <a:avLst/>
              </a:prstGeom>
              <a:noFill/>
              <a:ln w="9525">
                <a:noFill/>
                <a:miter/>
              </a:ln>
            </p:spPr>
            <p:txBody>
              <a:bodyPr wrap="none" lIns="91431" tIns="45716" rIns="91431" bIns="45716">
                <a:spAutoFit/>
              </a:bodyPr>
              <a:lstStyle/>
              <a:p>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063831" y="569913"/>
                <a:ext cx="280460" cy="395325"/>
                <a:chOff x="16501" y="0"/>
                <a:chExt cx="227493" cy="427550"/>
              </a:xfrm>
            </p:grpSpPr>
            <p:sp>
              <p:nvSpPr>
                <p:cNvPr id="9" name="直接连接符 27"/>
                <p:cNvSpPr/>
                <p:nvPr/>
              </p:nvSpPr>
              <p:spPr>
                <a:xfrm>
                  <a:off x="16501"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30238" y="213775"/>
                  <a:ext cx="213756" cy="213775"/>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10485564" cy="1077218"/>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a:solidFill>
                  <a:srgbClr val="FF0000"/>
                </a:solidFill>
              </a:rPr>
              <a:t>D.</a:t>
            </a:r>
            <a:r>
              <a:rPr lang="zh-CN" altLang="zh-CN" sz="3200" b="1" dirty="0">
                <a:solidFill>
                  <a:srgbClr val="FF0000"/>
                </a:solidFill>
              </a:rPr>
              <a:t>形近部件互相</a:t>
            </a:r>
            <a:r>
              <a:rPr lang="zh-CN" altLang="zh-CN" sz="3200" b="1" dirty="0" smtClean="0">
                <a:solidFill>
                  <a:srgbClr val="FF0000"/>
                </a:solidFill>
              </a:rPr>
              <a:t>替代</a:t>
            </a:r>
            <a:endParaRPr lang="zh-CN" altLang="zh-CN" sz="3200" b="1" dirty="0">
              <a:solidFill>
                <a:srgbClr val="FF0000"/>
              </a:solidFill>
            </a:endParaRPr>
          </a:p>
        </p:txBody>
      </p:sp>
      <p:pic>
        <p:nvPicPr>
          <p:cNvPr id="16" name="图片 15" descr="../汉字课题相关文件/汉字/1副本.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54404" y="2805370"/>
            <a:ext cx="995520" cy="901284"/>
          </a:xfrm>
          <a:prstGeom prst="rect">
            <a:avLst/>
          </a:prstGeom>
          <a:noFill/>
          <a:ln>
            <a:noFill/>
          </a:ln>
        </p:spPr>
      </p:pic>
      <p:pic>
        <p:nvPicPr>
          <p:cNvPr id="17" name="图片 16" descr="../汉字课题相关文件/汉字/515603875B959CD970A45F6E5A74AE7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7072" y="2762094"/>
            <a:ext cx="752528" cy="944559"/>
          </a:xfrm>
          <a:prstGeom prst="rect">
            <a:avLst/>
          </a:prstGeom>
          <a:noFill/>
          <a:ln>
            <a:noFill/>
          </a:ln>
        </p:spPr>
      </p:pic>
      <p:pic>
        <p:nvPicPr>
          <p:cNvPr id="18" name="图片 17" descr="../汉字课题相关文件/汉字/117B2A6D238A7325B56E5349694DA8C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7396" y="2805370"/>
            <a:ext cx="1010066" cy="901284"/>
          </a:xfrm>
          <a:prstGeom prst="rect">
            <a:avLst/>
          </a:prstGeom>
          <a:noFill/>
          <a:ln>
            <a:noFill/>
          </a:ln>
        </p:spPr>
      </p:pic>
      <p:pic>
        <p:nvPicPr>
          <p:cNvPr id="19" name="图片 18" descr="../汉字课题相关文件/汉字/214898BE1D05D7AD57CAA1CA419B414A.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5067" y="2805370"/>
            <a:ext cx="829733" cy="901283"/>
          </a:xfrm>
          <a:prstGeom prst="rect">
            <a:avLst/>
          </a:prstGeom>
          <a:noFill/>
          <a:ln>
            <a:noFill/>
          </a:ln>
        </p:spPr>
      </p:pic>
      <p:pic>
        <p:nvPicPr>
          <p:cNvPr id="20" name="图片 19" descr="../汉字课题相关文件/汉字/17AF3CC985BC87D40AB4F339F80B6F06.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1737" y="2805370"/>
            <a:ext cx="965196" cy="901284"/>
          </a:xfrm>
          <a:prstGeom prst="rect">
            <a:avLst/>
          </a:prstGeom>
          <a:noFill/>
          <a:ln>
            <a:noFill/>
          </a:ln>
        </p:spPr>
      </p:pic>
      <p:sp>
        <p:nvSpPr>
          <p:cNvPr id="5" name="文本框 4"/>
          <p:cNvSpPr txBox="1"/>
          <p:nvPr/>
        </p:nvSpPr>
        <p:spPr>
          <a:xfrm>
            <a:off x="1591736" y="4097867"/>
            <a:ext cx="8466663" cy="1107996"/>
          </a:xfrm>
          <a:prstGeom prst="rect">
            <a:avLst/>
          </a:prstGeom>
          <a:noFill/>
        </p:spPr>
        <p:txBody>
          <a:bodyPr wrap="square" rtlCol="0">
            <a:spAutoFit/>
          </a:bodyPr>
          <a:lstStyle/>
          <a:p>
            <a:r>
              <a:rPr kumimoji="1" lang="zh-CN" altLang="en-US" sz="6600" dirty="0" smtClean="0"/>
              <a:t>沧     燕      琴    滴     怜</a:t>
            </a:r>
            <a:endParaRPr kumimoji="1" lang="zh-CN" altLang="en-US" sz="6600" dirty="0"/>
          </a:p>
        </p:txBody>
      </p:sp>
    </p:spTree>
  </p:cSld>
  <p:clrMapOvr>
    <a:masterClrMapping/>
  </p:clrMapOvr>
  <p:transition spd="med" advTm="0">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76858" y="531303"/>
            <a:ext cx="8158208" cy="713287"/>
            <a:chOff x="3573205" y="560331"/>
            <a:chExt cx="8158208" cy="713287"/>
          </a:xfrm>
        </p:grpSpPr>
        <p:sp>
          <p:nvSpPr>
            <p:cNvPr id="11" name="矩形 10"/>
            <p:cNvSpPr/>
            <p:nvPr/>
          </p:nvSpPr>
          <p:spPr>
            <a:xfrm flipH="1">
              <a:off x="4416212" y="1227899"/>
              <a:ext cx="731520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573205" y="560331"/>
              <a:ext cx="7260303" cy="523212"/>
              <a:chOff x="4427855" y="515938"/>
              <a:chExt cx="7260303" cy="523212"/>
            </a:xfrm>
          </p:grpSpPr>
          <p:sp>
            <p:nvSpPr>
              <p:cNvPr id="7" name="矩形 3"/>
              <p:cNvSpPr/>
              <p:nvPr/>
            </p:nvSpPr>
            <p:spPr>
              <a:xfrm>
                <a:off x="4427855" y="515938"/>
                <a:ext cx="7260303" cy="523212"/>
              </a:xfrm>
              <a:prstGeom prst="rect">
                <a:avLst/>
              </a:prstGeom>
              <a:noFill/>
              <a:ln w="9525">
                <a:noFill/>
                <a:miter/>
              </a:ln>
            </p:spPr>
            <p:txBody>
              <a:bodyPr wrap="none" lIns="91431" tIns="45716" rIns="91431" bIns="45716">
                <a:spAutoFit/>
              </a:bodyPr>
              <a:lstStyle/>
              <a:p>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zh-CN" altLang="en-US" sz="280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（二）</a:t>
                </a:r>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317832" y="569913"/>
                <a:ext cx="280455" cy="395343"/>
                <a:chOff x="222532" y="0"/>
                <a:chExt cx="227489" cy="427568"/>
              </a:xfrm>
            </p:grpSpPr>
            <p:sp>
              <p:nvSpPr>
                <p:cNvPr id="9" name="直接连接符 27"/>
                <p:cNvSpPr/>
                <p:nvPr/>
              </p:nvSpPr>
              <p:spPr>
                <a:xfrm>
                  <a:off x="222532" y="0"/>
                  <a:ext cx="213756" cy="213757"/>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236265" y="213784"/>
                  <a:ext cx="213756" cy="213784"/>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574799"/>
            <a:ext cx="6099831" cy="3046988"/>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smtClean="0">
                <a:solidFill>
                  <a:srgbClr val="FF0000"/>
                </a:solidFill>
              </a:rPr>
              <a:t>E.</a:t>
            </a:r>
            <a:r>
              <a:rPr lang="zh-CN" altLang="en-US" sz="3200" b="1" dirty="0" smtClean="0">
                <a:solidFill>
                  <a:srgbClr val="FF0000"/>
                </a:solidFill>
              </a:rPr>
              <a:t>形近字</a:t>
            </a:r>
            <a:r>
              <a:rPr lang="zh-CN" altLang="zh-CN" sz="3200" b="1" dirty="0" smtClean="0">
                <a:solidFill>
                  <a:srgbClr val="FF0000"/>
                </a:solidFill>
              </a:rPr>
              <a:t>互相</a:t>
            </a:r>
            <a:r>
              <a:rPr lang="zh-CN" altLang="zh-CN" sz="3200" b="1" dirty="0">
                <a:solidFill>
                  <a:srgbClr val="FF0000"/>
                </a:solidFill>
              </a:rPr>
              <a:t>替代：</a:t>
            </a:r>
            <a:endParaRPr lang="zh-CN" altLang="zh-CN" sz="3200" b="1" dirty="0">
              <a:solidFill>
                <a:srgbClr val="FF0000"/>
              </a:solidFill>
            </a:endParaRPr>
          </a:p>
          <a:p>
            <a:r>
              <a:rPr lang="zh-CN" altLang="zh-CN" sz="3200" b="1" dirty="0"/>
              <a:t>（</a:t>
            </a:r>
            <a:r>
              <a:rPr lang="en-US" altLang="zh-CN" sz="3200" b="1" dirty="0"/>
              <a:t>1</a:t>
            </a:r>
            <a:r>
              <a:rPr lang="zh-CN" altLang="zh-CN" sz="3200" b="1" dirty="0"/>
              <a:t>）萧瑟（箫）</a:t>
            </a:r>
            <a:endParaRPr lang="zh-CN" altLang="zh-CN" sz="3200" b="1" dirty="0"/>
          </a:p>
          <a:p>
            <a:r>
              <a:rPr lang="zh-CN" altLang="zh-CN" sz="3200" b="1" dirty="0"/>
              <a:t>（</a:t>
            </a:r>
            <a:r>
              <a:rPr lang="en-US" altLang="zh-CN" sz="3200" b="1" dirty="0"/>
              <a:t>2</a:t>
            </a:r>
            <a:r>
              <a:rPr lang="zh-CN" altLang="zh-CN" sz="3200" b="1" dirty="0"/>
              <a:t>）狭（陕）隘</a:t>
            </a:r>
            <a:r>
              <a:rPr lang="en-US" altLang="zh-CN" sz="3200" b="1" dirty="0"/>
              <a:t>   </a:t>
            </a:r>
            <a:endParaRPr lang="zh-CN" altLang="zh-CN" sz="3200" b="1" dirty="0"/>
          </a:p>
          <a:p>
            <a:r>
              <a:rPr lang="zh-CN" altLang="zh-CN" sz="3200" b="1" dirty="0"/>
              <a:t>（</a:t>
            </a:r>
            <a:r>
              <a:rPr lang="en-US" altLang="zh-CN" sz="3200" b="1" dirty="0"/>
              <a:t>3</a:t>
            </a:r>
            <a:r>
              <a:rPr lang="zh-CN" altLang="zh-CN" sz="3200" b="1" dirty="0"/>
              <a:t>）帐篷（蓬）</a:t>
            </a:r>
            <a:endParaRPr lang="zh-CN" altLang="zh-CN" sz="3200" b="1" dirty="0"/>
          </a:p>
          <a:p>
            <a:r>
              <a:rPr lang="zh-CN" altLang="zh-CN" sz="3200" b="1" dirty="0"/>
              <a:t>（</a:t>
            </a:r>
            <a:r>
              <a:rPr lang="en-US" altLang="zh-CN" sz="3200" b="1" dirty="0"/>
              <a:t>4</a:t>
            </a:r>
            <a:r>
              <a:rPr lang="zh-CN" altLang="zh-CN" sz="3200" b="1" dirty="0"/>
              <a:t>）眼花缭乱（撩）</a:t>
            </a:r>
            <a:endParaRPr lang="zh-CN" altLang="zh-CN" sz="3200" b="1" dirty="0"/>
          </a:p>
        </p:txBody>
      </p:sp>
    </p:spTree>
  </p:cSld>
  <p:clrMapOvr>
    <a:masterClrMapping/>
  </p:clrMapOvr>
  <p:transition spd="med" advTm="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90798" y="513438"/>
            <a:ext cx="7569201" cy="759006"/>
            <a:chOff x="4416212" y="560331"/>
            <a:chExt cx="7569201" cy="759006"/>
          </a:xfrm>
        </p:grpSpPr>
        <p:sp>
          <p:nvSpPr>
            <p:cNvPr id="11" name="矩形 10"/>
            <p:cNvSpPr/>
            <p:nvPr/>
          </p:nvSpPr>
          <p:spPr>
            <a:xfrm flipH="1" flipV="1">
              <a:off x="4416212" y="1273618"/>
              <a:ext cx="716280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835713" y="560331"/>
              <a:ext cx="7149700" cy="523212"/>
              <a:chOff x="5690363" y="515938"/>
              <a:chExt cx="7149700" cy="523212"/>
            </a:xfrm>
          </p:grpSpPr>
          <p:sp>
            <p:nvSpPr>
              <p:cNvPr id="7" name="矩形 3"/>
              <p:cNvSpPr/>
              <p:nvPr/>
            </p:nvSpPr>
            <p:spPr>
              <a:xfrm>
                <a:off x="6354596" y="515938"/>
                <a:ext cx="6485467" cy="523212"/>
              </a:xfrm>
              <a:prstGeom prst="rect">
                <a:avLst/>
              </a:prstGeom>
              <a:noFill/>
              <a:ln w="9525">
                <a:noFill/>
                <a:miter/>
              </a:ln>
            </p:spPr>
            <p:txBody>
              <a:bodyPr wrap="squar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80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a:t>
                </a:r>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学生汉字书写现状的调查</a:t>
                </a:r>
                <a:endParaRPr lang="zh-CN" altLang="zh-CN" sz="2800" dirty="0"/>
              </a:p>
            </p:txBody>
          </p:sp>
          <p:grpSp>
            <p:nvGrpSpPr>
              <p:cNvPr id="8" name="组合 26"/>
              <p:cNvGrpSpPr/>
              <p:nvPr/>
            </p:nvGrpSpPr>
            <p:grpSpPr>
              <a:xfrm>
                <a:off x="5690363" y="569913"/>
                <a:ext cx="280461" cy="395335"/>
                <a:chOff x="524707" y="0"/>
                <a:chExt cx="227494" cy="427560"/>
              </a:xfrm>
            </p:grpSpPr>
            <p:sp>
              <p:nvSpPr>
                <p:cNvPr id="9" name="直接连接符 27"/>
                <p:cNvSpPr/>
                <p:nvPr/>
              </p:nvSpPr>
              <p:spPr>
                <a:xfrm>
                  <a:off x="524707"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538445" y="213780"/>
                  <a:ext cx="213756" cy="213780"/>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642531"/>
            <a:ext cx="6099831" cy="4031873"/>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a:solidFill>
                  <a:srgbClr val="FF0000"/>
                </a:solidFill>
              </a:rPr>
              <a:t>F.</a:t>
            </a:r>
            <a:r>
              <a:rPr lang="zh-CN" altLang="zh-CN" sz="3200" b="1" dirty="0">
                <a:solidFill>
                  <a:srgbClr val="FF0000"/>
                </a:solidFill>
              </a:rPr>
              <a:t>字的间架结构出现问题 </a:t>
            </a:r>
            <a:endParaRPr lang="zh-CN" altLang="en-US" sz="3200" b="1" dirty="0" smtClean="0">
              <a:solidFill>
                <a:srgbClr val="FF0000"/>
              </a:solidFill>
            </a:endParaRPr>
          </a:p>
          <a:p>
            <a:r>
              <a:rPr lang="zh-CN" altLang="zh-CN" sz="3200" b="1" dirty="0" smtClean="0"/>
              <a:t>（</a:t>
            </a:r>
            <a:r>
              <a:rPr lang="en-US" altLang="zh-CN" sz="3200" b="1" dirty="0"/>
              <a:t>1</a:t>
            </a:r>
            <a:r>
              <a:rPr lang="zh-CN" altLang="zh-CN" sz="3200" b="1" dirty="0" smtClean="0"/>
              <a:t>）</a:t>
            </a:r>
            <a:r>
              <a:rPr lang="zh-CN" altLang="en-US" sz="3200" b="1" dirty="0"/>
              <a:t> </a:t>
            </a:r>
            <a:r>
              <a:rPr lang="zh-CN" altLang="en-US" sz="3200" b="1" dirty="0" smtClean="0"/>
              <a:t>     </a:t>
            </a:r>
            <a:r>
              <a:rPr lang="zh-CN" altLang="zh-CN" sz="3200" b="1" dirty="0" smtClean="0"/>
              <a:t>（</a:t>
            </a:r>
            <a:r>
              <a:rPr lang="zh-CN" altLang="en-US" sz="3200" b="1" dirty="0" smtClean="0"/>
              <a:t>涩</a:t>
            </a:r>
            <a:r>
              <a:rPr lang="zh-CN" altLang="zh-CN" sz="3200" b="1" dirty="0" smtClean="0"/>
              <a:t>）</a:t>
            </a:r>
            <a:endParaRPr lang="zh-CN" altLang="en-US" sz="3200" b="1" dirty="0" smtClean="0"/>
          </a:p>
          <a:p>
            <a:endParaRPr lang="zh-CN" altLang="zh-CN" sz="3200" b="1" dirty="0"/>
          </a:p>
          <a:p>
            <a:r>
              <a:rPr lang="zh-CN" altLang="zh-CN" sz="3200" b="1" dirty="0"/>
              <a:t>（</a:t>
            </a:r>
            <a:r>
              <a:rPr lang="en-US" altLang="zh-CN" sz="3200" b="1" dirty="0"/>
              <a:t>2</a:t>
            </a:r>
            <a:r>
              <a:rPr lang="zh-CN" altLang="zh-CN" sz="3200" b="1" dirty="0" smtClean="0"/>
              <a:t>）</a:t>
            </a:r>
            <a:r>
              <a:rPr lang="zh-CN" altLang="en-US" sz="3200" b="1" dirty="0" smtClean="0"/>
              <a:t>      </a:t>
            </a:r>
            <a:r>
              <a:rPr lang="zh-CN" altLang="zh-CN" sz="3200" b="1" dirty="0" smtClean="0"/>
              <a:t>（</a:t>
            </a:r>
            <a:r>
              <a:rPr lang="zh-CN" altLang="en-US" sz="3200" b="1" dirty="0" smtClean="0"/>
              <a:t>落</a:t>
            </a:r>
            <a:r>
              <a:rPr lang="zh-CN" altLang="zh-CN" sz="3200" b="1" dirty="0" smtClean="0"/>
              <a:t>）</a:t>
            </a:r>
            <a:endParaRPr lang="zh-CN" altLang="en-US" sz="3200" b="1" dirty="0" smtClean="0"/>
          </a:p>
          <a:p>
            <a:r>
              <a:rPr lang="en-US" altLang="zh-CN" sz="3200" b="1" dirty="0" smtClean="0"/>
              <a:t> </a:t>
            </a:r>
            <a:r>
              <a:rPr lang="zh-CN" altLang="en-US" sz="3200" b="1" dirty="0" smtClean="0"/>
              <a:t>     </a:t>
            </a:r>
            <a:endParaRPr lang="zh-CN" altLang="zh-CN" sz="3200" b="1" dirty="0"/>
          </a:p>
          <a:p>
            <a:r>
              <a:rPr lang="zh-CN" altLang="zh-CN" sz="3200" b="1" dirty="0"/>
              <a:t>（</a:t>
            </a:r>
            <a:r>
              <a:rPr lang="en-US" altLang="zh-CN" sz="3200" b="1" dirty="0"/>
              <a:t>3</a:t>
            </a:r>
            <a:r>
              <a:rPr lang="zh-CN" altLang="zh-CN" sz="3200" b="1" dirty="0" smtClean="0"/>
              <a:t>）</a:t>
            </a:r>
            <a:r>
              <a:rPr lang="zh-CN" altLang="en-US" sz="3200" b="1" dirty="0" smtClean="0"/>
              <a:t>       </a:t>
            </a:r>
            <a:r>
              <a:rPr lang="zh-CN" altLang="zh-CN" sz="3200" b="1" dirty="0" smtClean="0"/>
              <a:t>（</a:t>
            </a:r>
            <a:r>
              <a:rPr lang="zh-CN" altLang="en-US" sz="3200" b="1" dirty="0" smtClean="0"/>
              <a:t>薄</a:t>
            </a:r>
            <a:r>
              <a:rPr lang="zh-CN" altLang="zh-CN" sz="3200" b="1" dirty="0" smtClean="0"/>
              <a:t>）</a:t>
            </a:r>
            <a:endParaRPr lang="zh-CN" altLang="en-US" sz="3200" b="1" dirty="0"/>
          </a:p>
          <a:p>
            <a:endParaRPr lang="zh-CN" altLang="zh-CN" sz="3200" b="1" dirty="0"/>
          </a:p>
        </p:txBody>
      </p:sp>
      <p:pic>
        <p:nvPicPr>
          <p:cNvPr id="17" name="图片 16" descr="../8313FDFABF07A014998B3CA32DC7273E.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23030" y="2624664"/>
            <a:ext cx="593671" cy="722259"/>
          </a:xfrm>
          <a:prstGeom prst="rect">
            <a:avLst/>
          </a:prstGeom>
          <a:noFill/>
          <a:ln>
            <a:noFill/>
          </a:ln>
        </p:spPr>
      </p:pic>
      <p:pic>
        <p:nvPicPr>
          <p:cNvPr id="18" name="图片 17" descr="../0652623AC444B02272D4CD564F41440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030" y="3560131"/>
            <a:ext cx="692839" cy="762053"/>
          </a:xfrm>
          <a:prstGeom prst="rect">
            <a:avLst/>
          </a:prstGeom>
          <a:noFill/>
          <a:ln>
            <a:noFill/>
          </a:ln>
        </p:spPr>
      </p:pic>
      <p:pic>
        <p:nvPicPr>
          <p:cNvPr id="19" name="图片 18" descr="../EA3N%5DKP_%7BM8%60RAEA0%60%609)Q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244" y="4513677"/>
            <a:ext cx="594625" cy="847624"/>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8284230" cy="713287"/>
            <a:chOff x="3142383" y="560331"/>
            <a:chExt cx="8284230" cy="713287"/>
          </a:xfrm>
        </p:grpSpPr>
        <p:sp>
          <p:nvSpPr>
            <p:cNvPr id="11" name="矩形 10"/>
            <p:cNvSpPr/>
            <p:nvPr/>
          </p:nvSpPr>
          <p:spPr>
            <a:xfrm flipH="1">
              <a:off x="4416212" y="1227899"/>
              <a:ext cx="701040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7691125" cy="523212"/>
              <a:chOff x="3997033" y="515938"/>
              <a:chExt cx="7691125" cy="523212"/>
            </a:xfrm>
          </p:grpSpPr>
          <p:sp>
            <p:nvSpPr>
              <p:cNvPr id="7" name="矩形 3"/>
              <p:cNvSpPr/>
              <p:nvPr/>
            </p:nvSpPr>
            <p:spPr>
              <a:xfrm>
                <a:off x="4427855" y="515938"/>
                <a:ext cx="7260303" cy="523212"/>
              </a:xfrm>
              <a:prstGeom prst="rect">
                <a:avLst/>
              </a:prstGeom>
              <a:noFill/>
              <a:ln w="9525">
                <a:noFill/>
                <a:miter/>
              </a:ln>
            </p:spPr>
            <p:txBody>
              <a:bodyPr wrap="non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学生汉字书写现状的调查</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642531"/>
            <a:ext cx="8402764" cy="2585323"/>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r>
              <a:rPr lang="en-US" altLang="zh-CN" sz="3200" b="1" dirty="0" smtClean="0">
                <a:solidFill>
                  <a:srgbClr val="FF0000"/>
                </a:solidFill>
              </a:rPr>
              <a:t>G</a:t>
            </a:r>
            <a:r>
              <a:rPr lang="en-US" altLang="zh-CN" sz="3200" b="1" dirty="0" smtClean="0">
                <a:solidFill>
                  <a:srgbClr val="FF0000"/>
                </a:solidFill>
              </a:rPr>
              <a:t>.</a:t>
            </a:r>
            <a:r>
              <a:rPr lang="zh-CN" altLang="zh-CN" sz="3200" b="1" dirty="0">
                <a:solidFill>
                  <a:srgbClr val="FF0000"/>
                </a:solidFill>
              </a:rPr>
              <a:t>部件排列出现混乱 </a:t>
            </a:r>
            <a:endParaRPr lang="zh-CN" altLang="en-US" sz="3200" b="1" dirty="0" smtClean="0">
              <a:solidFill>
                <a:srgbClr val="FF0000"/>
              </a:solidFill>
            </a:endParaRPr>
          </a:p>
          <a:p>
            <a:endParaRPr lang="zh-CN" altLang="zh-CN" sz="3200" b="1" dirty="0"/>
          </a:p>
          <a:p>
            <a:r>
              <a:rPr lang="zh-CN" altLang="en-US" sz="3200" b="1" dirty="0" smtClean="0"/>
              <a:t>                                                        </a:t>
            </a:r>
            <a:r>
              <a:rPr lang="zh-CN" altLang="en-US" sz="6600" b="1" dirty="0" smtClean="0"/>
              <a:t>（辈）</a:t>
            </a:r>
            <a:endParaRPr lang="zh-CN" altLang="zh-CN" sz="6600" b="1" dirty="0"/>
          </a:p>
        </p:txBody>
      </p:sp>
      <p:pic>
        <p:nvPicPr>
          <p:cNvPr id="13" name="图片 12" descr="../C47C092C0D8AC60397C41ED389551440.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76800" y="3098800"/>
            <a:ext cx="1363503" cy="1178461"/>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46398" y="531303"/>
            <a:ext cx="7179734" cy="759006"/>
            <a:chOff x="4416213" y="560331"/>
            <a:chExt cx="7179734" cy="759006"/>
          </a:xfrm>
        </p:grpSpPr>
        <p:sp>
          <p:nvSpPr>
            <p:cNvPr id="11" name="矩形 10"/>
            <p:cNvSpPr/>
            <p:nvPr/>
          </p:nvSpPr>
          <p:spPr>
            <a:xfrm flipH="1" flipV="1">
              <a:off x="4416213" y="1273618"/>
              <a:ext cx="717973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717182" y="560331"/>
              <a:ext cx="6353832" cy="523212"/>
              <a:chOff x="5571832" y="515938"/>
              <a:chExt cx="6353832" cy="523212"/>
            </a:xfrm>
          </p:grpSpPr>
          <p:sp>
            <p:nvSpPr>
              <p:cNvPr id="7" name="矩形 3"/>
              <p:cNvSpPr/>
              <p:nvPr/>
            </p:nvSpPr>
            <p:spPr>
              <a:xfrm>
                <a:off x="6337663" y="515938"/>
                <a:ext cx="5588001" cy="523212"/>
              </a:xfrm>
              <a:prstGeom prst="rect">
                <a:avLst/>
              </a:prstGeom>
              <a:noFill/>
              <a:ln w="9525">
                <a:noFill/>
                <a:miter/>
              </a:ln>
            </p:spPr>
            <p:txBody>
              <a:bodyPr wrap="square" lIns="91431" tIns="45716" rIns="91431" bIns="45716">
                <a:spAutoFit/>
              </a:bodyPr>
              <a:lstStyle/>
              <a:p>
                <a:r>
                  <a:rPr lang="zh-CN" altLang="en-US" sz="280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571832" y="569913"/>
                <a:ext cx="297396" cy="395333"/>
                <a:chOff x="428562" y="0"/>
                <a:chExt cx="241231" cy="427558"/>
              </a:xfrm>
            </p:grpSpPr>
            <p:sp>
              <p:nvSpPr>
                <p:cNvPr id="9" name="直接连接符 27"/>
                <p:cNvSpPr/>
                <p:nvPr/>
              </p:nvSpPr>
              <p:spPr>
                <a:xfrm>
                  <a:off x="456037"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428562" y="213779"/>
                  <a:ext cx="213756" cy="213779"/>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5" y="1642531"/>
            <a:ext cx="9994497" cy="2800767"/>
          </a:xfrm>
          <a:prstGeom prst="rect">
            <a:avLst/>
          </a:prstGeom>
        </p:spPr>
        <p:txBody>
          <a:bodyPr wrap="square">
            <a:spAutoFit/>
          </a:bodyPr>
          <a:lstStyle/>
          <a:p>
            <a:r>
              <a:rPr lang="zh-CN" altLang="zh-CN" sz="3200" dirty="0"/>
              <a:t> </a:t>
            </a:r>
            <a:r>
              <a:rPr lang="en-US" altLang="zh-CN" sz="3200" dirty="0"/>
              <a:t>4.</a:t>
            </a:r>
            <a:r>
              <a:rPr lang="zh-CN" altLang="zh-CN" sz="3200" b="1" dirty="0"/>
              <a:t>收集学生错别字样本并归类</a:t>
            </a:r>
            <a:r>
              <a:rPr lang="zh-CN" altLang="zh-CN" sz="3200" b="1" dirty="0" smtClean="0"/>
              <a:t>：</a:t>
            </a:r>
            <a:endParaRPr lang="zh-CN" altLang="en-US" sz="3200" b="1" dirty="0" smtClean="0"/>
          </a:p>
          <a:p>
            <a:pPr>
              <a:lnSpc>
                <a:spcPct val="150000"/>
              </a:lnSpc>
            </a:pPr>
            <a:r>
              <a:rPr lang="zh-CN" altLang="en-US" sz="3200" b="1" dirty="0" smtClean="0"/>
              <a:t>       </a:t>
            </a:r>
            <a:r>
              <a:rPr lang="zh-CN" altLang="zh-CN" sz="3200" b="1" dirty="0" smtClean="0"/>
              <a:t>在</a:t>
            </a:r>
            <a:r>
              <a:rPr lang="zh-CN" altLang="zh-CN" sz="3200" b="1" dirty="0"/>
              <a:t>我们搜集到到</a:t>
            </a:r>
            <a:r>
              <a:rPr lang="en-US" altLang="zh-CN" sz="3200" b="1" dirty="0"/>
              <a:t>54</a:t>
            </a:r>
            <a:r>
              <a:rPr lang="zh-CN" altLang="zh-CN" sz="3200" b="1" dirty="0"/>
              <a:t>例错别字中，排在前三位的错误类型是同音字替代、形近字替代造成的别字，以及添笔、漏笔造成的错字。</a:t>
            </a:r>
            <a:endParaRPr lang="zh-CN" altLang="zh-CN" sz="3200" b="1" dirty="0"/>
          </a:p>
        </p:txBody>
      </p:sp>
    </p:spTree>
  </p:cSld>
  <p:clrMapOvr>
    <a:masterClrMapping/>
  </p:clrMapOvr>
  <p:transition spd="med" advTm="0">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12324" y="531303"/>
            <a:ext cx="9445141" cy="713287"/>
            <a:chOff x="3573205" y="560331"/>
            <a:chExt cx="9445141"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573205" y="560331"/>
              <a:ext cx="6962144" cy="523212"/>
              <a:chOff x="4427855" y="515938"/>
              <a:chExt cx="6962144" cy="523212"/>
            </a:xfrm>
          </p:grpSpPr>
          <p:sp>
            <p:nvSpPr>
              <p:cNvPr id="7" name="矩形 3"/>
              <p:cNvSpPr/>
              <p:nvPr/>
            </p:nvSpPr>
            <p:spPr>
              <a:xfrm>
                <a:off x="4427855" y="515938"/>
                <a:ext cx="6962144" cy="523212"/>
              </a:xfrm>
              <a:prstGeom prst="rect">
                <a:avLst/>
              </a:prstGeom>
              <a:noFill/>
              <a:ln w="9525">
                <a:noFill/>
                <a:miter/>
              </a:ln>
            </p:spPr>
            <p:txBody>
              <a:bodyPr wrap="non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              （</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学生汉字书写现状的调查</a:t>
                </a:r>
                <a:endParaRPr lang="zh-CN" altLang="zh-CN" sz="2800" dirty="0"/>
              </a:p>
            </p:txBody>
          </p:sp>
          <p:grpSp>
            <p:nvGrpSpPr>
              <p:cNvPr id="8" name="组合 26"/>
              <p:cNvGrpSpPr/>
              <p:nvPr/>
            </p:nvGrpSpPr>
            <p:grpSpPr>
              <a:xfrm>
                <a:off x="5554897" y="569913"/>
                <a:ext cx="280460" cy="395333"/>
                <a:chOff x="414825" y="0"/>
                <a:chExt cx="227493" cy="427558"/>
              </a:xfrm>
            </p:grpSpPr>
            <p:sp>
              <p:nvSpPr>
                <p:cNvPr id="9" name="直接连接符 27"/>
                <p:cNvSpPr/>
                <p:nvPr/>
              </p:nvSpPr>
              <p:spPr>
                <a:xfrm>
                  <a:off x="41482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428562" y="213779"/>
                  <a:ext cx="213756" cy="213779"/>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5" y="1642531"/>
            <a:ext cx="9994497" cy="584775"/>
          </a:xfrm>
          <a:prstGeom prst="rect">
            <a:avLst/>
          </a:prstGeom>
        </p:spPr>
        <p:txBody>
          <a:bodyPr wrap="square">
            <a:spAutoFit/>
          </a:bodyPr>
          <a:lstStyle/>
          <a:p>
            <a:r>
              <a:rPr lang="en-US" altLang="zh-CN" sz="3200" b="1" dirty="0" smtClean="0"/>
              <a:t> </a:t>
            </a:r>
            <a:r>
              <a:rPr lang="en-US" altLang="zh-CN" sz="3200" b="1" dirty="0"/>
              <a:t>5.</a:t>
            </a:r>
            <a:r>
              <a:rPr lang="zh-CN" altLang="zh-CN" sz="3200" b="1" dirty="0"/>
              <a:t>抽样收集学生的书写样本并</a:t>
            </a:r>
            <a:r>
              <a:rPr lang="zh-CN" altLang="zh-CN" sz="3200" b="1" dirty="0" smtClean="0"/>
              <a:t>分析</a:t>
            </a:r>
            <a:endParaRPr lang="zh-CN" altLang="zh-CN" sz="3200" dirty="0"/>
          </a:p>
        </p:txBody>
      </p:sp>
      <p:pic>
        <p:nvPicPr>
          <p:cNvPr id="12" name="图片 11" descr="学生书写的样本/B67E5D030FD4C419757A5C93EA4FDAF9.jpe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34204" y="2625247"/>
            <a:ext cx="5267325" cy="1656715"/>
          </a:xfrm>
          <a:prstGeom prst="rect">
            <a:avLst/>
          </a:prstGeom>
          <a:noFill/>
          <a:ln>
            <a:noFill/>
          </a:ln>
        </p:spPr>
      </p:pic>
      <p:pic>
        <p:nvPicPr>
          <p:cNvPr id="13" name="图片 12" descr="学生书写的样本/6EF17DD00DE0F5B290DFA2E627F8A62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1824" y="4452303"/>
            <a:ext cx="5259705" cy="2204085"/>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55332" y="531303"/>
            <a:ext cx="7078134" cy="713287"/>
            <a:chOff x="4416213" y="560331"/>
            <a:chExt cx="7078134" cy="713287"/>
          </a:xfrm>
        </p:grpSpPr>
        <p:sp>
          <p:nvSpPr>
            <p:cNvPr id="11" name="矩形 10"/>
            <p:cNvSpPr/>
            <p:nvPr/>
          </p:nvSpPr>
          <p:spPr>
            <a:xfrm flipH="1">
              <a:off x="4416213" y="1227899"/>
              <a:ext cx="7078134"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446247" y="560331"/>
              <a:ext cx="7048100" cy="523212"/>
              <a:chOff x="5300897" y="515938"/>
              <a:chExt cx="7048100" cy="523212"/>
            </a:xfrm>
          </p:grpSpPr>
          <p:sp>
            <p:nvSpPr>
              <p:cNvPr id="7" name="矩形 3"/>
              <p:cNvSpPr/>
              <p:nvPr/>
            </p:nvSpPr>
            <p:spPr>
              <a:xfrm>
                <a:off x="6168329" y="515938"/>
                <a:ext cx="6180668" cy="523212"/>
              </a:xfrm>
              <a:prstGeom prst="rect">
                <a:avLst/>
              </a:prstGeom>
              <a:noFill/>
              <a:ln w="9525">
                <a:noFill/>
                <a:miter/>
              </a:ln>
            </p:spPr>
            <p:txBody>
              <a:bodyPr wrap="squar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300897" y="569913"/>
                <a:ext cx="280460" cy="395329"/>
                <a:chOff x="208795" y="0"/>
                <a:chExt cx="227493" cy="427554"/>
              </a:xfrm>
            </p:grpSpPr>
            <p:sp>
              <p:nvSpPr>
                <p:cNvPr id="9" name="直接连接符 27"/>
                <p:cNvSpPr/>
                <p:nvPr/>
              </p:nvSpPr>
              <p:spPr>
                <a:xfrm>
                  <a:off x="20879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222532" y="213777"/>
                  <a:ext cx="213756" cy="213777"/>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5" y="1642531"/>
            <a:ext cx="9994497" cy="584775"/>
          </a:xfrm>
          <a:prstGeom prst="rect">
            <a:avLst/>
          </a:prstGeom>
        </p:spPr>
        <p:txBody>
          <a:bodyPr wrap="square">
            <a:spAutoFit/>
          </a:bodyPr>
          <a:lstStyle/>
          <a:p>
            <a:r>
              <a:rPr lang="en-US" altLang="zh-CN" sz="3200" b="1" dirty="0" smtClean="0"/>
              <a:t> </a:t>
            </a:r>
            <a:r>
              <a:rPr lang="en-US" altLang="zh-CN" sz="3200" b="1" dirty="0"/>
              <a:t>5.</a:t>
            </a:r>
            <a:r>
              <a:rPr lang="zh-CN" altLang="zh-CN" sz="3200" b="1" dirty="0"/>
              <a:t>抽样收集学生的书写样本并</a:t>
            </a:r>
            <a:r>
              <a:rPr lang="zh-CN" altLang="zh-CN" sz="3200" b="1" dirty="0" smtClean="0"/>
              <a:t>分析</a:t>
            </a:r>
            <a:endParaRPr lang="zh-CN" altLang="zh-CN" sz="3200" dirty="0"/>
          </a:p>
        </p:txBody>
      </p:sp>
      <p:pic>
        <p:nvPicPr>
          <p:cNvPr id="14" name="图片 13" descr="学生书写的样本/IMG_6287.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3578" y="2398767"/>
            <a:ext cx="5259705" cy="969010"/>
          </a:xfrm>
          <a:prstGeom prst="rect">
            <a:avLst/>
          </a:prstGeom>
          <a:noFill/>
          <a:ln>
            <a:noFill/>
          </a:ln>
        </p:spPr>
      </p:pic>
      <p:pic>
        <p:nvPicPr>
          <p:cNvPr id="15" name="图片 14" descr="学生书写的样本/3856069B4B1B3444F2D156C1F21BA2C5.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578" y="3740835"/>
            <a:ext cx="5262880" cy="1249680"/>
          </a:xfrm>
          <a:prstGeom prst="rect">
            <a:avLst/>
          </a:prstGeom>
          <a:noFill/>
          <a:ln>
            <a:noFill/>
          </a:ln>
        </p:spPr>
      </p:pic>
      <p:pic>
        <p:nvPicPr>
          <p:cNvPr id="16" name="图片 15" descr="学生书写的样本/0CF01A20995E920D023108AC93B392BB.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932" y="2398767"/>
            <a:ext cx="5269230" cy="2578735"/>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smtClean="0">
                  <a:solidFill>
                    <a:schemeClr val="bg1"/>
                  </a:solidFill>
                  <a:effectLst/>
                  <a:latin typeface="微软雅黑" panose="020B0503020204020204" pitchFamily="34" charset="-122"/>
                  <a:ea typeface="微软雅黑" panose="020B0503020204020204" pitchFamily="34" charset="-122"/>
                </a:rPr>
                <a:t>1</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2573866" y="3902075"/>
            <a:ext cx="6937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课题试图解决的主要问题</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839012"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734974"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83768" y="531303"/>
            <a:ext cx="7505297" cy="759006"/>
            <a:chOff x="4310782" y="560331"/>
            <a:chExt cx="7505297" cy="759006"/>
          </a:xfrm>
        </p:grpSpPr>
        <p:sp>
          <p:nvSpPr>
            <p:cNvPr id="11" name="矩形 10"/>
            <p:cNvSpPr/>
            <p:nvPr/>
          </p:nvSpPr>
          <p:spPr>
            <a:xfrm flipH="1" flipV="1">
              <a:off x="4416212" y="1273618"/>
              <a:ext cx="7399867"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310782" y="560331"/>
              <a:ext cx="6424893" cy="523212"/>
              <a:chOff x="5165432" y="515938"/>
              <a:chExt cx="6424893" cy="523212"/>
            </a:xfrm>
          </p:grpSpPr>
          <p:sp>
            <p:nvSpPr>
              <p:cNvPr id="7" name="矩形 3"/>
              <p:cNvSpPr/>
              <p:nvPr/>
            </p:nvSpPr>
            <p:spPr>
              <a:xfrm>
                <a:off x="6019587" y="515938"/>
                <a:ext cx="5570738" cy="523212"/>
              </a:xfrm>
              <a:prstGeom prst="rect">
                <a:avLst/>
              </a:prstGeom>
              <a:noFill/>
              <a:ln w="9525">
                <a:noFill/>
                <a:miter/>
              </a:ln>
            </p:spPr>
            <p:txBody>
              <a:bodyPr wrap="none" lIns="91431" tIns="45716" rIns="91431" bIns="45716">
                <a:spAutoFit/>
              </a:bodyPr>
              <a:lstStyle/>
              <a:p>
                <a:r>
                  <a:rPr lang="zh-CN" altLang="en-US" sz="28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a:t>
                </a:r>
                <a:r>
                  <a:rPr lang="zh-CN" altLang="en-US" sz="2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对学生汉字书写现状的调查</a:t>
                </a:r>
                <a:endParaRPr lang="zh-CN" altLang="zh-CN" sz="2800" dirty="0"/>
              </a:p>
            </p:txBody>
          </p:sp>
          <p:grpSp>
            <p:nvGrpSpPr>
              <p:cNvPr id="8" name="组合 26"/>
              <p:cNvGrpSpPr/>
              <p:nvPr/>
            </p:nvGrpSpPr>
            <p:grpSpPr>
              <a:xfrm>
                <a:off x="5165432" y="569913"/>
                <a:ext cx="297392" cy="395327"/>
                <a:chOff x="98914" y="0"/>
                <a:chExt cx="241227" cy="427552"/>
              </a:xfrm>
            </p:grpSpPr>
            <p:sp>
              <p:nvSpPr>
                <p:cNvPr id="9" name="直接连接符 27"/>
                <p:cNvSpPr/>
                <p:nvPr/>
              </p:nvSpPr>
              <p:spPr>
                <a:xfrm>
                  <a:off x="98914"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126385" y="213776"/>
                  <a:ext cx="213756" cy="21377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5" y="1642531"/>
            <a:ext cx="9994497" cy="584775"/>
          </a:xfrm>
          <a:prstGeom prst="rect">
            <a:avLst/>
          </a:prstGeom>
        </p:spPr>
        <p:txBody>
          <a:bodyPr wrap="square">
            <a:spAutoFit/>
          </a:bodyPr>
          <a:lstStyle/>
          <a:p>
            <a:r>
              <a:rPr lang="en-US" altLang="zh-CN" sz="3200" b="1" dirty="0" smtClean="0"/>
              <a:t> </a:t>
            </a:r>
            <a:r>
              <a:rPr lang="en-US" altLang="zh-CN" sz="3200" b="1" dirty="0"/>
              <a:t>5.</a:t>
            </a:r>
            <a:r>
              <a:rPr lang="zh-CN" altLang="zh-CN" sz="3200" b="1" dirty="0"/>
              <a:t>抽样收集学生的书写样本并</a:t>
            </a:r>
            <a:r>
              <a:rPr lang="zh-CN" altLang="zh-CN" sz="3200" b="1" dirty="0" smtClean="0"/>
              <a:t>分析</a:t>
            </a:r>
            <a:endParaRPr lang="zh-CN" altLang="zh-CN" sz="3200" dirty="0"/>
          </a:p>
        </p:txBody>
      </p:sp>
      <p:graphicFrame>
        <p:nvGraphicFramePr>
          <p:cNvPr id="5" name="表格 4"/>
          <p:cNvGraphicFramePr>
            <a:graphicFrameLocks noGrp="1"/>
          </p:cNvGraphicFramePr>
          <p:nvPr/>
        </p:nvGraphicFramePr>
        <p:xfrm>
          <a:off x="423334" y="2319866"/>
          <a:ext cx="11074400" cy="4378674"/>
        </p:xfrm>
        <a:graphic>
          <a:graphicData uri="http://schemas.openxmlformats.org/drawingml/2006/table">
            <a:tbl>
              <a:tblPr firstRow="1" firstCol="1" bandRow="1"/>
              <a:tblGrid>
                <a:gridCol w="5571066"/>
                <a:gridCol w="2760134"/>
                <a:gridCol w="2743200"/>
              </a:tblGrid>
              <a:tr h="926296">
                <a:tc>
                  <a:txBody>
                    <a:bodyPr/>
                    <a:lstStyle/>
                    <a:p>
                      <a:pPr algn="ctr">
                        <a:spcAft>
                          <a:spcPts val="0"/>
                        </a:spcAft>
                      </a:pPr>
                      <a:r>
                        <a:rPr lang="zh-CN" sz="3200" b="1" kern="100" dirty="0">
                          <a:effectLst/>
                          <a:latin typeface="Calibri" panose="020F0502020204030204" pitchFamily="34" charset="0"/>
                          <a:ea typeface="宋体" panose="02010600030101010101" pitchFamily="2" charset="-122"/>
                          <a:cs typeface="Times New Roman" panose="02020603050405020304" charset="0"/>
                        </a:rPr>
                        <a:t>书写情况</a:t>
                      </a:r>
                      <a:endParaRPr lang="zh-CN" sz="3200" b="1"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3200" b="1" kern="100" dirty="0">
                          <a:effectLst/>
                          <a:latin typeface="Calibri" panose="020F0502020204030204" pitchFamily="34" charset="0"/>
                          <a:ea typeface="宋体" panose="02010600030101010101" pitchFamily="2" charset="-122"/>
                          <a:cs typeface="Times New Roman" panose="02020603050405020304" charset="0"/>
                        </a:rPr>
                        <a:t>人数（总数</a:t>
                      </a:r>
                      <a:r>
                        <a:rPr lang="en-US" sz="3200" b="1" kern="100" dirty="0">
                          <a:effectLst/>
                          <a:latin typeface="Calibri" panose="020F0502020204030204" pitchFamily="34" charset="0"/>
                          <a:ea typeface="宋体" panose="02010600030101010101" pitchFamily="2" charset="-122"/>
                          <a:cs typeface="Times New Roman" panose="02020603050405020304" charset="0"/>
                        </a:rPr>
                        <a:t>38</a:t>
                      </a:r>
                      <a:r>
                        <a:rPr lang="zh-CN" sz="3200" b="1" kern="100" dirty="0">
                          <a:effectLst/>
                          <a:latin typeface="Calibri" panose="020F0502020204030204" pitchFamily="34" charset="0"/>
                          <a:ea typeface="宋体" panose="02010600030101010101" pitchFamily="2" charset="-122"/>
                          <a:cs typeface="Times New Roman" panose="02020603050405020304" charset="0"/>
                        </a:rPr>
                        <a:t>）</a:t>
                      </a:r>
                      <a:endParaRPr lang="zh-CN" sz="3200" b="1"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3200" b="1" kern="100" dirty="0">
                          <a:effectLst/>
                          <a:latin typeface="Calibri" panose="020F0502020204030204" pitchFamily="34" charset="0"/>
                          <a:ea typeface="宋体" panose="02010600030101010101" pitchFamily="2" charset="-122"/>
                          <a:cs typeface="Times New Roman" panose="02020603050405020304" charset="0"/>
                        </a:rPr>
                        <a:t>比例％</a:t>
                      </a:r>
                      <a:endParaRPr lang="zh-CN" sz="3200" b="1"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9895">
                <a:tc>
                  <a:txBody>
                    <a:bodyPr/>
                    <a:lstStyle/>
                    <a:p>
                      <a:pPr algn="ctr">
                        <a:spcAft>
                          <a:spcPts val="0"/>
                        </a:spcAft>
                      </a:pPr>
                      <a:r>
                        <a:rPr lang="zh-CN" altLang="en-US" sz="3200" kern="100" dirty="0" smtClean="0">
                          <a:effectLst/>
                          <a:latin typeface="Calibri" panose="020F0502020204030204" pitchFamily="34" charset="0"/>
                          <a:ea typeface="宋体" panose="02010600030101010101" pitchFamily="2" charset="-122"/>
                          <a:cs typeface="Times New Roman" panose="02020603050405020304" charset="0"/>
                        </a:rPr>
                        <a:t>较为</a:t>
                      </a:r>
                      <a:r>
                        <a:rPr lang="zh-CN" sz="3200" kern="100" dirty="0" smtClean="0">
                          <a:effectLst/>
                          <a:latin typeface="Calibri" panose="020F0502020204030204" pitchFamily="34" charset="0"/>
                          <a:ea typeface="宋体" panose="02010600030101010101" pitchFamily="2" charset="-122"/>
                          <a:cs typeface="Times New Roman" panose="02020603050405020304" charset="0"/>
                        </a:rPr>
                        <a:t>整洁</a:t>
                      </a:r>
                      <a:r>
                        <a:rPr lang="zh-CN" sz="3200" kern="100" dirty="0">
                          <a:effectLst/>
                          <a:latin typeface="Calibri" panose="020F0502020204030204" pitchFamily="34" charset="0"/>
                          <a:ea typeface="宋体" panose="02010600030101010101" pitchFamily="2" charset="-122"/>
                          <a:cs typeface="Times New Roman" panose="02020603050405020304" charset="0"/>
                        </a:rPr>
                        <a:t>美观</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a:effectLst/>
                          <a:latin typeface="Calibri" panose="020F0502020204030204" pitchFamily="34" charset="0"/>
                          <a:ea typeface="宋体" panose="02010600030101010101" pitchFamily="2" charset="-122"/>
                          <a:cs typeface="Times New Roman" panose="02020603050405020304" charset="0"/>
                        </a:rPr>
                        <a:t>12</a:t>
                      </a:r>
                      <a:endParaRPr lang="zh-CN" sz="3200" kern="10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a:effectLst/>
                          <a:latin typeface="Calibri" panose="020F0502020204030204" pitchFamily="34" charset="0"/>
                          <a:ea typeface="宋体" panose="02010600030101010101" pitchFamily="2" charset="-122"/>
                          <a:cs typeface="Times New Roman" panose="02020603050405020304" charset="0"/>
                        </a:rPr>
                        <a:t>31.5%</a:t>
                      </a:r>
                      <a:endParaRPr lang="zh-CN" sz="3200" kern="10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89443">
                <a:tc>
                  <a:txBody>
                    <a:bodyPr/>
                    <a:lstStyle/>
                    <a:p>
                      <a:pPr algn="ctr">
                        <a:spcAft>
                          <a:spcPts val="0"/>
                        </a:spcAft>
                      </a:pPr>
                      <a:r>
                        <a:rPr lang="zh-CN" sz="3200" kern="100" dirty="0">
                          <a:effectLst/>
                          <a:latin typeface="Calibri" panose="020F0502020204030204" pitchFamily="34" charset="0"/>
                          <a:ea typeface="宋体" panose="02010600030101010101" pitchFamily="2" charset="-122"/>
                          <a:cs typeface="Times New Roman" panose="02020603050405020304" charset="0"/>
                        </a:rPr>
                        <a:t>存在不同程度的书写问题：</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p>
                      <a:pPr algn="ctr">
                        <a:spcAft>
                          <a:spcPts val="0"/>
                        </a:spcAft>
                      </a:pPr>
                      <a:r>
                        <a:rPr lang="zh-CN" sz="3200" kern="100" dirty="0">
                          <a:effectLst/>
                          <a:latin typeface="Calibri" panose="020F0502020204030204" pitchFamily="34" charset="0"/>
                          <a:ea typeface="宋体" panose="02010600030101010101" pitchFamily="2" charset="-122"/>
                          <a:cs typeface="Times New Roman" panose="02020603050405020304" charset="0"/>
                        </a:rPr>
                        <a:t>书写不整洁、不易辨认，字形结构存在一些问题</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dirty="0">
                          <a:effectLst/>
                          <a:latin typeface="Calibri" panose="020F0502020204030204" pitchFamily="34" charset="0"/>
                          <a:ea typeface="宋体" panose="02010600030101010101" pitchFamily="2" charset="-122"/>
                          <a:cs typeface="Times New Roman" panose="02020603050405020304" charset="0"/>
                        </a:rPr>
                        <a:t>22</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dirty="0">
                          <a:effectLst/>
                          <a:latin typeface="Calibri" panose="020F0502020204030204" pitchFamily="34" charset="0"/>
                          <a:ea typeface="宋体" panose="02010600030101010101" pitchFamily="2" charset="-122"/>
                          <a:cs typeface="Times New Roman" panose="02020603050405020304" charset="0"/>
                        </a:rPr>
                        <a:t>58%</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89443">
                <a:tc>
                  <a:txBody>
                    <a:bodyPr/>
                    <a:lstStyle/>
                    <a:p>
                      <a:pPr algn="l">
                        <a:spcAft>
                          <a:spcPts val="0"/>
                        </a:spcAft>
                      </a:pPr>
                      <a:r>
                        <a:rPr lang="zh-CN" sz="3200" kern="100" dirty="0">
                          <a:effectLst/>
                          <a:latin typeface="Calibri" panose="020F0502020204030204" pitchFamily="34" charset="0"/>
                          <a:ea typeface="宋体" panose="02010600030101010101" pitchFamily="2" charset="-122"/>
                          <a:cs typeface="Times New Roman" panose="02020603050405020304" charset="0"/>
                        </a:rPr>
                        <a:t>书写情况很差：</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p>
                      <a:pPr algn="l">
                        <a:spcAft>
                          <a:spcPts val="0"/>
                        </a:spcAft>
                      </a:pPr>
                      <a:r>
                        <a:rPr lang="zh-CN" sz="3200" kern="100" dirty="0">
                          <a:effectLst/>
                          <a:latin typeface="Calibri" panose="020F0502020204030204" pitchFamily="34" charset="0"/>
                          <a:ea typeface="宋体" panose="02010600030101010101" pitchFamily="2" charset="-122"/>
                          <a:cs typeface="Times New Roman" panose="02020603050405020304" charset="0"/>
                        </a:rPr>
                        <a:t>字迹难以辨认，书写非常马虎</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a:effectLst/>
                          <a:latin typeface="Calibri" panose="020F0502020204030204" pitchFamily="34" charset="0"/>
                          <a:ea typeface="宋体" panose="02010600030101010101" pitchFamily="2" charset="-122"/>
                          <a:cs typeface="Times New Roman" panose="02020603050405020304" charset="0"/>
                        </a:rPr>
                        <a:t>4</a:t>
                      </a:r>
                      <a:endParaRPr lang="zh-CN" sz="3200" kern="10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3200" kern="100" dirty="0">
                          <a:effectLst/>
                          <a:latin typeface="Calibri" panose="020F0502020204030204" pitchFamily="34" charset="0"/>
                          <a:ea typeface="宋体" panose="02010600030101010101" pitchFamily="2" charset="-122"/>
                          <a:cs typeface="Times New Roman" panose="02020603050405020304" charset="0"/>
                        </a:rPr>
                        <a:t>10</a:t>
                      </a:r>
                      <a:r>
                        <a:rPr lang="zh-CN" sz="3200" kern="100" dirty="0">
                          <a:effectLst/>
                          <a:latin typeface="Calibri" panose="020F0502020204030204" pitchFamily="34" charset="0"/>
                          <a:ea typeface="宋体" panose="02010600030101010101" pitchFamily="2" charset="-122"/>
                          <a:cs typeface="Times New Roman" panose="02020603050405020304" charset="0"/>
                        </a:rPr>
                        <a:t>．</a:t>
                      </a:r>
                      <a:r>
                        <a:rPr lang="en-US" sz="3200" kern="100" dirty="0">
                          <a:effectLst/>
                          <a:latin typeface="Calibri" panose="020F0502020204030204" pitchFamily="34" charset="0"/>
                          <a:ea typeface="宋体" panose="02010600030101010101" pitchFamily="2" charset="-122"/>
                          <a:cs typeface="Times New Roman" panose="02020603050405020304" charset="0"/>
                        </a:rPr>
                        <a:t>5%</a:t>
                      </a:r>
                      <a:endParaRPr lang="zh-CN" sz="3200" kern="100" dirty="0">
                        <a:effectLst/>
                        <a:latin typeface="Calibri" panose="020F0502020204030204" pitchFamily="34" charset="0"/>
                        <a:ea typeface="宋体" panose="02010600030101010101" pitchFamily="2" charset="-122"/>
                        <a:cs typeface="Times New Roman" panose="0202060305040502030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spd="med" advTm="0">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20833" y="531303"/>
            <a:ext cx="7285165" cy="713287"/>
            <a:chOff x="4446247" y="560331"/>
            <a:chExt cx="7285165" cy="713287"/>
          </a:xfrm>
        </p:grpSpPr>
        <p:sp>
          <p:nvSpPr>
            <p:cNvPr id="11" name="矩形 10"/>
            <p:cNvSpPr/>
            <p:nvPr/>
          </p:nvSpPr>
          <p:spPr>
            <a:xfrm flipH="1">
              <a:off x="5229013" y="1227899"/>
              <a:ext cx="650239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446247" y="560331"/>
              <a:ext cx="6882095" cy="523212"/>
              <a:chOff x="5300897" y="515938"/>
              <a:chExt cx="6882095" cy="523212"/>
            </a:xfrm>
          </p:grpSpPr>
          <p:sp>
            <p:nvSpPr>
              <p:cNvPr id="7" name="矩形 3"/>
              <p:cNvSpPr/>
              <p:nvPr/>
            </p:nvSpPr>
            <p:spPr>
              <a:xfrm>
                <a:off x="6612254" y="515938"/>
                <a:ext cx="5570738" cy="523212"/>
              </a:xfrm>
              <a:prstGeom prst="rect">
                <a:avLst/>
              </a:prstGeom>
              <a:noFill/>
              <a:ln w="9525">
                <a:noFill/>
                <a:miter/>
              </a:ln>
            </p:spPr>
            <p:txBody>
              <a:bodyPr wrap="none" lIns="91431" tIns="45716" rIns="91431" bIns="45716">
                <a:spAutoFit/>
              </a:bodyPr>
              <a:lstStyle/>
              <a:p>
                <a:r>
                  <a:rPr lang="zh-CN" altLang="en-US" sz="28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（二）对学生汉字书写现状的调查</a:t>
                </a:r>
                <a:endParaRPr lang="zh-CN" altLang="zh-CN" sz="2800" dirty="0"/>
              </a:p>
            </p:txBody>
          </p:sp>
          <p:grpSp>
            <p:nvGrpSpPr>
              <p:cNvPr id="8" name="组合 26"/>
              <p:cNvGrpSpPr/>
              <p:nvPr/>
            </p:nvGrpSpPr>
            <p:grpSpPr>
              <a:xfrm>
                <a:off x="5300897" y="569913"/>
                <a:ext cx="280460" cy="395329"/>
                <a:chOff x="208795" y="0"/>
                <a:chExt cx="227493" cy="427554"/>
              </a:xfrm>
            </p:grpSpPr>
            <p:sp>
              <p:nvSpPr>
                <p:cNvPr id="9" name="直接连接符 27"/>
                <p:cNvSpPr/>
                <p:nvPr/>
              </p:nvSpPr>
              <p:spPr>
                <a:xfrm>
                  <a:off x="20879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222532" y="213777"/>
                  <a:ext cx="213756" cy="213777"/>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4" name="矩形 3"/>
          <p:cNvSpPr/>
          <p:nvPr/>
        </p:nvSpPr>
        <p:spPr>
          <a:xfrm>
            <a:off x="1046036" y="1642531"/>
            <a:ext cx="3492098" cy="4524315"/>
          </a:xfrm>
          <a:prstGeom prst="rect">
            <a:avLst/>
          </a:prstGeom>
        </p:spPr>
        <p:txBody>
          <a:bodyPr wrap="square">
            <a:spAutoFit/>
          </a:bodyPr>
          <a:lstStyle/>
          <a:p>
            <a:r>
              <a:rPr lang="en-US" altLang="zh-CN" sz="3200" b="1" dirty="0" smtClean="0"/>
              <a:t> </a:t>
            </a:r>
            <a:r>
              <a:rPr lang="zh-CN" altLang="en-US" sz="3200" b="1" dirty="0" smtClean="0"/>
              <a:t>     </a:t>
            </a:r>
            <a:r>
              <a:rPr lang="en-US" altLang="zh-CN" sz="3200" b="1" dirty="0" smtClean="0"/>
              <a:t>5.</a:t>
            </a:r>
            <a:r>
              <a:rPr lang="zh-CN" altLang="zh-CN" sz="3200" b="1" dirty="0"/>
              <a:t>从收集到的常见错别字中再选择富有代表性的样本，再度形成手写</a:t>
            </a:r>
            <a:r>
              <a:rPr lang="zh-CN" altLang="zh-CN" sz="3200" b="1" dirty="0" smtClean="0"/>
              <a:t>问卷</a:t>
            </a:r>
            <a:r>
              <a:rPr lang="zh-CN" altLang="en-US" sz="3200" b="1" dirty="0" smtClean="0"/>
              <a:t>，</a:t>
            </a:r>
            <a:r>
              <a:rPr lang="zh-CN" altLang="zh-CN" sz="3200" dirty="0" smtClean="0"/>
              <a:t>对</a:t>
            </a:r>
            <a:r>
              <a:rPr lang="zh-CN" altLang="zh-CN" sz="3200" dirty="0"/>
              <a:t>学生展开调查</a:t>
            </a:r>
            <a:r>
              <a:rPr lang="zh-CN" altLang="zh-CN" sz="3200" dirty="0" smtClean="0"/>
              <a:t>，从而</a:t>
            </a:r>
            <a:r>
              <a:rPr lang="zh-CN" altLang="zh-CN" sz="3200" dirty="0"/>
              <a:t>了解学生错别字的成因中态度原因和识记误差原因所占比例。</a:t>
            </a:r>
            <a:endParaRPr lang="zh-CN" altLang="zh-CN" sz="3200" dirty="0"/>
          </a:p>
        </p:txBody>
      </p:sp>
      <p:pic>
        <p:nvPicPr>
          <p:cNvPr id="12" name="图片 11" descr="手写问卷/IMG_6290%20(1)副本.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66266" y="1642531"/>
            <a:ext cx="3471334" cy="4893736"/>
          </a:xfrm>
          <a:prstGeom prst="rect">
            <a:avLst/>
          </a:prstGeom>
          <a:noFill/>
          <a:ln>
            <a:noFill/>
          </a:ln>
        </p:spPr>
      </p:pic>
      <p:pic>
        <p:nvPicPr>
          <p:cNvPr id="13" name="图片 12" descr="汉字课题相关文件/手写问卷/IMG_629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6932" y="1642531"/>
            <a:ext cx="3014135" cy="3369736"/>
          </a:xfrm>
          <a:prstGeom prst="rect">
            <a:avLst/>
          </a:prstGeom>
          <a:noFill/>
          <a:ln>
            <a:noFill/>
          </a:ln>
        </p:spPr>
      </p:pic>
    </p:spTree>
  </p:cSld>
  <p:clrMapOvr>
    <a:masterClrMapping/>
  </p:clrMapOvr>
  <p:transition spd="med" advTm="0">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1046036" y="1349571"/>
            <a:ext cx="9951359" cy="3323987"/>
          </a:xfrm>
          <a:prstGeom prst="rect">
            <a:avLst/>
          </a:prstGeom>
        </p:spPr>
        <p:txBody>
          <a:bodyPr wrap="square">
            <a:spAutoFit/>
          </a:bodyPr>
          <a:lstStyle/>
          <a:p>
            <a:pPr>
              <a:lnSpc>
                <a:spcPct val="150000"/>
              </a:lnSpc>
            </a:pPr>
            <a:r>
              <a:rPr lang="zh-CN" altLang="zh-CN" b="1" kern="0" dirty="0">
                <a:cs typeface="Times New Roman" panose="02020603050405020304" charset="0"/>
              </a:rPr>
              <a:t> </a:t>
            </a:r>
            <a:r>
              <a:rPr lang="zh-CN" altLang="en-US" b="1" kern="0" dirty="0" smtClean="0">
                <a:cs typeface="Times New Roman" panose="02020603050405020304" charset="0"/>
              </a:rPr>
              <a:t>             </a:t>
            </a:r>
            <a:r>
              <a:rPr lang="zh-CN" altLang="zh-CN" sz="2800" kern="0" dirty="0" smtClean="0">
                <a:cs typeface="Times New Roman" panose="02020603050405020304" charset="0"/>
              </a:rPr>
              <a:t>从</a:t>
            </a:r>
            <a:r>
              <a:rPr lang="zh-CN" altLang="zh-CN" sz="2800" kern="0" dirty="0">
                <a:cs typeface="Times New Roman" panose="02020603050405020304" charset="0"/>
              </a:rPr>
              <a:t>以上调查结果来看，内地西藏初中生书写存在以下问题：错字、别字较多</a:t>
            </a:r>
            <a:r>
              <a:rPr lang="zh-CN" altLang="zh-CN" sz="2800" b="1" dirty="0">
                <a:latin typeface="Calibri" panose="020F0502020204030204" pitchFamily="34" charset="0"/>
                <a:cs typeface="Times New Roman" panose="02020603050405020304" charset="0"/>
              </a:rPr>
              <a:t>（</a:t>
            </a:r>
            <a:r>
              <a:rPr lang="en-US" altLang="zh-CN" sz="2800" b="1" dirty="0">
                <a:latin typeface="Calibri" panose="020F0502020204030204" pitchFamily="34" charset="0"/>
                <a:cs typeface="Times New Roman" panose="02020603050405020304" charset="0"/>
              </a:rPr>
              <a:t>84.7%</a:t>
            </a:r>
            <a:r>
              <a:rPr lang="zh-CN" altLang="zh-CN" sz="2800" b="1" dirty="0">
                <a:latin typeface="Calibri" panose="020F0502020204030204" pitchFamily="34" charset="0"/>
                <a:cs typeface="Times New Roman" panose="02020603050405020304" charset="0"/>
              </a:rPr>
              <a:t>）</a:t>
            </a:r>
            <a:r>
              <a:rPr lang="zh-CN" altLang="zh-CN" sz="2800" kern="0" dirty="0">
                <a:cs typeface="Times New Roman" panose="02020603050405020304" charset="0"/>
              </a:rPr>
              <a:t>，不知道汉字的文化意义，不能很好地建立汉字字形与字义之间的联系，识记汉字存在困难；多数学生没有很好地掌握笔画、笔顺、部件和汉字间架结构等知识，书写存在困难；书面不整洁，字迹难以辨认</a:t>
            </a:r>
            <a:r>
              <a:rPr lang="zh-CN" altLang="zh-CN" sz="2800" b="1" dirty="0">
                <a:latin typeface="Calibri" panose="020F0502020204030204" pitchFamily="34" charset="0"/>
                <a:cs typeface="Times New Roman" panose="02020603050405020304" charset="0"/>
              </a:rPr>
              <a:t>（</a:t>
            </a:r>
            <a:r>
              <a:rPr lang="en-US" altLang="zh-CN" sz="2800" b="1" dirty="0">
                <a:latin typeface="Calibri" panose="020F0502020204030204" pitchFamily="34" charset="0"/>
                <a:cs typeface="Times New Roman" panose="02020603050405020304" charset="0"/>
              </a:rPr>
              <a:t>68.5%</a:t>
            </a:r>
            <a:r>
              <a:rPr lang="zh-CN" altLang="zh-CN" sz="2800" b="1" dirty="0">
                <a:latin typeface="Calibri" panose="020F0502020204030204" pitchFamily="34" charset="0"/>
                <a:cs typeface="Times New Roman" panose="02020603050405020304" charset="0"/>
              </a:rPr>
              <a:t>）</a:t>
            </a:r>
            <a:r>
              <a:rPr lang="zh-CN" altLang="zh-CN" sz="2800" kern="0" dirty="0">
                <a:cs typeface="Times New Roman" panose="02020603050405020304" charset="0"/>
              </a:rPr>
              <a:t>。</a:t>
            </a:r>
            <a:r>
              <a:rPr lang="zh-CN" altLang="zh-CN" sz="2800" dirty="0"/>
              <a:t> </a:t>
            </a:r>
            <a:endParaRPr lang="zh-CN" altLang="en-US" sz="2800" dirty="0"/>
          </a:p>
        </p:txBody>
      </p:sp>
    </p:spTree>
  </p:cSld>
  <p:clrMapOvr>
    <a:masterClrMapping/>
  </p:clrMapOvr>
  <p:transition spd="med" advTm="0">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smtClean="0"/>
                  <a:t>）</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1046036" y="1349571"/>
            <a:ext cx="10468631" cy="3046988"/>
          </a:xfrm>
          <a:prstGeom prst="rect">
            <a:avLst/>
          </a:prstGeom>
        </p:spPr>
        <p:txBody>
          <a:bodyPr wrap="square">
            <a:spAutoFit/>
          </a:bodyPr>
          <a:lstStyle/>
          <a:p>
            <a:pPr>
              <a:lnSpc>
                <a:spcPct val="150000"/>
              </a:lnSpc>
            </a:pPr>
            <a:r>
              <a:rPr lang="en-US" altLang="zh-CN" sz="3200" b="1" dirty="0"/>
              <a:t>1.</a:t>
            </a:r>
            <a:r>
              <a:rPr lang="zh-CN" altLang="zh-CN" sz="3200" b="1" dirty="0"/>
              <a:t>历史原因：学生在基础阶段的汉字训练不规范、不到位</a:t>
            </a:r>
            <a:endParaRPr lang="zh-CN" altLang="zh-CN" sz="3200" dirty="0"/>
          </a:p>
          <a:p>
            <a:pPr>
              <a:lnSpc>
                <a:spcPct val="150000"/>
              </a:lnSpc>
            </a:pPr>
            <a:r>
              <a:rPr lang="en-US" altLang="zh-CN" sz="3200" dirty="0"/>
              <a:t>    </a:t>
            </a:r>
            <a:r>
              <a:rPr lang="zh-CN" altLang="en-US" sz="3200" dirty="0" smtClean="0"/>
              <a:t>    </a:t>
            </a:r>
            <a:r>
              <a:rPr lang="zh-CN" altLang="zh-CN" sz="3200" dirty="0" smtClean="0"/>
              <a:t>从</a:t>
            </a:r>
            <a:r>
              <a:rPr lang="zh-CN" altLang="zh-CN" sz="3200" dirty="0"/>
              <a:t>观察学生的书写现状及从学生访谈的结果来看，西藏的牧区及一些偏远地区在小学阶段没有对学生进行严格的汉字训练 </a:t>
            </a:r>
            <a:r>
              <a:rPr lang="zh-CN" altLang="en-US" sz="3200" dirty="0" smtClean="0"/>
              <a:t>。</a:t>
            </a:r>
            <a:endParaRPr lang="zh-CN" altLang="en-US" sz="3200" dirty="0"/>
          </a:p>
        </p:txBody>
      </p:sp>
    </p:spTree>
  </p:cSld>
  <p:clrMapOvr>
    <a:masterClrMapping/>
  </p:clrMapOvr>
  <p:transition spd="med" advTm="0">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2062103"/>
          </a:xfrm>
          <a:prstGeom prst="rect">
            <a:avLst/>
          </a:prstGeom>
        </p:spPr>
        <p:txBody>
          <a:bodyPr wrap="square">
            <a:spAutoFit/>
          </a:bodyPr>
          <a:lstStyle/>
          <a:p>
            <a:r>
              <a:rPr lang="en-US" altLang="zh-CN" sz="3200" b="1" dirty="0"/>
              <a:t>2.</a:t>
            </a:r>
            <a:r>
              <a:rPr lang="zh-CN" altLang="zh-CN" sz="3200" b="1" dirty="0"/>
              <a:t>母语影响：藏语学习的负迁移</a:t>
            </a:r>
            <a:endParaRPr lang="zh-CN" altLang="zh-CN" sz="3200" dirty="0"/>
          </a:p>
          <a:p>
            <a:pPr>
              <a:lnSpc>
                <a:spcPct val="150000"/>
              </a:lnSpc>
            </a:pPr>
            <a:r>
              <a:rPr lang="zh-CN" altLang="en-US" sz="3200" dirty="0" smtClean="0"/>
              <a:t>         </a:t>
            </a:r>
            <a:r>
              <a:rPr lang="zh-CN" altLang="zh-CN" sz="3200" dirty="0" smtClean="0"/>
              <a:t>藏语</a:t>
            </a:r>
            <a:r>
              <a:rPr lang="zh-CN" altLang="zh-CN" sz="3200" dirty="0"/>
              <a:t>是拼音文字，汉字是意音文字，学生在学习汉语时会无意识地把藏语思维运用到汉语学习中。</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4278094"/>
          </a:xfrm>
          <a:prstGeom prst="rect">
            <a:avLst/>
          </a:prstGeom>
        </p:spPr>
        <p:txBody>
          <a:bodyPr wrap="square">
            <a:spAutoFit/>
          </a:bodyPr>
          <a:lstStyle/>
          <a:p>
            <a:r>
              <a:rPr lang="en-US" altLang="zh-CN" sz="3200" b="1" dirty="0"/>
              <a:t>3.</a:t>
            </a:r>
            <a:r>
              <a:rPr lang="zh-CN" altLang="zh-CN" sz="3200" b="1" dirty="0"/>
              <a:t>心理和态度因素：</a:t>
            </a:r>
            <a:endParaRPr lang="zh-CN" altLang="zh-CN" sz="3200" dirty="0"/>
          </a:p>
          <a:p>
            <a:pPr>
              <a:lnSpc>
                <a:spcPct val="150000"/>
              </a:lnSpc>
            </a:pPr>
            <a:r>
              <a:rPr lang="zh-CN" altLang="en-US" sz="3200" dirty="0" smtClean="0"/>
              <a:t>         </a:t>
            </a:r>
            <a:r>
              <a:rPr lang="zh-CN" altLang="zh-CN" sz="3200" dirty="0" smtClean="0"/>
              <a:t>在</a:t>
            </a:r>
            <a:r>
              <a:rPr lang="zh-CN" altLang="zh-CN" sz="3200" dirty="0"/>
              <a:t>访谈和实际问卷、检测中，我们发现，其实一半以上的汉字错误是可以避免的，汉语并非母语，觉得写错别字无所谓，书面整洁度要求也不必太高，更不用强调汉字部件、笔画、笔顺等，只要能写出来，看得清就行了。家长、学生、教师都有持这种态度的。</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5016758"/>
          </a:xfrm>
          <a:prstGeom prst="rect">
            <a:avLst/>
          </a:prstGeom>
        </p:spPr>
        <p:txBody>
          <a:bodyPr wrap="square">
            <a:spAutoFit/>
          </a:bodyPr>
          <a:lstStyle/>
          <a:p>
            <a:r>
              <a:rPr lang="en-US" altLang="zh-CN" sz="3200" b="1" dirty="0"/>
              <a:t>4.</a:t>
            </a:r>
            <a:r>
              <a:rPr lang="zh-CN" altLang="zh-CN" sz="3200" b="1" dirty="0"/>
              <a:t>汉字文化因素：</a:t>
            </a:r>
            <a:endParaRPr lang="zh-CN" altLang="zh-CN" sz="3200" dirty="0"/>
          </a:p>
          <a:p>
            <a:pPr>
              <a:lnSpc>
                <a:spcPct val="150000"/>
              </a:lnSpc>
            </a:pPr>
            <a:r>
              <a:rPr lang="zh-CN" altLang="en-US" sz="3200" dirty="0" smtClean="0"/>
              <a:t>         </a:t>
            </a:r>
            <a:r>
              <a:rPr lang="zh-CN" altLang="zh-CN" sz="3200" dirty="0" smtClean="0"/>
              <a:t>不</a:t>
            </a:r>
            <a:r>
              <a:rPr lang="zh-CN" altLang="zh-CN" sz="3200" dirty="0"/>
              <a:t>了解笔画、笔顺、部件等概念，因此，不能按照正确的笔画、笔顺科学地书写汉字，不能用部件来统领汉字对汉字的识记，记忆碎片化，效果不佳。不了解汉字背后的文化意义，不知道象形、指事、会意、形声等造字方法，不了解汉字部件的来源，因此，不能对汉字字形与字义、字音之间产生联想，导致记不住汉字，书写困难。</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8955895" cy="523212"/>
              <a:chOff x="3997033" y="515938"/>
              <a:chExt cx="8955895" cy="523212"/>
            </a:xfrm>
          </p:grpSpPr>
          <p:sp>
            <p:nvSpPr>
              <p:cNvPr id="7" name="矩形 3"/>
              <p:cNvSpPr/>
              <p:nvPr/>
            </p:nvSpPr>
            <p:spPr>
              <a:xfrm>
                <a:off x="4427855" y="515938"/>
                <a:ext cx="8525073" cy="523212"/>
              </a:xfrm>
              <a:prstGeom prst="rect">
                <a:avLst/>
              </a:prstGeom>
              <a:noFill/>
              <a:ln w="9525">
                <a:noFill/>
                <a:miter/>
              </a:ln>
            </p:spPr>
            <p:txBody>
              <a:bodyPr wrap="none" lIns="91431" tIns="45716" rIns="91431" bIns="45716">
                <a:spAutoFit/>
              </a:bodyPr>
              <a:lstStyle/>
              <a:p>
                <a:r>
                  <a:rPr lang="zh-CN" altLang="zh-CN" sz="2800" b="1" dirty="0"/>
                  <a:t>（三</a:t>
                </a:r>
                <a:r>
                  <a:rPr lang="zh-CN" altLang="zh-CN" sz="2800" b="1" dirty="0"/>
                  <a:t>）内地西藏初中生汉字书写的问题及成因的梳理</a:t>
                </a:r>
                <a:r>
                  <a:rPr lang="zh-CN" altLang="zh-CN" sz="2800" dirty="0"/>
                  <a:t> </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2062103"/>
          </a:xfrm>
          <a:prstGeom prst="rect">
            <a:avLst/>
          </a:prstGeom>
        </p:spPr>
        <p:txBody>
          <a:bodyPr wrap="square">
            <a:spAutoFit/>
          </a:bodyPr>
          <a:lstStyle/>
          <a:p>
            <a:r>
              <a:rPr lang="en-US" altLang="zh-CN" sz="3200" b="1" dirty="0"/>
              <a:t>5.</a:t>
            </a:r>
            <a:r>
              <a:rPr lang="zh-CN" altLang="zh-CN" sz="3200" b="1" dirty="0"/>
              <a:t>语文素养的因素</a:t>
            </a:r>
            <a:r>
              <a:rPr lang="zh-CN" altLang="zh-CN" sz="3200" b="1" dirty="0" smtClean="0"/>
              <a:t>：</a:t>
            </a:r>
            <a:endParaRPr lang="zh-CN" altLang="en-US" sz="3200" b="1" dirty="0" smtClean="0"/>
          </a:p>
          <a:p>
            <a:pPr>
              <a:lnSpc>
                <a:spcPct val="150000"/>
              </a:lnSpc>
            </a:pPr>
            <a:r>
              <a:rPr lang="zh-CN" altLang="en-US" sz="3200" b="1" dirty="0"/>
              <a:t> </a:t>
            </a:r>
            <a:r>
              <a:rPr lang="zh-CN" altLang="en-US" sz="3200" b="1" dirty="0" smtClean="0"/>
              <a:t>         </a:t>
            </a:r>
            <a:r>
              <a:rPr lang="zh-CN" altLang="zh-CN" sz="3200" dirty="0" smtClean="0"/>
              <a:t>语文</a:t>
            </a:r>
            <a:r>
              <a:rPr lang="zh-CN" altLang="zh-CN" sz="3200" dirty="0"/>
              <a:t>素养较低，不了解汉字字义，无法区分同音字、形近字之间的差别，从而导致书写错误。</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46036" y="531303"/>
            <a:ext cx="9875963" cy="713287"/>
            <a:chOff x="3142383" y="560331"/>
            <a:chExt cx="987596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6705943" cy="523212"/>
              <a:chOff x="3997033" y="515938"/>
              <a:chExt cx="6705943" cy="523212"/>
            </a:xfrm>
          </p:grpSpPr>
          <p:sp>
            <p:nvSpPr>
              <p:cNvPr id="7" name="矩形 3"/>
              <p:cNvSpPr/>
              <p:nvPr/>
            </p:nvSpPr>
            <p:spPr>
              <a:xfrm>
                <a:off x="7204921" y="515938"/>
                <a:ext cx="3498055" cy="523212"/>
              </a:xfrm>
              <a:prstGeom prst="rect">
                <a:avLst/>
              </a:prstGeom>
              <a:noFill/>
              <a:ln w="9525">
                <a:noFill/>
                <a:miter/>
              </a:ln>
            </p:spPr>
            <p:txBody>
              <a:bodyPr wrap="none" lIns="91431" tIns="45716" rIns="91431" bIns="45716">
                <a:spAutoFit/>
              </a:bodyPr>
              <a:lstStyle/>
              <a:p>
                <a:r>
                  <a:rPr lang="zh-CN" altLang="zh-CN" sz="2800" b="1" dirty="0"/>
                  <a:t> （四</a:t>
                </a:r>
                <a:r>
                  <a:rPr lang="zh-CN" altLang="zh-CN" sz="2800" b="1" dirty="0" smtClean="0"/>
                  <a:t>）</a:t>
                </a:r>
                <a:r>
                  <a:rPr lang="zh-CN" altLang="en-US" sz="2800" b="1" smtClean="0"/>
                  <a:t>汉字教学策略</a:t>
                </a:r>
                <a:endParaRPr lang="zh-CN" altLang="zh-CN" sz="2800" dirty="0"/>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5324535"/>
          </a:xfrm>
          <a:prstGeom prst="rect">
            <a:avLst/>
          </a:prstGeom>
        </p:spPr>
        <p:txBody>
          <a:bodyPr wrap="square">
            <a:spAutoFit/>
          </a:bodyPr>
          <a:lstStyle/>
          <a:p>
            <a:r>
              <a:rPr lang="en-US" altLang="zh-CN" sz="3200" b="1" dirty="0"/>
              <a:t>1</a:t>
            </a:r>
            <a:r>
              <a:rPr lang="zh-CN" altLang="zh-CN" sz="3200" b="1" dirty="0"/>
              <a:t>、引导学生形成正确书写汉字的</a:t>
            </a:r>
            <a:r>
              <a:rPr lang="zh-CN" altLang="zh-CN" sz="3200" b="1" dirty="0" smtClean="0"/>
              <a:t>意识</a:t>
            </a:r>
            <a:endParaRPr lang="zh-CN" altLang="en-US" sz="3200" b="1" dirty="0" smtClean="0"/>
          </a:p>
          <a:p>
            <a:r>
              <a:rPr lang="zh-CN" altLang="en-US" sz="2800" dirty="0" smtClean="0"/>
              <a:t>（</a:t>
            </a:r>
            <a:r>
              <a:rPr lang="en-US" altLang="zh-CN" sz="2800" dirty="0" smtClean="0"/>
              <a:t>1</a:t>
            </a:r>
            <a:r>
              <a:rPr lang="zh-CN" altLang="en-US" sz="2800" dirty="0" smtClean="0"/>
              <a:t>）</a:t>
            </a:r>
            <a:r>
              <a:rPr lang="zh-CN" altLang="zh-CN" sz="2800" dirty="0" smtClean="0"/>
              <a:t>我们</a:t>
            </a:r>
            <a:r>
              <a:rPr lang="zh-CN" altLang="zh-CN" sz="2800" dirty="0"/>
              <a:t>在语文教学中经常教育学生，汉字是中华民族文化的瑰宝，是传承华夏文明的主要载体，学好汉字，是继承和弘扬中华民族文化的客观要求</a:t>
            </a:r>
            <a:r>
              <a:rPr lang="zh-CN" altLang="zh-CN" sz="2800" dirty="0" smtClean="0"/>
              <a:t>。</a:t>
            </a:r>
            <a:endParaRPr lang="zh-CN" altLang="en-US" sz="2800" dirty="0" smtClean="0"/>
          </a:p>
          <a:p>
            <a:r>
              <a:rPr lang="zh-CN" altLang="en-US" sz="2800" dirty="0" smtClean="0"/>
              <a:t>（</a:t>
            </a:r>
            <a:r>
              <a:rPr lang="en-US" altLang="zh-CN" sz="2800" dirty="0" smtClean="0"/>
              <a:t>2</a:t>
            </a:r>
            <a:r>
              <a:rPr lang="zh-CN" altLang="en-US" sz="2800" dirty="0" smtClean="0"/>
              <a:t>）</a:t>
            </a:r>
            <a:r>
              <a:rPr lang="zh-CN" altLang="zh-CN" sz="2800" dirty="0" smtClean="0"/>
              <a:t>我们</a:t>
            </a:r>
            <a:r>
              <a:rPr lang="zh-CN" altLang="zh-CN" sz="2800" dirty="0"/>
              <a:t>在日常教学中对学生的汉字书写提出明确、严格的要求</a:t>
            </a:r>
            <a:r>
              <a:rPr lang="zh-CN" altLang="zh-CN" sz="2800" dirty="0" smtClean="0"/>
              <a:t>。</a:t>
            </a:r>
            <a:endParaRPr lang="zh-CN" altLang="en-US" sz="2800" dirty="0" smtClean="0"/>
          </a:p>
          <a:p>
            <a:r>
              <a:rPr lang="zh-CN" altLang="en-US" sz="2800" dirty="0" smtClean="0"/>
              <a:t>（</a:t>
            </a:r>
            <a:r>
              <a:rPr lang="en-US" altLang="zh-CN" sz="2800" dirty="0" smtClean="0"/>
              <a:t>3</a:t>
            </a:r>
            <a:r>
              <a:rPr lang="zh-CN" altLang="en-US" sz="2800" dirty="0" smtClean="0"/>
              <a:t>）</a:t>
            </a:r>
            <a:r>
              <a:rPr lang="zh-CN" altLang="zh-CN" sz="2800" dirty="0" smtClean="0"/>
              <a:t>我们</a:t>
            </a:r>
            <a:r>
              <a:rPr lang="zh-CN" altLang="zh-CN" sz="2800" dirty="0"/>
              <a:t>引导学生定期对自己作业本上的错别字进行总结归类、查找出错的原因，指导学生对校内外标牌上的错别字进行调查，并撰写微型研究报告，全班交流</a:t>
            </a:r>
            <a:r>
              <a:rPr lang="zh-CN" altLang="zh-CN" sz="2800" dirty="0" smtClean="0"/>
              <a:t>。</a:t>
            </a:r>
            <a:endParaRPr lang="zh-CN" altLang="en-US" sz="2800" dirty="0" smtClean="0"/>
          </a:p>
          <a:p>
            <a:r>
              <a:rPr lang="zh-CN" altLang="en-US" sz="2800" dirty="0" smtClean="0"/>
              <a:t>（</a:t>
            </a:r>
            <a:r>
              <a:rPr lang="en-US" altLang="zh-CN" sz="2800" dirty="0" smtClean="0"/>
              <a:t>4</a:t>
            </a:r>
            <a:r>
              <a:rPr lang="zh-CN" altLang="en-US" sz="2800" dirty="0" smtClean="0"/>
              <a:t>）</a:t>
            </a:r>
            <a:r>
              <a:rPr lang="zh-CN" altLang="zh-CN" sz="2800" dirty="0" smtClean="0"/>
              <a:t>我们</a:t>
            </a:r>
            <a:r>
              <a:rPr lang="zh-CN" altLang="zh-CN" sz="2800" dirty="0"/>
              <a:t>在基础年级每学期开展一次汉字百词竞赛，选取课本中的生字词开展定时、闭卷的书写竞赛，既要求书写正确、也要求书写美观整洁。激发学生正确书写常见汉字的兴趣，也不断强化学生正确、整洁书写汉字的意识。</a:t>
            </a:r>
            <a:endParaRPr lang="zh-CN" altLang="zh-CN" sz="2800" dirty="0"/>
          </a:p>
        </p:txBody>
      </p:sp>
    </p:spTree>
  </p:cSld>
  <p:clrMapOvr>
    <a:masterClrMapping/>
  </p:clrMapOvr>
  <p:transition spd="med" advTm="0">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5" y="531303"/>
            <a:ext cx="7145867" cy="759006"/>
            <a:chOff x="4416212" y="560331"/>
            <a:chExt cx="7145867" cy="759006"/>
          </a:xfrm>
        </p:grpSpPr>
        <p:sp>
          <p:nvSpPr>
            <p:cNvPr id="11" name="矩形 10"/>
            <p:cNvSpPr/>
            <p:nvPr/>
          </p:nvSpPr>
          <p:spPr>
            <a:xfrm flipH="1" flipV="1">
              <a:off x="4416212" y="1273618"/>
              <a:ext cx="7145867"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581715" y="560331"/>
              <a:ext cx="5131144" cy="523212"/>
              <a:chOff x="5436365" y="515938"/>
              <a:chExt cx="5131144" cy="523212"/>
            </a:xfrm>
          </p:grpSpPr>
          <p:sp>
            <p:nvSpPr>
              <p:cNvPr id="7" name="矩形 3"/>
              <p:cNvSpPr/>
              <p:nvPr/>
            </p:nvSpPr>
            <p:spPr>
              <a:xfrm>
                <a:off x="7069454" y="515938"/>
                <a:ext cx="3498055" cy="523212"/>
              </a:xfrm>
              <a:prstGeom prst="rect">
                <a:avLst/>
              </a:prstGeom>
              <a:noFill/>
              <a:ln w="9525">
                <a:noFill/>
                <a:miter/>
              </a:ln>
            </p:spPr>
            <p:txBody>
              <a:bodyPr wrap="none" lIns="91431" tIns="45716" rIns="91431" bIns="45716">
                <a:spAutoFit/>
              </a:bodyPr>
              <a:lstStyle/>
              <a:p>
                <a:r>
                  <a:rPr lang="zh-CN" altLang="zh-CN" sz="2800" b="1" dirty="0"/>
                  <a:t> （四</a:t>
                </a:r>
                <a:r>
                  <a:rPr lang="zh-CN" altLang="zh-CN" sz="2800" b="1" dirty="0" smtClean="0"/>
                  <a:t>）</a:t>
                </a:r>
                <a:r>
                  <a:rPr lang="zh-CN" altLang="en-US" sz="2800" b="1" smtClean="0"/>
                  <a:t>汉字教学策略</a:t>
                </a:r>
                <a:endParaRPr lang="zh-CN" altLang="zh-CN" sz="2800" dirty="0"/>
              </a:p>
            </p:txBody>
          </p:sp>
          <p:grpSp>
            <p:nvGrpSpPr>
              <p:cNvPr id="8" name="组合 26"/>
              <p:cNvGrpSpPr/>
              <p:nvPr/>
            </p:nvGrpSpPr>
            <p:grpSpPr>
              <a:xfrm>
                <a:off x="5436365" y="569913"/>
                <a:ext cx="314327" cy="395331"/>
                <a:chOff x="318679" y="0"/>
                <a:chExt cx="254964" cy="427556"/>
              </a:xfrm>
            </p:grpSpPr>
            <p:sp>
              <p:nvSpPr>
                <p:cNvPr id="9" name="直接连接符 27"/>
                <p:cNvSpPr/>
                <p:nvPr/>
              </p:nvSpPr>
              <p:spPr>
                <a:xfrm>
                  <a:off x="359887"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318679" y="213778"/>
                  <a:ext cx="213756" cy="213778"/>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5509200"/>
          </a:xfrm>
          <a:prstGeom prst="rect">
            <a:avLst/>
          </a:prstGeom>
        </p:spPr>
        <p:txBody>
          <a:bodyPr wrap="square">
            <a:spAutoFit/>
          </a:bodyPr>
          <a:lstStyle/>
          <a:p>
            <a:pPr lvl="0"/>
            <a:r>
              <a:rPr lang="en-US" altLang="zh-CN" sz="3200" dirty="0"/>
              <a:t> </a:t>
            </a:r>
            <a:r>
              <a:rPr lang="zh-CN" altLang="en-US" sz="3200" dirty="0" smtClean="0"/>
              <a:t>      </a:t>
            </a:r>
            <a:r>
              <a:rPr lang="en-US" altLang="zh-CN" sz="3200" dirty="0" smtClean="0"/>
              <a:t>2</a:t>
            </a:r>
            <a:r>
              <a:rPr lang="zh-CN" altLang="en-US" sz="3200" dirty="0" smtClean="0"/>
              <a:t>、</a:t>
            </a:r>
            <a:r>
              <a:rPr lang="zh-CN" altLang="zh-CN" sz="3200" b="1" dirty="0" smtClean="0"/>
              <a:t>强化</a:t>
            </a:r>
            <a:r>
              <a:rPr lang="zh-CN" altLang="zh-CN" sz="3200" b="1" dirty="0"/>
              <a:t>汉字文化、汉字知识</a:t>
            </a:r>
            <a:r>
              <a:rPr lang="zh-CN" altLang="zh-CN" sz="3200" b="1" dirty="0" smtClean="0"/>
              <a:t>教学</a:t>
            </a:r>
            <a:endParaRPr lang="zh-CN" altLang="en-US" sz="3200" b="1" dirty="0" smtClean="0"/>
          </a:p>
          <a:p>
            <a:r>
              <a:rPr lang="zh-CN" altLang="zh-CN" sz="3200" b="1" dirty="0"/>
              <a:t>（</a:t>
            </a:r>
            <a:r>
              <a:rPr lang="en-US" altLang="zh-CN" sz="3200" b="1" dirty="0"/>
              <a:t>1</a:t>
            </a:r>
            <a:r>
              <a:rPr lang="zh-CN" altLang="zh-CN" sz="3200" b="1" dirty="0"/>
              <a:t>）开展汉字文化讲座，为学生的汉字学习提供文化背景</a:t>
            </a:r>
            <a:r>
              <a:rPr lang="zh-CN" altLang="zh-CN" sz="3200" b="1" dirty="0" smtClean="0"/>
              <a:t>。</a:t>
            </a:r>
            <a:endParaRPr lang="zh-CN" altLang="en-US" sz="3200" b="1" dirty="0" smtClean="0"/>
          </a:p>
          <a:p>
            <a:endParaRPr lang="zh-CN" altLang="en-US" sz="3200" b="1" dirty="0"/>
          </a:p>
          <a:p>
            <a:endParaRPr lang="zh-CN" altLang="en-US" sz="3200" b="1" dirty="0" smtClean="0"/>
          </a:p>
          <a:p>
            <a:endParaRPr lang="zh-CN" altLang="en-US" sz="3200" b="1" dirty="0"/>
          </a:p>
          <a:p>
            <a:endParaRPr lang="zh-CN" altLang="en-US" sz="3200" b="1" dirty="0" smtClean="0"/>
          </a:p>
          <a:p>
            <a:endParaRPr lang="zh-CN" altLang="zh-CN" sz="3200" dirty="0"/>
          </a:p>
          <a:p>
            <a:r>
              <a:rPr lang="zh-CN" altLang="zh-CN" sz="3200" b="1" dirty="0"/>
              <a:t>（</a:t>
            </a:r>
            <a:r>
              <a:rPr lang="en-US" altLang="zh-CN" sz="3200" b="1" dirty="0"/>
              <a:t>2</a:t>
            </a:r>
            <a:r>
              <a:rPr lang="zh-CN" altLang="zh-CN" sz="3200" b="1" dirty="0"/>
              <a:t>）从“笔画”到“部件”：赋予部件意义，用部件统领汉字</a:t>
            </a:r>
            <a:r>
              <a:rPr lang="zh-CN" altLang="zh-CN" sz="3200" b="1" dirty="0" smtClean="0"/>
              <a:t>学习</a:t>
            </a:r>
            <a:r>
              <a:rPr lang="zh-CN" altLang="en-US" sz="3200" b="1" dirty="0" smtClean="0"/>
              <a:t>。</a:t>
            </a:r>
            <a:endParaRPr lang="zh-CN" altLang="en-US" sz="3200" b="1" dirty="0" smtClean="0"/>
          </a:p>
          <a:p>
            <a:r>
              <a:rPr lang="zh-CN" altLang="zh-CN" sz="3200" b="1" dirty="0"/>
              <a:t>（</a:t>
            </a:r>
            <a:r>
              <a:rPr lang="en-US" altLang="zh-CN" sz="3200" b="1" dirty="0"/>
              <a:t>3</a:t>
            </a:r>
            <a:r>
              <a:rPr lang="zh-CN" altLang="zh-CN" sz="3200" b="1" dirty="0"/>
              <a:t>）从“单字”到“字族”，在对比和联想中提升汉字学习</a:t>
            </a:r>
            <a:r>
              <a:rPr lang="zh-CN" altLang="zh-CN" sz="3200" b="1" dirty="0" smtClean="0"/>
              <a:t>效果</a:t>
            </a:r>
            <a:r>
              <a:rPr lang="zh-CN" altLang="en-US" sz="3200" b="1" dirty="0" smtClean="0"/>
              <a:t>。</a:t>
            </a:r>
            <a:endParaRPr lang="zh-CN" altLang="en-US" sz="3200" b="1" dirty="0" smtClean="0"/>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2512" y="2570375"/>
            <a:ext cx="3035755" cy="2023836"/>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889" y="2559746"/>
            <a:ext cx="2794911" cy="1994583"/>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422" y="2570375"/>
            <a:ext cx="3035755" cy="202383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799" y="2530493"/>
            <a:ext cx="2794911" cy="2023836"/>
          </a:xfrm>
          <a:prstGeom prst="rect">
            <a:avLst/>
          </a:prstGeom>
        </p:spPr>
      </p:pic>
    </p:spTree>
  </p:cSld>
  <p:clrMapOvr>
    <a:masterClrMapping/>
  </p:clrMapOvr>
  <p:transition spd="med" advTm="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4706333" cy="538601"/>
              <a:chOff x="3997033" y="515938"/>
              <a:chExt cx="4706333" cy="538601"/>
            </a:xfrm>
          </p:grpSpPr>
          <p:sp>
            <p:nvSpPr>
              <p:cNvPr id="7" name="矩形 3"/>
              <p:cNvSpPr/>
              <p:nvPr/>
            </p:nvSpPr>
            <p:spPr>
              <a:xfrm>
                <a:off x="4427855" y="515938"/>
                <a:ext cx="4275511"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课题试图解决的主要问题</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pic>
        <p:nvPicPr>
          <p:cNvPr id="38" name="组合 13"/>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71218" y="2338615"/>
            <a:ext cx="6572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文本框 10"/>
          <p:cNvSpPr txBox="1">
            <a:spLocks noChangeArrowheads="1"/>
          </p:cNvSpPr>
          <p:nvPr/>
        </p:nvSpPr>
        <p:spPr bwMode="auto">
          <a:xfrm>
            <a:off x="5575981" y="2905353"/>
            <a:ext cx="2484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rgbClr val="FFFFFF"/>
                </a:solidFill>
                <a:latin typeface="微软雅黑" panose="020B0503020204020204" pitchFamily="34" charset="-122"/>
                <a:ea typeface="微软雅黑" panose="020B0503020204020204" pitchFamily="34" charset="-122"/>
              </a:rPr>
              <a:t>春种一粒粟</a:t>
            </a:r>
            <a:r>
              <a:rPr lang="en-US" altLang="zh-CN" sz="1400">
                <a:solidFill>
                  <a:srgbClr val="FFFFFF"/>
                </a:solidFill>
                <a:latin typeface="微软雅黑" panose="020B0503020204020204" pitchFamily="34" charset="-122"/>
                <a:ea typeface="微软雅黑" panose="020B0503020204020204" pitchFamily="34" charset="-122"/>
              </a:rPr>
              <a:t>,</a:t>
            </a:r>
            <a:r>
              <a:rPr lang="zh-CN" altLang="en-US" sz="1400">
                <a:solidFill>
                  <a:srgbClr val="FFFFFF"/>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40" name="文本框 11"/>
          <p:cNvSpPr txBox="1">
            <a:spLocks noChangeArrowheads="1"/>
          </p:cNvSpPr>
          <p:nvPr/>
        </p:nvSpPr>
        <p:spPr bwMode="auto">
          <a:xfrm>
            <a:off x="6199868" y="2330678"/>
            <a:ext cx="1895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FFFFFF"/>
                </a:solidFill>
                <a:latin typeface="微软雅黑" panose="020B0503020204020204" pitchFamily="34" charset="-122"/>
                <a:ea typeface="微软雅黑" panose="020B0503020204020204" pitchFamily="34" charset="-122"/>
              </a:rPr>
              <a:t>单击此处添加标题</a:t>
            </a: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42" name="文本框 23"/>
          <p:cNvSpPr txBox="1">
            <a:spLocks noChangeArrowheads="1"/>
          </p:cNvSpPr>
          <p:nvPr/>
        </p:nvSpPr>
        <p:spPr bwMode="auto">
          <a:xfrm>
            <a:off x="5575981" y="5062765"/>
            <a:ext cx="2484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rgbClr val="FFFFFF"/>
                </a:solidFill>
                <a:latin typeface="微软雅黑" panose="020B0503020204020204" pitchFamily="34" charset="-122"/>
                <a:ea typeface="微软雅黑" panose="020B0503020204020204" pitchFamily="34" charset="-122"/>
              </a:rPr>
              <a:t>春种一粒粟</a:t>
            </a:r>
            <a:r>
              <a:rPr lang="en-US" altLang="zh-CN" sz="1400">
                <a:solidFill>
                  <a:srgbClr val="FFFFFF"/>
                </a:solidFill>
                <a:latin typeface="微软雅黑" panose="020B0503020204020204" pitchFamily="34" charset="-122"/>
                <a:ea typeface="微软雅黑" panose="020B0503020204020204" pitchFamily="34" charset="-122"/>
              </a:rPr>
              <a:t>,</a:t>
            </a:r>
            <a:r>
              <a:rPr lang="zh-CN" altLang="en-US" sz="1400">
                <a:solidFill>
                  <a:srgbClr val="FFFFFF"/>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43" name="文本框 24"/>
          <p:cNvSpPr txBox="1">
            <a:spLocks noChangeArrowheads="1"/>
          </p:cNvSpPr>
          <p:nvPr/>
        </p:nvSpPr>
        <p:spPr bwMode="auto">
          <a:xfrm>
            <a:off x="6199868" y="4488090"/>
            <a:ext cx="1895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FFFFFF"/>
                </a:solidFill>
                <a:latin typeface="微软雅黑" panose="020B0503020204020204" pitchFamily="34" charset="-122"/>
                <a:ea typeface="微软雅黑" panose="020B0503020204020204" pitchFamily="34" charset="-122"/>
              </a:rPr>
              <a:t>单击此处添加标题</a:t>
            </a: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44" name="Freeform 5"/>
          <p:cNvSpPr/>
          <p:nvPr/>
        </p:nvSpPr>
        <p:spPr bwMode="auto">
          <a:xfrm rot="19556407">
            <a:off x="5625193" y="4432528"/>
            <a:ext cx="555625" cy="450850"/>
          </a:xfrm>
          <a:custGeom>
            <a:avLst/>
            <a:gdLst>
              <a:gd name="T0" fmla="*/ 2147483647 w 1269"/>
              <a:gd name="T1" fmla="*/ 2147483647 h 1288"/>
              <a:gd name="T2" fmla="*/ 2147483647 w 1269"/>
              <a:gd name="T3" fmla="*/ 2147483647 h 1288"/>
              <a:gd name="T4" fmla="*/ 2147483647 w 1269"/>
              <a:gd name="T5" fmla="*/ 2147483647 h 1288"/>
              <a:gd name="T6" fmla="*/ 2147483647 w 1269"/>
              <a:gd name="T7" fmla="*/ 2147483647 h 1288"/>
              <a:gd name="T8" fmla="*/ 2147483647 w 1269"/>
              <a:gd name="T9" fmla="*/ 2147483647 h 1288"/>
              <a:gd name="T10" fmla="*/ 2147483647 w 1269"/>
              <a:gd name="T11" fmla="*/ 2147483647 h 1288"/>
              <a:gd name="T12" fmla="*/ 2147483647 w 1269"/>
              <a:gd name="T13" fmla="*/ 2147483647 h 1288"/>
              <a:gd name="T14" fmla="*/ 2147483647 w 1269"/>
              <a:gd name="T15" fmla="*/ 2147483647 h 1288"/>
              <a:gd name="T16" fmla="*/ 2147483647 w 1269"/>
              <a:gd name="T17" fmla="*/ 2147483647 h 1288"/>
              <a:gd name="T18" fmla="*/ 2147483647 w 1269"/>
              <a:gd name="T19" fmla="*/ 2147483647 h 1288"/>
              <a:gd name="T20" fmla="*/ 2147483647 w 1269"/>
              <a:gd name="T21" fmla="*/ 2147483647 h 1288"/>
              <a:gd name="T22" fmla="*/ 2147483647 w 1269"/>
              <a:gd name="T23" fmla="*/ 2147483647 h 1288"/>
              <a:gd name="T24" fmla="*/ 2147483647 w 1269"/>
              <a:gd name="T25" fmla="*/ 2147483647 h 1288"/>
              <a:gd name="T26" fmla="*/ 2147483647 w 1269"/>
              <a:gd name="T27" fmla="*/ 2147483647 h 1288"/>
              <a:gd name="T28" fmla="*/ 2147483647 w 1269"/>
              <a:gd name="T29" fmla="*/ 2147483647 h 1288"/>
              <a:gd name="T30" fmla="*/ 2147483647 w 1269"/>
              <a:gd name="T31" fmla="*/ 2147483647 h 1288"/>
              <a:gd name="T32" fmla="*/ 2147483647 w 1269"/>
              <a:gd name="T33" fmla="*/ 2147483647 h 1288"/>
              <a:gd name="T34" fmla="*/ 2147483647 w 1269"/>
              <a:gd name="T35" fmla="*/ 2147483647 h 1288"/>
              <a:gd name="T36" fmla="*/ 2147483647 w 1269"/>
              <a:gd name="T37" fmla="*/ 2147483647 h 1288"/>
              <a:gd name="T38" fmla="*/ 2147483647 w 1269"/>
              <a:gd name="T39" fmla="*/ 2147483647 h 1288"/>
              <a:gd name="T40" fmla="*/ 2147483647 w 1269"/>
              <a:gd name="T41" fmla="*/ 0 h 1288"/>
              <a:gd name="T42" fmla="*/ 2147483647 w 1269"/>
              <a:gd name="T43" fmla="*/ 0 h 1288"/>
              <a:gd name="T44" fmla="*/ 2147483647 w 1269"/>
              <a:gd name="T45" fmla="*/ 2147483647 h 1288"/>
              <a:gd name="T46" fmla="*/ 2147483647 w 1269"/>
              <a:gd name="T47" fmla="*/ 2147483647 h 1288"/>
              <a:gd name="T48" fmla="*/ 2147483647 w 1269"/>
              <a:gd name="T49" fmla="*/ 2147483647 h 1288"/>
              <a:gd name="T50" fmla="*/ 2147483647 w 1269"/>
              <a:gd name="T51" fmla="*/ 2147483647 h 1288"/>
              <a:gd name="T52" fmla="*/ 2147483647 w 1269"/>
              <a:gd name="T53" fmla="*/ 2147483647 h 1288"/>
              <a:gd name="T54" fmla="*/ 2147483647 w 1269"/>
              <a:gd name="T55" fmla="*/ 2147483647 h 1288"/>
              <a:gd name="T56" fmla="*/ 2147483647 w 1269"/>
              <a:gd name="T57" fmla="*/ 2147483647 h 1288"/>
              <a:gd name="T58" fmla="*/ 2147483647 w 1269"/>
              <a:gd name="T59" fmla="*/ 2147483647 h 1288"/>
              <a:gd name="T60" fmla="*/ 2147483647 w 1269"/>
              <a:gd name="T61" fmla="*/ 2147483647 h 1288"/>
              <a:gd name="T62" fmla="*/ 2147483647 w 1269"/>
              <a:gd name="T63" fmla="*/ 2147483647 h 1288"/>
              <a:gd name="T64" fmla="*/ 2147483647 w 1269"/>
              <a:gd name="T65" fmla="*/ 2147483647 h 1288"/>
              <a:gd name="T66" fmla="*/ 2147483647 w 1269"/>
              <a:gd name="T67" fmla="*/ 2147483647 h 1288"/>
              <a:gd name="T68" fmla="*/ 2147483647 w 1269"/>
              <a:gd name="T69" fmla="*/ 2147483647 h 1288"/>
              <a:gd name="T70" fmla="*/ 2147483647 w 1269"/>
              <a:gd name="T71" fmla="*/ 2147483647 h 1288"/>
              <a:gd name="T72" fmla="*/ 2147483647 w 1269"/>
              <a:gd name="T73" fmla="*/ 2147483647 h 1288"/>
              <a:gd name="T74" fmla="*/ 2147483647 w 1269"/>
              <a:gd name="T75" fmla="*/ 2147483647 h 1288"/>
              <a:gd name="T76" fmla="*/ 0 w 1269"/>
              <a:gd name="T77" fmla="*/ 2147483647 h 1288"/>
              <a:gd name="T78" fmla="*/ 2147483647 w 1269"/>
              <a:gd name="T79" fmla="*/ 2147483647 h 1288"/>
              <a:gd name="T80" fmla="*/ 2147483647 w 1269"/>
              <a:gd name="T81" fmla="*/ 2147483647 h 1288"/>
              <a:gd name="T82" fmla="*/ 2147483647 w 1269"/>
              <a:gd name="T83" fmla="*/ 2147483647 h 1288"/>
              <a:gd name="T84" fmla="*/ 2147483647 w 1269"/>
              <a:gd name="T85" fmla="*/ 2147483647 h 1288"/>
              <a:gd name="T86" fmla="*/ 2147483647 w 1269"/>
              <a:gd name="T87" fmla="*/ 2147483647 h 1288"/>
              <a:gd name="T88" fmla="*/ 2147483647 w 1269"/>
              <a:gd name="T89" fmla="*/ 2147483647 h 1288"/>
              <a:gd name="T90" fmla="*/ 2147483647 w 1269"/>
              <a:gd name="T91" fmla="*/ 2147483647 h 12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69"/>
              <a:gd name="T139" fmla="*/ 0 h 1288"/>
              <a:gd name="T140" fmla="*/ 1269 w 1269"/>
              <a:gd name="T141" fmla="*/ 1288 h 12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69" h="1288">
                <a:moveTo>
                  <a:pt x="828" y="1179"/>
                </a:moveTo>
                <a:lnTo>
                  <a:pt x="730" y="1072"/>
                </a:lnTo>
                <a:lnTo>
                  <a:pt x="730" y="774"/>
                </a:lnTo>
                <a:lnTo>
                  <a:pt x="1269" y="986"/>
                </a:lnTo>
                <a:lnTo>
                  <a:pt x="1196" y="752"/>
                </a:lnTo>
                <a:lnTo>
                  <a:pt x="730" y="453"/>
                </a:lnTo>
                <a:lnTo>
                  <a:pt x="730" y="164"/>
                </a:lnTo>
                <a:lnTo>
                  <a:pt x="728" y="131"/>
                </a:lnTo>
                <a:lnTo>
                  <a:pt x="721" y="100"/>
                </a:lnTo>
                <a:lnTo>
                  <a:pt x="714" y="72"/>
                </a:lnTo>
                <a:lnTo>
                  <a:pt x="709" y="60"/>
                </a:lnTo>
                <a:lnTo>
                  <a:pt x="704" y="48"/>
                </a:lnTo>
                <a:lnTo>
                  <a:pt x="697" y="38"/>
                </a:lnTo>
                <a:lnTo>
                  <a:pt x="690" y="28"/>
                </a:lnTo>
                <a:lnTo>
                  <a:pt x="684" y="20"/>
                </a:lnTo>
                <a:lnTo>
                  <a:pt x="676" y="14"/>
                </a:lnTo>
                <a:lnTo>
                  <a:pt x="668" y="8"/>
                </a:lnTo>
                <a:lnTo>
                  <a:pt x="659" y="4"/>
                </a:lnTo>
                <a:lnTo>
                  <a:pt x="649" y="2"/>
                </a:lnTo>
                <a:lnTo>
                  <a:pt x="639" y="0"/>
                </a:lnTo>
                <a:lnTo>
                  <a:pt x="629" y="2"/>
                </a:lnTo>
                <a:lnTo>
                  <a:pt x="619" y="4"/>
                </a:lnTo>
                <a:lnTo>
                  <a:pt x="611" y="10"/>
                </a:lnTo>
                <a:lnTo>
                  <a:pt x="601" y="16"/>
                </a:lnTo>
                <a:lnTo>
                  <a:pt x="593" y="24"/>
                </a:lnTo>
                <a:lnTo>
                  <a:pt x="586" y="34"/>
                </a:lnTo>
                <a:lnTo>
                  <a:pt x="579" y="43"/>
                </a:lnTo>
                <a:lnTo>
                  <a:pt x="572" y="55"/>
                </a:lnTo>
                <a:lnTo>
                  <a:pt x="567" y="67"/>
                </a:lnTo>
                <a:lnTo>
                  <a:pt x="563" y="80"/>
                </a:lnTo>
                <a:lnTo>
                  <a:pt x="555" y="108"/>
                </a:lnTo>
                <a:lnTo>
                  <a:pt x="550" y="136"/>
                </a:lnTo>
                <a:lnTo>
                  <a:pt x="548" y="164"/>
                </a:lnTo>
                <a:lnTo>
                  <a:pt x="547" y="454"/>
                </a:lnTo>
                <a:lnTo>
                  <a:pt x="547" y="448"/>
                </a:lnTo>
                <a:lnTo>
                  <a:pt x="73" y="752"/>
                </a:lnTo>
                <a:lnTo>
                  <a:pt x="0" y="986"/>
                </a:lnTo>
                <a:lnTo>
                  <a:pt x="547" y="772"/>
                </a:lnTo>
                <a:lnTo>
                  <a:pt x="546" y="1081"/>
                </a:lnTo>
                <a:lnTo>
                  <a:pt x="457" y="1179"/>
                </a:lnTo>
                <a:lnTo>
                  <a:pt x="439" y="1288"/>
                </a:lnTo>
                <a:lnTo>
                  <a:pt x="643" y="1203"/>
                </a:lnTo>
                <a:lnTo>
                  <a:pt x="844" y="1288"/>
                </a:lnTo>
                <a:lnTo>
                  <a:pt x="828" y="117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文本框 28"/>
          <p:cNvSpPr txBox="1">
            <a:spLocks noChangeArrowheads="1"/>
          </p:cNvSpPr>
          <p:nvPr/>
        </p:nvSpPr>
        <p:spPr bwMode="auto">
          <a:xfrm>
            <a:off x="8646206" y="2884715"/>
            <a:ext cx="2484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rgbClr val="FFFFFF"/>
                </a:solidFill>
                <a:latin typeface="微软雅黑" panose="020B0503020204020204" pitchFamily="34" charset="-122"/>
                <a:ea typeface="微软雅黑" panose="020B0503020204020204" pitchFamily="34" charset="-122"/>
              </a:rPr>
              <a:t>春种一粒粟</a:t>
            </a:r>
            <a:r>
              <a:rPr lang="en-US" altLang="zh-CN" sz="1400">
                <a:solidFill>
                  <a:srgbClr val="FFFFFF"/>
                </a:solidFill>
                <a:latin typeface="微软雅黑" panose="020B0503020204020204" pitchFamily="34" charset="-122"/>
                <a:ea typeface="微软雅黑" panose="020B0503020204020204" pitchFamily="34" charset="-122"/>
              </a:rPr>
              <a:t>,</a:t>
            </a:r>
            <a:r>
              <a:rPr lang="zh-CN" altLang="en-US" sz="1400">
                <a:solidFill>
                  <a:srgbClr val="FFFFFF"/>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47" name="文本框 29"/>
          <p:cNvSpPr txBox="1">
            <a:spLocks noChangeArrowheads="1"/>
          </p:cNvSpPr>
          <p:nvPr/>
        </p:nvSpPr>
        <p:spPr bwMode="auto">
          <a:xfrm>
            <a:off x="9281206" y="2341790"/>
            <a:ext cx="1893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FFFFFF"/>
                </a:solidFill>
                <a:latin typeface="微软雅黑" panose="020B0503020204020204" pitchFamily="34" charset="-122"/>
                <a:ea typeface="微软雅黑" panose="020B0503020204020204" pitchFamily="34" charset="-122"/>
              </a:rPr>
              <a:t>单击此处添加标题</a:t>
            </a:r>
            <a:endParaRPr lang="zh-CN" altLang="en-US" sz="1600" b="1">
              <a:solidFill>
                <a:srgbClr val="FFFFFF"/>
              </a:solidFill>
              <a:latin typeface="微软雅黑" panose="020B0503020204020204" pitchFamily="34" charset="-122"/>
              <a:ea typeface="微软雅黑" panose="020B0503020204020204" pitchFamily="34" charset="-122"/>
            </a:endParaRPr>
          </a:p>
        </p:txBody>
      </p:sp>
      <p:pic>
        <p:nvPicPr>
          <p:cNvPr id="48" name="组合 3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781" y="2295753"/>
            <a:ext cx="4318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文本框 36"/>
          <p:cNvSpPr txBox="1">
            <a:spLocks noChangeArrowheads="1"/>
          </p:cNvSpPr>
          <p:nvPr/>
        </p:nvSpPr>
        <p:spPr bwMode="auto">
          <a:xfrm>
            <a:off x="8646206" y="5062765"/>
            <a:ext cx="2484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rgbClr val="FFFFFF"/>
                </a:solidFill>
                <a:latin typeface="微软雅黑" panose="020B0503020204020204" pitchFamily="34" charset="-122"/>
                <a:ea typeface="微软雅黑" panose="020B0503020204020204" pitchFamily="34" charset="-122"/>
              </a:rPr>
              <a:t>春种一粒粟</a:t>
            </a:r>
            <a:r>
              <a:rPr lang="en-US" altLang="zh-CN" sz="1400">
                <a:solidFill>
                  <a:srgbClr val="FFFFFF"/>
                </a:solidFill>
                <a:latin typeface="微软雅黑" panose="020B0503020204020204" pitchFamily="34" charset="-122"/>
                <a:ea typeface="微软雅黑" panose="020B0503020204020204" pitchFamily="34" charset="-122"/>
              </a:rPr>
              <a:t>,</a:t>
            </a:r>
            <a:r>
              <a:rPr lang="zh-CN" altLang="en-US" sz="1400">
                <a:solidFill>
                  <a:srgbClr val="FFFFFF"/>
                </a:solidFill>
                <a:latin typeface="微软雅黑" panose="020B0503020204020204" pitchFamily="34" charset="-122"/>
                <a:ea typeface="微软雅黑" panose="020B0503020204020204" pitchFamily="34" charset="-122"/>
              </a:rPr>
              <a:t>秋收万颗籽，点滴进步，成就价值是我们的一贯的追求。</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51" name="文本框 37"/>
          <p:cNvSpPr txBox="1">
            <a:spLocks noChangeArrowheads="1"/>
          </p:cNvSpPr>
          <p:nvPr/>
        </p:nvSpPr>
        <p:spPr bwMode="auto">
          <a:xfrm>
            <a:off x="9219293" y="4488090"/>
            <a:ext cx="1895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FFFFFF"/>
                </a:solidFill>
                <a:latin typeface="微软雅黑" panose="020B0503020204020204" pitchFamily="34" charset="-122"/>
                <a:ea typeface="微软雅黑" panose="020B0503020204020204" pitchFamily="34" charset="-122"/>
              </a:rPr>
              <a:t>单击此处添加标题</a:t>
            </a: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52" name="Freeform 110"/>
          <p:cNvSpPr>
            <a:spLocks noEditPoints="1"/>
          </p:cNvSpPr>
          <p:nvPr/>
        </p:nvSpPr>
        <p:spPr bwMode="auto">
          <a:xfrm>
            <a:off x="8863693" y="4457928"/>
            <a:ext cx="306388" cy="381000"/>
          </a:xfrm>
          <a:custGeom>
            <a:avLst/>
            <a:gdLst>
              <a:gd name="T0" fmla="*/ 2147483647 w 233"/>
              <a:gd name="T1" fmla="*/ 0 h 288"/>
              <a:gd name="T2" fmla="*/ 0 w 233"/>
              <a:gd name="T3" fmla="*/ 2147483647 h 288"/>
              <a:gd name="T4" fmla="*/ 2147483647 w 233"/>
              <a:gd name="T5" fmla="*/ 2147483647 h 288"/>
              <a:gd name="T6" fmla="*/ 2147483647 w 233"/>
              <a:gd name="T7" fmla="*/ 2147483647 h 288"/>
              <a:gd name="T8" fmla="*/ 2147483647 w 233"/>
              <a:gd name="T9" fmla="*/ 2147483647 h 288"/>
              <a:gd name="T10" fmla="*/ 2147483647 w 233"/>
              <a:gd name="T11" fmla="*/ 2147483647 h 288"/>
              <a:gd name="T12" fmla="*/ 2147483647 w 233"/>
              <a:gd name="T13" fmla="*/ 2147483647 h 288"/>
              <a:gd name="T14" fmla="*/ 2147483647 w 233"/>
              <a:gd name="T15" fmla="*/ 2147483647 h 288"/>
              <a:gd name="T16" fmla="*/ 2147483647 w 233"/>
              <a:gd name="T17" fmla="*/ 2147483647 h 288"/>
              <a:gd name="T18" fmla="*/ 2147483647 w 233"/>
              <a:gd name="T19" fmla="*/ 2147483647 h 288"/>
              <a:gd name="T20" fmla="*/ 2147483647 w 233"/>
              <a:gd name="T21" fmla="*/ 2147483647 h 288"/>
              <a:gd name="T22" fmla="*/ 2147483647 w 233"/>
              <a:gd name="T23" fmla="*/ 2147483647 h 288"/>
              <a:gd name="T24" fmla="*/ 2147483647 w 233"/>
              <a:gd name="T25" fmla="*/ 2147483647 h 288"/>
              <a:gd name="T26" fmla="*/ 2147483647 w 233"/>
              <a:gd name="T27" fmla="*/ 2147483647 h 288"/>
              <a:gd name="T28" fmla="*/ 2147483647 w 233"/>
              <a:gd name="T29" fmla="*/ 2147483647 h 288"/>
              <a:gd name="T30" fmla="*/ 2147483647 w 233"/>
              <a:gd name="T31" fmla="*/ 2147483647 h 288"/>
              <a:gd name="T32" fmla="*/ 2147483647 w 233"/>
              <a:gd name="T33" fmla="*/ 2147483647 h 288"/>
              <a:gd name="T34" fmla="*/ 2147483647 w 233"/>
              <a:gd name="T35" fmla="*/ 2147483647 h 288"/>
              <a:gd name="T36" fmla="*/ 2147483647 w 233"/>
              <a:gd name="T37" fmla="*/ 2147483647 h 288"/>
              <a:gd name="T38" fmla="*/ 2147483647 w 233"/>
              <a:gd name="T39" fmla="*/ 2147483647 h 288"/>
              <a:gd name="T40" fmla="*/ 2147483647 w 233"/>
              <a:gd name="T41" fmla="*/ 2147483647 h 288"/>
              <a:gd name="T42" fmla="*/ 2147483647 w 233"/>
              <a:gd name="T43" fmla="*/ 2147483647 h 288"/>
              <a:gd name="T44" fmla="*/ 2147483647 w 233"/>
              <a:gd name="T45" fmla="*/ 2147483647 h 288"/>
              <a:gd name="T46" fmla="*/ 2147483647 w 233"/>
              <a:gd name="T47" fmla="*/ 2147483647 h 288"/>
              <a:gd name="T48" fmla="*/ 2147483647 w 233"/>
              <a:gd name="T49" fmla="*/ 2147483647 h 288"/>
              <a:gd name="T50" fmla="*/ 2147483647 w 233"/>
              <a:gd name="T51" fmla="*/ 2147483647 h 288"/>
              <a:gd name="T52" fmla="*/ 2147483647 w 233"/>
              <a:gd name="T53" fmla="*/ 2147483647 h 288"/>
              <a:gd name="T54" fmla="*/ 2147483647 w 233"/>
              <a:gd name="T55" fmla="*/ 2147483647 h 288"/>
              <a:gd name="T56" fmla="*/ 2147483647 w 233"/>
              <a:gd name="T57" fmla="*/ 2147483647 h 288"/>
              <a:gd name="T58" fmla="*/ 2147483647 w 233"/>
              <a:gd name="T59" fmla="*/ 2147483647 h 288"/>
              <a:gd name="T60" fmla="*/ 2147483647 w 233"/>
              <a:gd name="T61" fmla="*/ 2147483647 h 288"/>
              <a:gd name="T62" fmla="*/ 2147483647 w 233"/>
              <a:gd name="T63" fmla="*/ 2147483647 h 288"/>
              <a:gd name="T64" fmla="*/ 2147483647 w 233"/>
              <a:gd name="T65" fmla="*/ 2147483647 h 288"/>
              <a:gd name="T66" fmla="*/ 2147483647 w 233"/>
              <a:gd name="T67" fmla="*/ 2147483647 h 288"/>
              <a:gd name="T68" fmla="*/ 2147483647 w 233"/>
              <a:gd name="T69" fmla="*/ 2147483647 h 288"/>
              <a:gd name="T70" fmla="*/ 2147483647 w 233"/>
              <a:gd name="T71" fmla="*/ 2147483647 h 288"/>
              <a:gd name="T72" fmla="*/ 2147483647 w 233"/>
              <a:gd name="T73" fmla="*/ 2147483647 h 288"/>
              <a:gd name="T74" fmla="*/ 2147483647 w 233"/>
              <a:gd name="T75" fmla="*/ 2147483647 h 288"/>
              <a:gd name="T76" fmla="*/ 2147483647 w 233"/>
              <a:gd name="T77" fmla="*/ 2147483647 h 288"/>
              <a:gd name="T78" fmla="*/ 2147483647 w 233"/>
              <a:gd name="T79" fmla="*/ 2147483647 h 288"/>
              <a:gd name="T80" fmla="*/ 2147483647 w 233"/>
              <a:gd name="T81" fmla="*/ 2147483647 h 288"/>
              <a:gd name="T82" fmla="*/ 2147483647 w 233"/>
              <a:gd name="T83" fmla="*/ 2147483647 h 288"/>
              <a:gd name="T84" fmla="*/ 2147483647 w 233"/>
              <a:gd name="T85" fmla="*/ 2147483647 h 288"/>
              <a:gd name="T86" fmla="*/ 2147483647 w 233"/>
              <a:gd name="T87" fmla="*/ 2147483647 h 288"/>
              <a:gd name="T88" fmla="*/ 2147483647 w 233"/>
              <a:gd name="T89" fmla="*/ 2147483647 h 288"/>
              <a:gd name="T90" fmla="*/ 2147483647 w 233"/>
              <a:gd name="T91" fmla="*/ 2147483647 h 288"/>
              <a:gd name="T92" fmla="*/ 2147483647 w 233"/>
              <a:gd name="T93" fmla="*/ 2147483647 h 288"/>
              <a:gd name="T94" fmla="*/ 2147483647 w 233"/>
              <a:gd name="T95" fmla="*/ 2147483647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
              <a:gd name="T145" fmla="*/ 0 h 288"/>
              <a:gd name="T146" fmla="*/ 233 w 233"/>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 h="288">
                <a:moveTo>
                  <a:pt x="209" y="0"/>
                </a:moveTo>
                <a:cubicBezTo>
                  <a:pt x="24" y="0"/>
                  <a:pt x="24" y="0"/>
                  <a:pt x="24" y="0"/>
                </a:cubicBezTo>
                <a:cubicBezTo>
                  <a:pt x="11" y="0"/>
                  <a:pt x="0" y="11"/>
                  <a:pt x="0" y="24"/>
                </a:cubicBezTo>
                <a:cubicBezTo>
                  <a:pt x="0" y="264"/>
                  <a:pt x="0" y="264"/>
                  <a:pt x="0" y="264"/>
                </a:cubicBezTo>
                <a:cubicBezTo>
                  <a:pt x="0" y="277"/>
                  <a:pt x="11" y="288"/>
                  <a:pt x="24" y="288"/>
                </a:cubicBezTo>
                <a:cubicBezTo>
                  <a:pt x="209" y="288"/>
                  <a:pt x="209" y="288"/>
                  <a:pt x="209" y="288"/>
                </a:cubicBezTo>
                <a:cubicBezTo>
                  <a:pt x="223" y="288"/>
                  <a:pt x="233" y="277"/>
                  <a:pt x="233" y="264"/>
                </a:cubicBezTo>
                <a:cubicBezTo>
                  <a:pt x="233" y="24"/>
                  <a:pt x="233" y="24"/>
                  <a:pt x="233" y="24"/>
                </a:cubicBezTo>
                <a:cubicBezTo>
                  <a:pt x="233" y="11"/>
                  <a:pt x="223" y="0"/>
                  <a:pt x="209" y="0"/>
                </a:cubicBezTo>
                <a:close/>
                <a:moveTo>
                  <a:pt x="26" y="37"/>
                </a:moveTo>
                <a:cubicBezTo>
                  <a:pt x="26" y="31"/>
                  <a:pt x="32" y="26"/>
                  <a:pt x="39" y="26"/>
                </a:cubicBezTo>
                <a:cubicBezTo>
                  <a:pt x="194" y="26"/>
                  <a:pt x="194" y="26"/>
                  <a:pt x="194" y="26"/>
                </a:cubicBezTo>
                <a:cubicBezTo>
                  <a:pt x="201" y="26"/>
                  <a:pt x="207" y="31"/>
                  <a:pt x="207" y="37"/>
                </a:cubicBezTo>
                <a:cubicBezTo>
                  <a:pt x="207" y="82"/>
                  <a:pt x="207" y="82"/>
                  <a:pt x="207" y="82"/>
                </a:cubicBezTo>
                <a:cubicBezTo>
                  <a:pt x="207" y="88"/>
                  <a:pt x="201" y="93"/>
                  <a:pt x="194" y="93"/>
                </a:cubicBezTo>
                <a:cubicBezTo>
                  <a:pt x="39" y="93"/>
                  <a:pt x="39" y="93"/>
                  <a:pt x="39" y="93"/>
                </a:cubicBezTo>
                <a:cubicBezTo>
                  <a:pt x="32" y="93"/>
                  <a:pt x="26" y="88"/>
                  <a:pt x="26" y="82"/>
                </a:cubicBezTo>
                <a:lnTo>
                  <a:pt x="26" y="37"/>
                </a:lnTo>
                <a:close/>
                <a:moveTo>
                  <a:pt x="47" y="257"/>
                </a:moveTo>
                <a:cubicBezTo>
                  <a:pt x="37" y="257"/>
                  <a:pt x="37" y="257"/>
                  <a:pt x="37" y="257"/>
                </a:cubicBezTo>
                <a:cubicBezTo>
                  <a:pt x="31" y="257"/>
                  <a:pt x="26" y="251"/>
                  <a:pt x="26" y="243"/>
                </a:cubicBezTo>
                <a:cubicBezTo>
                  <a:pt x="26" y="235"/>
                  <a:pt x="31" y="229"/>
                  <a:pt x="37" y="229"/>
                </a:cubicBezTo>
                <a:cubicBezTo>
                  <a:pt x="47" y="229"/>
                  <a:pt x="47" y="229"/>
                  <a:pt x="47" y="229"/>
                </a:cubicBezTo>
                <a:cubicBezTo>
                  <a:pt x="53" y="229"/>
                  <a:pt x="58" y="235"/>
                  <a:pt x="58" y="243"/>
                </a:cubicBezTo>
                <a:cubicBezTo>
                  <a:pt x="58" y="251"/>
                  <a:pt x="53" y="257"/>
                  <a:pt x="47" y="257"/>
                </a:cubicBezTo>
                <a:close/>
                <a:moveTo>
                  <a:pt x="47" y="204"/>
                </a:moveTo>
                <a:cubicBezTo>
                  <a:pt x="37" y="204"/>
                  <a:pt x="37" y="204"/>
                  <a:pt x="37" y="204"/>
                </a:cubicBezTo>
                <a:cubicBezTo>
                  <a:pt x="31" y="204"/>
                  <a:pt x="26" y="198"/>
                  <a:pt x="26" y="190"/>
                </a:cubicBezTo>
                <a:cubicBezTo>
                  <a:pt x="26" y="182"/>
                  <a:pt x="31" y="175"/>
                  <a:pt x="37" y="175"/>
                </a:cubicBezTo>
                <a:cubicBezTo>
                  <a:pt x="47" y="175"/>
                  <a:pt x="47" y="175"/>
                  <a:pt x="47" y="175"/>
                </a:cubicBezTo>
                <a:cubicBezTo>
                  <a:pt x="53" y="175"/>
                  <a:pt x="58" y="182"/>
                  <a:pt x="58" y="190"/>
                </a:cubicBezTo>
                <a:cubicBezTo>
                  <a:pt x="58" y="198"/>
                  <a:pt x="53" y="204"/>
                  <a:pt x="47" y="204"/>
                </a:cubicBezTo>
                <a:close/>
                <a:moveTo>
                  <a:pt x="47" y="151"/>
                </a:moveTo>
                <a:cubicBezTo>
                  <a:pt x="37" y="151"/>
                  <a:pt x="37" y="151"/>
                  <a:pt x="37" y="151"/>
                </a:cubicBezTo>
                <a:cubicBezTo>
                  <a:pt x="31" y="151"/>
                  <a:pt x="26" y="145"/>
                  <a:pt x="26" y="137"/>
                </a:cubicBezTo>
                <a:cubicBezTo>
                  <a:pt x="26" y="129"/>
                  <a:pt x="31" y="122"/>
                  <a:pt x="37" y="122"/>
                </a:cubicBezTo>
                <a:cubicBezTo>
                  <a:pt x="47" y="122"/>
                  <a:pt x="47" y="122"/>
                  <a:pt x="47" y="122"/>
                </a:cubicBezTo>
                <a:cubicBezTo>
                  <a:pt x="53" y="122"/>
                  <a:pt x="58" y="129"/>
                  <a:pt x="58" y="137"/>
                </a:cubicBezTo>
                <a:cubicBezTo>
                  <a:pt x="58" y="145"/>
                  <a:pt x="53" y="151"/>
                  <a:pt x="47" y="151"/>
                </a:cubicBezTo>
                <a:close/>
                <a:moveTo>
                  <a:pt x="96" y="257"/>
                </a:moveTo>
                <a:cubicBezTo>
                  <a:pt x="86" y="257"/>
                  <a:pt x="86" y="257"/>
                  <a:pt x="86" y="257"/>
                </a:cubicBezTo>
                <a:cubicBezTo>
                  <a:pt x="80" y="257"/>
                  <a:pt x="75" y="251"/>
                  <a:pt x="75" y="243"/>
                </a:cubicBezTo>
                <a:cubicBezTo>
                  <a:pt x="75" y="235"/>
                  <a:pt x="80" y="229"/>
                  <a:pt x="86" y="229"/>
                </a:cubicBezTo>
                <a:cubicBezTo>
                  <a:pt x="96" y="229"/>
                  <a:pt x="96" y="229"/>
                  <a:pt x="96" y="229"/>
                </a:cubicBezTo>
                <a:cubicBezTo>
                  <a:pt x="102" y="229"/>
                  <a:pt x="107" y="235"/>
                  <a:pt x="107" y="243"/>
                </a:cubicBezTo>
                <a:cubicBezTo>
                  <a:pt x="107" y="251"/>
                  <a:pt x="102" y="257"/>
                  <a:pt x="96" y="257"/>
                </a:cubicBezTo>
                <a:close/>
                <a:moveTo>
                  <a:pt x="96" y="204"/>
                </a:moveTo>
                <a:cubicBezTo>
                  <a:pt x="86" y="204"/>
                  <a:pt x="86" y="204"/>
                  <a:pt x="86" y="204"/>
                </a:cubicBezTo>
                <a:cubicBezTo>
                  <a:pt x="80" y="204"/>
                  <a:pt x="75" y="198"/>
                  <a:pt x="75" y="190"/>
                </a:cubicBezTo>
                <a:cubicBezTo>
                  <a:pt x="75" y="182"/>
                  <a:pt x="80" y="175"/>
                  <a:pt x="86" y="175"/>
                </a:cubicBezTo>
                <a:cubicBezTo>
                  <a:pt x="96" y="175"/>
                  <a:pt x="96" y="175"/>
                  <a:pt x="96" y="175"/>
                </a:cubicBezTo>
                <a:cubicBezTo>
                  <a:pt x="102" y="175"/>
                  <a:pt x="107" y="182"/>
                  <a:pt x="107" y="190"/>
                </a:cubicBezTo>
                <a:cubicBezTo>
                  <a:pt x="107" y="198"/>
                  <a:pt x="102" y="204"/>
                  <a:pt x="96" y="204"/>
                </a:cubicBezTo>
                <a:close/>
                <a:moveTo>
                  <a:pt x="96" y="151"/>
                </a:moveTo>
                <a:cubicBezTo>
                  <a:pt x="86" y="151"/>
                  <a:pt x="86" y="151"/>
                  <a:pt x="86" y="151"/>
                </a:cubicBezTo>
                <a:cubicBezTo>
                  <a:pt x="80" y="151"/>
                  <a:pt x="75" y="145"/>
                  <a:pt x="75" y="137"/>
                </a:cubicBezTo>
                <a:cubicBezTo>
                  <a:pt x="75" y="129"/>
                  <a:pt x="80" y="122"/>
                  <a:pt x="86" y="122"/>
                </a:cubicBezTo>
                <a:cubicBezTo>
                  <a:pt x="96" y="122"/>
                  <a:pt x="96" y="122"/>
                  <a:pt x="96" y="122"/>
                </a:cubicBezTo>
                <a:cubicBezTo>
                  <a:pt x="102" y="122"/>
                  <a:pt x="107" y="129"/>
                  <a:pt x="107" y="137"/>
                </a:cubicBezTo>
                <a:cubicBezTo>
                  <a:pt x="107" y="145"/>
                  <a:pt x="102" y="151"/>
                  <a:pt x="96" y="151"/>
                </a:cubicBezTo>
                <a:close/>
                <a:moveTo>
                  <a:pt x="145" y="257"/>
                </a:moveTo>
                <a:cubicBezTo>
                  <a:pt x="135" y="257"/>
                  <a:pt x="135" y="257"/>
                  <a:pt x="135" y="257"/>
                </a:cubicBezTo>
                <a:cubicBezTo>
                  <a:pt x="129" y="257"/>
                  <a:pt x="123" y="251"/>
                  <a:pt x="123" y="243"/>
                </a:cubicBezTo>
                <a:cubicBezTo>
                  <a:pt x="123" y="235"/>
                  <a:pt x="129" y="229"/>
                  <a:pt x="135" y="229"/>
                </a:cubicBezTo>
                <a:cubicBezTo>
                  <a:pt x="145" y="229"/>
                  <a:pt x="145" y="229"/>
                  <a:pt x="145" y="229"/>
                </a:cubicBezTo>
                <a:cubicBezTo>
                  <a:pt x="151" y="229"/>
                  <a:pt x="156" y="235"/>
                  <a:pt x="156" y="243"/>
                </a:cubicBezTo>
                <a:cubicBezTo>
                  <a:pt x="156" y="251"/>
                  <a:pt x="151" y="257"/>
                  <a:pt x="145" y="257"/>
                </a:cubicBezTo>
                <a:close/>
                <a:moveTo>
                  <a:pt x="145" y="204"/>
                </a:moveTo>
                <a:cubicBezTo>
                  <a:pt x="135" y="204"/>
                  <a:pt x="135" y="204"/>
                  <a:pt x="135" y="204"/>
                </a:cubicBezTo>
                <a:cubicBezTo>
                  <a:pt x="129" y="204"/>
                  <a:pt x="123" y="198"/>
                  <a:pt x="123" y="190"/>
                </a:cubicBezTo>
                <a:cubicBezTo>
                  <a:pt x="123" y="182"/>
                  <a:pt x="129" y="175"/>
                  <a:pt x="135" y="175"/>
                </a:cubicBezTo>
                <a:cubicBezTo>
                  <a:pt x="145" y="175"/>
                  <a:pt x="145" y="175"/>
                  <a:pt x="145" y="175"/>
                </a:cubicBezTo>
                <a:cubicBezTo>
                  <a:pt x="151" y="175"/>
                  <a:pt x="156" y="182"/>
                  <a:pt x="156" y="190"/>
                </a:cubicBezTo>
                <a:cubicBezTo>
                  <a:pt x="156" y="198"/>
                  <a:pt x="151" y="204"/>
                  <a:pt x="145" y="204"/>
                </a:cubicBezTo>
                <a:close/>
                <a:moveTo>
                  <a:pt x="145" y="151"/>
                </a:moveTo>
                <a:cubicBezTo>
                  <a:pt x="135" y="151"/>
                  <a:pt x="135" y="151"/>
                  <a:pt x="135" y="151"/>
                </a:cubicBezTo>
                <a:cubicBezTo>
                  <a:pt x="129" y="151"/>
                  <a:pt x="123" y="145"/>
                  <a:pt x="123" y="137"/>
                </a:cubicBezTo>
                <a:cubicBezTo>
                  <a:pt x="123" y="129"/>
                  <a:pt x="129" y="122"/>
                  <a:pt x="135" y="122"/>
                </a:cubicBezTo>
                <a:cubicBezTo>
                  <a:pt x="145" y="122"/>
                  <a:pt x="145" y="122"/>
                  <a:pt x="145" y="122"/>
                </a:cubicBezTo>
                <a:cubicBezTo>
                  <a:pt x="151" y="122"/>
                  <a:pt x="156" y="129"/>
                  <a:pt x="156" y="137"/>
                </a:cubicBezTo>
                <a:cubicBezTo>
                  <a:pt x="156" y="145"/>
                  <a:pt x="151" y="151"/>
                  <a:pt x="145" y="151"/>
                </a:cubicBezTo>
                <a:close/>
                <a:moveTo>
                  <a:pt x="207" y="247"/>
                </a:moveTo>
                <a:cubicBezTo>
                  <a:pt x="207" y="253"/>
                  <a:pt x="200" y="257"/>
                  <a:pt x="197" y="257"/>
                </a:cubicBezTo>
                <a:cubicBezTo>
                  <a:pt x="185" y="257"/>
                  <a:pt x="185" y="257"/>
                  <a:pt x="185" y="257"/>
                </a:cubicBezTo>
                <a:cubicBezTo>
                  <a:pt x="182" y="257"/>
                  <a:pt x="175" y="253"/>
                  <a:pt x="175" y="247"/>
                </a:cubicBezTo>
                <a:cubicBezTo>
                  <a:pt x="175" y="185"/>
                  <a:pt x="175" y="185"/>
                  <a:pt x="175" y="185"/>
                </a:cubicBezTo>
                <a:cubicBezTo>
                  <a:pt x="175" y="180"/>
                  <a:pt x="182" y="175"/>
                  <a:pt x="185" y="175"/>
                </a:cubicBezTo>
                <a:cubicBezTo>
                  <a:pt x="197" y="175"/>
                  <a:pt x="197" y="175"/>
                  <a:pt x="197" y="175"/>
                </a:cubicBezTo>
                <a:cubicBezTo>
                  <a:pt x="200" y="175"/>
                  <a:pt x="207" y="180"/>
                  <a:pt x="207" y="185"/>
                </a:cubicBezTo>
                <a:lnTo>
                  <a:pt x="207" y="247"/>
                </a:lnTo>
                <a:close/>
                <a:moveTo>
                  <a:pt x="196" y="151"/>
                </a:moveTo>
                <a:cubicBezTo>
                  <a:pt x="186" y="151"/>
                  <a:pt x="186" y="151"/>
                  <a:pt x="186" y="151"/>
                </a:cubicBezTo>
                <a:cubicBezTo>
                  <a:pt x="180" y="151"/>
                  <a:pt x="175" y="145"/>
                  <a:pt x="175" y="137"/>
                </a:cubicBezTo>
                <a:cubicBezTo>
                  <a:pt x="175" y="129"/>
                  <a:pt x="180" y="123"/>
                  <a:pt x="186" y="123"/>
                </a:cubicBezTo>
                <a:cubicBezTo>
                  <a:pt x="196" y="123"/>
                  <a:pt x="196" y="123"/>
                  <a:pt x="196" y="123"/>
                </a:cubicBezTo>
                <a:cubicBezTo>
                  <a:pt x="202" y="123"/>
                  <a:pt x="207" y="129"/>
                  <a:pt x="207" y="137"/>
                </a:cubicBezTo>
                <a:cubicBezTo>
                  <a:pt x="207" y="145"/>
                  <a:pt x="202" y="151"/>
                  <a:pt x="196" y="1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0" name="文本框 99"/>
          <p:cNvSpPr txBox="1"/>
          <p:nvPr/>
        </p:nvSpPr>
        <p:spPr>
          <a:xfrm>
            <a:off x="321733" y="1534584"/>
            <a:ext cx="11887198" cy="5262979"/>
          </a:xfrm>
          <a:prstGeom prst="rect">
            <a:avLst/>
          </a:prstGeom>
          <a:noFill/>
          <a:ln w="9525">
            <a:noFill/>
          </a:ln>
        </p:spPr>
        <p:txBody>
          <a:bodyPr wrap="square">
            <a:spAutoFit/>
          </a:bodyPr>
          <a:lstStyle/>
          <a:p>
            <a:pPr>
              <a:lnSpc>
                <a:spcPct val="150000"/>
              </a:lnSpc>
            </a:pPr>
            <a:r>
              <a:rPr lang="zh-CN" altLang="en-US" sz="3200" dirty="0" smtClean="0"/>
              <a:t>         </a:t>
            </a:r>
            <a:r>
              <a:rPr lang="zh-CN" altLang="zh-CN" sz="3200" dirty="0" smtClean="0"/>
              <a:t>我</a:t>
            </a:r>
            <a:r>
              <a:rPr lang="zh-CN" altLang="zh-CN" sz="3200" dirty="0"/>
              <a:t>校学生均来自西藏，小学阶段都是在西藏接受教育，母语为藏语。我们在内地西藏初中校长期教学中发现，相较本地学生，西藏学生汉字书写状况明显不佳：错字、别字多，书面不整洁，汉字间架结构存在问题，甚至有部分学生汉字字迹难以辨认。汉字书写问题严重制约了学生的语文素养的发展，继而影响了其他各门学科的学习（因为除藏语之外的其他学科都是用汉语来教学的），进而影响学生的未来可持续发展。 </a:t>
            </a:r>
            <a:endParaRPr lang="zh-CN" altLang="zh-CN" sz="3200" b="1" dirty="0"/>
          </a:p>
        </p:txBody>
      </p:sp>
      <p:sp>
        <p:nvSpPr>
          <p:cNvPr id="12" name="Oval 12"/>
          <p:cNvSpPr/>
          <p:nvPr/>
        </p:nvSpPr>
        <p:spPr>
          <a:xfrm>
            <a:off x="568591" y="1844694"/>
            <a:ext cx="477520" cy="264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250"/>
                                        <p:tgtEl>
                                          <p:spTgt spid="39"/>
                                        </p:tgtEl>
                                      </p:cBhvr>
                                    </p:animEffect>
                                    <p:anim calcmode="lin" valueType="num">
                                      <p:cBhvr>
                                        <p:cTn id="14" dur="250" fill="hold"/>
                                        <p:tgtEl>
                                          <p:spTgt spid="39"/>
                                        </p:tgtEl>
                                        <p:attrNameLst>
                                          <p:attrName>ppt_x</p:attrName>
                                        </p:attrNameLst>
                                      </p:cBhvr>
                                      <p:tavLst>
                                        <p:tav tm="0">
                                          <p:val>
                                            <p:strVal val="#ppt_x"/>
                                          </p:val>
                                        </p:tav>
                                        <p:tav tm="100000">
                                          <p:val>
                                            <p:strVal val="#ppt_x"/>
                                          </p:val>
                                        </p:tav>
                                      </p:tavLst>
                                    </p:anim>
                                    <p:anim calcmode="lin" valueType="num">
                                      <p:cBhvr>
                                        <p:cTn id="15" dur="25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50"/>
                                        <p:tgtEl>
                                          <p:spTgt spid="40"/>
                                        </p:tgtEl>
                                      </p:cBhvr>
                                    </p:animEffect>
                                    <p:anim calcmode="lin" valueType="num">
                                      <p:cBhvr>
                                        <p:cTn id="20" dur="250" fill="hold"/>
                                        <p:tgtEl>
                                          <p:spTgt spid="40"/>
                                        </p:tgtEl>
                                        <p:attrNameLst>
                                          <p:attrName>ppt_x</p:attrName>
                                        </p:attrNameLst>
                                      </p:cBhvr>
                                      <p:tavLst>
                                        <p:tav tm="0">
                                          <p:val>
                                            <p:strVal val="#ppt_x"/>
                                          </p:val>
                                        </p:tav>
                                        <p:tav tm="100000">
                                          <p:val>
                                            <p:strVal val="#ppt_x"/>
                                          </p:val>
                                        </p:tav>
                                      </p:tavLst>
                                    </p:anim>
                                    <p:anim calcmode="lin" valueType="num">
                                      <p:cBhvr>
                                        <p:cTn id="21" dur="250" fill="hold"/>
                                        <p:tgtEl>
                                          <p:spTgt spid="4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250"/>
                                        <p:tgtEl>
                                          <p:spTgt spid="42"/>
                                        </p:tgtEl>
                                      </p:cBhvr>
                                    </p:animEffect>
                                    <p:anim calcmode="lin" valueType="num">
                                      <p:cBhvr>
                                        <p:cTn id="26" dur="250" fill="hold"/>
                                        <p:tgtEl>
                                          <p:spTgt spid="42"/>
                                        </p:tgtEl>
                                        <p:attrNameLst>
                                          <p:attrName>ppt_x</p:attrName>
                                        </p:attrNameLst>
                                      </p:cBhvr>
                                      <p:tavLst>
                                        <p:tav tm="0">
                                          <p:val>
                                            <p:strVal val="#ppt_x"/>
                                          </p:val>
                                        </p:tav>
                                        <p:tav tm="100000">
                                          <p:val>
                                            <p:strVal val="#ppt_x"/>
                                          </p:val>
                                        </p:tav>
                                      </p:tavLst>
                                    </p:anim>
                                    <p:anim calcmode="lin" valueType="num">
                                      <p:cBhvr>
                                        <p:cTn id="27" dur="25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250"/>
                                        <p:tgtEl>
                                          <p:spTgt spid="43"/>
                                        </p:tgtEl>
                                      </p:cBhvr>
                                    </p:animEffect>
                                    <p:anim calcmode="lin" valueType="num">
                                      <p:cBhvr>
                                        <p:cTn id="32" dur="250" fill="hold"/>
                                        <p:tgtEl>
                                          <p:spTgt spid="43"/>
                                        </p:tgtEl>
                                        <p:attrNameLst>
                                          <p:attrName>ppt_x</p:attrName>
                                        </p:attrNameLst>
                                      </p:cBhvr>
                                      <p:tavLst>
                                        <p:tav tm="0">
                                          <p:val>
                                            <p:strVal val="#ppt_x"/>
                                          </p:val>
                                        </p:tav>
                                        <p:tav tm="100000">
                                          <p:val>
                                            <p:strVal val="#ppt_x"/>
                                          </p:val>
                                        </p:tav>
                                      </p:tavLst>
                                    </p:anim>
                                    <p:anim calcmode="lin" valueType="num">
                                      <p:cBhvr>
                                        <p:cTn id="33" dur="250" fill="hold"/>
                                        <p:tgtEl>
                                          <p:spTgt spid="4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50"/>
                                        <p:tgtEl>
                                          <p:spTgt spid="44"/>
                                        </p:tgtEl>
                                      </p:cBhvr>
                                    </p:animEffect>
                                    <p:anim calcmode="lin" valueType="num">
                                      <p:cBhvr>
                                        <p:cTn id="38" dur="250" fill="hold"/>
                                        <p:tgtEl>
                                          <p:spTgt spid="44"/>
                                        </p:tgtEl>
                                        <p:attrNameLst>
                                          <p:attrName>ppt_x</p:attrName>
                                        </p:attrNameLst>
                                      </p:cBhvr>
                                      <p:tavLst>
                                        <p:tav tm="0">
                                          <p:val>
                                            <p:strVal val="#ppt_x"/>
                                          </p:val>
                                        </p:tav>
                                        <p:tav tm="100000">
                                          <p:val>
                                            <p:strVal val="#ppt_x"/>
                                          </p:val>
                                        </p:tav>
                                      </p:tavLst>
                                    </p:anim>
                                    <p:anim calcmode="lin" valueType="num">
                                      <p:cBhvr>
                                        <p:cTn id="39" dur="25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50"/>
                                        <p:tgtEl>
                                          <p:spTgt spid="46"/>
                                        </p:tgtEl>
                                      </p:cBhvr>
                                    </p:animEffect>
                                    <p:anim calcmode="lin" valueType="num">
                                      <p:cBhvr>
                                        <p:cTn id="44" dur="250" fill="hold"/>
                                        <p:tgtEl>
                                          <p:spTgt spid="46"/>
                                        </p:tgtEl>
                                        <p:attrNameLst>
                                          <p:attrName>ppt_x</p:attrName>
                                        </p:attrNameLst>
                                      </p:cBhvr>
                                      <p:tavLst>
                                        <p:tav tm="0">
                                          <p:val>
                                            <p:strVal val="#ppt_x"/>
                                          </p:val>
                                        </p:tav>
                                        <p:tav tm="100000">
                                          <p:val>
                                            <p:strVal val="#ppt_x"/>
                                          </p:val>
                                        </p:tav>
                                      </p:tavLst>
                                    </p:anim>
                                    <p:anim calcmode="lin" valueType="num">
                                      <p:cBhvr>
                                        <p:cTn id="45" dur="250" fill="hold"/>
                                        <p:tgtEl>
                                          <p:spTgt spid="46"/>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250"/>
                                        <p:tgtEl>
                                          <p:spTgt spid="47"/>
                                        </p:tgtEl>
                                      </p:cBhvr>
                                    </p:animEffect>
                                    <p:anim calcmode="lin" valueType="num">
                                      <p:cBhvr>
                                        <p:cTn id="50" dur="250" fill="hold"/>
                                        <p:tgtEl>
                                          <p:spTgt spid="47"/>
                                        </p:tgtEl>
                                        <p:attrNameLst>
                                          <p:attrName>ppt_x</p:attrName>
                                        </p:attrNameLst>
                                      </p:cBhvr>
                                      <p:tavLst>
                                        <p:tav tm="0">
                                          <p:val>
                                            <p:strVal val="#ppt_x"/>
                                          </p:val>
                                        </p:tav>
                                        <p:tav tm="100000">
                                          <p:val>
                                            <p:strVal val="#ppt_x"/>
                                          </p:val>
                                        </p:tav>
                                      </p:tavLst>
                                    </p:anim>
                                    <p:anim calcmode="lin" valueType="num">
                                      <p:cBhvr>
                                        <p:cTn id="51" dur="250" fill="hold"/>
                                        <p:tgtEl>
                                          <p:spTgt spid="47"/>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50"/>
                                        <p:tgtEl>
                                          <p:spTgt spid="48"/>
                                        </p:tgtEl>
                                      </p:cBhvr>
                                    </p:animEffect>
                                    <p:anim calcmode="lin" valueType="num">
                                      <p:cBhvr>
                                        <p:cTn id="56" dur="250" fill="hold"/>
                                        <p:tgtEl>
                                          <p:spTgt spid="48"/>
                                        </p:tgtEl>
                                        <p:attrNameLst>
                                          <p:attrName>ppt_x</p:attrName>
                                        </p:attrNameLst>
                                      </p:cBhvr>
                                      <p:tavLst>
                                        <p:tav tm="0">
                                          <p:val>
                                            <p:strVal val="#ppt_x"/>
                                          </p:val>
                                        </p:tav>
                                        <p:tav tm="100000">
                                          <p:val>
                                            <p:strVal val="#ppt_x"/>
                                          </p:val>
                                        </p:tav>
                                      </p:tavLst>
                                    </p:anim>
                                    <p:anim calcmode="lin" valueType="num">
                                      <p:cBhvr>
                                        <p:cTn id="57" dur="250" fill="hold"/>
                                        <p:tgtEl>
                                          <p:spTgt spid="48"/>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250"/>
                                        <p:tgtEl>
                                          <p:spTgt spid="50"/>
                                        </p:tgtEl>
                                      </p:cBhvr>
                                    </p:animEffect>
                                    <p:anim calcmode="lin" valueType="num">
                                      <p:cBhvr>
                                        <p:cTn id="62" dur="250" fill="hold"/>
                                        <p:tgtEl>
                                          <p:spTgt spid="50"/>
                                        </p:tgtEl>
                                        <p:attrNameLst>
                                          <p:attrName>ppt_x</p:attrName>
                                        </p:attrNameLst>
                                      </p:cBhvr>
                                      <p:tavLst>
                                        <p:tav tm="0">
                                          <p:val>
                                            <p:strVal val="#ppt_x"/>
                                          </p:val>
                                        </p:tav>
                                        <p:tav tm="100000">
                                          <p:val>
                                            <p:strVal val="#ppt_x"/>
                                          </p:val>
                                        </p:tav>
                                      </p:tavLst>
                                    </p:anim>
                                    <p:anim calcmode="lin" valueType="num">
                                      <p:cBhvr>
                                        <p:cTn id="63" dur="25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50"/>
                                        <p:tgtEl>
                                          <p:spTgt spid="51"/>
                                        </p:tgtEl>
                                      </p:cBhvr>
                                    </p:animEffect>
                                    <p:anim calcmode="lin" valueType="num">
                                      <p:cBhvr>
                                        <p:cTn id="68" dur="250" fill="hold"/>
                                        <p:tgtEl>
                                          <p:spTgt spid="51"/>
                                        </p:tgtEl>
                                        <p:attrNameLst>
                                          <p:attrName>ppt_x</p:attrName>
                                        </p:attrNameLst>
                                      </p:cBhvr>
                                      <p:tavLst>
                                        <p:tav tm="0">
                                          <p:val>
                                            <p:strVal val="#ppt_x"/>
                                          </p:val>
                                        </p:tav>
                                        <p:tav tm="100000">
                                          <p:val>
                                            <p:strVal val="#ppt_x"/>
                                          </p:val>
                                        </p:tav>
                                      </p:tavLst>
                                    </p:anim>
                                    <p:anim calcmode="lin" valueType="num">
                                      <p:cBhvr>
                                        <p:cTn id="69" dur="250" fill="hold"/>
                                        <p:tgtEl>
                                          <p:spTgt spid="51"/>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250"/>
                                        <p:tgtEl>
                                          <p:spTgt spid="52"/>
                                        </p:tgtEl>
                                      </p:cBhvr>
                                    </p:animEffect>
                                    <p:anim calcmode="lin" valueType="num">
                                      <p:cBhvr>
                                        <p:cTn id="74" dur="250" fill="hold"/>
                                        <p:tgtEl>
                                          <p:spTgt spid="52"/>
                                        </p:tgtEl>
                                        <p:attrNameLst>
                                          <p:attrName>ppt_x</p:attrName>
                                        </p:attrNameLst>
                                      </p:cBhvr>
                                      <p:tavLst>
                                        <p:tav tm="0">
                                          <p:val>
                                            <p:strVal val="#ppt_x"/>
                                          </p:val>
                                        </p:tav>
                                        <p:tav tm="100000">
                                          <p:val>
                                            <p:strVal val="#ppt_x"/>
                                          </p:val>
                                        </p:tav>
                                      </p:tavLst>
                                    </p:anim>
                                    <p:anim calcmode="lin" valueType="num">
                                      <p:cBhvr>
                                        <p:cTn id="75" dur="25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3" grpId="0"/>
      <p:bldP spid="44" grpId="0" animBg="1"/>
      <p:bldP spid="46" grpId="0"/>
      <p:bldP spid="47" grpId="0"/>
      <p:bldP spid="50" grpId="0"/>
      <p:bldP spid="51" grpId="0"/>
      <p:bldP spid="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319865" y="531303"/>
            <a:ext cx="7145867" cy="759006"/>
            <a:chOff x="4416212" y="560331"/>
            <a:chExt cx="7145867" cy="759006"/>
          </a:xfrm>
        </p:grpSpPr>
        <p:sp>
          <p:nvSpPr>
            <p:cNvPr id="11" name="矩形 10"/>
            <p:cNvSpPr/>
            <p:nvPr/>
          </p:nvSpPr>
          <p:spPr>
            <a:xfrm flipH="1" flipV="1">
              <a:off x="4416212" y="1273618"/>
              <a:ext cx="7145867"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581715" y="560331"/>
              <a:ext cx="5131144" cy="523212"/>
              <a:chOff x="5436365" y="515938"/>
              <a:chExt cx="5131144" cy="523212"/>
            </a:xfrm>
          </p:grpSpPr>
          <p:sp>
            <p:nvSpPr>
              <p:cNvPr id="7" name="矩形 3"/>
              <p:cNvSpPr/>
              <p:nvPr/>
            </p:nvSpPr>
            <p:spPr>
              <a:xfrm>
                <a:off x="7069454" y="515938"/>
                <a:ext cx="3498055" cy="523212"/>
              </a:xfrm>
              <a:prstGeom prst="rect">
                <a:avLst/>
              </a:prstGeom>
              <a:noFill/>
              <a:ln w="9525">
                <a:noFill/>
                <a:miter/>
              </a:ln>
            </p:spPr>
            <p:txBody>
              <a:bodyPr wrap="none" lIns="91431" tIns="45716" rIns="91431" bIns="45716">
                <a:spAutoFit/>
              </a:bodyPr>
              <a:lstStyle/>
              <a:p>
                <a:r>
                  <a:rPr lang="zh-CN" altLang="zh-CN" sz="2800" b="1" dirty="0"/>
                  <a:t> （四</a:t>
                </a:r>
                <a:r>
                  <a:rPr lang="zh-CN" altLang="zh-CN" sz="2800" b="1" dirty="0" smtClean="0"/>
                  <a:t>）</a:t>
                </a:r>
                <a:r>
                  <a:rPr lang="zh-CN" altLang="en-US" sz="2800" b="1" smtClean="0"/>
                  <a:t>汉字教学策略</a:t>
                </a:r>
                <a:endParaRPr lang="zh-CN" altLang="zh-CN" sz="2800" dirty="0"/>
              </a:p>
            </p:txBody>
          </p:sp>
          <p:grpSp>
            <p:nvGrpSpPr>
              <p:cNvPr id="8" name="组合 26"/>
              <p:cNvGrpSpPr/>
              <p:nvPr/>
            </p:nvGrpSpPr>
            <p:grpSpPr>
              <a:xfrm>
                <a:off x="5436365" y="569913"/>
                <a:ext cx="314327" cy="395331"/>
                <a:chOff x="318679" y="0"/>
                <a:chExt cx="254964" cy="427556"/>
              </a:xfrm>
            </p:grpSpPr>
            <p:sp>
              <p:nvSpPr>
                <p:cNvPr id="9" name="直接连接符 27"/>
                <p:cNvSpPr/>
                <p:nvPr/>
              </p:nvSpPr>
              <p:spPr>
                <a:xfrm>
                  <a:off x="359887"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318679" y="213778"/>
                  <a:ext cx="213756" cy="213778"/>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5" name="矩形 4"/>
          <p:cNvSpPr/>
          <p:nvPr/>
        </p:nvSpPr>
        <p:spPr>
          <a:xfrm>
            <a:off x="609600" y="1349571"/>
            <a:ext cx="11074400" cy="4647426"/>
          </a:xfrm>
          <a:prstGeom prst="rect">
            <a:avLst/>
          </a:prstGeom>
        </p:spPr>
        <p:txBody>
          <a:bodyPr wrap="square">
            <a:spAutoFit/>
          </a:bodyPr>
          <a:lstStyle/>
          <a:p>
            <a:pPr lvl="0"/>
            <a:r>
              <a:rPr lang="en-US" altLang="zh-CN" sz="3200" dirty="0" smtClean="0"/>
              <a:t>3</a:t>
            </a:r>
            <a:r>
              <a:rPr lang="zh-CN" altLang="en-US" sz="3200" dirty="0" smtClean="0"/>
              <a:t>、</a:t>
            </a:r>
            <a:r>
              <a:rPr lang="zh-CN" altLang="zh-CN" sz="3200" dirty="0" smtClean="0"/>
              <a:t>阅读</a:t>
            </a:r>
            <a:r>
              <a:rPr lang="zh-CN" altLang="zh-CN" sz="3200" dirty="0"/>
              <a:t>教学层面：细读文本，解决词语疑难</a:t>
            </a:r>
            <a:r>
              <a:rPr lang="zh-CN" altLang="zh-CN" sz="3200" dirty="0"/>
              <a:t> </a:t>
            </a:r>
            <a:endParaRPr lang="zh-CN" altLang="en-US" sz="3200" dirty="0" smtClean="0"/>
          </a:p>
          <a:p>
            <a:r>
              <a:rPr lang="zh-CN" altLang="zh-CN" sz="3200" dirty="0"/>
              <a:t>（</a:t>
            </a:r>
            <a:r>
              <a:rPr lang="en-US" altLang="zh-CN" sz="3200" dirty="0"/>
              <a:t>1</a:t>
            </a:r>
            <a:r>
              <a:rPr lang="zh-CN" altLang="zh-CN" sz="3200" dirty="0"/>
              <a:t>）引导学生自主阅读</a:t>
            </a:r>
            <a:r>
              <a:rPr lang="en-US" altLang="zh-CN" sz="3200" dirty="0"/>
              <a:t>,</a:t>
            </a:r>
            <a:r>
              <a:rPr lang="zh-CN" altLang="zh-CN" sz="3200" dirty="0"/>
              <a:t>提出词语</a:t>
            </a:r>
            <a:r>
              <a:rPr lang="zh-CN" altLang="zh-CN" sz="3200" dirty="0" smtClean="0"/>
              <a:t>障碍</a:t>
            </a:r>
            <a:endParaRPr lang="zh-CN" altLang="en-US" sz="3200" dirty="0" smtClean="0"/>
          </a:p>
          <a:p>
            <a:pPr lvl="0"/>
            <a:r>
              <a:rPr lang="zh-CN" altLang="en-US" sz="3200" dirty="0" smtClean="0"/>
              <a:t>（</a:t>
            </a:r>
            <a:r>
              <a:rPr lang="en-US" altLang="zh-CN" sz="3200" dirty="0" smtClean="0"/>
              <a:t>2</a:t>
            </a:r>
            <a:r>
              <a:rPr lang="zh-CN" altLang="en-US" sz="3200" dirty="0" smtClean="0"/>
              <a:t>）</a:t>
            </a:r>
            <a:r>
              <a:rPr lang="zh-CN" altLang="zh-CN" sz="3200" dirty="0" smtClean="0"/>
              <a:t>在</a:t>
            </a:r>
            <a:r>
              <a:rPr lang="zh-CN" altLang="zh-CN" sz="3200" dirty="0"/>
              <a:t>比较和甄别中学习词语，加深</a:t>
            </a:r>
            <a:r>
              <a:rPr lang="zh-CN" altLang="zh-CN" sz="3200" dirty="0" smtClean="0"/>
              <a:t>理解</a:t>
            </a:r>
            <a:endParaRPr lang="zh-CN" altLang="en-US" sz="3200" dirty="0" smtClean="0"/>
          </a:p>
          <a:p>
            <a:pPr lvl="0"/>
            <a:endParaRPr lang="zh-CN" altLang="zh-CN" sz="3200" dirty="0"/>
          </a:p>
          <a:p>
            <a:r>
              <a:rPr lang="zh-CN" altLang="en-US" sz="2800" dirty="0" smtClean="0"/>
              <a:t>       </a:t>
            </a:r>
            <a:r>
              <a:rPr lang="zh-CN" altLang="zh-CN" sz="2800" dirty="0" smtClean="0"/>
              <a:t>学习</a:t>
            </a:r>
            <a:r>
              <a:rPr lang="zh-CN" altLang="zh-CN" sz="2800" dirty="0"/>
              <a:t>《中国石拱桥》一文时，学生对</a:t>
            </a:r>
            <a:r>
              <a:rPr lang="en-US" altLang="zh-CN" sz="2800" dirty="0"/>
              <a:t>“</a:t>
            </a:r>
            <a:r>
              <a:rPr lang="zh-CN" altLang="zh-CN" sz="2800" dirty="0"/>
              <a:t>石拱桥的桥洞成弧形，就像虹</a:t>
            </a:r>
            <a:r>
              <a:rPr lang="en-US" altLang="zh-CN" sz="2800" dirty="0"/>
              <a:t>”</a:t>
            </a:r>
            <a:r>
              <a:rPr lang="zh-CN" altLang="zh-CN" sz="2800" dirty="0"/>
              <a:t>一句中的</a:t>
            </a:r>
            <a:r>
              <a:rPr lang="en-US" altLang="zh-CN" sz="2800" dirty="0"/>
              <a:t>“</a:t>
            </a:r>
            <a:r>
              <a:rPr lang="zh-CN" altLang="zh-CN" sz="2800" dirty="0"/>
              <a:t>弧</a:t>
            </a:r>
            <a:r>
              <a:rPr lang="en-US" altLang="zh-CN" sz="2800" dirty="0"/>
              <a:t>”</a:t>
            </a:r>
            <a:r>
              <a:rPr lang="zh-CN" altLang="zh-CN" sz="2800" dirty="0"/>
              <a:t>产生了疑惑，以为</a:t>
            </a:r>
            <a:r>
              <a:rPr lang="en-US" altLang="zh-CN" sz="2800" dirty="0"/>
              <a:t>“</a:t>
            </a:r>
            <a:r>
              <a:rPr lang="zh-CN" altLang="zh-CN" sz="2800" dirty="0"/>
              <a:t>弧</a:t>
            </a:r>
            <a:r>
              <a:rPr lang="en-US" altLang="zh-CN" sz="2800" dirty="0"/>
              <a:t>”</a:t>
            </a:r>
            <a:r>
              <a:rPr lang="zh-CN" altLang="zh-CN" sz="2800" dirty="0"/>
              <a:t>等同于</a:t>
            </a:r>
            <a:r>
              <a:rPr lang="en-US" altLang="zh-CN" sz="2800" dirty="0"/>
              <a:t>“</a:t>
            </a:r>
            <a:r>
              <a:rPr lang="zh-CN" altLang="zh-CN" sz="2800" dirty="0"/>
              <a:t>圆</a:t>
            </a:r>
            <a:r>
              <a:rPr lang="en-US" altLang="zh-CN" sz="2800" dirty="0"/>
              <a:t>”</a:t>
            </a:r>
            <a:r>
              <a:rPr lang="zh-CN" altLang="zh-CN" sz="2800" dirty="0"/>
              <a:t>，“弧”字的理解制约了学生对文本的理解。我引导学生查字典：弧：①圆周上任意两点间的部分。②古代指弓。再请学生用图来表示，自然也落实了对</a:t>
            </a:r>
            <a:r>
              <a:rPr lang="en-US" altLang="zh-CN" sz="2800" dirty="0"/>
              <a:t>“</a:t>
            </a:r>
            <a:r>
              <a:rPr lang="zh-CN" altLang="zh-CN" sz="2800" dirty="0"/>
              <a:t>弧</a:t>
            </a:r>
            <a:r>
              <a:rPr lang="en-US" altLang="zh-CN" sz="2800" dirty="0"/>
              <a:t>”</a:t>
            </a:r>
            <a:r>
              <a:rPr lang="zh-CN" altLang="zh-CN" sz="2800" dirty="0"/>
              <a:t>字的偏旁是</a:t>
            </a:r>
            <a:r>
              <a:rPr lang="en-US" altLang="zh-CN" sz="2800" dirty="0"/>
              <a:t>“</a:t>
            </a:r>
            <a:r>
              <a:rPr lang="zh-CN" altLang="zh-CN" sz="2800" dirty="0"/>
              <a:t>弓</a:t>
            </a:r>
            <a:r>
              <a:rPr lang="en-US" altLang="zh-CN" sz="2800" dirty="0"/>
              <a:t>”</a:t>
            </a:r>
            <a:r>
              <a:rPr lang="zh-CN" altLang="zh-CN" sz="2800" dirty="0"/>
              <a:t>的理解，不至于和其他形近字混淆，同时也顺利理解了文本</a:t>
            </a:r>
            <a:r>
              <a:rPr lang="zh-CN" altLang="zh-CN" sz="2800" dirty="0" smtClean="0"/>
              <a:t>。</a:t>
            </a:r>
            <a:endParaRPr lang="zh-CN" altLang="en-US" sz="2800" b="1" dirty="0"/>
          </a:p>
        </p:txBody>
      </p:sp>
    </p:spTree>
  </p:cSld>
  <p:clrMapOvr>
    <a:masterClrMapping/>
  </p:clrMapOvr>
  <p:transition spd="med" advTm="0">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6</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3310890" y="3902075"/>
            <a:ext cx="586168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课题研究的成效</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2837146"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092435"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85333" y="531303"/>
            <a:ext cx="14024851" cy="713287"/>
            <a:chOff x="4416213" y="560331"/>
            <a:chExt cx="117957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929739" y="560331"/>
              <a:ext cx="11282207" cy="508320"/>
              <a:chOff x="5784389" y="515938"/>
              <a:chExt cx="11282207" cy="508320"/>
            </a:xfrm>
          </p:grpSpPr>
          <p:sp>
            <p:nvSpPr>
              <p:cNvPr id="7" name="矩形 3"/>
              <p:cNvSpPr/>
              <p:nvPr/>
            </p:nvSpPr>
            <p:spPr>
              <a:xfrm>
                <a:off x="6574235" y="515938"/>
                <a:ext cx="10492361" cy="508320"/>
              </a:xfrm>
              <a:prstGeom prst="rect">
                <a:avLst/>
              </a:prstGeom>
              <a:noFill/>
              <a:ln w="9525">
                <a:noFill/>
                <a:miter/>
              </a:ln>
            </p:spPr>
            <p:txBody>
              <a:bodyPr wrap="none" lIns="91431" tIns="45716" rIns="91431" bIns="45716">
                <a:spAutoFit/>
              </a:bodyPr>
              <a:lstStyle/>
              <a:p>
                <a:r>
                  <a:rPr lang="zh-CN" altLang="zh-CN" sz="2800" b="1" dirty="0"/>
                  <a:t> </a:t>
                </a:r>
                <a:r>
                  <a:rPr lang="zh-CN" altLang="en-US" sz="2800" b="1" dirty="0" smtClean="0"/>
                  <a:t>课题研究的成效</a:t>
                </a:r>
                <a:r>
                  <a:rPr lang="en-US" altLang="zh-CN" sz="2800" b="1" dirty="0" smtClean="0"/>
                  <a:t>——</a:t>
                </a:r>
                <a:r>
                  <a:rPr lang="zh-CN" altLang="en-US" sz="2800" b="1" dirty="0" smtClean="0"/>
                  <a:t>实践成果</a:t>
                </a:r>
                <a:endParaRPr lang="zh-CN" altLang="en-US" sz="2800" b="1" dirty="0" smtClean="0"/>
              </a:p>
            </p:txBody>
          </p:sp>
          <p:grpSp>
            <p:nvGrpSpPr>
              <p:cNvPr id="8" name="组合 26"/>
              <p:cNvGrpSpPr/>
              <p:nvPr/>
            </p:nvGrpSpPr>
            <p:grpSpPr>
              <a:xfrm>
                <a:off x="5784389" y="569913"/>
                <a:ext cx="278670" cy="395339"/>
                <a:chOff x="600970" y="0"/>
                <a:chExt cx="226041" cy="427564"/>
              </a:xfrm>
            </p:grpSpPr>
            <p:sp>
              <p:nvSpPr>
                <p:cNvPr id="9" name="直接连接符 27"/>
                <p:cNvSpPr/>
                <p:nvPr/>
              </p:nvSpPr>
              <p:spPr>
                <a:xfrm>
                  <a:off x="61325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600970" y="213782"/>
                  <a:ext cx="213756" cy="213782"/>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22" name="矩形 21"/>
          <p:cNvSpPr/>
          <p:nvPr/>
        </p:nvSpPr>
        <p:spPr>
          <a:xfrm>
            <a:off x="135467" y="1605342"/>
            <a:ext cx="11446933" cy="4399915"/>
          </a:xfrm>
          <a:prstGeom prst="rect">
            <a:avLst/>
          </a:prstGeom>
        </p:spPr>
        <p:txBody>
          <a:bodyPr wrap="square">
            <a:spAutoFit/>
          </a:bodyPr>
          <a:lstStyle/>
          <a:p>
            <a:endParaRPr lang="zh-CN" altLang="en-US" sz="2800" dirty="0" smtClean="0"/>
          </a:p>
          <a:p>
            <a:r>
              <a:rPr lang="zh-CN" altLang="en-US" sz="2800" dirty="0" smtClean="0"/>
              <a:t>    （</a:t>
            </a:r>
            <a:r>
              <a:rPr lang="zh-CN" altLang="en-US" sz="2800" dirty="0"/>
              <a:t>1）在书面整洁度的方面，与刚入学时相比，“书写较为整洁美观”“存在不同程度的书写问题”“书写情况很差”的三类学生的书写整洁度均有了明显的提升，尤其是后两类提升更为明显</a:t>
            </a:r>
            <a:r>
              <a:rPr lang="zh-CN" altLang="en-US" sz="2800" dirty="0" smtClean="0"/>
              <a:t>。</a:t>
            </a:r>
            <a:endParaRPr lang="zh-CN" altLang="en-US" sz="2800" dirty="0" smtClean="0"/>
          </a:p>
          <a:p>
            <a:r>
              <a:rPr lang="zh-CN" altLang="en-US" sz="2800" dirty="0"/>
              <a:t> </a:t>
            </a:r>
            <a:r>
              <a:rPr lang="zh-CN" altLang="en-US" sz="2800" dirty="0" smtClean="0"/>
              <a:t>     （</a:t>
            </a:r>
            <a:r>
              <a:rPr lang="zh-CN" altLang="en-US" sz="2800" dirty="0"/>
              <a:t>2）正确书写方面，总体来看，学生的错别字明显减少。结合起始阶段调查中出现的错别字来比对，只发现同音替代错别字两例“严历（厉）”“伊（依）人”，形近部件替代一例：“虞 （初）新志”。也就是说，通过具体的教学策略的引导，学生的汉字学习取得了一定成效。总的来说，该项课题中的对策对学生的汉字识记、汉字理解、不写错字、别字提供了有效的抓手，促进了学生的汉字学习和书写。</a:t>
            </a:r>
            <a:endParaRPr lang="zh-CN" altLang="en-US" sz="2800" dirty="0"/>
          </a:p>
        </p:txBody>
      </p:sp>
    </p:spTree>
  </p:cSld>
  <p:clrMapOvr>
    <a:masterClrMapping/>
  </p:clrMapOvr>
  <p:transition spd="med" advTm="0">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85333" y="531303"/>
            <a:ext cx="10227735"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929739" y="560331"/>
              <a:ext cx="5146854" cy="520700"/>
              <a:chOff x="5784389" y="515938"/>
              <a:chExt cx="5146854" cy="520700"/>
            </a:xfrm>
          </p:grpSpPr>
          <p:sp>
            <p:nvSpPr>
              <p:cNvPr id="7" name="矩形 3"/>
              <p:cNvSpPr/>
              <p:nvPr/>
            </p:nvSpPr>
            <p:spPr>
              <a:xfrm>
                <a:off x="6574235" y="515938"/>
                <a:ext cx="4357008" cy="520700"/>
              </a:xfrm>
              <a:prstGeom prst="rect">
                <a:avLst/>
              </a:prstGeom>
              <a:noFill/>
              <a:ln w="9525">
                <a:noFill/>
                <a:miter/>
              </a:ln>
            </p:spPr>
            <p:txBody>
              <a:bodyPr wrap="none" lIns="91431" tIns="45716" rIns="91431" bIns="45716">
                <a:spAutoFit/>
              </a:bodyPr>
              <a:lstStyle/>
              <a:p>
                <a:r>
                  <a:rPr lang="zh-CN" altLang="zh-CN" sz="2800" b="1" dirty="0"/>
                  <a:t> </a:t>
                </a:r>
                <a:r>
                  <a:rPr lang="zh-CN" altLang="en-US" sz="2800" b="1" dirty="0" smtClean="0"/>
                  <a:t>课题研究的成效</a:t>
                </a:r>
                <a:r>
                  <a:rPr lang="en-US" altLang="zh-CN" sz="2800" b="1" dirty="0" smtClean="0"/>
                  <a:t>——</a:t>
                </a:r>
                <a:r>
                  <a:rPr lang="zh-CN" altLang="en-US" sz="2800" b="1" dirty="0" smtClean="0"/>
                  <a:t>理论</a:t>
                </a:r>
                <a:r>
                  <a:rPr lang="zh-CN" altLang="en-US" sz="2800" b="1" dirty="0" smtClean="0"/>
                  <a:t>成果</a:t>
                </a:r>
                <a:endParaRPr lang="zh-CN" altLang="en-US" sz="2800" b="1" dirty="0" smtClean="0"/>
              </a:p>
            </p:txBody>
          </p:sp>
          <p:grpSp>
            <p:nvGrpSpPr>
              <p:cNvPr id="8" name="组合 26"/>
              <p:cNvGrpSpPr/>
              <p:nvPr/>
            </p:nvGrpSpPr>
            <p:grpSpPr>
              <a:xfrm>
                <a:off x="5784389" y="569913"/>
                <a:ext cx="278670" cy="395339"/>
                <a:chOff x="600970" y="0"/>
                <a:chExt cx="226041" cy="427564"/>
              </a:xfrm>
            </p:grpSpPr>
            <p:sp>
              <p:nvSpPr>
                <p:cNvPr id="9" name="直接连接符 27"/>
                <p:cNvSpPr/>
                <p:nvPr/>
              </p:nvSpPr>
              <p:spPr>
                <a:xfrm>
                  <a:off x="61325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600970" y="213782"/>
                  <a:ext cx="213756" cy="213782"/>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22" name="矩形 21"/>
          <p:cNvSpPr/>
          <p:nvPr/>
        </p:nvSpPr>
        <p:spPr>
          <a:xfrm>
            <a:off x="135255" y="1351280"/>
            <a:ext cx="11758295" cy="5262245"/>
          </a:xfrm>
          <a:prstGeom prst="rect">
            <a:avLst/>
          </a:prstGeom>
        </p:spPr>
        <p:txBody>
          <a:bodyPr wrap="square">
            <a:spAutoFit/>
          </a:bodyPr>
          <a:lstStyle/>
          <a:p>
            <a:r>
              <a:rPr lang="zh-CN" altLang="en-US" sz="2800" dirty="0" smtClean="0"/>
              <a:t>1、毛丽： 《内地西藏民族中学学生汉字书写现状及教学对策》发表于《课程与教学》（2016.06）</a:t>
            </a:r>
            <a:endParaRPr lang="zh-CN" altLang="en-US" sz="2800" dirty="0" smtClean="0"/>
          </a:p>
          <a:p>
            <a:r>
              <a:rPr lang="zh-CN" altLang="en-US" sz="2800" dirty="0" smtClean="0"/>
              <a:t>2、毛丽：《内地西藏初中校学生汉字教学策略》发表于《教育研究与评论》（2019.02）</a:t>
            </a:r>
            <a:endParaRPr lang="zh-CN" altLang="en-US" sz="2800" dirty="0" smtClean="0"/>
          </a:p>
          <a:p>
            <a:r>
              <a:rPr lang="zh-CN" altLang="en-US" sz="2800" dirty="0" smtClean="0"/>
              <a:t>3、毛丽：《浅谈内地民族中学西藏初中生的汉字教学》发表于《课程与教学》（2019.03）</a:t>
            </a:r>
            <a:endParaRPr lang="zh-CN" altLang="en-US" sz="2800" dirty="0" smtClean="0"/>
          </a:p>
          <a:p>
            <a:r>
              <a:rPr lang="zh-CN" altLang="en-US" sz="2800" dirty="0" smtClean="0"/>
              <a:t>4、谈海鹰：《内地西藏班识字与写字教学现状与改进策略研究》获第十六届全国民族中学论文评比一等奖（2018.06）</a:t>
            </a:r>
            <a:endParaRPr lang="zh-CN" altLang="en-US" sz="2800" dirty="0" smtClean="0"/>
          </a:p>
          <a:p>
            <a:r>
              <a:rPr lang="zh-CN" altLang="en-US" sz="2800" dirty="0" smtClean="0"/>
              <a:t>5、谈海鹰：《略说初中西藏班的识字写字教学》发表于《课程与教学》（2019.02）</a:t>
            </a:r>
            <a:endParaRPr lang="zh-CN" altLang="en-US" sz="2800" dirty="0" smtClean="0"/>
          </a:p>
          <a:p>
            <a:r>
              <a:rPr lang="en-US" altLang="zh-CN" sz="2800" dirty="0" smtClean="0"/>
              <a:t>6</a:t>
            </a:r>
            <a:r>
              <a:rPr lang="zh-CN" altLang="zh-CN" sz="2800" dirty="0" smtClean="0"/>
              <a:t>、朱琴：《内地西藏初中学生汉字书写现状及对策研究》发表于《语文课内外》（</a:t>
            </a:r>
            <a:r>
              <a:rPr lang="en-US" altLang="zh-CN" sz="2800" dirty="0" smtClean="0"/>
              <a:t>2019.09</a:t>
            </a:r>
            <a:r>
              <a:rPr lang="zh-CN" altLang="zh-CN" sz="2800" dirty="0" smtClean="0"/>
              <a:t>）</a:t>
            </a:r>
            <a:endParaRPr lang="zh-CN" altLang="zh-CN" sz="2800" dirty="0" smtClean="0"/>
          </a:p>
        </p:txBody>
      </p:sp>
    </p:spTree>
  </p:cSld>
  <p:clrMapOvr>
    <a:masterClrMapping/>
  </p:clrMapOvr>
  <p:transition spd="med" advTm="0">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85333" y="531303"/>
            <a:ext cx="10227735"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929739" y="560331"/>
              <a:ext cx="6672475" cy="520700"/>
              <a:chOff x="5784389" y="515938"/>
              <a:chExt cx="6672475" cy="520700"/>
            </a:xfrm>
          </p:grpSpPr>
          <p:sp>
            <p:nvSpPr>
              <p:cNvPr id="7" name="矩形 3"/>
              <p:cNvSpPr/>
              <p:nvPr/>
            </p:nvSpPr>
            <p:spPr>
              <a:xfrm>
                <a:off x="6574235" y="515938"/>
                <a:ext cx="5882629" cy="520700"/>
              </a:xfrm>
              <a:prstGeom prst="rect">
                <a:avLst/>
              </a:prstGeom>
              <a:noFill/>
              <a:ln w="9525">
                <a:noFill/>
                <a:miter/>
              </a:ln>
            </p:spPr>
            <p:txBody>
              <a:bodyPr wrap="none" lIns="91431" tIns="45716" rIns="91431" bIns="45716">
                <a:spAutoFit/>
              </a:bodyPr>
              <a:lstStyle/>
              <a:p>
                <a:r>
                  <a:rPr lang="zh-CN" altLang="zh-CN" sz="2800" b="1" dirty="0"/>
                  <a:t> </a:t>
                </a:r>
                <a:r>
                  <a:rPr lang="zh-CN" altLang="en-US" sz="2800" b="1" dirty="0" smtClean="0"/>
                  <a:t>课题研究的成效</a:t>
                </a:r>
                <a:r>
                  <a:rPr lang="en-US" altLang="zh-CN" sz="2800" b="1" dirty="0" smtClean="0"/>
                  <a:t>——</a:t>
                </a:r>
                <a:r>
                  <a:rPr lang="zh-CN" altLang="en-US" sz="2800" b="1" dirty="0" smtClean="0"/>
                  <a:t>阶段性研究成果</a:t>
                </a:r>
                <a:endParaRPr lang="zh-CN" altLang="en-US" sz="2800" b="1" dirty="0" smtClean="0"/>
              </a:p>
            </p:txBody>
          </p:sp>
          <p:grpSp>
            <p:nvGrpSpPr>
              <p:cNvPr id="8" name="组合 26"/>
              <p:cNvGrpSpPr/>
              <p:nvPr/>
            </p:nvGrpSpPr>
            <p:grpSpPr>
              <a:xfrm>
                <a:off x="5784389" y="569913"/>
                <a:ext cx="278670" cy="395339"/>
                <a:chOff x="600970" y="0"/>
                <a:chExt cx="226041" cy="427564"/>
              </a:xfrm>
            </p:grpSpPr>
            <p:sp>
              <p:nvSpPr>
                <p:cNvPr id="9" name="直接连接符 27"/>
                <p:cNvSpPr/>
                <p:nvPr/>
              </p:nvSpPr>
              <p:spPr>
                <a:xfrm>
                  <a:off x="61325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600970" y="213782"/>
                  <a:ext cx="213756" cy="213782"/>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22" name="矩形 21"/>
          <p:cNvSpPr/>
          <p:nvPr/>
        </p:nvSpPr>
        <p:spPr>
          <a:xfrm>
            <a:off x="135467" y="1605342"/>
            <a:ext cx="11446933" cy="3107690"/>
          </a:xfrm>
          <a:prstGeom prst="rect">
            <a:avLst/>
          </a:prstGeom>
        </p:spPr>
        <p:txBody>
          <a:bodyPr wrap="square">
            <a:spAutoFit/>
          </a:bodyPr>
          <a:lstStyle/>
          <a:p>
            <a:r>
              <a:rPr lang="zh-CN" altLang="en-US" sz="2800" dirty="0" smtClean="0"/>
              <a:t>1、徐俊：《常州西藏民族中学学生汉字书写情况调查问卷》《常州西藏民族中学学生汉字书写情况分析报告》</a:t>
            </a:r>
            <a:endParaRPr lang="zh-CN" altLang="en-US" sz="2800" dirty="0" smtClean="0"/>
          </a:p>
          <a:p>
            <a:r>
              <a:rPr lang="zh-CN" altLang="en-US" sz="2800" dirty="0" smtClean="0"/>
              <a:t>2、高建英：《消灭作业中的伤疤——错别字》</a:t>
            </a:r>
            <a:endParaRPr lang="zh-CN" altLang="en-US" sz="2800" dirty="0" smtClean="0"/>
          </a:p>
          <a:p>
            <a:r>
              <a:rPr lang="zh-CN" altLang="en-US" sz="2800" dirty="0" smtClean="0"/>
              <a:t>3、毛丽：《汉字的秘密》趣味讲座</a:t>
            </a:r>
            <a:endParaRPr lang="zh-CN" altLang="en-US" sz="2800" dirty="0" smtClean="0"/>
          </a:p>
          <a:p>
            <a:r>
              <a:rPr lang="zh-CN" altLang="en-US" sz="2800" dirty="0" smtClean="0"/>
              <a:t>4、毛丽：基于学生错别字调查结果的汉字字族整理</a:t>
            </a:r>
            <a:endParaRPr lang="zh-CN" altLang="en-US" sz="2800" dirty="0" smtClean="0"/>
          </a:p>
          <a:p>
            <a:r>
              <a:rPr lang="zh-CN" altLang="en-US" sz="2800" dirty="0" smtClean="0"/>
              <a:t>5、吴虹、黄守艳：学生百词竞赛</a:t>
            </a:r>
            <a:endParaRPr lang="zh-CN" altLang="en-US" sz="2800" dirty="0" smtClean="0"/>
          </a:p>
          <a:p>
            <a:r>
              <a:rPr lang="zh-CN" altLang="en-US" sz="2800" dirty="0" smtClean="0"/>
              <a:t>6、黄守艳：针对西藏初中生的词语训练手册（七、八年级）</a:t>
            </a:r>
            <a:endParaRPr lang="zh-CN" altLang="en-US" sz="2800" dirty="0" smtClean="0"/>
          </a:p>
        </p:txBody>
      </p:sp>
    </p:spTree>
  </p:cSld>
  <p:clrMapOvr>
    <a:masterClrMapping/>
  </p:clrMapOvr>
  <p:transition spd="med" advTm="0">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7</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2286000" y="3902075"/>
            <a:ext cx="73490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研究中存在的</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问题</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和反思</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618879"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972031"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85333" y="531303"/>
            <a:ext cx="10227735" cy="713287"/>
            <a:chOff x="4416213" y="560331"/>
            <a:chExt cx="8602133" cy="713287"/>
          </a:xfrm>
        </p:grpSpPr>
        <p:sp>
          <p:nvSpPr>
            <p:cNvPr id="11" name="矩形 10"/>
            <p:cNvSpPr/>
            <p:nvPr/>
          </p:nvSpPr>
          <p:spPr>
            <a:xfrm flipH="1">
              <a:off x="4416213" y="1227899"/>
              <a:ext cx="860213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929739" y="560331"/>
              <a:ext cx="3429917" cy="523212"/>
              <a:chOff x="5784389" y="515938"/>
              <a:chExt cx="3429917" cy="523212"/>
            </a:xfrm>
          </p:grpSpPr>
          <p:sp>
            <p:nvSpPr>
              <p:cNvPr id="7" name="矩形 3"/>
              <p:cNvSpPr/>
              <p:nvPr/>
            </p:nvSpPr>
            <p:spPr>
              <a:xfrm>
                <a:off x="6574235" y="515938"/>
                <a:ext cx="2640071" cy="523212"/>
              </a:xfrm>
              <a:prstGeom prst="rect">
                <a:avLst/>
              </a:prstGeom>
              <a:noFill/>
              <a:ln w="9525">
                <a:noFill/>
                <a:miter/>
              </a:ln>
            </p:spPr>
            <p:txBody>
              <a:bodyPr wrap="none" lIns="91431" tIns="45716" rIns="91431" bIns="45716">
                <a:spAutoFit/>
              </a:bodyPr>
              <a:lstStyle/>
              <a:p>
                <a:r>
                  <a:rPr lang="zh-CN" altLang="zh-CN" sz="2800" b="1" dirty="0"/>
                  <a:t> </a:t>
                </a:r>
                <a:r>
                  <a:rPr lang="zh-CN" altLang="en-US" sz="2800" b="1" dirty="0" smtClean="0"/>
                  <a:t>研究中存在的问题</a:t>
                </a:r>
                <a:endParaRPr lang="zh-CN" altLang="zh-CN" sz="2800" dirty="0"/>
              </a:p>
            </p:txBody>
          </p:sp>
          <p:grpSp>
            <p:nvGrpSpPr>
              <p:cNvPr id="8" name="组合 26"/>
              <p:cNvGrpSpPr/>
              <p:nvPr/>
            </p:nvGrpSpPr>
            <p:grpSpPr>
              <a:xfrm>
                <a:off x="5784389" y="569913"/>
                <a:ext cx="278670" cy="395339"/>
                <a:chOff x="600970" y="0"/>
                <a:chExt cx="226041" cy="427564"/>
              </a:xfrm>
            </p:grpSpPr>
            <p:sp>
              <p:nvSpPr>
                <p:cNvPr id="9" name="直接连接符 27"/>
                <p:cNvSpPr/>
                <p:nvPr/>
              </p:nvSpPr>
              <p:spPr>
                <a:xfrm>
                  <a:off x="613255"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600970" y="213782"/>
                  <a:ext cx="213756" cy="213782"/>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6" name="矩形 5"/>
          <p:cNvSpPr/>
          <p:nvPr/>
        </p:nvSpPr>
        <p:spPr>
          <a:xfrm>
            <a:off x="592667" y="1790595"/>
            <a:ext cx="10972800" cy="4616648"/>
          </a:xfrm>
          <a:prstGeom prst="rect">
            <a:avLst/>
          </a:prstGeom>
        </p:spPr>
        <p:txBody>
          <a:bodyPr wrap="square">
            <a:spAutoFit/>
          </a:bodyPr>
          <a:lstStyle/>
          <a:p>
            <a:pPr>
              <a:lnSpc>
                <a:spcPct val="150000"/>
              </a:lnSpc>
            </a:pPr>
            <a:r>
              <a:rPr lang="zh-CN" altLang="en-US" sz="2800" dirty="0" smtClean="0"/>
              <a:t>         </a:t>
            </a:r>
            <a:r>
              <a:rPr lang="zh-CN" altLang="zh-CN" sz="2800" dirty="0" smtClean="0"/>
              <a:t>由于</a:t>
            </a:r>
            <a:r>
              <a:rPr lang="zh-CN" altLang="zh-CN" sz="2800" dirty="0"/>
              <a:t>对藏文化及藏语的不了解，所以对学生的汉字学习心理的调查和了解还不够深入，浮于表面。由于理论水平不够，思路不够开阔，学习对策、学习方式还不够丰富。课题的结束并不意味着研究的结束，我们会将已有的成果《汉字的秘密》讲座继续深化、推广，变成面向西藏生的常规讲座。我们将继续通过汉字教学策略促进学生汉字学习效果的提升，从而促进学生语文素养的整体提升。并将研究的成果通过各种形式向其他内地西藏校及西藏区内学校辐射，发挥课题的效应。</a:t>
            </a:r>
            <a:endParaRPr lang="zh-CN" altLang="zh-CN" sz="2800" dirty="0"/>
          </a:p>
        </p:txBody>
      </p:sp>
    </p:spTree>
  </p:cSld>
  <p:clrMapOvr>
    <a:masterClrMapping/>
  </p:clrMapOvr>
  <p:transition spd="med" advTm="0">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4" name="PA_标题 1"/>
          <p:cNvSpPr txBox="1"/>
          <p:nvPr>
            <p:custDataLst>
              <p:tags r:id="rId2"/>
            </p:custDataLst>
          </p:nvPr>
        </p:nvSpPr>
        <p:spPr>
          <a:xfrm>
            <a:off x="997718" y="2796266"/>
            <a:ext cx="10361851"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800" dirty="0" smtClean="0">
                <a:solidFill>
                  <a:schemeClr val="accent1">
                    <a:lumMod val="75000"/>
                  </a:schemeClr>
                </a:solidFill>
                <a:latin typeface="微软雅黑" panose="020B0503020204020204" pitchFamily="34" charset="-122"/>
                <a:ea typeface="微软雅黑" panose="020B0503020204020204" pitchFamily="34" charset="-122"/>
              </a:rPr>
              <a:t>谢谢</a:t>
            </a:r>
            <a:r>
              <a:rPr lang="zh-CN" altLang="en-US" sz="6800" dirty="0" smtClean="0">
                <a:solidFill>
                  <a:schemeClr val="accent4"/>
                </a:solidFill>
                <a:latin typeface="微软雅黑" panose="020B0503020204020204" pitchFamily="34" charset="-122"/>
                <a:ea typeface="微软雅黑" panose="020B0503020204020204" pitchFamily="34" charset="-122"/>
              </a:rPr>
              <a:t>您的</a:t>
            </a:r>
            <a:r>
              <a:rPr lang="zh-CN" altLang="en-US" sz="6800" dirty="0" smtClean="0">
                <a:solidFill>
                  <a:schemeClr val="accent2"/>
                </a:solidFill>
                <a:latin typeface="微软雅黑" panose="020B0503020204020204" pitchFamily="34" charset="-122"/>
                <a:ea typeface="微软雅黑" panose="020B0503020204020204" pitchFamily="34" charset="-122"/>
              </a:rPr>
              <a:t>观看和</a:t>
            </a:r>
            <a:r>
              <a:rPr lang="zh-CN" altLang="en-US" sz="6800" dirty="0" smtClean="0">
                <a:solidFill>
                  <a:schemeClr val="accent3"/>
                </a:solidFill>
                <a:latin typeface="微软雅黑" panose="020B0503020204020204" pitchFamily="34" charset="-122"/>
                <a:ea typeface="微软雅黑" panose="020B0503020204020204" pitchFamily="34" charset="-122"/>
              </a:rPr>
              <a:t>指导</a:t>
            </a:r>
            <a:r>
              <a:rPr lang="en-US" altLang="zh-CN" sz="6800" dirty="0" smtClean="0">
                <a:solidFill>
                  <a:schemeClr val="accent3"/>
                </a:solidFill>
                <a:latin typeface="微软雅黑" panose="020B0503020204020204" pitchFamily="34" charset="-122"/>
                <a:ea typeface="微软雅黑" panose="020B0503020204020204" pitchFamily="34" charset="-122"/>
              </a:rPr>
              <a:t>!</a:t>
            </a:r>
            <a:endParaRPr lang="zh-CN" altLang="en-US" sz="6800" dirty="0">
              <a:solidFill>
                <a:schemeClr val="accent3"/>
              </a:solidFill>
              <a:latin typeface="微软雅黑" panose="020B0503020204020204" pitchFamily="34" charset="-122"/>
              <a:ea typeface="微软雅黑" panose="020B0503020204020204" pitchFamily="34" charset="-122"/>
            </a:endParaRPr>
          </a:p>
        </p:txBody>
      </p:sp>
      <p:grpSp>
        <p:nvGrpSpPr>
          <p:cNvPr id="26" name="Group 38"/>
          <p:cNvGrpSpPr/>
          <p:nvPr/>
        </p:nvGrpSpPr>
        <p:grpSpPr>
          <a:xfrm flipH="1">
            <a:off x="5390680" y="5890640"/>
            <a:ext cx="1575060" cy="160804"/>
            <a:chOff x="5548426" y="3343939"/>
            <a:chExt cx="833173" cy="85061"/>
          </a:xfrm>
          <a:solidFill>
            <a:srgbClr val="1983B7"/>
          </a:solidFill>
        </p:grpSpPr>
        <p:sp>
          <p:nvSpPr>
            <p:cNvPr id="27" name="Oval 31"/>
            <p:cNvSpPr/>
            <p:nvPr/>
          </p:nvSpPr>
          <p:spPr>
            <a:xfrm>
              <a:off x="5548426" y="3343939"/>
              <a:ext cx="85061" cy="850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28" name="Oval 32"/>
            <p:cNvSpPr/>
            <p:nvPr/>
          </p:nvSpPr>
          <p:spPr>
            <a:xfrm>
              <a:off x="5698049" y="3343939"/>
              <a:ext cx="85061" cy="8506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29" name="Oval 33"/>
            <p:cNvSpPr/>
            <p:nvPr/>
          </p:nvSpPr>
          <p:spPr>
            <a:xfrm>
              <a:off x="5847671" y="3343939"/>
              <a:ext cx="85061" cy="850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0" name="Oval 34"/>
            <p:cNvSpPr/>
            <p:nvPr/>
          </p:nvSpPr>
          <p:spPr>
            <a:xfrm>
              <a:off x="5997294" y="3343939"/>
              <a:ext cx="85061" cy="850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1" name="Oval 35"/>
            <p:cNvSpPr/>
            <p:nvPr/>
          </p:nvSpPr>
          <p:spPr>
            <a:xfrm>
              <a:off x="6146917" y="3343939"/>
              <a:ext cx="85061" cy="850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sp>
          <p:nvSpPr>
            <p:cNvPr id="32" name="Oval 36"/>
            <p:cNvSpPr/>
            <p:nvPr/>
          </p:nvSpPr>
          <p:spPr>
            <a:xfrm>
              <a:off x="6296538" y="3343939"/>
              <a:ext cx="85061" cy="850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8D2A6"/>
                </a:solidFill>
              </a:endParaRPr>
            </a:p>
          </p:txBody>
        </p:sp>
      </p:gr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ppt_x</p:attrName>
                                        </p:attrNameLst>
                                      </p:cBhvr>
                                      <p:tavLst>
                                        <p:tav tm="0">
                                          <p:val>
                                            <p:strVal val="#ppt_x"/>
                                          </p:val>
                                        </p:tav>
                                        <p:tav tm="100000">
                                          <p:val>
                                            <p:strVal val="#ppt_x"/>
                                          </p:val>
                                        </p:tav>
                                      </p:tavLst>
                                    </p:anim>
                                    <p:anim calcmode="lin" valueType="num">
                                      <p:cBhvr>
                                        <p:cTn id="9" dur="75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4706333" cy="538601"/>
              <a:chOff x="3997033" y="515938"/>
              <a:chExt cx="4706333" cy="538601"/>
            </a:xfrm>
          </p:grpSpPr>
          <p:sp>
            <p:nvSpPr>
              <p:cNvPr id="7" name="矩形 3"/>
              <p:cNvSpPr/>
              <p:nvPr/>
            </p:nvSpPr>
            <p:spPr>
              <a:xfrm>
                <a:off x="4427855" y="515938"/>
                <a:ext cx="4275511"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课题试图解决的主要问题</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12" name="Oval 12"/>
          <p:cNvSpPr/>
          <p:nvPr/>
        </p:nvSpPr>
        <p:spPr>
          <a:xfrm>
            <a:off x="991923" y="1997092"/>
            <a:ext cx="477520" cy="264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 name="矩形 3"/>
          <p:cNvSpPr/>
          <p:nvPr/>
        </p:nvSpPr>
        <p:spPr>
          <a:xfrm>
            <a:off x="626533" y="1979396"/>
            <a:ext cx="10701866" cy="4031873"/>
          </a:xfrm>
          <a:prstGeom prst="rect">
            <a:avLst/>
          </a:prstGeom>
        </p:spPr>
        <p:txBody>
          <a:bodyPr wrap="square">
            <a:spAutoFit/>
          </a:bodyPr>
          <a:lstStyle/>
          <a:p>
            <a:r>
              <a:rPr lang="zh-CN" altLang="en-US" sz="3200" dirty="0" smtClean="0"/>
              <a:t>         </a:t>
            </a:r>
            <a:r>
              <a:rPr lang="zh-CN" altLang="zh-CN" sz="3200" dirty="0" smtClean="0"/>
              <a:t>从</a:t>
            </a:r>
            <a:r>
              <a:rPr lang="zh-CN" altLang="zh-CN" sz="3200" dirty="0"/>
              <a:t>我们所搜集到的资料来看，针对普通中小学的汉字教学研究及对外汉语教学领域的汉字教学研究成果丰硕，但面向西藏学生的汉字教学研究则较为片断、零散，到目前为止缺乏系统的研究。</a:t>
            </a:r>
            <a:endParaRPr lang="zh-CN" altLang="zh-CN" sz="3200" dirty="0"/>
          </a:p>
          <a:p>
            <a:r>
              <a:rPr lang="zh-CN" altLang="en-US" sz="3200" dirty="0" smtClean="0"/>
              <a:t>         </a:t>
            </a:r>
            <a:r>
              <a:rPr lang="zh-CN" altLang="zh-CN" sz="3200" dirty="0" smtClean="0"/>
              <a:t>本</a:t>
            </a:r>
            <a:r>
              <a:rPr lang="zh-CN" altLang="zh-CN" sz="3200" dirty="0"/>
              <a:t>研究试图对内地西藏校初中生汉字书写状况作一个全面的调查研究，分析原因并结合内地西藏校学生的学习基础、民族文化特点等实际情况，探索出适合内地西藏校初中生的汉字学习策略。</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2</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3310890" y="3902075"/>
            <a:ext cx="586168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相关概念</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2837146"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092435"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2165574" cy="538601"/>
              <a:chOff x="3997033" y="515938"/>
              <a:chExt cx="2165574" cy="538601"/>
            </a:xfrm>
          </p:grpSpPr>
          <p:sp>
            <p:nvSpPr>
              <p:cNvPr id="7" name="矩形 3"/>
              <p:cNvSpPr/>
              <p:nvPr/>
            </p:nvSpPr>
            <p:spPr>
              <a:xfrm>
                <a:off x="4427855" y="515938"/>
                <a:ext cx="1734752"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相关概念</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12" name="Oval 12"/>
          <p:cNvSpPr/>
          <p:nvPr/>
        </p:nvSpPr>
        <p:spPr>
          <a:xfrm>
            <a:off x="991923" y="1997092"/>
            <a:ext cx="477520" cy="264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 name="矩形 3"/>
          <p:cNvSpPr/>
          <p:nvPr/>
        </p:nvSpPr>
        <p:spPr>
          <a:xfrm>
            <a:off x="626533" y="1657663"/>
            <a:ext cx="10701866" cy="4708981"/>
          </a:xfrm>
          <a:prstGeom prst="rect">
            <a:avLst/>
          </a:prstGeom>
        </p:spPr>
        <p:txBody>
          <a:bodyPr wrap="square">
            <a:spAutoFit/>
          </a:bodyPr>
          <a:lstStyle/>
          <a:p>
            <a:pPr indent="304800">
              <a:lnSpc>
                <a:spcPct val="150000"/>
              </a:lnSpc>
            </a:pPr>
            <a:r>
              <a:rPr lang="zh-CN" altLang="en-US" sz="3200" dirty="0" smtClean="0"/>
              <a:t>      </a:t>
            </a:r>
            <a:r>
              <a:rPr lang="en-US" altLang="zh-CN" sz="3200" b="1" dirty="0"/>
              <a:t> </a:t>
            </a:r>
            <a:r>
              <a:rPr lang="zh-CN" altLang="zh-CN" sz="2800" b="1" dirty="0"/>
              <a:t>内地西藏校：</a:t>
            </a:r>
            <a:r>
              <a:rPr lang="zh-CN" altLang="zh-CN" sz="2800" dirty="0"/>
              <a:t>为了体现党中央、国务院对西藏及藏民族的高度重视，我国政府于</a:t>
            </a:r>
            <a:r>
              <a:rPr lang="en-US" altLang="zh-CN" sz="2800" dirty="0"/>
              <a:t>1985</a:t>
            </a:r>
            <a:r>
              <a:rPr lang="zh-CN" altLang="zh-CN" sz="2800" dirty="0"/>
              <a:t>年起在部分经济发达省市开办内地西藏班，利用内地的办学优势，为西藏培养自觉维护祖国统一、民族团结，具有较高科学文化知识和劳动技能的人才。内地西藏班包括初中班、高中班和各类大、中专班，有些省市采取单独建校承担人才培养任务的形式，称为内地西藏校。我校是创办于</a:t>
            </a:r>
            <a:r>
              <a:rPr lang="en-US" altLang="zh-CN" sz="2800" dirty="0"/>
              <a:t>1985</a:t>
            </a:r>
            <a:r>
              <a:rPr lang="zh-CN" altLang="zh-CN" sz="2800" dirty="0"/>
              <a:t>年的全日制内地西藏初中校之一。</a:t>
            </a:r>
            <a:endParaRPr lang="zh-CN" altLang="zh-CN" sz="2800" b="1" kern="100" dirty="0">
              <a:latin typeface="Calibri" panose="020F0502020204030204" pitchFamily="34" charset="0"/>
              <a:cs typeface="Times New Roman" panose="02020603050405020304" charset="0"/>
            </a:endParaRPr>
          </a:p>
        </p:txBody>
      </p:sp>
    </p:spTree>
  </p:cSld>
  <p:clrMapOvr>
    <a:masterClrMapping/>
  </p:clrMapOvr>
  <p:transition spd="med" advTm="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87018" y="531303"/>
            <a:ext cx="7519988" cy="759009"/>
            <a:chOff x="2320698" y="560331"/>
            <a:chExt cx="7519988" cy="759009"/>
          </a:xfrm>
        </p:grpSpPr>
        <p:sp>
          <p:nvSpPr>
            <p:cNvPr id="11" name="矩形 10"/>
            <p:cNvSpPr/>
            <p:nvPr/>
          </p:nvSpPr>
          <p:spPr>
            <a:xfrm flipH="1" flipV="1">
              <a:off x="2320698" y="1273621"/>
              <a:ext cx="75199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142383" y="560331"/>
              <a:ext cx="2165574" cy="538601"/>
              <a:chOff x="3997033" y="515938"/>
              <a:chExt cx="2165574" cy="538601"/>
            </a:xfrm>
          </p:grpSpPr>
          <p:sp>
            <p:nvSpPr>
              <p:cNvPr id="7" name="矩形 3"/>
              <p:cNvSpPr/>
              <p:nvPr/>
            </p:nvSpPr>
            <p:spPr>
              <a:xfrm>
                <a:off x="4427855" y="515938"/>
                <a:ext cx="1734752"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相关概念</a:t>
                </a:r>
                <a:endParaRPr lang="zh-CN" altLang="en-US" sz="29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26"/>
              <p:cNvGrpSpPr/>
              <p:nvPr/>
            </p:nvGrpSpPr>
            <p:grpSpPr>
              <a:xfrm>
                <a:off x="3997033" y="569913"/>
                <a:ext cx="263525" cy="395287"/>
                <a:chOff x="-848823" y="0"/>
                <a:chExt cx="213756" cy="427512"/>
              </a:xfrm>
            </p:grpSpPr>
            <p:sp>
              <p:nvSpPr>
                <p:cNvPr id="9" name="直接连接符 27"/>
                <p:cNvSpPr/>
                <p:nvPr/>
              </p:nvSpPr>
              <p:spPr>
                <a:xfrm>
                  <a:off x="-848823" y="0"/>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sp>
              <p:nvSpPr>
                <p:cNvPr id="10" name="直接连接符 28"/>
                <p:cNvSpPr/>
                <p:nvPr/>
              </p:nvSpPr>
              <p:spPr>
                <a:xfrm flipH="1">
                  <a:off x="-848823" y="213756"/>
                  <a:ext cx="213756" cy="213756"/>
                </a:xfrm>
                <a:prstGeom prst="line">
                  <a:avLst/>
                </a:prstGeom>
                <a:ln w="19050" cap="flat" cmpd="sng">
                  <a:solidFill>
                    <a:schemeClr val="accent3"/>
                  </a:solidFill>
                  <a:prstDash val="solid"/>
                  <a:miter/>
                  <a:headEnd type="oval" w="med" len="med"/>
                  <a:tailEnd type="oval" w="lg" len="lg"/>
                </a:ln>
              </p:spPr>
              <p:txBody>
                <a:bodyPr/>
                <a:lstStyle/>
                <a:p>
                  <a:endParaRPr lang="zh-CN" altLang="en-US"/>
                </a:p>
              </p:txBody>
            </p:sp>
          </p:grpSp>
        </p:grpSp>
      </p:grpSp>
      <p:sp>
        <p:nvSpPr>
          <p:cNvPr id="12" name="Oval 12"/>
          <p:cNvSpPr/>
          <p:nvPr/>
        </p:nvSpPr>
        <p:spPr>
          <a:xfrm>
            <a:off x="991923" y="1997092"/>
            <a:ext cx="477520" cy="264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 name="矩形 3"/>
          <p:cNvSpPr/>
          <p:nvPr/>
        </p:nvSpPr>
        <p:spPr>
          <a:xfrm>
            <a:off x="626533" y="1657663"/>
            <a:ext cx="10701866" cy="3046988"/>
          </a:xfrm>
          <a:prstGeom prst="rect">
            <a:avLst/>
          </a:prstGeom>
        </p:spPr>
        <p:txBody>
          <a:bodyPr wrap="square">
            <a:spAutoFit/>
          </a:bodyPr>
          <a:lstStyle/>
          <a:p>
            <a:pPr>
              <a:lnSpc>
                <a:spcPct val="150000"/>
              </a:lnSpc>
            </a:pPr>
            <a:r>
              <a:rPr lang="en-US" altLang="zh-CN" sz="3200" b="1" dirty="0" smtClean="0"/>
              <a:t>         </a:t>
            </a:r>
            <a:r>
              <a:rPr lang="zh-CN" altLang="zh-CN" sz="3200" b="1" dirty="0" smtClean="0"/>
              <a:t>汉字</a:t>
            </a:r>
            <a:r>
              <a:rPr lang="zh-CN" altLang="zh-CN" sz="3200" b="1" dirty="0"/>
              <a:t>规范书写</a:t>
            </a:r>
            <a:r>
              <a:rPr lang="zh-CN" altLang="zh-CN" sz="3200" b="1" dirty="0" smtClean="0"/>
              <a:t>：</a:t>
            </a:r>
            <a:r>
              <a:rPr lang="zh-CN" altLang="zh-CN" sz="3200" dirty="0" smtClean="0"/>
              <a:t>本</a:t>
            </a:r>
            <a:r>
              <a:rPr lang="zh-CN" altLang="zh-CN" sz="3200" dirty="0"/>
              <a:t>研究所指的汉字规范书写是指学习者书写姿势正确，能按照正确的笔画顺序书写汉字</a:t>
            </a:r>
            <a:r>
              <a:rPr lang="en-US" altLang="zh-CN" sz="3200" dirty="0"/>
              <a:t>,</a:t>
            </a:r>
            <a:r>
              <a:rPr lang="zh-CN" altLang="zh-CN" sz="3200" dirty="0"/>
              <a:t>汉字的笔画和部件正确</a:t>
            </a:r>
            <a:r>
              <a:rPr lang="en-US" altLang="zh-CN" sz="3200" dirty="0"/>
              <a:t>,</a:t>
            </a:r>
            <a:r>
              <a:rPr lang="zh-CN" altLang="zh-CN" sz="3200" dirty="0"/>
              <a:t>结构正确，不用其他字来代替本字</a:t>
            </a:r>
            <a:r>
              <a:rPr lang="en-US" altLang="zh-CN" sz="3200" dirty="0"/>
              <a:t>,</a:t>
            </a:r>
            <a:r>
              <a:rPr lang="zh-CN" altLang="zh-CN" sz="3200" dirty="0"/>
              <a:t>不写繁体字和不规范的简化字。</a:t>
            </a:r>
            <a:endParaRPr lang="zh-CN" altLang="zh-CN" sz="3200" dirty="0"/>
          </a:p>
        </p:txBody>
      </p:sp>
    </p:spTree>
  </p:cSld>
  <p:clrMapOvr>
    <a:masterClrMapping/>
  </p:clrMapOvr>
  <p:transition spd="med" advTm="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5087458" y="1371094"/>
            <a:ext cx="1996576" cy="1996574"/>
            <a:chOff x="3606461" y="1664340"/>
            <a:chExt cx="1040024" cy="1040024"/>
          </a:xfrm>
          <a:effectLst/>
        </p:grpSpPr>
        <p:sp>
          <p:nvSpPr>
            <p:cNvPr id="67" name="椭圆 66"/>
            <p:cNvSpPr/>
            <p:nvPr/>
          </p:nvSpPr>
          <p:spPr>
            <a:xfrm>
              <a:off x="3606461" y="1664340"/>
              <a:ext cx="1040024" cy="1040024"/>
            </a:xfrm>
            <a:prstGeom prst="ellipse">
              <a:avLst/>
            </a:prstGeom>
            <a:solidFill>
              <a:schemeClr val="accent3"/>
            </a:solidFill>
            <a:ln w="44450"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1575"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8" name="文本框 1"/>
            <p:cNvSpPr txBox="1"/>
            <p:nvPr/>
          </p:nvSpPr>
          <p:spPr>
            <a:xfrm>
              <a:off x="3936496" y="1813627"/>
              <a:ext cx="426023" cy="689385"/>
            </a:xfrm>
            <a:prstGeom prst="rect">
              <a:avLst/>
            </a:prstGeom>
            <a:noFill/>
            <a:ln>
              <a:noFill/>
            </a:ln>
            <a:effectLst/>
          </p:spPr>
          <p:txBody>
            <a:bodyPr wrap="none" rtlCol="0">
              <a:spAutoFit/>
            </a:bodyPr>
            <a:lstStyle/>
            <a:p>
              <a:pPr algn="ctr"/>
              <a:r>
                <a:rPr lang="en-US" altLang="zh-CN" sz="8000" b="1" dirty="0">
                  <a:solidFill>
                    <a:schemeClr val="bg1"/>
                  </a:solidFill>
                  <a:latin typeface="微软雅黑" panose="020B0503020204020204" pitchFamily="34" charset="-122"/>
                  <a:ea typeface="微软雅黑" panose="020B0503020204020204" pitchFamily="34" charset="-122"/>
                </a:rPr>
                <a:t>3</a:t>
              </a:r>
              <a:endParaRPr lang="zh-CN" altLang="en-US" sz="8000" b="1" dirty="0">
                <a:solidFill>
                  <a:schemeClr val="bg1"/>
                </a:solidFill>
                <a:effectLst/>
                <a:latin typeface="微软雅黑" panose="020B0503020204020204" pitchFamily="34" charset="-122"/>
                <a:ea typeface="微软雅黑" panose="020B0503020204020204" pitchFamily="34" charset="-122"/>
              </a:endParaRPr>
            </a:p>
          </p:txBody>
        </p:sp>
      </p:grpSp>
      <p:sp>
        <p:nvSpPr>
          <p:cNvPr id="69" name="矩形 69"/>
          <p:cNvSpPr>
            <a:spLocks noChangeArrowheads="1"/>
          </p:cNvSpPr>
          <p:nvPr/>
        </p:nvSpPr>
        <p:spPr bwMode="auto">
          <a:xfrm>
            <a:off x="3310890" y="3902075"/>
            <a:ext cx="586168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研究</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目标</a:t>
            </a:r>
            <a:r>
              <a:rPr lang="zh-CN" altLang="en-US" sz="4800" b="1" dirty="0" smtClean="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与内容</a:t>
            </a:r>
            <a:endParaRPr lang="zh-CN" altLang="en-US" sz="48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74" name="直接连接符 73"/>
          <p:cNvCxnSpPr/>
          <p:nvPr/>
        </p:nvCxnSpPr>
        <p:spPr>
          <a:xfrm>
            <a:off x="2837146" y="4383237"/>
            <a:ext cx="1456264"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092435" y="4383237"/>
            <a:ext cx="1379619" cy="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2"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right)">
                                      <p:cBhvr>
                                        <p:cTn id="16" dur="500"/>
                                        <p:tgtEl>
                                          <p:spTgt spid="7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5776</Words>
  <Application>WPS 演示</Application>
  <PresentationFormat>自定义</PresentationFormat>
  <Paragraphs>351</Paragraphs>
  <Slides>47</Slides>
  <Notes>46</Notes>
  <HiddenSlides>0</HiddenSlides>
  <MMClips>1</MMClips>
  <ScaleCrop>false</ScaleCrop>
  <HeadingPairs>
    <vt:vector size="6" baseType="variant">
      <vt:variant>
        <vt:lpstr>已用的字体</vt:lpstr>
      </vt:variant>
      <vt:variant>
        <vt:i4>19</vt:i4>
      </vt:variant>
      <vt:variant>
        <vt:lpstr>主题</vt:lpstr>
      </vt:variant>
      <vt:variant>
        <vt:i4>10</vt:i4>
      </vt:variant>
      <vt:variant>
        <vt:lpstr>幻灯片标题</vt:lpstr>
      </vt:variant>
      <vt:variant>
        <vt:i4>47</vt:i4>
      </vt:variant>
    </vt:vector>
  </HeadingPairs>
  <TitlesOfParts>
    <vt:vector size="76"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微软雅黑</vt:lpstr>
      <vt:lpstr>Calibri</vt:lpstr>
      <vt:lpstr>Times New Roman</vt:lpstr>
      <vt:lpstr>Arial Unicode MS</vt:lpstr>
      <vt:lpstr>等线</vt:lpstr>
      <vt:lpstr>Kaiti SC</vt:lpstr>
      <vt:lpstr>STKaiti</vt:lpstr>
      <vt:lpstr>Segoe Print</vt:lpstr>
      <vt:lpstr>NumberOnly</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商务通用</dc:title>
  <dc:creator>lzj</dc:creator>
  <cp:lastModifiedBy>Aurora</cp:lastModifiedBy>
  <cp:revision>1028</cp:revision>
  <dcterms:created xsi:type="dcterms:W3CDTF">2015-12-01T09:06:00Z</dcterms:created>
  <dcterms:modified xsi:type="dcterms:W3CDTF">2019-09-09T06:37:10Z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