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7772400" cy="1470025"/>
          </a:xfrm>
        </p:spPr>
        <p:txBody>
          <a:bodyPr/>
          <a:lstStyle/>
          <a:p>
            <a:r>
              <a:rPr lang="zh-CN" altLang="en-US" b="1" dirty="0" smtClean="0"/>
              <a:t>化学计算复习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030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24" y="301418"/>
            <a:ext cx="95821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、现有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三种化合物，各取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40g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相混合，完全反应后，得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18g B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49g C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，还有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生成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已知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3600" b="1" dirty="0" smtClean="0">
                <a:latin typeface="Times New Roman" pitchFamily="18" charset="0"/>
                <a:cs typeface="Times New Roman" pitchFamily="18" charset="0"/>
              </a:rPr>
              <a:t>相对分子质量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106</a:t>
            </a:r>
            <a:r>
              <a:rPr lang="zh-CN" altLang="en-US" sz="36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现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将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22gA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11gB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反应，能生成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的物质的量</a:t>
            </a:r>
            <a:r>
              <a:rPr lang="zh-CN" altLang="zh-CN" sz="3600" b="1" dirty="0" smtClean="0">
                <a:latin typeface="Times New Roman" pitchFamily="18" charset="0"/>
                <a:cs typeface="Times New Roman" pitchFamily="18" charset="0"/>
              </a:rPr>
              <a:t>是</a:t>
            </a: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      (      )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A. 1mol      </a:t>
            </a: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                B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. 0.5mol          </a:t>
            </a:r>
            <a:endParaRPr lang="en-US" altLang="zh-CN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. 0.275mol       </a:t>
            </a: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        D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. 0.25mol</a:t>
            </a:r>
            <a:endParaRPr lang="zh-CN" altLang="zh-C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371773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A    +  B  =   C   +   D</a:t>
            </a:r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9658" y="4454913"/>
            <a:ext cx="2088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已知：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</a:t>
            </a:r>
            <a:endParaRPr lang="zh-CN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64295" y="4454913"/>
            <a:ext cx="2739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40g   </a:t>
            </a:r>
            <a:r>
              <a:rPr lang="en-US" altLang="zh-CN" sz="3200" b="1" dirty="0" err="1" smtClean="0"/>
              <a:t>40g</a:t>
            </a:r>
            <a:r>
              <a:rPr lang="en-US" altLang="zh-CN" sz="3200" b="1" dirty="0" smtClean="0"/>
              <a:t>   </a:t>
            </a:r>
            <a:r>
              <a:rPr lang="en-US" altLang="zh-CN" sz="3200" b="1" dirty="0" err="1" smtClean="0"/>
              <a:t>40g</a:t>
            </a:r>
            <a:r>
              <a:rPr lang="en-US" altLang="zh-CN" sz="3200" b="1" dirty="0" smtClean="0"/>
              <a:t>  </a:t>
            </a:r>
            <a:endParaRPr lang="zh-CN" alt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6173" y="5026452"/>
            <a:ext cx="549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</a:t>
            </a:r>
            <a:endParaRPr lang="zh-CN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68555" y="5039688"/>
            <a:ext cx="3743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  ?     18g   49g     ?  </a:t>
            </a:r>
            <a:endParaRPr lang="zh-CN" alt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49587" y="5016241"/>
            <a:ext cx="393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 0g   18g   49g      </a:t>
            </a:r>
            <a:r>
              <a:rPr lang="zh-CN" altLang="en-US" sz="3200" b="1" dirty="0" smtClean="0"/>
              <a:t>？</a:t>
            </a:r>
            <a:r>
              <a:rPr lang="en-US" altLang="zh-CN" sz="3200" b="1" dirty="0" smtClean="0"/>
              <a:t> </a:t>
            </a:r>
            <a:endParaRPr lang="zh-CN" alt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3786" y="5039688"/>
            <a:ext cx="3620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40g   22g   9g    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77277" y="5611227"/>
            <a:ext cx="38068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40g   22g   9g     53g</a:t>
            </a:r>
          </a:p>
          <a:p>
            <a:endParaRPr lang="en-US" altLang="zh-CN" sz="32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015709" y="5624463"/>
            <a:ext cx="16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0.5mol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02023" y="6185791"/>
            <a:ext cx="3302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22g   11g   ?        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77277" y="6181913"/>
            <a:ext cx="5074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20g   11g   4.5g 26.5g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40757" y="6149836"/>
            <a:ext cx="16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0.25mol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7907" y="6181912"/>
            <a:ext cx="16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过量</a:t>
            </a:r>
            <a:r>
              <a:rPr lang="en-US" altLang="zh-CN" sz="3200" b="1" dirty="0" smtClean="0"/>
              <a:t>2g</a:t>
            </a:r>
          </a:p>
        </p:txBody>
      </p:sp>
    </p:spTree>
    <p:extLst>
      <p:ext uri="{BB962C8B-B14F-4D97-AF65-F5344CB8AC3E}">
        <p14:creationId xmlns:p14="http://schemas.microsoft.com/office/powerpoint/2010/main" val="110953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8" grpId="1"/>
      <p:bldP spid="10" grpId="0"/>
      <p:bldP spid="10" grpId="1"/>
      <p:bldP spid="11" grpId="0"/>
      <p:bldP spid="12" grpId="0"/>
      <p:bldP spid="13" grpId="0"/>
      <p:bldP spid="14" grpId="0"/>
      <p:bldP spid="14" grpId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332657"/>
            <a:ext cx="8229600" cy="324036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、取</a:t>
            </a:r>
            <a:r>
              <a:rPr lang="en-US" altLang="zh-CN" dirty="0" err="1"/>
              <a:t>NaCl</a:t>
            </a:r>
            <a:r>
              <a:rPr lang="zh-CN" altLang="zh-CN" dirty="0"/>
              <a:t>和</a:t>
            </a:r>
            <a:r>
              <a:rPr lang="en-US" altLang="zh-CN" dirty="0" err="1"/>
              <a:t>KCl</a:t>
            </a:r>
            <a:r>
              <a:rPr lang="zh-CN" altLang="zh-CN" dirty="0"/>
              <a:t>的混合物</a:t>
            </a:r>
            <a:r>
              <a:rPr lang="en-US" altLang="zh-CN" dirty="0"/>
              <a:t>25g</a:t>
            </a:r>
            <a:r>
              <a:rPr lang="zh-CN" altLang="zh-CN" dirty="0"/>
              <a:t>，溶于水配成溶液，加入体积为</a:t>
            </a:r>
            <a:r>
              <a:rPr lang="en-US" altLang="zh-CN" dirty="0"/>
              <a:t>1L 0.42mol•L</a:t>
            </a:r>
            <a:r>
              <a:rPr lang="zh-CN" altLang="zh-CN" baseline="30000" dirty="0"/>
              <a:t>－</a:t>
            </a:r>
            <a:r>
              <a:rPr lang="en-US" altLang="zh-CN" baseline="30000" dirty="0"/>
              <a:t>1</a:t>
            </a:r>
            <a:r>
              <a:rPr lang="zh-CN" altLang="zh-CN" dirty="0"/>
              <a:t>的</a:t>
            </a:r>
            <a:r>
              <a:rPr lang="en-US" altLang="zh-CN" dirty="0"/>
              <a:t>AgNO</a:t>
            </a:r>
            <a:r>
              <a:rPr lang="en-US" altLang="zh-CN" baseline="-25000" dirty="0"/>
              <a:t>3</a:t>
            </a:r>
            <a:r>
              <a:rPr lang="zh-CN" altLang="zh-CN" dirty="0"/>
              <a:t>溶液，充分反应后过滤出沉淀，再向滤液中加入</a:t>
            </a:r>
            <a:r>
              <a:rPr lang="en-US" altLang="zh-CN" dirty="0"/>
              <a:t>100gCu</a:t>
            </a:r>
            <a:r>
              <a:rPr lang="zh-CN" altLang="zh-CN" dirty="0"/>
              <a:t>片，反应完全后，取出</a:t>
            </a:r>
            <a:r>
              <a:rPr lang="en-US" altLang="zh-CN" dirty="0"/>
              <a:t>Cu</a:t>
            </a:r>
            <a:r>
              <a:rPr lang="zh-CN" altLang="zh-CN" dirty="0"/>
              <a:t>片，洗涤干燥称其重量为</a:t>
            </a:r>
            <a:r>
              <a:rPr lang="en-US" altLang="zh-CN" dirty="0"/>
              <a:t>101.52g</a:t>
            </a:r>
            <a:r>
              <a:rPr lang="zh-CN" altLang="zh-CN" dirty="0"/>
              <a:t>，求原混合物中</a:t>
            </a:r>
            <a:r>
              <a:rPr lang="en-US" altLang="zh-CN" dirty="0" err="1"/>
              <a:t>NaCl</a:t>
            </a:r>
            <a:r>
              <a:rPr lang="zh-CN" altLang="zh-CN" dirty="0"/>
              <a:t>和</a:t>
            </a:r>
            <a:r>
              <a:rPr lang="en-US" altLang="zh-CN" dirty="0" err="1"/>
              <a:t>KCl</a:t>
            </a:r>
            <a:r>
              <a:rPr lang="zh-CN" altLang="zh-CN" dirty="0"/>
              <a:t>的物质的量各为多少？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97666" y="3847071"/>
            <a:ext cx="100811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dirty="0" err="1" smtClean="0"/>
              <a:t>NaCl</a:t>
            </a:r>
            <a:endParaRPr lang="en-US" altLang="zh-CN" dirty="0" smtClean="0"/>
          </a:p>
          <a:p>
            <a:pPr marL="0" indent="0">
              <a:buFont typeface="Arial" pitchFamily="34" charset="0"/>
              <a:buNone/>
            </a:pPr>
            <a:r>
              <a:rPr lang="en-US" altLang="zh-CN" dirty="0" err="1" smtClean="0"/>
              <a:t>KCl</a:t>
            </a:r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1405778" y="4387131"/>
            <a:ext cx="1224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20585" y="399108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25g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5879" y="444419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、配成溶液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2782314" y="4399827"/>
            <a:ext cx="1719808" cy="933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89244" y="4028695"/>
            <a:ext cx="2439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加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1L 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0.42mol•L</a:t>
            </a:r>
            <a:r>
              <a:rPr lang="zh-CN" altLang="zh-CN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n-US" altLang="zh-CN" b="1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溶液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，过滤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5093128" y="3898754"/>
            <a:ext cx="72008" cy="1244461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246036" y="477388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滤液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43906" y="366240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沉淀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V="1">
            <a:off x="5798266" y="4927191"/>
            <a:ext cx="1152128" cy="153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8266" y="451281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100gCu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8266" y="495854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完全反应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35384" y="4727810"/>
            <a:ext cx="1787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称重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101.25g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18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5" grpId="0" animBg="1"/>
      <p:bldP spid="17" grpId="0"/>
      <p:bldP spid="18" grpId="0"/>
      <p:bldP spid="21" grpId="0"/>
      <p:bldP spid="23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552728"/>
          </a:xfrm>
        </p:spPr>
        <p:txBody>
          <a:bodyPr>
            <a:normAutofit fontScale="25000" lnSpcReduction="20000"/>
          </a:bodyPr>
          <a:lstStyle/>
          <a:p>
            <a:pPr marL="0" indent="0" fontAlgn="ctr">
              <a:buNone/>
            </a:pP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(2018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江苏高考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碱式硫酸铝溶液可用于烟气脱硫。室温下向一定浓度的硫酸铝溶液中加入一定量的碳酸钙粉末，反应后经过滤得到碱式硫酸铝溶液，反应方程式</a:t>
            </a:r>
            <a:r>
              <a:rPr lang="zh-CN" altLang="zh-CN" sz="9600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fontAlgn="ctr">
              <a:buNone/>
            </a:pP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             (2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)Al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9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altLang="zh-CN" sz="9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O=</a:t>
            </a:r>
          </a:p>
          <a:p>
            <a:pPr marL="0" indent="0" fontAlgn="ctr">
              <a:buNone/>
            </a:pP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     2[(1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)Al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altLang="zh-CN" sz="96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altLang="zh-CN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]+3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CaSO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↓+3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zh-CN" altLang="zh-CN" sz="96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endParaRPr lang="en-US" altLang="zh-CN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ctr">
              <a:buNone/>
            </a:pPr>
            <a:r>
              <a:rPr lang="zh-CN" altLang="zh-CN" sz="9600" b="1" dirty="0" smtClean="0">
                <a:latin typeface="Times New Roman" pitchFamily="18" charset="0"/>
                <a:cs typeface="Times New Roman" pitchFamily="18" charset="0"/>
              </a:rPr>
              <a:t>生成物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值的大小影响碱式硫酸铝溶液的脱硫效率。</a:t>
            </a:r>
          </a:p>
          <a:p>
            <a:pPr marL="0" indent="0" fontAlgn="ctr">
              <a:buNone/>
            </a:pP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通过测定碱式硫酸铝溶液中相关离子的浓度确定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的值，测定方法如下：</a:t>
            </a:r>
          </a:p>
          <a:p>
            <a:pPr marL="0" indent="0" fontAlgn="ctr">
              <a:buNone/>
            </a:pPr>
            <a:endParaRPr lang="en-US" altLang="zh-CN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ctr">
              <a:buNone/>
            </a:pP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①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取碱式硫酸铝溶液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25.00 mL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，加入盐酸酸化的过量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溶液充分反应，静置后过滤、洗涤，干燥至恒重，得固体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2.3300g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marL="0" indent="0" fontAlgn="ctr">
              <a:buNone/>
            </a:pPr>
            <a:endParaRPr lang="en-US" altLang="zh-CN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ctr">
              <a:buNone/>
            </a:pPr>
            <a:r>
              <a:rPr lang="en-US" altLang="zh-CN" sz="9600" b="1" dirty="0" smtClean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取碱式硫酸铝溶液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2.50 mL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，稀释至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25 mL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，加入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0.1000 </a:t>
            </a:r>
            <a:r>
              <a:rPr lang="en-US" altLang="zh-CN" sz="9600" b="1" dirty="0" err="1">
                <a:latin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9600" b="1" baseline="30000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EDTA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标准溶液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25.00 mL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，调节溶液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约为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4.2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，煮沸，冷却后用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0.08000 </a:t>
            </a:r>
            <a:r>
              <a:rPr lang="en-US" altLang="zh-CN" sz="9600" b="1" dirty="0" err="1">
                <a:latin typeface="Times New Roman" pitchFamily="18" charset="0"/>
                <a:cs typeface="Times New Roman" pitchFamily="18" charset="0"/>
              </a:rPr>
              <a:t>mol·L</a:t>
            </a:r>
            <a:r>
              <a:rPr lang="zh-CN" altLang="zh-CN" sz="9600" b="1" baseline="30000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标准溶液滴定过量的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EDTA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至终点，消耗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标准溶液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20.00 mL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（已知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altLang="zh-CN" sz="9600" b="1" baseline="30000" dirty="0"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CN" sz="9600" b="1" baseline="30000" dirty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与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EDTA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反应的化学计量比均为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1∶1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）。</a:t>
            </a:r>
          </a:p>
          <a:p>
            <a:pPr marL="0" indent="0" fontAlgn="ctr">
              <a:buNone/>
            </a:pP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计算（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altLang="zh-CN" sz="96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中的</a:t>
            </a:r>
            <a:r>
              <a:rPr lang="en-US" altLang="zh-CN" sz="96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值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____</a:t>
            </a:r>
            <a:r>
              <a:rPr lang="zh-CN" altLang="zh-CN" sz="9600" b="1" dirty="0">
                <a:latin typeface="Times New Roman" pitchFamily="18" charset="0"/>
                <a:cs typeface="Times New Roman" pitchFamily="18" charset="0"/>
              </a:rPr>
              <a:t>（写出计算过程）。</a:t>
            </a:r>
          </a:p>
          <a:p>
            <a:pPr marL="0" indent="0">
              <a:buNone/>
            </a:pP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1" y="2061389"/>
            <a:ext cx="1152128" cy="72008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审题</a:t>
            </a:r>
          </a:p>
        </p:txBody>
      </p:sp>
      <p:cxnSp>
        <p:nvCxnSpPr>
          <p:cNvPr id="5" name="直接箭头连接符 4"/>
          <p:cNvCxnSpPr>
            <a:stCxn id="3" idx="3"/>
          </p:cNvCxnSpPr>
          <p:nvPr/>
        </p:nvCxnSpPr>
        <p:spPr>
          <a:xfrm flipV="1">
            <a:off x="1628799" y="2421428"/>
            <a:ext cx="108012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内容占位符 2"/>
          <p:cNvSpPr txBox="1">
            <a:spLocks/>
          </p:cNvSpPr>
          <p:nvPr/>
        </p:nvSpPr>
        <p:spPr>
          <a:xfrm>
            <a:off x="2804862" y="1916833"/>
            <a:ext cx="2637522" cy="97210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dirty="0" smtClean="0"/>
              <a:t>       </a:t>
            </a:r>
            <a:r>
              <a:rPr lang="zh-CN" altLang="en-US" sz="5100" dirty="0" smtClean="0"/>
              <a:t>简化：形成</a:t>
            </a:r>
            <a:endParaRPr lang="en-US" altLang="zh-CN" sz="5100" dirty="0" smtClean="0"/>
          </a:p>
          <a:p>
            <a:pPr marL="0" indent="0">
              <a:buFont typeface="Arial" pitchFamily="34" charset="0"/>
              <a:buNone/>
            </a:pPr>
            <a:r>
              <a:rPr lang="zh-CN" altLang="en-US" sz="5100" dirty="0" smtClean="0"/>
              <a:t>解题思维导图</a:t>
            </a:r>
            <a:endParaRPr lang="zh-CN" altLang="en-US" sz="5100" dirty="0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5442993" y="2389025"/>
            <a:ext cx="108012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内容占位符 2"/>
          <p:cNvSpPr txBox="1">
            <a:spLocks/>
          </p:cNvSpPr>
          <p:nvPr/>
        </p:nvSpPr>
        <p:spPr>
          <a:xfrm>
            <a:off x="6516216" y="2046582"/>
            <a:ext cx="2160240" cy="1094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dirty="0" smtClean="0"/>
              <a:t> 根据对应基础知识思考</a:t>
            </a:r>
            <a:endParaRPr lang="zh-CN" altLang="en-US" sz="5100" dirty="0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755576" y="3501009"/>
            <a:ext cx="108012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内容占位符 2"/>
          <p:cNvSpPr txBox="1">
            <a:spLocks/>
          </p:cNvSpPr>
          <p:nvPr/>
        </p:nvSpPr>
        <p:spPr>
          <a:xfrm>
            <a:off x="1835696" y="3140970"/>
            <a:ext cx="115212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CN" altLang="en-US" dirty="0" smtClean="0"/>
              <a:t>解题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981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某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固体可能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含有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zh-CN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 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altLang="zh-CN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的几种离子，取等质量的两份该固体，进行如下实验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不考虑盐类的水解及水的电离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：</a:t>
            </a: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一份固体溶于水得无色透明溶液，加入足量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en-US" altLang="zh-CN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溶液，得沉淀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6.63 g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，在沉淀中加入过量稀盐酸，仍有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4.66 g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沉淀。</a:t>
            </a: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另一份固体与过量</a:t>
            </a:r>
            <a:r>
              <a:rPr lang="en-US" altLang="zh-CN" sz="2400" b="1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固体混合后充分加热，产生使湿润的红色石蕊试纸变蓝的气体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0.672 L(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标准状况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marL="0" indent="0">
              <a:buNone/>
            </a:pP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下列说法正确的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是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(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　　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．该固体中一定含有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 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．该固体中一定没有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．该固体中只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含有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zh-CN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zh-CN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 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zh-CN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400" b="1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zh-CN" altLang="zh-CN" sz="24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dirty="0" err="1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－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zh-CN" altLang="zh-CN" sz="2400" b="1" dirty="0">
                <a:latin typeface="Times New Roman" pitchFamily="18" charset="0"/>
                <a:cs typeface="Times New Roman" pitchFamily="18" charset="0"/>
              </a:rPr>
              <a:t>．根据以上实验，无法确定该固体中有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zh-CN" altLang="zh-CN" sz="2400" b="1" baseline="30000" dirty="0">
                <a:latin typeface="Times New Roman" pitchFamily="18" charset="0"/>
                <a:cs typeface="Times New Roman" pitchFamily="18" charset="0"/>
              </a:rPr>
              <a:t>＋</a:t>
            </a:r>
            <a:endParaRPr lang="zh-CN" altLang="zh-C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3265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问题解决</a:t>
            </a:r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450901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6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32656"/>
            <a:ext cx="8229600" cy="57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CN" sz="5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51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zh-CN" sz="5100" b="1" dirty="0" smtClean="0">
                <a:latin typeface="Times New Roman" pitchFamily="18" charset="0"/>
                <a:cs typeface="Times New Roman" pitchFamily="18" charset="0"/>
              </a:rPr>
              <a:t>已知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化合物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由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种元素组成，某学习小组进行了如下实验：</a:t>
            </a:r>
          </a:p>
          <a:p>
            <a:pPr marL="0" indent="0">
              <a:buNone/>
            </a:pP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①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取适量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，加水完全溶解，无气体产生，溶液呈碱性；进行焰色反应，透过蓝色钴玻璃观察到火焰呈紫色；</a:t>
            </a:r>
          </a:p>
          <a:p>
            <a:pPr marL="0" indent="0">
              <a:buNone/>
            </a:pP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取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1.685 g 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溶于水，加入含</a:t>
            </a:r>
            <a:r>
              <a:rPr lang="en-US" altLang="zh-CN" sz="5100" b="1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 0.020 00 </a:t>
            </a:r>
            <a:r>
              <a:rPr lang="en-US" altLang="zh-CN" sz="5100" b="1" dirty="0" err="1">
                <a:latin typeface="Times New Roman" pitchFamily="18" charset="0"/>
                <a:cs typeface="Times New Roman" pitchFamily="18" charset="0"/>
              </a:rPr>
              <a:t>mol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的盐酸恰好中和；中和后的溶液与硝酸酸化的过量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zh-CN" sz="51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溶液反应，得到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4.305 g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白色沉淀。</a:t>
            </a:r>
          </a:p>
          <a:p>
            <a:pPr marL="0" indent="0">
              <a:buNone/>
            </a:pP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请回答：</a:t>
            </a:r>
          </a:p>
          <a:p>
            <a:pPr marL="0" indent="0">
              <a:buNone/>
            </a:pP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(1)X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种元素是</a:t>
            </a:r>
            <a:r>
              <a:rPr lang="en-US" altLang="zh-CN" sz="5100" b="1" dirty="0" smtClean="0">
                <a:latin typeface="Times New Roman" pitchFamily="18" charset="0"/>
                <a:cs typeface="Times New Roman" pitchFamily="18" charset="0"/>
              </a:rPr>
              <a:t>______________(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用元素符号表示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；</a:t>
            </a:r>
          </a:p>
          <a:p>
            <a:pPr marL="0" indent="0">
              <a:buNone/>
            </a:pP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(2)X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与水反应的化学方程式是</a:t>
            </a:r>
            <a:r>
              <a:rPr lang="en-US" altLang="zh-CN" sz="5100" b="1" dirty="0" smtClean="0">
                <a:latin typeface="Times New Roman" pitchFamily="18" charset="0"/>
                <a:cs typeface="Times New Roman" pitchFamily="18" charset="0"/>
              </a:rPr>
              <a:t>_________________________________</a:t>
            </a:r>
            <a:r>
              <a:rPr lang="zh-CN" altLang="zh-CN" sz="5100" b="1" dirty="0" smtClean="0">
                <a:latin typeface="Times New Roman" pitchFamily="18" charset="0"/>
                <a:cs typeface="Times New Roman" pitchFamily="18" charset="0"/>
              </a:rPr>
              <a:t>；</a:t>
            </a:r>
            <a:endParaRPr lang="zh-CN" altLang="zh-CN" sz="51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(3)X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中一种元素对应的单质，可与足量的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zh-CN" sz="51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51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溶液反应得到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altLang="zh-CN" sz="51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51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zh-CN" sz="5100" b="1" dirty="0">
                <a:latin typeface="Times New Roman" pitchFamily="18" charset="0"/>
                <a:cs typeface="Times New Roman" pitchFamily="18" charset="0"/>
              </a:rPr>
              <a:t>，写出该反应的化学方程式：</a:t>
            </a:r>
            <a:r>
              <a:rPr lang="en-US" altLang="zh-CN" sz="5100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</a:t>
            </a:r>
            <a:r>
              <a:rPr lang="zh-CN" altLang="zh-CN" sz="51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sz="5100" b="1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733256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(1)K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endParaRPr lang="en-US" altLang="zh-C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2)K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O===</a:t>
            </a:r>
            <a:r>
              <a:rPr lang="en-US" altLang="zh-CN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2KOH </a:t>
            </a:r>
            <a:endParaRPr lang="en-US" altLang="zh-C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3)2Cl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2Na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O===Cl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2NaHCO</a:t>
            </a:r>
            <a:r>
              <a:rPr lang="en-US" altLang="zh-CN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＋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2NaCl</a:t>
            </a:r>
            <a:endParaRPr lang="zh-CN" altLang="zh-C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6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662</Words>
  <Application>Microsoft Office PowerPoint</Application>
  <PresentationFormat>全屏显示(4:3)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化学计算复习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化学计算复习</dc:title>
  <dc:creator>谢敏</dc:creator>
  <cp:lastModifiedBy>胡敏熠</cp:lastModifiedBy>
  <cp:revision>19</cp:revision>
  <dcterms:created xsi:type="dcterms:W3CDTF">2020-11-03T07:56:43Z</dcterms:created>
  <dcterms:modified xsi:type="dcterms:W3CDTF">2020-11-05T01:08:29Z</dcterms:modified>
</cp:coreProperties>
</file>