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78" r:id="rId6"/>
    <p:sldId id="279" r:id="rId7"/>
    <p:sldId id="28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tags" Target="tags/tag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8BE6-C37F-4E3E-9B91-ED2D68D7C6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7805-B349-42E6-97AB-8051B0507A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8357645-0554-4895-91F8-A713E2AC6C4C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5AB5EE9-8CE1-4DDE-B723-EE3F4C5B7EBA}" type="slidenum">
              <a:rPr lang="en-US" altLang="zh-CN"/>
            </a:fld>
            <a:endParaRPr lang="en-US" altLang="zh-C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7" y="304802"/>
            <a:ext cx="7970837" cy="69215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295400"/>
            <a:ext cx="80772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E8E5-2615-414A-A62D-7F11254C0A76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AD3B-2465-4D09-951B-ADE2642C6612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7" y="304802"/>
            <a:ext cx="7970837" cy="69215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39624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5988" y="1295400"/>
            <a:ext cx="39624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E9B5-9F3F-46F0-B9BF-957607F5DB9E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E9BD-801A-4E79-BD36-62E16CF3E71D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7" y="304802"/>
            <a:ext cx="7970837" cy="69215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64B2-28EE-4422-A99F-49975B7E2521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6F54-996D-484E-BC89-F6A4F939A946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0A62-8257-46EB-95FE-E7918E504591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365B-A1D1-431D-BD9E-AC082171C968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7" y="304802"/>
            <a:ext cx="7970837" cy="69215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1295400"/>
            <a:ext cx="80772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D40F-F126-40C9-88CA-4ED4596674E4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2728" y="304800"/>
            <a:ext cx="2125663" cy="58674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2563" y="304800"/>
            <a:ext cx="6227762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C270-C377-487E-A22F-E13A7D9FC26F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BCCD-6115-406D-8DDD-FAD82FB3E436}" type="slidenum">
              <a:rPr lang="en-US" altLang="ko-KR">
                <a:solidFill>
                  <a:srgbClr val="FFFFFF"/>
                </a:solidFill>
              </a:rPr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/>
            </a:lvl1pPr>
          </a:lstStyle>
          <a:p>
            <a:fld id="{2545E7A4-1C64-4AD4-B9D8-165C4158D98D}" type="slidenum">
              <a:rPr lang="en-US" altLang="zh-CN">
                <a:solidFill>
                  <a:srgbClr val="FFFFFF"/>
                </a:solidFill>
              </a:rPr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2" y="1981200"/>
            <a:ext cx="4194175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1377" y="1981201"/>
            <a:ext cx="4194175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1377" y="4000501"/>
            <a:ext cx="4194175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19800"/>
            <a:ext cx="2289175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D377-A1DC-4D8C-B95F-E1CDC1313ED0}" type="datetimeFigureOut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EEAC-8BBD-4E1C-B3CC-1F99FCA7998E}" type="slidenum">
              <a:rPr lang="zh-CN" altLang="en-US">
                <a:solidFill>
                  <a:srgbClr val="FFFFFF"/>
                </a:solidFill>
              </a:rPr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838200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2667000"/>
            <a:ext cx="4419600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0" y="2667000"/>
            <a:ext cx="4419600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0" y="4419600"/>
            <a:ext cx="4419600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000" y="4419600"/>
            <a:ext cx="4419600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4D00-90BF-4DD0-9BE4-E887A7ECF59F}" type="slidenum">
              <a:rPr lang="zh-CN" altLang="en-US">
                <a:solidFill>
                  <a:srgbClr val="FFFFFF"/>
                </a:solidFill>
              </a:rPr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263" y="476250"/>
            <a:ext cx="8015287" cy="6667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50825" y="1196975"/>
            <a:ext cx="4100513" cy="4822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3738" y="1196975"/>
            <a:ext cx="4100512" cy="4822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B9DFC0-9DCD-4FFD-B9C8-8CDCBBE959F9}" type="slidenum">
              <a:rPr lang="en-US" altLang="zh-CN">
                <a:solidFill>
                  <a:srgbClr val="FFFFFF"/>
                </a:solidFill>
              </a:rPr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2.png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2628" y="6525686"/>
            <a:ext cx="765175" cy="332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latinLnBrk="1">
              <a:defRPr sz="14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666CD-1B70-42D6-AE5D-60B1D830FBBA}" type="slidenum">
              <a:rPr kumimoji="1" lang="en-US" altLang="ko-KR" b="1">
                <a:solidFill>
                  <a:srgbClr val="FFFFFF"/>
                </a:solidFill>
              </a:rPr>
            </a:fld>
            <a:endParaRPr kumimoji="1" lang="en-US" altLang="ko-KR" b="1">
              <a:solidFill>
                <a:srgbClr val="FFFFFF"/>
              </a:solidFill>
            </a:endParaRPr>
          </a:p>
        </p:txBody>
      </p:sp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336550" y="6383867"/>
            <a:ext cx="2065338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hf sldNum="0"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隶书" panose="02010509060101010101" pitchFamily="49" charset="-122"/>
          <a:ea typeface="隶书" panose="02010509060101010101" pitchFamily="49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隶书" panose="02010509060101010101" pitchFamily="49" charset="-122"/>
          <a:ea typeface="隶书" panose="02010509060101010101" pitchFamily="49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隶书" panose="02010509060101010101" pitchFamily="49" charset="-122"/>
          <a:ea typeface="隶书" panose="02010509060101010101" pitchFamily="49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隶书" panose="02010509060101010101" pitchFamily="49" charset="-122"/>
          <a:ea typeface="隶书" panose="02010509060101010101" pitchFamily="49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隶书" panose="02010509060101010101" pitchFamily="49" charset="-122"/>
          <a:ea typeface="隶书" panose="02010509060101010101" pitchFamily="49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隶书" panose="02010509060101010101" pitchFamily="49" charset="-122"/>
          <a:ea typeface="隶书" panose="02010509060101010101" pitchFamily="49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隶书" panose="02010509060101010101" pitchFamily="49" charset="-122"/>
          <a:ea typeface="隶书" panose="02010509060101010101" pitchFamily="49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隶书" panose="02010509060101010101" pitchFamily="49" charset="-122"/>
          <a:ea typeface="隶书" panose="02010509060101010101" pitchFamily="49" charset="-122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kumimoji="1"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3pPr>
      <a:lvl4pPr marL="15621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00"/>
          </a:solidFill>
          <a:latin typeface="+mn-lt"/>
          <a:ea typeface="+mn-ea"/>
        </a:defRPr>
      </a:lvl4pPr>
      <a:lvl5pPr marL="1981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 latinLnBrk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 latinLnBrk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 latinLnBrk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 latinLnBrk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hyperlink" Target="&#20057;&#37255;&#30340;&#26029;&#38190;&#20301;&#32622;.sw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audio" Target="NULL" TargetMode="External"/><Relationship Id="rId1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7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4.wm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29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8.wmf"/><Relationship Id="rId1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00000000/Chem&#26032;/&#24517;&#20462;2/&#29028;&#30340;&#32508;&#21512;&#21033;&#29992;%20%20&#33519;/&#20057;&#37255;.s3d" TargetMode="Externa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GIF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3169" y="4340236"/>
            <a:ext cx="628654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kern="0" smtClean="0">
                <a:solidFill>
                  <a:srgbClr val="00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高二化学组</a:t>
            </a:r>
            <a:endParaRPr kumimoji="1" lang="en-US" altLang="zh-CN" sz="3200" b="1" kern="0" smtClean="0">
              <a:solidFill>
                <a:srgbClr val="005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b="1" kern="0" smtClean="0">
                <a:solidFill>
                  <a:srgbClr val="00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kumimoji="1" lang="en-US" altLang="zh-CN" sz="2000" b="1" kern="0" smtClean="0">
                <a:solidFill>
                  <a:srgbClr val="00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2020</a:t>
            </a:r>
            <a:r>
              <a:rPr kumimoji="1" lang="zh-CN" altLang="en-US" sz="2000" b="1" kern="0" smtClean="0">
                <a:solidFill>
                  <a:srgbClr val="00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kumimoji="1" lang="en-US" altLang="zh-CN" sz="2000" b="1" kern="0" smtClean="0">
                <a:solidFill>
                  <a:srgbClr val="00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kumimoji="1" lang="zh-CN" altLang="en-US" sz="2000" b="1" kern="0" smtClean="0">
                <a:solidFill>
                  <a:srgbClr val="005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endParaRPr kumimoji="1" lang="zh-CN" altLang="en-US" sz="2000" b="1">
              <a:solidFill>
                <a:srgbClr val="005A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258" y="2092646"/>
            <a:ext cx="8280920" cy="1238259"/>
          </a:xfrm>
          <a:prstGeom prst="rect">
            <a:avLst/>
          </a:prstGeom>
        </p:spPr>
        <p:txBody>
          <a:bodyPr tIns="360000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smtClean="0">
                <a:solidFill>
                  <a:srgbClr val="000000"/>
                </a:solidFill>
              </a:rPr>
              <a:t>　</a:t>
            </a:r>
            <a:r>
              <a:rPr lang="zh-CN" altLang="en-US" sz="480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专题</a:t>
            </a:r>
            <a:r>
              <a:rPr lang="en-US" altLang="zh-CN" sz="480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 </a:t>
            </a:r>
            <a:r>
              <a:rPr lang="zh-CN" altLang="en-US" sz="480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烃的衍生物</a:t>
            </a:r>
            <a:r>
              <a:rPr lang="en-US" altLang="zh-CN" sz="480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</a:t>
            </a:r>
            <a:r>
              <a:rPr lang="zh-CN" altLang="en-US" sz="480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醇</a:t>
            </a:r>
            <a:endParaRPr kumimoji="1" lang="zh-CN" altLang="en-US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9" y="30876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有机化学基础</a:t>
            </a:r>
            <a:endParaRPr lang="zh-CN" altLang="en-US" sz="400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5253" y="3330893"/>
            <a:ext cx="266065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015288" cy="738187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353425" cy="647700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乙醇的化学性质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氧化反应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1982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(2)</a:t>
            </a: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催化氧化</a:t>
            </a:r>
            <a:endParaRPr lang="zh-CN" altLang="en-US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24803" y="2276475"/>
            <a:ext cx="4608512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实验现象：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铜丝红色→黑色→红色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  <a:p>
            <a:pPr marL="457200" indent="-457200" algn="ctr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反复变化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在试管口可以闻到刺激性气味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145" y="1917700"/>
            <a:ext cx="4356100" cy="2535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208963" cy="576263"/>
          </a:xfrm>
        </p:spPr>
        <p:txBody>
          <a:bodyPr/>
          <a:lstStyle/>
          <a:p>
            <a:r>
              <a:rPr lang="zh-CN" altLang="en-US" sz="2800"/>
              <a:t>乙醇的化学性质</a:t>
            </a:r>
            <a:r>
              <a:rPr lang="en-US" altLang="zh-CN" sz="2800"/>
              <a:t>——</a:t>
            </a:r>
            <a:r>
              <a:rPr lang="zh-CN" altLang="en-US" sz="2800"/>
              <a:t>氧化反应</a:t>
            </a:r>
            <a:endParaRPr lang="zh-CN" altLang="en-US" sz="280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1982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(2)</a:t>
            </a: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催化氧化</a:t>
            </a:r>
            <a:endParaRPr lang="zh-CN" altLang="en-US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55875" y="191611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反应机理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grpSp>
        <p:nvGrpSpPr>
          <p:cNvPr id="48138" name="Group 10"/>
          <p:cNvGrpSpPr/>
          <p:nvPr/>
        </p:nvGrpSpPr>
        <p:grpSpPr>
          <a:xfrm>
            <a:off x="323850" y="3379788"/>
            <a:ext cx="2773363" cy="2124075"/>
            <a:chOff x="385" y="1979"/>
            <a:chExt cx="1747" cy="1338"/>
          </a:xfrm>
        </p:grpSpPr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884" y="2568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C—C—H</a:t>
              </a:r>
              <a:endParaRPr kumimoji="1"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 flipH="1">
              <a:off x="1247" y="2795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385" y="256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865" y="1979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865" y="3035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flipH="1">
              <a:off x="1009" y="2795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flipH="1">
              <a:off x="1009" y="226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 flipH="1">
              <a:off x="1247" y="2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 flipH="1">
              <a:off x="625" y="269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141" y="1979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1111" y="3067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O—H   </a:t>
              </a:r>
              <a:endParaRPr kumimoji="1"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6324600" y="3500438"/>
            <a:ext cx="2209800" cy="720725"/>
          </a:xfrm>
          <a:prstGeom prst="wedgeRoundRectCallout">
            <a:avLst>
              <a:gd name="adj1" fmla="val -42815"/>
              <a:gd name="adj2" fmla="val -105287"/>
              <a:gd name="adj3" fmla="val 16667"/>
            </a:avLst>
          </a:prstGeom>
          <a:solidFill>
            <a:srgbClr val="6699FF"/>
          </a:solidFill>
          <a:ln w="19050">
            <a:solidFill>
              <a:srgbClr val="CC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工业上利用此原理生产乙醛</a:t>
            </a:r>
            <a:endParaRPr lang="zh-CN" altLang="en-US" sz="20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48151" name="Group 23"/>
          <p:cNvGrpSpPr/>
          <p:nvPr/>
        </p:nvGrpSpPr>
        <p:grpSpPr>
          <a:xfrm>
            <a:off x="2843213" y="5157788"/>
            <a:ext cx="2133600" cy="481012"/>
            <a:chOff x="3600" y="1982"/>
            <a:chExt cx="1344" cy="303"/>
          </a:xfrm>
        </p:grpSpPr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3600" y="2256"/>
              <a:ext cx="5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3696" y="1982"/>
              <a:ext cx="2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[O]</a:t>
              </a:r>
              <a:endParaRPr lang="en-US" altLang="zh-CN" sz="20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4128" y="2112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H</a:t>
              </a:r>
              <a:r>
                <a:rPr lang="en-US" altLang="zh-CN" b="1" baseline="-2500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r>
                <a:rPr lang="en-US" altLang="zh-CN" b="1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O</a:t>
              </a:r>
              <a:endParaRPr lang="en-US" altLang="zh-CN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48155" name="AutoShape 27"/>
          <p:cNvSpPr>
            <a:spLocks noChangeArrowheads="1"/>
          </p:cNvSpPr>
          <p:nvPr/>
        </p:nvSpPr>
        <p:spPr bwMode="auto">
          <a:xfrm>
            <a:off x="1836738" y="4100513"/>
            <a:ext cx="647700" cy="1584325"/>
          </a:xfrm>
          <a:prstGeom prst="wedgeEllipseCallout">
            <a:avLst>
              <a:gd name="adj1" fmla="val 126963"/>
              <a:gd name="adj2" fmla="val 28056"/>
            </a:avLst>
          </a:prstGeom>
          <a:noFill/>
          <a:ln w="2857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156" name="Group 28"/>
          <p:cNvGrpSpPr/>
          <p:nvPr/>
        </p:nvGrpSpPr>
        <p:grpSpPr>
          <a:xfrm>
            <a:off x="379413" y="1557338"/>
            <a:ext cx="8153400" cy="1663700"/>
            <a:chOff x="192" y="576"/>
            <a:chExt cx="5136" cy="1048"/>
          </a:xfrm>
        </p:grpSpPr>
        <p:grpSp>
          <p:nvGrpSpPr>
            <p:cNvPr id="48157" name="Group 29"/>
            <p:cNvGrpSpPr/>
            <p:nvPr/>
          </p:nvGrpSpPr>
          <p:grpSpPr>
            <a:xfrm>
              <a:off x="192" y="1200"/>
              <a:ext cx="5136" cy="424"/>
              <a:chOff x="0" y="2016"/>
              <a:chExt cx="5136" cy="424"/>
            </a:xfrm>
          </p:grpSpPr>
          <p:sp>
            <p:nvSpPr>
              <p:cNvPr id="48158" name="Text Box 30"/>
              <p:cNvSpPr txBox="1">
                <a:spLocks noChangeArrowheads="1"/>
              </p:cNvSpPr>
              <p:nvPr/>
            </p:nvSpPr>
            <p:spPr bwMode="auto">
              <a:xfrm>
                <a:off x="2160" y="2016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FF3300"/>
                    </a:solidFill>
                  </a:rPr>
                  <a:t>催化剂</a:t>
                </a:r>
                <a:endParaRPr lang="zh-CN" altLang="en-US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>
                <a:off x="2208" y="2304"/>
                <a:ext cx="63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160" name="AutoShape 32"/>
              <p:cNvSpPr>
                <a:spLocks noChangeArrowheads="1"/>
              </p:cNvSpPr>
              <p:nvPr/>
            </p:nvSpPr>
            <p:spPr bwMode="auto">
              <a:xfrm>
                <a:off x="2400" y="2304"/>
                <a:ext cx="182" cy="136"/>
              </a:xfrm>
              <a:prstGeom prst="flowChartExtract">
                <a:avLst/>
              </a:prstGeom>
              <a:solidFill>
                <a:srgbClr val="FF3300"/>
              </a:solidFill>
              <a:ln w="28575">
                <a:solidFill>
                  <a:srgbClr val="FF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161" name="Rectangle 33"/>
              <p:cNvSpPr>
                <a:spLocks noChangeArrowheads="1"/>
              </p:cNvSpPr>
              <p:nvPr/>
            </p:nvSpPr>
            <p:spPr bwMode="auto">
              <a:xfrm>
                <a:off x="0" y="2016"/>
                <a:ext cx="51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  2CH</a:t>
                </a:r>
                <a:r>
                  <a:rPr lang="en-US" altLang="zh-CN" sz="3200" b="1" baseline="-30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zh-CN" sz="3200" b="1" baseline="-30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OH+O</a:t>
                </a:r>
                <a:r>
                  <a:rPr lang="en-US" altLang="zh-CN" sz="3200" b="1" baseline="-30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     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2CH</a:t>
                </a:r>
                <a:r>
                  <a:rPr lang="en-US" altLang="zh-CN" sz="3200" b="1" baseline="-30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CHO+2H</a:t>
                </a:r>
                <a:r>
                  <a:rPr lang="en-US" altLang="zh-CN" sz="3200" b="1" baseline="-30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8162" name="AutoShape 34"/>
            <p:cNvSpPr>
              <a:spLocks noChangeArrowheads="1"/>
            </p:cNvSpPr>
            <p:nvPr/>
          </p:nvSpPr>
          <p:spPr bwMode="auto">
            <a:xfrm>
              <a:off x="2832" y="576"/>
              <a:ext cx="1296" cy="528"/>
            </a:xfrm>
            <a:prstGeom prst="cloudCallout">
              <a:avLst>
                <a:gd name="adj1" fmla="val -59954"/>
                <a:gd name="adj2" fmla="val 76134"/>
              </a:avLst>
            </a:prstGeom>
            <a:solidFill>
              <a:srgbClr val="FFFF99"/>
            </a:solidFill>
            <a:ln w="9525">
              <a:solidFill>
                <a:srgbClr val="FF99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Cu</a:t>
              </a:r>
              <a:r>
                <a:rPr kumimoji="1"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或</a:t>
              </a: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Ag</a:t>
              </a:r>
              <a:endPara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1331913" y="3068638"/>
            <a:ext cx="8969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164" name="Group 36"/>
          <p:cNvGrpSpPr/>
          <p:nvPr/>
        </p:nvGrpSpPr>
        <p:grpSpPr>
          <a:xfrm>
            <a:off x="4565650" y="3429000"/>
            <a:ext cx="2743200" cy="2354263"/>
            <a:chOff x="3107" y="2069"/>
            <a:chExt cx="1728" cy="1367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3587" y="2643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C—C—H</a:t>
              </a:r>
              <a:endParaRPr kumimoji="1" lang="en-US" altLang="zh-CN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 flipH="1">
              <a:off x="4059" y="234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67" name="Text Box 39"/>
            <p:cNvSpPr txBox="1">
              <a:spLocks noChangeArrowheads="1"/>
            </p:cNvSpPr>
            <p:nvPr/>
          </p:nvSpPr>
          <p:spPr bwMode="auto">
            <a:xfrm>
              <a:off x="3107" y="2614"/>
              <a:ext cx="38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68" name="Text Box 40"/>
            <p:cNvSpPr txBox="1">
              <a:spLocks noChangeArrowheads="1"/>
            </p:cNvSpPr>
            <p:nvPr/>
          </p:nvSpPr>
          <p:spPr bwMode="auto">
            <a:xfrm>
              <a:off x="3587" y="2115"/>
              <a:ext cx="52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3590" y="3171"/>
              <a:ext cx="28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 flipH="1">
              <a:off x="3696" y="288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71" name="Line 43"/>
            <p:cNvSpPr>
              <a:spLocks noChangeShapeType="1"/>
            </p:cNvSpPr>
            <p:nvPr/>
          </p:nvSpPr>
          <p:spPr bwMode="auto">
            <a:xfrm flipH="1">
              <a:off x="3696" y="234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72" name="Line 44"/>
            <p:cNvSpPr>
              <a:spLocks noChangeShapeType="1"/>
            </p:cNvSpPr>
            <p:nvPr/>
          </p:nvSpPr>
          <p:spPr bwMode="auto">
            <a:xfrm flipH="1">
              <a:off x="4014" y="234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73" name="Line 45"/>
            <p:cNvSpPr>
              <a:spLocks noChangeShapeType="1"/>
            </p:cNvSpPr>
            <p:nvPr/>
          </p:nvSpPr>
          <p:spPr bwMode="auto">
            <a:xfrm flipH="1">
              <a:off x="3347" y="283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74" name="Text Box 46"/>
            <p:cNvSpPr txBox="1">
              <a:spLocks noChangeArrowheads="1"/>
            </p:cNvSpPr>
            <p:nvPr/>
          </p:nvSpPr>
          <p:spPr bwMode="auto">
            <a:xfrm>
              <a:off x="3923" y="2069"/>
              <a:ext cx="28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8175" name="Group 47"/>
          <p:cNvGrpSpPr/>
          <p:nvPr/>
        </p:nvGrpSpPr>
        <p:grpSpPr>
          <a:xfrm>
            <a:off x="2844800" y="4197350"/>
            <a:ext cx="1676400" cy="457200"/>
            <a:chOff x="1872" y="3216"/>
            <a:chExt cx="1056" cy="288"/>
          </a:xfrm>
        </p:grpSpPr>
        <p:sp>
          <p:nvSpPr>
            <p:cNvPr id="48176" name="Text Box 48"/>
            <p:cNvSpPr txBox="1">
              <a:spLocks noChangeArrowheads="1"/>
            </p:cNvSpPr>
            <p:nvPr/>
          </p:nvSpPr>
          <p:spPr bwMode="auto">
            <a:xfrm>
              <a:off x="2160" y="3216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-2H</a:t>
              </a:r>
              <a:endParaRPr kumimoji="1"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77" name="Line 49"/>
            <p:cNvSpPr>
              <a:spLocks noChangeShapeType="1"/>
            </p:cNvSpPr>
            <p:nvPr/>
          </p:nvSpPr>
          <p:spPr bwMode="auto">
            <a:xfrm>
              <a:off x="1872" y="3504"/>
              <a:ext cx="10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5562600" y="3068638"/>
            <a:ext cx="8969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180" name="Group 52"/>
          <p:cNvGrpSpPr/>
          <p:nvPr/>
        </p:nvGrpSpPr>
        <p:grpSpPr>
          <a:xfrm>
            <a:off x="1476375" y="5734050"/>
            <a:ext cx="6697663" cy="576263"/>
            <a:chOff x="657" y="3702"/>
            <a:chExt cx="4219" cy="363"/>
          </a:xfrm>
        </p:grpSpPr>
        <p:sp>
          <p:nvSpPr>
            <p:cNvPr id="48181" name="Text Box 53"/>
            <p:cNvSpPr txBox="1">
              <a:spLocks noChangeArrowheads="1"/>
            </p:cNvSpPr>
            <p:nvPr/>
          </p:nvSpPr>
          <p:spPr bwMode="auto">
            <a:xfrm>
              <a:off x="657" y="3758"/>
              <a:ext cx="421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2CH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CHO+O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 2CH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COOH</a:t>
              </a:r>
              <a:endPara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82" name="Line 54"/>
            <p:cNvSpPr>
              <a:spLocks noChangeShapeType="1"/>
            </p:cNvSpPr>
            <p:nvPr/>
          </p:nvSpPr>
          <p:spPr bwMode="auto">
            <a:xfrm>
              <a:off x="2381" y="3974"/>
              <a:ext cx="4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183" name="Text Box 55"/>
            <p:cNvSpPr txBox="1">
              <a:spLocks noChangeArrowheads="1"/>
            </p:cNvSpPr>
            <p:nvPr/>
          </p:nvSpPr>
          <p:spPr bwMode="auto">
            <a:xfrm>
              <a:off x="2381" y="3702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催化剂</a:t>
              </a:r>
              <a:endParaRPr kumimoji="1"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208963" cy="576263"/>
          </a:xfrm>
        </p:spPr>
        <p:txBody>
          <a:bodyPr/>
          <a:lstStyle/>
          <a:p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乙醇的化学性质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氧化反应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1982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(2)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催化氧化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555875" y="1844675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反应机理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55650" y="2373313"/>
            <a:ext cx="7561263" cy="2238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去氢氧化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规律：</a:t>
            </a: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连有羟基的碳原子上必须有氢原子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；</a:t>
            </a: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②连有羟基的碳原子上有</a:t>
            </a: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个</a:t>
            </a: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被氧化为醛；</a:t>
            </a: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③连有羟基的碳原子上有</a:t>
            </a: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1H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被氧化为酮；</a:t>
            </a: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④连有羟基的碳原子上没有</a:t>
            </a: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不能被氧化。</a:t>
            </a: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350" y="4652963"/>
            <a:ext cx="67691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015288" cy="738187"/>
          </a:xfrm>
          <a:prstGeom prst="rect">
            <a:avLst/>
          </a:prstGeo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1196975"/>
            <a:ext cx="8353425" cy="647700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乙醇的</a:t>
            </a:r>
            <a:r>
              <a:rPr lang="zh-CN" altLang="en-US" sz="3200" smtClean="0">
                <a:latin typeface="宋体" panose="02010600030101010101" pitchFamily="2" charset="-122"/>
                <a:ea typeface="宋体" panose="02010600030101010101" pitchFamily="2" charset="-122"/>
              </a:rPr>
              <a:t>化学性质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4100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与活泼金属的反应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39750" y="2349500"/>
            <a:ext cx="712787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实验现象：</a:t>
            </a:r>
            <a:endParaRPr kumimoji="1"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钠粒沉于底部，有无色气泡在钠粒表面生成后逸出液面，最终钠粒消失，液体仍为无色透明。</a:t>
            </a:r>
            <a:endParaRPr kumimoji="1"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比水与钠反应缓和得多</a:t>
            </a:r>
            <a:endParaRPr kumimoji="1"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208963" cy="5762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乙醇的</a:t>
            </a:r>
            <a:r>
              <a:rPr lang="zh-CN" altLang="en-US" sz="3200" smtClean="0">
                <a:latin typeface="宋体" panose="02010600030101010101" pitchFamily="2" charset="-122"/>
                <a:ea typeface="宋体" panose="02010600030101010101" pitchFamily="2" charset="-122"/>
              </a:rPr>
              <a:t>化学性质</a:t>
            </a:r>
            <a:r>
              <a:rPr lang="en-US" altLang="zh-CN" sz="320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3200" smtClean="0">
                <a:latin typeface="宋体" panose="02010600030101010101" pitchFamily="2" charset="-122"/>
                <a:ea typeface="宋体" panose="02010600030101010101" pitchFamily="2" charset="-122"/>
              </a:rPr>
              <a:t>置换反应</a:t>
            </a:r>
            <a:endParaRPr lang="zh-CN" altLang="en-US" sz="320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340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(1)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与活泼金属的反应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39750" y="47244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宋体" panose="02010600030101010101" pitchFamily="2" charset="-122"/>
              </a:rPr>
              <a:t>分析：说明</a:t>
            </a:r>
            <a:r>
              <a:rPr kumimoji="1" lang="en-US" altLang="zh-CN" sz="2400" b="1">
                <a:latin typeface="宋体" panose="02010600030101010101" pitchFamily="2" charset="-122"/>
              </a:rPr>
              <a:t>C</a:t>
            </a:r>
            <a:r>
              <a:rPr kumimoji="1" lang="en-US" altLang="zh-CN" sz="2400" b="1" baseline="-25000">
                <a:latin typeface="宋体" panose="02010600030101010101" pitchFamily="2" charset="-122"/>
              </a:rPr>
              <a:t>2</a:t>
            </a:r>
            <a:r>
              <a:rPr kumimoji="1" lang="en-US" altLang="zh-CN" sz="2400" b="1">
                <a:latin typeface="宋体" panose="02010600030101010101" pitchFamily="2" charset="-122"/>
              </a:rPr>
              <a:t>H</a:t>
            </a:r>
            <a:r>
              <a:rPr kumimoji="1" lang="en-US" altLang="zh-CN" sz="2400" b="1" baseline="-25000">
                <a:latin typeface="宋体" panose="02010600030101010101" pitchFamily="2" charset="-122"/>
              </a:rPr>
              <a:t>5</a:t>
            </a:r>
            <a:r>
              <a:rPr kumimoji="1" lang="en-US" altLang="zh-CN" sz="2400" b="1">
                <a:latin typeface="宋体" panose="02010600030101010101" pitchFamily="2" charset="-122"/>
              </a:rPr>
              <a:t>—O—H</a:t>
            </a:r>
            <a:r>
              <a:rPr kumimoji="1" lang="zh-CN" altLang="en-US" sz="2400" b="1">
                <a:latin typeface="宋体" panose="02010600030101010101" pitchFamily="2" charset="-122"/>
              </a:rPr>
              <a:t>中</a:t>
            </a:r>
            <a:r>
              <a:rPr kumimoji="1" lang="en-US" altLang="zh-CN" sz="2400" b="1">
                <a:latin typeface="宋体" panose="02010600030101010101" pitchFamily="2" charset="-122"/>
              </a:rPr>
              <a:t>O—H</a:t>
            </a:r>
            <a:r>
              <a:rPr kumimoji="1" lang="zh-CN" altLang="en-US" sz="2400" b="1">
                <a:latin typeface="宋体" panose="02010600030101010101" pitchFamily="2" charset="-122"/>
              </a:rPr>
              <a:t>相比</a:t>
            </a:r>
            <a:r>
              <a:rPr kumimoji="1" lang="en-US" altLang="zh-CN" sz="2400" b="1">
                <a:latin typeface="宋体" panose="02010600030101010101" pitchFamily="2" charset="-122"/>
              </a:rPr>
              <a:t>H—O—H</a:t>
            </a:r>
            <a:r>
              <a:rPr kumimoji="1" lang="zh-CN" altLang="en-US" sz="2400" b="1">
                <a:latin typeface="宋体" panose="02010600030101010101" pitchFamily="2" charset="-122"/>
              </a:rPr>
              <a:t>中</a:t>
            </a:r>
            <a:r>
              <a:rPr kumimoji="1" lang="en-US" altLang="zh-CN" sz="2400" b="1">
                <a:latin typeface="宋体" panose="02010600030101010101" pitchFamily="2" charset="-122"/>
              </a:rPr>
              <a:t>O—H</a:t>
            </a:r>
            <a:r>
              <a:rPr kumimoji="1" lang="zh-CN" altLang="en-US" sz="2400" b="1">
                <a:latin typeface="宋体" panose="02010600030101010101" pitchFamily="2" charset="-122"/>
              </a:rPr>
              <a:t>难电离。</a:t>
            </a:r>
            <a:endParaRPr kumimoji="1"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95288" y="3860800"/>
            <a:ext cx="80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、乙醇与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水分子</a:t>
            </a:r>
            <a:r>
              <a:rPr kumimoji="1" lang="zh-CN" altLang="en-US" sz="2400" b="1">
                <a:latin typeface="Times New Roman" panose="02020603050405020304" pitchFamily="18" charset="0"/>
              </a:rPr>
              <a:t>中都有</a:t>
            </a:r>
            <a:r>
              <a:rPr kumimoji="1" lang="en-US" altLang="zh-CN" sz="2400" b="1">
                <a:latin typeface="Times New Roman" panose="02020603050405020304" pitchFamily="18" charset="0"/>
              </a:rPr>
              <a:t>—OH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，乙醇与钠的反应比水慢</a:t>
            </a:r>
            <a:r>
              <a:rPr kumimoji="1" lang="en-US" altLang="zh-CN" sz="2400" b="1">
                <a:latin typeface="Times New Roman" panose="02020603050405020304" pitchFamily="18" charset="0"/>
              </a:rPr>
              <a:t>,</a:t>
            </a:r>
            <a:r>
              <a:rPr kumimoji="1" lang="zh-CN" altLang="en-US" sz="2400" b="1">
                <a:latin typeface="Times New Roman" panose="02020603050405020304" pitchFamily="18" charset="0"/>
              </a:rPr>
              <a:t>这说明了什么？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68313" y="5445125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、由生成的 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4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2  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的量可否推测醇中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—OH 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的数目？</a:t>
            </a:r>
            <a:endParaRPr kumimoji="1" lang="zh-CN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68313" y="5891213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让钠与醇反应，通过钠与醇的物质的量作比较则可有结果。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914400" y="2209800"/>
            <a:ext cx="6753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2CH</a:t>
            </a:r>
            <a:r>
              <a:rPr lang="en-US" altLang="zh-CN" sz="2800" b="1" baseline="-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800" b="1" baseline="-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OH+2Na→2CH</a:t>
            </a:r>
            <a:r>
              <a:rPr lang="en-US" altLang="zh-CN" sz="2800" b="1" baseline="-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800" b="1" baseline="-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ONa+H</a:t>
            </a:r>
            <a:r>
              <a:rPr lang="en-US" altLang="zh-CN" sz="2800" b="1" baseline="-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042988" y="2636838"/>
            <a:ext cx="67706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其它活泼金属如钾、钙、镁等也可与乙醇反应</a:t>
            </a:r>
            <a:endParaRPr lang="zh-CN" altLang="en-US" sz="2400" b="1" baseline="-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1187450" y="3213100"/>
            <a:ext cx="5578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2CH</a:t>
            </a:r>
            <a:r>
              <a:rPr lang="en-US" altLang="zh-CN" sz="24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4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OH+Mg→(CH</a:t>
            </a:r>
            <a:r>
              <a:rPr lang="en-US" altLang="zh-CN" sz="24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4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Mg+H</a:t>
            </a:r>
            <a:r>
              <a:rPr lang="en-US" altLang="zh-CN" sz="24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7" grpId="0"/>
      <p:bldP spid="36878" grpId="0"/>
      <p:bldP spid="36879" grpId="0"/>
      <p:bldP spid="36887" grpId="0"/>
      <p:bldP spid="368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497888" cy="576263"/>
          </a:xfrm>
        </p:spPr>
        <p:txBody>
          <a:bodyPr/>
          <a:lstStyle/>
          <a:p>
            <a:r>
              <a:rPr lang="zh-CN" altLang="en-US" sz="2800"/>
              <a:t>乙醇的化学性质</a:t>
            </a:r>
            <a:r>
              <a:rPr lang="en-US" altLang="zh-CN" sz="2800"/>
              <a:t>——</a:t>
            </a:r>
            <a:r>
              <a:rPr lang="zh-CN" altLang="en-US" sz="2800"/>
              <a:t>取代反应</a:t>
            </a:r>
            <a:endParaRPr lang="zh-CN" altLang="en-US" sz="280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3049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(2)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与氢卤酸的反应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47109" name="Group 5"/>
          <p:cNvGrpSpPr/>
          <p:nvPr/>
        </p:nvGrpSpPr>
        <p:grpSpPr>
          <a:xfrm>
            <a:off x="323850" y="3162300"/>
            <a:ext cx="2667000" cy="2249488"/>
            <a:chOff x="432" y="1459"/>
            <a:chExt cx="1728" cy="1423"/>
          </a:xfrm>
        </p:grpSpPr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912" y="1987"/>
              <a:ext cx="124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C—C—H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 flipH="1">
              <a:off x="1488" y="2275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432" y="1957"/>
              <a:ext cx="38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912" y="1459"/>
              <a:ext cx="52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47114" name="Text Box 10"/>
            <p:cNvSpPr txBox="1">
              <a:spLocks noChangeArrowheads="1"/>
            </p:cNvSpPr>
            <p:nvPr/>
          </p:nvSpPr>
          <p:spPr bwMode="auto">
            <a:xfrm>
              <a:off x="912" y="2514"/>
              <a:ext cx="28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 flipH="1">
              <a:off x="1056" y="2275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 flipH="1">
              <a:off x="1056" y="174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H="1">
              <a:off x="1488" y="174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H="1">
              <a:off x="672" y="217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1344" y="1459"/>
              <a:ext cx="28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1344" y="2515"/>
              <a:ext cx="816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O—H   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7121" name="Group 17"/>
          <p:cNvGrpSpPr/>
          <p:nvPr/>
        </p:nvGrpSpPr>
        <p:grpSpPr>
          <a:xfrm>
            <a:off x="1284288" y="2463800"/>
            <a:ext cx="3979862" cy="579438"/>
            <a:chOff x="816" y="1248"/>
            <a:chExt cx="2507" cy="365"/>
          </a:xfrm>
        </p:grpSpPr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816" y="1248"/>
              <a:ext cx="21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C</a:t>
              </a:r>
              <a:r>
                <a:rPr kumimoji="1" lang="en-US" altLang="zh-CN" sz="32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</a:rPr>
                <a:t>5 </a:t>
              </a:r>
              <a:r>
                <a:rPr kumimoji="1" lang="en-US" altLang="zh-CN" sz="3200" b="1">
                  <a:latin typeface="Times New Roman" panose="02020603050405020304" pitchFamily="18" charset="0"/>
                </a:rPr>
                <a:t>OH +  HBr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  <p:grpSp>
          <p:nvGrpSpPr>
            <p:cNvPr id="47123" name="Group 19"/>
            <p:cNvGrpSpPr/>
            <p:nvPr/>
          </p:nvGrpSpPr>
          <p:grpSpPr>
            <a:xfrm>
              <a:off x="2784" y="1296"/>
              <a:ext cx="539" cy="161"/>
              <a:chOff x="4224" y="912"/>
              <a:chExt cx="539" cy="192"/>
            </a:xfrm>
          </p:grpSpPr>
          <p:sp>
            <p:nvSpPr>
              <p:cNvPr id="47124" name="Line 20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25" name="AutoShape 21"/>
              <p:cNvSpPr>
                <a:spLocks noChangeArrowheads="1"/>
              </p:cNvSpPr>
              <p:nvPr/>
            </p:nvSpPr>
            <p:spPr bwMode="auto">
              <a:xfrm>
                <a:off x="4368" y="912"/>
                <a:ext cx="196" cy="144"/>
              </a:xfrm>
              <a:prstGeom prst="flowChartExtra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7126" name="Group 22"/>
          <p:cNvGrpSpPr/>
          <p:nvPr/>
        </p:nvGrpSpPr>
        <p:grpSpPr>
          <a:xfrm>
            <a:off x="5246688" y="2540000"/>
            <a:ext cx="2514600" cy="914400"/>
            <a:chOff x="3312" y="1296"/>
            <a:chExt cx="1584" cy="576"/>
          </a:xfrm>
        </p:grpSpPr>
        <p:sp>
          <p:nvSpPr>
            <p:cNvPr id="47127" name="Text Box 23"/>
            <p:cNvSpPr txBox="1">
              <a:spLocks noChangeArrowheads="1"/>
            </p:cNvSpPr>
            <p:nvPr/>
          </p:nvSpPr>
          <p:spPr bwMode="auto">
            <a:xfrm>
              <a:off x="3312" y="1296"/>
              <a:ext cx="15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C</a:t>
              </a:r>
              <a:r>
                <a:rPr kumimoji="1" lang="en-US" altLang="zh-CN" sz="32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</a:rPr>
                <a:t>5</a:t>
              </a:r>
              <a:r>
                <a:rPr kumimoji="1" lang="en-US" altLang="zh-CN" sz="3200" b="1">
                  <a:latin typeface="Times New Roman" panose="02020603050405020304" pitchFamily="18" charset="0"/>
                </a:rPr>
                <a:t>Br+H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</a:rPr>
                <a:t>O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47128" name="Text Box 24"/>
            <p:cNvSpPr txBox="1">
              <a:spLocks noChangeArrowheads="1"/>
            </p:cNvSpPr>
            <p:nvPr/>
          </p:nvSpPr>
          <p:spPr bwMode="auto">
            <a:xfrm>
              <a:off x="3456" y="1584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</a:rPr>
                <a:t>溴乙烷</a:t>
              </a:r>
              <a:endParaRPr kumimoji="1" lang="zh-CN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7129" name="Group 25"/>
          <p:cNvGrpSpPr/>
          <p:nvPr/>
        </p:nvGrpSpPr>
        <p:grpSpPr>
          <a:xfrm>
            <a:off x="1320800" y="4873625"/>
            <a:ext cx="1752600" cy="1219200"/>
            <a:chOff x="1008" y="2832"/>
            <a:chExt cx="1104" cy="768"/>
          </a:xfrm>
        </p:grpSpPr>
        <p:grpSp>
          <p:nvGrpSpPr>
            <p:cNvPr id="47130" name="Group 26"/>
            <p:cNvGrpSpPr/>
            <p:nvPr/>
          </p:nvGrpSpPr>
          <p:grpSpPr>
            <a:xfrm>
              <a:off x="1248" y="2832"/>
              <a:ext cx="768" cy="480"/>
              <a:chOff x="1008" y="2496"/>
              <a:chExt cx="816" cy="624"/>
            </a:xfrm>
          </p:grpSpPr>
          <p:sp>
            <p:nvSpPr>
              <p:cNvPr id="47131" name="Oval 27"/>
              <p:cNvSpPr>
                <a:spLocks noChangeArrowheads="1"/>
              </p:cNvSpPr>
              <p:nvPr/>
            </p:nvSpPr>
            <p:spPr bwMode="auto">
              <a:xfrm>
                <a:off x="1008" y="2496"/>
                <a:ext cx="816" cy="43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32" name="Line 28"/>
              <p:cNvSpPr>
                <a:spLocks noChangeShapeType="1"/>
              </p:cNvSpPr>
              <p:nvPr/>
            </p:nvSpPr>
            <p:spPr bwMode="auto">
              <a:xfrm flipH="1">
                <a:off x="1296" y="2928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7133" name="Text Box 29"/>
            <p:cNvSpPr txBox="1">
              <a:spLocks noChangeArrowheads="1"/>
            </p:cNvSpPr>
            <p:nvPr/>
          </p:nvSpPr>
          <p:spPr bwMode="auto">
            <a:xfrm>
              <a:off x="1008" y="3312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</a:rPr>
                <a:t>羟基被取代</a:t>
              </a:r>
              <a:endParaRPr kumimoji="1" lang="zh-CN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2295525" y="2513013"/>
            <a:ext cx="1511300" cy="4556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endParaRPr kumimoji="1" lang="zh-CN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3276600" y="3573463"/>
            <a:ext cx="518318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372CCC"/>
                </a:solidFill>
                <a:latin typeface="Tahoma" panose="020B0604030504040204" pitchFamily="34" charset="0"/>
              </a:rPr>
              <a:t>说明：⑴该反应与卤代烃的水解反应是相互竞争的关系，碱性时易于卤代烃与水的水解反应，酸性时易于醇与</a:t>
            </a:r>
            <a:r>
              <a:rPr kumimoji="1" lang="en-US" altLang="zh-CN" sz="2000" b="1">
                <a:solidFill>
                  <a:srgbClr val="372CCC"/>
                </a:solidFill>
                <a:latin typeface="Tahoma" panose="020B0604030504040204" pitchFamily="34" charset="0"/>
              </a:rPr>
              <a:t>HX</a:t>
            </a:r>
            <a:r>
              <a:rPr kumimoji="1" lang="zh-CN" altLang="en-US" sz="2000" b="1">
                <a:solidFill>
                  <a:srgbClr val="372CCC"/>
                </a:solidFill>
                <a:latin typeface="Tahoma" panose="020B0604030504040204" pitchFamily="34" charset="0"/>
              </a:rPr>
              <a:t>的取代。</a:t>
            </a:r>
            <a:endParaRPr kumimoji="1" lang="zh-CN" altLang="en-US" sz="2000" b="1">
              <a:solidFill>
                <a:srgbClr val="372CCC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372CCC"/>
                </a:solidFill>
                <a:latin typeface="Tahoma" panose="020B0604030504040204" pitchFamily="34" charset="0"/>
              </a:rPr>
              <a:t>⑵该反应常用醇、卤化钠、浓硫酸共热制</a:t>
            </a:r>
            <a:r>
              <a:rPr kumimoji="1" lang="en-US" altLang="zh-CN" sz="2000" b="1">
                <a:solidFill>
                  <a:srgbClr val="372CCC"/>
                </a:solidFill>
                <a:latin typeface="Tahoma" panose="020B0604030504040204" pitchFamily="34" charset="0"/>
              </a:rPr>
              <a:t>RX</a:t>
            </a:r>
            <a:r>
              <a:rPr kumimoji="1" lang="zh-CN" altLang="en-US" sz="2000" b="1">
                <a:solidFill>
                  <a:srgbClr val="372CCC"/>
                </a:solidFill>
                <a:latin typeface="Tahoma" panose="020B0604030504040204" pitchFamily="34" charset="0"/>
              </a:rPr>
              <a:t>。 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C</a:t>
            </a: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2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H</a:t>
            </a: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5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OH+NaBr+H</a:t>
            </a: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2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SO</a:t>
            </a: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4</a:t>
            </a:r>
            <a:endParaRPr kumimoji="1" lang="en-US" altLang="zh-CN" sz="2000" b="1" baseline="-25000">
              <a:solidFill>
                <a:srgbClr val="E11739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                               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→C</a:t>
            </a: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2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H</a:t>
            </a: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5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Br+NaHSO</a:t>
            </a: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4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+H</a:t>
            </a:r>
            <a:r>
              <a:rPr kumimoji="1" lang="en-US" altLang="zh-CN" sz="2000" b="1" baseline="-25000">
                <a:solidFill>
                  <a:srgbClr val="E11739"/>
                </a:solidFill>
                <a:latin typeface="Tahoma" panose="020B0604030504040204" pitchFamily="34" charset="0"/>
              </a:rPr>
              <a:t>2</a:t>
            </a:r>
            <a:r>
              <a:rPr kumimoji="1" lang="en-US" altLang="zh-CN" sz="2000" b="1">
                <a:solidFill>
                  <a:srgbClr val="E11739"/>
                </a:solidFill>
                <a:latin typeface="Tahoma" panose="020B0604030504040204" pitchFamily="34" charset="0"/>
              </a:rPr>
              <a:t>O</a:t>
            </a:r>
            <a:endParaRPr kumimoji="1" lang="en-US" altLang="zh-CN" sz="2000" b="1">
              <a:solidFill>
                <a:srgbClr val="E11739"/>
              </a:solidFill>
              <a:latin typeface="Tahoma" panose="020B0604030504040204" pitchFamily="34" charset="0"/>
            </a:endParaRP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4792663" y="5611813"/>
            <a:ext cx="35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E11739"/>
                </a:solidFill>
                <a:latin typeface="Tahoma" panose="020B0604030504040204" pitchFamily="34" charset="0"/>
                <a:ea typeface="方正隶书简体" pitchFamily="2" charset="-122"/>
              </a:rPr>
              <a:t>△</a:t>
            </a:r>
            <a:endParaRPr kumimoji="1" lang="en-US" altLang="zh-CN" sz="2400" b="1">
              <a:solidFill>
                <a:srgbClr val="E1173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4" grpId="0"/>
      <p:bldP spid="47135" grpId="0"/>
      <p:bldP spid="471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0"/>
            <a:ext cx="8675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P68[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观察与思考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乙醇与氢溴酸的反应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endParaRPr lang="en-US" altLang="zh-CN" sz="32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68313" y="54991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3600">
              <a:latin typeface="Times New Roman" panose="02020603050405020304" pitchFamily="18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4290" y="1699198"/>
            <a:ext cx="9109645" cy="476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讨论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]:①.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为什么实验中的硫酸不能使用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98%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的浓硫酸，而必须使用蒸馏水稀释</a:t>
            </a:r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200" b="1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98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的浓硫酸具有强氧化性，而</a:t>
            </a:r>
            <a:r>
              <a:rPr lang="en-US" altLang="zh-CN" sz="3200" b="1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HBr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有还原性，会发生副反应生成溴单质</a:t>
            </a:r>
            <a:r>
              <a:rPr lang="en-US" altLang="zh-CN" sz="32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3200" b="1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长导管、试管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II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和烧杯中的水起到了什么作用</a:t>
            </a:r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？      </a:t>
            </a:r>
            <a:r>
              <a:rPr lang="zh-CN" altLang="en-US" sz="32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溴乙烷起到冷凝作用，试管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II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中的水还可以除去溴乙烷中的乙醇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③.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如何证明试管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II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中收集到的是溴乙烷？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6775" y="990397"/>
            <a:ext cx="9035256" cy="781050"/>
            <a:chOff x="-73558" y="1128489"/>
            <a:chExt cx="9721328" cy="781050"/>
          </a:xfrm>
        </p:grpSpPr>
        <p:grpSp>
          <p:nvGrpSpPr>
            <p:cNvPr id="76805" name="Group 5"/>
            <p:cNvGrpSpPr/>
            <p:nvPr/>
          </p:nvGrpSpPr>
          <p:grpSpPr>
            <a:xfrm>
              <a:off x="-73558" y="1128489"/>
              <a:ext cx="9721328" cy="781050"/>
              <a:chOff x="22" y="2263"/>
              <a:chExt cx="5669" cy="492"/>
            </a:xfrm>
          </p:grpSpPr>
          <p:sp>
            <p:nvSpPr>
              <p:cNvPr id="76806" name="Text Box 6"/>
              <p:cNvSpPr txBox="1">
                <a:spLocks noChangeArrowheads="1"/>
              </p:cNvSpPr>
              <p:nvPr/>
            </p:nvSpPr>
            <p:spPr bwMode="auto">
              <a:xfrm>
                <a:off x="22" y="2387"/>
                <a:ext cx="5669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/>
                  <a:t>2CH</a:t>
                </a:r>
                <a:r>
                  <a:rPr lang="en-US" altLang="zh-CN" sz="3200" b="1" baseline="-25000"/>
                  <a:t>3</a:t>
                </a:r>
                <a:r>
                  <a:rPr lang="en-US" altLang="zh-CN" sz="3200" b="1"/>
                  <a:t>CH</a:t>
                </a:r>
                <a:r>
                  <a:rPr lang="en-US" altLang="zh-CN" sz="3200" b="1" baseline="-25000"/>
                  <a:t>2</a:t>
                </a:r>
                <a:r>
                  <a:rPr lang="en-US" altLang="zh-CN" sz="3200" b="1"/>
                  <a:t>-OH+HBr       CH</a:t>
                </a:r>
                <a:r>
                  <a:rPr lang="en-US" altLang="zh-CN" sz="3200" b="1" baseline="-25000"/>
                  <a:t>3</a:t>
                </a:r>
                <a:r>
                  <a:rPr lang="en-US" altLang="zh-CN" sz="3200" b="1"/>
                  <a:t>CH</a:t>
                </a:r>
                <a:r>
                  <a:rPr lang="en-US" altLang="zh-CN" sz="3200" b="1" baseline="-25000"/>
                  <a:t>2</a:t>
                </a:r>
                <a:r>
                  <a:rPr lang="en-US" altLang="zh-CN" sz="3200" b="1"/>
                  <a:t>Br+H</a:t>
                </a:r>
                <a:r>
                  <a:rPr lang="en-US" altLang="zh-CN" sz="3200" b="1" baseline="-25000"/>
                  <a:t>2</a:t>
                </a:r>
                <a:r>
                  <a:rPr lang="en-US" altLang="zh-CN" sz="3200" b="1"/>
                  <a:t>O</a:t>
                </a:r>
                <a:endParaRPr lang="en-US" altLang="zh-CN" sz="3200" b="1" baseline="-25000"/>
              </a:p>
            </p:txBody>
          </p:sp>
          <p:sp>
            <p:nvSpPr>
              <p:cNvPr id="76807" name="Text Box 7"/>
              <p:cNvSpPr txBox="1">
                <a:spLocks noChangeArrowheads="1"/>
              </p:cNvSpPr>
              <p:nvPr/>
            </p:nvSpPr>
            <p:spPr bwMode="auto">
              <a:xfrm>
                <a:off x="2601" y="2263"/>
                <a:ext cx="40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/>
                  <a:t>△</a:t>
                </a:r>
                <a:endParaRPr lang="en-US" altLang="zh-CN" sz="3200" b="1"/>
              </a:p>
            </p:txBody>
          </p:sp>
        </p:grpSp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>
              <a:off x="4361655" y="1799720"/>
              <a:ext cx="79216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23850" y="620713"/>
            <a:ext cx="8351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描述实验现象，并写出方程式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4" grpId="0" bldLvl="0" animBg="1"/>
      <p:bldP spid="768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05800" cy="5562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] </a:t>
            </a:r>
            <a:endParaRPr lang="en-US" altLang="zh-CN" sz="4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与溴乙烷的水解反应的关系？反应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条件？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  是可逆过程。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  溴乙烷的水解反应是在碱性条件下进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行的，而乙醇的取代反应是在酸性条件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下进行的。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208963" cy="647700"/>
          </a:xfrm>
        </p:spPr>
        <p:txBody>
          <a:bodyPr/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乙醇的化学性质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取代反应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1982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(3)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酯化反应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8891588" y="6596063"/>
            <a:ext cx="217487" cy="21748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654" name="Group 6"/>
          <p:cNvGrpSpPr/>
          <p:nvPr/>
        </p:nvGrpSpPr>
        <p:grpSpPr>
          <a:xfrm>
            <a:off x="323850" y="2178050"/>
            <a:ext cx="3240088" cy="2016125"/>
            <a:chOff x="3606" y="935"/>
            <a:chExt cx="2041" cy="1270"/>
          </a:xfrm>
        </p:grpSpPr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606" y="1389"/>
              <a:ext cx="122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>
                  <a:ea typeface="华文新魏" panose="02010800040101010101" pitchFamily="2" charset="-122"/>
                </a:rPr>
                <a:t>C</a:t>
              </a: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rPr>
                <a:t>C</a:t>
              </a:r>
              <a:endParaRPr lang="en-US" altLang="zh-CN" sz="3200">
                <a:solidFill>
                  <a:srgbClr val="FF3300"/>
                </a:solidFill>
                <a:ea typeface="华文新魏" panose="02010800040101010101" pitchFamily="2" charset="-122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4060" y="935"/>
              <a:ext cx="3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 rot="5400000">
              <a:off x="4081" y="1159"/>
              <a:ext cx="33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 rot="5400000">
              <a:off x="4081" y="1604"/>
              <a:ext cx="33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4060" y="1842"/>
              <a:ext cx="3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713" y="1098"/>
              <a:ext cx="3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rPr>
                <a:t>O</a:t>
              </a:r>
              <a:endParaRPr lang="en-US" altLang="zh-CN" sz="3200">
                <a:solidFill>
                  <a:srgbClr val="FF3300"/>
                </a:solidFill>
                <a:ea typeface="华文新魏" panose="02010800040101010101" pitchFamily="2" charset="-122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 rot="-3033363">
              <a:off x="4609" y="1220"/>
              <a:ext cx="3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rPr>
                <a:t>=</a:t>
              </a:r>
              <a:endParaRPr lang="en-US" altLang="zh-CN" sz="3200">
                <a:solidFill>
                  <a:srgbClr val="FF3300"/>
                </a:solidFill>
                <a:ea typeface="华文新魏" panose="02010800040101010101" pitchFamily="2" charset="-122"/>
              </a:endParaRP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 rot="2243080">
              <a:off x="4655" y="1507"/>
              <a:ext cx="33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solidFill>
                    <a:srgbClr val="FF3300"/>
                  </a:solidFill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endParaRPr lang="en-US" altLang="zh-CN" sz="3200">
                <a:solidFill>
                  <a:srgbClr val="FF3300"/>
                </a:solidFill>
                <a:ea typeface="华文新魏" panose="02010800040101010101" pitchFamily="2" charset="-122"/>
              </a:endParaRP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4840" y="1634"/>
              <a:ext cx="807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rPr>
                <a:t>O</a:t>
              </a:r>
              <a:r>
                <a:rPr lang="en-US" altLang="zh-CN" sz="3200">
                  <a:solidFill>
                    <a:srgbClr val="FF3300"/>
                  </a:solidFill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rPr>
                <a:t>H</a:t>
              </a:r>
              <a:endParaRPr lang="en-US" altLang="zh-CN" sz="3200">
                <a:solidFill>
                  <a:srgbClr val="FF3300"/>
                </a:solidFill>
                <a:ea typeface="华文新魏" panose="02010800040101010101" pitchFamily="2" charset="-122"/>
              </a:endParaRPr>
            </a:p>
          </p:txBody>
        </p:sp>
      </p:grpSp>
      <p:sp>
        <p:nvSpPr>
          <p:cNvPr id="27664" name="Line 16"/>
          <p:cNvSpPr>
            <a:spLocks noChangeShapeType="1"/>
          </p:cNvSpPr>
          <p:nvPr/>
        </p:nvSpPr>
        <p:spPr bwMode="auto">
          <a:xfrm rot="10800000" flipH="1" flipV="1">
            <a:off x="6397625" y="3098800"/>
            <a:ext cx="2033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665" name="Group 17"/>
          <p:cNvGrpSpPr/>
          <p:nvPr/>
        </p:nvGrpSpPr>
        <p:grpSpPr>
          <a:xfrm>
            <a:off x="2584450" y="2133600"/>
            <a:ext cx="3665538" cy="2016125"/>
            <a:chOff x="1719" y="1017"/>
            <a:chExt cx="2309" cy="1270"/>
          </a:xfrm>
        </p:grpSpPr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1719" y="1462"/>
              <a:ext cx="230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 baseline="30000">
                  <a:solidFill>
                    <a:srgbClr val="FF3300"/>
                  </a:solidFill>
                  <a:ea typeface="华文新魏" panose="02010800040101010101" pitchFamily="2" charset="-122"/>
                </a:rPr>
                <a:t>18</a:t>
              </a:r>
              <a:r>
                <a:rPr lang="en-US" altLang="zh-CN" sz="3200">
                  <a:ea typeface="华文新魏" panose="02010800040101010101" pitchFamily="2" charset="-122"/>
                </a:rPr>
                <a:t>O</a:t>
              </a: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>
                  <a:ea typeface="华文新魏" panose="02010800040101010101" pitchFamily="2" charset="-122"/>
                </a:rPr>
                <a:t>C</a:t>
              </a: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>
                  <a:ea typeface="华文新魏" panose="02010800040101010101" pitchFamily="2" charset="-122"/>
                </a:rPr>
                <a:t>C</a:t>
              </a: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2794" y="1017"/>
              <a:ext cx="3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 rot="5400000">
              <a:off x="2815" y="1241"/>
              <a:ext cx="33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 rot="5400000">
              <a:off x="2824" y="1686"/>
              <a:ext cx="33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2803" y="1924"/>
              <a:ext cx="3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3229" y="1017"/>
              <a:ext cx="3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 rot="5400000">
              <a:off x="3250" y="1241"/>
              <a:ext cx="33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 rot="5400000">
              <a:off x="3259" y="1686"/>
              <a:ext cx="33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3238" y="1924"/>
              <a:ext cx="31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>
                  <a:ea typeface="华文新魏" panose="02010800040101010101" pitchFamily="2" charset="-122"/>
                </a:rPr>
                <a:t>H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</p:grp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2117725" y="2911475"/>
            <a:ext cx="1368425" cy="108108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676" name="Group 28"/>
          <p:cNvGrpSpPr/>
          <p:nvPr/>
        </p:nvGrpSpPr>
        <p:grpSpPr>
          <a:xfrm>
            <a:off x="3995737" y="3924300"/>
            <a:ext cx="5138582" cy="2501900"/>
            <a:chOff x="866" y="2353"/>
            <a:chExt cx="2953" cy="1576"/>
          </a:xfrm>
        </p:grpSpPr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1977" y="3108"/>
              <a:ext cx="184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200" baseline="30000">
                  <a:solidFill>
                    <a:srgbClr val="FF3300"/>
                  </a:solidFill>
                  <a:ea typeface="华文新魏" panose="02010800040101010101" pitchFamily="2" charset="-122"/>
                </a:rPr>
                <a:t>18</a:t>
              </a:r>
              <a:r>
                <a:rPr lang="en-US" altLang="zh-CN" sz="3200">
                  <a:ea typeface="华文新魏" panose="02010800040101010101" pitchFamily="2" charset="-122"/>
                </a:rPr>
                <a:t>O</a:t>
              </a: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>
                  <a:ea typeface="华文新魏" panose="02010800040101010101" pitchFamily="2" charset="-122"/>
                </a:rPr>
                <a:t>C</a:t>
              </a:r>
              <a:r>
                <a:rPr lang="en-US" altLang="zh-CN" sz="3200">
                  <a:latin typeface="Times New Roman" panose="02020603050405020304"/>
                  <a:ea typeface="华文新魏" panose="02010800040101010101" pitchFamily="2" charset="-122"/>
                </a:rPr>
                <a:t>—</a:t>
              </a:r>
              <a:r>
                <a:rPr lang="en-US" altLang="zh-CN" sz="3200">
                  <a:ea typeface="华文新魏" panose="02010800040101010101" pitchFamily="2" charset="-122"/>
                </a:rPr>
                <a:t>C</a:t>
              </a:r>
              <a:r>
                <a:rPr lang="en-US" altLang="zh-CN" sz="3200" smtClean="0">
                  <a:latin typeface="Times New Roman" panose="02020603050405020304"/>
                  <a:ea typeface="华文新魏" panose="02010800040101010101" pitchFamily="2" charset="-122"/>
                </a:rPr>
                <a:t>—  </a:t>
              </a:r>
              <a:r>
                <a:rPr lang="en-US" altLang="zh-CN" sz="3200" smtClean="0">
                  <a:ea typeface="华文新魏" panose="02010800040101010101" pitchFamily="2" charset="-122"/>
                </a:rPr>
                <a:t>H</a:t>
              </a:r>
              <a:endParaRPr lang="en-US" altLang="zh-CN" sz="3200">
                <a:ea typeface="华文新魏" panose="02010800040101010101" pitchFamily="2" charset="-122"/>
              </a:endParaRPr>
            </a:p>
          </p:txBody>
        </p:sp>
        <p:grpSp>
          <p:nvGrpSpPr>
            <p:cNvPr id="27678" name="Group 30"/>
            <p:cNvGrpSpPr/>
            <p:nvPr/>
          </p:nvGrpSpPr>
          <p:grpSpPr>
            <a:xfrm>
              <a:off x="866" y="2353"/>
              <a:ext cx="2476" cy="1576"/>
              <a:chOff x="866" y="2353"/>
              <a:chExt cx="2476" cy="1576"/>
            </a:xfrm>
          </p:grpSpPr>
          <p:sp>
            <p:nvSpPr>
              <p:cNvPr id="27679" name="Rectangle 31"/>
              <p:cNvSpPr>
                <a:spLocks noChangeArrowheads="1"/>
              </p:cNvSpPr>
              <p:nvPr/>
            </p:nvSpPr>
            <p:spPr bwMode="auto">
              <a:xfrm>
                <a:off x="866" y="2807"/>
                <a:ext cx="1225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ea typeface="华文新魏" panose="02010800040101010101" pitchFamily="2" charset="-122"/>
                  </a:rPr>
                  <a:t>H</a:t>
                </a:r>
                <a:r>
                  <a:rPr lang="en-US" altLang="zh-CN" sz="3200"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r>
                  <a:rPr lang="en-US" altLang="zh-CN" sz="3200">
                    <a:ea typeface="华文新魏" panose="02010800040101010101" pitchFamily="2" charset="-122"/>
                  </a:rPr>
                  <a:t>C</a:t>
                </a:r>
                <a:r>
                  <a:rPr lang="en-US" altLang="zh-CN" sz="3200"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r>
                  <a:rPr lang="en-US" altLang="zh-CN" sz="3200">
                    <a:solidFill>
                      <a:srgbClr val="FF3300"/>
                    </a:solidFill>
                    <a:ea typeface="华文新魏" panose="02010800040101010101" pitchFamily="2" charset="-122"/>
                  </a:rPr>
                  <a:t>C</a:t>
                </a:r>
                <a:endPara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endParaRPr>
              </a:p>
            </p:txBody>
          </p:sp>
          <p:sp>
            <p:nvSpPr>
              <p:cNvPr id="27680" name="Rectangle 32"/>
              <p:cNvSpPr>
                <a:spLocks noChangeArrowheads="1"/>
              </p:cNvSpPr>
              <p:nvPr/>
            </p:nvSpPr>
            <p:spPr bwMode="auto">
              <a:xfrm>
                <a:off x="1320" y="2353"/>
                <a:ext cx="31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ea typeface="华文新魏" panose="02010800040101010101" pitchFamily="2" charset="-122"/>
                  </a:rPr>
                  <a:t>H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81" name="Rectangle 33"/>
              <p:cNvSpPr>
                <a:spLocks noChangeArrowheads="1"/>
              </p:cNvSpPr>
              <p:nvPr/>
            </p:nvSpPr>
            <p:spPr bwMode="auto">
              <a:xfrm rot="5400000">
                <a:off x="1341" y="2577"/>
                <a:ext cx="33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82" name="Rectangle 34"/>
              <p:cNvSpPr>
                <a:spLocks noChangeArrowheads="1"/>
              </p:cNvSpPr>
              <p:nvPr/>
            </p:nvSpPr>
            <p:spPr bwMode="auto">
              <a:xfrm rot="5400000">
                <a:off x="1341" y="3022"/>
                <a:ext cx="33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83" name="Rectangle 35"/>
              <p:cNvSpPr>
                <a:spLocks noChangeArrowheads="1"/>
              </p:cNvSpPr>
              <p:nvPr/>
            </p:nvSpPr>
            <p:spPr bwMode="auto">
              <a:xfrm>
                <a:off x="1320" y="3260"/>
                <a:ext cx="31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ea typeface="华文新魏" panose="02010800040101010101" pitchFamily="2" charset="-122"/>
                  </a:rPr>
                  <a:t>H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84" name="Rectangle 36"/>
              <p:cNvSpPr>
                <a:spLocks noChangeArrowheads="1"/>
              </p:cNvSpPr>
              <p:nvPr/>
            </p:nvSpPr>
            <p:spPr bwMode="auto">
              <a:xfrm>
                <a:off x="1973" y="2516"/>
                <a:ext cx="31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solidFill>
                      <a:srgbClr val="FF3300"/>
                    </a:solidFill>
                    <a:ea typeface="华文新魏" panose="02010800040101010101" pitchFamily="2" charset="-122"/>
                  </a:rPr>
                  <a:t>O</a:t>
                </a:r>
                <a:endPara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endParaRPr>
              </a:p>
            </p:txBody>
          </p:sp>
          <p:sp>
            <p:nvSpPr>
              <p:cNvPr id="27685" name="Rectangle 37"/>
              <p:cNvSpPr>
                <a:spLocks noChangeArrowheads="1"/>
              </p:cNvSpPr>
              <p:nvPr/>
            </p:nvSpPr>
            <p:spPr bwMode="auto">
              <a:xfrm rot="-3033363">
                <a:off x="1869" y="2638"/>
                <a:ext cx="31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solidFill>
                      <a:srgbClr val="FF3300"/>
                    </a:solidFill>
                    <a:ea typeface="华文新魏" panose="02010800040101010101" pitchFamily="2" charset="-122"/>
                  </a:rPr>
                  <a:t>=</a:t>
                </a:r>
                <a:endPara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endParaRPr>
              </a:p>
            </p:txBody>
          </p:sp>
          <p:sp>
            <p:nvSpPr>
              <p:cNvPr id="27686" name="Rectangle 38"/>
              <p:cNvSpPr>
                <a:spLocks noChangeArrowheads="1"/>
              </p:cNvSpPr>
              <p:nvPr/>
            </p:nvSpPr>
            <p:spPr bwMode="auto">
              <a:xfrm rot="2243080">
                <a:off x="1915" y="2925"/>
                <a:ext cx="33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solidFill>
                      <a:srgbClr val="FF3300"/>
                    </a:solidFill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endParaRPr lang="en-US" altLang="zh-CN" sz="3200">
                  <a:solidFill>
                    <a:srgbClr val="FF3300"/>
                  </a:solidFill>
                  <a:ea typeface="华文新魏" panose="02010800040101010101" pitchFamily="2" charset="-122"/>
                </a:endParaRPr>
              </a:p>
            </p:txBody>
          </p:sp>
          <p:sp>
            <p:nvSpPr>
              <p:cNvPr id="27687" name="Rectangle 39"/>
              <p:cNvSpPr>
                <a:spLocks noChangeArrowheads="1"/>
              </p:cNvSpPr>
              <p:nvPr/>
            </p:nvSpPr>
            <p:spPr bwMode="auto">
              <a:xfrm>
                <a:off x="2526" y="2659"/>
                <a:ext cx="31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ea typeface="华文新魏" panose="02010800040101010101" pitchFamily="2" charset="-122"/>
                  </a:rPr>
                  <a:t>H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88" name="Rectangle 40"/>
              <p:cNvSpPr>
                <a:spLocks noChangeArrowheads="1"/>
              </p:cNvSpPr>
              <p:nvPr/>
            </p:nvSpPr>
            <p:spPr bwMode="auto">
              <a:xfrm rot="5400000">
                <a:off x="2547" y="2883"/>
                <a:ext cx="33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89" name="Rectangle 41"/>
              <p:cNvSpPr>
                <a:spLocks noChangeArrowheads="1"/>
              </p:cNvSpPr>
              <p:nvPr/>
            </p:nvSpPr>
            <p:spPr bwMode="auto">
              <a:xfrm rot="5400000">
                <a:off x="2556" y="3328"/>
                <a:ext cx="33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90" name="Rectangle 42"/>
              <p:cNvSpPr>
                <a:spLocks noChangeArrowheads="1"/>
              </p:cNvSpPr>
              <p:nvPr/>
            </p:nvSpPr>
            <p:spPr bwMode="auto">
              <a:xfrm>
                <a:off x="2535" y="3566"/>
                <a:ext cx="31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ea typeface="华文新魏" panose="02010800040101010101" pitchFamily="2" charset="-122"/>
                  </a:rPr>
                  <a:t>H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91" name="Rectangle 43"/>
              <p:cNvSpPr>
                <a:spLocks noChangeArrowheads="1"/>
              </p:cNvSpPr>
              <p:nvPr/>
            </p:nvSpPr>
            <p:spPr bwMode="auto">
              <a:xfrm>
                <a:off x="2961" y="2659"/>
                <a:ext cx="31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ea typeface="华文新魏" panose="02010800040101010101" pitchFamily="2" charset="-122"/>
                  </a:rPr>
                  <a:t>H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92" name="Rectangle 44"/>
              <p:cNvSpPr>
                <a:spLocks noChangeArrowheads="1"/>
              </p:cNvSpPr>
              <p:nvPr/>
            </p:nvSpPr>
            <p:spPr bwMode="auto">
              <a:xfrm rot="5400000">
                <a:off x="2982" y="2883"/>
                <a:ext cx="33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93" name="Rectangle 45"/>
              <p:cNvSpPr>
                <a:spLocks noChangeArrowheads="1"/>
              </p:cNvSpPr>
              <p:nvPr/>
            </p:nvSpPr>
            <p:spPr bwMode="auto">
              <a:xfrm rot="5400000">
                <a:off x="2991" y="3328"/>
                <a:ext cx="339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latin typeface="Times New Roman" panose="02020603050405020304"/>
                    <a:ea typeface="华文新魏" panose="02010800040101010101" pitchFamily="2" charset="-122"/>
                  </a:rPr>
                  <a:t>—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  <p:sp>
            <p:nvSpPr>
              <p:cNvPr id="27694" name="Rectangle 46"/>
              <p:cNvSpPr>
                <a:spLocks noChangeArrowheads="1"/>
              </p:cNvSpPr>
              <p:nvPr/>
            </p:nvSpPr>
            <p:spPr bwMode="auto">
              <a:xfrm>
                <a:off x="2970" y="3566"/>
                <a:ext cx="31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3200">
                    <a:ea typeface="华文新魏" panose="02010800040101010101" pitchFamily="2" charset="-122"/>
                  </a:rPr>
                  <a:t>H</a:t>
                </a:r>
                <a:endParaRPr lang="en-US" altLang="zh-CN" sz="3200"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1908175" y="5157788"/>
            <a:ext cx="17272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>
                <a:ea typeface="华文新魏" panose="02010800040101010101" pitchFamily="2" charset="-122"/>
              </a:rPr>
              <a:t>H</a:t>
            </a:r>
            <a:r>
              <a:rPr lang="en-US" altLang="zh-CN" sz="3200">
                <a:latin typeface="Times New Roman" panose="02020603050405020304"/>
                <a:ea typeface="华文新魏" panose="02010800040101010101" pitchFamily="2" charset="-122"/>
              </a:rPr>
              <a:t>—</a:t>
            </a:r>
            <a:r>
              <a:rPr lang="en-US" altLang="zh-CN" sz="3200">
                <a:solidFill>
                  <a:srgbClr val="FF3300"/>
                </a:solidFill>
                <a:ea typeface="华文新魏" panose="02010800040101010101" pitchFamily="2" charset="-122"/>
              </a:rPr>
              <a:t>OH</a:t>
            </a:r>
            <a:r>
              <a:rPr lang="en-US" altLang="zh-CN" sz="3200">
                <a:ea typeface="华文新魏" panose="02010800040101010101" pitchFamily="2" charset="-122"/>
              </a:rPr>
              <a:t> </a:t>
            </a:r>
            <a:endParaRPr lang="en-US" altLang="zh-CN" sz="3200">
              <a:solidFill>
                <a:srgbClr val="FF3300"/>
              </a:solidFill>
              <a:ea typeface="华文新魏" panose="02010800040101010101" pitchFamily="2" charset="-122"/>
            </a:endParaRP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6070600" y="2492375"/>
            <a:ext cx="252095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>
                <a:ea typeface="华文新魏" panose="02010800040101010101" pitchFamily="2" charset="-122"/>
              </a:rPr>
              <a:t> </a:t>
            </a:r>
            <a:r>
              <a:rPr lang="zh-CN" altLang="en-US" sz="2800">
                <a:solidFill>
                  <a:srgbClr val="FF3300"/>
                </a:solidFill>
                <a:ea typeface="华文新魏" panose="02010800040101010101" pitchFamily="2" charset="-122"/>
              </a:rPr>
              <a:t>浓硫酸</a:t>
            </a:r>
            <a:endParaRPr lang="zh-CN" altLang="en-US" sz="2800">
              <a:solidFill>
                <a:srgbClr val="FF3300"/>
              </a:solidFill>
              <a:ea typeface="华文新魏" panose="02010800040101010101" pitchFamily="2" charset="-122"/>
            </a:endParaRPr>
          </a:p>
          <a:p>
            <a:pPr marL="609600" indent="-6096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FF0000"/>
                </a:solidFill>
                <a:ea typeface="隶书" panose="02010509060101010101" pitchFamily="49" charset="-122"/>
              </a:rPr>
              <a:t>△</a:t>
            </a:r>
            <a:endParaRPr lang="zh-CN" altLang="en-US" sz="320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3708400" y="5143500"/>
            <a:ext cx="431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>
                <a:ea typeface="华文新魏" panose="02010800040101010101" pitchFamily="2" charset="-122"/>
              </a:rPr>
              <a:t>+</a:t>
            </a:r>
            <a:endParaRPr lang="en-US" altLang="zh-CN" sz="3200">
              <a:solidFill>
                <a:srgbClr val="FF3300"/>
              </a:solidFill>
              <a:ea typeface="华文新魏" panose="02010800040101010101" pitchFamily="2" charset="-122"/>
            </a:endParaRP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2268538" y="2852738"/>
            <a:ext cx="431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>
                <a:ea typeface="华文新魏" panose="02010800040101010101" pitchFamily="2" charset="-122"/>
              </a:rPr>
              <a:t>+</a:t>
            </a:r>
            <a:endParaRPr lang="en-US" altLang="zh-CN" sz="3200">
              <a:solidFill>
                <a:srgbClr val="FF330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  <p:bldP spid="27675" grpId="0"/>
      <p:bldP spid="27695" grpId="0"/>
      <p:bldP spid="27696" grpId="0"/>
      <p:bldP spid="27697" grpId="0"/>
      <p:bldP spid="27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738187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195" y="1196975"/>
            <a:ext cx="8353425" cy="647700"/>
          </a:xfrm>
        </p:spPr>
        <p:txBody>
          <a:bodyPr/>
          <a:lstStyle/>
          <a:p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乙醇的化学性质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消去反应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54940" y="2154873"/>
            <a:ext cx="5978525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写出实验室制乙烯的反应方程式，其中浓硫酸的作用是什么？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②该反应属何种反应类型？为什么？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③反应时乙醇分子中哪些键断裂？ 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④实验中为什么要控制温度在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170℃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？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5603" name="Picture 3" descr="3-04"/>
          <p:cNvPicPr>
            <a:picLocks noChangeAspect="1"/>
          </p:cNvPicPr>
          <p:nvPr/>
        </p:nvPicPr>
        <p:blipFill>
          <a:blip r:embed="rId1"/>
          <a:srcRect l="3448" t="11940" b="4477"/>
          <a:stretch>
            <a:fillRect/>
          </a:stretch>
        </p:blipFill>
        <p:spPr>
          <a:xfrm>
            <a:off x="5674360" y="1671320"/>
            <a:ext cx="3451225" cy="3239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980440"/>
            <a:ext cx="7188835" cy="586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097"/>
          <p:cNvGrpSpPr/>
          <p:nvPr/>
        </p:nvGrpSpPr>
        <p:grpSpPr bwMode="auto">
          <a:xfrm>
            <a:off x="0" y="-171400"/>
            <a:ext cx="3068638" cy="1268413"/>
            <a:chOff x="0" y="0"/>
            <a:chExt cx="2016" cy="967"/>
          </a:xfrm>
        </p:grpSpPr>
        <p:pic>
          <p:nvPicPr>
            <p:cNvPr id="4" name="图片 4098" descr="交流与讨论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29"/>
            <a:stretch>
              <a:fillRect/>
            </a:stretch>
          </p:blipFill>
          <p:spPr bwMode="auto">
            <a:xfrm>
              <a:off x="0" y="0"/>
              <a:ext cx="885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099"/>
            <p:cNvSpPr>
              <a:spLocks noChangeArrowheads="1"/>
            </p:cNvSpPr>
            <p:nvPr/>
          </p:nvSpPr>
          <p:spPr bwMode="auto">
            <a:xfrm>
              <a:off x="876" y="304"/>
              <a:ext cx="1140" cy="28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观察与思考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" name="文本框 4100"/>
          <p:cNvSpPr txBox="1">
            <a:spLocks noChangeArrowheads="1"/>
          </p:cNvSpPr>
          <p:nvPr/>
        </p:nvSpPr>
        <p:spPr bwMode="auto">
          <a:xfrm>
            <a:off x="3348990" y="160655"/>
            <a:ext cx="44405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自然界中常见的醇和酚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738187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353425" cy="647700"/>
          </a:xfrm>
        </p:spPr>
        <p:txBody>
          <a:bodyPr/>
          <a:lstStyle/>
          <a:p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乙醇的化学性质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消去反应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2673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分子内脱水反应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50181" name="Group 5"/>
          <p:cNvGrpSpPr/>
          <p:nvPr/>
        </p:nvGrpSpPr>
        <p:grpSpPr>
          <a:xfrm>
            <a:off x="1403350" y="2413000"/>
            <a:ext cx="6553200" cy="701675"/>
            <a:chOff x="912" y="614"/>
            <a:chExt cx="4128" cy="442"/>
          </a:xfrm>
        </p:grpSpPr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 flipH="1" flipV="1">
              <a:off x="4080" y="62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0183" name="Group 7"/>
            <p:cNvGrpSpPr/>
            <p:nvPr/>
          </p:nvGrpSpPr>
          <p:grpSpPr>
            <a:xfrm>
              <a:off x="2256" y="614"/>
              <a:ext cx="768" cy="442"/>
              <a:chOff x="4032" y="2448"/>
              <a:chExt cx="768" cy="442"/>
            </a:xfrm>
          </p:grpSpPr>
          <p:sp>
            <p:nvSpPr>
              <p:cNvPr id="50184" name="Line 8"/>
              <p:cNvSpPr>
                <a:spLocks noChangeShapeType="1"/>
              </p:cNvSpPr>
              <p:nvPr/>
            </p:nvSpPr>
            <p:spPr bwMode="auto">
              <a:xfrm>
                <a:off x="4032" y="2688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50185" name="Group 9"/>
              <p:cNvGrpSpPr/>
              <p:nvPr/>
            </p:nvGrpSpPr>
            <p:grpSpPr>
              <a:xfrm>
                <a:off x="4032" y="2448"/>
                <a:ext cx="768" cy="442"/>
                <a:chOff x="4032" y="2448"/>
                <a:chExt cx="768" cy="442"/>
              </a:xfrm>
            </p:grpSpPr>
            <p:sp>
              <p:nvSpPr>
                <p:cNvPr id="5018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32" y="2448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zh-CN" altLang="zh-CN" b="1">
                      <a:latin typeface="Times New Roman" panose="02020603050405020304" pitchFamily="18" charset="0"/>
                    </a:rPr>
                    <a:t>浓</a:t>
                  </a:r>
                  <a:r>
                    <a:rPr kumimoji="1" lang="en-US" altLang="zh-CN" b="1">
                      <a:latin typeface="Times New Roman" panose="02020603050405020304" pitchFamily="18" charset="0"/>
                    </a:rPr>
                    <a:t>H</a:t>
                  </a:r>
                  <a:r>
                    <a:rPr kumimoji="1" lang="en-US" altLang="zh-CN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kumimoji="1" lang="en-US" altLang="zh-CN" b="1">
                      <a:latin typeface="Times New Roman" panose="02020603050405020304" pitchFamily="18" charset="0"/>
                    </a:rPr>
                    <a:t>SO</a:t>
                  </a:r>
                  <a:r>
                    <a:rPr kumimoji="1" lang="en-US" altLang="zh-CN" b="1" baseline="-25000">
                      <a:latin typeface="Times New Roman" panose="02020603050405020304" pitchFamily="18" charset="0"/>
                    </a:rPr>
                    <a:t>4</a:t>
                  </a:r>
                  <a:endParaRPr kumimoji="1" lang="en-US" altLang="zh-CN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18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80" y="2640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170</a:t>
                  </a:r>
                  <a:r>
                    <a:rPr kumimoji="1" lang="en-US" altLang="zh-CN" sz="2000" b="1" baseline="30000">
                      <a:latin typeface="Times New Roman" panose="02020603050405020304" pitchFamily="18" charset="0"/>
                    </a:rPr>
                    <a:t>0</a:t>
                  </a: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C</a:t>
                  </a:r>
                  <a:endParaRPr kumimoji="1" lang="en-US" altLang="zh-CN" sz="2000" b="1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912" y="672"/>
              <a:ext cx="4128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3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OH</a:t>
              </a:r>
              <a:r>
                <a:rPr kumimoji="1" lang="zh-CN" altLang="en-US" sz="3200">
                  <a:latin typeface="Times New Roman" panose="02020603050405020304" pitchFamily="18" charset="0"/>
                </a:rPr>
                <a:t>　 　　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=CH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 </a:t>
              </a:r>
              <a:r>
                <a:rPr kumimoji="1" lang="zh-CN" altLang="en-US" sz="3200">
                  <a:latin typeface="Times New Roman" panose="02020603050405020304" pitchFamily="18" charset="0"/>
                </a:rPr>
                <a:t>　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+H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O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0189" name="Group 13"/>
          <p:cNvGrpSpPr/>
          <p:nvPr/>
        </p:nvGrpSpPr>
        <p:grpSpPr>
          <a:xfrm>
            <a:off x="1555750" y="4470400"/>
            <a:ext cx="3276600" cy="1335088"/>
            <a:chOff x="336" y="2112"/>
            <a:chExt cx="2064" cy="841"/>
          </a:xfrm>
        </p:grpSpPr>
        <p:sp>
          <p:nvSpPr>
            <p:cNvPr id="50190" name="AutoShape 14"/>
            <p:cNvSpPr>
              <a:spLocks noChangeArrowheads="1"/>
            </p:cNvSpPr>
            <p:nvPr/>
          </p:nvSpPr>
          <p:spPr bwMode="auto">
            <a:xfrm>
              <a:off x="336" y="2112"/>
              <a:ext cx="1488" cy="480"/>
            </a:xfrm>
            <a:prstGeom prst="wedgeEllipseCallout">
              <a:avLst>
                <a:gd name="adj1" fmla="val 37431"/>
                <a:gd name="adj2" fmla="val 60000"/>
              </a:avLst>
            </a:prstGeom>
            <a:noFill/>
            <a:ln w="25400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kumimoji="1" lang="zh-CN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680" y="2640"/>
              <a:ext cx="720" cy="3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 b="1">
                  <a:latin typeface="Times New Roman" panose="02020603050405020304" pitchFamily="18" charset="0"/>
                </a:rPr>
                <a:t>O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0192" name="Group 16"/>
          <p:cNvGrpSpPr/>
          <p:nvPr/>
        </p:nvGrpSpPr>
        <p:grpSpPr>
          <a:xfrm>
            <a:off x="1022350" y="2946400"/>
            <a:ext cx="2743200" cy="2255838"/>
            <a:chOff x="0" y="1344"/>
            <a:chExt cx="1728" cy="1421"/>
          </a:xfrm>
        </p:grpSpPr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480" y="1872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C—C—H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1056" y="2160"/>
              <a:ext cx="1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0" y="1843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H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480" y="1344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H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480" y="2400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H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624" y="2160"/>
              <a:ext cx="1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>
              <a:off x="624" y="1632"/>
              <a:ext cx="1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>
              <a:off x="1056" y="1632"/>
              <a:ext cx="1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 flipH="1">
              <a:off x="240" y="2064"/>
              <a:ext cx="2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912" y="13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H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912" y="2400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</a:rPr>
                <a:t>O—H   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832350" y="3460927"/>
            <a:ext cx="424872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）反应温度：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170℃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）加碎瓷片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32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乙醇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:V</a:t>
            </a:r>
            <a:r>
              <a:rPr lang="zh-CN" altLang="en-US" sz="32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浓硫酸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=1:3      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）检查气密性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738187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353425" cy="647700"/>
          </a:xfrm>
        </p:spPr>
        <p:txBody>
          <a:bodyPr/>
          <a:lstStyle/>
          <a:p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乙醇的化学性质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消去反应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2673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分子内脱水反应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685800" y="2708275"/>
            <a:ext cx="7924800" cy="101473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372CCC"/>
                </a:solidFill>
                <a:latin typeface="Tahoma" panose="020B0604030504040204" pitchFamily="34" charset="0"/>
              </a:rPr>
              <a:t>结论：</a:t>
            </a:r>
            <a:r>
              <a:rPr kumimoji="1" lang="zh-CN" altLang="en-US" sz="2400" b="1">
                <a:solidFill>
                  <a:srgbClr val="E11739"/>
                </a:solidFill>
                <a:latin typeface="Tahoma" panose="020B0604030504040204" pitchFamily="34" charset="0"/>
              </a:rPr>
              <a:t>醇分子内的脱水生成烯烃。（消去反应的特点）</a:t>
            </a:r>
            <a:endParaRPr kumimoji="1" lang="zh-CN" altLang="en-US" sz="2400" b="1">
              <a:solidFill>
                <a:srgbClr val="E11739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372CCC"/>
                </a:solidFill>
                <a:latin typeface="Tahoma" panose="020B0604030504040204" pitchFamily="34" charset="0"/>
              </a:rPr>
              <a:t>规律：</a:t>
            </a:r>
            <a:r>
              <a:rPr kumimoji="1" lang="zh-CN" altLang="en-US" sz="2400" b="1">
                <a:solidFill>
                  <a:srgbClr val="E11739"/>
                </a:solidFill>
                <a:latin typeface="Tahoma" panose="020B0604030504040204" pitchFamily="34" charset="0"/>
              </a:rPr>
              <a:t>与连有</a:t>
            </a:r>
            <a:r>
              <a:rPr kumimoji="1" lang="en-US" altLang="zh-CN" sz="2400" b="1">
                <a:solidFill>
                  <a:srgbClr val="E11739"/>
                </a:solidFill>
                <a:latin typeface="Times New Roman" panose="02020603050405020304"/>
              </a:rPr>
              <a:t>—</a:t>
            </a:r>
            <a:r>
              <a:rPr kumimoji="1" lang="en-US" altLang="zh-CN" sz="2400" b="1">
                <a:solidFill>
                  <a:srgbClr val="E11739"/>
                </a:solidFill>
                <a:latin typeface="Tahoma" panose="020B0604030504040204" pitchFamily="34" charset="0"/>
              </a:rPr>
              <a:t>OH</a:t>
            </a:r>
            <a:r>
              <a:rPr kumimoji="1" lang="zh-CN" altLang="en-US" sz="2400" b="1">
                <a:solidFill>
                  <a:srgbClr val="E11739"/>
                </a:solidFill>
                <a:latin typeface="Tahoma" panose="020B0604030504040204" pitchFamily="34" charset="0"/>
              </a:rPr>
              <a:t>的碳原子相邻的碳原子上必须有</a:t>
            </a:r>
            <a:r>
              <a:rPr kumimoji="1" lang="en-US" altLang="zh-CN" sz="2400" b="1">
                <a:solidFill>
                  <a:srgbClr val="E11739"/>
                </a:solidFill>
                <a:latin typeface="Tahoma" panose="020B0604030504040204" pitchFamily="34" charset="0"/>
              </a:rPr>
              <a:t>H</a:t>
            </a:r>
            <a:r>
              <a:rPr kumimoji="1" lang="zh-CN" altLang="en-US" sz="2400" b="1">
                <a:solidFill>
                  <a:srgbClr val="E11739"/>
                </a:solidFill>
                <a:latin typeface="Tahoma" panose="020B0604030504040204" pitchFamily="34" charset="0"/>
              </a:rPr>
              <a:t>。</a:t>
            </a:r>
            <a:endParaRPr kumimoji="1" lang="zh-CN" altLang="en-US" sz="2400" b="1">
              <a:solidFill>
                <a:srgbClr val="E11739"/>
              </a:solidFill>
              <a:latin typeface="Tahoma" panose="020B0604030504040204" pitchFamily="34" charset="0"/>
            </a:endParaRPr>
          </a:p>
        </p:txBody>
      </p:sp>
      <p:pic>
        <p:nvPicPr>
          <p:cNvPr id="52254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13" y="4222750"/>
            <a:ext cx="72009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738187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353425" cy="647700"/>
          </a:xfrm>
        </p:spPr>
        <p:txBody>
          <a:bodyPr/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乙醇的化学性质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脱水反应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1188" y="1989138"/>
            <a:ext cx="3049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(1)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分子内脱水反应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69925" y="4221163"/>
            <a:ext cx="3049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(2)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分子间脱水反应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75100" y="1971675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ea typeface="华文隶书" pitchFamily="2" charset="-122"/>
              </a:rPr>
              <a:t>——</a:t>
            </a:r>
            <a:r>
              <a:rPr lang="zh-CN" altLang="en-US" sz="2800">
                <a:ea typeface="华文隶书" pitchFamily="2" charset="-122"/>
              </a:rPr>
              <a:t>消去反应</a:t>
            </a:r>
            <a:endParaRPr lang="zh-CN" altLang="en-US" sz="2800">
              <a:ea typeface="华文隶书" pitchFamily="2" charset="-122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38575" y="4221163"/>
            <a:ext cx="231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ea typeface="华文隶书" pitchFamily="2" charset="-122"/>
              </a:rPr>
              <a:t>——</a:t>
            </a:r>
            <a:r>
              <a:rPr lang="zh-CN" altLang="en-US" sz="2800">
                <a:ea typeface="华文隶书" pitchFamily="2" charset="-122"/>
              </a:rPr>
              <a:t>取代反应</a:t>
            </a:r>
            <a:endParaRPr lang="zh-CN" altLang="en-US" sz="2800">
              <a:ea typeface="华文隶书" pitchFamily="2" charset="-122"/>
            </a:endParaRPr>
          </a:p>
        </p:txBody>
      </p:sp>
      <p:grpSp>
        <p:nvGrpSpPr>
          <p:cNvPr id="24584" name="Group 8"/>
          <p:cNvGrpSpPr/>
          <p:nvPr/>
        </p:nvGrpSpPr>
        <p:grpSpPr>
          <a:xfrm>
            <a:off x="1258888" y="2781300"/>
            <a:ext cx="6553200" cy="701675"/>
            <a:chOff x="912" y="614"/>
            <a:chExt cx="4128" cy="442"/>
          </a:xfrm>
        </p:grpSpPr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H="1" flipV="1">
              <a:off x="4080" y="62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4586" name="Group 10"/>
            <p:cNvGrpSpPr/>
            <p:nvPr/>
          </p:nvGrpSpPr>
          <p:grpSpPr>
            <a:xfrm>
              <a:off x="2256" y="614"/>
              <a:ext cx="768" cy="442"/>
              <a:chOff x="4032" y="2448"/>
              <a:chExt cx="768" cy="442"/>
            </a:xfrm>
          </p:grpSpPr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4032" y="2688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4588" name="Group 12"/>
              <p:cNvGrpSpPr/>
              <p:nvPr/>
            </p:nvGrpSpPr>
            <p:grpSpPr>
              <a:xfrm>
                <a:off x="4032" y="2448"/>
                <a:ext cx="768" cy="442"/>
                <a:chOff x="4032" y="2448"/>
                <a:chExt cx="768" cy="442"/>
              </a:xfrm>
            </p:grpSpPr>
            <p:sp>
              <p:nvSpPr>
                <p:cNvPr id="2458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032" y="2448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zh-CN" altLang="zh-CN" b="1">
                      <a:latin typeface="Times New Roman" panose="02020603050405020304" pitchFamily="18" charset="0"/>
                    </a:rPr>
                    <a:t>浓</a:t>
                  </a:r>
                  <a:r>
                    <a:rPr kumimoji="1" lang="en-US" altLang="zh-CN" b="1">
                      <a:latin typeface="Times New Roman" panose="02020603050405020304" pitchFamily="18" charset="0"/>
                    </a:rPr>
                    <a:t>H</a:t>
                  </a:r>
                  <a:r>
                    <a:rPr kumimoji="1" lang="en-US" altLang="zh-CN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kumimoji="1" lang="en-US" altLang="zh-CN" b="1">
                      <a:latin typeface="Times New Roman" panose="02020603050405020304" pitchFamily="18" charset="0"/>
                    </a:rPr>
                    <a:t>SO</a:t>
                  </a:r>
                  <a:r>
                    <a:rPr kumimoji="1" lang="en-US" altLang="zh-CN" b="1" baseline="-25000">
                      <a:latin typeface="Times New Roman" panose="02020603050405020304" pitchFamily="18" charset="0"/>
                    </a:rPr>
                    <a:t>4</a:t>
                  </a:r>
                  <a:endParaRPr kumimoji="1" lang="en-US" altLang="zh-CN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80" y="2640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170</a:t>
                  </a:r>
                  <a:r>
                    <a:rPr kumimoji="1" lang="en-US" altLang="zh-CN" sz="2000" b="1" baseline="30000">
                      <a:latin typeface="Times New Roman" panose="02020603050405020304" pitchFamily="18" charset="0"/>
                    </a:rPr>
                    <a:t>0</a:t>
                  </a: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C</a:t>
                  </a:r>
                  <a:endParaRPr kumimoji="1" lang="en-US" altLang="zh-CN" sz="2000" b="1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912" y="672"/>
              <a:ext cx="4128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3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OH</a:t>
              </a:r>
              <a:r>
                <a:rPr kumimoji="1" lang="zh-CN" altLang="en-US" sz="3200">
                  <a:latin typeface="Times New Roman" panose="02020603050405020304" pitchFamily="18" charset="0"/>
                </a:rPr>
                <a:t>　 　　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=CH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 </a:t>
              </a:r>
              <a:r>
                <a:rPr kumimoji="1" lang="zh-CN" altLang="en-US" sz="3200">
                  <a:latin typeface="Times New Roman" panose="02020603050405020304" pitchFamily="18" charset="0"/>
                </a:rPr>
                <a:t>　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+H</a:t>
              </a:r>
              <a:r>
                <a:rPr kumimoji="1" lang="en-US" altLang="zh-CN" sz="3200" baseline="-30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200">
                  <a:latin typeface="Times New Roman" panose="02020603050405020304" pitchFamily="18" charset="0"/>
                </a:rPr>
                <a:t>O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92" name="Group 16"/>
          <p:cNvGrpSpPr/>
          <p:nvPr/>
        </p:nvGrpSpPr>
        <p:grpSpPr>
          <a:xfrm>
            <a:off x="323850" y="4868863"/>
            <a:ext cx="8382000" cy="762000"/>
            <a:chOff x="240" y="3408"/>
            <a:chExt cx="5280" cy="480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240" y="3504"/>
              <a:ext cx="5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3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OH </a:t>
              </a:r>
              <a:r>
                <a:rPr kumimoji="1" lang="zh-CN" altLang="en-US" sz="2400" b="1">
                  <a:latin typeface="Times New Roman" panose="02020603050405020304" pitchFamily="18" charset="0"/>
                </a:rPr>
                <a:t>＋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HOCH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3</a:t>
              </a:r>
              <a:r>
                <a:rPr kumimoji="1" lang="zh-CN" altLang="en-US" sz="2400" b="1" baseline="-25000">
                  <a:latin typeface="Times New Roman" panose="02020603050405020304" pitchFamily="18" charset="0"/>
                </a:rPr>
                <a:t>　</a:t>
              </a:r>
              <a:r>
                <a:rPr kumimoji="1" lang="zh-CN" altLang="en-US" sz="2400" b="1">
                  <a:latin typeface="Times New Roman" panose="02020603050405020304" pitchFamily="18" charset="0"/>
                </a:rPr>
                <a:t>             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3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OCH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3 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+ H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O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grpSp>
          <p:nvGrpSpPr>
            <p:cNvPr id="24594" name="Group 18"/>
            <p:cNvGrpSpPr/>
            <p:nvPr/>
          </p:nvGrpSpPr>
          <p:grpSpPr>
            <a:xfrm>
              <a:off x="2544" y="3408"/>
              <a:ext cx="825" cy="480"/>
              <a:chOff x="4032" y="2736"/>
              <a:chExt cx="816" cy="480"/>
            </a:xfrm>
          </p:grpSpPr>
          <p:grpSp>
            <p:nvGrpSpPr>
              <p:cNvPr id="24595" name="Group 19"/>
              <p:cNvGrpSpPr/>
              <p:nvPr/>
            </p:nvGrpSpPr>
            <p:grpSpPr>
              <a:xfrm>
                <a:off x="4032" y="2736"/>
                <a:ext cx="816" cy="480"/>
                <a:chOff x="4032" y="2736"/>
                <a:chExt cx="816" cy="480"/>
              </a:xfrm>
            </p:grpSpPr>
            <p:sp>
              <p:nvSpPr>
                <p:cNvPr id="245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032" y="2736"/>
                  <a:ext cx="8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zh-CN" altLang="zh-CN" b="1">
                      <a:latin typeface="Times New Roman" panose="02020603050405020304" pitchFamily="18" charset="0"/>
                    </a:rPr>
                    <a:t>浓</a:t>
                  </a:r>
                  <a:r>
                    <a:rPr kumimoji="1" lang="en-US" altLang="zh-CN" b="1">
                      <a:latin typeface="Times New Roman" panose="02020603050405020304" pitchFamily="18" charset="0"/>
                    </a:rPr>
                    <a:t>H</a:t>
                  </a:r>
                  <a:r>
                    <a:rPr kumimoji="1" lang="en-US" altLang="zh-CN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kumimoji="1" lang="en-US" altLang="zh-CN" b="1">
                      <a:latin typeface="Times New Roman" panose="02020603050405020304" pitchFamily="18" charset="0"/>
                    </a:rPr>
                    <a:t>SO</a:t>
                  </a:r>
                  <a:r>
                    <a:rPr kumimoji="1" lang="en-US" altLang="zh-CN" b="1" baseline="-25000">
                      <a:latin typeface="Times New Roman" panose="02020603050405020304" pitchFamily="18" charset="0"/>
                    </a:rPr>
                    <a:t>4</a:t>
                  </a:r>
                  <a:endParaRPr kumimoji="1" lang="en-US" altLang="zh-CN" b="1" baseline="-25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080" y="2966"/>
                  <a:ext cx="62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140</a:t>
                  </a:r>
                  <a:r>
                    <a:rPr kumimoji="1" lang="en-US" altLang="zh-CN" sz="2000" b="1" baseline="30000">
                      <a:latin typeface="Times New Roman" panose="02020603050405020304" pitchFamily="18" charset="0"/>
                    </a:rPr>
                    <a:t>0</a:t>
                  </a:r>
                  <a:r>
                    <a:rPr kumimoji="1" lang="en-US" altLang="zh-CN" sz="2000" b="1">
                      <a:latin typeface="Times New Roman" panose="02020603050405020304" pitchFamily="18" charset="0"/>
                    </a:rPr>
                    <a:t>C</a:t>
                  </a:r>
                  <a:endParaRPr kumimoji="1" lang="en-US" altLang="zh-CN" sz="20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080" y="297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738187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353425" cy="647700"/>
          </a:xfrm>
        </p:spPr>
        <p:txBody>
          <a:bodyPr/>
          <a:lstStyle/>
          <a:p>
            <a:r>
              <a:rPr lang="zh-CN" altLang="en-US"/>
              <a:t>乙醇的化学性质</a:t>
            </a:r>
            <a:r>
              <a:rPr lang="en-US" altLang="zh-CN"/>
              <a:t>——</a:t>
            </a:r>
            <a:endParaRPr lang="en-US" altLang="zh-CN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55650" y="3289300"/>
            <a:ext cx="52641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kumimoji="1" lang="en-US" altLang="zh-CN" sz="3000" b="1">
                <a:latin typeface="隶书" panose="02010509060101010101" pitchFamily="49" charset="-122"/>
                <a:ea typeface="隶书" panose="02010509060101010101" pitchFamily="49" charset="-122"/>
              </a:rPr>
              <a:t>①</a:t>
            </a:r>
            <a:r>
              <a:rPr kumimoji="1" lang="zh-CN" altLang="en-US" sz="3000" b="1">
                <a:latin typeface="隶书" panose="02010509060101010101" pitchFamily="49" charset="-122"/>
                <a:ea typeface="隶书" panose="02010509060101010101" pitchFamily="49" charset="-122"/>
              </a:rPr>
              <a:t>与活泼金属反应</a:t>
            </a:r>
            <a:endParaRPr kumimoji="1" lang="zh-CN" altLang="en-US" sz="30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kumimoji="1" lang="zh-CN" altLang="en-US" sz="3000" b="1">
                <a:latin typeface="隶书" panose="02010509060101010101" pitchFamily="49" charset="-122"/>
                <a:ea typeface="隶书" panose="02010509060101010101" pitchFamily="49" charset="-122"/>
              </a:rPr>
              <a:t>②与氢卤酸反应</a:t>
            </a:r>
            <a:endParaRPr kumimoji="1" lang="zh-CN" altLang="en-US" sz="30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kumimoji="1" lang="zh-CN" altLang="en-US" sz="3000" b="1">
                <a:latin typeface="隶书" panose="02010509060101010101" pitchFamily="49" charset="-122"/>
                <a:ea typeface="隶书" panose="02010509060101010101" pitchFamily="49" charset="-122"/>
              </a:rPr>
              <a:t>③氧化反应</a:t>
            </a:r>
            <a:r>
              <a:rPr kumimoji="1" lang="en-US" altLang="zh-CN" sz="3000" b="1">
                <a:latin typeface="Times New Roman" panose="02020603050405020304"/>
                <a:ea typeface="隶书" panose="02010509060101010101" pitchFamily="49" charset="-122"/>
              </a:rPr>
              <a:t>——</a:t>
            </a:r>
            <a:r>
              <a:rPr kumimoji="1" lang="zh-CN" altLang="en-US" sz="3000" b="1">
                <a:latin typeface="隶书" panose="02010509060101010101" pitchFamily="49" charset="-122"/>
                <a:ea typeface="隶书" panose="02010509060101010101" pitchFamily="49" charset="-122"/>
              </a:rPr>
              <a:t>燃烧</a:t>
            </a:r>
            <a:endParaRPr kumimoji="1" lang="zh-CN" altLang="en-US" sz="30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kumimoji="1" lang="zh-CN" altLang="en-US" sz="3000" b="1">
                <a:latin typeface="隶书" panose="02010509060101010101" pitchFamily="49" charset="-122"/>
                <a:ea typeface="隶书" panose="02010509060101010101" pitchFamily="49" charset="-122"/>
              </a:rPr>
              <a:t>          </a:t>
            </a:r>
            <a:r>
              <a:rPr kumimoji="1" lang="en-US" altLang="zh-CN" sz="3000" b="1">
                <a:latin typeface="Times New Roman" panose="02020603050405020304"/>
                <a:ea typeface="隶书" panose="02010509060101010101" pitchFamily="49" charset="-122"/>
              </a:rPr>
              <a:t>——</a:t>
            </a:r>
            <a:r>
              <a:rPr kumimoji="1" lang="zh-CN" altLang="en-US" sz="3000" b="1">
                <a:latin typeface="隶书" panose="02010509060101010101" pitchFamily="49" charset="-122"/>
                <a:ea typeface="隶书" panose="02010509060101010101" pitchFamily="49" charset="-122"/>
              </a:rPr>
              <a:t>催化氧化</a:t>
            </a:r>
            <a:endParaRPr kumimoji="1" lang="zh-CN" altLang="en-US" sz="30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kumimoji="1" lang="zh-CN" altLang="en-US" sz="3000" b="1">
                <a:latin typeface="隶书" panose="02010509060101010101" pitchFamily="49" charset="-122"/>
                <a:ea typeface="隶书" panose="02010509060101010101" pitchFamily="49" charset="-122"/>
              </a:rPr>
              <a:t>④分子内脱水</a:t>
            </a:r>
            <a:endParaRPr kumimoji="1" lang="zh-CN" altLang="en-US" sz="30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kumimoji="1" lang="zh-CN" altLang="en-US" sz="3000" b="1">
                <a:latin typeface="隶书" panose="02010509060101010101" pitchFamily="49" charset="-122"/>
                <a:ea typeface="隶书" panose="02010509060101010101" pitchFamily="49" charset="-122"/>
              </a:rPr>
              <a:t>⑤分子间脱水 </a:t>
            </a:r>
            <a:endParaRPr kumimoji="1" lang="zh-CN" altLang="en-US" sz="30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7200" y="1817688"/>
            <a:ext cx="2459038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分子结构：</a:t>
            </a:r>
            <a:endParaRPr kumimoji="1"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物理性质：</a:t>
            </a:r>
            <a:endParaRPr kumimoji="1"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化学性质</a:t>
            </a:r>
            <a:r>
              <a:rPr kumimoji="1" lang="en-US" altLang="zh-CN" sz="2800" b="1">
                <a:latin typeface="楷体_GB2312" pitchFamily="49" charset="-122"/>
                <a:ea typeface="楷体_GB2312" pitchFamily="49" charset="-122"/>
              </a:rPr>
              <a:t>:    </a:t>
            </a:r>
            <a:endParaRPr kumimoji="1" lang="en-US" altLang="zh-CN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27" name="WordArt 7">
            <a:hlinkClick r:id="rId1"/>
          </p:cNvPr>
          <p:cNvSpPr>
            <a:spLocks noChangeArrowheads="1" noChangeShapeType="1" noTextEdit="1"/>
          </p:cNvSpPr>
          <p:nvPr/>
        </p:nvSpPr>
        <p:spPr bwMode="auto">
          <a:xfrm rot="-970427">
            <a:off x="4643438" y="5229225"/>
            <a:ext cx="3786187" cy="539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lin ang="6370427" scaled="1"/>
                </a:gradFill>
                <a:latin typeface="华文楷体"/>
                <a:ea typeface="华文楷体"/>
              </a:rPr>
              <a:t>反应中乙醇断键位置？</a:t>
            </a:r>
            <a:endParaRPr lang="zh-CN" altLang="en-US" sz="3600" b="1" kern="10">
              <a:ln w="9525">
                <a:round/>
              </a:ln>
              <a:gradFill rotWithShape="0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lin ang="6370427" scaled="1"/>
              </a:gradFill>
              <a:latin typeface="华文楷体"/>
              <a:ea typeface="华文楷体"/>
            </a:endParaRPr>
          </a:p>
        </p:txBody>
      </p:sp>
      <p:grpSp>
        <p:nvGrpSpPr>
          <p:cNvPr id="30728" name="Group 8"/>
          <p:cNvGrpSpPr/>
          <p:nvPr/>
        </p:nvGrpSpPr>
        <p:grpSpPr>
          <a:xfrm>
            <a:off x="5076825" y="1628775"/>
            <a:ext cx="3429000" cy="2255838"/>
            <a:chOff x="1104" y="912"/>
            <a:chExt cx="2160" cy="1421"/>
          </a:xfrm>
        </p:grpSpPr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1440"/>
              <a:ext cx="16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C—C—O—H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H="1">
              <a:off x="216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104" y="1411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1584" y="912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1584" y="1968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H="1">
              <a:off x="1728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H="1">
              <a:off x="1728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H="1">
              <a:off x="2160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 flipH="1">
              <a:off x="1344" y="16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2016" y="91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2016" y="1968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 H</a:t>
              </a:r>
              <a:endParaRPr kumimoji="1" lang="en-US" altLang="zh-CN" sz="3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40" name="Group 20"/>
          <p:cNvGrpSpPr/>
          <p:nvPr/>
        </p:nvGrpSpPr>
        <p:grpSpPr>
          <a:xfrm>
            <a:off x="5381625" y="3292475"/>
            <a:ext cx="3124200" cy="609600"/>
            <a:chOff x="1200" y="1344"/>
            <a:chExt cx="1968" cy="384"/>
          </a:xfrm>
        </p:grpSpPr>
        <p:sp>
          <p:nvSpPr>
            <p:cNvPr id="30741" name="AutoShape 21"/>
            <p:cNvSpPr>
              <a:spLocks noChangeArrowheads="1"/>
            </p:cNvSpPr>
            <p:nvPr/>
          </p:nvSpPr>
          <p:spPr bwMode="auto">
            <a:xfrm>
              <a:off x="2928" y="1344"/>
              <a:ext cx="240" cy="240"/>
            </a:xfrm>
            <a:prstGeom prst="wedgeRoundRectCallout">
              <a:avLst>
                <a:gd name="adj1" fmla="val -145833"/>
                <a:gd name="adj2" fmla="val -204583"/>
                <a:gd name="adj3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2800">
                  <a:solidFill>
                    <a:srgbClr val="3333FF"/>
                  </a:solidFill>
                  <a:latin typeface="Times New Roman" panose="02020603050405020304" pitchFamily="18" charset="0"/>
                </a:rPr>
                <a:t>①</a:t>
              </a:r>
              <a:endParaRPr kumimoji="1" lang="en-US" altLang="zh-CN" sz="280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42" name="AutoShape 22"/>
            <p:cNvSpPr>
              <a:spLocks noChangeArrowheads="1"/>
            </p:cNvSpPr>
            <p:nvPr/>
          </p:nvSpPr>
          <p:spPr bwMode="auto">
            <a:xfrm>
              <a:off x="2448" y="1344"/>
              <a:ext cx="240" cy="240"/>
            </a:xfrm>
            <a:prstGeom prst="wedgeRoundRectCallout">
              <a:avLst>
                <a:gd name="adj1" fmla="val -119167"/>
                <a:gd name="adj2" fmla="val -195833"/>
                <a:gd name="adj3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2800">
                  <a:solidFill>
                    <a:srgbClr val="3333FF"/>
                  </a:solidFill>
                  <a:latin typeface="Times New Roman" panose="02020603050405020304" pitchFamily="18" charset="0"/>
                </a:rPr>
                <a:t>②</a:t>
              </a:r>
              <a:endParaRPr kumimoji="1" lang="en-US" altLang="zh-CN" sz="280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43" name="AutoShape 23"/>
            <p:cNvSpPr>
              <a:spLocks noChangeArrowheads="1"/>
            </p:cNvSpPr>
            <p:nvPr/>
          </p:nvSpPr>
          <p:spPr bwMode="auto">
            <a:xfrm>
              <a:off x="1200" y="1488"/>
              <a:ext cx="240" cy="240"/>
            </a:xfrm>
            <a:prstGeom prst="wedgeRoundRectCallout">
              <a:avLst>
                <a:gd name="adj1" fmla="val 120833"/>
                <a:gd name="adj2" fmla="val -157917"/>
                <a:gd name="adj3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2800">
                  <a:solidFill>
                    <a:srgbClr val="3333FF"/>
                  </a:solidFill>
                  <a:latin typeface="Times New Roman" panose="02020603050405020304" pitchFamily="18" charset="0"/>
                </a:rPr>
                <a:t>④</a:t>
              </a:r>
              <a:endParaRPr kumimoji="1" lang="en-US" altLang="zh-CN" sz="280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44" name="AutoShape 24"/>
            <p:cNvSpPr>
              <a:spLocks noChangeArrowheads="1"/>
            </p:cNvSpPr>
            <p:nvPr/>
          </p:nvSpPr>
          <p:spPr bwMode="auto">
            <a:xfrm>
              <a:off x="1776" y="1488"/>
              <a:ext cx="240" cy="240"/>
            </a:xfrm>
            <a:prstGeom prst="wedgeRoundRectCallout">
              <a:avLst>
                <a:gd name="adj1" fmla="val 54167"/>
                <a:gd name="adj2" fmla="val -177083"/>
                <a:gd name="adj3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kumimoji="1" lang="en-US" altLang="zh-CN" sz="2800">
                  <a:solidFill>
                    <a:srgbClr val="3333FF"/>
                  </a:solidFill>
                  <a:latin typeface="Times New Roman" panose="02020603050405020304" pitchFamily="18" charset="0"/>
                </a:rPr>
                <a:t>③</a:t>
              </a:r>
              <a:endParaRPr kumimoji="1" lang="en-US" altLang="zh-CN" sz="280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45" name="Group 25"/>
          <p:cNvGrpSpPr/>
          <p:nvPr/>
        </p:nvGrpSpPr>
        <p:grpSpPr>
          <a:xfrm>
            <a:off x="3741738" y="3408363"/>
            <a:ext cx="685800" cy="381000"/>
            <a:chOff x="960" y="3696"/>
            <a:chExt cx="432" cy="240"/>
          </a:xfrm>
          <a:solidFill>
            <a:schemeClr val="bg2"/>
          </a:solidFill>
        </p:grpSpPr>
        <p:sp>
          <p:nvSpPr>
            <p:cNvPr id="30746" name="AutoShape 26"/>
            <p:cNvSpPr>
              <a:spLocks noChangeArrowheads="1"/>
            </p:cNvSpPr>
            <p:nvPr/>
          </p:nvSpPr>
          <p:spPr bwMode="auto">
            <a:xfrm>
              <a:off x="1008" y="3696"/>
              <a:ext cx="288" cy="24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747" name="Text Box 27"/>
            <p:cNvSpPr txBox="1">
              <a:spLocks noChangeArrowheads="1"/>
            </p:cNvSpPr>
            <p:nvPr/>
          </p:nvSpPr>
          <p:spPr bwMode="auto">
            <a:xfrm>
              <a:off x="960" y="3696"/>
              <a:ext cx="43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①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48" name="Group 28"/>
          <p:cNvGrpSpPr/>
          <p:nvPr/>
        </p:nvGrpSpPr>
        <p:grpSpPr>
          <a:xfrm>
            <a:off x="3132138" y="5424488"/>
            <a:ext cx="1143000" cy="381000"/>
            <a:chOff x="2112" y="1440"/>
            <a:chExt cx="720" cy="240"/>
          </a:xfrm>
        </p:grpSpPr>
        <p:grpSp>
          <p:nvGrpSpPr>
            <p:cNvPr id="30749" name="Group 29"/>
            <p:cNvGrpSpPr/>
            <p:nvPr/>
          </p:nvGrpSpPr>
          <p:grpSpPr>
            <a:xfrm>
              <a:off x="2112" y="1440"/>
              <a:ext cx="288" cy="240"/>
              <a:chOff x="1392" y="3792"/>
              <a:chExt cx="288" cy="240"/>
            </a:xfrm>
          </p:grpSpPr>
          <p:sp>
            <p:nvSpPr>
              <p:cNvPr id="30750" name="AutoShape 30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88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751" name="Text Box 31"/>
              <p:cNvSpPr txBox="1">
                <a:spLocks noChangeArrowheads="1"/>
              </p:cNvSpPr>
              <p:nvPr/>
            </p:nvSpPr>
            <p:spPr bwMode="auto">
              <a:xfrm>
                <a:off x="1440" y="3792"/>
                <a:ext cx="240" cy="23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②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752" name="Group 32"/>
            <p:cNvGrpSpPr/>
            <p:nvPr/>
          </p:nvGrpSpPr>
          <p:grpSpPr>
            <a:xfrm>
              <a:off x="2544" y="1440"/>
              <a:ext cx="288" cy="240"/>
              <a:chOff x="1776" y="3216"/>
              <a:chExt cx="288" cy="240"/>
            </a:xfrm>
          </p:grpSpPr>
          <p:sp>
            <p:nvSpPr>
              <p:cNvPr id="30753" name="AutoShape 33"/>
              <p:cNvSpPr>
                <a:spLocks noChangeArrowheads="1"/>
              </p:cNvSpPr>
              <p:nvPr/>
            </p:nvSpPr>
            <p:spPr bwMode="auto">
              <a:xfrm>
                <a:off x="1776" y="3216"/>
                <a:ext cx="288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754" name="Text Box 34"/>
              <p:cNvSpPr txBox="1">
                <a:spLocks noChangeArrowheads="1"/>
              </p:cNvSpPr>
              <p:nvPr/>
            </p:nvSpPr>
            <p:spPr bwMode="auto">
              <a:xfrm>
                <a:off x="1776" y="3216"/>
                <a:ext cx="288" cy="23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④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755" name="Group 35"/>
          <p:cNvGrpSpPr/>
          <p:nvPr/>
        </p:nvGrpSpPr>
        <p:grpSpPr>
          <a:xfrm>
            <a:off x="4868863" y="4868863"/>
            <a:ext cx="1143000" cy="381000"/>
            <a:chOff x="2064" y="1824"/>
            <a:chExt cx="720" cy="240"/>
          </a:xfrm>
        </p:grpSpPr>
        <p:grpSp>
          <p:nvGrpSpPr>
            <p:cNvPr id="30756" name="Group 36"/>
            <p:cNvGrpSpPr/>
            <p:nvPr/>
          </p:nvGrpSpPr>
          <p:grpSpPr>
            <a:xfrm>
              <a:off x="2496" y="1824"/>
              <a:ext cx="288" cy="240"/>
              <a:chOff x="1968" y="3936"/>
              <a:chExt cx="288" cy="240"/>
            </a:xfrm>
          </p:grpSpPr>
          <p:sp>
            <p:nvSpPr>
              <p:cNvPr id="30757" name="AutoShape 37"/>
              <p:cNvSpPr>
                <a:spLocks noChangeArrowheads="1"/>
              </p:cNvSpPr>
              <p:nvPr/>
            </p:nvSpPr>
            <p:spPr bwMode="auto">
              <a:xfrm>
                <a:off x="1968" y="3936"/>
                <a:ext cx="288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758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936"/>
                <a:ext cx="240" cy="23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③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759" name="Group 39"/>
            <p:cNvGrpSpPr/>
            <p:nvPr/>
          </p:nvGrpSpPr>
          <p:grpSpPr>
            <a:xfrm>
              <a:off x="2064" y="1824"/>
              <a:ext cx="432" cy="240"/>
              <a:chOff x="960" y="3696"/>
              <a:chExt cx="432" cy="240"/>
            </a:xfrm>
          </p:grpSpPr>
          <p:sp>
            <p:nvSpPr>
              <p:cNvPr id="30760" name="AutoShape 40"/>
              <p:cNvSpPr>
                <a:spLocks noChangeArrowheads="1"/>
              </p:cNvSpPr>
              <p:nvPr/>
            </p:nvSpPr>
            <p:spPr bwMode="auto">
              <a:xfrm>
                <a:off x="1008" y="3696"/>
                <a:ext cx="288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761" name="Text Box 41"/>
              <p:cNvSpPr txBox="1">
                <a:spLocks noChangeArrowheads="1"/>
              </p:cNvSpPr>
              <p:nvPr/>
            </p:nvSpPr>
            <p:spPr bwMode="auto">
              <a:xfrm>
                <a:off x="960" y="3696"/>
                <a:ext cx="432" cy="23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①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762" name="Group 42"/>
          <p:cNvGrpSpPr/>
          <p:nvPr/>
        </p:nvGrpSpPr>
        <p:grpSpPr>
          <a:xfrm>
            <a:off x="3419475" y="3911600"/>
            <a:ext cx="457200" cy="381000"/>
            <a:chOff x="1392" y="3792"/>
            <a:chExt cx="288" cy="240"/>
          </a:xfrm>
          <a:solidFill>
            <a:schemeClr val="bg2"/>
          </a:solidFill>
        </p:grpSpPr>
        <p:sp>
          <p:nvSpPr>
            <p:cNvPr id="30763" name="AutoShape 43"/>
            <p:cNvSpPr>
              <a:spLocks noChangeArrowheads="1"/>
            </p:cNvSpPr>
            <p:nvPr/>
          </p:nvSpPr>
          <p:spPr bwMode="auto">
            <a:xfrm>
              <a:off x="1392" y="3792"/>
              <a:ext cx="288" cy="24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1440" y="3792"/>
              <a:ext cx="24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②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65" name="Group 45"/>
          <p:cNvGrpSpPr/>
          <p:nvPr/>
        </p:nvGrpSpPr>
        <p:grpSpPr>
          <a:xfrm>
            <a:off x="2987675" y="5949950"/>
            <a:ext cx="1219200" cy="381000"/>
            <a:chOff x="2256" y="2832"/>
            <a:chExt cx="768" cy="240"/>
          </a:xfrm>
        </p:grpSpPr>
        <p:grpSp>
          <p:nvGrpSpPr>
            <p:cNvPr id="30766" name="Group 46"/>
            <p:cNvGrpSpPr/>
            <p:nvPr/>
          </p:nvGrpSpPr>
          <p:grpSpPr>
            <a:xfrm>
              <a:off x="2256" y="2832"/>
              <a:ext cx="432" cy="240"/>
              <a:chOff x="960" y="3696"/>
              <a:chExt cx="432" cy="240"/>
            </a:xfrm>
          </p:grpSpPr>
          <p:sp>
            <p:nvSpPr>
              <p:cNvPr id="30767" name="AutoShape 47"/>
              <p:cNvSpPr>
                <a:spLocks noChangeArrowheads="1"/>
              </p:cNvSpPr>
              <p:nvPr/>
            </p:nvSpPr>
            <p:spPr bwMode="auto">
              <a:xfrm>
                <a:off x="1008" y="3696"/>
                <a:ext cx="288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768" name="Text Box 48"/>
              <p:cNvSpPr txBox="1">
                <a:spLocks noChangeArrowheads="1"/>
              </p:cNvSpPr>
              <p:nvPr/>
            </p:nvSpPr>
            <p:spPr bwMode="auto">
              <a:xfrm>
                <a:off x="960" y="3696"/>
                <a:ext cx="432" cy="23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①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769" name="Group 49"/>
            <p:cNvGrpSpPr/>
            <p:nvPr/>
          </p:nvGrpSpPr>
          <p:grpSpPr>
            <a:xfrm>
              <a:off x="2736" y="2832"/>
              <a:ext cx="288" cy="240"/>
              <a:chOff x="1392" y="3792"/>
              <a:chExt cx="288" cy="240"/>
            </a:xfrm>
          </p:grpSpPr>
          <p:sp>
            <p:nvSpPr>
              <p:cNvPr id="30770" name="AutoShape 50"/>
              <p:cNvSpPr>
                <a:spLocks noChangeArrowheads="1"/>
              </p:cNvSpPr>
              <p:nvPr/>
            </p:nvSpPr>
            <p:spPr bwMode="auto">
              <a:xfrm>
                <a:off x="1392" y="3792"/>
                <a:ext cx="288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771" name="Text Box 51"/>
              <p:cNvSpPr txBox="1">
                <a:spLocks noChangeArrowheads="1"/>
              </p:cNvSpPr>
              <p:nvPr/>
            </p:nvSpPr>
            <p:spPr bwMode="auto">
              <a:xfrm>
                <a:off x="1440" y="3792"/>
                <a:ext cx="240" cy="23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②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772" name="Group 52"/>
          <p:cNvGrpSpPr/>
          <p:nvPr/>
        </p:nvGrpSpPr>
        <p:grpSpPr>
          <a:xfrm>
            <a:off x="4211638" y="4340225"/>
            <a:ext cx="762000" cy="457200"/>
            <a:chOff x="1056" y="3744"/>
            <a:chExt cx="480" cy="288"/>
          </a:xfrm>
        </p:grpSpPr>
        <p:sp>
          <p:nvSpPr>
            <p:cNvPr id="30773" name="AutoShape 53"/>
            <p:cNvSpPr>
              <a:spLocks noChangeArrowheads="1"/>
            </p:cNvSpPr>
            <p:nvPr/>
          </p:nvSpPr>
          <p:spPr bwMode="auto">
            <a:xfrm>
              <a:off x="1056" y="3744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774" name="Text Box 54"/>
            <p:cNvSpPr txBox="1">
              <a:spLocks noChangeArrowheads="1"/>
            </p:cNvSpPr>
            <p:nvPr/>
          </p:nvSpPr>
          <p:spPr bwMode="auto">
            <a:xfrm>
              <a:off x="1104" y="3744"/>
              <a:ext cx="432" cy="2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</a:rPr>
                <a:t>全部</a:t>
              </a:r>
              <a:endParaRPr kumimoji="1" lang="zh-CN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75" name="Group 55"/>
          <p:cNvGrpSpPr/>
          <p:nvPr/>
        </p:nvGrpSpPr>
        <p:grpSpPr>
          <a:xfrm>
            <a:off x="4441825" y="1169988"/>
            <a:ext cx="1785938" cy="746125"/>
            <a:chOff x="0" y="0"/>
            <a:chExt cx="1125" cy="470"/>
          </a:xfrm>
        </p:grpSpPr>
        <p:pic>
          <p:nvPicPr>
            <p:cNvPr id="30776" name="Picture 56" descr="hx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88"/>
              <a:ext cx="912" cy="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77" name="Text Box 57"/>
            <p:cNvSpPr txBox="1">
              <a:spLocks noChangeArrowheads="1"/>
            </p:cNvSpPr>
            <p:nvPr/>
          </p:nvSpPr>
          <p:spPr bwMode="auto">
            <a:xfrm>
              <a:off x="0" y="0"/>
              <a:ext cx="112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charset="-122"/>
                </a:rPr>
                <a:t>小   结</a:t>
              </a:r>
              <a:endParaRPr kumimoji="1" lang="zh-CN" altLang="en-US" sz="4000" b="1">
                <a:latin typeface="Times New Roman" panose="02020603050405020304" pitchFamily="18" charset="0"/>
                <a:ea typeface="华文行楷" panose="02010800040101010101" charset="-122"/>
              </a:endParaRPr>
            </a:p>
          </p:txBody>
        </p:sp>
      </p:grp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2484438" y="1916113"/>
            <a:ext cx="2052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官能团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OH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80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328400" y="12522200"/>
            <a:ext cx="368300" cy="482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uiExpand="1" build="p"/>
      <p:bldP spid="30727" grpId="0"/>
      <p:bldP spid="307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15287" cy="738188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353425" cy="647700"/>
          </a:xfrm>
        </p:spPr>
        <p:txBody>
          <a:bodyPr/>
          <a:lstStyle/>
          <a:p>
            <a:r>
              <a:rPr lang="zh-CN" altLang="en-US"/>
              <a:t>乙醇的化学性质</a:t>
            </a:r>
            <a:r>
              <a:rPr lang="en-US" altLang="zh-CN"/>
              <a:t>——</a:t>
            </a:r>
            <a:endParaRPr lang="en-US" altLang="zh-CN"/>
          </a:p>
        </p:txBody>
      </p:sp>
      <p:grpSp>
        <p:nvGrpSpPr>
          <p:cNvPr id="68662" name="Group 54"/>
          <p:cNvGrpSpPr/>
          <p:nvPr/>
        </p:nvGrpSpPr>
        <p:grpSpPr>
          <a:xfrm>
            <a:off x="4427538" y="692150"/>
            <a:ext cx="1785937" cy="746125"/>
            <a:chOff x="0" y="0"/>
            <a:chExt cx="1125" cy="470"/>
          </a:xfrm>
        </p:grpSpPr>
        <p:pic>
          <p:nvPicPr>
            <p:cNvPr id="68663" name="Picture 55" descr="hx1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88"/>
              <a:ext cx="912" cy="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64" name="Text Box 56"/>
            <p:cNvSpPr txBox="1">
              <a:spLocks noChangeArrowheads="1"/>
            </p:cNvSpPr>
            <p:nvPr/>
          </p:nvSpPr>
          <p:spPr bwMode="auto">
            <a:xfrm>
              <a:off x="0" y="0"/>
              <a:ext cx="112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charset="-122"/>
                </a:rPr>
                <a:t>小   结</a:t>
              </a:r>
              <a:endParaRPr kumimoji="1"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charset="-122"/>
              </a:endParaRPr>
            </a:p>
          </p:txBody>
        </p:sp>
      </p:grp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323850" y="1628775"/>
            <a:ext cx="7924800" cy="156966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普遍性：</a:t>
            </a:r>
            <a:r>
              <a:rPr kumimoji="1" lang="zh-CN" altLang="en-US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由于任何醇都含有羟基，因此只发生在羟基位置断裂（即</a:t>
            </a:r>
            <a:r>
              <a:rPr kumimoji="1" lang="en-US" altLang="zh-CN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kumimoji="1" lang="zh-CN" altLang="en-US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en-US" altLang="zh-CN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kumimoji="1" lang="zh-CN" altLang="en-US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处断键）的反应是任何醇共有的，具有普遍性。</a:t>
            </a:r>
            <a:endParaRPr kumimoji="1" lang="zh-CN" altLang="en-US" sz="3200" b="1">
              <a:solidFill>
                <a:srgbClr val="372C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8668" name="Text Box 60"/>
          <p:cNvSpPr txBox="1">
            <a:spLocks noChangeArrowheads="1"/>
          </p:cNvSpPr>
          <p:nvPr/>
        </p:nvSpPr>
        <p:spPr bwMode="auto">
          <a:xfrm>
            <a:off x="395288" y="3198435"/>
            <a:ext cx="3744664" cy="353943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特殊性：</a:t>
            </a:r>
            <a:r>
              <a:rPr kumimoji="1" lang="zh-CN" altLang="en-US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只要有发生在</a:t>
            </a:r>
            <a:r>
              <a:rPr kumimoji="1" lang="en-US" altLang="zh-CN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kumimoji="1" lang="zh-CN" altLang="en-US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en-US" altLang="zh-CN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kumimoji="1" lang="zh-CN" altLang="en-US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处的断键，由于不是所有醇都含有</a:t>
            </a:r>
            <a:r>
              <a:rPr kumimoji="1" lang="en-US" altLang="zh-CN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α-H</a:t>
            </a:r>
            <a:r>
              <a:rPr kumimoji="1" lang="zh-CN" altLang="en-US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en-US" altLang="zh-CN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β-H</a:t>
            </a:r>
            <a:r>
              <a:rPr kumimoji="1" lang="zh-CN" altLang="en-US" sz="3200" b="1">
                <a:solidFill>
                  <a:srgbClr val="372C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，因此不是所有醇都具有的性质，有特殊性。</a:t>
            </a:r>
            <a:endParaRPr kumimoji="1" lang="zh-CN" altLang="en-US" sz="3200" b="1">
              <a:solidFill>
                <a:srgbClr val="372C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8669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348" y="3372628"/>
            <a:ext cx="4465637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7" grpId="0" bldLvl="0" animBg="1"/>
      <p:bldP spid="6866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84188"/>
            <a:ext cx="7504113" cy="630237"/>
          </a:xfrm>
        </p:spPr>
        <p:txBody>
          <a:bodyPr/>
          <a:lstStyle/>
          <a:p>
            <a:r>
              <a:rPr lang="zh-CN" altLang="en-US" sz="3600">
                <a:solidFill>
                  <a:srgbClr val="0000FF"/>
                </a:solidFill>
                <a:latin typeface="+mj-ea"/>
              </a:rPr>
              <a:t>二、无水乙醇的制备和用途</a:t>
            </a:r>
            <a:endParaRPr lang="zh-CN" altLang="en-US" sz="360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3286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工业酒精：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96%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、无水酒精：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99.5%</a:t>
            </a:r>
            <a:endParaRPr lang="en-US" altLang="zh-CN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工业酒精与新制的生石灰混合，加热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蒸馏。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酒精中是否含水的验证：用无水硫酸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铜是否变蓝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41300" y="508508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br>
              <a:rPr lang="en-US" altLang="zh-CN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600" b="1">
                <a:solidFill>
                  <a:srgbClr val="0070C0"/>
                </a:solidFill>
                <a:latin typeface="+mj-ea"/>
                <a:ea typeface="+mj-ea"/>
                <a:cs typeface="+mj-ea"/>
              </a:rPr>
              <a:t>三、 工业制乙醇</a:t>
            </a:r>
            <a:b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4284663" y="5084763"/>
            <a:ext cx="4495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CCFF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 发酵法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66CCFF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 乙烯水化法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90" y="285750"/>
            <a:ext cx="3961765" cy="546100"/>
          </a:xfrm>
          <a:noFill/>
        </p:spPr>
        <p:txBody>
          <a:bodyPr lIns="0" rIns="0"/>
          <a:lstStyle/>
          <a:p>
            <a:r>
              <a:rPr lang="zh-CN" altLang="en-US" sz="3600">
                <a:solidFill>
                  <a:srgbClr val="0070C0"/>
                </a:solidFill>
                <a:ea typeface="+mj-lt"/>
              </a:rPr>
              <a:t>四、乙醇的用途：</a:t>
            </a:r>
            <a:endParaRPr lang="zh-CN" altLang="en-US" sz="3600">
              <a:solidFill>
                <a:srgbClr val="0070C0"/>
              </a:solidFill>
              <a:ea typeface="+mj-lt"/>
            </a:endParaRPr>
          </a:p>
        </p:txBody>
      </p:sp>
      <p:sp>
        <p:nvSpPr>
          <p:cNvPr id="108547" name="AutoShape 3"/>
          <p:cNvSpPr>
            <a:spLocks noChangeArrowheads="1"/>
          </p:cNvSpPr>
          <p:nvPr/>
        </p:nvSpPr>
        <p:spPr bwMode="auto">
          <a:xfrm>
            <a:off x="3200400" y="2971800"/>
            <a:ext cx="2667000" cy="914400"/>
          </a:xfrm>
          <a:prstGeom prst="wedgeEllipseCallout">
            <a:avLst>
              <a:gd name="adj1" fmla="val -25537"/>
              <a:gd name="adj2" fmla="val 4253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36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乙  醇</a:t>
            </a:r>
            <a:endParaRPr kumimoji="1" lang="zh-CN" altLang="en-US" sz="360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8548" name="AutoShap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 rot="258982">
            <a:off x="5949950" y="1751013"/>
            <a:ext cx="2667000" cy="914400"/>
          </a:xfrm>
          <a:prstGeom prst="cloudCallout">
            <a:avLst>
              <a:gd name="adj1" fmla="val -49051"/>
              <a:gd name="adj2" fmla="val 106245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饮  料</a:t>
            </a:r>
            <a:endParaRPr kumimoji="1"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6019800" y="3733800"/>
            <a:ext cx="2819400" cy="914400"/>
          </a:xfrm>
          <a:prstGeom prst="cloudCallout">
            <a:avLst>
              <a:gd name="adj1" fmla="val -60472"/>
              <a:gd name="adj2" fmla="val -5034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kumimoji="1" lang="zh-C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化工原料</a:t>
            </a:r>
            <a:endParaRPr kumimoji="1"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533400" y="3733800"/>
            <a:ext cx="2514600" cy="914400"/>
          </a:xfrm>
          <a:prstGeom prst="cloudCallout">
            <a:avLst>
              <a:gd name="adj1" fmla="val 77713"/>
              <a:gd name="adj2" fmla="val -3541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kumimoji="1" lang="zh-C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溶  剂</a:t>
            </a:r>
            <a:endParaRPr kumimoji="1"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1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397877">
            <a:off x="685800" y="1676400"/>
            <a:ext cx="2592388" cy="957263"/>
          </a:xfrm>
          <a:prstGeom prst="cloudCallout">
            <a:avLst>
              <a:gd name="adj1" fmla="val 61375"/>
              <a:gd name="adj2" fmla="val 82769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kumimoji="1"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医   药</a:t>
            </a:r>
            <a:endParaRPr kumimoji="1"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2800" y="5029200"/>
            <a:ext cx="2819400" cy="990600"/>
          </a:xfrm>
          <a:prstGeom prst="cloudCallout">
            <a:avLst>
              <a:gd name="adj1" fmla="val -6815"/>
              <a:gd name="adj2" fmla="val -149199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kumimoji="1" lang="zh-C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燃料</a:t>
            </a:r>
            <a:endParaRPr kumimoji="1"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275" y="831850"/>
            <a:ext cx="360363" cy="360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1638" y="831850"/>
            <a:ext cx="360362" cy="360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81525" y="831850"/>
            <a:ext cx="360363" cy="360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1413" y="831850"/>
            <a:ext cx="360362" cy="360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0188" y="831850"/>
            <a:ext cx="360362" cy="360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kumimoji="1"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8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7"/>
                  </p:tgtEl>
                </p:cond>
              </p:nextCondLst>
            </p:seq>
          </p:childTnLst>
        </p:cTn>
      </p:par>
    </p:tnLst>
    <p:bldLst>
      <p:bldP spid="108548" grpId="0" bldLvl="0" animBg="1"/>
      <p:bldP spid="108549" grpId="0" bldLvl="0" animBg="1"/>
      <p:bldP spid="108550" grpId="0" bldLvl="0" animBg="1"/>
      <p:bldP spid="108551" grpId="0" bldLvl="0" animBg="1"/>
      <p:bldP spid="10855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23850" y="188913"/>
            <a:ext cx="2519363" cy="1368425"/>
          </a:xfrm>
          <a:prstGeom prst="cloudCallout">
            <a:avLst>
              <a:gd name="adj1" fmla="val 41181"/>
              <a:gd name="adj2" fmla="val 112065"/>
            </a:avLst>
          </a:prstGeom>
          <a:solidFill>
            <a:schemeClr val="bg2"/>
          </a:solidFill>
          <a:ln>
            <a:noFill/>
          </a:ln>
          <a:effectLst/>
        </p:spPr>
        <p:txBody>
          <a:bodyPr/>
          <a:lstStyle/>
          <a:p>
            <a:pPr algn="ctr"/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307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    75%</a:t>
            </a:r>
            <a:r>
              <a:rPr kumimoji="1"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的酒精</a:t>
            </a:r>
            <a:endParaRPr kumimoji="1" lang="zh-CN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kumimoji="1"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  可作消毒剂</a:t>
            </a:r>
            <a:endParaRPr kumimoji="1" lang="zh-CN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9572" name="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AutoShape 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900113" y="3573463"/>
            <a:ext cx="6551612" cy="2376487"/>
          </a:xfrm>
          <a:prstGeom prst="cloudCallout">
            <a:avLst>
              <a:gd name="adj1" fmla="val -13921"/>
              <a:gd name="adj2" fmla="val -17403"/>
            </a:avLst>
          </a:prstGeom>
          <a:solidFill>
            <a:schemeClr val="bg2"/>
          </a:solidFill>
          <a:ln>
            <a:noFill/>
          </a:ln>
          <a:effectLst/>
        </p:spPr>
        <p:txBody>
          <a:bodyPr/>
          <a:lstStyle/>
          <a:p>
            <a:r>
              <a:rPr kumimoji="1" lang="zh-CN" altLang="en-US" sz="1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乙醇是一种抗震性能好、无污染的理想燃料，用乙醇代替汽油，有与汽油混用和单独使用两种方法，目前应用较广的是与汽油混用法。一般在汽油中掺入</a:t>
            </a:r>
            <a:r>
              <a:rPr kumimoji="1" lang="en-US" altLang="zh-CN" sz="1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10%--20%</a:t>
            </a:r>
            <a:r>
              <a:rPr kumimoji="1" lang="zh-CN" altLang="en-US" sz="1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的酒精。这种混合燃料，由于酒精的抗震性能好，不再加入四乙基铅，从而减少汽车尾气对环境的污染。</a:t>
            </a:r>
            <a:endParaRPr kumimoji="1" lang="zh-CN" altLang="en-US" sz="16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9574" name="AutoShape 6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916238" y="765175"/>
            <a:ext cx="5940425" cy="2146300"/>
          </a:xfrm>
          <a:prstGeom prst="cloudCallout">
            <a:avLst>
              <a:gd name="adj1" fmla="val -50773"/>
              <a:gd name="adj2" fmla="val 110653"/>
            </a:avLst>
          </a:prstGeom>
          <a:solidFill>
            <a:schemeClr val="bg2"/>
          </a:solidFill>
          <a:ln>
            <a:noFill/>
          </a:ln>
          <a:effectLst/>
        </p:spPr>
        <p:txBody>
          <a:bodyPr/>
          <a:lstStyle/>
          <a:p>
            <a:r>
              <a:rPr kumimoji="1" lang="zh-CN" altLang="en-US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大量乙醇以饮料形式生产和消费，血液中乙醇的正常含量为</a:t>
            </a:r>
            <a:r>
              <a:rPr kumimoji="1" lang="en-US" altLang="zh-CN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0.001%</a:t>
            </a:r>
            <a:r>
              <a:rPr kumimoji="1" lang="zh-CN" altLang="en-US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，一般人当血液中乙醇含量达到</a:t>
            </a:r>
            <a:r>
              <a:rPr kumimoji="1" lang="en-US" altLang="zh-CN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0.1%</a:t>
            </a:r>
            <a:r>
              <a:rPr kumimoji="1" lang="zh-CN" altLang="en-US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即处于强烈兴奋状态，达到</a:t>
            </a:r>
            <a:r>
              <a:rPr kumimoji="1" lang="en-US" altLang="zh-CN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0.2%</a:t>
            </a:r>
            <a:r>
              <a:rPr kumimoji="1" lang="zh-CN" altLang="en-US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就沉醉，超过</a:t>
            </a:r>
            <a:r>
              <a:rPr kumimoji="1" lang="en-US" altLang="zh-CN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0.3%</a:t>
            </a:r>
            <a:r>
              <a:rPr kumimoji="1" lang="zh-CN" altLang="en-US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就会引起酒精中毒，昏迷甚至死亡。</a:t>
            </a:r>
            <a:endParaRPr kumimoji="1" lang="zh-CN" altLang="en-US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04" fill="hold"/>
                                        <p:tgtEl>
                                          <p:spTgt spid="109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685800"/>
          </a:xfrm>
        </p:spPr>
        <p:txBody>
          <a:bodyPr/>
          <a:lstStyle/>
          <a:p>
            <a:r>
              <a:rPr lang="zh-CN" altLang="en-US" sz="3600" b="0">
                <a:solidFill>
                  <a:srgbClr val="0070C0"/>
                </a:solidFill>
                <a:ea typeface="+mj-lt"/>
                <a:cs typeface="+mj-lt"/>
              </a:rPr>
              <a:t>五、 醇类</a:t>
            </a:r>
            <a:endParaRPr lang="zh-CN" altLang="en-US" sz="3600" b="0">
              <a:solidFill>
                <a:srgbClr val="0070C0"/>
              </a:solidFill>
              <a:ea typeface="+mj-lt"/>
              <a:cs typeface="+mj-lt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3633"/>
            <a:ext cx="8135937" cy="4679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．醇的概念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R-OH  </a:t>
            </a: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en-US" altLang="zh-CN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饱和一元醇的化学通式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2n+2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en-US" altLang="zh-CN" sz="36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sz="36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600">
                <a:latin typeface="Arial" panose="020B0604020202020204"/>
                <a:ea typeface="黑体" panose="02010609060101010101" pitchFamily="49" charset="-122"/>
              </a:rPr>
              <a:t> </a:t>
            </a: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多元醇的化学通式</a:t>
            </a:r>
            <a:r>
              <a:rPr lang="zh-CN" altLang="en-US" sz="36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2n+2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endParaRPr lang="en-US" altLang="zh-CN" sz="36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endParaRPr lang="en-US" altLang="zh-CN" sz="3600" baseline="-300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2n+2</a:t>
            </a:r>
            <a:r>
              <a:rPr lang="en-US" altLang="zh-CN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sz="3600" baseline="-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3600" baseline="-300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zh-CN" sz="3600" baseline="-3000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5480" y="1462405"/>
            <a:ext cx="5592445" cy="692150"/>
          </a:xfrm>
        </p:spPr>
        <p:txBody>
          <a:bodyPr/>
          <a:lstStyle/>
          <a:p>
            <a:r>
              <a:rPr lang="en-US" altLang="zh-CN" sz="4000" b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000" b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．分类</a:t>
            </a:r>
            <a:br>
              <a:rPr lang="zh-CN" altLang="en-US" sz="4400" b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400" b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0360" y="2138680"/>
            <a:ext cx="2663825" cy="36004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饱和</a:t>
            </a: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醇 </a:t>
            </a:r>
            <a:endParaRPr lang="zh-CN" altLang="en-US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饱和醇         </a:t>
            </a:r>
            <a:endParaRPr lang="zh-CN" altLang="en-US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一元醇</a:t>
            </a:r>
            <a:endParaRPr lang="zh-CN" altLang="en-US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多元</a:t>
            </a: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醇</a:t>
            </a:r>
            <a:endParaRPr lang="zh-CN" altLang="en-US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脂肪</a:t>
            </a: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醇</a:t>
            </a:r>
            <a:endParaRPr lang="zh-CN" altLang="en-US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芳</a:t>
            </a:r>
            <a:r>
              <a:rPr lang="zh-CN" altLang="en-US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香醇</a:t>
            </a:r>
            <a:endParaRPr lang="zh-CN" altLang="en-US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左大括号 1"/>
          <p:cNvSpPr/>
          <p:nvPr/>
        </p:nvSpPr>
        <p:spPr bwMode="auto">
          <a:xfrm>
            <a:off x="2985572" y="2306161"/>
            <a:ext cx="72008" cy="67620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 smtClean="0">
              <a:solidFill>
                <a:srgbClr val="0033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左大括号 11"/>
          <p:cNvSpPr/>
          <p:nvPr/>
        </p:nvSpPr>
        <p:spPr bwMode="auto">
          <a:xfrm>
            <a:off x="2944867" y="3437094"/>
            <a:ext cx="152400" cy="67620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 smtClean="0">
              <a:solidFill>
                <a:srgbClr val="0033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左大括号 12"/>
          <p:cNvSpPr/>
          <p:nvPr/>
        </p:nvSpPr>
        <p:spPr bwMode="auto">
          <a:xfrm>
            <a:off x="2985763" y="4772913"/>
            <a:ext cx="72008" cy="67620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 sz="2000" b="1" smtClean="0">
              <a:solidFill>
                <a:srgbClr val="0033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6145"/>
          <p:cNvSpPr txBox="1">
            <a:spLocks noChangeArrowheads="1"/>
          </p:cNvSpPr>
          <p:nvPr/>
        </p:nvSpPr>
        <p:spPr bwMode="auto">
          <a:xfrm>
            <a:off x="1612900" y="334963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latin typeface="Arial" panose="020B0604020202020204" pitchFamily="34" charset="0"/>
              </a:rPr>
              <a:t>醇与酚的</a:t>
            </a:r>
            <a:r>
              <a:rPr lang="zh-CN" altLang="en-US" sz="4000" b="1" dirty="0">
                <a:latin typeface="Arial" panose="020B0604020202020204" pitchFamily="34" charset="0"/>
              </a:rPr>
              <a:t>定义：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6146" name="图片 6146" descr="27_4200_18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541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552450" y="1223392"/>
            <a:ext cx="76787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楷体_GB2312" charset="0"/>
              </a:rPr>
              <a:t>醇</a:t>
            </a:r>
            <a:r>
              <a:rPr lang="zh-CN" altLang="en-US" sz="3200" b="1" dirty="0">
                <a:latin typeface="楷体_GB2312" charset="0"/>
              </a:rPr>
              <a:t>：烃分子中饱和碳原子上的氢原子被羟基取代生成的有机化合物 </a:t>
            </a:r>
            <a:endParaRPr lang="zh-CN" altLang="en-US" sz="3200" b="1" dirty="0">
              <a:latin typeface="楷体_GB2312" charset="0"/>
            </a:endParaRPr>
          </a:p>
          <a:p>
            <a:endParaRPr lang="zh-CN" altLang="en-US" sz="3200" b="1" dirty="0">
              <a:solidFill>
                <a:srgbClr val="CC0000"/>
              </a:solidFill>
              <a:latin typeface="楷体_GB2312" charset="0"/>
            </a:endParaRPr>
          </a:p>
        </p:txBody>
      </p:sp>
      <p:sp>
        <p:nvSpPr>
          <p:cNvPr id="6150" name="花边圆形2 460"/>
          <p:cNvSpPr>
            <a:spLocks noChangeArrowheads="1"/>
          </p:cNvSpPr>
          <p:nvPr/>
        </p:nvSpPr>
        <p:spPr bwMode="auto">
          <a:xfrm>
            <a:off x="3024188" y="1223392"/>
            <a:ext cx="2341562" cy="1060450"/>
          </a:xfrm>
          <a:custGeom>
            <a:avLst/>
            <a:gdLst>
              <a:gd name="T0" fmla="*/ 105586 w 2587436"/>
              <a:gd name="T1" fmla="*/ 1293718 h 2587437"/>
              <a:gd name="T2" fmla="*/ 2481850 w 2587436"/>
              <a:gd name="T3" fmla="*/ 1293718 h 2587437"/>
              <a:gd name="T4" fmla="*/ 1178351 w 2587436"/>
              <a:gd name="T5" fmla="*/ 781 h 2587437"/>
              <a:gd name="T6" fmla="*/ 1409085 w 2587436"/>
              <a:gd name="T7" fmla="*/ 781 h 2587437"/>
              <a:gd name="T8" fmla="*/ 1484604 w 2587436"/>
              <a:gd name="T9" fmla="*/ 88506 h 2587437"/>
              <a:gd name="T10" fmla="*/ 1665065 w 2587436"/>
              <a:gd name="T11" fmla="*/ 150827 h 2587437"/>
              <a:gd name="T12" fmla="*/ 1847820 w 2587436"/>
              <a:gd name="T13" fmla="*/ 203618 h 2587437"/>
              <a:gd name="T14" fmla="*/ 2000063 w 2587436"/>
              <a:gd name="T15" fmla="*/ 321517 h 2587437"/>
              <a:gd name="T16" fmla="*/ 2157560 w 2587436"/>
              <a:gd name="T17" fmla="*/ 428199 h 2587437"/>
              <a:gd name="T18" fmla="*/ 2265919 w 2587436"/>
              <a:gd name="T19" fmla="*/ 587373 h 2587437"/>
              <a:gd name="T20" fmla="*/ 2382741 w 2587436"/>
              <a:gd name="T21" fmla="*/ 737503 h 2587437"/>
              <a:gd name="T22" fmla="*/ 2436609 w 2587436"/>
              <a:gd name="T23" fmla="*/ 922371 h 2587437"/>
              <a:gd name="T24" fmla="*/ 2501321 w 2587436"/>
              <a:gd name="T25" fmla="*/ 1101253 h 2587437"/>
              <a:gd name="T26" fmla="*/ 2495425 w 2587436"/>
              <a:gd name="T27" fmla="*/ 1293719 h 2587437"/>
              <a:gd name="T28" fmla="*/ 2498930 w 2587436"/>
              <a:gd name="T29" fmla="*/ 1484605 h 2587437"/>
              <a:gd name="T30" fmla="*/ 2436609 w 2587436"/>
              <a:gd name="T31" fmla="*/ 1665066 h 2587437"/>
              <a:gd name="T32" fmla="*/ 2383816 w 2587436"/>
              <a:gd name="T33" fmla="*/ 1847821 h 2587437"/>
              <a:gd name="T34" fmla="*/ 2265918 w 2587436"/>
              <a:gd name="T35" fmla="*/ 2000065 h 2587437"/>
              <a:gd name="T36" fmla="*/ 2159237 w 2587436"/>
              <a:gd name="T37" fmla="*/ 2157562 h 2587437"/>
              <a:gd name="T38" fmla="*/ 2000062 w 2587436"/>
              <a:gd name="T39" fmla="*/ 2265920 h 2587437"/>
              <a:gd name="T40" fmla="*/ 1849933 w 2587436"/>
              <a:gd name="T41" fmla="*/ 2382742 h 2587437"/>
              <a:gd name="T42" fmla="*/ 1665064 w 2587436"/>
              <a:gd name="T43" fmla="*/ 2436610 h 2587437"/>
              <a:gd name="T44" fmla="*/ 1486184 w 2587436"/>
              <a:gd name="T45" fmla="*/ 2501323 h 2587437"/>
              <a:gd name="T46" fmla="*/ 1293717 w 2587436"/>
              <a:gd name="T47" fmla="*/ 2495426 h 2587437"/>
              <a:gd name="T48" fmla="*/ 1101252 w 2587436"/>
              <a:gd name="T49" fmla="*/ 2501322 h 2587437"/>
              <a:gd name="T50" fmla="*/ 922369 w 2587436"/>
              <a:gd name="T51" fmla="*/ 2436610 h 2587437"/>
              <a:gd name="T52" fmla="*/ 737501 w 2587436"/>
              <a:gd name="T53" fmla="*/ 2382741 h 2587437"/>
              <a:gd name="T54" fmla="*/ 587371 w 2587436"/>
              <a:gd name="T55" fmla="*/ 2265919 h 2587437"/>
              <a:gd name="T56" fmla="*/ 426346 w 2587436"/>
              <a:gd name="T57" fmla="*/ 2161089 h 2587437"/>
              <a:gd name="T58" fmla="*/ 321515 w 2587436"/>
              <a:gd name="T59" fmla="*/ 2000064 h 2587437"/>
              <a:gd name="T60" fmla="*/ 200768 w 2587436"/>
              <a:gd name="T61" fmla="*/ 1850603 h 2587437"/>
              <a:gd name="T62" fmla="*/ 150825 w 2587436"/>
              <a:gd name="T63" fmla="*/ 1665065 h 2587437"/>
              <a:gd name="T64" fmla="*/ 86113 w 2587436"/>
              <a:gd name="T65" fmla="*/ 1486184 h 2587437"/>
              <a:gd name="T66" fmla="*/ 92010 w 2587436"/>
              <a:gd name="T67" fmla="*/ 1293718 h 2587437"/>
              <a:gd name="T68" fmla="*/ 86114 w 2587436"/>
              <a:gd name="T69" fmla="*/ 1101253 h 2587437"/>
              <a:gd name="T70" fmla="*/ 150825 w 2587436"/>
              <a:gd name="T71" fmla="*/ 922370 h 2587437"/>
              <a:gd name="T72" fmla="*/ 200767 w 2587436"/>
              <a:gd name="T73" fmla="*/ 736833 h 2587437"/>
              <a:gd name="T74" fmla="*/ 321516 w 2587436"/>
              <a:gd name="T75" fmla="*/ 587372 h 2587437"/>
              <a:gd name="T76" fmla="*/ 426347 w 2587436"/>
              <a:gd name="T77" fmla="*/ 426349 h 2587437"/>
              <a:gd name="T78" fmla="*/ 587372 w 2587436"/>
              <a:gd name="T79" fmla="*/ 321517 h 2587437"/>
              <a:gd name="T80" fmla="*/ 736832 w 2587436"/>
              <a:gd name="T81" fmla="*/ 200768 h 2587437"/>
              <a:gd name="T82" fmla="*/ 922370 w 2587436"/>
              <a:gd name="T83" fmla="*/ 150826 h 2587437"/>
              <a:gd name="T84" fmla="*/ 1101686 w 2587436"/>
              <a:gd name="T85" fmla="*/ 86772 h 2587437"/>
              <a:gd name="T86" fmla="*/ 1178351 w 2587436"/>
              <a:gd name="T87" fmla="*/ 781 h 25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文本框 6148"/>
          <p:cNvSpPr txBox="1">
            <a:spLocks noChangeArrowheads="1"/>
          </p:cNvSpPr>
          <p:nvPr/>
        </p:nvSpPr>
        <p:spPr bwMode="auto">
          <a:xfrm>
            <a:off x="552450" y="3083476"/>
            <a:ext cx="76787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楷体_GB2312" charset="0"/>
              </a:rPr>
              <a:t>酚</a:t>
            </a:r>
            <a:r>
              <a:rPr lang="zh-CN" altLang="en-US" sz="3200" b="1" dirty="0" smtClean="0">
                <a:latin typeface="楷体_GB2312" charset="0"/>
              </a:rPr>
              <a:t>：分子中，羟基与苯环（或其他芳环）上的碳原子直接相连的有机化合物。</a:t>
            </a:r>
            <a:endParaRPr lang="zh-CN" altLang="en-US" sz="3200" b="1" dirty="0">
              <a:solidFill>
                <a:srgbClr val="CC0000"/>
              </a:solidFill>
              <a:latin typeface="楷体_GB2312" charset="0"/>
            </a:endParaRPr>
          </a:p>
        </p:txBody>
      </p:sp>
      <p:sp>
        <p:nvSpPr>
          <p:cNvPr id="21" name="花边圆形2 460"/>
          <p:cNvSpPr>
            <a:spLocks noChangeArrowheads="1"/>
          </p:cNvSpPr>
          <p:nvPr/>
        </p:nvSpPr>
        <p:spPr bwMode="auto">
          <a:xfrm>
            <a:off x="4162560" y="2996952"/>
            <a:ext cx="3937832" cy="1060450"/>
          </a:xfrm>
          <a:custGeom>
            <a:avLst/>
            <a:gdLst>
              <a:gd name="T0" fmla="*/ 105586 w 2587436"/>
              <a:gd name="T1" fmla="*/ 1293718 h 2587437"/>
              <a:gd name="T2" fmla="*/ 2481850 w 2587436"/>
              <a:gd name="T3" fmla="*/ 1293718 h 2587437"/>
              <a:gd name="T4" fmla="*/ 1178351 w 2587436"/>
              <a:gd name="T5" fmla="*/ 781 h 2587437"/>
              <a:gd name="T6" fmla="*/ 1409085 w 2587436"/>
              <a:gd name="T7" fmla="*/ 781 h 2587437"/>
              <a:gd name="T8" fmla="*/ 1484604 w 2587436"/>
              <a:gd name="T9" fmla="*/ 88506 h 2587437"/>
              <a:gd name="T10" fmla="*/ 1665065 w 2587436"/>
              <a:gd name="T11" fmla="*/ 150827 h 2587437"/>
              <a:gd name="T12" fmla="*/ 1847820 w 2587436"/>
              <a:gd name="T13" fmla="*/ 203618 h 2587437"/>
              <a:gd name="T14" fmla="*/ 2000063 w 2587436"/>
              <a:gd name="T15" fmla="*/ 321517 h 2587437"/>
              <a:gd name="T16" fmla="*/ 2157560 w 2587436"/>
              <a:gd name="T17" fmla="*/ 428199 h 2587437"/>
              <a:gd name="T18" fmla="*/ 2265919 w 2587436"/>
              <a:gd name="T19" fmla="*/ 587373 h 2587437"/>
              <a:gd name="T20" fmla="*/ 2382741 w 2587436"/>
              <a:gd name="T21" fmla="*/ 737503 h 2587437"/>
              <a:gd name="T22" fmla="*/ 2436609 w 2587436"/>
              <a:gd name="T23" fmla="*/ 922371 h 2587437"/>
              <a:gd name="T24" fmla="*/ 2501321 w 2587436"/>
              <a:gd name="T25" fmla="*/ 1101253 h 2587437"/>
              <a:gd name="T26" fmla="*/ 2495425 w 2587436"/>
              <a:gd name="T27" fmla="*/ 1293719 h 2587437"/>
              <a:gd name="T28" fmla="*/ 2498930 w 2587436"/>
              <a:gd name="T29" fmla="*/ 1484605 h 2587437"/>
              <a:gd name="T30" fmla="*/ 2436609 w 2587436"/>
              <a:gd name="T31" fmla="*/ 1665066 h 2587437"/>
              <a:gd name="T32" fmla="*/ 2383816 w 2587436"/>
              <a:gd name="T33" fmla="*/ 1847821 h 2587437"/>
              <a:gd name="T34" fmla="*/ 2265918 w 2587436"/>
              <a:gd name="T35" fmla="*/ 2000065 h 2587437"/>
              <a:gd name="T36" fmla="*/ 2159237 w 2587436"/>
              <a:gd name="T37" fmla="*/ 2157562 h 2587437"/>
              <a:gd name="T38" fmla="*/ 2000062 w 2587436"/>
              <a:gd name="T39" fmla="*/ 2265920 h 2587437"/>
              <a:gd name="T40" fmla="*/ 1849933 w 2587436"/>
              <a:gd name="T41" fmla="*/ 2382742 h 2587437"/>
              <a:gd name="T42" fmla="*/ 1665064 w 2587436"/>
              <a:gd name="T43" fmla="*/ 2436610 h 2587437"/>
              <a:gd name="T44" fmla="*/ 1486184 w 2587436"/>
              <a:gd name="T45" fmla="*/ 2501323 h 2587437"/>
              <a:gd name="T46" fmla="*/ 1293717 w 2587436"/>
              <a:gd name="T47" fmla="*/ 2495426 h 2587437"/>
              <a:gd name="T48" fmla="*/ 1101252 w 2587436"/>
              <a:gd name="T49" fmla="*/ 2501322 h 2587437"/>
              <a:gd name="T50" fmla="*/ 922369 w 2587436"/>
              <a:gd name="T51" fmla="*/ 2436610 h 2587437"/>
              <a:gd name="T52" fmla="*/ 737501 w 2587436"/>
              <a:gd name="T53" fmla="*/ 2382741 h 2587437"/>
              <a:gd name="T54" fmla="*/ 587371 w 2587436"/>
              <a:gd name="T55" fmla="*/ 2265919 h 2587437"/>
              <a:gd name="T56" fmla="*/ 426346 w 2587436"/>
              <a:gd name="T57" fmla="*/ 2161089 h 2587437"/>
              <a:gd name="T58" fmla="*/ 321515 w 2587436"/>
              <a:gd name="T59" fmla="*/ 2000064 h 2587437"/>
              <a:gd name="T60" fmla="*/ 200768 w 2587436"/>
              <a:gd name="T61" fmla="*/ 1850603 h 2587437"/>
              <a:gd name="T62" fmla="*/ 150825 w 2587436"/>
              <a:gd name="T63" fmla="*/ 1665065 h 2587437"/>
              <a:gd name="T64" fmla="*/ 86113 w 2587436"/>
              <a:gd name="T65" fmla="*/ 1486184 h 2587437"/>
              <a:gd name="T66" fmla="*/ 92010 w 2587436"/>
              <a:gd name="T67" fmla="*/ 1293718 h 2587437"/>
              <a:gd name="T68" fmla="*/ 86114 w 2587436"/>
              <a:gd name="T69" fmla="*/ 1101253 h 2587437"/>
              <a:gd name="T70" fmla="*/ 150825 w 2587436"/>
              <a:gd name="T71" fmla="*/ 922370 h 2587437"/>
              <a:gd name="T72" fmla="*/ 200767 w 2587436"/>
              <a:gd name="T73" fmla="*/ 736833 h 2587437"/>
              <a:gd name="T74" fmla="*/ 321516 w 2587436"/>
              <a:gd name="T75" fmla="*/ 587372 h 2587437"/>
              <a:gd name="T76" fmla="*/ 426347 w 2587436"/>
              <a:gd name="T77" fmla="*/ 426349 h 2587437"/>
              <a:gd name="T78" fmla="*/ 587372 w 2587436"/>
              <a:gd name="T79" fmla="*/ 321517 h 2587437"/>
              <a:gd name="T80" fmla="*/ 736832 w 2587436"/>
              <a:gd name="T81" fmla="*/ 200768 h 2587437"/>
              <a:gd name="T82" fmla="*/ 922370 w 2587436"/>
              <a:gd name="T83" fmla="*/ 150826 h 2587437"/>
              <a:gd name="T84" fmla="*/ 1101686 w 2587436"/>
              <a:gd name="T85" fmla="*/ 86772 h 2587437"/>
              <a:gd name="T86" fmla="*/ 1178351 w 2587436"/>
              <a:gd name="T87" fmla="*/ 781 h 25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花边圆形2 460"/>
          <p:cNvSpPr>
            <a:spLocks noChangeArrowheads="1"/>
          </p:cNvSpPr>
          <p:nvPr/>
        </p:nvSpPr>
        <p:spPr bwMode="auto">
          <a:xfrm>
            <a:off x="2422903" y="3717032"/>
            <a:ext cx="2293113" cy="1060450"/>
          </a:xfrm>
          <a:custGeom>
            <a:avLst/>
            <a:gdLst>
              <a:gd name="T0" fmla="*/ 105586 w 2587436"/>
              <a:gd name="T1" fmla="*/ 1293718 h 2587437"/>
              <a:gd name="T2" fmla="*/ 2481850 w 2587436"/>
              <a:gd name="T3" fmla="*/ 1293718 h 2587437"/>
              <a:gd name="T4" fmla="*/ 1178351 w 2587436"/>
              <a:gd name="T5" fmla="*/ 781 h 2587437"/>
              <a:gd name="T6" fmla="*/ 1409085 w 2587436"/>
              <a:gd name="T7" fmla="*/ 781 h 2587437"/>
              <a:gd name="T8" fmla="*/ 1484604 w 2587436"/>
              <a:gd name="T9" fmla="*/ 88506 h 2587437"/>
              <a:gd name="T10" fmla="*/ 1665065 w 2587436"/>
              <a:gd name="T11" fmla="*/ 150827 h 2587437"/>
              <a:gd name="T12" fmla="*/ 1847820 w 2587436"/>
              <a:gd name="T13" fmla="*/ 203618 h 2587437"/>
              <a:gd name="T14" fmla="*/ 2000063 w 2587436"/>
              <a:gd name="T15" fmla="*/ 321517 h 2587437"/>
              <a:gd name="T16" fmla="*/ 2157560 w 2587436"/>
              <a:gd name="T17" fmla="*/ 428199 h 2587437"/>
              <a:gd name="T18" fmla="*/ 2265919 w 2587436"/>
              <a:gd name="T19" fmla="*/ 587373 h 2587437"/>
              <a:gd name="T20" fmla="*/ 2382741 w 2587436"/>
              <a:gd name="T21" fmla="*/ 737503 h 2587437"/>
              <a:gd name="T22" fmla="*/ 2436609 w 2587436"/>
              <a:gd name="T23" fmla="*/ 922371 h 2587437"/>
              <a:gd name="T24" fmla="*/ 2501321 w 2587436"/>
              <a:gd name="T25" fmla="*/ 1101253 h 2587437"/>
              <a:gd name="T26" fmla="*/ 2495425 w 2587436"/>
              <a:gd name="T27" fmla="*/ 1293719 h 2587437"/>
              <a:gd name="T28" fmla="*/ 2498930 w 2587436"/>
              <a:gd name="T29" fmla="*/ 1484605 h 2587437"/>
              <a:gd name="T30" fmla="*/ 2436609 w 2587436"/>
              <a:gd name="T31" fmla="*/ 1665066 h 2587437"/>
              <a:gd name="T32" fmla="*/ 2383816 w 2587436"/>
              <a:gd name="T33" fmla="*/ 1847821 h 2587437"/>
              <a:gd name="T34" fmla="*/ 2265918 w 2587436"/>
              <a:gd name="T35" fmla="*/ 2000065 h 2587437"/>
              <a:gd name="T36" fmla="*/ 2159237 w 2587436"/>
              <a:gd name="T37" fmla="*/ 2157562 h 2587437"/>
              <a:gd name="T38" fmla="*/ 2000062 w 2587436"/>
              <a:gd name="T39" fmla="*/ 2265920 h 2587437"/>
              <a:gd name="T40" fmla="*/ 1849933 w 2587436"/>
              <a:gd name="T41" fmla="*/ 2382742 h 2587437"/>
              <a:gd name="T42" fmla="*/ 1665064 w 2587436"/>
              <a:gd name="T43" fmla="*/ 2436610 h 2587437"/>
              <a:gd name="T44" fmla="*/ 1486184 w 2587436"/>
              <a:gd name="T45" fmla="*/ 2501323 h 2587437"/>
              <a:gd name="T46" fmla="*/ 1293717 w 2587436"/>
              <a:gd name="T47" fmla="*/ 2495426 h 2587437"/>
              <a:gd name="T48" fmla="*/ 1101252 w 2587436"/>
              <a:gd name="T49" fmla="*/ 2501322 h 2587437"/>
              <a:gd name="T50" fmla="*/ 922369 w 2587436"/>
              <a:gd name="T51" fmla="*/ 2436610 h 2587437"/>
              <a:gd name="T52" fmla="*/ 737501 w 2587436"/>
              <a:gd name="T53" fmla="*/ 2382741 h 2587437"/>
              <a:gd name="T54" fmla="*/ 587371 w 2587436"/>
              <a:gd name="T55" fmla="*/ 2265919 h 2587437"/>
              <a:gd name="T56" fmla="*/ 426346 w 2587436"/>
              <a:gd name="T57" fmla="*/ 2161089 h 2587437"/>
              <a:gd name="T58" fmla="*/ 321515 w 2587436"/>
              <a:gd name="T59" fmla="*/ 2000064 h 2587437"/>
              <a:gd name="T60" fmla="*/ 200768 w 2587436"/>
              <a:gd name="T61" fmla="*/ 1850603 h 2587437"/>
              <a:gd name="T62" fmla="*/ 150825 w 2587436"/>
              <a:gd name="T63" fmla="*/ 1665065 h 2587437"/>
              <a:gd name="T64" fmla="*/ 86113 w 2587436"/>
              <a:gd name="T65" fmla="*/ 1486184 h 2587437"/>
              <a:gd name="T66" fmla="*/ 92010 w 2587436"/>
              <a:gd name="T67" fmla="*/ 1293718 h 2587437"/>
              <a:gd name="T68" fmla="*/ 86114 w 2587436"/>
              <a:gd name="T69" fmla="*/ 1101253 h 2587437"/>
              <a:gd name="T70" fmla="*/ 150825 w 2587436"/>
              <a:gd name="T71" fmla="*/ 922370 h 2587437"/>
              <a:gd name="T72" fmla="*/ 200767 w 2587436"/>
              <a:gd name="T73" fmla="*/ 736833 h 2587437"/>
              <a:gd name="T74" fmla="*/ 321516 w 2587436"/>
              <a:gd name="T75" fmla="*/ 587372 h 2587437"/>
              <a:gd name="T76" fmla="*/ 426347 w 2587436"/>
              <a:gd name="T77" fmla="*/ 426349 h 2587437"/>
              <a:gd name="T78" fmla="*/ 587372 w 2587436"/>
              <a:gd name="T79" fmla="*/ 321517 h 2587437"/>
              <a:gd name="T80" fmla="*/ 736832 w 2587436"/>
              <a:gd name="T81" fmla="*/ 200768 h 2587437"/>
              <a:gd name="T82" fmla="*/ 922370 w 2587436"/>
              <a:gd name="T83" fmla="*/ 150826 h 2587437"/>
              <a:gd name="T84" fmla="*/ 1101686 w 2587436"/>
              <a:gd name="T85" fmla="*/ 86772 h 2587437"/>
              <a:gd name="T86" fmla="*/ 1178351 w 2587436"/>
              <a:gd name="T87" fmla="*/ 781 h 25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fol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754063" y="339725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几种重要的醇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116013" y="1193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⑴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甲醇</a:t>
            </a:r>
            <a:endParaRPr kumimoji="1"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146810" y="1952943"/>
            <a:ext cx="2057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⑵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乙二醇</a:t>
            </a:r>
            <a:endParaRPr kumimoji="1"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146493" y="4005263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⑶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丙三醇</a:t>
            </a:r>
            <a:endParaRPr kumimoji="1"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2629218" y="1117600"/>
            <a:ext cx="417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2800" b="1">
                <a:solidFill>
                  <a:srgbClr val="0000FF"/>
                </a:solidFill>
              </a:rPr>
              <a:t>俗称：木醇     有毒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1373505" y="2532380"/>
            <a:ext cx="5329238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342900" indent="-342900">
              <a:spcBef>
                <a:spcPct val="20000"/>
              </a:spcBef>
              <a:buClr>
                <a:srgbClr val="66CCFF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无色、粘稠、有甜味的液体，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66CCFF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易溶于水，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66CCFF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凝固点低，可做内燃机的抗冻剂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1331278" y="4725353"/>
            <a:ext cx="76327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CCFF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俗称：甘油         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CCFF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无色、粘稠、有甜味的液体，吸湿性强 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CCFF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与水以任意比例混溶 可制成硝化甘油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/>
                <a:ea typeface="黑体" panose="02010609060101010101" pitchFamily="49" charset="-122"/>
              </a:rPr>
              <a:t>——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烈性炸药，可做防冻剂、润滑剂    </a:t>
            </a:r>
            <a:endParaRPr lang="zh-CN" altLang="en-US" sz="2400">
              <a:solidFill>
                <a:srgbClr val="0000F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ldLvl="0" animBg="1"/>
      <p:bldP spid="111621" grpId="0" bldLvl="0" animBg="1"/>
      <p:bldP spid="111622" grpId="0" bldLvl="0" animBg="1"/>
      <p:bldP spid="111623" grpId="0" bldLvl="0" animBg="1"/>
      <p:bldP spid="111624" grpId="0" bldLvl="0" animBg="1"/>
      <p:bldP spid="111625" grpId="0" bldLvl="0" animBg="1"/>
      <p:bldP spid="11162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7526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43" name="Picture 3" descr="乙二醇球棍模型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563" y="619125"/>
            <a:ext cx="52657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828800" y="47244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52600" y="1219200"/>
            <a:ext cx="549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乙二醇球棍模型</a:t>
            </a: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95288" y="4800600"/>
            <a:ext cx="83677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物理性质：无色、粘稠、甜味、液体、低凝固点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化学性质：与乙醇相似。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用途：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抗冻剂、原料、发雾剂。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2514600" y="11430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3667" name="Picture 3" descr="丙三醇球棍模型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513" y="0"/>
            <a:ext cx="5145087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5240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752600" y="1447800"/>
            <a:ext cx="5492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丙三醇球棍模型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50825" y="4724400"/>
            <a:ext cx="856932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物理性质：无色、粘稠、甜味、液体、凝固点低、吸湿性强。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化学性质：与乙醇相似。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用途：制印泥、化妆品，防冻剂，制炸药（硝化甘油）。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09600" y="43942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、物理性质：</a:t>
            </a:r>
            <a:endParaRPr kumimoji="1"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828358" y="1051878"/>
            <a:ext cx="718343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状态、溶解性、熔点、沸点、密度</a:t>
            </a:r>
            <a:endParaRPr kumimoji="1"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、化学性质：</a:t>
            </a:r>
            <a:endParaRPr kumimoji="1"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62000" y="2209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⑴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与金属钠反应：</a:t>
            </a:r>
            <a:endParaRPr kumimoji="1"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435928" y="2821940"/>
            <a:ext cx="8424862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在反应中饱和一元醇和产生的氢气存在着怎样的定量关系呢？</a:t>
            </a:r>
            <a:endParaRPr kumimoji="1"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5515" y="3950970"/>
            <a:ext cx="6705600" cy="1014730"/>
            <a:chOff x="1447800" y="4022725"/>
            <a:chExt cx="6705600" cy="1014730"/>
          </a:xfrm>
        </p:grpSpPr>
        <p:sp>
          <p:nvSpPr>
            <p:cNvPr id="114695" name="Text Box 7"/>
            <p:cNvSpPr txBox="1">
              <a:spLocks noChangeArrowheads="1"/>
            </p:cNvSpPr>
            <p:nvPr/>
          </p:nvSpPr>
          <p:spPr bwMode="auto">
            <a:xfrm>
              <a:off x="1447800" y="4022725"/>
              <a:ext cx="6705600" cy="1014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kumimoji="1" lang="en-US" altLang="zh-CN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kumimoji="1" lang="en-US" altLang="zh-CN" b="1" baseline="-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zh-CN" altLang="en-US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kumimoji="1" lang="en-US" altLang="zh-CN" sz="1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 eaLnBrk="0" hangingPunct="0"/>
              <a:r>
                <a:rPr kumimoji="1"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请写出                  </a:t>
              </a:r>
              <a:r>
                <a:rPr kumimoji="1"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与金属钠反应的化学方程式</a:t>
              </a:r>
              <a:r>
                <a:rPr kumimoji="1" lang="zh-CN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kumimoji="1" lang="zh-CN" altLang="en-US" sz="1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hangingPunct="0"/>
              <a:r>
                <a:rPr kumimoji="1" lang="zh-CN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kumimoji="1" lang="en-US" altLang="zh-CN" b="1" baseline="-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zh-CN" altLang="en-US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kumimoji="1" lang="en-US" altLang="zh-CN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696" name="Line 8"/>
            <p:cNvSpPr>
              <a:spLocks noChangeShapeType="1"/>
            </p:cNvSpPr>
            <p:nvPr/>
          </p:nvSpPr>
          <p:spPr bwMode="auto">
            <a:xfrm flipH="1">
              <a:off x="2743200" y="43434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24000" y="5241925"/>
            <a:ext cx="6705600" cy="1187450"/>
            <a:chOff x="1524000" y="5241925"/>
            <a:chExt cx="6705600" cy="1187450"/>
          </a:xfrm>
        </p:grpSpPr>
        <p:sp>
          <p:nvSpPr>
            <p:cNvPr id="114697" name="Text Box 9"/>
            <p:cNvSpPr txBox="1">
              <a:spLocks noChangeArrowheads="1"/>
            </p:cNvSpPr>
            <p:nvPr/>
          </p:nvSpPr>
          <p:spPr bwMode="auto">
            <a:xfrm>
              <a:off x="1524000" y="5241925"/>
              <a:ext cx="6705600" cy="118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kumimoji="1" lang="en-US" altLang="zh-CN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kumimoji="1" lang="en-US" altLang="zh-CN" b="1" baseline="-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zh-CN" altLang="en-US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r>
                <a:rPr kumimoji="1" lang="en-US" altLang="zh-CN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           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kumimoji="1" lang="en-US" altLang="zh-CN" b="1" baseline="-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zh-CN" altLang="en-US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r>
                <a:rPr kumimoji="1" lang="en-US" altLang="zh-CN" b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r>
                <a:rPr kumimoji="1" lang="en-US" altLang="zh-CN" sz="2400" b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Na</a:t>
              </a:r>
              <a:endParaRPr kumimoji="1" lang="en-US" altLang="zh-CN" sz="1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 eaLnBrk="0" hangingPunct="0"/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+  2Na →                             +H</a:t>
              </a:r>
              <a:r>
                <a:rPr kumimoji="1" lang="en-US" altLang="zh-CN" sz="24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↑</a:t>
              </a:r>
              <a:endPara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 eaLnBrk="0" hangingPunct="0"/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kumimoji="1" lang="en-US" altLang="zh-CN" b="1" baseline="-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zh-CN" altLang="en-US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r>
                <a:rPr kumimoji="1"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                             CH</a:t>
              </a:r>
              <a:r>
                <a:rPr kumimoji="1" lang="en-US" altLang="zh-CN" b="1" baseline="-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zh-CN" altLang="en-US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－</a:t>
              </a:r>
              <a:r>
                <a:rPr kumimoji="1" lang="en-US" altLang="zh-CN" b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r>
                <a:rPr kumimoji="1" lang="en-US" altLang="zh-CN" sz="2400" b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Na</a:t>
              </a:r>
              <a:endPara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698" name="Line 10"/>
            <p:cNvSpPr>
              <a:spLocks noChangeShapeType="1"/>
            </p:cNvSpPr>
            <p:nvPr/>
          </p:nvSpPr>
          <p:spPr bwMode="auto">
            <a:xfrm flipH="1" flipV="1">
              <a:off x="1981200" y="5638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699" name="Line 11"/>
            <p:cNvSpPr>
              <a:spLocks noChangeShapeType="1"/>
            </p:cNvSpPr>
            <p:nvPr/>
          </p:nvSpPr>
          <p:spPr bwMode="auto">
            <a:xfrm flipH="1" flipV="1">
              <a:off x="4648200" y="5638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4953000" y="3367088"/>
            <a:ext cx="304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zh-C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r>
              <a:rPr kumimoji="1" lang="en-US" altLang="zh-CN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 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→ 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↑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ldLvl="0" animBg="1"/>
      <p:bldP spid="114692" grpId="0" bldLvl="0" animBg="1"/>
      <p:bldP spid="114693" grpId="0" bldLvl="0" animBg="1"/>
      <p:bldP spid="114694" grpId="0" bldLvl="0" animBg="1"/>
      <p:bldP spid="114700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914400" y="443865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⑵</a:t>
            </a:r>
            <a:r>
              <a:rPr kumimoji="1"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与</a:t>
            </a:r>
            <a:r>
              <a:rPr kumimoji="1"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HX</a:t>
            </a:r>
            <a:r>
              <a:rPr kumimoji="1"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反应</a:t>
            </a:r>
            <a:r>
              <a:rPr kumimoji="1"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endParaRPr kumimoji="1" lang="en-US" altLang="zh-CN" sz="28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⑶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燃烧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:</a:t>
            </a:r>
            <a:endParaRPr kumimoji="1"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⑷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催化氧化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:</a:t>
            </a:r>
            <a:endParaRPr kumimoji="1"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676400" y="97282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</a:rPr>
              <a:t>n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800" b="1" baseline="-30000">
                <a:solidFill>
                  <a:srgbClr val="990000"/>
                </a:solidFill>
                <a:latin typeface="Times New Roman" panose="02020603050405020304" pitchFamily="18" charset="0"/>
              </a:rPr>
              <a:t>2n+1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OH + 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HX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→  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</a:rPr>
              <a:t>n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800" b="1" baseline="-30000">
                <a:solidFill>
                  <a:srgbClr val="990000"/>
                </a:solidFill>
                <a:latin typeface="Times New Roman" panose="02020603050405020304" pitchFamily="18" charset="0"/>
              </a:rPr>
              <a:t>2n+1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+ H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/>
              </a:rPr>
              <a:t>2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447800" y="18288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</a:rPr>
              <a:t>n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800" b="1" baseline="-30000">
                <a:solidFill>
                  <a:srgbClr val="990000"/>
                </a:solidFill>
                <a:latin typeface="Times New Roman" panose="02020603050405020304" pitchFamily="18" charset="0"/>
              </a:rPr>
              <a:t>2n+1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OH +           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→    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CO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+          H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/>
              </a:rPr>
              <a:t>2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447800" y="18288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</a:rPr>
              <a:t>n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800" b="1" baseline="-30000">
                <a:solidFill>
                  <a:srgbClr val="990000"/>
                </a:solidFill>
                <a:latin typeface="Times New Roman" panose="02020603050405020304" pitchFamily="18" charset="0"/>
              </a:rPr>
              <a:t>2n+1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OH +  (3n/2)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→ n 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CO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+(n+1) H</a:t>
            </a:r>
            <a:r>
              <a:rPr kumimoji="1" lang="en-US" altLang="zh-CN" sz="2800" b="1" baseline="-25000">
                <a:solidFill>
                  <a:srgbClr val="990000"/>
                </a:solidFill>
                <a:latin typeface="Times New Roman" panose="02020603050405020304" pitchFamily="18" charset="0"/>
                <a:ea typeface="Arial" panose="020B0604020202020204"/>
              </a:rPr>
              <a:t>2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447800" y="3124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连有羟基的碳原子上连有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二个氢原子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被氧化成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醛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447800" y="3810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连有羟基的碳原子上连有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一个氢原子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被氧化成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酮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447800" y="4495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连有羟基的碳原子上连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没有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氢原子则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不能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被氧化。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914400" y="5157788"/>
            <a:ext cx="272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⑸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消去反应：</a:t>
            </a:r>
            <a:endParaRPr kumimoji="1"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1447800" y="60198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1156335" y="5575935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连有羟基的相邻碳原子上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必需连有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氢原子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否则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不能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消去反应。</a:t>
            </a:r>
            <a:endParaRPr kumimoji="1"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ldLvl="0" animBg="1"/>
      <p:bldP spid="115716" grpId="0" bldLvl="0" animBg="1"/>
      <p:bldP spid="115717" grpId="0" bldLvl="0" animBg="1"/>
      <p:bldP spid="115718" grpId="0" bldLvl="0" animBg="1"/>
      <p:bldP spid="115719" grpId="0" bldLvl="0" animBg="1"/>
      <p:bldP spid="115720" grpId="0" bldLvl="0" animBg="1"/>
      <p:bldP spid="115721" grpId="0" bldLvl="0" animBg="1"/>
      <p:bldP spid="115722" grpId="0" bldLvl="0" animBg="1"/>
      <p:bldP spid="115723" grpId="0" bldLvl="0" animBg="1"/>
      <p:bldP spid="115725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43" y="1181735"/>
            <a:ext cx="8015287" cy="444500"/>
          </a:xfrm>
        </p:spPr>
        <p:txBody>
          <a:bodyPr/>
          <a:lstStyle/>
          <a:p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6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、同分异构体和命名</a:t>
            </a:r>
            <a:br>
              <a:rPr lang="zh-CN" altLang="en-US" sz="2800">
                <a:solidFill>
                  <a:srgbClr val="0000FF"/>
                </a:solidFill>
                <a:latin typeface="+mn-ea"/>
                <a:ea typeface="+mn-ea"/>
                <a:cs typeface="+mn-ea"/>
              </a:rPr>
            </a:br>
            <a:endParaRPr lang="zh-CN" altLang="en-US" sz="2800">
              <a:solidFill>
                <a:srgbClr val="0000FF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390" y="1769745"/>
            <a:ext cx="8943975" cy="308864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命名：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选含连有羟基的碳原子为主链，称“某醇”，并注明羟基的位置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将取代基的名称放在“某醇”的前面</a:t>
            </a: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二元醇称为“某二醇”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10870" y="452755"/>
            <a:ext cx="8351838" cy="11372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[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思考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]</a:t>
            </a: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en-US" altLang="zh-CN" sz="36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/>
            <a:r>
              <a:rPr kumimoji="1" lang="en-US" altLang="zh-CN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1" lang="zh-CN" altLang="en-US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写出化学式为</a:t>
            </a:r>
            <a:r>
              <a:rPr kumimoji="1" lang="en-US" altLang="zh-CN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kumimoji="1" lang="en-US" altLang="zh-CN" sz="3200" b="1" baseline="-300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1" lang="en-US" altLang="zh-CN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kumimoji="1" lang="en-US" altLang="zh-CN" sz="3200" b="1" baseline="-300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kumimoji="1" lang="en-US" altLang="zh-CN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kumimoji="1" lang="zh-CN" altLang="en-US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的醇的同分异构体</a:t>
            </a:r>
            <a:endParaRPr kumimoji="1" lang="zh-CN" altLang="en-US" sz="32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23850" y="1555433"/>
            <a:ext cx="74739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、其中能被氧化成醛的有几种？</a:t>
            </a:r>
            <a:endParaRPr kumimoji="1"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23850" y="2204085"/>
            <a:ext cx="78486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、能发生消去反应的有哪些？</a:t>
            </a:r>
            <a:endParaRPr kumimoji="1"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23850" y="2780030"/>
            <a:ext cx="80645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 </a:t>
            </a:r>
            <a:r>
              <a:rPr kumimoji="1"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kumimoji="1" lang="en-US" altLang="zh-CN" sz="3200" b="1" baseline="-30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1"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kumimoji="1" lang="en-US" altLang="zh-CN" sz="3200" b="1" baseline="-30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kumimoji="1"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kumimoji="1"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属于醚的同分异构体有几种</a:t>
            </a:r>
            <a:endParaRPr kumimoji="1"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682625" y="3429000"/>
            <a:ext cx="57867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1" lang="zh-CN" altLang="en-US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写出下列化学方程式：</a:t>
            </a:r>
            <a:endParaRPr kumimoji="1" lang="zh-CN" altLang="en-US" sz="32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5638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 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CH</a:t>
            </a:r>
            <a:r>
              <a:rPr kumimoji="1" lang="en-US" altLang="zh-CN" sz="2800" b="1" baseline="-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CH</a:t>
            </a:r>
            <a:r>
              <a:rPr kumimoji="1" lang="en-US" altLang="zh-CN" sz="2800" b="1" baseline="-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OH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与浓盐酸的反应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： </a:t>
            </a:r>
            <a:endParaRPr kumimoji="1"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5605" y="4797425"/>
            <a:ext cx="6547803" cy="731838"/>
            <a:chOff x="323850" y="4797425"/>
            <a:chExt cx="6547803" cy="731838"/>
          </a:xfrm>
        </p:grpSpPr>
        <p:grpSp>
          <p:nvGrpSpPr>
            <p:cNvPr id="2" name="组合 1"/>
            <p:cNvGrpSpPr/>
            <p:nvPr/>
          </p:nvGrpSpPr>
          <p:grpSpPr>
            <a:xfrm>
              <a:off x="1042988" y="4797425"/>
              <a:ext cx="5828665" cy="731838"/>
              <a:chOff x="1042988" y="4797425"/>
              <a:chExt cx="5828665" cy="731838"/>
            </a:xfrm>
          </p:grpSpPr>
          <p:grpSp>
            <p:nvGrpSpPr>
              <p:cNvPr id="124936" name="Group 8"/>
              <p:cNvGrpSpPr/>
              <p:nvPr/>
            </p:nvGrpSpPr>
            <p:grpSpPr>
              <a:xfrm>
                <a:off x="1042988" y="4797425"/>
                <a:ext cx="2895600" cy="731838"/>
                <a:chOff x="672" y="1680"/>
                <a:chExt cx="1824" cy="461"/>
              </a:xfrm>
            </p:grpSpPr>
            <p:sp>
              <p:nvSpPr>
                <p:cNvPr id="124937" name="Rectangle 9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1584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/>
                  <a:r>
                    <a:rPr kumimoji="1" lang="zh-CN" altLang="en-US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－</a:t>
                  </a:r>
                  <a:r>
                    <a:rPr kumimoji="1" lang="en-US" altLang="zh-CN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CH</a:t>
                  </a:r>
                  <a:r>
                    <a:rPr kumimoji="1" lang="en-US" altLang="zh-CN" b="1" baseline="-30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kumimoji="1" lang="zh-CN" altLang="en-US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－</a:t>
                  </a:r>
                  <a:r>
                    <a:rPr kumimoji="1" lang="en-US" altLang="zh-CN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CH</a:t>
                  </a:r>
                  <a:r>
                    <a:rPr kumimoji="1" lang="en-US" altLang="zh-CN" b="1" baseline="-30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kumimoji="1" lang="zh-CN" altLang="en-US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－</a:t>
                  </a:r>
                  <a:r>
                    <a:rPr kumimoji="1" lang="en-US" altLang="zh-CN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OH</a:t>
                  </a:r>
                  <a:endParaRPr kumimoji="1" lang="en-US" altLang="zh-CN" sz="10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  <a:p>
                  <a:pPr eaLnBrk="0" hangingPunct="0"/>
                  <a:endPara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pic>
              <p:nvPicPr>
                <p:cNvPr id="124938" name="Picture 10"/>
                <p:cNvPicPr preferRelativeResize="0">
                  <a:picLocks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72" y="1680"/>
                  <a:ext cx="336" cy="4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24939" name="Text Box 11"/>
              <p:cNvSpPr txBox="1">
                <a:spLocks noChangeArrowheads="1"/>
              </p:cNvSpPr>
              <p:nvPr/>
            </p:nvSpPr>
            <p:spPr bwMode="auto">
              <a:xfrm>
                <a:off x="3492818" y="4869180"/>
                <a:ext cx="3378835" cy="52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</a:t>
                </a:r>
                <a:r>
                  <a:rPr kumimoji="1" lang="zh-CN" altLang="en-US" sz="28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发生分子内脱水</a:t>
                </a:r>
                <a:endParaRPr kumimoji="1"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124944" name="Text Box 16"/>
            <p:cNvSpPr txBox="1">
              <a:spLocks noChangeArrowheads="1"/>
            </p:cNvSpPr>
            <p:nvPr/>
          </p:nvSpPr>
          <p:spPr bwMode="auto">
            <a:xfrm>
              <a:off x="323850" y="4868863"/>
              <a:ext cx="7921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</a:rPr>
                <a:t>2</a:t>
              </a:r>
              <a:r>
                <a:rPr lang="zh-CN" altLang="en-US" sz="2400" b="1">
                  <a:solidFill>
                    <a:srgbClr val="000000"/>
                  </a:solidFill>
                </a:rPr>
                <a:t>、</a:t>
              </a: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4335" y="5661025"/>
            <a:ext cx="6549390" cy="534670"/>
            <a:chOff x="250825" y="5732780"/>
            <a:chExt cx="6549390" cy="534670"/>
          </a:xfrm>
        </p:grpSpPr>
        <p:grpSp>
          <p:nvGrpSpPr>
            <p:cNvPr id="3" name="组合 2"/>
            <p:cNvGrpSpPr/>
            <p:nvPr/>
          </p:nvGrpSpPr>
          <p:grpSpPr>
            <a:xfrm>
              <a:off x="1187450" y="5732780"/>
              <a:ext cx="5612765" cy="534670"/>
              <a:chOff x="1187450" y="5732780"/>
              <a:chExt cx="5612765" cy="534670"/>
            </a:xfrm>
          </p:grpSpPr>
          <p:grpSp>
            <p:nvGrpSpPr>
              <p:cNvPr id="124940" name="Group 12"/>
              <p:cNvGrpSpPr/>
              <p:nvPr/>
            </p:nvGrpSpPr>
            <p:grpSpPr>
              <a:xfrm>
                <a:off x="1187450" y="5734050"/>
                <a:ext cx="1800225" cy="533400"/>
                <a:chOff x="768" y="2784"/>
                <a:chExt cx="1134" cy="336"/>
              </a:xfrm>
            </p:grpSpPr>
            <p:pic>
              <p:nvPicPr>
                <p:cNvPr id="124941" name="Picture 13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68" y="2784"/>
                  <a:ext cx="33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4942" name="Rectangle 14"/>
                <p:cNvSpPr>
                  <a:spLocks noChangeArrowheads="1"/>
                </p:cNvSpPr>
                <p:nvPr/>
              </p:nvSpPr>
              <p:spPr bwMode="auto">
                <a:xfrm>
                  <a:off x="1008" y="2784"/>
                  <a:ext cx="89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－</a:t>
                  </a:r>
                  <a:r>
                    <a:rPr kumimoji="1" lang="en-US" altLang="zh-CN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CH</a:t>
                  </a:r>
                  <a:r>
                    <a:rPr kumimoji="1" lang="en-US" altLang="zh-CN" b="1" baseline="-30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kumimoji="1" lang="zh-CN" altLang="en-US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－</a:t>
                  </a:r>
                  <a:r>
                    <a:rPr kumimoji="1" lang="en-US" altLang="zh-CN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OH</a:t>
                  </a:r>
                  <a:endParaRPr kumimoji="1" lang="en-US" altLang="zh-CN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4943" name="Text Box 15"/>
              <p:cNvSpPr txBox="1">
                <a:spLocks noChangeArrowheads="1"/>
              </p:cNvSpPr>
              <p:nvPr/>
            </p:nvSpPr>
            <p:spPr bwMode="auto">
              <a:xfrm>
                <a:off x="3059430" y="5732780"/>
                <a:ext cx="3740785" cy="52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在</a:t>
                </a:r>
                <a:r>
                  <a:rPr kumimoji="1" lang="en-US" altLang="zh-CN" sz="28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Cu</a:t>
                </a:r>
                <a:r>
                  <a:rPr kumimoji="1" lang="zh-CN" altLang="en-US" sz="28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作催化剂时氧化</a:t>
                </a:r>
                <a:endParaRPr kumimoji="1"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124945" name="Text Box 17"/>
            <p:cNvSpPr txBox="1">
              <a:spLocks noChangeArrowheads="1"/>
            </p:cNvSpPr>
            <p:nvPr/>
          </p:nvSpPr>
          <p:spPr bwMode="auto">
            <a:xfrm>
              <a:off x="250825" y="5805488"/>
              <a:ext cx="7207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</a:rPr>
                <a:t>3</a:t>
              </a:r>
              <a:r>
                <a:rPr lang="zh-CN" altLang="en-US" sz="2400" b="1">
                  <a:solidFill>
                    <a:srgbClr val="000000"/>
                  </a:solidFill>
                </a:rPr>
                <a:t>、</a:t>
              </a: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ldLvl="0" animBg="1"/>
      <p:bldP spid="124931" grpId="0" bldLvl="0" animBg="1"/>
      <p:bldP spid="124932" grpId="0" bldLvl="0" animBg="1"/>
      <p:bldP spid="124933" grpId="0" bldLvl="0" animBg="1"/>
      <p:bldP spid="124934" grpId="0" bldLvl="0" animBg="1"/>
      <p:bldP spid="12493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485775" y="1037590"/>
            <a:ext cx="3104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下列一元醇</a:t>
            </a:r>
            <a:endParaRPr lang="zh-CN" altLang="en-US" sz="32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304800" y="5248275"/>
            <a:ext cx="85344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可发生消去反应的是（      ），其对应的产物是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</a:t>
            </a:r>
            <a:endParaRPr kumimoji="1"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可发生催化氧化的是（     ），其对应的产物是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endParaRPr kumimoji="1"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533400" y="199072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4572000" y="190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468313" y="27257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4643438" y="3429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485775" y="3992563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3419475" y="4724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74" name="Object 34"/>
          <p:cNvGraphicFramePr>
            <a:graphicFrameLocks noChangeAspect="1"/>
          </p:cNvGraphicFramePr>
          <p:nvPr/>
        </p:nvGraphicFramePr>
        <p:xfrm>
          <a:off x="1295400" y="2066925"/>
          <a:ext cx="12954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SIS/Draw Sketch" r:id="rId1" imgW="542290" imgH="247650" progId="ISISServer">
                  <p:embed/>
                </p:oleObj>
              </mc:Choice>
              <mc:Fallback>
                <p:oleObj name="ISIS/Draw Sketch" r:id="rId1" imgW="542290" imgH="247650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95400" y="2066925"/>
                        <a:ext cx="12954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5" name="Object 35"/>
          <p:cNvGraphicFramePr>
            <a:graphicFrameLocks noChangeAspect="1"/>
          </p:cNvGraphicFramePr>
          <p:nvPr/>
        </p:nvGraphicFramePr>
        <p:xfrm>
          <a:off x="1154113" y="2420938"/>
          <a:ext cx="2819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SIS/Draw Sketch" r:id="rId3" imgW="1409065" imgH="581025" progId="ISISServer">
                  <p:embed/>
                </p:oleObj>
              </mc:Choice>
              <mc:Fallback>
                <p:oleObj name="ISIS/Draw Sketch" r:id="rId3" imgW="1409065" imgH="581025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54113" y="2420938"/>
                        <a:ext cx="28194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6" name="Object 36"/>
          <p:cNvGraphicFramePr>
            <a:graphicFrameLocks noChangeAspect="1"/>
          </p:cNvGraphicFramePr>
          <p:nvPr/>
        </p:nvGraphicFramePr>
        <p:xfrm>
          <a:off x="5148263" y="1309688"/>
          <a:ext cx="2381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SIS/Draw Sketch" r:id="rId5" imgW="1236345" imgH="955040" progId="ISISServer">
                  <p:embed/>
                </p:oleObj>
              </mc:Choice>
              <mc:Fallback>
                <p:oleObj name="ISIS/Draw Sketch" r:id="rId5" imgW="1236345" imgH="955040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48263" y="1309688"/>
                        <a:ext cx="2381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7" name="Object 37"/>
          <p:cNvGraphicFramePr>
            <a:graphicFrameLocks noChangeAspect="1"/>
          </p:cNvGraphicFramePr>
          <p:nvPr/>
        </p:nvGraphicFramePr>
        <p:xfrm>
          <a:off x="5840413" y="2728913"/>
          <a:ext cx="3124200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SIS/Draw Sketch" r:id="rId7" imgW="1495425" imgH="990600" progId="ISISServer">
                  <p:embed/>
                </p:oleObj>
              </mc:Choice>
              <mc:Fallback>
                <p:oleObj name="ISIS/Draw Sketch" r:id="rId7" imgW="1495425" imgH="990600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0413" y="2728913"/>
                        <a:ext cx="3124200" cy="206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8" name="Object 38"/>
          <p:cNvGraphicFramePr>
            <a:graphicFrameLocks noChangeAspect="1"/>
          </p:cNvGraphicFramePr>
          <p:nvPr/>
        </p:nvGraphicFramePr>
        <p:xfrm>
          <a:off x="1171575" y="3357563"/>
          <a:ext cx="2895600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SIS/Draw Sketch" r:id="rId9" imgW="1548765" imgH="965200" progId="ISISServer">
                  <p:embed/>
                </p:oleObj>
              </mc:Choice>
              <mc:Fallback>
                <p:oleObj name="ISIS/Draw Sketch" r:id="rId9" imgW="1548765" imgH="965200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71575" y="3357563"/>
                        <a:ext cx="2895600" cy="17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9" name="Object 39"/>
          <p:cNvGraphicFramePr>
            <a:graphicFrameLocks noChangeAspect="1"/>
          </p:cNvGraphicFramePr>
          <p:nvPr/>
        </p:nvGraphicFramePr>
        <p:xfrm>
          <a:off x="4067175" y="4149725"/>
          <a:ext cx="33528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SIS/Draw Sketch" r:id="rId11" imgW="1827530" imgH="639445" progId="ISISServer">
                  <p:embed/>
                </p:oleObj>
              </mc:Choice>
              <mc:Fallback>
                <p:oleObj name="ISIS/Draw Sketch" r:id="rId11" imgW="1827530" imgH="639445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67175" y="4149725"/>
                        <a:ext cx="33528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6450" y="2918460"/>
            <a:ext cx="5688330" cy="1852930"/>
          </a:xfrm>
        </p:spPr>
        <p:txBody>
          <a:bodyPr/>
          <a:p>
            <a:r>
              <a:rPr lang="zh-CN" altLang="zh-CN" sz="115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下课啦</a:t>
            </a:r>
            <a:endParaRPr lang="zh-CN" altLang="zh-CN" sz="115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6145"/>
          <p:cNvSpPr txBox="1">
            <a:spLocks noChangeArrowheads="1"/>
          </p:cNvSpPr>
          <p:nvPr/>
        </p:nvSpPr>
        <p:spPr bwMode="auto">
          <a:xfrm>
            <a:off x="1612900" y="334963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latin typeface="Arial" panose="020B0604020202020204" pitchFamily="34" charset="0"/>
              </a:rPr>
              <a:t>醇和酚的</a:t>
            </a:r>
            <a:r>
              <a:rPr lang="zh-CN" altLang="en-US" sz="4000" b="1" dirty="0">
                <a:latin typeface="Arial" panose="020B0604020202020204" pitchFamily="34" charset="0"/>
              </a:rPr>
              <a:t>定义：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6146" name="图片 6146" descr="27_4200_18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541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6150"/>
          <p:cNvSpPr txBox="1">
            <a:spLocks noChangeArrowheads="1"/>
          </p:cNvSpPr>
          <p:nvPr/>
        </p:nvSpPr>
        <p:spPr bwMode="auto">
          <a:xfrm>
            <a:off x="1208509" y="2474302"/>
            <a:ext cx="2317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17959" y="2545740"/>
            <a:ext cx="3475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CH</a:t>
            </a:r>
            <a:r>
              <a:rPr lang="zh-CN" altLang="en-US" sz="2800" b="1" baseline="-25000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=CH—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</a:rPr>
              <a:t>H</a:t>
            </a:r>
            <a:r>
              <a:rPr lang="zh-CN" altLang="en-US" sz="2800" b="1" baseline="-25000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—OH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17959" y="3737186"/>
            <a:ext cx="3342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CH</a:t>
            </a:r>
            <a:r>
              <a:rPr lang="zh-CN" altLang="en-US" sz="2800" b="1" baseline="-25000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—CH=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</a:rPr>
              <a:t>H—OH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17959" y="1484784"/>
            <a:ext cx="3757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CH</a:t>
            </a:r>
            <a:r>
              <a:rPr lang="zh-CN" altLang="en-US" sz="2800" b="1" baseline="-25000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—CH</a:t>
            </a:r>
            <a:r>
              <a:rPr lang="zh-CN" altLang="en-US" sz="2800" b="1" baseline="-25000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</a:rPr>
              <a:t>H</a:t>
            </a:r>
            <a:r>
              <a:rPr lang="zh-CN" altLang="en-US" sz="2800" b="1" baseline="-25000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—OH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4" name="勾_3 471"/>
          <p:cNvSpPr>
            <a:spLocks noChangeArrowheads="1"/>
          </p:cNvSpPr>
          <p:nvPr/>
        </p:nvSpPr>
        <p:spPr bwMode="auto">
          <a:xfrm>
            <a:off x="4729584" y="1484784"/>
            <a:ext cx="1138237" cy="420687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勾_3 471"/>
          <p:cNvSpPr>
            <a:spLocks noChangeArrowheads="1"/>
          </p:cNvSpPr>
          <p:nvPr/>
        </p:nvSpPr>
        <p:spPr bwMode="auto">
          <a:xfrm>
            <a:off x="4729584" y="2545740"/>
            <a:ext cx="1138237" cy="420687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4729584" y="3800686"/>
            <a:ext cx="690562" cy="365125"/>
            <a:chOff x="0" y="0"/>
            <a:chExt cx="1086" cy="576"/>
          </a:xfrm>
        </p:grpSpPr>
        <p:sp>
          <p:nvSpPr>
            <p:cNvPr id="27" name="直接连接符 6157"/>
            <p:cNvSpPr>
              <a:spLocks noChangeShapeType="1"/>
            </p:cNvSpPr>
            <p:nvPr/>
          </p:nvSpPr>
          <p:spPr bwMode="auto">
            <a:xfrm>
              <a:off x="2" y="0"/>
              <a:ext cx="1084" cy="57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直接连接符 6158"/>
            <p:cNvSpPr>
              <a:spLocks noChangeShapeType="1"/>
            </p:cNvSpPr>
            <p:nvPr/>
          </p:nvSpPr>
          <p:spPr bwMode="auto">
            <a:xfrm flipH="1">
              <a:off x="0" y="0"/>
              <a:ext cx="1086" cy="57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61146" y="4911601"/>
            <a:ext cx="2967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CH</a:t>
            </a:r>
            <a:r>
              <a:rPr lang="zh-CN" altLang="en-US" sz="2800" b="1" baseline="-25000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—CH</a:t>
            </a:r>
            <a:r>
              <a:rPr lang="zh-CN" altLang="en-US" sz="2800" b="1" baseline="-25000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—CHO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1699046" y="4305969"/>
            <a:ext cx="1387475" cy="1211263"/>
            <a:chOff x="0" y="0"/>
            <a:chExt cx="2186" cy="1908"/>
          </a:xfrm>
        </p:grpSpPr>
        <p:sp>
          <p:nvSpPr>
            <p:cNvPr id="31" name="任意多边形 6161"/>
            <p:cNvSpPr>
              <a:spLocks noChangeArrowheads="1"/>
            </p:cNvSpPr>
            <p:nvPr/>
          </p:nvSpPr>
          <p:spPr bwMode="auto">
            <a:xfrm rot="5400000">
              <a:off x="467" y="189"/>
              <a:ext cx="1908" cy="1530"/>
            </a:xfrm>
            <a:custGeom>
              <a:avLst/>
              <a:gdLst>
                <a:gd name="T0" fmla="*/ 15428 w 21600"/>
                <a:gd name="T1" fmla="*/ 0 h 21600"/>
                <a:gd name="T2" fmla="*/ 9257 w 21600"/>
                <a:gd name="T3" fmla="*/ 7200 h 21600"/>
                <a:gd name="T4" fmla="*/ 12343 w 21600"/>
                <a:gd name="T5" fmla="*/ 7200 h 21600"/>
                <a:gd name="T6" fmla="*/ 12343 w 21600"/>
                <a:gd name="T7" fmla="*/ 14400 h 21600"/>
                <a:gd name="T8" fmla="*/ 0 w 21600"/>
                <a:gd name="T9" fmla="*/ 14400 h 21600"/>
                <a:gd name="T10" fmla="*/ 0 w 21600"/>
                <a:gd name="T11" fmla="*/ 21600 h 21600"/>
                <a:gd name="T12" fmla="*/ 18514 w 21600"/>
                <a:gd name="T13" fmla="*/ 21600 h 21600"/>
                <a:gd name="T14" fmla="*/ 18514 w 21600"/>
                <a:gd name="T15" fmla="*/ 7200 h 21600"/>
                <a:gd name="T16" fmla="*/ 21600 w 21600"/>
                <a:gd name="T17" fmla="*/ 7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5428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文本框 6162"/>
            <p:cNvSpPr txBox="1">
              <a:spLocks noChangeArrowheads="1"/>
            </p:cNvSpPr>
            <p:nvPr/>
          </p:nvSpPr>
          <p:spPr bwMode="auto">
            <a:xfrm>
              <a:off x="0" y="219"/>
              <a:ext cx="720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b="1">
                  <a:solidFill>
                    <a:srgbClr val="CC0000"/>
                  </a:solidFill>
                  <a:latin typeface="Arial" panose="020B0604020202020204" pitchFamily="34" charset="0"/>
                </a:rPr>
                <a:t>异构化</a:t>
              </a:r>
              <a:endParaRPr lang="zh-CN" altLang="en-US" b="1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/>
      <p:bldP spid="22" grpId="0" bldLvl="0"/>
      <p:bldP spid="23" grpId="0" bldLvl="0"/>
      <p:bldP spid="29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353425" cy="6477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乙醇的分子结构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9460" name="Group 4"/>
          <p:cNvGrpSpPr/>
          <p:nvPr/>
        </p:nvGrpSpPr>
        <p:grpSpPr>
          <a:xfrm>
            <a:off x="2208213" y="2413000"/>
            <a:ext cx="3429000" cy="2095500"/>
            <a:chOff x="1104" y="912"/>
            <a:chExt cx="2160" cy="1460"/>
          </a:xfrm>
        </p:grpSpPr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584" y="1440"/>
              <a:ext cx="168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C—C—O—H</a:t>
              </a:r>
              <a:endPara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H="1">
              <a:off x="216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104" y="1411"/>
              <a:ext cx="3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1584" y="912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584" y="1968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>
              <a:off x="1728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1728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H="1">
              <a:off x="2160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H="1">
              <a:off x="1344" y="16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2016" y="91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2016" y="1968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 H</a:t>
              </a:r>
              <a:endPara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84213" y="3063875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结构式：</a:t>
            </a:r>
            <a:endParaRPr kumimoji="1"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771775" y="4513263"/>
            <a:ext cx="460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CH</a:t>
            </a:r>
            <a:r>
              <a:rPr kumimoji="1"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CH</a:t>
            </a:r>
            <a:r>
              <a:rPr kumimoji="1"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endParaRPr kumimoji="1"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74" name="Group 18"/>
          <p:cNvGrpSpPr/>
          <p:nvPr/>
        </p:nvGrpSpPr>
        <p:grpSpPr>
          <a:xfrm>
            <a:off x="5408613" y="1720850"/>
            <a:ext cx="2941637" cy="2351088"/>
            <a:chOff x="3792" y="727"/>
            <a:chExt cx="1853" cy="1481"/>
          </a:xfrm>
        </p:grpSpPr>
        <p:pic>
          <p:nvPicPr>
            <p:cNvPr id="19475" name="Picture 19" descr="picture5_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0" y="727"/>
              <a:ext cx="1728" cy="1193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9476" name="Text Box 20">
              <a:hlinkClick r:id="rId2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3792" y="1920"/>
              <a:ext cx="1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乙醇分子的比例模型</a:t>
              </a:r>
              <a:endParaRPr kumimoji="1"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84213" y="1738313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5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分子式：</a:t>
            </a:r>
            <a:endParaRPr kumimoji="1"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741613" y="1738313"/>
            <a:ext cx="1309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en-US" altLang="zh-CN" sz="32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3200" baseline="-300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684213" y="4437063"/>
            <a:ext cx="2349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结构简式：</a:t>
            </a:r>
            <a:endParaRPr kumimoji="1" lang="zh-CN" altLang="en-US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24034" y="5410512"/>
            <a:ext cx="88061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讨论</a:t>
            </a:r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：－</a:t>
            </a:r>
            <a:r>
              <a:rPr kumimoji="1"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OH </a:t>
            </a:r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kumimoji="1"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OH</a:t>
            </a:r>
            <a:r>
              <a:rPr kumimoji="1" lang="zh-CN" altLang="en-US" sz="3200" b="1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  </a:t>
            </a:r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有何区别？</a:t>
            </a:r>
            <a:endParaRPr kumimoji="1"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</a:t>
            </a:r>
            <a:r>
              <a:rPr kumimoji="1" lang="en-US" altLang="zh-CN" sz="3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kumimoji="1" lang="en-US" altLang="zh-CN" sz="3200" b="1" baseline="-300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en-US" altLang="zh-CN" sz="3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kumimoji="1" lang="en-US" altLang="zh-CN" sz="3200" b="1" baseline="-3000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en-US" altLang="zh-CN" sz="32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OH</a:t>
            </a:r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 </a:t>
            </a:r>
            <a:r>
              <a:rPr kumimoji="1" lang="en-US" altLang="zh-CN" sz="3200" b="1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NaOH  </a:t>
            </a:r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都有碱性吗？</a:t>
            </a:r>
            <a:endParaRPr kumimoji="1"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323850" y="5445125"/>
            <a:ext cx="8208963" cy="0"/>
          </a:xfrm>
          <a:prstGeom prst="line">
            <a:avLst/>
          </a:prstGeom>
          <a:noFill/>
          <a:ln w="57150" cmpd="thickThin">
            <a:solidFill>
              <a:srgbClr val="66FF33"/>
            </a:solidFill>
            <a:round/>
            <a:headEnd type="diamond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7475" y="293053"/>
            <a:ext cx="4392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醇的典型代表物是</a:t>
            </a:r>
            <a:r>
              <a:rPr lang="en-US" altLang="zh-CN" sz="3200" b="1">
                <a:solidFill>
                  <a:srgbClr val="000000"/>
                </a:solidFill>
                <a:ea typeface="楷体_GB2312" pitchFamily="49" charset="-122"/>
              </a:rPr>
              <a:t>——</a:t>
            </a:r>
            <a:endParaRPr lang="en-US" altLang="zh-CN" sz="32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4510405" y="293370"/>
            <a:ext cx="2002790" cy="10629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乙醇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73" grpId="0"/>
      <p:bldP spid="19477" grpId="0"/>
      <p:bldP spid="19478" grpId="0"/>
      <p:bldP spid="19479" grpId="0"/>
      <p:bldP spid="19480" grpId="0" bldLvl="0" animBg="1"/>
      <p:bldP spid="19481" grpId="0"/>
      <p:bldP spid="17413" grpId="0" bldLvl="0" animBg="1"/>
      <p:bldP spid="174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738187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353425" cy="647700"/>
          </a:xfrm>
        </p:spPr>
        <p:txBody>
          <a:bodyPr/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乙醇的物理性质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23888" y="2335213"/>
            <a:ext cx="1931987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颜  色：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气  味：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状  态：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密  度：               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溶解性：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None/>
            </a:pP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挥发性：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484438" y="2333625"/>
            <a:ext cx="213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无色透明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484438" y="2781300"/>
            <a:ext cx="2417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特殊香味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411413" y="3213100"/>
            <a:ext cx="4008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通常情况下为液体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411413" y="3644900"/>
            <a:ext cx="6119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比水小，</a:t>
            </a:r>
            <a:r>
              <a:rPr kumimoji="1"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20</a:t>
            </a:r>
            <a:r>
              <a:rPr kumimoji="1" lang="en-US" altLang="zh-CN" sz="2800" b="1" baseline="300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kumimoji="1"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时的密度是</a:t>
            </a:r>
            <a:r>
              <a:rPr kumimoji="1"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0.7893g/cm</a:t>
            </a:r>
            <a:r>
              <a:rPr kumimoji="1" lang="en-US" altLang="zh-CN" sz="2800" b="1" baseline="300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endParaRPr kumimoji="1" lang="en-US" altLang="zh-CN" sz="2800" b="1" baseline="3000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484438" y="4076700"/>
            <a:ext cx="5807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跟水以任意比互溶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just"/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能够溶解多种无机物和有机物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411413" y="4941888"/>
            <a:ext cx="191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易挥发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55650" y="1773238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乙醇俗称</a:t>
            </a:r>
            <a:r>
              <a:rPr kumimoji="1" lang="zh-CN" altLang="en-US" sz="2800" b="1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酒精</a:t>
            </a:r>
            <a:endParaRPr kumimoji="1" lang="zh-CN" altLang="en-US" sz="2800" b="1">
              <a:solidFill>
                <a:srgbClr val="FF5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23850" y="5445125"/>
            <a:ext cx="8208963" cy="0"/>
          </a:xfrm>
          <a:prstGeom prst="line">
            <a:avLst/>
          </a:prstGeom>
          <a:noFill/>
          <a:ln w="57150" cmpd="thickThin">
            <a:solidFill>
              <a:srgbClr val="66FF33"/>
            </a:solidFill>
            <a:round/>
            <a:headEnd type="diamond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900113" y="5445125"/>
            <a:ext cx="7321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讨论</a:t>
            </a:r>
            <a:r>
              <a:rPr kumimoji="1" lang="zh-CN" altLang="en-US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如何鉴别苯、四氯化碳和酒精？</a:t>
            </a:r>
            <a:endParaRPr kumimoji="1"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如何分离水和酒精？</a:t>
            </a:r>
            <a:endParaRPr kumimoji="1" lang="zh-CN" altLang="en-US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681538" y="1268413"/>
            <a:ext cx="376555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ea typeface="隶书" panose="02010509060101010101" pitchFamily="49" charset="-122"/>
              </a:rPr>
              <a:t>回忆</a:t>
            </a:r>
            <a:endParaRPr lang="zh-CN" altLang="en-US" sz="2800" b="1">
              <a:solidFill>
                <a:srgbClr val="000000"/>
              </a:solidFill>
              <a:ea typeface="隶书" panose="020105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000000"/>
                </a:solidFill>
                <a:ea typeface="隶书" panose="02010509060101010101" pitchFamily="49" charset="-122"/>
              </a:rPr>
              <a:t>乙醇有那些物理性质？</a:t>
            </a:r>
            <a:endParaRPr lang="zh-CN" altLang="en-US" sz="2800" b="1">
              <a:solidFill>
                <a:srgbClr val="000000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55015" y="479425"/>
            <a:ext cx="7129463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思考讨论：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分子式为</a:t>
            </a:r>
            <a:r>
              <a:rPr lang="en-US" altLang="zh-CN" sz="2800" b="1">
                <a:solidFill>
                  <a:srgbClr val="000000"/>
                </a:solidFill>
              </a:rPr>
              <a:t>C</a:t>
            </a:r>
            <a:r>
              <a:rPr lang="en-US" altLang="zh-CN" sz="2800" b="1" baseline="-25000">
                <a:solidFill>
                  <a:srgbClr val="000000"/>
                </a:solidFill>
                <a:uFillTx/>
              </a:rPr>
              <a:t>2</a:t>
            </a:r>
            <a:r>
              <a:rPr lang="en-US" altLang="zh-CN" sz="2800" b="1">
                <a:solidFill>
                  <a:srgbClr val="000000"/>
                </a:solidFill>
              </a:rPr>
              <a:t>H</a:t>
            </a:r>
            <a:r>
              <a:rPr lang="en-US" altLang="zh-CN" sz="2800" b="1" baseline="-25000">
                <a:solidFill>
                  <a:srgbClr val="000000"/>
                </a:solidFill>
                <a:uFillTx/>
              </a:rPr>
              <a:t>6</a:t>
            </a:r>
            <a:r>
              <a:rPr lang="en-US" altLang="zh-CN" sz="2800" b="1">
                <a:solidFill>
                  <a:srgbClr val="000000"/>
                </a:solidFill>
              </a:rPr>
              <a:t>O</a:t>
            </a:r>
            <a:r>
              <a:rPr lang="zh-CN" altLang="en-US" sz="2800" b="1">
                <a:solidFill>
                  <a:srgbClr val="000000"/>
                </a:solidFill>
              </a:rPr>
              <a:t>的物质有两种同分异构体，一种是乙醇，一种是二甲醚，写出乙醇的结构式、结构简式。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pic>
        <p:nvPicPr>
          <p:cNvPr id="75779" name="Picture 3" descr="乙醇球棍模型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50" y="6103938"/>
            <a:ext cx="971550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800018">
            <a:off x="1114425" y="3055620"/>
            <a:ext cx="2613660" cy="2613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040350">
            <a:off x="5442585" y="3241675"/>
            <a:ext cx="2700655" cy="26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1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1550" y="5876925"/>
            <a:ext cx="74136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738187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" y="1053465"/>
            <a:ext cx="8353425" cy="647700"/>
          </a:xfrm>
        </p:spPr>
        <p:txBody>
          <a:bodyPr/>
          <a:lstStyle/>
          <a:p>
            <a:r>
              <a:rPr lang="zh-CN" altLang="en-US"/>
              <a:t>乙醇的化学性质</a:t>
            </a:r>
            <a:endParaRPr lang="zh-CN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1550" y="1629093"/>
            <a:ext cx="72009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交流：</a:t>
            </a:r>
            <a:endParaRPr lang="zh-CN" altLang="en-US" sz="3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试列举乙醇发生的化学反应，并指出反应应过程中乙醇分子中的那些化学键发生断裂。</a:t>
            </a:r>
            <a:endParaRPr lang="zh-CN" altLang="en-US" sz="3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65300" y="4251325"/>
            <a:ext cx="2879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CH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—O—CH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endParaRPr kumimoji="1" lang="en-US" altLang="zh-CN" sz="2800" b="1" baseline="-2500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CH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CH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—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OH</a:t>
            </a:r>
            <a:endParaRPr kumimoji="1" lang="en-US" altLang="zh-CN" sz="2800" b="1" baseline="-2500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CH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CH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—H</a:t>
            </a:r>
            <a:endParaRPr kumimoji="1"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H—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OH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84663" y="4292600"/>
            <a:ext cx="1800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二甲醚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2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乙醇 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2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乙烷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2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水</a:t>
            </a:r>
            <a:endParaRPr kumimoji="1"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979613" y="4221163"/>
            <a:ext cx="3816350" cy="10810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979613" y="4797425"/>
            <a:ext cx="3816350" cy="1511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738187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一、醇的性质和应用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353425" cy="647700"/>
          </a:xfrm>
        </p:spPr>
        <p:txBody>
          <a:bodyPr/>
          <a:lstStyle/>
          <a:p>
            <a:r>
              <a:rPr lang="zh-CN" altLang="en-US"/>
              <a:t>乙醇的化学性质</a:t>
            </a:r>
            <a:r>
              <a:rPr lang="en-US" altLang="zh-CN"/>
              <a:t>——</a:t>
            </a:r>
            <a:r>
              <a:rPr lang="zh-CN" altLang="en-US"/>
              <a:t>氧化反应</a:t>
            </a:r>
            <a:endParaRPr lang="zh-C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1982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(1)</a:t>
            </a:r>
            <a:r>
              <a:rPr lang="zh-CN" altLang="en-US" sz="28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燃烧氧化</a:t>
            </a:r>
            <a:endParaRPr lang="zh-CN" altLang="en-US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22533" name="Group 5"/>
          <p:cNvGrpSpPr/>
          <p:nvPr/>
        </p:nvGrpSpPr>
        <p:grpSpPr>
          <a:xfrm>
            <a:off x="914400" y="2235200"/>
            <a:ext cx="7543800" cy="762000"/>
            <a:chOff x="576" y="1008"/>
            <a:chExt cx="4752" cy="480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576" y="1200"/>
              <a:ext cx="47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r>
                <a:rPr kumimoji="1" lang="en-US" altLang="zh-CN" sz="24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4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  +  3O</a:t>
              </a:r>
              <a:r>
                <a:rPr kumimoji="1" lang="en-US" altLang="zh-CN" sz="24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  </a:t>
              </a: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2CO</a:t>
              </a:r>
              <a:r>
                <a:rPr kumimoji="1" lang="en-US" altLang="zh-CN" sz="24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+  3H</a:t>
              </a:r>
              <a:r>
                <a:rPr kumimoji="1" lang="en-US" altLang="zh-CN" sz="24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2016" y="134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968" y="1008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点燃</a:t>
              </a:r>
              <a:endPara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779838" y="4508500"/>
            <a:ext cx="439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</a:rPr>
              <a:t>一种使用广泛的</a:t>
            </a:r>
            <a:r>
              <a:rPr lang="zh-CN" altLang="en-US" sz="3200" b="1">
                <a:solidFill>
                  <a:srgbClr val="FF0000"/>
                </a:solidFill>
              </a:rPr>
              <a:t>燃料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22538" name="Picture 10" descr="酒精灯"/>
          <p:cNvPicPr>
            <a:picLocks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50" y="1412875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39750" y="3284538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现象：产生淡蓝色火焰，同时放出大量热。 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绿色自然PPT模板">
  <a:themeElements>
    <a:clrScheme name="绿色自然PPT模板 1">
      <a:dk1>
        <a:srgbClr val="000000"/>
      </a:dk1>
      <a:lt1>
        <a:srgbClr val="FFFFFF"/>
      </a:lt1>
      <a:dk2>
        <a:srgbClr val="000066"/>
      </a:dk2>
      <a:lt2>
        <a:srgbClr val="CCFFFF"/>
      </a:lt2>
      <a:accent1>
        <a:srgbClr val="0066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E78A00"/>
      </a:accent6>
      <a:hlink>
        <a:srgbClr val="66CCFF"/>
      </a:hlink>
      <a:folHlink>
        <a:srgbClr val="969696"/>
      </a:folHlink>
    </a:clrScheme>
    <a:fontScheme name="绿色自然PPT模板">
      <a:majorFont>
        <a:latin typeface="隶书"/>
        <a:ea typeface="隶书"/>
        <a:cs typeface="Arial"/>
      </a:majorFont>
      <a:minorFont>
        <a:latin typeface="Verdana"/>
        <a:ea typeface="Gulim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隶书" panose="02010509060101010101" pitchFamily="49" charset="-122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隶书" panose="02010509060101010101" pitchFamily="49" charset="-122"/>
            <a:ea typeface="隶书" panose="02010509060101010101" pitchFamily="49" charset="-122"/>
          </a:defRPr>
        </a:defPPr>
      </a:lstStyle>
    </a:lnDef>
  </a:objectDefaults>
  <a:extraClrSchemeLst>
    <a:extraClrScheme>
      <a:clrScheme name="绿色自然PPT模板 1">
        <a:dk1>
          <a:srgbClr val="000000"/>
        </a:dk1>
        <a:lt1>
          <a:srgbClr val="FFFFFF"/>
        </a:lt1>
        <a:dk2>
          <a:srgbClr val="000066"/>
        </a:dk2>
        <a:lt2>
          <a:srgbClr val="CCFFFF"/>
        </a:lt2>
        <a:accent1>
          <a:srgbClr val="0066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E78A00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自然PPT模板 2">
        <a:dk1>
          <a:srgbClr val="000000"/>
        </a:dk1>
        <a:lt1>
          <a:srgbClr val="FFFFFF"/>
        </a:lt1>
        <a:dk2>
          <a:srgbClr val="000000"/>
        </a:dk2>
        <a:lt2>
          <a:srgbClr val="CCFFCC"/>
        </a:lt2>
        <a:accent1>
          <a:srgbClr val="006666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B8B8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自然PPT模板 3">
        <a:dk1>
          <a:srgbClr val="000000"/>
        </a:dk1>
        <a:lt1>
          <a:srgbClr val="FFFFFF"/>
        </a:lt1>
        <a:dk2>
          <a:srgbClr val="000000"/>
        </a:dk2>
        <a:lt2>
          <a:srgbClr val="CCFFFF"/>
        </a:lt2>
        <a:accent1>
          <a:srgbClr val="003399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8A2D"/>
        </a:accent6>
        <a:hlink>
          <a:srgbClr val="6699FF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自然PPT模板 4">
        <a:dk1>
          <a:srgbClr val="000000"/>
        </a:dk1>
        <a:lt1>
          <a:srgbClr val="FFFFFF"/>
        </a:lt1>
        <a:dk2>
          <a:srgbClr val="000000"/>
        </a:dk2>
        <a:lt2>
          <a:srgbClr val="CCCCFF"/>
        </a:lt2>
        <a:accent1>
          <a:srgbClr val="333399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8A2D"/>
        </a:accent6>
        <a:hlink>
          <a:srgbClr val="CC99FF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4434</Words>
  <Application>WPS 演示</Application>
  <PresentationFormat>On-screen Show (4:3)</PresentationFormat>
  <Paragraphs>707</Paragraphs>
  <Slides>38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38</vt:i4>
      </vt:variant>
    </vt:vector>
  </HeadingPairs>
  <TitlesOfParts>
    <vt:vector size="73" baseType="lpstr">
      <vt:lpstr>Arial</vt:lpstr>
      <vt:lpstr>宋体</vt:lpstr>
      <vt:lpstr>Wingdings</vt:lpstr>
      <vt:lpstr>隶书</vt:lpstr>
      <vt:lpstr>Arial</vt:lpstr>
      <vt:lpstr>华文新魏</vt:lpstr>
      <vt:lpstr>黑体</vt:lpstr>
      <vt:lpstr>楷体_GB2312</vt:lpstr>
      <vt:lpstr>新宋体</vt:lpstr>
      <vt:lpstr>Times New Roman</vt:lpstr>
      <vt:lpstr>Times New Roman</vt:lpstr>
      <vt:lpstr>华文行楷</vt:lpstr>
      <vt:lpstr>华文楷体</vt:lpstr>
      <vt:lpstr>华文中宋</vt:lpstr>
      <vt:lpstr>Gulim</vt:lpstr>
      <vt:lpstr>微软雅黑</vt:lpstr>
      <vt:lpstr>Arial Unicode MS</vt:lpstr>
      <vt:lpstr>Calibri</vt:lpstr>
      <vt:lpstr>Tahoma</vt:lpstr>
      <vt:lpstr>方正隶书简体</vt:lpstr>
      <vt:lpstr>华文隶书</vt:lpstr>
      <vt:lpstr>华文楷体</vt:lpstr>
      <vt:lpstr>Verdana</vt:lpstr>
      <vt:lpstr>楷体_GB2312</vt:lpstr>
      <vt:lpstr>方正舒体</vt:lpstr>
      <vt:lpstr>楷体</vt:lpstr>
      <vt:lpstr>仿宋</vt:lpstr>
      <vt:lpstr>Office 主题</vt:lpstr>
      <vt:lpstr>绿色自然PPT模板</vt:lpstr>
      <vt:lpstr>ISISServer</vt:lpstr>
      <vt:lpstr>ISISServer</vt:lpstr>
      <vt:lpstr>ISISServer</vt:lpstr>
      <vt:lpstr>ISISServer</vt:lpstr>
      <vt:lpstr>ISISServer</vt:lpstr>
      <vt:lpstr>ISISServer</vt:lpstr>
      <vt:lpstr>PowerPoint 演示文稿</vt:lpstr>
      <vt:lpstr>PowerPoint 演示文稿</vt:lpstr>
      <vt:lpstr>PowerPoint 演示文稿</vt:lpstr>
      <vt:lpstr>PowerPoint 演示文稿</vt:lpstr>
      <vt:lpstr>一、醇的性质和应用</vt:lpstr>
      <vt:lpstr>一、醇的性质和应用</vt:lpstr>
      <vt:lpstr>PowerPoint 演示文稿</vt:lpstr>
      <vt:lpstr>一、醇的性质和应用</vt:lpstr>
      <vt:lpstr>一、醇的性质和应用</vt:lpstr>
      <vt:lpstr>一、醇的性质和应用</vt:lpstr>
      <vt:lpstr>一、醇的性质和应用</vt:lpstr>
      <vt:lpstr>醇的性质和应用</vt:lpstr>
      <vt:lpstr>醇的性质和应用</vt:lpstr>
      <vt:lpstr>醇的性质和应用</vt:lpstr>
      <vt:lpstr>醇的性质和应用</vt:lpstr>
      <vt:lpstr>PowerPoint 演示文稿</vt:lpstr>
      <vt:lpstr>PowerPoint 演示文稿</vt:lpstr>
      <vt:lpstr>一、醇的性质和应用</vt:lpstr>
      <vt:lpstr>一、醇的性质和应用</vt:lpstr>
      <vt:lpstr>一、醇的性质和应用</vt:lpstr>
      <vt:lpstr>一、醇的性质和应用</vt:lpstr>
      <vt:lpstr>一、醇的性质和应用</vt:lpstr>
      <vt:lpstr>一、醇的性质和应用</vt:lpstr>
      <vt:lpstr>一、醇的性质和应用</vt:lpstr>
      <vt:lpstr>二、无水乙醇的制备和用途</vt:lpstr>
      <vt:lpstr>四、乙醇的用途：</vt:lpstr>
      <vt:lpstr>PowerPoint 演示文稿</vt:lpstr>
      <vt:lpstr>五、 醇类</vt:lpstr>
      <vt:lpstr>3．分类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6、同分异构体和命名 </vt:lpstr>
      <vt:lpstr>PowerPoint 演示文稿</vt:lpstr>
      <vt:lpstr>醇的性质和应用</vt:lpstr>
      <vt:lpstr>下课啦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高二化学补偿性教学</dc:title>
  <dc:creator>Administrator</dc:creator>
  <cp:lastModifiedBy>Administrator</cp:lastModifiedBy>
  <cp:revision>19</cp:revision>
  <dcterms:created xsi:type="dcterms:W3CDTF">2020-05-26T07:38:00Z</dcterms:created>
  <dcterms:modified xsi:type="dcterms:W3CDTF">2020-10-21T03:56:26Z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