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259" r:id="rId3"/>
    <p:sldId id="262" r:id="rId4"/>
    <p:sldId id="335" r:id="rId5"/>
    <p:sldId id="336" r:id="rId6"/>
    <p:sldId id="263" r:id="rId7"/>
    <p:sldId id="272" r:id="rId8"/>
    <p:sldId id="274" r:id="rId9"/>
    <p:sldId id="276" r:id="rId10"/>
    <p:sldId id="278" r:id="rId11"/>
    <p:sldId id="285" r:id="rId12"/>
    <p:sldId id="327" r:id="rId13"/>
    <p:sldId id="286" r:id="rId14"/>
    <p:sldId id="288" r:id="rId15"/>
    <p:sldId id="330" r:id="rId16"/>
    <p:sldId id="333" r:id="rId17"/>
    <p:sldId id="331" r:id="rId1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5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1" clrIdx="1"/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81AFC"/>
    <a:srgbClr val="5B9BD5"/>
    <a:srgbClr val="07B7FC"/>
    <a:srgbClr val="EAEFF7"/>
    <a:srgbClr val="D2DEEF"/>
    <a:srgbClr val="54C850"/>
    <a:srgbClr val="54C888"/>
    <a:srgbClr val="19A382"/>
    <a:srgbClr val="75E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72" y="96"/>
      </p:cViewPr>
      <p:guideLst>
        <p:guide orient="horz" pos="2105"/>
        <p:guide pos="39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7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13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en-US"/>
              <a:t>学习和研究化学，可以帮助我们正确地认识化学物质，合理地利用自然资源，高效地发展科学技术。</a:t>
            </a:r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14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16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64" y="2130425"/>
            <a:ext cx="10366202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330" y="3886200"/>
            <a:ext cx="8536872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76" y="274638"/>
            <a:ext cx="1097598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76" y="1600200"/>
            <a:ext cx="1097598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761" y="274638"/>
            <a:ext cx="2743994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76" y="274638"/>
            <a:ext cx="8028726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5549" y="3186053"/>
            <a:ext cx="6983372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5549" y="4538211"/>
            <a:ext cx="6983372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218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5303" y="2770413"/>
            <a:ext cx="5066248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此处添加您的标题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21" y="1458687"/>
            <a:ext cx="5182351" cy="35095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94" y="1458687"/>
            <a:ext cx="5182351" cy="35095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910" y="365125"/>
            <a:ext cx="10517123" cy="944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910" y="1437323"/>
            <a:ext cx="5158534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910" y="2063115"/>
            <a:ext cx="5158534" cy="2905125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94" y="1437323"/>
            <a:ext cx="5183939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94" y="2063115"/>
            <a:ext cx="5183939" cy="2905125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9138" y="2002969"/>
            <a:ext cx="4975492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848" y="457200"/>
            <a:ext cx="10036071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286" y="1197429"/>
            <a:ext cx="10027195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r>
              <a:rPr lang="zh-CN" altLang="en-US" strike="noStrike" noProof="1"/>
              <a:t>单击图标添加图片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463" y="4288973"/>
            <a:ext cx="9571018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76" y="274638"/>
            <a:ext cx="1097598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776" y="1600200"/>
            <a:ext cx="1097598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9378" y="365125"/>
            <a:ext cx="1056067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897" y="365125"/>
            <a:ext cx="8666283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721" y="408675"/>
            <a:ext cx="10518323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218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64" y="4406900"/>
            <a:ext cx="1036620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64" y="2906713"/>
            <a:ext cx="1036620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76" y="274638"/>
            <a:ext cx="1097598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76" y="1600200"/>
            <a:ext cx="538636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396" y="1600200"/>
            <a:ext cx="538636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76" y="274638"/>
            <a:ext cx="1097598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76" y="1535113"/>
            <a:ext cx="538847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76" y="2174875"/>
            <a:ext cx="538847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5161" y="1535113"/>
            <a:ext cx="539059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5161" y="2174875"/>
            <a:ext cx="539059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76" y="274638"/>
            <a:ext cx="1097598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76" y="273050"/>
            <a:ext cx="401224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115" y="273050"/>
            <a:ext cx="681764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76" y="1435100"/>
            <a:ext cx="4012246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410" y="4800600"/>
            <a:ext cx="731732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410" y="612775"/>
            <a:ext cx="731732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410" y="5367338"/>
            <a:ext cx="731732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0" name="Rectangle 12"/>
          <p:cNvSpPr>
            <a:spLocks noChangeArrowheads="1"/>
          </p:cNvSpPr>
          <p:nvPr/>
        </p:nvSpPr>
        <p:spPr bwMode="ltGray">
          <a:xfrm>
            <a:off x="11815763" y="0"/>
            <a:ext cx="379413" cy="6188075"/>
          </a:xfrm>
          <a:prstGeom prst="rect">
            <a:avLst/>
          </a:prstGeom>
          <a:gradFill rotWithShape="1">
            <a:gsLst>
              <a:gs pos="0">
                <a:srgbClr val="339933">
                  <a:alpha val="75000"/>
                </a:srgbClr>
              </a:gs>
              <a:gs pos="100000">
                <a:srgbClr val="339933">
                  <a:gamma/>
                  <a:tint val="0"/>
                  <a:invGamma/>
                  <a:alpha val="37000"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ltGray">
          <a:xfrm>
            <a:off x="11285538" y="-6350"/>
            <a:ext cx="719138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E0B678">
                  <a:gamma/>
                  <a:shade val="76471"/>
                  <a:invGamma/>
                </a:srgbClr>
              </a:gs>
              <a:gs pos="100000">
                <a:srgbClr val="E0B678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ltGray">
          <a:xfrm>
            <a:off x="10863263" y="-6350"/>
            <a:ext cx="720725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E0B678">
                  <a:gamma/>
                  <a:shade val="76471"/>
                  <a:invGamma/>
                </a:srgbClr>
              </a:gs>
              <a:gs pos="100000">
                <a:srgbClr val="E0B678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ltGray">
          <a:xfrm>
            <a:off x="4902200" y="0"/>
            <a:ext cx="5614988" cy="8334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0B678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9" name="AutoShape 11"/>
          <p:cNvSpPr>
            <a:spLocks noChangeArrowheads="1"/>
          </p:cNvSpPr>
          <p:nvPr/>
        </p:nvSpPr>
        <p:spPr bwMode="ltGray">
          <a:xfrm>
            <a:off x="10520363" y="0"/>
            <a:ext cx="569913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E0B678"/>
              </a:gs>
              <a:gs pos="100000">
                <a:srgbClr val="E0B678">
                  <a:gamma/>
                  <a:shade val="84314"/>
                  <a:invGamma/>
                </a:srgb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838200" y="365125"/>
            <a:ext cx="10517188" cy="8540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/>
            <p:custDataLst>
              <p:tags r:id="rId21"/>
            </p:custDataLst>
          </p:nvPr>
        </p:nvSpPr>
        <p:spPr>
          <a:xfrm>
            <a:off x="838200" y="1501775"/>
            <a:ext cx="10517188" cy="34671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2860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158CBE0A-6AF3-4DB5-863D-349F94148999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2020/9/18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18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93ADA3DE-FABF-4925-BE42-A002C40F88E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2" charset="-122"/>
          <a:ea typeface="黑体" panose="0201060906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4.xml"/><Relationship Id="rId6" Type="http://schemas.openxmlformats.org/officeDocument/2006/relationships/image" Target="../media/image24.jpg"/><Relationship Id="rId5" Type="http://schemas.openxmlformats.org/officeDocument/2006/relationships/slide" Target="slide13.xml"/><Relationship Id="rId4" Type="http://schemas.openxmlformats.org/officeDocument/2006/relationships/hyperlink" Target="&#21098;&#36753;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21098;&#36753;.mp4" TargetMode="Externa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7.emf"/><Relationship Id="rId2" Type="http://schemas.openxmlformats.org/officeDocument/2006/relationships/tags" Target="../tags/tag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13.emf"/><Relationship Id="rId2" Type="http://schemas.openxmlformats.org/officeDocument/2006/relationships/tags" Target="../tags/tag9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2.e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0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1.xml"/><Relationship Id="rId4" Type="http://schemas.openxmlformats.org/officeDocument/2006/relationships/hyperlink" Target="&#22270;&#29255;1.pn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21098;&#36753;.mp4" TargetMode="External"/><Relationship Id="rId7" Type="http://schemas.openxmlformats.org/officeDocument/2006/relationships/image" Target="../media/image20.sv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3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3075"/>
          <p:cNvSpPr txBox="1"/>
          <p:nvPr/>
        </p:nvSpPr>
        <p:spPr>
          <a:xfrm>
            <a:off x="2346325" y="3544888"/>
            <a:ext cx="7879080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 b="1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二氧化碳的性质和用途</a:t>
            </a:r>
          </a:p>
        </p:txBody>
      </p:sp>
      <p:sp>
        <p:nvSpPr>
          <p:cNvPr id="5122" name="TextBox 3"/>
          <p:cNvSpPr txBox="1"/>
          <p:nvPr/>
        </p:nvSpPr>
        <p:spPr>
          <a:xfrm>
            <a:off x="5826125" y="5500688"/>
            <a:ext cx="44894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常州市滨江中学  徐文佳</a:t>
            </a:r>
          </a:p>
        </p:txBody>
      </p:sp>
      <p:pic>
        <p:nvPicPr>
          <p:cNvPr id="512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7063" y="0"/>
            <a:ext cx="5503862" cy="32988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"/>
          <p:cNvPicPr>
            <a:picLocks noChangeAspect="1"/>
          </p:cNvPicPr>
          <p:nvPr/>
        </p:nvPicPr>
        <p:blipFill>
          <a:blip r:embed="rId3"/>
          <a:srcRect l="17599" r="7622"/>
          <a:stretch>
            <a:fillRect/>
          </a:stretch>
        </p:blipFill>
        <p:spPr>
          <a:xfrm>
            <a:off x="3520440" y="885508"/>
            <a:ext cx="5286375" cy="462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Box 4"/>
          <p:cNvSpPr txBox="1"/>
          <p:nvPr/>
        </p:nvSpPr>
        <p:spPr>
          <a:xfrm>
            <a:off x="3709353" y="5308600"/>
            <a:ext cx="43148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液态二氧化碳灭火器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69240" y="147320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连线生活</a:t>
            </a:r>
          </a:p>
        </p:txBody>
      </p:sp>
      <p:sp>
        <p:nvSpPr>
          <p:cNvPr id="24582" name="文本框 9"/>
          <p:cNvSpPr txBox="1"/>
          <p:nvPr/>
        </p:nvSpPr>
        <p:spPr>
          <a:xfrm>
            <a:off x="3199765" y="244475"/>
            <a:ext cx="7229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Q6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：二氧化碳为什么可以灭火？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269240" y="147955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观察与思考</a:t>
            </a:r>
            <a:endParaRPr lang="en-US" altLang="zh-CN" sz="4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ysClr val="windowText" lastClr="000000">
                    <a:alpha val="40000"/>
                  </a:sys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68923" y="1218883"/>
            <a:ext cx="2880000" cy="900000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</a:t>
            </a:r>
            <a:r>
              <a:rPr lang="en-US" altLang="zh-CN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6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148648" y="5928624"/>
            <a:ext cx="8808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结论：二氧化碳不可燃，不助燃，密度比空气大。</a:t>
            </a:r>
          </a:p>
        </p:txBody>
      </p:sp>
      <p:sp>
        <p:nvSpPr>
          <p:cNvPr id="19" name="文本框 6">
            <a:hlinkClick r:id="rId4" action="ppaction://hlinkfile"/>
          </p:cNvPr>
          <p:cNvSpPr txBox="1"/>
          <p:nvPr/>
        </p:nvSpPr>
        <p:spPr>
          <a:xfrm>
            <a:off x="3117400" y="1316055"/>
            <a:ext cx="859663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noProof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向燃着的阶梯蜡烛中倾倒二氧化碳，观察现象</a:t>
            </a:r>
            <a:r>
              <a:rPr lang="zh-CN" altLang="en-US" sz="3600" b="1" noProof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lang="zh-CN" altLang="en-US" sz="3600" b="1" noProof="1">
              <a:solidFill>
                <a:srgbClr val="081AF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48648" y="5091488"/>
            <a:ext cx="6770687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现象：燃着的蜡烛从下往上依次熄灭</a:t>
            </a:r>
          </a:p>
        </p:txBody>
      </p:sp>
      <p:pic>
        <p:nvPicPr>
          <p:cNvPr id="8" name="图片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5749" y="2100509"/>
            <a:ext cx="3757506" cy="28181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59" grpId="1"/>
      <p:bldP spid="3" grpId="0" uiExpand="1" bldLvl="0" animBg="1"/>
      <p:bldP spid="24582" grpId="0"/>
      <p:bldP spid="21" grpId="0" bldLvl="0" animBg="1"/>
      <p:bldP spid="5" grpId="0" bldLvl="0" animBg="1"/>
      <p:bldP spid="100" grpId="0"/>
      <p:bldP spid="19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57163" y="1038225"/>
            <a:ext cx="2880000" cy="900000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交流与讨论</a:t>
            </a:r>
            <a:endParaRPr lang="en-US" altLang="zh-CN" sz="4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ysClr val="windowText" lastClr="000000">
                    <a:alpha val="40000"/>
                  </a:sys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0484" name="文本框 8"/>
          <p:cNvSpPr txBox="1"/>
          <p:nvPr/>
        </p:nvSpPr>
        <p:spPr>
          <a:xfrm>
            <a:off x="3280093" y="1196340"/>
            <a:ext cx="68624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Q7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：密闭环境中能大量使用干冰吗？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63243" y="6029325"/>
            <a:ext cx="38614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来源于课本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P45</a:t>
            </a:r>
          </a:p>
        </p:txBody>
      </p:sp>
      <p:graphicFrame>
        <p:nvGraphicFramePr>
          <p:cNvPr id="2281" name="表格 2280"/>
          <p:cNvGraphicFramePr/>
          <p:nvPr>
            <p:custDataLst>
              <p:tags r:id="rId2"/>
            </p:custDataLst>
          </p:nvPr>
        </p:nvGraphicFramePr>
        <p:xfrm>
          <a:off x="1360170" y="2581275"/>
          <a:ext cx="10415905" cy="2804160"/>
        </p:xfrm>
        <a:graphic>
          <a:graphicData uri="http://schemas.openxmlformats.org/drawingml/2006/table">
            <a:tbl>
              <a:tblPr/>
              <a:tblGrid>
                <a:gridCol w="3654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1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680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ts val="0"/>
                        </a:spcBef>
                        <a:buSzPct val="100000"/>
                        <a:buFontTx/>
                        <a:buNone/>
                      </a:pPr>
                      <a:r>
                        <a:rPr lang="zh-CN" altLang="en-US" sz="32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微软雅黑" panose="020B0503020204020204" charset="-122"/>
                        </a:rPr>
                        <a:t>空气中二氧化碳的体积分数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ts val="0"/>
                        </a:spcBef>
                        <a:buSzPct val="100000"/>
                        <a:buFontTx/>
                        <a:buNone/>
                      </a:pPr>
                      <a:r>
                        <a:rPr lang="zh-CN" altLang="en-US" sz="32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微软雅黑" panose="020B0503020204020204" charset="-122"/>
                        </a:rPr>
                        <a:t>对人体健康的影响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80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ts val="0"/>
                        </a:spcBef>
                        <a:buSzPct val="100000"/>
                        <a:buFontTx/>
                        <a:buNone/>
                      </a:pPr>
                      <a:r>
                        <a:rPr lang="en-US" altLang="zh-CN" sz="32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微软雅黑" panose="020B0503020204020204" charset="-122"/>
                        </a:rPr>
                        <a:t>1%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ts val="0"/>
                        </a:spcBef>
                        <a:buSzPct val="100000"/>
                        <a:buFontTx/>
                        <a:buNone/>
                      </a:pPr>
                      <a:r>
                        <a:rPr lang="zh-CN" altLang="en-US" sz="32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微软雅黑" panose="020B0503020204020204" charset="-122"/>
                        </a:rPr>
                        <a:t>使人感到气闷、头昏、心悸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675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ts val="0"/>
                        </a:spcBef>
                        <a:buSzPct val="100000"/>
                        <a:buFontTx/>
                        <a:buNone/>
                      </a:pPr>
                      <a:r>
                        <a:rPr lang="en-US" altLang="zh-CN" sz="32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微软雅黑" panose="020B0503020204020204" charset="-122"/>
                        </a:rPr>
                        <a:t>4%~5%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ts val="0"/>
                        </a:spcBef>
                        <a:buSzPct val="100000"/>
                        <a:buFontTx/>
                        <a:buNone/>
                      </a:pPr>
                      <a:r>
                        <a:rPr lang="zh-CN" altLang="en-US" sz="32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微软雅黑" panose="020B0503020204020204" charset="-122"/>
                        </a:rPr>
                        <a:t>使人感到气喘、头痛、眩晕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6260"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ts val="0"/>
                        </a:spcBef>
                        <a:buSzPct val="100000"/>
                        <a:buFontTx/>
                        <a:buNone/>
                      </a:pPr>
                      <a:r>
                        <a:rPr lang="en-US" altLang="zh-CN" sz="32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微软雅黑" panose="020B0503020204020204" charset="-122"/>
                        </a:rPr>
                        <a:t>10%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buNone/>
                        <a:defRPr sz="3600" b="1" i="0" u="none" kern="1200" baseline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黑体" panose="0201060906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ts val="0"/>
                        </a:spcBef>
                        <a:buSzPct val="100000"/>
                        <a:buFontTx/>
                        <a:buNone/>
                      </a:pPr>
                      <a:r>
                        <a:rPr lang="zh-CN" altLang="en-US" sz="32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微软雅黑" panose="020B0503020204020204" charset="-122"/>
                        </a:rPr>
                        <a:t>使人神志不清、呼吸停止，以至死亡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271" name="文本框 6"/>
          <p:cNvSpPr txBox="1"/>
          <p:nvPr/>
        </p:nvSpPr>
        <p:spPr>
          <a:xfrm>
            <a:off x="206375" y="127000"/>
            <a:ext cx="822452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环节二    二氧化碳与人体健康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>
            <a:hlinkClick r:id="rId3" action="ppaction://hlinkfile"/>
          </p:cNvPr>
          <p:cNvSpPr txBox="1"/>
          <p:nvPr/>
        </p:nvSpPr>
        <p:spPr>
          <a:xfrm>
            <a:off x="473710" y="1116965"/>
            <a:ext cx="11243945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noProof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进入久未开启的菜窖时，要先做</a:t>
            </a: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灯火实验</a:t>
            </a:r>
            <a:r>
              <a:rPr lang="zh-CN" altLang="en-US" sz="3200" b="1" noProof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lang="zh-CN" altLang="en-US" sz="3200" b="1" noProof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若火焰熄灭或燃烧不旺时，应打开通风口一段时间后才能进入菜窖，</a:t>
            </a:r>
            <a:r>
              <a:rPr lang="zh-CN" altLang="en-US" sz="3200" b="1" noProof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否则进入可能会发生危险。</a:t>
            </a:r>
            <a:endParaRPr lang="zh-CN" altLang="en-US" sz="3200" b="1" noProof="1">
              <a:solidFill>
                <a:srgbClr val="081AF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508" name="Picture 2" descr="C:\Users\Administrator\Desktop\二氧化碳的性质与用途\05410408532145F86A0A42506EC3815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2913" y="2870200"/>
            <a:ext cx="4481512" cy="3671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31746" descr="菜窖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3063" y="2870200"/>
            <a:ext cx="3155950" cy="3671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 2"/>
          <p:cNvSpPr/>
          <p:nvPr/>
        </p:nvSpPr>
        <p:spPr>
          <a:xfrm>
            <a:off x="110490" y="147320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连线生活</a:t>
            </a: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/>
          <a:lstStyle/>
          <a:p>
            <a:endParaRPr lang="zh-CN" altLang="en-US"/>
          </a:p>
        </p:txBody>
      </p:sp>
      <p:sp>
        <p:nvSpPr>
          <p:cNvPr id="14" name="文本框 6"/>
          <p:cNvSpPr txBox="1"/>
          <p:nvPr/>
        </p:nvSpPr>
        <p:spPr>
          <a:xfrm>
            <a:off x="3158878" y="4669"/>
            <a:ext cx="827384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性质决定用途，用途体现性质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588" y="-11112"/>
            <a:ext cx="2879725" cy="900000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知识梳理</a:t>
            </a:r>
          </a:p>
        </p:txBody>
      </p:sp>
      <p:graphicFrame>
        <p:nvGraphicFramePr>
          <p:cNvPr id="30" name="表格 2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55688" y="1114425"/>
          <a:ext cx="10379075" cy="52171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62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5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11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804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000" b="1" spc="13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>
                    <a:lnL w="19050" cap="rnd">
                      <a:solidFill>
                        <a:srgbClr val="54C888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54C888"/>
                      </a:solidFill>
                      <a:prstDash val="solid"/>
                    </a:lnT>
                    <a:lnB w="19050">
                      <a:solidFill>
                        <a:srgbClr val="54C888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600" b="1" spc="13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性质</a:t>
                      </a:r>
                    </a:p>
                  </a:txBody>
                  <a:tcPr marL="317500" marR="317500" marT="215900" marB="215900" anchor="ctr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54C888"/>
                      </a:solidFill>
                      <a:prstDash val="solid"/>
                    </a:lnT>
                    <a:lnB w="19050">
                      <a:solidFill>
                        <a:srgbClr val="54C888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600" b="1" spc="13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用途</a:t>
                      </a:r>
                    </a:p>
                  </a:txBody>
                  <a:tcPr marL="317500" marR="317500" marT="215900" marB="215900" anchor="ctr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54C888"/>
                      </a:solidFill>
                      <a:prstDash val="solid"/>
                    </a:lnR>
                    <a:lnT w="19050" cap="rnd">
                      <a:solidFill>
                        <a:srgbClr val="54C888"/>
                      </a:solidFill>
                      <a:prstDash val="solid"/>
                    </a:lnT>
                    <a:lnB w="19050">
                      <a:solidFill>
                        <a:srgbClr val="54C888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6120">
                <a:tc rowSpan="3"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200" b="1" spc="13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物理性质</a:t>
                      </a:r>
                    </a:p>
                  </a:txBody>
                  <a:tcPr marL="317500" marR="317500" marT="215900" marB="215900" anchor="ctr">
                    <a:lnL w="19050" cap="rnd">
                      <a:solidFill>
                        <a:srgbClr val="54C888"/>
                      </a:solidFill>
                      <a:prstDash val="solid"/>
                    </a:lnL>
                    <a:lnR w="3175">
                      <a:solidFill>
                        <a:srgbClr val="54C888"/>
                      </a:solidFill>
                      <a:prstDash val="dot"/>
                    </a:lnR>
                    <a:lnT w="19050">
                      <a:solidFill>
                        <a:srgbClr val="54C888"/>
                      </a:solidFill>
                      <a:prstDash val="solid"/>
                    </a:lnT>
                    <a:lnB w="3175">
                      <a:solidFill>
                        <a:srgbClr val="54C88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800" b="1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54C888"/>
                      </a:solidFill>
                      <a:prstDash val="dot"/>
                    </a:lnL>
                    <a:lnR w="3175">
                      <a:solidFill>
                        <a:srgbClr val="54C888"/>
                      </a:solidFill>
                      <a:prstDash val="dot"/>
                    </a:lnR>
                    <a:lnT w="19050">
                      <a:solidFill>
                        <a:srgbClr val="54C888"/>
                      </a:solidFill>
                      <a:prstDash val="solid"/>
                    </a:lnT>
                    <a:lnB w="3175">
                      <a:solidFill>
                        <a:srgbClr val="54C88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54C888"/>
                      </a:solidFill>
                      <a:prstDash val="dot"/>
                    </a:lnL>
                    <a:lnR w="19050" cap="rnd">
                      <a:solidFill>
                        <a:srgbClr val="54C888"/>
                      </a:solidFill>
                      <a:prstDash val="solid"/>
                    </a:lnR>
                    <a:lnT w="19050">
                      <a:solidFill>
                        <a:srgbClr val="54C888"/>
                      </a:solidFill>
                      <a:prstDash val="solid"/>
                    </a:lnT>
                    <a:lnB w="3175">
                      <a:solidFill>
                        <a:srgbClr val="54C88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61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 cap="rnd">
                      <a:solidFill>
                        <a:srgbClr val="54C888"/>
                      </a:solidFill>
                      <a:prstDash val="solid"/>
                    </a:lnL>
                    <a:lnR w="3175">
                      <a:solidFill>
                        <a:srgbClr val="54C888"/>
                      </a:solidFill>
                      <a:prstDash val="dot"/>
                    </a:lnR>
                    <a:lnB w="3175">
                      <a:solidFill>
                        <a:srgbClr val="8DCFA3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800" b="1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54C888"/>
                      </a:solidFill>
                      <a:prstDash val="dot"/>
                    </a:lnL>
                    <a:lnR w="3175">
                      <a:solidFill>
                        <a:srgbClr val="54C888"/>
                      </a:solidFill>
                      <a:prstDash val="dot"/>
                    </a:lnR>
                    <a:lnT w="3175">
                      <a:solidFill>
                        <a:srgbClr val="54C888"/>
                      </a:solidFill>
                      <a:prstDash val="dot"/>
                    </a:lnT>
                    <a:lnB w="3175">
                      <a:solidFill>
                        <a:srgbClr val="54C88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ctr" defTabSz="914400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54C888"/>
                      </a:solidFill>
                      <a:prstDash val="dot"/>
                    </a:lnL>
                    <a:lnR w="19050" cap="rnd">
                      <a:solidFill>
                        <a:srgbClr val="54C888"/>
                      </a:solidFill>
                      <a:prstDash val="solid"/>
                    </a:lnR>
                    <a:lnT w="3175">
                      <a:solidFill>
                        <a:srgbClr val="54C888"/>
                      </a:solidFill>
                      <a:prstDash val="dot"/>
                    </a:lnT>
                    <a:lnB w="3175">
                      <a:solidFill>
                        <a:srgbClr val="54C88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61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 cap="rnd">
                      <a:solidFill>
                        <a:srgbClr val="54C888"/>
                      </a:solidFill>
                      <a:prstDash val="solid"/>
                    </a:lnL>
                    <a:lnR w="3175">
                      <a:solidFill>
                        <a:srgbClr val="54C888"/>
                      </a:solidFill>
                      <a:prstDash val="dot"/>
                    </a:lnR>
                    <a:lnT w="3175">
                      <a:solidFill>
                        <a:srgbClr val="8DCFA3"/>
                      </a:solidFill>
                      <a:prstDash val="dot"/>
                    </a:lnT>
                    <a:lnB w="3175">
                      <a:solidFill>
                        <a:srgbClr val="54C88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800" b="1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54C888"/>
                      </a:solidFill>
                      <a:prstDash val="dot"/>
                    </a:lnL>
                    <a:lnR w="3175">
                      <a:solidFill>
                        <a:srgbClr val="54C888"/>
                      </a:solidFill>
                      <a:prstDash val="dot"/>
                    </a:lnR>
                    <a:lnT w="3175">
                      <a:solidFill>
                        <a:srgbClr val="54C888"/>
                      </a:solidFill>
                      <a:prstDash val="dot"/>
                    </a:lnT>
                    <a:lnB w="3175">
                      <a:solidFill>
                        <a:srgbClr val="54C88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ctr" defTabSz="914400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54C888"/>
                      </a:solidFill>
                      <a:prstDash val="dot"/>
                    </a:lnL>
                    <a:lnR w="19050" cap="rnd">
                      <a:solidFill>
                        <a:srgbClr val="54C888"/>
                      </a:solidFill>
                      <a:prstDash val="solid"/>
                    </a:lnR>
                    <a:lnT w="3175">
                      <a:solidFill>
                        <a:srgbClr val="54C888"/>
                      </a:solidFill>
                      <a:prstDash val="dot"/>
                    </a:lnT>
                    <a:lnB w="3175">
                      <a:solidFill>
                        <a:srgbClr val="54C88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6120">
                <a:tc rowSpan="3"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200" b="1" spc="13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化学性质</a:t>
                      </a:r>
                    </a:p>
                  </a:txBody>
                  <a:tcPr marL="317500" marR="317500" marT="215900" marB="215900" anchor="ctr">
                    <a:lnL w="19050" cap="rnd">
                      <a:solidFill>
                        <a:srgbClr val="54C888"/>
                      </a:solidFill>
                      <a:prstDash val="solid"/>
                    </a:lnL>
                    <a:lnR w="3175">
                      <a:solidFill>
                        <a:srgbClr val="54C888"/>
                      </a:solidFill>
                      <a:prstDash val="dot"/>
                    </a:lnR>
                    <a:lnT w="3175">
                      <a:solidFill>
                        <a:srgbClr val="54C888"/>
                      </a:solidFill>
                      <a:prstDash val="dot"/>
                    </a:lnT>
                    <a:lnB w="19050">
                      <a:solidFill>
                        <a:srgbClr val="54C888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800" b="1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54C888"/>
                      </a:solidFill>
                      <a:prstDash val="dot"/>
                    </a:lnL>
                    <a:lnR w="3175">
                      <a:solidFill>
                        <a:srgbClr val="54C888"/>
                      </a:solidFill>
                      <a:prstDash val="dot"/>
                    </a:lnR>
                    <a:lnT w="3175">
                      <a:solidFill>
                        <a:srgbClr val="54C888"/>
                      </a:solidFill>
                      <a:prstDash val="dot"/>
                    </a:lnT>
                    <a:lnB w="3175">
                      <a:solidFill>
                        <a:srgbClr val="54C88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ctr" defTabSz="914400" rtl="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54C888"/>
                      </a:solidFill>
                      <a:prstDash val="dot"/>
                    </a:lnL>
                    <a:lnR w="19050" cap="rnd">
                      <a:solidFill>
                        <a:srgbClr val="54C888"/>
                      </a:solidFill>
                      <a:prstDash val="solid"/>
                    </a:lnR>
                    <a:lnT w="3175">
                      <a:solidFill>
                        <a:srgbClr val="54C888"/>
                      </a:solidFill>
                      <a:prstDash val="dot"/>
                    </a:lnT>
                    <a:lnB w="3175">
                      <a:solidFill>
                        <a:srgbClr val="54C88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61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 cap="rnd">
                      <a:solidFill>
                        <a:srgbClr val="54C888"/>
                      </a:solidFill>
                      <a:prstDash val="solid"/>
                    </a:lnL>
                    <a:lnR w="3175">
                      <a:solidFill>
                        <a:srgbClr val="54C888"/>
                      </a:solidFill>
                      <a:prstDash val="dot"/>
                    </a:lnR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800" b="1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54C888"/>
                      </a:solidFill>
                      <a:prstDash val="dot"/>
                    </a:lnL>
                    <a:lnR w="3175">
                      <a:solidFill>
                        <a:srgbClr val="54C888"/>
                      </a:solidFill>
                      <a:prstDash val="dot"/>
                    </a:lnR>
                    <a:lnT w="3175">
                      <a:solidFill>
                        <a:srgbClr val="54C888"/>
                      </a:solidFill>
                      <a:prstDash val="dot"/>
                    </a:lnT>
                    <a:lnB w="3175">
                      <a:solidFill>
                        <a:srgbClr val="54C88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54C888"/>
                      </a:solidFill>
                      <a:prstDash val="dot"/>
                    </a:lnL>
                    <a:lnR w="19050" cap="rnd">
                      <a:solidFill>
                        <a:srgbClr val="54C888"/>
                      </a:solidFill>
                      <a:prstDash val="solid"/>
                    </a:lnR>
                    <a:lnT w="3175">
                      <a:solidFill>
                        <a:srgbClr val="54C888"/>
                      </a:solidFill>
                      <a:prstDash val="dot"/>
                    </a:lnT>
                    <a:lnB w="3175">
                      <a:solidFill>
                        <a:srgbClr val="54C88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61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 cap="rnd">
                      <a:solidFill>
                        <a:srgbClr val="54C888"/>
                      </a:solidFill>
                      <a:prstDash val="solid"/>
                    </a:lnL>
                    <a:lnR w="3175">
                      <a:solidFill>
                        <a:srgbClr val="54C888"/>
                      </a:solidFill>
                      <a:prstDash val="dot"/>
                    </a:lnR>
                    <a:lnB w="19050" cap="rnd">
                      <a:solidFill>
                        <a:srgbClr val="54C88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800" b="1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54C888"/>
                      </a:solidFill>
                      <a:prstDash val="dot"/>
                    </a:lnL>
                    <a:lnR w="3175">
                      <a:solidFill>
                        <a:srgbClr val="54C888"/>
                      </a:solidFill>
                      <a:prstDash val="dot"/>
                    </a:lnR>
                    <a:lnT w="3175">
                      <a:solidFill>
                        <a:srgbClr val="54C888"/>
                      </a:solidFill>
                      <a:prstDash val="dot"/>
                    </a:lnT>
                    <a:lnB w="19050" cap="rnd">
                      <a:solidFill>
                        <a:srgbClr val="54C888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54C888"/>
                      </a:solidFill>
                      <a:prstDash val="dot"/>
                    </a:lnL>
                    <a:lnR w="19050" cap="rnd">
                      <a:solidFill>
                        <a:srgbClr val="54C888"/>
                      </a:solidFill>
                      <a:prstDash val="solid"/>
                    </a:lnR>
                    <a:lnT w="3175">
                      <a:solidFill>
                        <a:srgbClr val="54C888"/>
                      </a:solidFill>
                      <a:prstDash val="dot"/>
                    </a:lnT>
                    <a:lnB w="19050" cap="rnd">
                      <a:solidFill>
                        <a:srgbClr val="54C888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4080" y="2084705"/>
            <a:ext cx="4188460" cy="42462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56940" y="2084705"/>
            <a:ext cx="3787140" cy="42462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20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/>
          <a:lstStyle/>
          <a:p>
            <a:endParaRPr lang="zh-CN" altLang="en-US"/>
          </a:p>
        </p:txBody>
      </p:sp>
      <p:sp>
        <p:nvSpPr>
          <p:cNvPr id="161" name="文本框 160"/>
          <p:cNvSpPr txBox="1"/>
          <p:nvPr/>
        </p:nvSpPr>
        <p:spPr>
          <a:xfrm>
            <a:off x="5126038" y="3429000"/>
            <a:ext cx="2214562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二氧化碳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732145" y="1597978"/>
            <a:ext cx="938848" cy="1066165"/>
            <a:chOff x="7837774" y="1624936"/>
            <a:chExt cx="894383" cy="924675"/>
          </a:xfrm>
          <a:solidFill>
            <a:srgbClr val="00B050"/>
          </a:solidFill>
        </p:grpSpPr>
        <p:sp>
          <p:nvSpPr>
            <p:cNvPr id="182" name="六边形 181"/>
            <p:cNvSpPr/>
            <p:nvPr/>
          </p:nvSpPr>
          <p:spPr>
            <a:xfrm rot="5400000">
              <a:off x="7825804" y="1643258"/>
              <a:ext cx="924675" cy="888031"/>
            </a:xfrm>
            <a:prstGeom prst="hexagon">
              <a:avLst>
                <a:gd name="adj" fmla="val 28571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200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84" name="文本框 183"/>
            <p:cNvSpPr txBox="1"/>
            <p:nvPr/>
          </p:nvSpPr>
          <p:spPr>
            <a:xfrm>
              <a:off x="7837774" y="1842292"/>
              <a:ext cx="894080" cy="4527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zh-CN" altLang="en-US" sz="2800" b="1" strike="noStrike" noProof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组成</a:t>
              </a:r>
              <a:r>
                <a:rPr lang="zh-CN" altLang="en-US" sz="2400" b="1" strike="noStrike" noProof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endParaRPr lang="zh-CN" altLang="en-US" sz="2400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 rot="8100000">
            <a:off x="6997752" y="4490203"/>
            <a:ext cx="921600" cy="1065600"/>
            <a:chOff x="7795546" y="1519834"/>
            <a:chExt cx="921600" cy="1065600"/>
          </a:xfrm>
          <a:solidFill>
            <a:srgbClr val="00B050"/>
          </a:solidFill>
        </p:grpSpPr>
        <p:sp>
          <p:nvSpPr>
            <p:cNvPr id="186" name="六边形 185"/>
            <p:cNvSpPr/>
            <p:nvPr/>
          </p:nvSpPr>
          <p:spPr>
            <a:xfrm rot="5400000">
              <a:off x="7723546" y="1591834"/>
              <a:ext cx="1065600" cy="921600"/>
            </a:xfrm>
            <a:prstGeom prst="hexagon">
              <a:avLst>
                <a:gd name="adj" fmla="val 28571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200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87" name="文本框 186"/>
            <p:cNvSpPr txBox="1"/>
            <p:nvPr/>
          </p:nvSpPr>
          <p:spPr>
            <a:xfrm rot="10800000">
              <a:off x="7806731" y="1814598"/>
              <a:ext cx="894080" cy="52197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fontAlgn="base"/>
              <a:r>
                <a:rPr lang="zh-CN" altLang="en-US" sz="2800" b="1" strike="noStrike" noProof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性质</a:t>
              </a:r>
            </a:p>
          </p:txBody>
        </p:sp>
      </p:grpSp>
      <p:grpSp>
        <p:nvGrpSpPr>
          <p:cNvPr id="188" name="组合 187"/>
          <p:cNvGrpSpPr/>
          <p:nvPr/>
        </p:nvGrpSpPr>
        <p:grpSpPr>
          <a:xfrm rot="3540000">
            <a:off x="7427427" y="2720933"/>
            <a:ext cx="936000" cy="1065600"/>
            <a:chOff x="7660517" y="1607608"/>
            <a:chExt cx="936000" cy="1065600"/>
          </a:xfrm>
          <a:solidFill>
            <a:srgbClr val="00B050"/>
          </a:solidFill>
        </p:grpSpPr>
        <p:sp>
          <p:nvSpPr>
            <p:cNvPr id="189" name="六边形 188"/>
            <p:cNvSpPr/>
            <p:nvPr/>
          </p:nvSpPr>
          <p:spPr>
            <a:xfrm rot="5400000">
              <a:off x="7595717" y="1672408"/>
              <a:ext cx="1065600" cy="936000"/>
            </a:xfrm>
            <a:prstGeom prst="hexagon">
              <a:avLst>
                <a:gd name="adj" fmla="val 28571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200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7685720" y="1881389"/>
              <a:ext cx="894080" cy="52197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fontAlgn="base"/>
              <a:r>
                <a:rPr lang="zh-CN" altLang="en-US" sz="2800" b="1" strike="noStrike" noProof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结构</a:t>
              </a:r>
            </a:p>
          </p:txBody>
        </p:sp>
      </p:grpSp>
      <p:grpSp>
        <p:nvGrpSpPr>
          <p:cNvPr id="191" name="组合 190"/>
          <p:cNvGrpSpPr/>
          <p:nvPr/>
        </p:nvGrpSpPr>
        <p:grpSpPr>
          <a:xfrm rot="3180000">
            <a:off x="4427335" y="4453703"/>
            <a:ext cx="938500" cy="1065600"/>
            <a:chOff x="7793354" y="1570024"/>
            <a:chExt cx="938500" cy="1065598"/>
          </a:xfrm>
          <a:solidFill>
            <a:srgbClr val="00B050"/>
          </a:solidFill>
        </p:grpSpPr>
        <p:sp>
          <p:nvSpPr>
            <p:cNvPr id="192" name="六边形 191"/>
            <p:cNvSpPr/>
            <p:nvPr/>
          </p:nvSpPr>
          <p:spPr>
            <a:xfrm rot="5400000">
              <a:off x="7721355" y="1642023"/>
              <a:ext cx="1065598" cy="921600"/>
            </a:xfrm>
            <a:prstGeom prst="hexagon">
              <a:avLst>
                <a:gd name="adj" fmla="val 28571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200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3" name="文本框 192"/>
            <p:cNvSpPr txBox="1"/>
            <p:nvPr/>
          </p:nvSpPr>
          <p:spPr>
            <a:xfrm>
              <a:off x="7837774" y="1842292"/>
              <a:ext cx="894080" cy="52196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fontAlgn="base"/>
              <a:r>
                <a:rPr lang="zh-CN" altLang="en-US" sz="2800" b="1" strike="noStrike" noProof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变化</a:t>
              </a:r>
            </a:p>
          </p:txBody>
        </p:sp>
      </p:grpSp>
      <p:grpSp>
        <p:nvGrpSpPr>
          <p:cNvPr id="194" name="组合 193"/>
          <p:cNvGrpSpPr/>
          <p:nvPr/>
        </p:nvGrpSpPr>
        <p:grpSpPr>
          <a:xfrm rot="17640000">
            <a:off x="4006893" y="2845453"/>
            <a:ext cx="921600" cy="1065600"/>
            <a:chOff x="7708371" y="1590427"/>
            <a:chExt cx="921600" cy="1065603"/>
          </a:xfrm>
          <a:solidFill>
            <a:srgbClr val="00B050"/>
          </a:solidFill>
        </p:grpSpPr>
        <p:sp>
          <p:nvSpPr>
            <p:cNvPr id="195" name="六边形 194"/>
            <p:cNvSpPr/>
            <p:nvPr/>
          </p:nvSpPr>
          <p:spPr>
            <a:xfrm rot="5400000">
              <a:off x="7636369" y="1662428"/>
              <a:ext cx="1065603" cy="921600"/>
            </a:xfrm>
            <a:prstGeom prst="hexagon">
              <a:avLst>
                <a:gd name="adj" fmla="val 28571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200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7733729" y="1862462"/>
              <a:ext cx="894080" cy="52197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fontAlgn="base"/>
              <a:r>
                <a:rPr lang="zh-CN" altLang="en-US" sz="2800" b="1" strike="noStrike" noProof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用途</a:t>
              </a:r>
            </a:p>
          </p:txBody>
        </p:sp>
      </p:grpSp>
      <p:grpSp>
        <p:nvGrpSpPr>
          <p:cNvPr id="24584" name="组合 236"/>
          <p:cNvGrpSpPr/>
          <p:nvPr/>
        </p:nvGrpSpPr>
        <p:grpSpPr>
          <a:xfrm>
            <a:off x="1458913" y="-44450"/>
            <a:ext cx="9229725" cy="1165225"/>
            <a:chOff x="107514" y="2596595"/>
            <a:chExt cx="11976972" cy="1910092"/>
          </a:xfrm>
        </p:grpSpPr>
        <p:pic>
          <p:nvPicPr>
            <p:cNvPr id="24585" name="图片 23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/>
            <a:srcRect t="76775"/>
            <a:stretch>
              <a:fillRect/>
            </a:stretch>
          </p:blipFill>
          <p:spPr>
            <a:xfrm>
              <a:off x="107514" y="4234205"/>
              <a:ext cx="11976972" cy="2724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6" name="图片 238"/>
            <p:cNvPicPr>
              <a:picLocks noChangeAspect="1"/>
            </p:cNvPicPr>
            <p:nvPr/>
          </p:nvPicPr>
          <p:blipFill>
            <a:blip r:embed="rId6"/>
            <a:srcRect t="76775"/>
            <a:stretch>
              <a:fillRect/>
            </a:stretch>
          </p:blipFill>
          <p:spPr>
            <a:xfrm flipV="1">
              <a:off x="107514" y="2596595"/>
              <a:ext cx="11976972" cy="27877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9" name="组合 38"/>
          <p:cNvGrpSpPr/>
          <p:nvPr/>
        </p:nvGrpSpPr>
        <p:grpSpPr>
          <a:xfrm>
            <a:off x="1459098" y="2926658"/>
            <a:ext cx="1688565" cy="1688466"/>
            <a:chOff x="1720" y="4396"/>
            <a:chExt cx="3118" cy="2922"/>
          </a:xfrm>
        </p:grpSpPr>
        <p:sp>
          <p:nvSpPr>
            <p:cNvPr id="24588" name="文本框 119"/>
            <p:cNvSpPr txBox="1"/>
            <p:nvPr/>
          </p:nvSpPr>
          <p:spPr>
            <a:xfrm>
              <a:off x="2182" y="5245"/>
              <a:ext cx="2297" cy="12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 b="1" dirty="0">
                  <a:solidFill>
                    <a:srgbClr val="081AFC"/>
                  </a:solidFill>
                  <a:latin typeface="微软雅黑" panose="020B0503020204020204" charset="-122"/>
                  <a:ea typeface="微软雅黑" panose="020B0503020204020204" charset="-122"/>
                </a:rPr>
                <a:t>生活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1720" y="4396"/>
              <a:ext cx="3118" cy="2922"/>
            </a:xfrm>
            <a:prstGeom prst="ellipse">
              <a:avLst/>
            </a:prstGeom>
            <a:noFill/>
            <a:ln w="1270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272733" y="125730"/>
            <a:ext cx="3384000" cy="900000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总结与提升</a:t>
            </a:r>
            <a:endParaRPr lang="en-US" altLang="zh-CN" sz="48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ysClr val="windowText" lastClr="000000">
                    <a:alpha val="40000"/>
                  </a:sys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5" name="文本框 6"/>
          <p:cNvSpPr txBox="1"/>
          <p:nvPr/>
        </p:nvSpPr>
        <p:spPr>
          <a:xfrm>
            <a:off x="3917705" y="160877"/>
            <a:ext cx="827384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 noProof="1">
                <a:solidFill>
                  <a:srgbClr val="081AF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你感悟到什么？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330575" y="3544888"/>
            <a:ext cx="1439863" cy="398462"/>
            <a:chOff x="3137" y="8656"/>
            <a:chExt cx="2268" cy="626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137" y="8656"/>
              <a:ext cx="2268" cy="0"/>
            </a:xfrm>
            <a:prstGeom prst="line">
              <a:avLst/>
            </a:prstGeom>
            <a:ln w="1143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137" y="9282"/>
              <a:ext cx="2268" cy="0"/>
            </a:xfrm>
            <a:prstGeom prst="line">
              <a:avLst/>
            </a:prstGeom>
            <a:ln w="1143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椭圆 18"/>
          <p:cNvSpPr/>
          <p:nvPr/>
        </p:nvSpPr>
        <p:spPr>
          <a:xfrm rot="16200000">
            <a:off x="4866481" y="2858294"/>
            <a:ext cx="2036763" cy="1825625"/>
          </a:xfrm>
          <a:custGeom>
            <a:avLst/>
            <a:gdLst/>
            <a:ahLst/>
            <a:cxnLst/>
            <a:rect l="l" t="t" r="r" b="b"/>
            <a:pathLst>
              <a:path w="1438297" h="1253961">
                <a:moveTo>
                  <a:pt x="709345" y="67"/>
                </a:moveTo>
                <a:cubicBezTo>
                  <a:pt x="1001692" y="-3923"/>
                  <a:pt x="1267354" y="169479"/>
                  <a:pt x="1381366" y="438707"/>
                </a:cubicBezTo>
                <a:cubicBezTo>
                  <a:pt x="1493979" y="704629"/>
                  <a:pt x="1436500" y="1011747"/>
                  <a:pt x="1235753" y="1218380"/>
                </a:cubicBezTo>
                <a:cubicBezTo>
                  <a:pt x="1228463" y="1236727"/>
                  <a:pt x="1210520" y="1249627"/>
                  <a:pt x="1189563" y="1249627"/>
                </a:cubicBezTo>
                <a:cubicBezTo>
                  <a:pt x="1161965" y="1249627"/>
                  <a:pt x="1139593" y="1227255"/>
                  <a:pt x="1139593" y="1199657"/>
                </a:cubicBezTo>
                <a:cubicBezTo>
                  <a:pt x="1139593" y="1182741"/>
                  <a:pt x="1147999" y="1167788"/>
                  <a:pt x="1161387" y="1159497"/>
                </a:cubicBezTo>
                <a:lnTo>
                  <a:pt x="1160988" y="1159099"/>
                </a:lnTo>
                <a:cubicBezTo>
                  <a:pt x="1339859" y="979468"/>
                  <a:pt x="1392172" y="709424"/>
                  <a:pt x="1293318" y="475993"/>
                </a:cubicBezTo>
                <a:cubicBezTo>
                  <a:pt x="1194465" y="242562"/>
                  <a:pt x="964125" y="92215"/>
                  <a:pt x="710649" y="95675"/>
                </a:cubicBezTo>
                <a:cubicBezTo>
                  <a:pt x="457173" y="99135"/>
                  <a:pt x="231023" y="255712"/>
                  <a:pt x="138577" y="491754"/>
                </a:cubicBezTo>
                <a:cubicBezTo>
                  <a:pt x="48191" y="722536"/>
                  <a:pt x="103211" y="984362"/>
                  <a:pt x="278147" y="1158443"/>
                </a:cubicBezTo>
                <a:cubicBezTo>
                  <a:pt x="295721" y="1166064"/>
                  <a:pt x="307932" y="1183602"/>
                  <a:pt x="307932" y="1203991"/>
                </a:cubicBezTo>
                <a:cubicBezTo>
                  <a:pt x="307932" y="1231589"/>
                  <a:pt x="285560" y="1253961"/>
                  <a:pt x="257962" y="1253961"/>
                </a:cubicBezTo>
                <a:cubicBezTo>
                  <a:pt x="244659" y="1253961"/>
                  <a:pt x="232570" y="1248763"/>
                  <a:pt x="223786" y="1240106"/>
                </a:cubicBezTo>
                <a:lnTo>
                  <a:pt x="223615" y="1240286"/>
                </a:lnTo>
                <a:lnTo>
                  <a:pt x="222931" y="1239529"/>
                </a:lnTo>
                <a:cubicBezTo>
                  <a:pt x="222653" y="1239352"/>
                  <a:pt x="222426" y="1239124"/>
                  <a:pt x="222283" y="1238813"/>
                </a:cubicBezTo>
                <a:cubicBezTo>
                  <a:pt x="11426" y="1037418"/>
                  <a:pt x="-56835" y="728509"/>
                  <a:pt x="49546" y="456885"/>
                </a:cubicBezTo>
                <a:cubicBezTo>
                  <a:pt x="156168" y="184646"/>
                  <a:pt x="416999" y="4058"/>
                  <a:pt x="709345" y="6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z="2400" strike="noStrike" noProof="1"/>
          </a:p>
        </p:txBody>
      </p:sp>
      <p:grpSp>
        <p:nvGrpSpPr>
          <p:cNvPr id="33" name="组合 32"/>
          <p:cNvGrpSpPr/>
          <p:nvPr/>
        </p:nvGrpSpPr>
        <p:grpSpPr>
          <a:xfrm>
            <a:off x="9155430" y="2970530"/>
            <a:ext cx="1688358" cy="1689100"/>
            <a:chOff x="14601" y="4215"/>
            <a:chExt cx="3265" cy="3122"/>
          </a:xfrm>
        </p:grpSpPr>
        <p:sp>
          <p:nvSpPr>
            <p:cNvPr id="24597" name="文本框 33"/>
            <p:cNvSpPr txBox="1"/>
            <p:nvPr/>
          </p:nvSpPr>
          <p:spPr>
            <a:xfrm>
              <a:off x="15010" y="5042"/>
              <a:ext cx="2557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000" b="1" dirty="0">
                  <a:solidFill>
                    <a:srgbClr val="081AFC"/>
                  </a:solidFill>
                  <a:latin typeface="微软雅黑" panose="020B0503020204020204" charset="-122"/>
                  <a:ea typeface="微软雅黑" panose="020B0503020204020204" charset="-122"/>
                </a:rPr>
                <a:t>化学</a:t>
              </a:r>
            </a:p>
          </p:txBody>
        </p:sp>
        <p:sp>
          <p:nvSpPr>
            <p:cNvPr id="35" name="椭圆 34"/>
            <p:cNvSpPr/>
            <p:nvPr/>
          </p:nvSpPr>
          <p:spPr>
            <a:xfrm>
              <a:off x="14601" y="4215"/>
              <a:ext cx="3265" cy="3122"/>
            </a:xfrm>
            <a:prstGeom prst="ellipse">
              <a:avLst/>
            </a:prstGeom>
            <a:noFill/>
            <a:ln w="1270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83488" y="3651250"/>
            <a:ext cx="1441450" cy="396875"/>
            <a:chOff x="3137" y="8656"/>
            <a:chExt cx="2268" cy="626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3137" y="8656"/>
              <a:ext cx="2268" cy="0"/>
            </a:xfrm>
            <a:prstGeom prst="line">
              <a:avLst/>
            </a:prstGeom>
            <a:ln w="1143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137" y="9282"/>
              <a:ext cx="2268" cy="0"/>
            </a:xfrm>
            <a:prstGeom prst="line">
              <a:avLst/>
            </a:prstGeom>
            <a:ln w="1143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/>
          <p:cNvSpPr/>
          <p:nvPr/>
        </p:nvSpPr>
        <p:spPr>
          <a:xfrm>
            <a:off x="5047615" y="2702560"/>
            <a:ext cx="2308225" cy="2160000"/>
          </a:xfrm>
          <a:prstGeom prst="ellipse">
            <a:avLst/>
          </a:prstGeom>
          <a:noFill/>
          <a:ln w="127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/>
      <p:bldP spid="32" grpId="0" bldLvl="0" animBg="1"/>
      <p:bldP spid="2" grpId="0" bldLvl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8"/>
          <p:cNvSpPr>
            <a:spLocks noGrp="1"/>
          </p:cNvSpPr>
          <p:nvPr>
            <p:ph type="ctrTitle"/>
          </p:nvPr>
        </p:nvSpPr>
        <p:spPr>
          <a:xfrm>
            <a:off x="4723130" y="2456180"/>
            <a:ext cx="7347585" cy="1656080"/>
          </a:xfrm>
        </p:spPr>
        <p:txBody>
          <a:bodyPr vert="horz" lIns="91440" tIns="45720" rIns="91440" bIns="45720" anchor="b">
            <a:normAutofit/>
          </a:bodyPr>
          <a:lstStyle/>
          <a:p>
            <a:pPr algn="l" defTabSz="914400">
              <a:buClrTx/>
              <a:buSzTx/>
              <a:buFontTx/>
            </a:pPr>
            <a:r>
              <a:rPr lang="zh-CN" altLang="en-US" sz="8890" kern="120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恳请批评指正</a:t>
            </a:r>
            <a:r>
              <a:rPr lang="en-US" altLang="zh-CN" sz="8890" kern="120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!</a:t>
            </a:r>
            <a:endParaRPr lang="zh-CN" altLang="en-US" sz="8890" kern="1200">
              <a:solidFill>
                <a:srgbClr val="081AF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626" name="副标题 19"/>
          <p:cNvSpPr>
            <a:spLocks noGrp="1"/>
          </p:cNvSpPr>
          <p:nvPr>
            <p:ph type="subTitle" idx="1"/>
          </p:nvPr>
        </p:nvSpPr>
        <p:spPr>
          <a:xfrm>
            <a:off x="4905375" y="4538663"/>
            <a:ext cx="6983413" cy="468312"/>
          </a:xfrm>
        </p:spPr>
        <p:txBody>
          <a:bodyPr vert="horz" lIns="91440" tIns="45720" rIns="91440" bIns="45720" anchor="t"/>
          <a:lstStyle/>
          <a:p>
            <a:pPr defTabSz="914400">
              <a:buSzPct val="80000"/>
            </a:pPr>
            <a:endParaRPr lang="zh-CN" altLang="en-US" kern="120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6"/>
          <p:cNvSpPr txBox="1"/>
          <p:nvPr/>
        </p:nvSpPr>
        <p:spPr>
          <a:xfrm>
            <a:off x="3158879" y="4669"/>
            <a:ext cx="827384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性质决定用途，用途体现性质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588" y="-11112"/>
            <a:ext cx="2879725" cy="846138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知识梳理</a:t>
            </a:r>
            <a:endParaRPr lang="zh-CN" altLang="en-US" sz="48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ysClr val="windowText" lastClr="000000">
                    <a:alpha val="40000"/>
                  </a:sys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295910" y="1000125"/>
          <a:ext cx="4721225" cy="5516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721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948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干冰易升华</a:t>
                      </a:r>
                      <a:endParaRPr lang="zh-CN" altLang="en-US" sz="3200" b="1" spc="13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8DCFA3"/>
                      </a:solidFill>
                      <a:prstDash val="dot"/>
                    </a:lnL>
                    <a:lnR w="3175">
                      <a:solidFill>
                        <a:srgbClr val="8DCFA3"/>
                      </a:solidFill>
                      <a:prstDash val="dot"/>
                    </a:lnR>
                    <a:lnT w="19050">
                      <a:solidFill>
                        <a:srgbClr val="8DCFA3"/>
                      </a:solidFill>
                      <a:prstDash val="solid"/>
                    </a:lnT>
                    <a:lnB w="3175">
                      <a:solidFill>
                        <a:srgbClr val="8DCFA3"/>
                      </a:solidFill>
                      <a:prstDash val="dot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948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能溶于水</a:t>
                      </a:r>
                      <a:endParaRPr lang="zh-CN" altLang="en-US" sz="3200" b="1" spc="13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8DCFA3"/>
                      </a:solidFill>
                      <a:prstDash val="dot"/>
                    </a:lnL>
                    <a:lnR w="3175">
                      <a:solidFill>
                        <a:srgbClr val="8DCFA3"/>
                      </a:solidFill>
                      <a:prstDash val="dot"/>
                    </a:lnR>
                    <a:lnT w="3175">
                      <a:solidFill>
                        <a:srgbClr val="8DCFA3"/>
                      </a:solidFill>
                      <a:prstDash val="dot"/>
                    </a:lnT>
                    <a:lnB w="3175">
                      <a:solidFill>
                        <a:srgbClr val="8DCFA3"/>
                      </a:solidFill>
                      <a:prstDash val="dot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948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密度比空气大</a:t>
                      </a:r>
                      <a:endParaRPr lang="zh-CN" altLang="en-US" sz="3200" b="1" spc="13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8DCFA3"/>
                      </a:solidFill>
                      <a:prstDash val="dot"/>
                    </a:lnL>
                    <a:lnR w="3175">
                      <a:solidFill>
                        <a:srgbClr val="8DCFA3"/>
                      </a:solidFill>
                      <a:prstDash val="dot"/>
                    </a:lnR>
                    <a:lnT w="3175">
                      <a:solidFill>
                        <a:srgbClr val="8DCFA3"/>
                      </a:solidFill>
                      <a:prstDash val="dot"/>
                    </a:lnT>
                    <a:lnB w="3175">
                      <a:solidFill>
                        <a:srgbClr val="8DCFA3"/>
                      </a:solidFill>
                      <a:prstDash val="dot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948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不可燃，不助燃</a:t>
                      </a:r>
                      <a:endParaRPr lang="zh-CN" altLang="en-US" sz="3200" b="1" spc="13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8DCFA3"/>
                      </a:solidFill>
                      <a:prstDash val="dot"/>
                    </a:lnL>
                    <a:lnR w="3175">
                      <a:solidFill>
                        <a:srgbClr val="8DCFA3"/>
                      </a:solidFill>
                      <a:prstDash val="dot"/>
                    </a:lnR>
                    <a:lnT w="3175">
                      <a:solidFill>
                        <a:srgbClr val="8DCFA3"/>
                      </a:solidFill>
                      <a:prstDash val="dot"/>
                    </a:lnT>
                    <a:lnB w="3175">
                      <a:solidFill>
                        <a:srgbClr val="8DCFA3"/>
                      </a:solidFill>
                      <a:prstDash val="dot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948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能与水反应</a:t>
                      </a:r>
                      <a:endParaRPr lang="zh-CN" altLang="en-US" sz="3200" b="1" spc="13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8DCFA3"/>
                      </a:solidFill>
                      <a:prstDash val="dot"/>
                    </a:lnL>
                    <a:lnR w="3175">
                      <a:solidFill>
                        <a:srgbClr val="8DCFA3"/>
                      </a:solidFill>
                      <a:prstDash val="dot"/>
                    </a:lnR>
                    <a:lnT w="3175">
                      <a:solidFill>
                        <a:srgbClr val="8DCFA3"/>
                      </a:solidFill>
                      <a:prstDash val="dot"/>
                    </a:lnT>
                    <a:lnB w="3175">
                      <a:solidFill>
                        <a:srgbClr val="8DCFA3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948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能使澄清石灰水变浑浊</a:t>
                      </a:r>
                      <a:endParaRPr lang="zh-CN" altLang="en-US" sz="3200" b="1" spc="13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8DCFA3"/>
                      </a:solidFill>
                      <a:prstDash val="dot"/>
                    </a:lnL>
                    <a:lnR w="3175">
                      <a:solidFill>
                        <a:srgbClr val="8DCFA3"/>
                      </a:solidFill>
                      <a:prstDash val="dot"/>
                    </a:lnR>
                    <a:lnT w="3175">
                      <a:solidFill>
                        <a:srgbClr val="8DCFA3"/>
                      </a:solidFill>
                      <a:prstDash val="dot"/>
                    </a:lnT>
                    <a:lnB w="3175">
                      <a:solidFill>
                        <a:srgbClr val="8DCFA3"/>
                      </a:solidFill>
                      <a:prstDash val="dot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900295" y="1000125"/>
          <a:ext cx="7101205" cy="630999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101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2908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600" b="1" spc="13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舞台云雾、人工降雨、制冷剂</a:t>
                      </a:r>
                    </a:p>
                  </a:txBody>
                  <a:tcPr marL="317500" marR="317500" marT="215900" marB="215900" anchor="ctr">
                    <a:lnL w="3175">
                      <a:solidFill>
                        <a:srgbClr val="8DCFA3"/>
                      </a:solidFill>
                      <a:prstDash val="dot"/>
                    </a:lnL>
                    <a:lnR w="3175">
                      <a:solidFill>
                        <a:srgbClr val="8DCFA3"/>
                      </a:solidFill>
                      <a:prstDash val="dot"/>
                    </a:lnR>
                    <a:lnT w="19050">
                      <a:solidFill>
                        <a:srgbClr val="8DCFA3"/>
                      </a:solidFill>
                      <a:prstDash val="solid"/>
                    </a:lnT>
                    <a:lnB w="3175">
                      <a:solidFill>
                        <a:srgbClr val="8DCFA3"/>
                      </a:solidFill>
                      <a:prstDash val="dot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04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600" b="1" spc="13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制碳酸饮料</a:t>
                      </a:r>
                    </a:p>
                  </a:txBody>
                  <a:tcPr marL="317500" marR="317500" marT="215900" marB="215900" anchor="ctr">
                    <a:lnL w="3175">
                      <a:solidFill>
                        <a:srgbClr val="8DCFA3"/>
                      </a:solidFill>
                      <a:prstDash val="dot"/>
                    </a:lnL>
                    <a:lnR w="3175">
                      <a:solidFill>
                        <a:srgbClr val="8DCFA3"/>
                      </a:solidFill>
                      <a:prstDash val="dot"/>
                    </a:lnR>
                    <a:lnT w="3175">
                      <a:solidFill>
                        <a:srgbClr val="8DCFA3"/>
                      </a:solidFill>
                      <a:prstDash val="dot"/>
                    </a:lnT>
                    <a:lnB w="3175">
                      <a:solidFill>
                        <a:srgbClr val="8DCFA3"/>
                      </a:solidFill>
                      <a:prstDash val="dot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3959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3600" b="1" spc="13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灭火</a:t>
                      </a: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3600" b="1" spc="13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317500" marR="317500" marT="215900" marB="215900" anchor="ctr">
                    <a:lnL w="3175">
                      <a:solidFill>
                        <a:srgbClr val="8DCFA3"/>
                      </a:solidFill>
                      <a:prstDash val="dot"/>
                    </a:lnL>
                    <a:lnR w="3175">
                      <a:solidFill>
                        <a:srgbClr val="8DCFA3"/>
                      </a:solidFill>
                      <a:prstDash val="dot"/>
                    </a:lnR>
                    <a:lnT w="3175">
                      <a:solidFill>
                        <a:srgbClr val="8DCFA3"/>
                      </a:solidFill>
                      <a:prstDash val="dot"/>
                    </a:lnT>
                    <a:lnB w="3175">
                      <a:solidFill>
                        <a:srgbClr val="8DCFA3"/>
                      </a:solidFill>
                      <a:prstDash val="dot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04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600" b="1" spc="13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制碳酸饮料、做气体肥料</a:t>
                      </a:r>
                    </a:p>
                  </a:txBody>
                  <a:tcPr marL="317500" marR="317500" marT="215900" marB="215900" anchor="ctr">
                    <a:lnL w="3175">
                      <a:solidFill>
                        <a:srgbClr val="8DCFA3"/>
                      </a:solidFill>
                      <a:prstDash val="dot"/>
                    </a:lnL>
                    <a:lnR w="3175">
                      <a:solidFill>
                        <a:srgbClr val="8DCFA3"/>
                      </a:solidFill>
                      <a:prstDash val="dot"/>
                    </a:lnR>
                    <a:lnT w="3175">
                      <a:solidFill>
                        <a:srgbClr val="8DCFA3"/>
                      </a:solidFill>
                      <a:prstDash val="dot"/>
                    </a:lnT>
                    <a:lnB w="3175">
                      <a:solidFill>
                        <a:srgbClr val="8DCFA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04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600" b="1" spc="13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检验二氧化碳</a:t>
                      </a:r>
                    </a:p>
                  </a:txBody>
                  <a:tcPr marL="317500" marR="317500" marT="215900" marB="215900" anchor="ctr">
                    <a:lnL w="3175">
                      <a:solidFill>
                        <a:srgbClr val="8DCFA3"/>
                      </a:solidFill>
                      <a:prstDash val="dot"/>
                    </a:lnL>
                    <a:lnR w="3175">
                      <a:solidFill>
                        <a:srgbClr val="8DCFA3"/>
                      </a:solidFill>
                      <a:prstDash val="dot"/>
                    </a:lnR>
                    <a:lnT w="3175">
                      <a:solidFill>
                        <a:srgbClr val="8DCFA3"/>
                      </a:solidFill>
                      <a:prstDash val="dot"/>
                    </a:lnT>
                    <a:lnB w="3175">
                      <a:solidFill>
                        <a:srgbClr val="8DCFA3"/>
                      </a:solidFill>
                      <a:prstDash val="dot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12713" y="1080770"/>
            <a:ext cx="2700338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</a:t>
            </a:r>
            <a:r>
              <a:rPr lang="en-US" altLang="zh-CN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2909965" y="1042834"/>
            <a:ext cx="6998970" cy="1076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noProof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用镊子夹取几粒干冰置于瘪的密</a:t>
            </a:r>
          </a:p>
          <a:p>
            <a:r>
              <a:rPr lang="zh-CN" altLang="en-US" sz="3200" b="1" noProof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封袋中，封好袋口，观察现象。</a:t>
            </a:r>
          </a:p>
        </p:txBody>
      </p:sp>
      <p:sp>
        <p:nvSpPr>
          <p:cNvPr id="6149" name="文本框 9"/>
          <p:cNvSpPr txBox="1"/>
          <p:nvPr/>
        </p:nvSpPr>
        <p:spPr>
          <a:xfrm>
            <a:off x="2896566" y="3441779"/>
            <a:ext cx="9158684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注意：干冰温度很低，会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冻伤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手，千万不能用手摸。使用时用镊子夹取。</a:t>
            </a:r>
          </a:p>
        </p:txBody>
      </p:sp>
      <p:sp>
        <p:nvSpPr>
          <p:cNvPr id="7186" name="文本框 4"/>
          <p:cNvSpPr txBox="1"/>
          <p:nvPr/>
        </p:nvSpPr>
        <p:spPr>
          <a:xfrm>
            <a:off x="223838" y="127000"/>
            <a:ext cx="822452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环节一    探究二氧化碳的性质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39680" y="2651402"/>
            <a:ext cx="8512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现象：干冰逐渐减少，密封袋逐渐膨胀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9024937" y="541972"/>
            <a:ext cx="3054350" cy="1821180"/>
            <a:chOff x="15241" y="491"/>
            <a:chExt cx="4810" cy="2868"/>
          </a:xfrm>
        </p:grpSpPr>
        <p:cxnSp>
          <p:nvCxnSpPr>
            <p:cNvPr id="17" name="直接连接符 16"/>
            <p:cNvCxnSpPr/>
            <p:nvPr/>
          </p:nvCxnSpPr>
          <p:spPr>
            <a:xfrm flipV="1">
              <a:off x="17031" y="913"/>
              <a:ext cx="812" cy="497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/>
            <p:cNvGrpSpPr/>
            <p:nvPr/>
          </p:nvGrpSpPr>
          <p:grpSpPr>
            <a:xfrm>
              <a:off x="15241" y="491"/>
              <a:ext cx="4810" cy="2869"/>
              <a:chOff x="14418" y="490"/>
              <a:chExt cx="4810" cy="2869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16728" y="2053"/>
                <a:ext cx="156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b="1">
                    <a:solidFill>
                      <a:srgbClr val="081AFC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干冰</a:t>
                </a: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14418" y="547"/>
                <a:ext cx="2426" cy="2813"/>
                <a:chOff x="15592" y="200"/>
                <a:chExt cx="2426" cy="2813"/>
              </a:xfrm>
            </p:grpSpPr>
            <p:sp>
              <p:nvSpPr>
                <p:cNvPr id="87" name="椭圆 42"/>
                <p:cNvSpPr/>
                <p:nvPr/>
              </p:nvSpPr>
              <p:spPr>
                <a:xfrm>
                  <a:off x="16836" y="2730"/>
                  <a:ext cx="292" cy="28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sp>
            <p:sp>
              <p:nvSpPr>
                <p:cNvPr id="88" name="椭圆 42"/>
                <p:cNvSpPr/>
                <p:nvPr/>
              </p:nvSpPr>
              <p:spPr>
                <a:xfrm>
                  <a:off x="16436" y="2730"/>
                  <a:ext cx="292" cy="28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sp>
            <p:cxnSp>
              <p:nvCxnSpPr>
                <p:cNvPr id="4" name="直接连接符 3"/>
                <p:cNvCxnSpPr>
                  <a:stCxn id="87" idx="1"/>
                </p:cNvCxnSpPr>
                <p:nvPr/>
              </p:nvCxnSpPr>
              <p:spPr>
                <a:xfrm flipV="1">
                  <a:off x="16879" y="2101"/>
                  <a:ext cx="1139" cy="670"/>
                </a:xfrm>
                <a:prstGeom prst="line">
                  <a:avLst/>
                </a:prstGeom>
                <a:ln w="25400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5" name="组合 14"/>
                <p:cNvGrpSpPr/>
                <p:nvPr/>
              </p:nvGrpSpPr>
              <p:grpSpPr>
                <a:xfrm>
                  <a:off x="15592" y="200"/>
                  <a:ext cx="2058" cy="2813"/>
                  <a:chOff x="16257" y="1865"/>
                  <a:chExt cx="1858" cy="2456"/>
                </a:xfrm>
              </p:grpSpPr>
              <p:sp>
                <p:nvSpPr>
                  <p:cNvPr id="11" name="矩形 10"/>
                  <p:cNvSpPr/>
                  <p:nvPr/>
                </p:nvSpPr>
                <p:spPr>
                  <a:xfrm>
                    <a:off x="16295" y="1865"/>
                    <a:ext cx="1821" cy="2456"/>
                  </a:xfrm>
                  <a:prstGeom prst="rect">
                    <a:avLst/>
                  </a:prstGeom>
                  <a:noFill/>
                  <a:ln w="38100">
                    <a:solidFill>
                      <a:srgbClr val="000000"/>
                    </a:solidFill>
                  </a:ln>
                  <a:effectLst/>
                  <a:scene3d>
                    <a:camera prst="orthographicFront"/>
                    <a:lightRig rig="threePt" dir="t"/>
                  </a:scene3d>
                  <a:sp3d prstMaterial="legacyWirefram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4" name="直接连接符 13"/>
                  <p:cNvCxnSpPr/>
                  <p:nvPr/>
                </p:nvCxnSpPr>
                <p:spPr>
                  <a:xfrm>
                    <a:off x="16257" y="2207"/>
                    <a:ext cx="1847" cy="18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8" name="文本框 17"/>
              <p:cNvSpPr txBox="1"/>
              <p:nvPr/>
            </p:nvSpPr>
            <p:spPr>
              <a:xfrm>
                <a:off x="17020" y="490"/>
                <a:ext cx="220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b="1">
                    <a:solidFill>
                      <a:srgbClr val="081AFC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密封袋</a:t>
                </a: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999138" y="4597241"/>
            <a:ext cx="6071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Q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：如何检验气体是二氧化碳？</a:t>
            </a:r>
          </a:p>
        </p:txBody>
      </p:sp>
      <p:sp>
        <p:nvSpPr>
          <p:cNvPr id="67" name="圆角矩形 66"/>
          <p:cNvSpPr/>
          <p:nvPr/>
        </p:nvSpPr>
        <p:spPr>
          <a:xfrm>
            <a:off x="136750" y="4438968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1"/>
      <p:bldP spid="6" grpId="0"/>
      <p:bldP spid="2" grpId="0"/>
      <p:bldP spid="6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3237230" y="2035175"/>
            <a:ext cx="3513455" cy="1931670"/>
            <a:chOff x="2276" y="474"/>
            <a:chExt cx="5533" cy="3042"/>
          </a:xfrm>
        </p:grpSpPr>
        <p:sp>
          <p:nvSpPr>
            <p:cNvPr id="54" name="文本框 53"/>
            <p:cNvSpPr txBox="1"/>
            <p:nvPr/>
          </p:nvSpPr>
          <p:spPr>
            <a:xfrm>
              <a:off x="3248" y="2694"/>
              <a:ext cx="1193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>
                  <a:solidFill>
                    <a:srgbClr val="081AFC"/>
                  </a:solidFill>
                  <a:latin typeface="微软雅黑" panose="020B0503020204020204" charset="-122"/>
                  <a:ea typeface="微软雅黑" panose="020B0503020204020204" charset="-122"/>
                </a:rPr>
                <a:t>图</a:t>
              </a:r>
              <a:r>
                <a:rPr lang="en-US" altLang="zh-CN" sz="2800" b="1">
                  <a:solidFill>
                    <a:srgbClr val="081AFC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2276" y="474"/>
              <a:ext cx="5533" cy="2219"/>
              <a:chOff x="2276" y="474"/>
              <a:chExt cx="5533" cy="2219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4441" y="517"/>
                <a:ext cx="3369" cy="2177"/>
                <a:chOff x="9029" y="4726"/>
                <a:chExt cx="3369" cy="2178"/>
              </a:xfrm>
            </p:grpSpPr>
            <p:graphicFrame>
              <p:nvGraphicFramePr>
                <p:cNvPr id="57" name="对象 10"/>
                <p:cNvGraphicFramePr/>
                <p:nvPr/>
              </p:nvGraphicFramePr>
              <p:xfrm>
                <a:off x="9029" y="4726"/>
                <a:ext cx="3369" cy="92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41" r:id="rId4" imgW="1841500" imgH="381000" progId="ChemDraw.Document.6.0">
                        <p:embed/>
                      </p:oleObj>
                    </mc:Choice>
                    <mc:Fallback>
                      <p:oleObj r:id="rId4" imgW="1841500" imgH="381000" progId="ChemDraw.Document.6.0">
                        <p:embed/>
                        <p:pic>
                          <p:nvPicPr>
                            <p:cNvPr id="0" name="图片 3076"/>
                            <p:cNvPicPr/>
                            <p:nvPr/>
                          </p:nvPicPr>
                          <p:blipFill>
                            <a:blip r:embed="rId5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9029" y="4726"/>
                              <a:ext cx="3369" cy="927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pSp>
              <p:nvGrpSpPr>
                <p:cNvPr id="59" name="组合 21"/>
                <p:cNvGrpSpPr/>
                <p:nvPr/>
              </p:nvGrpSpPr>
              <p:grpSpPr>
                <a:xfrm>
                  <a:off x="10431" y="5736"/>
                  <a:ext cx="1700" cy="1168"/>
                  <a:chOff x="10431" y="5736"/>
                  <a:chExt cx="1700" cy="1168"/>
                </a:xfrm>
              </p:grpSpPr>
              <p:cxnSp>
                <p:nvCxnSpPr>
                  <p:cNvPr id="60" name="直接箭头连接符 59"/>
                  <p:cNvCxnSpPr/>
                  <p:nvPr/>
                </p:nvCxnSpPr>
                <p:spPr>
                  <a:xfrm>
                    <a:off x="10431" y="5736"/>
                    <a:ext cx="1700" cy="0"/>
                  </a:xfrm>
                  <a:prstGeom prst="straightConnector1">
                    <a:avLst/>
                  </a:prstGeom>
                  <a:ln w="3810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1" name="文本框 20"/>
                  <p:cNvSpPr txBox="1"/>
                  <p:nvPr/>
                </p:nvSpPr>
                <p:spPr>
                  <a:xfrm>
                    <a:off x="10816" y="5985"/>
                    <a:ext cx="931" cy="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>
                    <a:spAutoFit/>
                  </a:bodyPr>
                  <a:lstStyle/>
                  <a:p>
                    <a:r>
                      <a:rPr lang="zh-CN" altLang="en-US" sz="3200" b="1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rPr>
                      <a:t>吸</a:t>
                    </a:r>
                  </a:p>
                </p:txBody>
              </p:sp>
            </p:grpSp>
          </p:grpSp>
          <p:grpSp>
            <p:nvGrpSpPr>
              <p:cNvPr id="62" name="组合 61"/>
              <p:cNvGrpSpPr/>
              <p:nvPr/>
            </p:nvGrpSpPr>
            <p:grpSpPr>
              <a:xfrm rot="5400000">
                <a:off x="2653" y="97"/>
                <a:ext cx="2058" cy="2813"/>
                <a:chOff x="16257" y="1865"/>
                <a:chExt cx="1858" cy="2456"/>
              </a:xfrm>
            </p:grpSpPr>
            <p:sp>
              <p:nvSpPr>
                <p:cNvPr id="63" name="矩形 62"/>
                <p:cNvSpPr/>
                <p:nvPr/>
              </p:nvSpPr>
              <p:spPr>
                <a:xfrm>
                  <a:off x="16295" y="1865"/>
                  <a:ext cx="1821" cy="2456"/>
                </a:xfrm>
                <a:prstGeom prst="rect">
                  <a:avLst/>
                </a:prstGeom>
                <a:noFill/>
                <a:ln w="38100">
                  <a:solidFill>
                    <a:srgbClr val="000000"/>
                  </a:solidFill>
                </a:ln>
                <a:effectLst/>
                <a:scene3d>
                  <a:camera prst="orthographicFront"/>
                  <a:lightRig rig="threePt" dir="t"/>
                </a:scene3d>
                <a:sp3d prstMaterial="legacyWirefram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4" name="直接连接符 63"/>
                <p:cNvCxnSpPr/>
                <p:nvPr/>
              </p:nvCxnSpPr>
              <p:spPr>
                <a:xfrm>
                  <a:off x="16257" y="2207"/>
                  <a:ext cx="1847" cy="18"/>
                </a:xfrm>
                <a:prstGeom prst="line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5" name="圆角矩形 64"/>
          <p:cNvSpPr/>
          <p:nvPr/>
        </p:nvSpPr>
        <p:spPr>
          <a:xfrm>
            <a:off x="113030" y="173355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</a:t>
            </a:r>
            <a:r>
              <a:rPr lang="en-US" altLang="zh-CN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</a:p>
        </p:txBody>
      </p:sp>
      <p:sp>
        <p:nvSpPr>
          <p:cNvPr id="66" name="文本框 6"/>
          <p:cNvSpPr txBox="1"/>
          <p:nvPr/>
        </p:nvSpPr>
        <p:spPr>
          <a:xfrm>
            <a:off x="3084830" y="173355"/>
            <a:ext cx="9107170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用注射器</a:t>
            </a:r>
            <a:r>
              <a:rPr lang="zh-CN" altLang="en-US" sz="3200" b="1" dirty="0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sym typeface="+mn-ea"/>
              </a:rPr>
              <a:t>从密封袋中</a:t>
            </a:r>
            <a:r>
              <a:rPr lang="zh-CN" altLang="en-US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吸取部分气体（如图</a:t>
            </a:r>
            <a:r>
              <a:rPr lang="en-US" altLang="zh-CN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1</a:t>
            </a:r>
            <a:r>
              <a:rPr lang="zh-CN" altLang="en-US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），将气体通入装有澄清石灰水的烧杯中</a:t>
            </a:r>
            <a:r>
              <a:rPr lang="zh-CN" altLang="en-US" sz="3200" b="1" dirty="0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sym typeface="+mn-ea"/>
              </a:rPr>
              <a:t>（如图</a:t>
            </a:r>
            <a:r>
              <a:rPr lang="en-US" altLang="zh-CN" sz="3200" b="1" dirty="0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sym typeface="+mn-ea"/>
              </a:rPr>
              <a:t>）</a:t>
            </a:r>
            <a:r>
              <a:rPr lang="zh-CN" altLang="en-US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，观察现象。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319135" y="1741805"/>
            <a:ext cx="3036570" cy="2566670"/>
            <a:chOff x="13217" y="1952"/>
            <a:chExt cx="4782" cy="4042"/>
          </a:xfrm>
        </p:grpSpPr>
        <p:grpSp>
          <p:nvGrpSpPr>
            <p:cNvPr id="42" name="组合 41"/>
            <p:cNvGrpSpPr/>
            <p:nvPr/>
          </p:nvGrpSpPr>
          <p:grpSpPr>
            <a:xfrm>
              <a:off x="13217" y="1952"/>
              <a:ext cx="4783" cy="4042"/>
              <a:chOff x="3067" y="7192"/>
              <a:chExt cx="4783" cy="4042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3067" y="7192"/>
                <a:ext cx="4783" cy="3185"/>
                <a:chOff x="5631" y="7244"/>
                <a:chExt cx="4783" cy="3185"/>
              </a:xfrm>
            </p:grpSpPr>
            <p:grpSp>
              <p:nvGrpSpPr>
                <p:cNvPr id="44" name="组合 43"/>
                <p:cNvGrpSpPr/>
                <p:nvPr/>
              </p:nvGrpSpPr>
              <p:grpSpPr>
                <a:xfrm>
                  <a:off x="5631" y="7244"/>
                  <a:ext cx="1824" cy="3089"/>
                  <a:chOff x="5631" y="7244"/>
                  <a:chExt cx="1824" cy="3089"/>
                </a:xfrm>
              </p:grpSpPr>
              <p:grpSp>
                <p:nvGrpSpPr>
                  <p:cNvPr id="45" name="xjhhxsy11"/>
                  <p:cNvGrpSpPr>
                    <a:grpSpLocks noRot="1"/>
                  </p:cNvGrpSpPr>
                  <p:nvPr/>
                </p:nvGrpSpPr>
                <p:grpSpPr>
                  <a:xfrm>
                    <a:off x="5631" y="9104"/>
                    <a:ext cx="1082" cy="1229"/>
                    <a:chOff x="2475" y="2070"/>
                    <a:chExt cx="1740" cy="1890"/>
                  </a:xfrm>
                </p:grpSpPr>
                <p:sp>
                  <p:nvSpPr>
                    <p:cNvPr id="46" name="流程图: 可选过程 45"/>
                    <p:cNvSpPr/>
                    <p:nvPr/>
                  </p:nvSpPr>
                  <p:spPr>
                    <a:xfrm>
                      <a:off x="2700" y="2844"/>
                      <a:ext cx="1440" cy="1116"/>
                    </a:xfrm>
                    <a:prstGeom prst="flowChartAlternateProcess">
                      <a:avLst/>
                    </a:prstGeom>
                    <a:pattFill prst="dashHorz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 46"/>
                    <p:cNvSpPr/>
                    <p:nvPr/>
                  </p:nvSpPr>
                  <p:spPr>
                    <a:xfrm>
                      <a:off x="2475" y="2070"/>
                      <a:ext cx="1740" cy="96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40" h="969">
                          <a:moveTo>
                            <a:pt x="225" y="969"/>
                          </a:moveTo>
                          <a:lnTo>
                            <a:pt x="225" y="309"/>
                          </a:lnTo>
                          <a:lnTo>
                            <a:pt x="225" y="154"/>
                          </a:lnTo>
                          <a:lnTo>
                            <a:pt x="0" y="39"/>
                          </a:lnTo>
                          <a:lnTo>
                            <a:pt x="285" y="0"/>
                          </a:lnTo>
                          <a:lnTo>
                            <a:pt x="1740" y="0"/>
                          </a:lnTo>
                          <a:lnTo>
                            <a:pt x="1665" y="103"/>
                          </a:lnTo>
                          <a:lnTo>
                            <a:pt x="1665" y="969"/>
                          </a:lnTo>
                          <a:lnTo>
                            <a:pt x="225" y="969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100000"/>
                      </a:srgbClr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aphicFrame>
                <p:nvGraphicFramePr>
                  <p:cNvPr id="48" name="对象 -2147482275"/>
                  <p:cNvGraphicFramePr>
                    <a:graphicFrameLocks noChangeAspect="1"/>
                  </p:cNvGraphicFramePr>
                  <p:nvPr/>
                </p:nvGraphicFramePr>
                <p:xfrm>
                  <a:off x="5819" y="7244"/>
                  <a:ext cx="661" cy="2837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1042" r:id="rId6" imgW="381000" imgH="1676400" progId="ChemDraw.Document.6.0">
                          <p:embed/>
                        </p:oleObj>
                      </mc:Choice>
                      <mc:Fallback>
                        <p:oleObj r:id="rId6" imgW="381000" imgH="1676400" progId="ChemDraw.Document.6.0">
                          <p:embed/>
                          <p:pic>
                            <p:nvPicPr>
                              <p:cNvPr id="0" name="图片 3075"/>
                              <p:cNvPicPr/>
                              <p:nvPr/>
                            </p:nvPicPr>
                            <p:blipFill>
                              <a:blip r:embed="rId7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5819" y="7244"/>
                                <a:ext cx="661" cy="2837"/>
                              </a:xfrm>
                              <a:prstGeom prst="rect">
                                <a:avLst/>
                              </a:prstGeom>
                              <a:noFill/>
                              <a:ln w="38100">
                                <a:noFill/>
                                <a:miter/>
                              </a:ln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cxnSp>
                <p:nvCxnSpPr>
                  <p:cNvPr id="50" name="直接连接符 49"/>
                  <p:cNvCxnSpPr/>
                  <p:nvPr/>
                </p:nvCxnSpPr>
                <p:spPr>
                  <a:xfrm flipV="1">
                    <a:off x="6527" y="9961"/>
                    <a:ext cx="928" cy="19"/>
                  </a:xfrm>
                  <a:prstGeom prst="line">
                    <a:avLst/>
                  </a:prstGeom>
                  <a:ln w="31750">
                    <a:solidFill>
                      <a:srgbClr val="0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1" name="文本框 50"/>
                <p:cNvSpPr txBox="1"/>
                <p:nvPr/>
              </p:nvSpPr>
              <p:spPr>
                <a:xfrm>
                  <a:off x="7326" y="9607"/>
                  <a:ext cx="3088" cy="82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b="1">
                      <a:solidFill>
                        <a:srgbClr val="081AFC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澄清石灰水</a:t>
                  </a: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3067" y="10412"/>
                <a:ext cx="1193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>
                    <a:solidFill>
                      <a:srgbClr val="081AFC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图</a:t>
                </a:r>
                <a:r>
                  <a:rPr lang="en-US" altLang="zh-CN" sz="2800" b="1">
                    <a:solidFill>
                      <a:srgbClr val="081AFC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</a:p>
            </p:txBody>
          </p:sp>
        </p:grpSp>
        <p:cxnSp>
          <p:nvCxnSpPr>
            <p:cNvPr id="3" name="直接箭头连接符 2"/>
            <p:cNvCxnSpPr/>
            <p:nvPr/>
          </p:nvCxnSpPr>
          <p:spPr>
            <a:xfrm rot="5400000">
              <a:off x="13727" y="3067"/>
              <a:ext cx="170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20"/>
            <p:cNvSpPr txBox="1"/>
            <p:nvPr/>
          </p:nvSpPr>
          <p:spPr>
            <a:xfrm>
              <a:off x="14577" y="2607"/>
              <a:ext cx="931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推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92755" y="4407535"/>
            <a:ext cx="8979524" cy="1630045"/>
            <a:chOff x="1766" y="2938"/>
            <a:chExt cx="8106" cy="2568"/>
          </a:xfrm>
        </p:grpSpPr>
        <p:sp>
          <p:nvSpPr>
            <p:cNvPr id="24" name="文本框 23"/>
            <p:cNvSpPr txBox="1"/>
            <p:nvPr/>
          </p:nvSpPr>
          <p:spPr>
            <a:xfrm>
              <a:off x="1766" y="2938"/>
              <a:ext cx="8106" cy="2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二氧化碳</a:t>
              </a:r>
              <a:r>
                <a:rPr lang="en-US" altLang="zh-CN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+</a:t>
              </a:r>
              <a:r>
                <a:rPr lang="zh-CN" altLang="en-US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氢氧化钙        碳酸钙 </a:t>
              </a:r>
              <a:r>
                <a:rPr lang="en-US" altLang="zh-CN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+ </a:t>
              </a:r>
              <a:r>
                <a:rPr lang="zh-CN" altLang="en-US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水</a:t>
              </a:r>
            </a:p>
            <a:p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 CO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2           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   Ca(OH)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2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           CaCO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3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     H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2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O</a:t>
              </a:r>
            </a:p>
            <a:p>
              <a:r>
                <a:rPr lang="en-US" altLang="zh-CN" sz="3600" b="1" noProof="1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                                      </a:t>
              </a:r>
              <a:r>
                <a:rPr lang="en-US" altLang="zh-CN" sz="3200" b="1" noProof="1">
                  <a:solidFill>
                    <a:srgbClr val="081AFC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(</a:t>
              </a:r>
              <a:r>
                <a:rPr lang="zh-CN" altLang="en-US" sz="3200" b="1" noProof="1">
                  <a:solidFill>
                    <a:srgbClr val="081AFC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难</a:t>
              </a:r>
              <a:r>
                <a:rPr lang="zh-CN" altLang="zh-CN" sz="3200" b="1" noProof="1">
                  <a:solidFill>
                    <a:srgbClr val="081AFC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溶于水</a:t>
              </a:r>
              <a:r>
                <a:rPr lang="en-US" altLang="zh-CN" sz="3200" b="1" noProof="1">
                  <a:solidFill>
                    <a:srgbClr val="081AFC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)</a:t>
              </a:r>
            </a:p>
          </p:txBody>
        </p:sp>
        <p:cxnSp>
          <p:nvCxnSpPr>
            <p:cNvPr id="25" name="直接箭头连接符 24"/>
            <p:cNvCxnSpPr/>
            <p:nvPr/>
          </p:nvCxnSpPr>
          <p:spPr>
            <a:xfrm rot="180000" flipV="1">
              <a:off x="5159" y="3293"/>
              <a:ext cx="754" cy="83"/>
            </a:xfrm>
            <a:prstGeom prst="straightConnector1">
              <a:avLst/>
            </a:prstGeom>
            <a:ln w="57150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71471" y="1246008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8194" name="文本框 6"/>
          <p:cNvSpPr txBox="1"/>
          <p:nvPr/>
        </p:nvSpPr>
        <p:spPr>
          <a:xfrm>
            <a:off x="3216687" y="1371687"/>
            <a:ext cx="75231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Q2: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为什么会产生白雾？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 l="5606" t="6853" r="3586" b="3358"/>
          <a:stretch>
            <a:fillRect/>
          </a:stretch>
        </p:blipFill>
        <p:spPr>
          <a:xfrm>
            <a:off x="9427845" y="453390"/>
            <a:ext cx="2070100" cy="2729230"/>
          </a:xfrm>
          <a:prstGeom prst="rect">
            <a:avLst/>
          </a:prstGeom>
        </p:spPr>
      </p:pic>
      <p:grpSp>
        <p:nvGrpSpPr>
          <p:cNvPr id="9221" name="组合 17"/>
          <p:cNvGrpSpPr/>
          <p:nvPr/>
        </p:nvGrpSpPr>
        <p:grpSpPr>
          <a:xfrm>
            <a:off x="4487575" y="3225588"/>
            <a:ext cx="3949065" cy="3632412"/>
            <a:chOff x="1746" y="1726"/>
            <a:chExt cx="5022" cy="4526"/>
          </a:xfrm>
        </p:grpSpPr>
        <p:sp>
          <p:nvSpPr>
            <p:cNvPr id="8197" name="文本框 11"/>
            <p:cNvSpPr txBox="1"/>
            <p:nvPr/>
          </p:nvSpPr>
          <p:spPr>
            <a:xfrm>
              <a:off x="3146" y="5525"/>
              <a:ext cx="2848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舞台云雾</a:t>
              </a:r>
            </a:p>
          </p:txBody>
        </p:sp>
        <p:pic>
          <p:nvPicPr>
            <p:cNvPr id="8198" name="Picture 2" descr="C:\Users\Administrator\Desktop\201111125233747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6" y="1726"/>
              <a:ext cx="5022" cy="379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" name="组合 11"/>
          <p:cNvGrpSpPr/>
          <p:nvPr/>
        </p:nvGrpSpPr>
        <p:grpSpPr>
          <a:xfrm>
            <a:off x="8518934" y="2199796"/>
            <a:ext cx="3235960" cy="3602355"/>
            <a:chOff x="12367" y="1735"/>
            <a:chExt cx="4493" cy="5389"/>
          </a:xfrm>
        </p:grpSpPr>
        <p:sp>
          <p:nvSpPr>
            <p:cNvPr id="14" name="文本框 13"/>
            <p:cNvSpPr txBox="1"/>
            <p:nvPr/>
          </p:nvSpPr>
          <p:spPr>
            <a:xfrm>
              <a:off x="13588" y="6251"/>
              <a:ext cx="2628" cy="8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制冷剂</a:t>
              </a:r>
              <a:endPara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pic>
          <p:nvPicPr>
            <p:cNvPr id="8201" name="图片 14" descr="C:\Users\Administrator\Desktop\二氧化碳的性质和用途\参考文献\2.jpg2"/>
            <p:cNvPicPr/>
            <p:nvPr/>
          </p:nvPicPr>
          <p:blipFill>
            <a:blip r:embed="rId6"/>
            <a:srcRect l="30493" t="22858" r="31431" b="30474"/>
            <a:stretch>
              <a:fillRect/>
            </a:stretch>
          </p:blipFill>
          <p:spPr>
            <a:xfrm>
              <a:off x="12367" y="1735"/>
              <a:ext cx="4493" cy="4427"/>
            </a:xfrm>
            <a:prstGeom prst="rect">
              <a:avLst/>
            </a:prstGeom>
          </p:spPr>
        </p:pic>
      </p:grpSp>
      <p:sp>
        <p:nvSpPr>
          <p:cNvPr id="4" name="圆角矩形 3"/>
          <p:cNvSpPr/>
          <p:nvPr/>
        </p:nvSpPr>
        <p:spPr>
          <a:xfrm>
            <a:off x="164423" y="1233545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连线生活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55238" y="2199796"/>
            <a:ext cx="3650043" cy="3286517"/>
            <a:chOff x="10812" y="1489"/>
            <a:chExt cx="5924" cy="5416"/>
          </a:xfrm>
        </p:grpSpPr>
        <p:sp>
          <p:nvSpPr>
            <p:cNvPr id="8204" name="文本框 10"/>
            <p:cNvSpPr txBox="1"/>
            <p:nvPr/>
          </p:nvSpPr>
          <p:spPr>
            <a:xfrm>
              <a:off x="12190" y="6023"/>
              <a:ext cx="3364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人工降雨</a:t>
              </a:r>
            </a:p>
          </p:txBody>
        </p:sp>
        <p:pic>
          <p:nvPicPr>
            <p:cNvPr id="8205" name="图片 12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10812" y="1489"/>
              <a:ext cx="5924" cy="453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>
            <a:off x="3460432" y="299906"/>
            <a:ext cx="2769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干冰易升华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圆角矩形 3">
            <a:extLst>
              <a:ext uri="{FF2B5EF4-FFF2-40B4-BE49-F238E27FC236}">
                <a16:creationId xmlns:a16="http://schemas.microsoft.com/office/drawing/2014/main" id="{28D38B78-C3CC-47A1-9DB3-A1E33C459FC1}"/>
              </a:ext>
            </a:extLst>
          </p:cNvPr>
          <p:cNvSpPr/>
          <p:nvPr/>
        </p:nvSpPr>
        <p:spPr>
          <a:xfrm>
            <a:off x="153035" y="142483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得出结论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8194" grpId="0"/>
      <p:bldP spid="8194" grpId="1"/>
      <p:bldP spid="4" grpId="0" bldLvl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3147060" y="1407795"/>
            <a:ext cx="8842375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注射器</a:t>
            </a:r>
            <a:r>
              <a:rPr lang="zh-CN" altLang="en-US" sz="3200" b="1" noProof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先</a:t>
            </a:r>
            <a:r>
              <a:rPr lang="zh-CN" altLang="en-US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吸入</a:t>
            </a:r>
            <a:r>
              <a:rPr lang="en-US" altLang="zh-CN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10mL</a:t>
            </a:r>
            <a:r>
              <a:rPr lang="zh-CN" altLang="en-US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水（如图</a:t>
            </a:r>
            <a:r>
              <a:rPr lang="en-US" altLang="zh-CN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1</a:t>
            </a:r>
            <a:r>
              <a:rPr lang="zh-CN" altLang="en-US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），</a:t>
            </a:r>
            <a:r>
              <a:rPr lang="zh-CN" altLang="en-US" sz="3200" b="1" noProof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再</a:t>
            </a:r>
            <a:r>
              <a:rPr lang="zh-CN" altLang="en-US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从密封袋中吸入</a:t>
            </a:r>
            <a:r>
              <a:rPr lang="en-US" altLang="zh-CN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10mL</a:t>
            </a:r>
            <a:r>
              <a:rPr lang="zh-CN" altLang="en-US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的二氧化碳（如图</a:t>
            </a:r>
            <a:r>
              <a:rPr lang="en-US" altLang="zh-CN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），</a:t>
            </a:r>
            <a:r>
              <a:rPr lang="zh-CN" altLang="en-US" sz="3200" b="1" noProof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堵住针筒口</a:t>
            </a:r>
            <a:r>
              <a:rPr lang="zh-CN" altLang="en-US" sz="3200" b="1" noProof="1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  <a:cs typeface="+mn-cs"/>
              </a:rPr>
              <a:t>，用力振荡，观察现象。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98425" y="5578793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得出结论</a:t>
            </a:r>
          </a:p>
        </p:txBody>
      </p:sp>
      <p:sp>
        <p:nvSpPr>
          <p:cNvPr id="3" name="文本框 6"/>
          <p:cNvSpPr txBox="1"/>
          <p:nvPr/>
        </p:nvSpPr>
        <p:spPr>
          <a:xfrm>
            <a:off x="3157621" y="5752679"/>
            <a:ext cx="572770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zh-CN" altLang="en-US" sz="3200" b="1" noProof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二氧化碳能溶于水</a:t>
            </a:r>
          </a:p>
        </p:txBody>
      </p:sp>
      <p:graphicFrame>
        <p:nvGraphicFramePr>
          <p:cNvPr id="10247" name="对象 -2147482274"/>
          <p:cNvGraphicFramePr>
            <a:graphicFrameLocks noChangeAspect="1"/>
          </p:cNvGraphicFramePr>
          <p:nvPr/>
        </p:nvGraphicFramePr>
        <p:xfrm>
          <a:off x="6735763" y="3371850"/>
          <a:ext cx="115887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r:id="rId4" imgW="76200" imgH="76200" progId="ChemDraw.Document.6.0">
                  <p:embed/>
                </p:oleObj>
              </mc:Choice>
              <mc:Fallback>
                <p:oleObj r:id="rId4" imgW="76200" imgH="76200" progId="ChemDraw.Document.6.0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35763" y="3371850"/>
                        <a:ext cx="115887" cy="114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圆角矩形 5"/>
          <p:cNvSpPr/>
          <p:nvPr/>
        </p:nvSpPr>
        <p:spPr>
          <a:xfrm>
            <a:off x="98425" y="1407795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</a:t>
            </a:r>
            <a:r>
              <a:rPr lang="en-US" altLang="zh-CN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</a:p>
        </p:txBody>
      </p:sp>
      <p:sp>
        <p:nvSpPr>
          <p:cNvPr id="13315" name="文本框 8"/>
          <p:cNvSpPr txBox="1"/>
          <p:nvPr/>
        </p:nvSpPr>
        <p:spPr>
          <a:xfrm>
            <a:off x="3146743" y="200343"/>
            <a:ext cx="48304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Q3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：二氧化碳溶于水吗？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98425" y="41910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观察与思考</a:t>
            </a:r>
            <a:endParaRPr lang="en-US" altLang="zh-CN" sz="4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ysClr val="windowText" lastClr="000000">
                    <a:alpha val="40000"/>
                  </a:sys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851650" y="3148965"/>
            <a:ext cx="3480790" cy="2430145"/>
            <a:chOff x="10790" y="4070"/>
            <a:chExt cx="5482" cy="3827"/>
          </a:xfrm>
        </p:grpSpPr>
        <p:grpSp>
          <p:nvGrpSpPr>
            <p:cNvPr id="34" name="组合 33"/>
            <p:cNvGrpSpPr/>
            <p:nvPr/>
          </p:nvGrpSpPr>
          <p:grpSpPr>
            <a:xfrm>
              <a:off x="10790" y="4070"/>
              <a:ext cx="5267" cy="3827"/>
              <a:chOff x="2276" y="475"/>
              <a:chExt cx="5267" cy="3827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4697" y="3383"/>
                <a:ext cx="1323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b="1">
                    <a:solidFill>
                      <a:srgbClr val="081AFC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图</a:t>
                </a:r>
                <a:r>
                  <a:rPr lang="en-US" altLang="zh-CN" sz="3200" b="1">
                    <a:solidFill>
                      <a:srgbClr val="081AFC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2276" y="475"/>
                <a:ext cx="5267" cy="2219"/>
                <a:chOff x="2276" y="475"/>
                <a:chExt cx="5267" cy="2219"/>
              </a:xfrm>
            </p:grpSpPr>
            <p:grpSp>
              <p:nvGrpSpPr>
                <p:cNvPr id="24" name="组合 21"/>
                <p:cNvGrpSpPr/>
                <p:nvPr/>
              </p:nvGrpSpPr>
              <p:grpSpPr>
                <a:xfrm>
                  <a:off x="5843" y="1527"/>
                  <a:ext cx="1700" cy="1167"/>
                  <a:chOff x="10431" y="5736"/>
                  <a:chExt cx="1700" cy="1168"/>
                </a:xfrm>
              </p:grpSpPr>
              <p:cxnSp>
                <p:nvCxnSpPr>
                  <p:cNvPr id="25" name="直接箭头连接符 24"/>
                  <p:cNvCxnSpPr/>
                  <p:nvPr/>
                </p:nvCxnSpPr>
                <p:spPr>
                  <a:xfrm>
                    <a:off x="10431" y="5736"/>
                    <a:ext cx="1700" cy="0"/>
                  </a:xfrm>
                  <a:prstGeom prst="straightConnector1">
                    <a:avLst/>
                  </a:prstGeom>
                  <a:ln w="3810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8" name="文本框 20"/>
                  <p:cNvSpPr txBox="1"/>
                  <p:nvPr/>
                </p:nvSpPr>
                <p:spPr>
                  <a:xfrm>
                    <a:off x="10816" y="5985"/>
                    <a:ext cx="931" cy="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>
                    <a:spAutoFit/>
                  </a:bodyPr>
                  <a:lstStyle/>
                  <a:p>
                    <a:r>
                      <a:rPr lang="zh-CN" altLang="en-US" sz="3200" b="1">
                        <a:solidFill>
                          <a:srgbClr val="FF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rPr>
                      <a:t>吸</a:t>
                    </a:r>
                  </a:p>
                </p:txBody>
              </p:sp>
            </p:grpSp>
            <p:grpSp>
              <p:nvGrpSpPr>
                <p:cNvPr id="29" name="组合 28"/>
                <p:cNvGrpSpPr/>
                <p:nvPr/>
              </p:nvGrpSpPr>
              <p:grpSpPr>
                <a:xfrm rot="5400000">
                  <a:off x="2653" y="97"/>
                  <a:ext cx="2058" cy="2813"/>
                  <a:chOff x="16257" y="1865"/>
                  <a:chExt cx="1858" cy="2456"/>
                </a:xfrm>
              </p:grpSpPr>
              <p:sp>
                <p:nvSpPr>
                  <p:cNvPr id="31" name="矩形 30"/>
                  <p:cNvSpPr/>
                  <p:nvPr/>
                </p:nvSpPr>
                <p:spPr>
                  <a:xfrm>
                    <a:off x="16295" y="1865"/>
                    <a:ext cx="1821" cy="2456"/>
                  </a:xfrm>
                  <a:prstGeom prst="rect">
                    <a:avLst/>
                  </a:prstGeom>
                  <a:noFill/>
                  <a:ln w="38100">
                    <a:solidFill>
                      <a:srgbClr val="000000"/>
                    </a:solidFill>
                  </a:ln>
                  <a:effectLst/>
                  <a:scene3d>
                    <a:camera prst="orthographicFront"/>
                    <a:lightRig rig="threePt" dir="t"/>
                  </a:scene3d>
                  <a:sp3d prstMaterial="legacyWirefram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16257" y="2207"/>
                    <a:ext cx="1847" cy="18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aphicFrame>
          <p:nvGraphicFramePr>
            <p:cNvPr id="35" name="对象 34"/>
            <p:cNvGraphicFramePr/>
            <p:nvPr/>
          </p:nvGraphicFramePr>
          <p:xfrm>
            <a:off x="12904" y="4161"/>
            <a:ext cx="3368" cy="7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r:id="rId6" imgW="1841500" imgH="381000" progId="ChemDraw.Document.6.0">
                    <p:embed/>
                  </p:oleObj>
                </mc:Choice>
                <mc:Fallback>
                  <p:oleObj r:id="rId6" imgW="1841500" imgH="381000" progId="ChemDraw.Document.6.0">
                    <p:embed/>
                    <p:pic>
                      <p:nvPicPr>
                        <p:cNvPr id="0" name="图片 3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2904" y="4161"/>
                          <a:ext cx="3368" cy="74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16806DE-BA58-4F2E-B4E3-921D96816CE3}"/>
              </a:ext>
            </a:extLst>
          </p:cNvPr>
          <p:cNvGrpSpPr/>
          <p:nvPr/>
        </p:nvGrpSpPr>
        <p:grpSpPr>
          <a:xfrm>
            <a:off x="3926840" y="2976245"/>
            <a:ext cx="1859915" cy="2602865"/>
            <a:chOff x="3926840" y="2976245"/>
            <a:chExt cx="1859915" cy="2602865"/>
          </a:xfrm>
        </p:grpSpPr>
        <p:grpSp>
          <p:nvGrpSpPr>
            <p:cNvPr id="11" name="组合 10"/>
            <p:cNvGrpSpPr/>
            <p:nvPr/>
          </p:nvGrpSpPr>
          <p:grpSpPr>
            <a:xfrm>
              <a:off x="3926840" y="2976245"/>
              <a:ext cx="1859915" cy="2602865"/>
              <a:chOff x="6191" y="4389"/>
              <a:chExt cx="2929" cy="3832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6265" y="4389"/>
                <a:ext cx="2855" cy="2913"/>
                <a:chOff x="5631" y="7551"/>
                <a:chExt cx="2855" cy="2913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5631" y="7551"/>
                  <a:ext cx="1999" cy="2782"/>
                  <a:chOff x="5631" y="7551"/>
                  <a:chExt cx="1999" cy="2782"/>
                </a:xfrm>
              </p:grpSpPr>
              <p:grpSp>
                <p:nvGrpSpPr>
                  <p:cNvPr id="1073754379" name="xjhhxsy11"/>
                  <p:cNvGrpSpPr>
                    <a:grpSpLocks noRot="1"/>
                  </p:cNvGrpSpPr>
                  <p:nvPr/>
                </p:nvGrpSpPr>
                <p:grpSpPr>
                  <a:xfrm>
                    <a:off x="5631" y="9104"/>
                    <a:ext cx="1082" cy="1229"/>
                    <a:chOff x="2475" y="2070"/>
                    <a:chExt cx="1740" cy="1890"/>
                  </a:xfrm>
                </p:grpSpPr>
                <p:sp>
                  <p:nvSpPr>
                    <p:cNvPr id="1073754380" name="流程图: 可选过程 1073754379"/>
                    <p:cNvSpPr/>
                    <p:nvPr/>
                  </p:nvSpPr>
                  <p:spPr>
                    <a:xfrm>
                      <a:off x="2700" y="2844"/>
                      <a:ext cx="1440" cy="1116"/>
                    </a:xfrm>
                    <a:prstGeom prst="flowChartAlternateProcess">
                      <a:avLst/>
                    </a:prstGeom>
                    <a:pattFill prst="dashHorz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73754381" name="任意多边形 1073754380"/>
                    <p:cNvSpPr/>
                    <p:nvPr/>
                  </p:nvSpPr>
                  <p:spPr>
                    <a:xfrm>
                      <a:off x="2475" y="2070"/>
                      <a:ext cx="1740" cy="96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40" h="969">
                          <a:moveTo>
                            <a:pt x="225" y="969"/>
                          </a:moveTo>
                          <a:lnTo>
                            <a:pt x="225" y="309"/>
                          </a:lnTo>
                          <a:lnTo>
                            <a:pt x="225" y="154"/>
                          </a:lnTo>
                          <a:lnTo>
                            <a:pt x="0" y="39"/>
                          </a:lnTo>
                          <a:lnTo>
                            <a:pt x="285" y="0"/>
                          </a:lnTo>
                          <a:lnTo>
                            <a:pt x="1740" y="0"/>
                          </a:lnTo>
                          <a:lnTo>
                            <a:pt x="1665" y="103"/>
                          </a:lnTo>
                          <a:lnTo>
                            <a:pt x="1665" y="969"/>
                          </a:lnTo>
                          <a:lnTo>
                            <a:pt x="225" y="969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100000"/>
                      </a:srgbClr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aphicFrame>
                <p:nvGraphicFramePr>
                  <p:cNvPr id="7" name="对象 -2147482275"/>
                  <p:cNvGraphicFramePr>
                    <a:graphicFrameLocks noChangeAspect="1"/>
                  </p:cNvGraphicFramePr>
                  <p:nvPr/>
                </p:nvGraphicFramePr>
                <p:xfrm>
                  <a:off x="5771" y="7551"/>
                  <a:ext cx="707" cy="253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3107" r:id="rId8" imgW="381000" imgH="1397000" progId="ChemDraw.Document.6.0">
                          <p:embed/>
                        </p:oleObj>
                      </mc:Choice>
                      <mc:Fallback>
                        <p:oleObj r:id="rId8" imgW="381000" imgH="1397000" progId="ChemDraw.Document.6.0">
                          <p:embed/>
                          <p:pic>
                            <p:nvPicPr>
                              <p:cNvPr id="0" name="图片 3075"/>
                              <p:cNvPicPr/>
                              <p:nvPr/>
                            </p:nvPicPr>
                            <p:blipFill>
                              <a:blip r:embed="rId9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5771" y="7551"/>
                                <a:ext cx="707" cy="2530"/>
                              </a:xfrm>
                              <a:prstGeom prst="rect">
                                <a:avLst/>
                              </a:prstGeom>
                              <a:noFill/>
                              <a:ln w="38100">
                                <a:noFill/>
                                <a:miter/>
                              </a:ln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cxnSp>
                <p:nvCxnSpPr>
                  <p:cNvPr id="15" name="直接连接符 14"/>
                  <p:cNvCxnSpPr/>
                  <p:nvPr/>
                </p:nvCxnSpPr>
                <p:spPr>
                  <a:xfrm flipV="1">
                    <a:off x="6702" y="9966"/>
                    <a:ext cx="928" cy="19"/>
                  </a:xfrm>
                  <a:prstGeom prst="line">
                    <a:avLst/>
                  </a:prstGeom>
                  <a:ln w="31750">
                    <a:solidFill>
                      <a:srgbClr val="0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文本框 16"/>
                <p:cNvSpPr txBox="1"/>
                <p:nvPr/>
              </p:nvSpPr>
              <p:spPr>
                <a:xfrm>
                  <a:off x="7558" y="9545"/>
                  <a:ext cx="928" cy="9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b="1">
                      <a:solidFill>
                        <a:srgbClr val="081AFC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水</a:t>
                  </a:r>
                </a:p>
              </p:txBody>
            </p:sp>
          </p:grpSp>
          <p:sp>
            <p:nvSpPr>
              <p:cNvPr id="10" name="文本框 9"/>
              <p:cNvSpPr txBox="1"/>
              <p:nvPr/>
            </p:nvSpPr>
            <p:spPr>
              <a:xfrm>
                <a:off x="6191" y="7302"/>
                <a:ext cx="1323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b="1">
                    <a:solidFill>
                      <a:srgbClr val="081AFC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图</a:t>
                </a:r>
                <a:r>
                  <a:rPr lang="en-US" altLang="zh-CN" sz="3200" b="1">
                    <a:solidFill>
                      <a:srgbClr val="081AFC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1821DBB-7398-4F6A-AAC4-CC67648518E2}"/>
                </a:ext>
              </a:extLst>
            </p:cNvPr>
            <p:cNvGrpSpPr/>
            <p:nvPr/>
          </p:nvGrpSpPr>
          <p:grpSpPr>
            <a:xfrm>
              <a:off x="4794798" y="3100163"/>
              <a:ext cx="591137" cy="1154623"/>
              <a:chOff x="4794798" y="3175373"/>
              <a:chExt cx="591137" cy="1079413"/>
            </a:xfrm>
          </p:grpSpPr>
          <p:cxnSp>
            <p:nvCxnSpPr>
              <p:cNvPr id="30" name="直接箭头连接符 29">
                <a:extLst>
                  <a:ext uri="{FF2B5EF4-FFF2-40B4-BE49-F238E27FC236}">
                    <a16:creationId xmlns:a16="http://schemas.microsoft.com/office/drawing/2014/main" id="{B39A7F2B-4655-4B15-9CED-AE1F82A43AA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4264077" y="3715080"/>
                <a:ext cx="1079413" cy="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文本框 20">
                <a:extLst>
                  <a:ext uri="{FF2B5EF4-FFF2-40B4-BE49-F238E27FC236}">
                    <a16:creationId xmlns:a16="http://schemas.microsoft.com/office/drawing/2014/main" id="{1DDC4FA9-4DB9-4431-8D33-74CEC4187452}"/>
                  </a:ext>
                </a:extLst>
              </p:cNvPr>
              <p:cNvSpPr txBox="1"/>
              <p:nvPr/>
            </p:nvSpPr>
            <p:spPr>
              <a:xfrm>
                <a:off x="4794798" y="3482455"/>
                <a:ext cx="591137" cy="5830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3200" b="1">
                    <a:solidFill>
                      <a:srgbClr val="FF000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吸</a:t>
                </a:r>
              </a:p>
            </p:txBody>
          </p:sp>
        </p:grp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bldLvl="0" animBg="1"/>
      <p:bldP spid="3" grpId="0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7"/>
          <p:cNvSpPr txBox="1"/>
          <p:nvPr/>
        </p:nvSpPr>
        <p:spPr>
          <a:xfrm>
            <a:off x="3163888" y="272098"/>
            <a:ext cx="94678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Q4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：二氧化碳会与水反应吗？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96533" y="154305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96533" y="1454150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资料卡</a:t>
            </a:r>
          </a:p>
        </p:txBody>
      </p:sp>
      <p:sp>
        <p:nvSpPr>
          <p:cNvPr id="19457" name="TextBox 4"/>
          <p:cNvSpPr txBox="1"/>
          <p:nvPr/>
        </p:nvSpPr>
        <p:spPr>
          <a:xfrm>
            <a:off x="3076575" y="1454150"/>
            <a:ext cx="844486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zh-CN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紫色石蕊</a:t>
            </a:r>
            <a:r>
              <a:rPr lang="zh-CN" altLang="en-US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试液</a:t>
            </a:r>
            <a:endParaRPr lang="zh-CN" altLang="zh-CN" sz="3200" b="1" dirty="0">
              <a:solidFill>
                <a:srgbClr val="081AF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5000"/>
              </a:lnSpc>
            </a:pPr>
            <a:r>
              <a:rPr lang="zh-CN" altLang="zh-CN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紫色石蕊</a:t>
            </a:r>
            <a:r>
              <a:rPr lang="zh-CN" altLang="en-US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试液</a:t>
            </a:r>
            <a:r>
              <a:rPr lang="zh-CN" altLang="zh-CN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遇到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酸性</a:t>
            </a:r>
            <a:r>
              <a:rPr lang="zh-CN" altLang="zh-CN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物质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变红</a:t>
            </a:r>
            <a:r>
              <a:rPr lang="zh-CN" altLang="en-US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。配制该试液的简单方法为：取</a:t>
            </a:r>
            <a:r>
              <a:rPr lang="zh-CN" altLang="en-US" sz="3200" b="1" dirty="0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</a:rPr>
              <a:t>1～2g</a:t>
            </a:r>
            <a:r>
              <a:rPr lang="zh-CN" altLang="en-US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石蕊，加入</a:t>
            </a:r>
            <a:r>
              <a:rPr lang="zh-CN" altLang="en-US" sz="3200" b="1" dirty="0">
                <a:solidFill>
                  <a:srgbClr val="081AFC"/>
                </a:solidFill>
                <a:latin typeface="Times New Roman" panose="02020603050405020304" charset="0"/>
                <a:ea typeface="微软雅黑" panose="020B0503020204020204" charset="-122"/>
              </a:rPr>
              <a:t>100mL</a:t>
            </a:r>
            <a:r>
              <a:rPr lang="zh-CN" altLang="en-US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水中，不断搅拌，静置一天后倒出上层溶液即得。</a:t>
            </a:r>
            <a:endParaRPr lang="zh-CN" altLang="en-US" sz="3200" b="1" dirty="0">
              <a:solidFill>
                <a:srgbClr val="081AF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8951595" y="4297998"/>
            <a:ext cx="1260475" cy="2195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4"/>
          <a:srcRect l="24307" t="9174" r="22774" b="4961"/>
          <a:stretch>
            <a:fillRect/>
          </a:stretch>
        </p:blipFill>
        <p:spPr>
          <a:xfrm>
            <a:off x="3429635" y="4297998"/>
            <a:ext cx="1260475" cy="2195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右箭头 12"/>
          <p:cNvSpPr/>
          <p:nvPr/>
        </p:nvSpPr>
        <p:spPr>
          <a:xfrm>
            <a:off x="5822950" y="4985068"/>
            <a:ext cx="1804988" cy="4572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4" name="圆角矩形 13"/>
          <p:cNvSpPr/>
          <p:nvPr/>
        </p:nvSpPr>
        <p:spPr>
          <a:xfrm>
            <a:off x="196532" y="4541838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</a:t>
            </a:r>
            <a:r>
              <a:rPr lang="en-US" altLang="zh-CN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</a:p>
        </p:txBody>
      </p:sp>
      <p:sp>
        <p:nvSpPr>
          <p:cNvPr id="20482" name="TextBox 4"/>
          <p:cNvSpPr txBox="1"/>
          <p:nvPr/>
        </p:nvSpPr>
        <p:spPr>
          <a:xfrm>
            <a:off x="3163888" y="4541838"/>
            <a:ext cx="874871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取上述实验注射器中的液体于试管中，向其中滴加</a:t>
            </a:r>
            <a:r>
              <a:rPr lang="en-US" altLang="zh-CN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2~3</a:t>
            </a:r>
            <a:r>
              <a:rPr lang="zh-CN" altLang="en-US" sz="3200" b="1" dirty="0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滴紫色石蕊试液，观察现象。</a:t>
            </a:r>
            <a:endParaRPr lang="zh-CN" altLang="en-US" sz="3200" b="1" dirty="0">
              <a:solidFill>
                <a:srgbClr val="081AF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457" grpId="0"/>
      <p:bldP spid="13" grpId="0" bldLvl="0" animBg="1"/>
      <p:bldP spid="13" grpId="1" bldLvl="0" animBg="1"/>
      <p:bldP spid="14" grpId="0" bldLvl="0" animBg="1"/>
      <p:bldP spid="204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2"/>
          <p:cNvSpPr>
            <a:spLocks noGrp="1"/>
          </p:cNvSpPr>
          <p:nvPr>
            <p:ph type="title"/>
          </p:nvPr>
        </p:nvSpPr>
        <p:spPr>
          <a:xfrm>
            <a:off x="836930" y="365125"/>
            <a:ext cx="10517188" cy="854075"/>
          </a:xfrm>
        </p:spPr>
        <p:txBody>
          <a:bodyPr vert="horz" lIns="91440" tIns="45720" rIns="91440" bIns="45720" anchor="ctr"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8600" y="900113"/>
            <a:ext cx="10279063" cy="21852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00"/>
              </a:lnSpc>
            </a:pPr>
            <a:r>
              <a:rPr lang="zh-CN" altLang="en-US" sz="3200" b="1" noProof="1">
                <a:solidFill>
                  <a:srgbClr val="081AF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【提出问题】</a:t>
            </a:r>
            <a:r>
              <a:rPr lang="zh-CN" altLang="en-US" sz="3200" b="1" noProof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什么物质使石蕊由紫色变成红色？</a:t>
            </a:r>
            <a:endParaRPr lang="zh-CN" altLang="en-US" sz="3200" b="1" noProof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</a:t>
            </a:r>
            <a:r>
              <a:rPr lang="zh-CN" altLang="en-US" sz="3200" b="1" noProof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①二氧化碳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 b="1" noProof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②二氧化碳与水反应生成的新物质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3200" b="1" noProof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3200" b="1" noProof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800" b="1" noProof="1">
                <a:solidFill>
                  <a:srgbClr val="DE06B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</a:t>
            </a:r>
            <a:endParaRPr lang="zh-CN" altLang="en-US" sz="2800" b="1" baseline="-25000" noProof="1">
              <a:solidFill>
                <a:srgbClr val="DE06B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613775" y="5926773"/>
            <a:ext cx="2362200" cy="644525"/>
            <a:chOff x="7849" y="14180"/>
            <a:chExt cx="3721" cy="1017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7849" y="14690"/>
              <a:ext cx="1797" cy="2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294" name="文本框 12"/>
            <p:cNvSpPr txBox="1"/>
            <p:nvPr/>
          </p:nvSpPr>
          <p:spPr>
            <a:xfrm>
              <a:off x="9842" y="14180"/>
              <a:ext cx="172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碳酸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8290" y="3084195"/>
            <a:ext cx="1084806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【设计实验】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仪器：试管、镊子、烧杯</a:t>
            </a:r>
          </a:p>
          <a:p>
            <a:pPr algn="l"/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药品：干冰、干燥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湿润的紫色石蕊试纸、水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8600" y="1604963"/>
            <a:ext cx="2621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【</a:t>
            </a:r>
            <a:r>
              <a:rPr lang="zh-CN" altLang="en-US" sz="3200" b="1">
                <a:solidFill>
                  <a:srgbClr val="081AFC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  <a:hlinkClick r:id="rId4" action="ppaction://hlinkfile"/>
              </a:rPr>
              <a:t>作出猜想</a:t>
            </a:r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】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600" y="4671060"/>
            <a:ext cx="104013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【收集证据】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湿润的紫色石蕊试纸变红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28600" y="0"/>
            <a:ext cx="2881313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</a:t>
            </a:r>
            <a:r>
              <a:rPr lang="en-US" altLang="zh-CN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5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8600" y="3964305"/>
            <a:ext cx="26212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4800"/>
              </a:lnSpc>
            </a:pPr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【完成实验】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8120" y="5426075"/>
            <a:ext cx="117259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【得出结论】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二氧化碳与水反应生成了一种能使紫色石蕊变红的</a:t>
            </a:r>
          </a:p>
          <a:p>
            <a:pPr algn="l"/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             酸性物质。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DE06B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7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/>
          <a:lstStyle/>
          <a:p>
            <a:endParaRPr lang="zh-CN" altLang="en-US"/>
          </a:p>
        </p:txBody>
      </p:sp>
      <p:sp>
        <p:nvSpPr>
          <p:cNvPr id="19" name="文本框 6">
            <a:hlinkClick r:id="rId3" action="ppaction://hlinkfile"/>
          </p:cNvPr>
          <p:cNvSpPr txBox="1"/>
          <p:nvPr/>
        </p:nvSpPr>
        <p:spPr>
          <a:xfrm>
            <a:off x="895598" y="1078230"/>
            <a:ext cx="9958704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noProof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在一定条件下充入二氧化碳气体的饮料即为</a:t>
            </a:r>
            <a:r>
              <a:rPr lang="zh-CN" altLang="en-US" sz="3200" b="1" noProof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碳酸饮料</a:t>
            </a:r>
            <a:r>
              <a:rPr lang="zh-CN" altLang="en-US" sz="3200" b="1" noProof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lang="zh-CN" altLang="en-US" sz="3200" b="1" noProof="1">
              <a:solidFill>
                <a:srgbClr val="081AF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46063" y="0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连线生活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5825" y="1662113"/>
            <a:ext cx="4295775" cy="3533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868295" y="5198110"/>
            <a:ext cx="86772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碳酸饮料会降低体内钙的吸收，影响骨骼生长及身高的正常发育，引起骨质疏松。</a:t>
            </a:r>
            <a:endParaRPr lang="en-US" altLang="zh-CN" sz="3200" b="1">
              <a:solidFill>
                <a:srgbClr val="081AF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2" name="文本框 9"/>
          <p:cNvSpPr txBox="1"/>
          <p:nvPr/>
        </p:nvSpPr>
        <p:spPr>
          <a:xfrm>
            <a:off x="3272790" y="97155"/>
            <a:ext cx="88087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Q5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：你观察到什么现象，说明碳酸有什么性质？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46153" y="1401645"/>
            <a:ext cx="3587025" cy="2631558"/>
            <a:chOff x="13236" y="5998"/>
            <a:chExt cx="5650" cy="4143"/>
          </a:xfrm>
        </p:grpSpPr>
        <p:pic>
          <p:nvPicPr>
            <p:cNvPr id="14345" name="图片 14"/>
            <p:cNvPicPr>
              <a:picLocks noChangeAspect="1"/>
            </p:cNvPicPr>
            <p:nvPr/>
          </p:nvPicPr>
          <p:blipFill>
            <a:blip r:embed="rId5"/>
            <a:srcRect r="10895"/>
            <a:stretch>
              <a:fillRect/>
            </a:stretch>
          </p:blipFill>
          <p:spPr>
            <a:xfrm>
              <a:off x="13815" y="6647"/>
              <a:ext cx="5071" cy="3494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6" name="直接连接符 5"/>
            <p:cNvCxnSpPr/>
            <p:nvPr/>
          </p:nvCxnSpPr>
          <p:spPr>
            <a:xfrm>
              <a:off x="14172" y="7489"/>
              <a:ext cx="934" cy="8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47" name="文本框 5"/>
            <p:cNvSpPr txBox="1"/>
            <p:nvPr/>
          </p:nvSpPr>
          <p:spPr>
            <a:xfrm>
              <a:off x="13236" y="5998"/>
              <a:ext cx="2865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>
                  <a:solidFill>
                    <a:srgbClr val="081AFC"/>
                  </a:solidFill>
                  <a:latin typeface="微软雅黑" panose="020B0503020204020204" charset="-122"/>
                  <a:ea typeface="微软雅黑" panose="020B0503020204020204" charset="-122"/>
                </a:rPr>
                <a:t>含石蕊的碳酸溶液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62400" y="3922392"/>
            <a:ext cx="7428865" cy="1273635"/>
            <a:chOff x="1617" y="6445"/>
            <a:chExt cx="8674" cy="2005"/>
          </a:xfrm>
        </p:grpSpPr>
        <p:sp>
          <p:nvSpPr>
            <p:cNvPr id="13" name="文本框 12"/>
            <p:cNvSpPr txBox="1"/>
            <p:nvPr/>
          </p:nvSpPr>
          <p:spPr>
            <a:xfrm>
              <a:off x="1617" y="6756"/>
              <a:ext cx="8674" cy="1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       </a:t>
              </a:r>
              <a:r>
                <a:rPr lang="zh-CN" altLang="en-US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碳酸             </a:t>
              </a:r>
              <a:r>
                <a:rPr lang="zh-CN" altLang="en-US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二氧化碳</a:t>
              </a:r>
              <a:r>
                <a:rPr lang="en-US" altLang="zh-CN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+</a:t>
              </a:r>
              <a:r>
                <a:rPr lang="zh-CN" altLang="en-US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水</a:t>
              </a:r>
            </a:p>
            <a:p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                H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2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CO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3</a:t>
              </a:r>
              <a:r>
                <a:rPr lang="zh-CN" altLang="en-US" sz="3200" b="1" noProof="1">
                  <a:solidFill>
                    <a:srgbClr val="000000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              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CO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2            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H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2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O</a:t>
              </a:r>
            </a:p>
          </p:txBody>
        </p:sp>
        <p:cxnSp>
          <p:nvCxnSpPr>
            <p:cNvPr id="7" name="直接箭头连接符 6"/>
            <p:cNvCxnSpPr/>
            <p:nvPr/>
          </p:nvCxnSpPr>
          <p:spPr>
            <a:xfrm>
              <a:off x="4708" y="7254"/>
              <a:ext cx="1705" cy="27"/>
            </a:xfrm>
            <a:prstGeom prst="straightConnector1">
              <a:avLst/>
            </a:prstGeom>
            <a:ln w="57150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1" name="文本框 14"/>
            <p:cNvSpPr txBox="1"/>
            <p:nvPr/>
          </p:nvSpPr>
          <p:spPr>
            <a:xfrm>
              <a:off x="4915" y="6445"/>
              <a:ext cx="1523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加热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372928" y="1367790"/>
            <a:ext cx="7497762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现象：有气泡产生，溶液由红色变为紫色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86275" y="2632075"/>
            <a:ext cx="6367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结论：碳酸不稳定，受热易分解。</a:t>
            </a:r>
            <a:endParaRPr lang="en-US" altLang="zh-CN"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394970" y="4657725"/>
            <a:ext cx="3521075" cy="1935480"/>
            <a:chOff x="5843" y="2755"/>
            <a:chExt cx="7501" cy="5322"/>
          </a:xfrm>
        </p:grpSpPr>
        <p:pic>
          <p:nvPicPr>
            <p:cNvPr id="17" name="图片 16" descr="H:\稻壳儿相关资料\稻壳儿非模板资源\文本框气泡\气泡-05.svg气泡-05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5843" y="2755"/>
              <a:ext cx="7501" cy="5322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7992" y="5355"/>
              <a:ext cx="3239" cy="1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5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spc="16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提示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992" y="3998"/>
              <a:ext cx="3239" cy="1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spc="16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温馨</a:t>
              </a: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246380" y="0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观察与思考</a:t>
            </a:r>
            <a:endParaRPr lang="en-US" altLang="zh-CN" sz="4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ysClr val="windowText" lastClr="000000">
                    <a:alpha val="40000"/>
                  </a:sys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 animBg="1"/>
      <p:bldP spid="5" grpId="0"/>
      <p:bldP spid="5" grpId="1"/>
      <p:bldP spid="24582" grpId="0"/>
      <p:bldP spid="9" grpId="0"/>
      <p:bldP spid="11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8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744663" y="1133475"/>
            <a:ext cx="5318125" cy="1076325"/>
            <a:chOff x="1766" y="2938"/>
            <a:chExt cx="8376" cy="1695"/>
          </a:xfrm>
        </p:grpSpPr>
        <p:sp>
          <p:nvSpPr>
            <p:cNvPr id="2" name="文本框 1"/>
            <p:cNvSpPr txBox="1"/>
            <p:nvPr/>
          </p:nvSpPr>
          <p:spPr>
            <a:xfrm>
              <a:off x="1766" y="2938"/>
              <a:ext cx="8376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二氧化碳</a:t>
              </a:r>
              <a:r>
                <a:rPr lang="en-US" altLang="zh-CN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+</a:t>
              </a:r>
              <a:r>
                <a:rPr lang="zh-CN" altLang="en-US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水          碳酸</a:t>
              </a:r>
            </a:p>
            <a:p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  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CO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2           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H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2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O        H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2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CO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3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 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</a:p>
          </p:txBody>
        </p:sp>
        <p:cxnSp>
          <p:nvCxnSpPr>
            <p:cNvPr id="5" name="直接箭头连接符 4"/>
            <p:cNvCxnSpPr/>
            <p:nvPr/>
          </p:nvCxnSpPr>
          <p:spPr>
            <a:xfrm>
              <a:off x="5698" y="3374"/>
              <a:ext cx="1675" cy="4"/>
            </a:xfrm>
            <a:prstGeom prst="straightConnector1">
              <a:avLst/>
            </a:prstGeom>
            <a:ln w="57150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745288" y="1133475"/>
            <a:ext cx="2279650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化合反应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45288" y="3455988"/>
            <a:ext cx="227965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分解反应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23950" y="2514600"/>
            <a:ext cx="103695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由两种或两种以上物质生成一种新物质的反应。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123950" y="4630738"/>
            <a:ext cx="10369550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由一种物质生成</a:t>
            </a:r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两种或两种以上</a:t>
            </a:r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新物质的反应。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23825" y="98425"/>
            <a:ext cx="2879725" cy="900113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/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概念辨析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744663" y="3265488"/>
            <a:ext cx="5508625" cy="1266825"/>
            <a:chOff x="1617" y="6456"/>
            <a:chExt cx="8674" cy="1994"/>
          </a:xfrm>
        </p:grpSpPr>
        <p:sp>
          <p:nvSpPr>
            <p:cNvPr id="3" name="文本框 2"/>
            <p:cNvSpPr txBox="1"/>
            <p:nvPr/>
          </p:nvSpPr>
          <p:spPr>
            <a:xfrm>
              <a:off x="1617" y="6756"/>
              <a:ext cx="8674" cy="1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碳酸          </a:t>
              </a:r>
              <a:r>
                <a:rPr lang="zh-CN" altLang="en-US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二氧化碳</a:t>
              </a:r>
              <a:r>
                <a:rPr lang="en-US" altLang="zh-CN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+</a:t>
              </a:r>
              <a:r>
                <a:rPr lang="zh-CN" altLang="en-US" sz="3200" b="1" noProof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水</a:t>
              </a:r>
            </a:p>
            <a:p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H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2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CO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3</a:t>
              </a:r>
              <a:r>
                <a:rPr lang="zh-CN" altLang="en-US" sz="3200" b="1" noProof="1">
                  <a:solidFill>
                    <a:srgbClr val="000000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         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CO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2                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H</a:t>
              </a:r>
              <a:r>
                <a:rPr lang="en-US" altLang="zh-CN" sz="3200" b="1" baseline="-25000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2</a:t>
              </a:r>
              <a:r>
                <a:rPr lang="en-US" altLang="zh-CN" sz="3200" b="1" noProof="1">
                  <a:solidFill>
                    <a:srgbClr val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rPr>
                <a:t>O</a:t>
              </a:r>
            </a:p>
          </p:txBody>
        </p:sp>
        <p:cxnSp>
          <p:nvCxnSpPr>
            <p:cNvPr id="8" name="直接箭头连接符 7"/>
            <p:cNvCxnSpPr/>
            <p:nvPr/>
          </p:nvCxnSpPr>
          <p:spPr>
            <a:xfrm>
              <a:off x="3284" y="7180"/>
              <a:ext cx="1705" cy="27"/>
            </a:xfrm>
            <a:prstGeom prst="straightConnector1">
              <a:avLst/>
            </a:prstGeom>
            <a:ln w="57150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73" name="文本框 14"/>
            <p:cNvSpPr txBox="1"/>
            <p:nvPr/>
          </p:nvSpPr>
          <p:spPr>
            <a:xfrm>
              <a:off x="3466" y="6456"/>
              <a:ext cx="1523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加热</a:t>
              </a:r>
            </a:p>
          </p:txBody>
        </p:sp>
      </p:grpSp>
      <p:sp>
        <p:nvSpPr>
          <p:cNvPr id="27650" name="文本框 3"/>
          <p:cNvSpPr txBox="1"/>
          <p:nvPr/>
        </p:nvSpPr>
        <p:spPr>
          <a:xfrm>
            <a:off x="123825" y="1057275"/>
            <a:ext cx="740283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绿色植物的叶和根能摄取外界的二氧化碳和水，并通过吸收太阳光，在绿叶中合成葡萄糖，并释放出氧气。</a:t>
            </a:r>
          </a:p>
        </p:txBody>
      </p:sp>
      <p:grpSp>
        <p:nvGrpSpPr>
          <p:cNvPr id="17" name="Group 13"/>
          <p:cNvGrpSpPr/>
          <p:nvPr/>
        </p:nvGrpSpPr>
        <p:grpSpPr>
          <a:xfrm>
            <a:off x="1214438" y="3098800"/>
            <a:ext cx="7116762" cy="940112"/>
            <a:chOff x="1202" y="3523"/>
            <a:chExt cx="4101" cy="437"/>
          </a:xfrm>
        </p:grpSpPr>
        <p:grpSp>
          <p:nvGrpSpPr>
            <p:cNvPr id="15377" name="Group 14"/>
            <p:cNvGrpSpPr/>
            <p:nvPr/>
          </p:nvGrpSpPr>
          <p:grpSpPr>
            <a:xfrm>
              <a:off x="1202" y="3523"/>
              <a:ext cx="4101" cy="363"/>
              <a:chOff x="1455" y="2108"/>
              <a:chExt cx="4101" cy="363"/>
            </a:xfrm>
          </p:grpSpPr>
          <p:sp>
            <p:nvSpPr>
              <p:cNvPr id="15378" name="Text Box 15"/>
              <p:cNvSpPr txBox="1"/>
              <p:nvPr/>
            </p:nvSpPr>
            <p:spPr>
              <a:xfrm>
                <a:off x="1455" y="2200"/>
                <a:ext cx="4101" cy="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二氧化碳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+</a:t>
                </a:r>
                <a:r>
                  <a:rPr lang="zh-CN" altLang="en-US" sz="3200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水                葡萄糖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+</a:t>
                </a:r>
                <a:r>
                  <a:rPr lang="zh-CN" altLang="en-US" sz="3200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氧气</a:t>
                </a:r>
                <a:endParaRPr lang="zh-CN" altLang="en-US" sz="3200" b="1" baseline="-250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379" name="Line 16"/>
              <p:cNvSpPr/>
              <p:nvPr/>
            </p:nvSpPr>
            <p:spPr>
              <a:xfrm>
                <a:off x="3085" y="2322"/>
                <a:ext cx="720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5380" name="Text Box 17"/>
              <p:cNvSpPr txBox="1"/>
              <p:nvPr/>
            </p:nvSpPr>
            <p:spPr>
              <a:xfrm>
                <a:off x="3217" y="2108"/>
                <a:ext cx="457" cy="2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光照</a:t>
                </a:r>
              </a:p>
            </p:txBody>
          </p:sp>
        </p:grpSp>
        <p:sp>
          <p:nvSpPr>
            <p:cNvPr id="15381" name="Text Box 18"/>
            <p:cNvSpPr txBox="1"/>
            <p:nvPr/>
          </p:nvSpPr>
          <p:spPr>
            <a:xfrm>
              <a:off x="2901" y="3746"/>
              <a:ext cx="651" cy="2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叶绿素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23900" y="4530725"/>
            <a:ext cx="66865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该反应属于分解反应或化合反应吗？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23900" y="5213350"/>
            <a:ext cx="875188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81AFC"/>
                </a:solidFill>
                <a:latin typeface="微软雅黑" panose="020B0503020204020204" charset="-122"/>
                <a:ea typeface="微软雅黑" panose="020B0503020204020204" charset="-122"/>
              </a:rPr>
              <a:t>为什么都是二氧化碳和水反应，产物不一样？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38200" y="5919788"/>
            <a:ext cx="5218113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反应条件不同，生成物不同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821613" y="4530408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✖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25103"/>
          <a:stretch>
            <a:fillRect/>
          </a:stretch>
        </p:blipFill>
        <p:spPr>
          <a:xfrm>
            <a:off x="7526655" y="0"/>
            <a:ext cx="4636770" cy="2665730"/>
          </a:xfrm>
          <a:prstGeom prst="rect">
            <a:avLst/>
          </a:prstGeom>
        </p:spPr>
      </p:pic>
      <p:pic>
        <p:nvPicPr>
          <p:cNvPr id="5123" name="图片 4" descr="1.jpg"/>
          <p:cNvPicPr>
            <a:picLocks noChangeAspect="1"/>
          </p:cNvPicPr>
          <p:nvPr/>
        </p:nvPicPr>
        <p:blipFill>
          <a:blip r:embed="rId4"/>
          <a:srcRect t="28707" r="6226"/>
          <a:stretch>
            <a:fillRect/>
          </a:stretch>
        </p:blipFill>
        <p:spPr>
          <a:xfrm>
            <a:off x="7526655" y="0"/>
            <a:ext cx="2883535" cy="26943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9547225" y="1557020"/>
            <a:ext cx="1804670" cy="863600"/>
            <a:chOff x="15035" y="2452"/>
            <a:chExt cx="2842" cy="1360"/>
          </a:xfrm>
        </p:grpSpPr>
        <p:sp>
          <p:nvSpPr>
            <p:cNvPr id="9" name="椭圆 8"/>
            <p:cNvSpPr/>
            <p:nvPr/>
          </p:nvSpPr>
          <p:spPr>
            <a:xfrm>
              <a:off x="16517" y="2452"/>
              <a:ext cx="1360" cy="136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endCxn id="9" idx="2"/>
            </p:cNvCxnSpPr>
            <p:nvPr/>
          </p:nvCxnSpPr>
          <p:spPr>
            <a:xfrm>
              <a:off x="15035" y="2806"/>
              <a:ext cx="1482" cy="32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27650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2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7227ea-f374-4fc7-8d6e-d5146b4d727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fdc48b7-9a33-4bb8-ba28-053773c6c0c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2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30323858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119,&quot;width&quot;:236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99PPBG">
  <a:themeElements>
    <a:clrScheme name="自定义 8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81AFC"/>
      </a:hlink>
      <a:folHlink>
        <a:srgbClr val="081AF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895</Words>
  <Application>Microsoft Office PowerPoint</Application>
  <PresentationFormat>宽屏</PresentationFormat>
  <Paragraphs>149</Paragraphs>
  <Slides>16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黑体</vt:lpstr>
      <vt:lpstr>微软雅黑</vt:lpstr>
      <vt:lpstr>Arial</vt:lpstr>
      <vt:lpstr>Calibri</vt:lpstr>
      <vt:lpstr>Times New Roman</vt:lpstr>
      <vt:lpstr>Wingdings 2</vt:lpstr>
      <vt:lpstr>自定义设计方案</vt:lpstr>
      <vt:lpstr>A000120140530A99PPBG</vt:lpstr>
      <vt:lpstr>CS ChemDraw Drawing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恳请批评指正!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lin peng</cp:lastModifiedBy>
  <cp:revision>44</cp:revision>
  <dcterms:created xsi:type="dcterms:W3CDTF">2020-09-06T08:38:00Z</dcterms:created>
  <dcterms:modified xsi:type="dcterms:W3CDTF">2020-09-17T22:07:39Z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