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19"/>
  </p:notesMasterIdLst>
  <p:sldIdLst>
    <p:sldId id="256" r:id="rId2"/>
    <p:sldId id="280" r:id="rId3"/>
    <p:sldId id="279" r:id="rId4"/>
    <p:sldId id="261" r:id="rId5"/>
    <p:sldId id="278" r:id="rId6"/>
    <p:sldId id="259" r:id="rId7"/>
    <p:sldId id="263" r:id="rId8"/>
    <p:sldId id="270" r:id="rId9"/>
    <p:sldId id="260" r:id="rId10"/>
    <p:sldId id="276" r:id="rId11"/>
    <p:sldId id="265" r:id="rId12"/>
    <p:sldId id="269" r:id="rId13"/>
    <p:sldId id="268" r:id="rId14"/>
    <p:sldId id="271" r:id="rId15"/>
    <p:sldId id="272" r:id="rId16"/>
    <p:sldId id="273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496A84-A9A9-48BE-89F9-53341CF6E952}" type="datetimeFigureOut">
              <a:rPr lang="zh-CN" altLang="en-US" smtClean="0"/>
              <a:t>2018/1/15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A4804A-E616-4C9F-BE4C-D1F712B04D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3639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4804A-E616-4C9F-BE4C-D1F712B04D1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982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9F311-BB83-4791-B11B-AC039E5EFF75}" type="datetimeFigureOut">
              <a:rPr lang="zh-CN" altLang="en-US" smtClean="0"/>
              <a:t>2018/1/15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2494A-640C-4D7B-9974-48A4449945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4012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9F311-BB83-4791-B11B-AC039E5EFF75}" type="datetimeFigureOut">
              <a:rPr lang="zh-CN" altLang="en-US" smtClean="0"/>
              <a:t>2018/1/15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2494A-640C-4D7B-9974-48A4449945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7543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9F311-BB83-4791-B11B-AC039E5EFF75}" type="datetimeFigureOut">
              <a:rPr lang="zh-CN" altLang="en-US" smtClean="0"/>
              <a:t>2018/1/15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2494A-640C-4D7B-9974-48A4449945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932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9F311-BB83-4791-B11B-AC039E5EFF75}" type="datetimeFigureOut">
              <a:rPr lang="zh-CN" altLang="en-US" smtClean="0"/>
              <a:t>2018/1/15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2494A-640C-4D7B-9974-48A4449945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9219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9F311-BB83-4791-B11B-AC039E5EFF75}" type="datetimeFigureOut">
              <a:rPr lang="zh-CN" altLang="en-US" smtClean="0"/>
              <a:t>2018/1/15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2494A-640C-4D7B-9974-48A4449945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2328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9F311-BB83-4791-B11B-AC039E5EFF75}" type="datetimeFigureOut">
              <a:rPr lang="zh-CN" altLang="en-US" smtClean="0"/>
              <a:t>2018/1/15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2494A-640C-4D7B-9974-48A4449945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3312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9F311-BB83-4791-B11B-AC039E5EFF75}" type="datetimeFigureOut">
              <a:rPr lang="zh-CN" altLang="en-US" smtClean="0"/>
              <a:t>2018/1/15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2494A-640C-4D7B-9974-48A4449945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7256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9F311-BB83-4791-B11B-AC039E5EFF75}" type="datetimeFigureOut">
              <a:rPr lang="zh-CN" altLang="en-US" smtClean="0"/>
              <a:t>2018/1/15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2494A-640C-4D7B-9974-48A4449945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1339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9F311-BB83-4791-B11B-AC039E5EFF75}" type="datetimeFigureOut">
              <a:rPr lang="zh-CN" altLang="en-US" smtClean="0"/>
              <a:t>2018/1/15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2494A-640C-4D7B-9974-48A4449945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692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9F311-BB83-4791-B11B-AC039E5EFF75}" type="datetimeFigureOut">
              <a:rPr lang="zh-CN" altLang="en-US" smtClean="0"/>
              <a:t>2018/1/15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2494A-640C-4D7B-9974-48A4449945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7231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9F311-BB83-4791-B11B-AC039E5EFF75}" type="datetimeFigureOut">
              <a:rPr lang="zh-CN" altLang="en-US" smtClean="0"/>
              <a:t>2018/1/15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2494A-640C-4D7B-9974-48A4449945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8802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9F311-BB83-4791-B11B-AC039E5EFF75}" type="datetimeFigureOut">
              <a:rPr lang="zh-CN" altLang="en-US" smtClean="0"/>
              <a:t>2018/1/15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2494A-640C-4D7B-9974-48A4449945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2885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71335" y="718054"/>
            <a:ext cx="6801330" cy="523427"/>
          </a:xfrm>
        </p:spPr>
        <p:txBody>
          <a:bodyPr>
            <a:normAutofit fontScale="90000"/>
          </a:bodyPr>
          <a:lstStyle/>
          <a:p>
            <a:r>
              <a:rPr lang="zh-CN" altLang="en-US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食品中的有机化合物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99" r="3018" b="1260"/>
          <a:stretch/>
        </p:blipFill>
        <p:spPr>
          <a:xfrm rot="16200000">
            <a:off x="2090241" y="937465"/>
            <a:ext cx="4963518" cy="6260414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88603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:a16="http://schemas.microsoft.com/office/drawing/2014/main" xmlns="" id="{03A36F7E-F831-4C3A-8DB8-847D7D6C78CC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414336" y="1874205"/>
            <a:ext cx="8486777" cy="1697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zh-CN" sz="3200" b="1">
                <a:solidFill>
                  <a:srgbClr val="0000FF"/>
                </a:solidFill>
              </a:rPr>
              <a:t>1.</a:t>
            </a:r>
            <a:r>
              <a:rPr lang="zh-CN" altLang="en-US" sz="3200" b="1">
                <a:solidFill>
                  <a:srgbClr val="0000FF"/>
                </a:solidFill>
              </a:rPr>
              <a:t>下列物质，不能使蛋白质失去活性的是（    ）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zh-CN" sz="3200" b="1">
                <a:solidFill>
                  <a:srgbClr val="0000FF"/>
                </a:solidFill>
              </a:rPr>
              <a:t>A </a:t>
            </a:r>
            <a:r>
              <a:rPr lang="zh-CN" altLang="en-US" sz="3200" b="1">
                <a:solidFill>
                  <a:srgbClr val="0000FF"/>
                </a:solidFill>
              </a:rPr>
              <a:t>硝酸银   </a:t>
            </a:r>
            <a:r>
              <a:rPr lang="en-US" altLang="zh-CN" sz="3200" b="1">
                <a:solidFill>
                  <a:srgbClr val="0000FF"/>
                </a:solidFill>
              </a:rPr>
              <a:t>B </a:t>
            </a:r>
            <a:r>
              <a:rPr lang="zh-CN" altLang="en-US" sz="3200" b="1">
                <a:solidFill>
                  <a:srgbClr val="0000FF"/>
                </a:solidFill>
              </a:rPr>
              <a:t>氯化钠   </a:t>
            </a:r>
            <a:r>
              <a:rPr lang="en-US" altLang="zh-CN" sz="3200" b="1">
                <a:solidFill>
                  <a:srgbClr val="0000FF"/>
                </a:solidFill>
              </a:rPr>
              <a:t>C </a:t>
            </a:r>
            <a:r>
              <a:rPr lang="zh-CN" altLang="en-US" sz="3200" b="1">
                <a:solidFill>
                  <a:srgbClr val="0000FF"/>
                </a:solidFill>
              </a:rPr>
              <a:t>浓硝酸   </a:t>
            </a:r>
            <a:r>
              <a:rPr lang="en-US" altLang="zh-CN" sz="3200" b="1">
                <a:solidFill>
                  <a:srgbClr val="0000FF"/>
                </a:solidFill>
              </a:rPr>
              <a:t>D </a:t>
            </a:r>
            <a:r>
              <a:rPr lang="zh-CN" altLang="en-US" sz="3200" b="1">
                <a:solidFill>
                  <a:srgbClr val="0000FF"/>
                </a:solidFill>
              </a:rPr>
              <a:t>硫酸铜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xmlns="" id="{10105C3D-F77A-45B7-8D52-7A27DEEFB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4872" y="642780"/>
            <a:ext cx="6680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4800" b="1">
                <a:solidFill>
                  <a:srgbClr val="000000"/>
                </a:solidFill>
                <a:ea typeface="华文行楷" panose="02010800040101010101" pitchFamily="2" charset="-122"/>
              </a:rPr>
              <a:t>复习巩固，学以致用</a:t>
            </a: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xmlns="" id="{EF024D53-D7BC-4065-94A1-13E560257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6" y="3814653"/>
            <a:ext cx="892968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3200" b="1">
                <a:solidFill>
                  <a:srgbClr val="0000FF"/>
                </a:solidFill>
              </a:rPr>
              <a:t>2.</a:t>
            </a:r>
            <a:r>
              <a:rPr lang="zh-CN" altLang="en-US" sz="3200" b="1">
                <a:solidFill>
                  <a:srgbClr val="0000FF"/>
                </a:solidFill>
              </a:rPr>
              <a:t>生物学家制作动物标本，通常把标本浸泡在什么溶液中？（       ）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3200" b="1">
                <a:solidFill>
                  <a:srgbClr val="0000FF"/>
                </a:solidFill>
              </a:rPr>
              <a:t>A </a:t>
            </a:r>
            <a:r>
              <a:rPr lang="zh-CN" altLang="en-US" sz="3200" b="1">
                <a:solidFill>
                  <a:srgbClr val="0000FF"/>
                </a:solidFill>
              </a:rPr>
              <a:t>硫酸钠      </a:t>
            </a:r>
            <a:r>
              <a:rPr lang="en-US" altLang="zh-CN" sz="3200" b="1">
                <a:solidFill>
                  <a:srgbClr val="0000FF"/>
                </a:solidFill>
              </a:rPr>
              <a:t>B </a:t>
            </a:r>
            <a:r>
              <a:rPr lang="zh-CN" altLang="en-US" sz="3200" b="1">
                <a:solidFill>
                  <a:srgbClr val="0000FF"/>
                </a:solidFill>
              </a:rPr>
              <a:t>食盐          </a:t>
            </a:r>
            <a:r>
              <a:rPr lang="en-US" altLang="zh-CN" sz="3200" b="1">
                <a:solidFill>
                  <a:srgbClr val="0000FF"/>
                </a:solidFill>
              </a:rPr>
              <a:t>C </a:t>
            </a:r>
            <a:r>
              <a:rPr lang="zh-CN" altLang="en-US" sz="3200" b="1">
                <a:solidFill>
                  <a:srgbClr val="0000FF"/>
                </a:solidFill>
              </a:rPr>
              <a:t>甲醛        </a:t>
            </a:r>
            <a:r>
              <a:rPr lang="en-US" altLang="zh-CN" sz="3200" b="1">
                <a:solidFill>
                  <a:srgbClr val="0000FF"/>
                </a:solidFill>
              </a:rPr>
              <a:t>D </a:t>
            </a:r>
            <a:r>
              <a:rPr lang="zh-CN" altLang="en-US" sz="3200" b="1">
                <a:solidFill>
                  <a:srgbClr val="0000FF"/>
                </a:solidFill>
              </a:rPr>
              <a:t>蒸馏水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8C66674E-DF89-48A8-88CA-C3DCB54CE5E6}"/>
              </a:ext>
            </a:extLst>
          </p:cNvPr>
          <p:cNvSpPr txBox="1"/>
          <p:nvPr/>
        </p:nvSpPr>
        <p:spPr>
          <a:xfrm>
            <a:off x="8172450" y="2116752"/>
            <a:ext cx="428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</a:rPr>
              <a:t>B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63E26BFC-13CB-4AB2-9489-9AF9E3E62F19}"/>
              </a:ext>
            </a:extLst>
          </p:cNvPr>
          <p:cNvSpPr txBox="1"/>
          <p:nvPr/>
        </p:nvSpPr>
        <p:spPr>
          <a:xfrm>
            <a:off x="3138488" y="4754596"/>
            <a:ext cx="428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</a:rPr>
              <a:t>C</a:t>
            </a:r>
            <a:endParaRPr lang="zh-CN" altLang="en-US" sz="2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15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7352" y="516279"/>
            <a:ext cx="5915025" cy="514314"/>
          </a:xfrm>
        </p:spPr>
        <p:txBody>
          <a:bodyPr>
            <a:normAutofit fontScale="90000"/>
          </a:bodyPr>
          <a:lstStyle/>
          <a:p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维生素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92790" y="1365489"/>
            <a:ext cx="1597218" cy="4708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</a:t>
            </a:r>
            <a:r>
              <a:rPr lang="zh-CN" altLang="en-US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、来源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165604" y="1334441"/>
            <a:ext cx="2876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水果、蔬菜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68260" y="2066938"/>
            <a:ext cx="1597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、作用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189501" y="2047448"/>
            <a:ext cx="4982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调节新陈代谢，若缺乏易患病</a:t>
            </a:r>
          </a:p>
        </p:txBody>
      </p:sp>
      <p:sp>
        <p:nvSpPr>
          <p:cNvPr id="8" name="Oval 4">
            <a:extLst>
              <a:ext uri="{FF2B5EF4-FFF2-40B4-BE49-F238E27FC236}">
                <a16:creationId xmlns:a16="http://schemas.microsoft.com/office/drawing/2014/main" xmlns="" id="{CFFDFB16-784C-4E82-ADDE-2C04ECC64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4940" y="3414382"/>
            <a:ext cx="2659601" cy="2240033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9525" algn="ctr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zh-CN" altLang="en-US" sz="1350">
              <a:latin typeface="Arial" charset="0"/>
              <a:ea typeface="宋体" pitchFamily="2" charset="-122"/>
            </a:endParaRPr>
          </a:p>
        </p:txBody>
      </p:sp>
      <p:grpSp>
        <p:nvGrpSpPr>
          <p:cNvPr id="9" name="Group 5"/>
          <p:cNvGrpSpPr>
            <a:grpSpLocks/>
          </p:cNvGrpSpPr>
          <p:nvPr/>
        </p:nvGrpSpPr>
        <p:grpSpPr bwMode="auto">
          <a:xfrm>
            <a:off x="3896769" y="3974877"/>
            <a:ext cx="1355943" cy="1205648"/>
            <a:chOff x="2016" y="1920"/>
            <a:chExt cx="1680" cy="1680"/>
          </a:xfrm>
        </p:grpSpPr>
        <p:sp>
          <p:nvSpPr>
            <p:cNvPr id="54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742E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hlink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zh-CN" altLang="en-US" sz="135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5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116 w 1321"/>
                <a:gd name="T1" fmla="*/ 158 h 712"/>
                <a:gd name="T2" fmla="*/ 1130 w 1321"/>
                <a:gd name="T3" fmla="*/ 175 h 712"/>
                <a:gd name="T4" fmla="*/ 1133 w 1321"/>
                <a:gd name="T5" fmla="*/ 191 h 712"/>
                <a:gd name="T6" fmla="*/ 1128 w 1321"/>
                <a:gd name="T7" fmla="*/ 204 h 712"/>
                <a:gd name="T8" fmla="*/ 1114 w 1321"/>
                <a:gd name="T9" fmla="*/ 216 h 712"/>
                <a:gd name="T10" fmla="*/ 1092 w 1321"/>
                <a:gd name="T11" fmla="*/ 229 h 712"/>
                <a:gd name="T12" fmla="*/ 1063 w 1321"/>
                <a:gd name="T13" fmla="*/ 239 h 712"/>
                <a:gd name="T14" fmla="*/ 1026 w 1321"/>
                <a:gd name="T15" fmla="*/ 248 h 712"/>
                <a:gd name="T16" fmla="*/ 985 w 1321"/>
                <a:gd name="T17" fmla="*/ 257 h 712"/>
                <a:gd name="T18" fmla="*/ 937 w 1321"/>
                <a:gd name="T19" fmla="*/ 264 h 712"/>
                <a:gd name="T20" fmla="*/ 885 w 1321"/>
                <a:gd name="T21" fmla="*/ 270 h 712"/>
                <a:gd name="T22" fmla="*/ 830 w 1321"/>
                <a:gd name="T23" fmla="*/ 273 h 712"/>
                <a:gd name="T24" fmla="*/ 769 w 1321"/>
                <a:gd name="T25" fmla="*/ 279 h 712"/>
                <a:gd name="T26" fmla="*/ 707 w 1321"/>
                <a:gd name="T27" fmla="*/ 280 h 712"/>
                <a:gd name="T28" fmla="*/ 683 w 1321"/>
                <a:gd name="T29" fmla="*/ 281 h 712"/>
                <a:gd name="T30" fmla="*/ 409 w 1321"/>
                <a:gd name="T31" fmla="*/ 281 h 712"/>
                <a:gd name="T32" fmla="*/ 405 w 1321"/>
                <a:gd name="T33" fmla="*/ 281 h 712"/>
                <a:gd name="T34" fmla="*/ 351 w 1321"/>
                <a:gd name="T35" fmla="*/ 280 h 712"/>
                <a:gd name="T36" fmla="*/ 299 w 1321"/>
                <a:gd name="T37" fmla="*/ 279 h 712"/>
                <a:gd name="T38" fmla="*/ 250 w 1321"/>
                <a:gd name="T39" fmla="*/ 275 h 712"/>
                <a:gd name="T40" fmla="*/ 203 w 1321"/>
                <a:gd name="T41" fmla="*/ 272 h 712"/>
                <a:gd name="T42" fmla="*/ 161 w 1321"/>
                <a:gd name="T43" fmla="*/ 267 h 712"/>
                <a:gd name="T44" fmla="*/ 122 w 1321"/>
                <a:gd name="T45" fmla="*/ 261 h 712"/>
                <a:gd name="T46" fmla="*/ 86 w 1321"/>
                <a:gd name="T47" fmla="*/ 256 h 712"/>
                <a:gd name="T48" fmla="*/ 59 w 1321"/>
                <a:gd name="T49" fmla="*/ 249 h 712"/>
                <a:gd name="T50" fmla="*/ 31 w 1321"/>
                <a:gd name="T51" fmla="*/ 240 h 712"/>
                <a:gd name="T52" fmla="*/ 18 w 1321"/>
                <a:gd name="T53" fmla="*/ 230 h 712"/>
                <a:gd name="T54" fmla="*/ 6 w 1321"/>
                <a:gd name="T55" fmla="*/ 219 h 712"/>
                <a:gd name="T56" fmla="*/ 0 w 1321"/>
                <a:gd name="T57" fmla="*/ 207 h 712"/>
                <a:gd name="T58" fmla="*/ 0 w 1321"/>
                <a:gd name="T59" fmla="*/ 206 h 712"/>
                <a:gd name="T60" fmla="*/ 4 w 1321"/>
                <a:gd name="T61" fmla="*/ 191 h 712"/>
                <a:gd name="T62" fmla="*/ 16 w 1321"/>
                <a:gd name="T63" fmla="*/ 176 h 712"/>
                <a:gd name="T64" fmla="*/ 43 w 1321"/>
                <a:gd name="T65" fmla="*/ 146 h 712"/>
                <a:gd name="T66" fmla="*/ 78 w 1321"/>
                <a:gd name="T67" fmla="*/ 118 h 712"/>
                <a:gd name="T68" fmla="*/ 126 w 1321"/>
                <a:gd name="T69" fmla="*/ 93 h 712"/>
                <a:gd name="T70" fmla="*/ 175 w 1321"/>
                <a:gd name="T71" fmla="*/ 69 h 712"/>
                <a:gd name="T72" fmla="*/ 231 w 1321"/>
                <a:gd name="T73" fmla="*/ 48 h 712"/>
                <a:gd name="T74" fmla="*/ 293 w 1321"/>
                <a:gd name="T75" fmla="*/ 33 h 712"/>
                <a:gd name="T76" fmla="*/ 356 w 1321"/>
                <a:gd name="T77" fmla="*/ 18 h 712"/>
                <a:gd name="T78" fmla="*/ 427 w 1321"/>
                <a:gd name="T79" fmla="*/ 9 h 712"/>
                <a:gd name="T80" fmla="*/ 498 w 1321"/>
                <a:gd name="T81" fmla="*/ 4 h 712"/>
                <a:gd name="T82" fmla="*/ 573 w 1321"/>
                <a:gd name="T83" fmla="*/ 0 h 712"/>
                <a:gd name="T84" fmla="*/ 573 w 1321"/>
                <a:gd name="T85" fmla="*/ 0 h 712"/>
                <a:gd name="T86" fmla="*/ 651 w 1321"/>
                <a:gd name="T87" fmla="*/ 4 h 712"/>
                <a:gd name="T88" fmla="*/ 727 w 1321"/>
                <a:gd name="T89" fmla="*/ 9 h 712"/>
                <a:gd name="T90" fmla="*/ 800 w 1321"/>
                <a:gd name="T91" fmla="*/ 20 h 712"/>
                <a:gd name="T92" fmla="*/ 867 w 1321"/>
                <a:gd name="T93" fmla="*/ 36 h 712"/>
                <a:gd name="T94" fmla="*/ 929 w 1321"/>
                <a:gd name="T95" fmla="*/ 54 h 712"/>
                <a:gd name="T96" fmla="*/ 986 w 1321"/>
                <a:gd name="T97" fmla="*/ 77 h 712"/>
                <a:gd name="T98" fmla="*/ 1037 w 1321"/>
                <a:gd name="T99" fmla="*/ 101 h 712"/>
                <a:gd name="T100" fmla="*/ 1080 w 1321"/>
                <a:gd name="T101" fmla="*/ 128 h 712"/>
                <a:gd name="T102" fmla="*/ 1116 w 1321"/>
                <a:gd name="T103" fmla="*/ 158 h 712"/>
                <a:gd name="T104" fmla="*/ 1116 w 1321"/>
                <a:gd name="T105" fmla="*/ 158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66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</p:grpSp>
      <p:sp>
        <p:nvSpPr>
          <p:cNvPr id="10" name="Text Box 8">
            <a:extLst>
              <a:ext uri="{FF2B5EF4-FFF2-40B4-BE49-F238E27FC236}">
                <a16:creationId xmlns:a16="http://schemas.microsoft.com/office/drawing/2014/main" xmlns="" id="{09A73EF4-638A-4529-A895-108343CD220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159897" y="4448768"/>
            <a:ext cx="8819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rPr>
              <a:t>维生素</a:t>
            </a:r>
            <a:endParaRPr lang="en-US" altLang="zh-CN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宋体" pitchFamily="2" charset="-122"/>
            </a:endParaRPr>
          </a:p>
        </p:txBody>
      </p:sp>
      <p:grpSp>
        <p:nvGrpSpPr>
          <p:cNvPr id="11" name="Group 9"/>
          <p:cNvGrpSpPr>
            <a:grpSpLocks/>
          </p:cNvGrpSpPr>
          <p:nvPr/>
        </p:nvGrpSpPr>
        <p:grpSpPr bwMode="auto">
          <a:xfrm>
            <a:off x="4298789" y="3199331"/>
            <a:ext cx="451981" cy="375384"/>
            <a:chOff x="2640" y="1088"/>
            <a:chExt cx="432" cy="418"/>
          </a:xfrm>
        </p:grpSpPr>
        <p:grpSp>
          <p:nvGrpSpPr>
            <p:cNvPr id="50" name="Group 10"/>
            <p:cNvGrpSpPr>
              <a:grpSpLocks/>
            </p:cNvGrpSpPr>
            <p:nvPr/>
          </p:nvGrpSpPr>
          <p:grpSpPr bwMode="auto">
            <a:xfrm>
              <a:off x="2640" y="1088"/>
              <a:ext cx="432" cy="415"/>
              <a:chOff x="2016" y="1920"/>
              <a:chExt cx="1680" cy="1680"/>
            </a:xfrm>
          </p:grpSpPr>
          <p:sp>
            <p:nvSpPr>
              <p:cNvPr id="52" name="Oval 11">
                <a:extLst>
                  <a:ext uri="{FF2B5EF4-FFF2-40B4-BE49-F238E27FC236}">
                    <a16:creationId xmlns:a16="http://schemas.microsoft.com/office/drawing/2014/main" xmlns="" id="{63AA5314-E5CF-4D8D-B61C-A17CF4EE054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235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zh-CN" altLang="en-US" sz="1350"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53" name="Freeform 12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116 w 1321"/>
                  <a:gd name="T1" fmla="*/ 158 h 712"/>
                  <a:gd name="T2" fmla="*/ 1130 w 1321"/>
                  <a:gd name="T3" fmla="*/ 175 h 712"/>
                  <a:gd name="T4" fmla="*/ 1133 w 1321"/>
                  <a:gd name="T5" fmla="*/ 191 h 712"/>
                  <a:gd name="T6" fmla="*/ 1128 w 1321"/>
                  <a:gd name="T7" fmla="*/ 204 h 712"/>
                  <a:gd name="T8" fmla="*/ 1114 w 1321"/>
                  <a:gd name="T9" fmla="*/ 216 h 712"/>
                  <a:gd name="T10" fmla="*/ 1092 w 1321"/>
                  <a:gd name="T11" fmla="*/ 229 h 712"/>
                  <a:gd name="T12" fmla="*/ 1063 w 1321"/>
                  <a:gd name="T13" fmla="*/ 239 h 712"/>
                  <a:gd name="T14" fmla="*/ 1026 w 1321"/>
                  <a:gd name="T15" fmla="*/ 248 h 712"/>
                  <a:gd name="T16" fmla="*/ 985 w 1321"/>
                  <a:gd name="T17" fmla="*/ 257 h 712"/>
                  <a:gd name="T18" fmla="*/ 937 w 1321"/>
                  <a:gd name="T19" fmla="*/ 264 h 712"/>
                  <a:gd name="T20" fmla="*/ 885 w 1321"/>
                  <a:gd name="T21" fmla="*/ 270 h 712"/>
                  <a:gd name="T22" fmla="*/ 830 w 1321"/>
                  <a:gd name="T23" fmla="*/ 273 h 712"/>
                  <a:gd name="T24" fmla="*/ 769 w 1321"/>
                  <a:gd name="T25" fmla="*/ 279 h 712"/>
                  <a:gd name="T26" fmla="*/ 707 w 1321"/>
                  <a:gd name="T27" fmla="*/ 280 h 712"/>
                  <a:gd name="T28" fmla="*/ 683 w 1321"/>
                  <a:gd name="T29" fmla="*/ 281 h 712"/>
                  <a:gd name="T30" fmla="*/ 409 w 1321"/>
                  <a:gd name="T31" fmla="*/ 281 h 712"/>
                  <a:gd name="T32" fmla="*/ 405 w 1321"/>
                  <a:gd name="T33" fmla="*/ 281 h 712"/>
                  <a:gd name="T34" fmla="*/ 351 w 1321"/>
                  <a:gd name="T35" fmla="*/ 280 h 712"/>
                  <a:gd name="T36" fmla="*/ 299 w 1321"/>
                  <a:gd name="T37" fmla="*/ 279 h 712"/>
                  <a:gd name="T38" fmla="*/ 250 w 1321"/>
                  <a:gd name="T39" fmla="*/ 275 h 712"/>
                  <a:gd name="T40" fmla="*/ 203 w 1321"/>
                  <a:gd name="T41" fmla="*/ 272 h 712"/>
                  <a:gd name="T42" fmla="*/ 161 w 1321"/>
                  <a:gd name="T43" fmla="*/ 267 h 712"/>
                  <a:gd name="T44" fmla="*/ 122 w 1321"/>
                  <a:gd name="T45" fmla="*/ 261 h 712"/>
                  <a:gd name="T46" fmla="*/ 86 w 1321"/>
                  <a:gd name="T47" fmla="*/ 256 h 712"/>
                  <a:gd name="T48" fmla="*/ 59 w 1321"/>
                  <a:gd name="T49" fmla="*/ 249 h 712"/>
                  <a:gd name="T50" fmla="*/ 31 w 1321"/>
                  <a:gd name="T51" fmla="*/ 240 h 712"/>
                  <a:gd name="T52" fmla="*/ 18 w 1321"/>
                  <a:gd name="T53" fmla="*/ 230 h 712"/>
                  <a:gd name="T54" fmla="*/ 6 w 1321"/>
                  <a:gd name="T55" fmla="*/ 219 h 712"/>
                  <a:gd name="T56" fmla="*/ 0 w 1321"/>
                  <a:gd name="T57" fmla="*/ 207 h 712"/>
                  <a:gd name="T58" fmla="*/ 0 w 1321"/>
                  <a:gd name="T59" fmla="*/ 206 h 712"/>
                  <a:gd name="T60" fmla="*/ 4 w 1321"/>
                  <a:gd name="T61" fmla="*/ 191 h 712"/>
                  <a:gd name="T62" fmla="*/ 16 w 1321"/>
                  <a:gd name="T63" fmla="*/ 176 h 712"/>
                  <a:gd name="T64" fmla="*/ 43 w 1321"/>
                  <a:gd name="T65" fmla="*/ 146 h 712"/>
                  <a:gd name="T66" fmla="*/ 78 w 1321"/>
                  <a:gd name="T67" fmla="*/ 118 h 712"/>
                  <a:gd name="T68" fmla="*/ 126 w 1321"/>
                  <a:gd name="T69" fmla="*/ 93 h 712"/>
                  <a:gd name="T70" fmla="*/ 175 w 1321"/>
                  <a:gd name="T71" fmla="*/ 69 h 712"/>
                  <a:gd name="T72" fmla="*/ 231 w 1321"/>
                  <a:gd name="T73" fmla="*/ 48 h 712"/>
                  <a:gd name="T74" fmla="*/ 293 w 1321"/>
                  <a:gd name="T75" fmla="*/ 33 h 712"/>
                  <a:gd name="T76" fmla="*/ 356 w 1321"/>
                  <a:gd name="T77" fmla="*/ 18 h 712"/>
                  <a:gd name="T78" fmla="*/ 427 w 1321"/>
                  <a:gd name="T79" fmla="*/ 9 h 712"/>
                  <a:gd name="T80" fmla="*/ 498 w 1321"/>
                  <a:gd name="T81" fmla="*/ 4 h 712"/>
                  <a:gd name="T82" fmla="*/ 573 w 1321"/>
                  <a:gd name="T83" fmla="*/ 0 h 712"/>
                  <a:gd name="T84" fmla="*/ 573 w 1321"/>
                  <a:gd name="T85" fmla="*/ 0 h 712"/>
                  <a:gd name="T86" fmla="*/ 651 w 1321"/>
                  <a:gd name="T87" fmla="*/ 4 h 712"/>
                  <a:gd name="T88" fmla="*/ 727 w 1321"/>
                  <a:gd name="T89" fmla="*/ 9 h 712"/>
                  <a:gd name="T90" fmla="*/ 800 w 1321"/>
                  <a:gd name="T91" fmla="*/ 20 h 712"/>
                  <a:gd name="T92" fmla="*/ 867 w 1321"/>
                  <a:gd name="T93" fmla="*/ 36 h 712"/>
                  <a:gd name="T94" fmla="*/ 929 w 1321"/>
                  <a:gd name="T95" fmla="*/ 54 h 712"/>
                  <a:gd name="T96" fmla="*/ 986 w 1321"/>
                  <a:gd name="T97" fmla="*/ 77 h 712"/>
                  <a:gd name="T98" fmla="*/ 1037 w 1321"/>
                  <a:gd name="T99" fmla="*/ 101 h 712"/>
                  <a:gd name="T100" fmla="*/ 1080 w 1321"/>
                  <a:gd name="T101" fmla="*/ 128 h 712"/>
                  <a:gd name="T102" fmla="*/ 1116 w 1321"/>
                  <a:gd name="T103" fmla="*/ 158 h 712"/>
                  <a:gd name="T104" fmla="*/ 1116 w 1321"/>
                  <a:gd name="T105" fmla="*/ 158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</p:grpSp>
        <p:sp>
          <p:nvSpPr>
            <p:cNvPr id="51" name="Text Box 13">
              <a:extLst>
                <a:ext uri="{FF2B5EF4-FFF2-40B4-BE49-F238E27FC236}">
                  <a16:creationId xmlns:a16="http://schemas.microsoft.com/office/drawing/2014/main" xmlns="" id="{2598A4F7-E7B9-4419-83E8-0731F170BAD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671" y="1095"/>
              <a:ext cx="345" cy="41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en-US" altLang="zh-CN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ea typeface="宋体" pitchFamily="2" charset="-122"/>
                </a:rPr>
                <a:t>B</a:t>
              </a:r>
            </a:p>
          </p:txBody>
        </p:sp>
      </p:grpSp>
      <p:grpSp>
        <p:nvGrpSpPr>
          <p:cNvPr id="12" name="Group 14"/>
          <p:cNvGrpSpPr>
            <a:grpSpLocks/>
          </p:cNvGrpSpPr>
          <p:nvPr/>
        </p:nvGrpSpPr>
        <p:grpSpPr bwMode="auto">
          <a:xfrm>
            <a:off x="3875854" y="5071541"/>
            <a:ext cx="210305" cy="158612"/>
            <a:chOff x="2236" y="3191"/>
            <a:chExt cx="201" cy="176"/>
          </a:xfrm>
        </p:grpSpPr>
        <p:sp>
          <p:nvSpPr>
            <p:cNvPr id="48" name="Oval 15">
              <a:extLst>
                <a:ext uri="{FF2B5EF4-FFF2-40B4-BE49-F238E27FC236}">
                  <a16:creationId xmlns:a16="http://schemas.microsoft.com/office/drawing/2014/main" xmlns="" id="{2FE6C742-51A3-4D53-90E4-CC1797821FC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8227093">
              <a:off x="2237" y="3284"/>
              <a:ext cx="82" cy="88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6666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zh-CN" altLang="en-US" sz="1350"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9" name="Oval 16">
              <a:extLst>
                <a:ext uri="{FF2B5EF4-FFF2-40B4-BE49-F238E27FC236}">
                  <a16:creationId xmlns:a16="http://schemas.microsoft.com/office/drawing/2014/main" xmlns="" id="{418CE891-5A9F-44F4-A985-7BAA473653F5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8227093">
              <a:off x="2353" y="3195"/>
              <a:ext cx="82" cy="87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6666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zh-CN" altLang="en-US" sz="1350">
                <a:latin typeface="Arial" charset="0"/>
                <a:ea typeface="宋体" pitchFamily="2" charset="-122"/>
              </a:endParaRPr>
            </a:p>
          </p:txBody>
        </p:sp>
      </p:grpSp>
      <p:grpSp>
        <p:nvGrpSpPr>
          <p:cNvPr id="13" name="Group 17"/>
          <p:cNvGrpSpPr>
            <a:grpSpLocks/>
          </p:cNvGrpSpPr>
          <p:nvPr/>
        </p:nvGrpSpPr>
        <p:grpSpPr bwMode="auto">
          <a:xfrm>
            <a:off x="3444789" y="5221394"/>
            <a:ext cx="451981" cy="387287"/>
            <a:chOff x="1824" y="3357"/>
            <a:chExt cx="432" cy="432"/>
          </a:xfrm>
        </p:grpSpPr>
        <p:grpSp>
          <p:nvGrpSpPr>
            <p:cNvPr id="44" name="Group 18"/>
            <p:cNvGrpSpPr>
              <a:grpSpLocks/>
            </p:cNvGrpSpPr>
            <p:nvPr/>
          </p:nvGrpSpPr>
          <p:grpSpPr bwMode="auto">
            <a:xfrm>
              <a:off x="1824" y="3357"/>
              <a:ext cx="432" cy="432"/>
              <a:chOff x="2016" y="1920"/>
              <a:chExt cx="1680" cy="1680"/>
            </a:xfrm>
          </p:grpSpPr>
          <p:sp>
            <p:nvSpPr>
              <p:cNvPr id="46" name="Oval 19">
                <a:extLst>
                  <a:ext uri="{FF2B5EF4-FFF2-40B4-BE49-F238E27FC236}">
                    <a16:creationId xmlns:a16="http://schemas.microsoft.com/office/drawing/2014/main" xmlns="" id="{200427F6-698A-49F0-9CDD-6FD8D548D8D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24314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zh-CN" altLang="en-US" sz="1350"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47" name="Freeform 20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116 w 1321"/>
                  <a:gd name="T1" fmla="*/ 158 h 712"/>
                  <a:gd name="T2" fmla="*/ 1130 w 1321"/>
                  <a:gd name="T3" fmla="*/ 175 h 712"/>
                  <a:gd name="T4" fmla="*/ 1133 w 1321"/>
                  <a:gd name="T5" fmla="*/ 191 h 712"/>
                  <a:gd name="T6" fmla="*/ 1128 w 1321"/>
                  <a:gd name="T7" fmla="*/ 204 h 712"/>
                  <a:gd name="T8" fmla="*/ 1114 w 1321"/>
                  <a:gd name="T9" fmla="*/ 216 h 712"/>
                  <a:gd name="T10" fmla="*/ 1092 w 1321"/>
                  <a:gd name="T11" fmla="*/ 229 h 712"/>
                  <a:gd name="T12" fmla="*/ 1063 w 1321"/>
                  <a:gd name="T13" fmla="*/ 239 h 712"/>
                  <a:gd name="T14" fmla="*/ 1026 w 1321"/>
                  <a:gd name="T15" fmla="*/ 248 h 712"/>
                  <a:gd name="T16" fmla="*/ 985 w 1321"/>
                  <a:gd name="T17" fmla="*/ 257 h 712"/>
                  <a:gd name="T18" fmla="*/ 937 w 1321"/>
                  <a:gd name="T19" fmla="*/ 264 h 712"/>
                  <a:gd name="T20" fmla="*/ 885 w 1321"/>
                  <a:gd name="T21" fmla="*/ 270 h 712"/>
                  <a:gd name="T22" fmla="*/ 830 w 1321"/>
                  <a:gd name="T23" fmla="*/ 273 h 712"/>
                  <a:gd name="T24" fmla="*/ 769 w 1321"/>
                  <a:gd name="T25" fmla="*/ 279 h 712"/>
                  <a:gd name="T26" fmla="*/ 707 w 1321"/>
                  <a:gd name="T27" fmla="*/ 280 h 712"/>
                  <a:gd name="T28" fmla="*/ 683 w 1321"/>
                  <a:gd name="T29" fmla="*/ 281 h 712"/>
                  <a:gd name="T30" fmla="*/ 409 w 1321"/>
                  <a:gd name="T31" fmla="*/ 281 h 712"/>
                  <a:gd name="T32" fmla="*/ 405 w 1321"/>
                  <a:gd name="T33" fmla="*/ 281 h 712"/>
                  <a:gd name="T34" fmla="*/ 351 w 1321"/>
                  <a:gd name="T35" fmla="*/ 280 h 712"/>
                  <a:gd name="T36" fmla="*/ 299 w 1321"/>
                  <a:gd name="T37" fmla="*/ 279 h 712"/>
                  <a:gd name="T38" fmla="*/ 250 w 1321"/>
                  <a:gd name="T39" fmla="*/ 275 h 712"/>
                  <a:gd name="T40" fmla="*/ 203 w 1321"/>
                  <a:gd name="T41" fmla="*/ 272 h 712"/>
                  <a:gd name="T42" fmla="*/ 161 w 1321"/>
                  <a:gd name="T43" fmla="*/ 267 h 712"/>
                  <a:gd name="T44" fmla="*/ 122 w 1321"/>
                  <a:gd name="T45" fmla="*/ 261 h 712"/>
                  <a:gd name="T46" fmla="*/ 86 w 1321"/>
                  <a:gd name="T47" fmla="*/ 256 h 712"/>
                  <a:gd name="T48" fmla="*/ 59 w 1321"/>
                  <a:gd name="T49" fmla="*/ 249 h 712"/>
                  <a:gd name="T50" fmla="*/ 31 w 1321"/>
                  <a:gd name="T51" fmla="*/ 240 h 712"/>
                  <a:gd name="T52" fmla="*/ 18 w 1321"/>
                  <a:gd name="T53" fmla="*/ 230 h 712"/>
                  <a:gd name="T54" fmla="*/ 6 w 1321"/>
                  <a:gd name="T55" fmla="*/ 219 h 712"/>
                  <a:gd name="T56" fmla="*/ 0 w 1321"/>
                  <a:gd name="T57" fmla="*/ 207 h 712"/>
                  <a:gd name="T58" fmla="*/ 0 w 1321"/>
                  <a:gd name="T59" fmla="*/ 206 h 712"/>
                  <a:gd name="T60" fmla="*/ 4 w 1321"/>
                  <a:gd name="T61" fmla="*/ 191 h 712"/>
                  <a:gd name="T62" fmla="*/ 16 w 1321"/>
                  <a:gd name="T63" fmla="*/ 176 h 712"/>
                  <a:gd name="T64" fmla="*/ 43 w 1321"/>
                  <a:gd name="T65" fmla="*/ 146 h 712"/>
                  <a:gd name="T66" fmla="*/ 78 w 1321"/>
                  <a:gd name="T67" fmla="*/ 118 h 712"/>
                  <a:gd name="T68" fmla="*/ 126 w 1321"/>
                  <a:gd name="T69" fmla="*/ 93 h 712"/>
                  <a:gd name="T70" fmla="*/ 175 w 1321"/>
                  <a:gd name="T71" fmla="*/ 69 h 712"/>
                  <a:gd name="T72" fmla="*/ 231 w 1321"/>
                  <a:gd name="T73" fmla="*/ 48 h 712"/>
                  <a:gd name="T74" fmla="*/ 293 w 1321"/>
                  <a:gd name="T75" fmla="*/ 33 h 712"/>
                  <a:gd name="T76" fmla="*/ 356 w 1321"/>
                  <a:gd name="T77" fmla="*/ 18 h 712"/>
                  <a:gd name="T78" fmla="*/ 427 w 1321"/>
                  <a:gd name="T79" fmla="*/ 9 h 712"/>
                  <a:gd name="T80" fmla="*/ 498 w 1321"/>
                  <a:gd name="T81" fmla="*/ 4 h 712"/>
                  <a:gd name="T82" fmla="*/ 573 w 1321"/>
                  <a:gd name="T83" fmla="*/ 0 h 712"/>
                  <a:gd name="T84" fmla="*/ 573 w 1321"/>
                  <a:gd name="T85" fmla="*/ 0 h 712"/>
                  <a:gd name="T86" fmla="*/ 651 w 1321"/>
                  <a:gd name="T87" fmla="*/ 4 h 712"/>
                  <a:gd name="T88" fmla="*/ 727 w 1321"/>
                  <a:gd name="T89" fmla="*/ 9 h 712"/>
                  <a:gd name="T90" fmla="*/ 800 w 1321"/>
                  <a:gd name="T91" fmla="*/ 20 h 712"/>
                  <a:gd name="T92" fmla="*/ 867 w 1321"/>
                  <a:gd name="T93" fmla="*/ 36 h 712"/>
                  <a:gd name="T94" fmla="*/ 929 w 1321"/>
                  <a:gd name="T95" fmla="*/ 54 h 712"/>
                  <a:gd name="T96" fmla="*/ 986 w 1321"/>
                  <a:gd name="T97" fmla="*/ 77 h 712"/>
                  <a:gd name="T98" fmla="*/ 1037 w 1321"/>
                  <a:gd name="T99" fmla="*/ 101 h 712"/>
                  <a:gd name="T100" fmla="*/ 1080 w 1321"/>
                  <a:gd name="T101" fmla="*/ 128 h 712"/>
                  <a:gd name="T102" fmla="*/ 1116 w 1321"/>
                  <a:gd name="T103" fmla="*/ 158 h 712"/>
                  <a:gd name="T104" fmla="*/ 1116 w 1321"/>
                  <a:gd name="T105" fmla="*/ 158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folHlink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</p:grpSp>
        <p:sp>
          <p:nvSpPr>
            <p:cNvPr id="45" name="Text Box 21">
              <a:extLst>
                <a:ext uri="{FF2B5EF4-FFF2-40B4-BE49-F238E27FC236}">
                  <a16:creationId xmlns:a16="http://schemas.microsoft.com/office/drawing/2014/main" xmlns="" id="{B9D86541-04AF-4107-A2DB-52755FB1ED2E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879" y="3358"/>
              <a:ext cx="327" cy="4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en-US" altLang="zh-CN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ea typeface="宋体" pitchFamily="2" charset="-122"/>
                </a:rPr>
                <a:t>E</a:t>
              </a:r>
            </a:p>
          </p:txBody>
        </p:sp>
      </p:grpSp>
      <p:grpSp>
        <p:nvGrpSpPr>
          <p:cNvPr id="14" name="Group 22"/>
          <p:cNvGrpSpPr>
            <a:grpSpLocks/>
          </p:cNvGrpSpPr>
          <p:nvPr/>
        </p:nvGrpSpPr>
        <p:grpSpPr bwMode="auto">
          <a:xfrm>
            <a:off x="5655895" y="3974878"/>
            <a:ext cx="449657" cy="392152"/>
            <a:chOff x="3938" y="1968"/>
            <a:chExt cx="430" cy="437"/>
          </a:xfrm>
        </p:grpSpPr>
        <p:grpSp>
          <p:nvGrpSpPr>
            <p:cNvPr id="40" name="Group 23"/>
            <p:cNvGrpSpPr>
              <a:grpSpLocks/>
            </p:cNvGrpSpPr>
            <p:nvPr/>
          </p:nvGrpSpPr>
          <p:grpSpPr bwMode="auto">
            <a:xfrm>
              <a:off x="3938" y="1968"/>
              <a:ext cx="430" cy="437"/>
              <a:chOff x="2016" y="1920"/>
              <a:chExt cx="1680" cy="1680"/>
            </a:xfrm>
          </p:grpSpPr>
          <p:sp>
            <p:nvSpPr>
              <p:cNvPr id="42" name="Oval 24">
                <a:extLst>
                  <a:ext uri="{FF2B5EF4-FFF2-40B4-BE49-F238E27FC236}">
                    <a16:creationId xmlns:a16="http://schemas.microsoft.com/office/drawing/2014/main" xmlns="" id="{13912BFF-525E-415D-B98A-61805C65B9B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tint val="5764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zh-CN" altLang="en-US" sz="1350"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43" name="Freeform 25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116 w 1321"/>
                  <a:gd name="T1" fmla="*/ 158 h 712"/>
                  <a:gd name="T2" fmla="*/ 1130 w 1321"/>
                  <a:gd name="T3" fmla="*/ 175 h 712"/>
                  <a:gd name="T4" fmla="*/ 1133 w 1321"/>
                  <a:gd name="T5" fmla="*/ 191 h 712"/>
                  <a:gd name="T6" fmla="*/ 1128 w 1321"/>
                  <a:gd name="T7" fmla="*/ 204 h 712"/>
                  <a:gd name="T8" fmla="*/ 1114 w 1321"/>
                  <a:gd name="T9" fmla="*/ 216 h 712"/>
                  <a:gd name="T10" fmla="*/ 1092 w 1321"/>
                  <a:gd name="T11" fmla="*/ 229 h 712"/>
                  <a:gd name="T12" fmla="*/ 1063 w 1321"/>
                  <a:gd name="T13" fmla="*/ 239 h 712"/>
                  <a:gd name="T14" fmla="*/ 1026 w 1321"/>
                  <a:gd name="T15" fmla="*/ 248 h 712"/>
                  <a:gd name="T16" fmla="*/ 985 w 1321"/>
                  <a:gd name="T17" fmla="*/ 257 h 712"/>
                  <a:gd name="T18" fmla="*/ 937 w 1321"/>
                  <a:gd name="T19" fmla="*/ 264 h 712"/>
                  <a:gd name="T20" fmla="*/ 885 w 1321"/>
                  <a:gd name="T21" fmla="*/ 270 h 712"/>
                  <a:gd name="T22" fmla="*/ 830 w 1321"/>
                  <a:gd name="T23" fmla="*/ 273 h 712"/>
                  <a:gd name="T24" fmla="*/ 769 w 1321"/>
                  <a:gd name="T25" fmla="*/ 279 h 712"/>
                  <a:gd name="T26" fmla="*/ 707 w 1321"/>
                  <a:gd name="T27" fmla="*/ 280 h 712"/>
                  <a:gd name="T28" fmla="*/ 683 w 1321"/>
                  <a:gd name="T29" fmla="*/ 281 h 712"/>
                  <a:gd name="T30" fmla="*/ 409 w 1321"/>
                  <a:gd name="T31" fmla="*/ 281 h 712"/>
                  <a:gd name="T32" fmla="*/ 405 w 1321"/>
                  <a:gd name="T33" fmla="*/ 281 h 712"/>
                  <a:gd name="T34" fmla="*/ 351 w 1321"/>
                  <a:gd name="T35" fmla="*/ 280 h 712"/>
                  <a:gd name="T36" fmla="*/ 299 w 1321"/>
                  <a:gd name="T37" fmla="*/ 279 h 712"/>
                  <a:gd name="T38" fmla="*/ 250 w 1321"/>
                  <a:gd name="T39" fmla="*/ 275 h 712"/>
                  <a:gd name="T40" fmla="*/ 203 w 1321"/>
                  <a:gd name="T41" fmla="*/ 272 h 712"/>
                  <a:gd name="T42" fmla="*/ 161 w 1321"/>
                  <a:gd name="T43" fmla="*/ 267 h 712"/>
                  <a:gd name="T44" fmla="*/ 122 w 1321"/>
                  <a:gd name="T45" fmla="*/ 261 h 712"/>
                  <a:gd name="T46" fmla="*/ 86 w 1321"/>
                  <a:gd name="T47" fmla="*/ 256 h 712"/>
                  <a:gd name="T48" fmla="*/ 59 w 1321"/>
                  <a:gd name="T49" fmla="*/ 249 h 712"/>
                  <a:gd name="T50" fmla="*/ 31 w 1321"/>
                  <a:gd name="T51" fmla="*/ 240 h 712"/>
                  <a:gd name="T52" fmla="*/ 18 w 1321"/>
                  <a:gd name="T53" fmla="*/ 230 h 712"/>
                  <a:gd name="T54" fmla="*/ 6 w 1321"/>
                  <a:gd name="T55" fmla="*/ 219 h 712"/>
                  <a:gd name="T56" fmla="*/ 0 w 1321"/>
                  <a:gd name="T57" fmla="*/ 207 h 712"/>
                  <a:gd name="T58" fmla="*/ 0 w 1321"/>
                  <a:gd name="T59" fmla="*/ 206 h 712"/>
                  <a:gd name="T60" fmla="*/ 4 w 1321"/>
                  <a:gd name="T61" fmla="*/ 191 h 712"/>
                  <a:gd name="T62" fmla="*/ 16 w 1321"/>
                  <a:gd name="T63" fmla="*/ 176 h 712"/>
                  <a:gd name="T64" fmla="*/ 43 w 1321"/>
                  <a:gd name="T65" fmla="*/ 146 h 712"/>
                  <a:gd name="T66" fmla="*/ 78 w 1321"/>
                  <a:gd name="T67" fmla="*/ 118 h 712"/>
                  <a:gd name="T68" fmla="*/ 126 w 1321"/>
                  <a:gd name="T69" fmla="*/ 93 h 712"/>
                  <a:gd name="T70" fmla="*/ 175 w 1321"/>
                  <a:gd name="T71" fmla="*/ 69 h 712"/>
                  <a:gd name="T72" fmla="*/ 231 w 1321"/>
                  <a:gd name="T73" fmla="*/ 48 h 712"/>
                  <a:gd name="T74" fmla="*/ 293 w 1321"/>
                  <a:gd name="T75" fmla="*/ 33 h 712"/>
                  <a:gd name="T76" fmla="*/ 356 w 1321"/>
                  <a:gd name="T77" fmla="*/ 18 h 712"/>
                  <a:gd name="T78" fmla="*/ 427 w 1321"/>
                  <a:gd name="T79" fmla="*/ 9 h 712"/>
                  <a:gd name="T80" fmla="*/ 498 w 1321"/>
                  <a:gd name="T81" fmla="*/ 4 h 712"/>
                  <a:gd name="T82" fmla="*/ 573 w 1321"/>
                  <a:gd name="T83" fmla="*/ 0 h 712"/>
                  <a:gd name="T84" fmla="*/ 573 w 1321"/>
                  <a:gd name="T85" fmla="*/ 0 h 712"/>
                  <a:gd name="T86" fmla="*/ 651 w 1321"/>
                  <a:gd name="T87" fmla="*/ 4 h 712"/>
                  <a:gd name="T88" fmla="*/ 727 w 1321"/>
                  <a:gd name="T89" fmla="*/ 9 h 712"/>
                  <a:gd name="T90" fmla="*/ 800 w 1321"/>
                  <a:gd name="T91" fmla="*/ 20 h 712"/>
                  <a:gd name="T92" fmla="*/ 867 w 1321"/>
                  <a:gd name="T93" fmla="*/ 36 h 712"/>
                  <a:gd name="T94" fmla="*/ 929 w 1321"/>
                  <a:gd name="T95" fmla="*/ 54 h 712"/>
                  <a:gd name="T96" fmla="*/ 986 w 1321"/>
                  <a:gd name="T97" fmla="*/ 77 h 712"/>
                  <a:gd name="T98" fmla="*/ 1037 w 1321"/>
                  <a:gd name="T99" fmla="*/ 101 h 712"/>
                  <a:gd name="T100" fmla="*/ 1080 w 1321"/>
                  <a:gd name="T101" fmla="*/ 128 h 712"/>
                  <a:gd name="T102" fmla="*/ 1116 w 1321"/>
                  <a:gd name="T103" fmla="*/ 158 h 712"/>
                  <a:gd name="T104" fmla="*/ 1116 w 1321"/>
                  <a:gd name="T105" fmla="*/ 158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hlink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</p:grpSp>
        <p:sp>
          <p:nvSpPr>
            <p:cNvPr id="41" name="Text Box 26">
              <a:extLst>
                <a:ext uri="{FF2B5EF4-FFF2-40B4-BE49-F238E27FC236}">
                  <a16:creationId xmlns:a16="http://schemas.microsoft.com/office/drawing/2014/main" xmlns="" id="{BB17B8C1-EDDC-46A8-A7EF-6DD42B7D87F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3984" y="1991"/>
              <a:ext cx="336" cy="4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en-US" altLang="zh-CN" b="1" dirty="0">
                  <a:solidFill>
                    <a:srgbClr val="66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ea typeface="宋体" pitchFamily="2" charset="-122"/>
                </a:rPr>
                <a:t>C</a:t>
              </a:r>
            </a:p>
          </p:txBody>
        </p:sp>
      </p:grpSp>
      <p:grpSp>
        <p:nvGrpSpPr>
          <p:cNvPr id="15" name="Group 27"/>
          <p:cNvGrpSpPr>
            <a:grpSpLocks/>
          </p:cNvGrpSpPr>
          <p:nvPr/>
        </p:nvGrpSpPr>
        <p:grpSpPr bwMode="auto">
          <a:xfrm>
            <a:off x="5252712" y="5223336"/>
            <a:ext cx="429905" cy="388200"/>
            <a:chOff x="3552" y="3339"/>
            <a:chExt cx="412" cy="432"/>
          </a:xfrm>
        </p:grpSpPr>
        <p:grpSp>
          <p:nvGrpSpPr>
            <p:cNvPr id="36" name="Group 28"/>
            <p:cNvGrpSpPr>
              <a:grpSpLocks/>
            </p:cNvGrpSpPr>
            <p:nvPr/>
          </p:nvGrpSpPr>
          <p:grpSpPr bwMode="auto">
            <a:xfrm>
              <a:off x="3552" y="3339"/>
              <a:ext cx="412" cy="392"/>
              <a:chOff x="2016" y="1920"/>
              <a:chExt cx="1680" cy="1680"/>
            </a:xfrm>
          </p:grpSpPr>
          <p:sp>
            <p:nvSpPr>
              <p:cNvPr id="38" name="Oval 29">
                <a:extLst>
                  <a:ext uri="{FF2B5EF4-FFF2-40B4-BE49-F238E27FC236}">
                    <a16:creationId xmlns:a16="http://schemas.microsoft.com/office/drawing/2014/main" xmlns="" id="{1D92C36A-E933-4421-AF4D-DC9407005A0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4549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zh-CN" altLang="en-US" sz="1350"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39" name="Freeform 30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116 w 1321"/>
                  <a:gd name="T1" fmla="*/ 158 h 712"/>
                  <a:gd name="T2" fmla="*/ 1130 w 1321"/>
                  <a:gd name="T3" fmla="*/ 175 h 712"/>
                  <a:gd name="T4" fmla="*/ 1133 w 1321"/>
                  <a:gd name="T5" fmla="*/ 191 h 712"/>
                  <a:gd name="T6" fmla="*/ 1128 w 1321"/>
                  <a:gd name="T7" fmla="*/ 204 h 712"/>
                  <a:gd name="T8" fmla="*/ 1114 w 1321"/>
                  <a:gd name="T9" fmla="*/ 216 h 712"/>
                  <a:gd name="T10" fmla="*/ 1092 w 1321"/>
                  <a:gd name="T11" fmla="*/ 229 h 712"/>
                  <a:gd name="T12" fmla="*/ 1063 w 1321"/>
                  <a:gd name="T13" fmla="*/ 239 h 712"/>
                  <a:gd name="T14" fmla="*/ 1026 w 1321"/>
                  <a:gd name="T15" fmla="*/ 248 h 712"/>
                  <a:gd name="T16" fmla="*/ 985 w 1321"/>
                  <a:gd name="T17" fmla="*/ 257 h 712"/>
                  <a:gd name="T18" fmla="*/ 937 w 1321"/>
                  <a:gd name="T19" fmla="*/ 264 h 712"/>
                  <a:gd name="T20" fmla="*/ 885 w 1321"/>
                  <a:gd name="T21" fmla="*/ 270 h 712"/>
                  <a:gd name="T22" fmla="*/ 830 w 1321"/>
                  <a:gd name="T23" fmla="*/ 273 h 712"/>
                  <a:gd name="T24" fmla="*/ 769 w 1321"/>
                  <a:gd name="T25" fmla="*/ 279 h 712"/>
                  <a:gd name="T26" fmla="*/ 707 w 1321"/>
                  <a:gd name="T27" fmla="*/ 280 h 712"/>
                  <a:gd name="T28" fmla="*/ 683 w 1321"/>
                  <a:gd name="T29" fmla="*/ 281 h 712"/>
                  <a:gd name="T30" fmla="*/ 409 w 1321"/>
                  <a:gd name="T31" fmla="*/ 281 h 712"/>
                  <a:gd name="T32" fmla="*/ 405 w 1321"/>
                  <a:gd name="T33" fmla="*/ 281 h 712"/>
                  <a:gd name="T34" fmla="*/ 351 w 1321"/>
                  <a:gd name="T35" fmla="*/ 280 h 712"/>
                  <a:gd name="T36" fmla="*/ 299 w 1321"/>
                  <a:gd name="T37" fmla="*/ 279 h 712"/>
                  <a:gd name="T38" fmla="*/ 250 w 1321"/>
                  <a:gd name="T39" fmla="*/ 275 h 712"/>
                  <a:gd name="T40" fmla="*/ 203 w 1321"/>
                  <a:gd name="T41" fmla="*/ 272 h 712"/>
                  <a:gd name="T42" fmla="*/ 161 w 1321"/>
                  <a:gd name="T43" fmla="*/ 267 h 712"/>
                  <a:gd name="T44" fmla="*/ 122 w 1321"/>
                  <a:gd name="T45" fmla="*/ 261 h 712"/>
                  <a:gd name="T46" fmla="*/ 86 w 1321"/>
                  <a:gd name="T47" fmla="*/ 256 h 712"/>
                  <a:gd name="T48" fmla="*/ 59 w 1321"/>
                  <a:gd name="T49" fmla="*/ 249 h 712"/>
                  <a:gd name="T50" fmla="*/ 31 w 1321"/>
                  <a:gd name="T51" fmla="*/ 240 h 712"/>
                  <a:gd name="T52" fmla="*/ 18 w 1321"/>
                  <a:gd name="T53" fmla="*/ 230 h 712"/>
                  <a:gd name="T54" fmla="*/ 6 w 1321"/>
                  <a:gd name="T55" fmla="*/ 219 h 712"/>
                  <a:gd name="T56" fmla="*/ 0 w 1321"/>
                  <a:gd name="T57" fmla="*/ 207 h 712"/>
                  <a:gd name="T58" fmla="*/ 0 w 1321"/>
                  <a:gd name="T59" fmla="*/ 206 h 712"/>
                  <a:gd name="T60" fmla="*/ 4 w 1321"/>
                  <a:gd name="T61" fmla="*/ 191 h 712"/>
                  <a:gd name="T62" fmla="*/ 16 w 1321"/>
                  <a:gd name="T63" fmla="*/ 176 h 712"/>
                  <a:gd name="T64" fmla="*/ 43 w 1321"/>
                  <a:gd name="T65" fmla="*/ 146 h 712"/>
                  <a:gd name="T66" fmla="*/ 78 w 1321"/>
                  <a:gd name="T67" fmla="*/ 118 h 712"/>
                  <a:gd name="T68" fmla="*/ 126 w 1321"/>
                  <a:gd name="T69" fmla="*/ 93 h 712"/>
                  <a:gd name="T70" fmla="*/ 175 w 1321"/>
                  <a:gd name="T71" fmla="*/ 69 h 712"/>
                  <a:gd name="T72" fmla="*/ 231 w 1321"/>
                  <a:gd name="T73" fmla="*/ 48 h 712"/>
                  <a:gd name="T74" fmla="*/ 293 w 1321"/>
                  <a:gd name="T75" fmla="*/ 33 h 712"/>
                  <a:gd name="T76" fmla="*/ 356 w 1321"/>
                  <a:gd name="T77" fmla="*/ 18 h 712"/>
                  <a:gd name="T78" fmla="*/ 427 w 1321"/>
                  <a:gd name="T79" fmla="*/ 9 h 712"/>
                  <a:gd name="T80" fmla="*/ 498 w 1321"/>
                  <a:gd name="T81" fmla="*/ 4 h 712"/>
                  <a:gd name="T82" fmla="*/ 573 w 1321"/>
                  <a:gd name="T83" fmla="*/ 0 h 712"/>
                  <a:gd name="T84" fmla="*/ 573 w 1321"/>
                  <a:gd name="T85" fmla="*/ 0 h 712"/>
                  <a:gd name="T86" fmla="*/ 651 w 1321"/>
                  <a:gd name="T87" fmla="*/ 4 h 712"/>
                  <a:gd name="T88" fmla="*/ 727 w 1321"/>
                  <a:gd name="T89" fmla="*/ 9 h 712"/>
                  <a:gd name="T90" fmla="*/ 800 w 1321"/>
                  <a:gd name="T91" fmla="*/ 20 h 712"/>
                  <a:gd name="T92" fmla="*/ 867 w 1321"/>
                  <a:gd name="T93" fmla="*/ 36 h 712"/>
                  <a:gd name="T94" fmla="*/ 929 w 1321"/>
                  <a:gd name="T95" fmla="*/ 54 h 712"/>
                  <a:gd name="T96" fmla="*/ 986 w 1321"/>
                  <a:gd name="T97" fmla="*/ 77 h 712"/>
                  <a:gd name="T98" fmla="*/ 1037 w 1321"/>
                  <a:gd name="T99" fmla="*/ 101 h 712"/>
                  <a:gd name="T100" fmla="*/ 1080 w 1321"/>
                  <a:gd name="T101" fmla="*/ 128 h 712"/>
                  <a:gd name="T102" fmla="*/ 1116 w 1321"/>
                  <a:gd name="T103" fmla="*/ 158 h 712"/>
                  <a:gd name="T104" fmla="*/ 1116 w 1321"/>
                  <a:gd name="T105" fmla="*/ 158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</p:grpSp>
        <p:sp>
          <p:nvSpPr>
            <p:cNvPr id="37" name="Text Box 31">
              <a:extLst>
                <a:ext uri="{FF2B5EF4-FFF2-40B4-BE49-F238E27FC236}">
                  <a16:creationId xmlns:a16="http://schemas.microsoft.com/office/drawing/2014/main" xmlns="" id="{2DB77FA5-86F7-41A5-8EC6-4D1A9E7A1C0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3600" y="3360"/>
              <a:ext cx="361" cy="41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en-US" altLang="zh-CN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ea typeface="宋体" pitchFamily="2" charset="-122"/>
                </a:rPr>
                <a:t>D</a:t>
              </a:r>
            </a:p>
          </p:txBody>
        </p:sp>
      </p:grpSp>
      <p:grpSp>
        <p:nvGrpSpPr>
          <p:cNvPr id="16" name="Group 32"/>
          <p:cNvGrpSpPr>
            <a:grpSpLocks/>
          </p:cNvGrpSpPr>
          <p:nvPr/>
        </p:nvGrpSpPr>
        <p:grpSpPr bwMode="auto">
          <a:xfrm>
            <a:off x="3093894" y="3974877"/>
            <a:ext cx="451981" cy="387287"/>
            <a:chOff x="1488" y="1968"/>
            <a:chExt cx="432" cy="432"/>
          </a:xfrm>
        </p:grpSpPr>
        <p:grpSp>
          <p:nvGrpSpPr>
            <p:cNvPr id="32" name="Group 33"/>
            <p:cNvGrpSpPr>
              <a:grpSpLocks/>
            </p:cNvGrpSpPr>
            <p:nvPr/>
          </p:nvGrpSpPr>
          <p:grpSpPr bwMode="auto">
            <a:xfrm>
              <a:off x="1488" y="1968"/>
              <a:ext cx="432" cy="432"/>
              <a:chOff x="2016" y="1920"/>
              <a:chExt cx="1680" cy="1680"/>
            </a:xfrm>
          </p:grpSpPr>
          <p:sp>
            <p:nvSpPr>
              <p:cNvPr id="34" name="Oval 34">
                <a:extLst>
                  <a:ext uri="{FF2B5EF4-FFF2-40B4-BE49-F238E27FC236}">
                    <a16:creationId xmlns:a16="http://schemas.microsoft.com/office/drawing/2014/main" xmlns="" id="{977E6EDD-FF04-4B91-B807-BD0026D8938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549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zh-CN" altLang="en-US" sz="1350"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35" name="Freeform 35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116 w 1321"/>
                  <a:gd name="T1" fmla="*/ 158 h 712"/>
                  <a:gd name="T2" fmla="*/ 1130 w 1321"/>
                  <a:gd name="T3" fmla="*/ 175 h 712"/>
                  <a:gd name="T4" fmla="*/ 1133 w 1321"/>
                  <a:gd name="T5" fmla="*/ 191 h 712"/>
                  <a:gd name="T6" fmla="*/ 1128 w 1321"/>
                  <a:gd name="T7" fmla="*/ 204 h 712"/>
                  <a:gd name="T8" fmla="*/ 1114 w 1321"/>
                  <a:gd name="T9" fmla="*/ 216 h 712"/>
                  <a:gd name="T10" fmla="*/ 1092 w 1321"/>
                  <a:gd name="T11" fmla="*/ 229 h 712"/>
                  <a:gd name="T12" fmla="*/ 1063 w 1321"/>
                  <a:gd name="T13" fmla="*/ 239 h 712"/>
                  <a:gd name="T14" fmla="*/ 1026 w 1321"/>
                  <a:gd name="T15" fmla="*/ 248 h 712"/>
                  <a:gd name="T16" fmla="*/ 985 w 1321"/>
                  <a:gd name="T17" fmla="*/ 257 h 712"/>
                  <a:gd name="T18" fmla="*/ 937 w 1321"/>
                  <a:gd name="T19" fmla="*/ 264 h 712"/>
                  <a:gd name="T20" fmla="*/ 885 w 1321"/>
                  <a:gd name="T21" fmla="*/ 270 h 712"/>
                  <a:gd name="T22" fmla="*/ 830 w 1321"/>
                  <a:gd name="T23" fmla="*/ 273 h 712"/>
                  <a:gd name="T24" fmla="*/ 769 w 1321"/>
                  <a:gd name="T25" fmla="*/ 279 h 712"/>
                  <a:gd name="T26" fmla="*/ 707 w 1321"/>
                  <a:gd name="T27" fmla="*/ 280 h 712"/>
                  <a:gd name="T28" fmla="*/ 683 w 1321"/>
                  <a:gd name="T29" fmla="*/ 281 h 712"/>
                  <a:gd name="T30" fmla="*/ 409 w 1321"/>
                  <a:gd name="T31" fmla="*/ 281 h 712"/>
                  <a:gd name="T32" fmla="*/ 405 w 1321"/>
                  <a:gd name="T33" fmla="*/ 281 h 712"/>
                  <a:gd name="T34" fmla="*/ 351 w 1321"/>
                  <a:gd name="T35" fmla="*/ 280 h 712"/>
                  <a:gd name="T36" fmla="*/ 299 w 1321"/>
                  <a:gd name="T37" fmla="*/ 279 h 712"/>
                  <a:gd name="T38" fmla="*/ 250 w 1321"/>
                  <a:gd name="T39" fmla="*/ 275 h 712"/>
                  <a:gd name="T40" fmla="*/ 203 w 1321"/>
                  <a:gd name="T41" fmla="*/ 272 h 712"/>
                  <a:gd name="T42" fmla="*/ 161 w 1321"/>
                  <a:gd name="T43" fmla="*/ 267 h 712"/>
                  <a:gd name="T44" fmla="*/ 122 w 1321"/>
                  <a:gd name="T45" fmla="*/ 261 h 712"/>
                  <a:gd name="T46" fmla="*/ 86 w 1321"/>
                  <a:gd name="T47" fmla="*/ 256 h 712"/>
                  <a:gd name="T48" fmla="*/ 59 w 1321"/>
                  <a:gd name="T49" fmla="*/ 249 h 712"/>
                  <a:gd name="T50" fmla="*/ 31 w 1321"/>
                  <a:gd name="T51" fmla="*/ 240 h 712"/>
                  <a:gd name="T52" fmla="*/ 18 w 1321"/>
                  <a:gd name="T53" fmla="*/ 230 h 712"/>
                  <a:gd name="T54" fmla="*/ 6 w 1321"/>
                  <a:gd name="T55" fmla="*/ 219 h 712"/>
                  <a:gd name="T56" fmla="*/ 0 w 1321"/>
                  <a:gd name="T57" fmla="*/ 207 h 712"/>
                  <a:gd name="T58" fmla="*/ 0 w 1321"/>
                  <a:gd name="T59" fmla="*/ 206 h 712"/>
                  <a:gd name="T60" fmla="*/ 4 w 1321"/>
                  <a:gd name="T61" fmla="*/ 191 h 712"/>
                  <a:gd name="T62" fmla="*/ 16 w 1321"/>
                  <a:gd name="T63" fmla="*/ 176 h 712"/>
                  <a:gd name="T64" fmla="*/ 43 w 1321"/>
                  <a:gd name="T65" fmla="*/ 146 h 712"/>
                  <a:gd name="T66" fmla="*/ 78 w 1321"/>
                  <a:gd name="T67" fmla="*/ 118 h 712"/>
                  <a:gd name="T68" fmla="*/ 126 w 1321"/>
                  <a:gd name="T69" fmla="*/ 93 h 712"/>
                  <a:gd name="T70" fmla="*/ 175 w 1321"/>
                  <a:gd name="T71" fmla="*/ 69 h 712"/>
                  <a:gd name="T72" fmla="*/ 231 w 1321"/>
                  <a:gd name="T73" fmla="*/ 48 h 712"/>
                  <a:gd name="T74" fmla="*/ 293 w 1321"/>
                  <a:gd name="T75" fmla="*/ 33 h 712"/>
                  <a:gd name="T76" fmla="*/ 356 w 1321"/>
                  <a:gd name="T77" fmla="*/ 18 h 712"/>
                  <a:gd name="T78" fmla="*/ 427 w 1321"/>
                  <a:gd name="T79" fmla="*/ 9 h 712"/>
                  <a:gd name="T80" fmla="*/ 498 w 1321"/>
                  <a:gd name="T81" fmla="*/ 4 h 712"/>
                  <a:gd name="T82" fmla="*/ 573 w 1321"/>
                  <a:gd name="T83" fmla="*/ 0 h 712"/>
                  <a:gd name="T84" fmla="*/ 573 w 1321"/>
                  <a:gd name="T85" fmla="*/ 0 h 712"/>
                  <a:gd name="T86" fmla="*/ 651 w 1321"/>
                  <a:gd name="T87" fmla="*/ 4 h 712"/>
                  <a:gd name="T88" fmla="*/ 727 w 1321"/>
                  <a:gd name="T89" fmla="*/ 9 h 712"/>
                  <a:gd name="T90" fmla="*/ 800 w 1321"/>
                  <a:gd name="T91" fmla="*/ 20 h 712"/>
                  <a:gd name="T92" fmla="*/ 867 w 1321"/>
                  <a:gd name="T93" fmla="*/ 36 h 712"/>
                  <a:gd name="T94" fmla="*/ 929 w 1321"/>
                  <a:gd name="T95" fmla="*/ 54 h 712"/>
                  <a:gd name="T96" fmla="*/ 986 w 1321"/>
                  <a:gd name="T97" fmla="*/ 77 h 712"/>
                  <a:gd name="T98" fmla="*/ 1037 w 1321"/>
                  <a:gd name="T99" fmla="*/ 101 h 712"/>
                  <a:gd name="T100" fmla="*/ 1080 w 1321"/>
                  <a:gd name="T101" fmla="*/ 128 h 712"/>
                  <a:gd name="T102" fmla="*/ 1116 w 1321"/>
                  <a:gd name="T103" fmla="*/ 158 h 712"/>
                  <a:gd name="T104" fmla="*/ 1116 w 1321"/>
                  <a:gd name="T105" fmla="*/ 158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accent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</p:grpSp>
        <p:sp>
          <p:nvSpPr>
            <p:cNvPr id="33" name="Text Box 36">
              <a:extLst>
                <a:ext uri="{FF2B5EF4-FFF2-40B4-BE49-F238E27FC236}">
                  <a16:creationId xmlns:a16="http://schemas.microsoft.com/office/drawing/2014/main" xmlns="" id="{BCAEF219-3D4A-4380-A27F-C94E1C73B91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521" y="1981"/>
              <a:ext cx="348" cy="4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en-US" altLang="zh-CN" b="1" dirty="0">
                  <a:solidFill>
                    <a:srgbClr val="66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ea typeface="宋体" pitchFamily="2" charset="-122"/>
                </a:rPr>
                <a:t>A</a:t>
              </a:r>
            </a:p>
          </p:txBody>
        </p:sp>
      </p:grpSp>
      <p:sp>
        <p:nvSpPr>
          <p:cNvPr id="17" name="Oval 37">
            <a:extLst>
              <a:ext uri="{FF2B5EF4-FFF2-40B4-BE49-F238E27FC236}">
                <a16:creationId xmlns:a16="http://schemas.microsoft.com/office/drawing/2014/main" xmlns="" id="{669CD8AF-5A16-4B57-8469-92CD22646EA5}"/>
              </a:ext>
            </a:extLst>
          </p:cNvPr>
          <p:cNvSpPr>
            <a:spLocks noChangeArrowheads="1"/>
          </p:cNvSpPr>
          <p:nvPr/>
        </p:nvSpPr>
        <p:spPr bwMode="gray">
          <a:xfrm rot="18227093">
            <a:off x="5210993" y="5128306"/>
            <a:ext cx="72981" cy="9179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zh-CN" altLang="en-US" sz="1350">
              <a:latin typeface="Arial" charset="0"/>
              <a:ea typeface="宋体" pitchFamily="2" charset="-122"/>
            </a:endParaRPr>
          </a:p>
        </p:txBody>
      </p:sp>
      <p:sp>
        <p:nvSpPr>
          <p:cNvPr id="18" name="Oval 38">
            <a:extLst>
              <a:ext uri="{FF2B5EF4-FFF2-40B4-BE49-F238E27FC236}">
                <a16:creationId xmlns:a16="http://schemas.microsoft.com/office/drawing/2014/main" xmlns="" id="{465835A5-4DC6-4626-9FE5-02067157B2C6}"/>
              </a:ext>
            </a:extLst>
          </p:cNvPr>
          <p:cNvSpPr>
            <a:spLocks noChangeArrowheads="1"/>
          </p:cNvSpPr>
          <p:nvPr/>
        </p:nvSpPr>
        <p:spPr bwMode="gray">
          <a:xfrm rot="18227093">
            <a:off x="5110002" y="5042767"/>
            <a:ext cx="73955" cy="90629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zh-CN" altLang="en-US" sz="1350">
              <a:latin typeface="Arial" charset="0"/>
              <a:ea typeface="宋体" pitchFamily="2" charset="-122"/>
            </a:endParaRPr>
          </a:p>
        </p:txBody>
      </p:sp>
      <p:grpSp>
        <p:nvGrpSpPr>
          <p:cNvPr id="19" name="Group 39"/>
          <p:cNvGrpSpPr>
            <a:grpSpLocks/>
          </p:cNvGrpSpPr>
          <p:nvPr/>
        </p:nvGrpSpPr>
        <p:grpSpPr bwMode="auto">
          <a:xfrm>
            <a:off x="3595837" y="4232745"/>
            <a:ext cx="241676" cy="116770"/>
            <a:chOff x="2016" y="2304"/>
            <a:chExt cx="231" cy="130"/>
          </a:xfrm>
        </p:grpSpPr>
        <p:sp>
          <p:nvSpPr>
            <p:cNvPr id="30" name="Oval 40">
              <a:extLst>
                <a:ext uri="{FF2B5EF4-FFF2-40B4-BE49-F238E27FC236}">
                  <a16:creationId xmlns:a16="http://schemas.microsoft.com/office/drawing/2014/main" xmlns="" id="{D7792B20-2DC7-42E8-BE47-9574C9729A1D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8227093">
              <a:off x="2016" y="2303"/>
              <a:ext cx="81" cy="9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5764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zh-CN" altLang="en-US" sz="1350"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1" name="Oval 41">
              <a:extLst>
                <a:ext uri="{FF2B5EF4-FFF2-40B4-BE49-F238E27FC236}">
                  <a16:creationId xmlns:a16="http://schemas.microsoft.com/office/drawing/2014/main" xmlns="" id="{7323FD36-A6A4-4B38-B3A2-703B1BD7F060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8227093">
              <a:off x="2164" y="2357"/>
              <a:ext cx="80" cy="8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862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zh-CN" altLang="en-US" sz="1350">
                <a:latin typeface="Arial" charset="0"/>
                <a:ea typeface="宋体" pitchFamily="2" charset="-122"/>
              </a:endParaRPr>
            </a:p>
          </p:txBody>
        </p:sp>
      </p:grpSp>
      <p:grpSp>
        <p:nvGrpSpPr>
          <p:cNvPr id="20" name="Group 42"/>
          <p:cNvGrpSpPr>
            <a:grpSpLocks/>
          </p:cNvGrpSpPr>
          <p:nvPr/>
        </p:nvGrpSpPr>
        <p:grpSpPr bwMode="auto">
          <a:xfrm>
            <a:off x="4499797" y="3654733"/>
            <a:ext cx="90629" cy="233540"/>
            <a:chOff x="2832" y="1612"/>
            <a:chExt cx="87" cy="260"/>
          </a:xfrm>
        </p:grpSpPr>
        <p:sp>
          <p:nvSpPr>
            <p:cNvPr id="28" name="Oval 43">
              <a:extLst>
                <a:ext uri="{FF2B5EF4-FFF2-40B4-BE49-F238E27FC236}">
                  <a16:creationId xmlns:a16="http://schemas.microsoft.com/office/drawing/2014/main" xmlns="" id="{5B931C66-2DF8-4743-9DF2-9E00F9C5CD42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8227093">
              <a:off x="2832" y="1612"/>
              <a:ext cx="81" cy="87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549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zh-CN" altLang="en-US" sz="1350"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9" name="Oval 44">
              <a:extLst>
                <a:ext uri="{FF2B5EF4-FFF2-40B4-BE49-F238E27FC236}">
                  <a16:creationId xmlns:a16="http://schemas.microsoft.com/office/drawing/2014/main" xmlns="" id="{1CFF0699-7485-4081-AF3F-318C99E0FC40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8227093">
              <a:off x="2830" y="1787"/>
              <a:ext cx="82" cy="87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862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zh-CN" altLang="en-US" sz="1350">
                <a:latin typeface="Arial" charset="0"/>
                <a:ea typeface="宋体" pitchFamily="2" charset="-122"/>
              </a:endParaRPr>
            </a:p>
          </p:txBody>
        </p:sp>
      </p:grpSp>
      <p:sp>
        <p:nvSpPr>
          <p:cNvPr id="21" name="Oval 45">
            <a:extLst>
              <a:ext uri="{FF2B5EF4-FFF2-40B4-BE49-F238E27FC236}">
                <a16:creationId xmlns:a16="http://schemas.microsoft.com/office/drawing/2014/main" xmlns="" id="{F6957E98-C422-4435-9956-3276AA484304}"/>
              </a:ext>
            </a:extLst>
          </p:cNvPr>
          <p:cNvSpPr>
            <a:spLocks noChangeArrowheads="1"/>
          </p:cNvSpPr>
          <p:nvPr/>
        </p:nvSpPr>
        <p:spPr bwMode="gray">
          <a:xfrm rot="18227093">
            <a:off x="5474839" y="4248640"/>
            <a:ext cx="73955" cy="91790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75686"/>
                  <a:invGamma/>
                </a:schemeClr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zh-CN" altLang="en-US" sz="1350">
              <a:latin typeface="Arial" charset="0"/>
              <a:ea typeface="宋体" pitchFamily="2" charset="-122"/>
            </a:endParaRPr>
          </a:p>
        </p:txBody>
      </p:sp>
      <p:sp>
        <p:nvSpPr>
          <p:cNvPr id="22" name="Oval 46">
            <a:extLst>
              <a:ext uri="{FF2B5EF4-FFF2-40B4-BE49-F238E27FC236}">
                <a16:creationId xmlns:a16="http://schemas.microsoft.com/office/drawing/2014/main" xmlns="" id="{C7F44E9B-4E90-4F98-B805-1274511E15FD}"/>
              </a:ext>
            </a:extLst>
          </p:cNvPr>
          <p:cNvSpPr>
            <a:spLocks noChangeArrowheads="1"/>
          </p:cNvSpPr>
          <p:nvPr/>
        </p:nvSpPr>
        <p:spPr bwMode="gray">
          <a:xfrm rot="18227093">
            <a:off x="5312079" y="4311010"/>
            <a:ext cx="72981" cy="90629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75686"/>
                  <a:invGamma/>
                </a:schemeClr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zh-CN" altLang="en-US" sz="1350">
              <a:latin typeface="Arial" charset="0"/>
              <a:ea typeface="宋体" pitchFamily="2" charset="-122"/>
            </a:endParaRPr>
          </a:p>
        </p:txBody>
      </p:sp>
      <p:sp>
        <p:nvSpPr>
          <p:cNvPr id="23" name="Text Box 47"/>
          <p:cNvSpPr txBox="1">
            <a:spLocks noChangeArrowheads="1"/>
          </p:cNvSpPr>
          <p:nvPr/>
        </p:nvSpPr>
        <p:spPr bwMode="auto">
          <a:xfrm>
            <a:off x="1839037" y="4060509"/>
            <a:ext cx="12548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hlink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sz="24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夜盲症</a:t>
            </a:r>
            <a:endParaRPr lang="en-US" altLang="zh-CN" sz="2400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" name="Text Box 48"/>
          <p:cNvSpPr txBox="1">
            <a:spLocks noChangeArrowheads="1"/>
          </p:cNvSpPr>
          <p:nvPr/>
        </p:nvSpPr>
        <p:spPr bwMode="auto">
          <a:xfrm>
            <a:off x="3511024" y="2843850"/>
            <a:ext cx="24929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hlink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sz="24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脚气病、口角炎</a:t>
            </a:r>
            <a:endParaRPr lang="en-US" altLang="zh-CN" sz="2400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" name="Text Box 49"/>
          <p:cNvSpPr txBox="1">
            <a:spLocks noChangeArrowheads="1"/>
          </p:cNvSpPr>
          <p:nvPr/>
        </p:nvSpPr>
        <p:spPr bwMode="auto">
          <a:xfrm>
            <a:off x="6105552" y="4069267"/>
            <a:ext cx="12548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hlink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sz="24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坏血病</a:t>
            </a:r>
            <a:endParaRPr lang="en-US" altLang="zh-CN" sz="2400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" name="Text Box 50"/>
          <p:cNvSpPr txBox="1">
            <a:spLocks noChangeArrowheads="1"/>
          </p:cNvSpPr>
          <p:nvPr/>
        </p:nvSpPr>
        <p:spPr bwMode="auto">
          <a:xfrm>
            <a:off x="1839038" y="5352761"/>
            <a:ext cx="150582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hlink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sz="24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生殖、加速衰老</a:t>
            </a:r>
            <a:endParaRPr lang="en-US" altLang="zh-CN" sz="2400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" name="Text Box 51"/>
          <p:cNvSpPr txBox="1">
            <a:spLocks noChangeArrowheads="1"/>
          </p:cNvSpPr>
          <p:nvPr/>
        </p:nvSpPr>
        <p:spPr bwMode="auto">
          <a:xfrm>
            <a:off x="5703532" y="5352761"/>
            <a:ext cx="12548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hlink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sz="24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佝偻病</a:t>
            </a:r>
            <a:endParaRPr lang="en-US" altLang="zh-CN" sz="2400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8696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8" grpId="0" animBg="1"/>
      <p:bldP spid="10" grpId="0"/>
      <p:bldP spid="17" grpId="0" animBg="1"/>
      <p:bldP spid="18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6928" y="2464808"/>
            <a:ext cx="2753570" cy="2949336"/>
          </a:xfrm>
          <a:prstGeom prst="rect">
            <a:avLst/>
          </a:prstGeom>
        </p:spPr>
      </p:pic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84815" y="2638721"/>
            <a:ext cx="2648531" cy="2439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67687" y="1287154"/>
            <a:ext cx="313216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350" dirty="0"/>
          </a:p>
        </p:txBody>
      </p:sp>
      <p:sp>
        <p:nvSpPr>
          <p:cNvPr id="3" name="矩形 2"/>
          <p:cNvSpPr/>
          <p:nvPr/>
        </p:nvSpPr>
        <p:spPr>
          <a:xfrm>
            <a:off x="605621" y="686990"/>
            <a:ext cx="3584887" cy="90024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Thinking</a:t>
            </a:r>
            <a:endParaRPr lang="zh-CN" alt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11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000" dirty="0">
                <a:latin typeface="黑体" panose="02010609060101010101" pitchFamily="49" charset="-122"/>
                <a:ea typeface="黑体" panose="02010609060101010101" pitchFamily="49" charset="-122"/>
              </a:rPr>
              <a:t>思考与交流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3540919"/>
            <a:ext cx="7886700" cy="1824357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27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7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、如果</a:t>
            </a:r>
            <a:r>
              <a:rPr lang="zh-CN" altLang="en-US" sz="27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家里有肥胖者，在平时的饮食中要注意什么？如果家里有糖尿病人，他的饮食注意什么？家里有脂肪肝的人，其饮食又要注意哪些问题呢？</a:t>
            </a: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xmlns="" id="{0DF32D94-944B-41D8-BD56-CE4588C326DA}"/>
              </a:ext>
            </a:extLst>
          </p:cNvPr>
          <p:cNvSpPr txBox="1">
            <a:spLocks/>
          </p:cNvSpPr>
          <p:nvPr/>
        </p:nvSpPr>
        <p:spPr>
          <a:xfrm>
            <a:off x="628650" y="1690689"/>
            <a:ext cx="7886700" cy="10157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27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7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、如何设计实验证明淀粉没有发生水解反应？已经开始水解？如何证明淀粉的水解已经完全？</a:t>
            </a:r>
            <a:endParaRPr lang="zh-CN" altLang="en-US" sz="27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46759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矩形 70657">
            <a:extLst>
              <a:ext uri="{FF2B5EF4-FFF2-40B4-BE49-F238E27FC236}">
                <a16:creationId xmlns:a16="http://schemas.microsoft.com/office/drawing/2014/main" xmlns="" id="{F7D0D688-FEF6-44A9-98F0-AD5BF4DE8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979816"/>
            <a:ext cx="789463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宝庆豆腐干是邵阳的一种特色食品，下列制作配料中富含蛋白质的是</a:t>
            </a:r>
            <a:r>
              <a:rPr lang="en-US" altLang="zh-CN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    )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A.</a:t>
            </a:r>
            <a:r>
              <a:rPr lang="zh-CN" altLang="en-US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辣椒     </a:t>
            </a:r>
            <a:r>
              <a:rPr lang="en-US" altLang="zh-CN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B.</a:t>
            </a:r>
            <a:r>
              <a:rPr lang="zh-CN" altLang="en-US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食盐     </a:t>
            </a:r>
            <a:r>
              <a:rPr lang="en-US" altLang="zh-CN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C.</a:t>
            </a:r>
            <a:r>
              <a:rPr lang="zh-CN" altLang="en-US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优质大豆    </a:t>
            </a:r>
            <a:r>
              <a:rPr lang="en-US" altLang="zh-CN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D.</a:t>
            </a:r>
            <a:r>
              <a:rPr lang="zh-CN" altLang="en-US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植物油</a:t>
            </a:r>
          </a:p>
        </p:txBody>
      </p:sp>
      <p:sp>
        <p:nvSpPr>
          <p:cNvPr id="70659" name="文本框 70658">
            <a:extLst>
              <a:ext uri="{FF2B5EF4-FFF2-40B4-BE49-F238E27FC236}">
                <a16:creationId xmlns:a16="http://schemas.microsoft.com/office/drawing/2014/main" xmlns="" id="{C76F6A66-FCA1-4C75-B214-2EFE8E876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1762" y="1700412"/>
            <a:ext cx="338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zh-CN" sz="240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C</a:t>
            </a:r>
          </a:p>
        </p:txBody>
      </p:sp>
      <p:sp>
        <p:nvSpPr>
          <p:cNvPr id="51203" name="文本框 70662">
            <a:extLst>
              <a:ext uri="{FF2B5EF4-FFF2-40B4-BE49-F238E27FC236}">
                <a16:creationId xmlns:a16="http://schemas.microsoft.com/office/drawing/2014/main" xmlns="" id="{E63A1A1B-701B-4384-AA7E-6C106BB45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772569"/>
            <a:ext cx="770413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下列不能使蛋白质发生变性的方法是</a:t>
            </a:r>
            <a:r>
              <a:rPr lang="en-US" altLang="zh-CN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     )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A. </a:t>
            </a:r>
            <a:r>
              <a:rPr lang="zh-CN" altLang="en-US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加入浓的硫酸铵        </a:t>
            </a:r>
            <a:r>
              <a:rPr lang="en-US" altLang="zh-CN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B. </a:t>
            </a:r>
            <a:r>
              <a:rPr lang="zh-CN" altLang="en-US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加入甲醛水溶液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C. </a:t>
            </a:r>
            <a:r>
              <a:rPr lang="zh-CN" altLang="en-US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加入乙酸铅溶液        </a:t>
            </a:r>
            <a:r>
              <a:rPr lang="en-US" altLang="zh-CN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D. </a:t>
            </a:r>
            <a:r>
              <a:rPr lang="zh-CN" altLang="en-US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加热蛋白质溶液</a:t>
            </a:r>
          </a:p>
        </p:txBody>
      </p:sp>
      <p:sp>
        <p:nvSpPr>
          <p:cNvPr id="70664" name="文本框 70663">
            <a:extLst>
              <a:ext uri="{FF2B5EF4-FFF2-40B4-BE49-F238E27FC236}">
                <a16:creationId xmlns:a16="http://schemas.microsoft.com/office/drawing/2014/main" xmlns="" id="{CEB6EC32-3715-49B3-842F-4ADFB6298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9644" y="2919016"/>
            <a:ext cx="376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zh-CN" sz="240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A</a:t>
            </a:r>
          </a:p>
        </p:txBody>
      </p:sp>
      <p:sp>
        <p:nvSpPr>
          <p:cNvPr id="51205" name="文本框 70664">
            <a:extLst>
              <a:ext uri="{FF2B5EF4-FFF2-40B4-BE49-F238E27FC236}">
                <a16:creationId xmlns:a16="http://schemas.microsoft.com/office/drawing/2014/main" xmlns="" id="{23AD66F4-EFDA-44A1-B258-89AF26C8C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599" y="4665663"/>
            <a:ext cx="80645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、下列食品中维生素</a:t>
            </a:r>
            <a:r>
              <a:rPr lang="en-US" altLang="zh-CN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</a:t>
            </a:r>
            <a:r>
              <a:rPr lang="zh-CN" altLang="en-US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含量最丰富的是（   ）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A</a:t>
            </a:r>
            <a:r>
              <a:rPr lang="zh-CN" altLang="en-US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．牛奶     </a:t>
            </a:r>
            <a:r>
              <a:rPr lang="en-US" altLang="zh-CN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zh-CN" altLang="en-US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．鸡蛋     </a:t>
            </a:r>
            <a:r>
              <a:rPr lang="en-US" altLang="zh-CN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</a:t>
            </a:r>
            <a:r>
              <a:rPr lang="zh-CN" altLang="en-US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．面包      </a:t>
            </a:r>
            <a:r>
              <a:rPr lang="en-US" altLang="zh-CN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D</a:t>
            </a:r>
            <a:r>
              <a:rPr lang="zh-CN" altLang="en-US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．青菜</a:t>
            </a:r>
          </a:p>
        </p:txBody>
      </p:sp>
      <p:sp>
        <p:nvSpPr>
          <p:cNvPr id="70666" name="文本框 70665">
            <a:extLst>
              <a:ext uri="{FF2B5EF4-FFF2-40B4-BE49-F238E27FC236}">
                <a16:creationId xmlns:a16="http://schemas.microsoft.com/office/drawing/2014/main" xmlns="" id="{F1B8936D-3C02-43BA-A0EA-14BA24690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4258" y="4834007"/>
            <a:ext cx="357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zh-CN" sz="240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D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D88C4ACA-1311-487F-B91C-350CAA764488}"/>
              </a:ext>
            </a:extLst>
          </p:cNvPr>
          <p:cNvSpPr txBox="1"/>
          <p:nvPr/>
        </p:nvSpPr>
        <p:spPr>
          <a:xfrm>
            <a:off x="357188" y="200025"/>
            <a:ext cx="33861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牛刀小试</a:t>
            </a:r>
          </a:p>
        </p:txBody>
      </p:sp>
    </p:spTree>
    <p:extLst>
      <p:ext uri="{BB962C8B-B14F-4D97-AF65-F5344CB8AC3E}">
        <p14:creationId xmlns:p14="http://schemas.microsoft.com/office/powerpoint/2010/main" val="31073851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/>
      <p:bldP spid="7066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文本框 74753">
            <a:extLst>
              <a:ext uri="{FF2B5EF4-FFF2-40B4-BE49-F238E27FC236}">
                <a16:creationId xmlns:a16="http://schemas.microsoft.com/office/drawing/2014/main" xmlns="" id="{67DC6971-644B-4712-AE6E-9881541106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431" y="657225"/>
            <a:ext cx="7577137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 “关爱生命、拥抱健康”是永恒的主题。下列关于人体健康的说法正确的是（    ）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A</a:t>
            </a:r>
            <a:r>
              <a:rPr lang="zh-CN" altLang="en-US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．霉变的花生洗净后可以直接食用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B.</a:t>
            </a:r>
            <a:r>
              <a:rPr lang="zh-CN" altLang="en-US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食用甲醛溶液浸泡的水产品有利健康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C.</a:t>
            </a:r>
            <a:r>
              <a:rPr lang="zh-CN" altLang="en-US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人体所需的元素应尽量从保健品中摄取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D.</a:t>
            </a:r>
            <a:r>
              <a:rPr lang="zh-CN" altLang="en-US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食用新鲜水果和蔬菜，可以为人体补充维生素</a:t>
            </a:r>
          </a:p>
        </p:txBody>
      </p:sp>
      <p:sp>
        <p:nvSpPr>
          <p:cNvPr id="74755" name="文本框 74754">
            <a:extLst>
              <a:ext uri="{FF2B5EF4-FFF2-40B4-BE49-F238E27FC236}">
                <a16:creationId xmlns:a16="http://schemas.microsoft.com/office/drawing/2014/main" xmlns="" id="{AA21DF63-F70E-4C7B-8EC2-87F1A223D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999" y="1362074"/>
            <a:ext cx="338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zh-CN" sz="240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D</a:t>
            </a:r>
          </a:p>
        </p:txBody>
      </p:sp>
      <p:sp>
        <p:nvSpPr>
          <p:cNvPr id="4" name="Text Box 20">
            <a:extLst>
              <a:ext uri="{FF2B5EF4-FFF2-40B4-BE49-F238E27FC236}">
                <a16:creationId xmlns:a16="http://schemas.microsoft.com/office/drawing/2014/main" xmlns="" id="{EDFE0465-11B7-4280-9FDE-F49E9515F4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431" y="4383095"/>
            <a:ext cx="673338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</a:rPr>
              <a:t>5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、下列物质属于有机高分子化合物的是</a:t>
            </a:r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</a:rPr>
              <a:t>(    )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</a:rPr>
              <a:t>A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、甲烷        </a:t>
            </a:r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</a:rPr>
              <a:t>B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、二氧化碳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</a:rPr>
              <a:t>C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、淀粉        </a:t>
            </a:r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</a:rPr>
              <a:t>D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、葡萄糖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5DCB70C9-276B-484B-9403-1D263CEB3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6049" y="4529136"/>
            <a:ext cx="338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zh-CN" sz="240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5733530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文本框 76801">
            <a:extLst>
              <a:ext uri="{FF2B5EF4-FFF2-40B4-BE49-F238E27FC236}">
                <a16:creationId xmlns:a16="http://schemas.microsoft.com/office/drawing/2014/main" xmlns="" id="{FE756B94-E095-440A-B083-F26B2E392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692150"/>
            <a:ext cx="7029450" cy="222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lang="zh-CN" altLang="en-US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、人体缺乏某种维生素会使人患病，患有夜盲症是由于缺乏</a:t>
            </a:r>
            <a:r>
              <a:rPr lang="en-US" altLang="zh-CN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     )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、维生素</a:t>
            </a:r>
            <a:r>
              <a:rPr lang="en-US" altLang="zh-CN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          B</a:t>
            </a:r>
            <a:r>
              <a:rPr lang="zh-CN" altLang="en-US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、维生素</a:t>
            </a:r>
            <a:r>
              <a:rPr lang="en-US" altLang="zh-CN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</a:t>
            </a:r>
            <a:r>
              <a:rPr lang="zh-CN" altLang="en-US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、维生素</a:t>
            </a:r>
            <a:r>
              <a:rPr lang="en-US" altLang="zh-CN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          D</a:t>
            </a:r>
            <a:r>
              <a:rPr lang="zh-CN" altLang="en-US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、维生素</a:t>
            </a:r>
            <a:r>
              <a:rPr lang="en-US" altLang="zh-CN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D</a:t>
            </a:r>
          </a:p>
        </p:txBody>
      </p:sp>
      <p:sp>
        <p:nvSpPr>
          <p:cNvPr id="76803" name="文本框 76802">
            <a:extLst>
              <a:ext uri="{FF2B5EF4-FFF2-40B4-BE49-F238E27FC236}">
                <a16:creationId xmlns:a16="http://schemas.microsoft.com/office/drawing/2014/main" xmlns="" id="{052044BE-1773-4276-A2BA-29585D2C2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1475" y="136525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zh-CN" sz="240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A</a:t>
            </a:r>
          </a:p>
        </p:txBody>
      </p:sp>
      <p:sp>
        <p:nvSpPr>
          <p:cNvPr id="6" name="Text Box 65">
            <a:extLst>
              <a:ext uri="{FF2B5EF4-FFF2-40B4-BE49-F238E27FC236}">
                <a16:creationId xmlns:a16="http://schemas.microsoft.com/office/drawing/2014/main" xmlns="" id="{1E670A46-8C9C-4253-823B-829792615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2913912"/>
            <a:ext cx="749935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、维生素是人体必需的重要营养素之一。下列关于维生素</a:t>
            </a:r>
            <a:r>
              <a:rPr lang="en-US" altLang="zh-CN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C(C</a:t>
            </a:r>
            <a:r>
              <a:rPr lang="en-US" altLang="zh-CN" sz="2400" b="1" baseline="-250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lang="en-US" altLang="zh-CN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H</a:t>
            </a:r>
            <a:r>
              <a:rPr lang="en-US" altLang="zh-CN" sz="2400" b="1" baseline="-250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</a:t>
            </a:r>
            <a:r>
              <a:rPr lang="en-US" altLang="zh-CN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O</a:t>
            </a:r>
            <a:r>
              <a:rPr lang="en-US" altLang="zh-CN" sz="2400" b="1" baseline="-250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，简称</a:t>
            </a:r>
            <a:r>
              <a:rPr lang="en-US" altLang="zh-CN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Vc)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的说法中，不正确的是（    ）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．</a:t>
            </a:r>
            <a:r>
              <a:rPr lang="en-US" altLang="zh-CN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</a:t>
            </a:r>
            <a:r>
              <a:rPr lang="en-US" altLang="zh-CN" sz="2400" b="1" baseline="-250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lang="en-US" altLang="zh-CN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H</a:t>
            </a:r>
            <a:r>
              <a:rPr lang="en-US" altLang="zh-CN" sz="2400" b="1" baseline="-250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</a:t>
            </a:r>
            <a:r>
              <a:rPr lang="en-US" altLang="zh-CN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O</a:t>
            </a:r>
            <a:r>
              <a:rPr lang="en-US" altLang="zh-CN" sz="2400" b="1" baseline="-250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表示</a:t>
            </a:r>
            <a:r>
              <a:rPr lang="en-US" altLang="zh-CN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Vc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这种物质       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．</a:t>
            </a:r>
            <a:r>
              <a:rPr lang="en-US" altLang="zh-CN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Vc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是有机物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．一个</a:t>
            </a:r>
            <a:r>
              <a:rPr lang="en-US" altLang="zh-CN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Vc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分子中含有</a:t>
            </a:r>
            <a:r>
              <a:rPr lang="en-US" altLang="zh-CN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个原子   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D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．</a:t>
            </a:r>
            <a:r>
              <a:rPr lang="en-US" altLang="zh-CN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Vc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分子中</a:t>
            </a:r>
            <a:r>
              <a:rPr lang="en-US" altLang="zh-CN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H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O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的质量比是</a:t>
            </a:r>
            <a:r>
              <a:rPr lang="en-US" altLang="zh-CN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en-US" altLang="zh-CN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en-US" altLang="zh-CN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endParaRPr lang="zh-CN" altLang="en-US" sz="24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endParaRPr lang="zh-CN" altLang="en-US" sz="24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Text Box 66">
            <a:extLst>
              <a:ext uri="{FF2B5EF4-FFF2-40B4-BE49-F238E27FC236}">
                <a16:creationId xmlns:a16="http://schemas.microsoft.com/office/drawing/2014/main" xmlns="" id="{6ADC8A8F-F988-494B-B4CF-9D642FB44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8238" y="3548174"/>
            <a:ext cx="338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7785784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0">
            <a:extLst>
              <a:ext uri="{FF2B5EF4-FFF2-40B4-BE49-F238E27FC236}">
                <a16:creationId xmlns:a16="http://schemas.microsoft.com/office/drawing/2014/main" xmlns="" id="{4DD2806B-6AAF-4E98-89B5-B08E56D1C4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8" y="1122363"/>
            <a:ext cx="818038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、实验室常用燃烧的方法测定有机物的组成。现取</a:t>
            </a:r>
            <a:r>
              <a:rPr lang="en-US" altLang="zh-CN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3.2g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某 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有机物在足量的氧气中燃烧，生成</a:t>
            </a:r>
            <a:r>
              <a:rPr lang="en-US" altLang="zh-CN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4.4g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二氧化碳和  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3.6g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水，则有机物由</a:t>
            </a:r>
            <a:r>
              <a:rPr lang="en-US" altLang="zh-CN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_______________________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元素组成。</a:t>
            </a:r>
            <a:endParaRPr lang="en-US" altLang="zh-CN" sz="24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555" name="Text Box 89">
            <a:extLst>
              <a:ext uri="{FF2B5EF4-FFF2-40B4-BE49-F238E27FC236}">
                <a16:creationId xmlns:a16="http://schemas.microsoft.com/office/drawing/2014/main" xmlns="" id="{2C7F3344-7EAC-41F5-870B-296BBAF13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6050" y="2257425"/>
            <a:ext cx="3709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碳、氢、氧（或</a:t>
            </a:r>
            <a:r>
              <a:rPr lang="en-US" altLang="zh-CN" sz="2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C</a:t>
            </a:r>
            <a:r>
              <a:rPr lang="zh-CN" altLang="en-US" sz="2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、</a:t>
            </a:r>
            <a:r>
              <a:rPr lang="en-US" altLang="zh-CN" sz="2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H</a:t>
            </a:r>
            <a:r>
              <a:rPr lang="zh-CN" altLang="en-US" sz="2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、</a:t>
            </a:r>
            <a:r>
              <a:rPr lang="en-US" altLang="zh-CN" sz="2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O</a:t>
            </a:r>
            <a:r>
              <a:rPr lang="zh-CN" altLang="en-US" sz="2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5603036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71335" y="718054"/>
            <a:ext cx="6801330" cy="523427"/>
          </a:xfrm>
        </p:spPr>
        <p:txBody>
          <a:bodyPr>
            <a:normAutofit fontScale="90000"/>
          </a:bodyPr>
          <a:lstStyle/>
          <a:p>
            <a:r>
              <a:rPr lang="zh-CN" altLang="en-US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食品中的有机化合物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99" r="3018" b="1260"/>
          <a:stretch/>
        </p:blipFill>
        <p:spPr>
          <a:xfrm rot="16200000">
            <a:off x="5485994" y="3077163"/>
            <a:ext cx="3235333" cy="4080679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7"/>
          <a:stretch/>
        </p:blipFill>
        <p:spPr>
          <a:xfrm rot="16200000">
            <a:off x="810009" y="2855021"/>
            <a:ext cx="3240000" cy="452963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336316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文字, 地图&#10;&#10;已生成极高可信度的说明">
            <a:extLst>
              <a:ext uri="{FF2B5EF4-FFF2-40B4-BE49-F238E27FC236}">
                <a16:creationId xmlns:a16="http://schemas.microsoft.com/office/drawing/2014/main" xmlns="" id="{FB78C8DD-6A08-40CB-9840-35C27F7CC3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3" y="12954"/>
            <a:ext cx="8601075" cy="683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843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66" y="0"/>
            <a:ext cx="8888867" cy="724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839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椭圆 19"/>
          <p:cNvSpPr/>
          <p:nvPr/>
        </p:nvSpPr>
        <p:spPr>
          <a:xfrm>
            <a:off x="5836656" y="517299"/>
            <a:ext cx="1739276" cy="916286"/>
          </a:xfrm>
          <a:prstGeom prst="ellipse">
            <a:avLst/>
          </a:prstGeom>
          <a:noFill/>
          <a:ln>
            <a:solidFill>
              <a:srgbClr val="00B05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淀粉</a:t>
            </a:r>
          </a:p>
        </p:txBody>
      </p:sp>
      <p:sp>
        <p:nvSpPr>
          <p:cNvPr id="21" name="椭圆 20"/>
          <p:cNvSpPr/>
          <p:nvPr/>
        </p:nvSpPr>
        <p:spPr>
          <a:xfrm>
            <a:off x="5894894" y="2101931"/>
            <a:ext cx="1561900" cy="779817"/>
          </a:xfrm>
          <a:prstGeom prst="ellipse">
            <a:avLst/>
          </a:prstGeom>
          <a:noFill/>
          <a:ln>
            <a:solidFill>
              <a:srgbClr val="00B05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淀粉</a:t>
            </a:r>
            <a:r>
              <a:rPr lang="en-US" altLang="zh-CN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zh-CN" altLang="en-US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麦芽糖</a:t>
            </a:r>
          </a:p>
        </p:txBody>
      </p:sp>
      <p:sp>
        <p:nvSpPr>
          <p:cNvPr id="22" name="AutoShape 22"/>
          <p:cNvSpPr>
            <a:spLocks noChangeArrowheads="1"/>
          </p:cNvSpPr>
          <p:nvPr/>
        </p:nvSpPr>
        <p:spPr bwMode="auto">
          <a:xfrm rot="5400000">
            <a:off x="6422358" y="1607760"/>
            <a:ext cx="567872" cy="452438"/>
          </a:xfrm>
          <a:prstGeom prst="rightArrow">
            <a:avLst>
              <a:gd name="adj1" fmla="val 41016"/>
              <a:gd name="adj2" fmla="val 33048"/>
            </a:avLst>
          </a:prstGeom>
          <a:solidFill>
            <a:srgbClr val="92D05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63500" prstMaterial="legacyMatte">
            <a:bevelT w="13500" h="13500" prst="angle"/>
            <a:bevelB w="13500" h="13500" prst="angle"/>
            <a:extrusionClr>
              <a:srgbClr val="E7B705"/>
            </a:extrusionClr>
            <a:contourClr>
              <a:srgbClr val="F4DF91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en-US" sz="1050">
              <a:solidFill>
                <a:srgbClr val="000000"/>
              </a:solidFill>
            </a:endParaRPr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auto">
          <a:xfrm rot="5400000">
            <a:off x="6393567" y="3085709"/>
            <a:ext cx="544229" cy="452438"/>
          </a:xfrm>
          <a:prstGeom prst="rightArrow">
            <a:avLst>
              <a:gd name="adj1" fmla="val 41016"/>
              <a:gd name="adj2" fmla="val 33048"/>
            </a:avLst>
          </a:prstGeom>
          <a:solidFill>
            <a:srgbClr val="92D05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63500" prstMaterial="legacyMatte">
            <a:bevelT w="13500" h="13500" prst="angle"/>
            <a:bevelB w="13500" h="13500" prst="angle"/>
            <a:extrusionClr>
              <a:srgbClr val="E7B705"/>
            </a:extrusionClr>
            <a:contourClr>
              <a:srgbClr val="F4DF91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en-US" sz="1050">
              <a:solidFill>
                <a:srgbClr val="000000"/>
              </a:solidFill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5839280" y="3598596"/>
            <a:ext cx="1695708" cy="779817"/>
          </a:xfrm>
          <a:prstGeom prst="ellipse">
            <a:avLst/>
          </a:prstGeom>
          <a:noFill/>
          <a:ln>
            <a:solidFill>
              <a:srgbClr val="00B05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麦芽糖</a:t>
            </a:r>
          </a:p>
        </p:txBody>
      </p:sp>
      <p:sp>
        <p:nvSpPr>
          <p:cNvPr id="25" name="椭圆 24"/>
          <p:cNvSpPr/>
          <p:nvPr/>
        </p:nvSpPr>
        <p:spPr>
          <a:xfrm>
            <a:off x="5903213" y="5008126"/>
            <a:ext cx="1579530" cy="847417"/>
          </a:xfrm>
          <a:prstGeom prst="ellipse">
            <a:avLst/>
          </a:prstGeom>
          <a:noFill/>
          <a:ln>
            <a:solidFill>
              <a:srgbClr val="00B05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葡萄糖</a:t>
            </a:r>
          </a:p>
        </p:txBody>
      </p:sp>
      <p:sp>
        <p:nvSpPr>
          <p:cNvPr id="26" name="AutoShape 22"/>
          <p:cNvSpPr>
            <a:spLocks noChangeArrowheads="1"/>
          </p:cNvSpPr>
          <p:nvPr/>
        </p:nvSpPr>
        <p:spPr bwMode="auto">
          <a:xfrm rot="5400000">
            <a:off x="6409041" y="4522714"/>
            <a:ext cx="567872" cy="452438"/>
          </a:xfrm>
          <a:prstGeom prst="rightArrow">
            <a:avLst>
              <a:gd name="adj1" fmla="val 41016"/>
              <a:gd name="adj2" fmla="val 33048"/>
            </a:avLst>
          </a:prstGeom>
          <a:solidFill>
            <a:srgbClr val="92D05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63500" prstMaterial="legacyMatte">
            <a:bevelT w="13500" h="13500" prst="angle"/>
            <a:bevelB w="13500" h="13500" prst="angle"/>
            <a:extrusionClr>
              <a:srgbClr val="E7B705"/>
            </a:extrusionClr>
            <a:contourClr>
              <a:srgbClr val="F4DF91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en-US" sz="1050">
              <a:solidFill>
                <a:srgbClr val="00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76" y="441218"/>
            <a:ext cx="4476052" cy="6416782"/>
          </a:xfrm>
          <a:prstGeom prst="rect">
            <a:avLst/>
          </a:prstGeom>
        </p:spPr>
      </p:pic>
      <p:cxnSp>
        <p:nvCxnSpPr>
          <p:cNvPr id="7" name="直接箭头连接符 6"/>
          <p:cNvCxnSpPr>
            <a:cxnSpLocks/>
          </p:cNvCxnSpPr>
          <p:nvPr/>
        </p:nvCxnSpPr>
        <p:spPr>
          <a:xfrm>
            <a:off x="3027121" y="1420661"/>
            <a:ext cx="84075" cy="704765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>
            <a:cxnSpLocks/>
          </p:cNvCxnSpPr>
          <p:nvPr/>
        </p:nvCxnSpPr>
        <p:spPr>
          <a:xfrm>
            <a:off x="3111196" y="2603724"/>
            <a:ext cx="100908" cy="72729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>
            <a:cxnSpLocks/>
          </p:cNvCxnSpPr>
          <p:nvPr/>
        </p:nvCxnSpPr>
        <p:spPr>
          <a:xfrm>
            <a:off x="2630449" y="1111922"/>
            <a:ext cx="3070264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>
            <a:cxnSpLocks/>
          </p:cNvCxnSpPr>
          <p:nvPr/>
        </p:nvCxnSpPr>
        <p:spPr>
          <a:xfrm flipV="1">
            <a:off x="2758447" y="4372348"/>
            <a:ext cx="2942266" cy="17535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>
            <a:cxnSpLocks/>
          </p:cNvCxnSpPr>
          <p:nvPr/>
        </p:nvCxnSpPr>
        <p:spPr>
          <a:xfrm>
            <a:off x="2630449" y="5929467"/>
            <a:ext cx="3206207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>
            <a:cxnSpLocks/>
          </p:cNvCxnSpPr>
          <p:nvPr/>
        </p:nvCxnSpPr>
        <p:spPr>
          <a:xfrm>
            <a:off x="2832365" y="2669041"/>
            <a:ext cx="2868348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弧形 26"/>
          <p:cNvSpPr/>
          <p:nvPr/>
        </p:nvSpPr>
        <p:spPr>
          <a:xfrm rot="4912369">
            <a:off x="2632309" y="3212031"/>
            <a:ext cx="743448" cy="663533"/>
          </a:xfrm>
          <a:prstGeom prst="arc">
            <a:avLst>
              <a:gd name="adj1" fmla="val 15699538"/>
              <a:gd name="adj2" fmla="val 1695651"/>
            </a:avLst>
          </a:prstGeom>
          <a:ln w="28575">
            <a:solidFill>
              <a:srgbClr val="00B050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8" name="弧形 27"/>
          <p:cNvSpPr/>
          <p:nvPr/>
        </p:nvSpPr>
        <p:spPr>
          <a:xfrm rot="5701002">
            <a:off x="2066409" y="3996275"/>
            <a:ext cx="634621" cy="623484"/>
          </a:xfrm>
          <a:prstGeom prst="arc">
            <a:avLst>
              <a:gd name="adj1" fmla="val 13678649"/>
              <a:gd name="adj2" fmla="val 17211409"/>
            </a:avLst>
          </a:prstGeom>
          <a:ln w="28575">
            <a:solidFill>
              <a:srgbClr val="00B050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xmlns="" id="{670F6870-4E29-4A19-85A7-1021370FD79D}"/>
              </a:ext>
            </a:extLst>
          </p:cNvPr>
          <p:cNvSpPr txBox="1"/>
          <p:nvPr/>
        </p:nvSpPr>
        <p:spPr>
          <a:xfrm>
            <a:off x="394441" y="113489"/>
            <a:ext cx="4177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淀粉的</a:t>
            </a:r>
            <a:r>
              <a:rPr lang="zh-CN" altLang="en-US" sz="32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消化与吸收</a:t>
            </a:r>
          </a:p>
        </p:txBody>
      </p:sp>
    </p:spTree>
    <p:extLst>
      <p:ext uri="{BB962C8B-B14F-4D97-AF65-F5344CB8AC3E}">
        <p14:creationId xmlns:p14="http://schemas.microsoft.com/office/powerpoint/2010/main" val="246478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circuler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127385" y="3043125"/>
            <a:ext cx="1287365" cy="128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8"/>
          <p:cNvSpPr>
            <a:spLocks noChangeArrowheads="1"/>
          </p:cNvSpPr>
          <p:nvPr/>
        </p:nvSpPr>
        <p:spPr bwMode="gray">
          <a:xfrm>
            <a:off x="4142383" y="3016532"/>
            <a:ext cx="1334978" cy="1302544"/>
          </a:xfrm>
          <a:prstGeom prst="ellipse">
            <a:avLst/>
          </a:prstGeom>
          <a:solidFill>
            <a:srgbClr val="0000FF">
              <a:alpha val="50195"/>
            </a:srgbClr>
          </a:solidFill>
          <a:ln w="76200" algn="ctr">
            <a:solidFill>
              <a:srgbClr val="FFFFFF">
                <a:alpha val="79999"/>
              </a:srgbClr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hlink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zh-CN" altLang="en-US" sz="1350" b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Freeform 9"/>
          <p:cNvSpPr>
            <a:spLocks/>
          </p:cNvSpPr>
          <p:nvPr/>
        </p:nvSpPr>
        <p:spPr bwMode="gray">
          <a:xfrm>
            <a:off x="1390293" y="3295419"/>
            <a:ext cx="2582636" cy="400050"/>
          </a:xfrm>
          <a:custGeom>
            <a:avLst/>
            <a:gdLst>
              <a:gd name="T0" fmla="*/ 0 w 2347"/>
              <a:gd name="T1" fmla="*/ 2147483646 h 336"/>
              <a:gd name="T2" fmla="*/ 0 w 2347"/>
              <a:gd name="T3" fmla="*/ 2147483646 h 336"/>
              <a:gd name="T4" fmla="*/ 2147483646 w 2347"/>
              <a:gd name="T5" fmla="*/ 2147483646 h 336"/>
              <a:gd name="T6" fmla="*/ 2147483646 w 2347"/>
              <a:gd name="T7" fmla="*/ 0 h 336"/>
              <a:gd name="T8" fmla="*/ 2147483646 w 2347"/>
              <a:gd name="T9" fmla="*/ 2147483646 h 336"/>
              <a:gd name="T10" fmla="*/ 0 w 2347"/>
              <a:gd name="T11" fmla="*/ 2147483646 h 3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347"/>
              <a:gd name="T19" fmla="*/ 0 h 336"/>
              <a:gd name="T20" fmla="*/ 2347 w 2347"/>
              <a:gd name="T21" fmla="*/ 336 h 3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347" h="336">
                <a:moveTo>
                  <a:pt x="0" y="188"/>
                </a:moveTo>
                <a:lnTo>
                  <a:pt x="0" y="336"/>
                </a:lnTo>
                <a:lnTo>
                  <a:pt x="2347" y="336"/>
                </a:lnTo>
                <a:lnTo>
                  <a:pt x="2005" y="0"/>
                </a:lnTo>
                <a:lnTo>
                  <a:pt x="2005" y="189"/>
                </a:lnTo>
                <a:lnTo>
                  <a:pt x="0" y="188"/>
                </a:lnTo>
                <a:close/>
              </a:path>
            </a:pathLst>
          </a:custGeom>
          <a:gradFill flip="none" rotWithShape="1">
            <a:gsLst>
              <a:gs pos="0">
                <a:srgbClr val="EEEEA9"/>
              </a:gs>
              <a:gs pos="100000">
                <a:srgbClr val="CCCC00"/>
              </a:gs>
            </a:gsLst>
            <a:lin ang="5400000" scaled="1"/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 sz="1350"/>
          </a:p>
        </p:txBody>
      </p:sp>
      <p:grpSp>
        <p:nvGrpSpPr>
          <p:cNvPr id="45" name="组合 44"/>
          <p:cNvGrpSpPr/>
          <p:nvPr/>
        </p:nvGrpSpPr>
        <p:grpSpPr>
          <a:xfrm>
            <a:off x="697729" y="4075469"/>
            <a:ext cx="4112144" cy="1240553"/>
            <a:chOff x="930305" y="4290958"/>
            <a:chExt cx="5482858" cy="1654071"/>
          </a:xfrm>
        </p:grpSpPr>
        <p:grpSp>
          <p:nvGrpSpPr>
            <p:cNvPr id="27" name="组合 26"/>
            <p:cNvGrpSpPr/>
            <p:nvPr/>
          </p:nvGrpSpPr>
          <p:grpSpPr>
            <a:xfrm>
              <a:off x="2064451" y="4290958"/>
              <a:ext cx="3561467" cy="1654071"/>
              <a:chOff x="2064451" y="4290958"/>
              <a:chExt cx="3561467" cy="1654071"/>
            </a:xfrm>
          </p:grpSpPr>
          <p:sp>
            <p:nvSpPr>
              <p:cNvPr id="13" name="AutoShape 11"/>
              <p:cNvSpPr>
                <a:spLocks noChangeArrowheads="1"/>
              </p:cNvSpPr>
              <p:nvPr/>
            </p:nvSpPr>
            <p:spPr bwMode="invGray">
              <a:xfrm flipV="1">
                <a:off x="2997322" y="4290958"/>
                <a:ext cx="1419000" cy="1013749"/>
              </a:xfrm>
              <a:prstGeom prst="upArrow">
                <a:avLst>
                  <a:gd name="adj1" fmla="val 39772"/>
                  <a:gd name="adj2" fmla="val 48347"/>
                </a:avLst>
              </a:prstGeom>
              <a:gradFill rotWithShape="1">
                <a:gsLst>
                  <a:gs pos="0">
                    <a:srgbClr val="66CCFF"/>
                  </a:gs>
                  <a:gs pos="100000">
                    <a:schemeClr val="bg1"/>
                  </a:gs>
                </a:gsLst>
                <a:lin ang="5400000" scaled="1"/>
              </a:gra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b="1">
                    <a:solidFill>
                      <a:schemeClr val="hlink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zh-CN" altLang="en-US" sz="1350" b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4" name="AutoShape 12"/>
              <p:cNvSpPr>
                <a:spLocks noChangeArrowheads="1"/>
              </p:cNvSpPr>
              <p:nvPr/>
            </p:nvSpPr>
            <p:spPr bwMode="gray">
              <a:xfrm>
                <a:off x="2064451" y="5351304"/>
                <a:ext cx="3561467" cy="593725"/>
              </a:xfrm>
              <a:prstGeom prst="roundRect">
                <a:avLst>
                  <a:gd name="adj" fmla="val 0"/>
                </a:avLst>
              </a:prstGeom>
              <a:gradFill rotWithShape="1">
                <a:gsLst>
                  <a:gs pos="0">
                    <a:srgbClr val="737373"/>
                  </a:gs>
                  <a:gs pos="50000">
                    <a:srgbClr val="F8F8F8"/>
                  </a:gs>
                  <a:gs pos="100000">
                    <a:srgbClr val="737373"/>
                  </a:gs>
                </a:gsLst>
                <a:lin ang="2700000" scaled="1"/>
              </a:gradFill>
              <a:ln>
                <a:noFill/>
              </a:ln>
              <a:effectLst>
                <a:outerShdw dist="53882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b="1">
                    <a:solidFill>
                      <a:schemeClr val="hlink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zh-CN" altLang="en-US" sz="1350" b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cxnSp>
          <p:nvCxnSpPr>
            <p:cNvPr id="15" name="AutoShape 13"/>
            <p:cNvCxnSpPr>
              <a:cxnSpLocks noChangeShapeType="1"/>
              <a:stCxn id="7" idx="4"/>
            </p:cNvCxnSpPr>
            <p:nvPr/>
          </p:nvCxnSpPr>
          <p:spPr bwMode="auto">
            <a:xfrm rot="16200000" flipH="1">
              <a:off x="883563" y="4551759"/>
              <a:ext cx="1043606" cy="950121"/>
            </a:xfrm>
            <a:prstGeom prst="bentConnector3">
              <a:avLst>
                <a:gd name="adj1" fmla="val 98387"/>
              </a:avLst>
            </a:prstGeom>
            <a:noFill/>
            <a:ln w="38100" cap="rnd">
              <a:solidFill>
                <a:srgbClr val="FF0000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14"/>
            <p:cNvCxnSpPr>
              <a:cxnSpLocks noChangeShapeType="1"/>
              <a:stCxn id="10" idx="4"/>
            </p:cNvCxnSpPr>
            <p:nvPr/>
          </p:nvCxnSpPr>
          <p:spPr bwMode="auto">
            <a:xfrm rot="5400000">
              <a:off x="5488321" y="4723325"/>
              <a:ext cx="1032400" cy="817285"/>
            </a:xfrm>
            <a:prstGeom prst="bentConnector3">
              <a:avLst>
                <a:gd name="adj1" fmla="val 100234"/>
              </a:avLst>
            </a:prstGeom>
            <a:noFill/>
            <a:ln w="38100" cap="rnd">
              <a:solidFill>
                <a:srgbClr val="FF0000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7" name="Freeform 15"/>
          <p:cNvSpPr>
            <a:spLocks/>
          </p:cNvSpPr>
          <p:nvPr/>
        </p:nvSpPr>
        <p:spPr bwMode="gray">
          <a:xfrm flipH="1" flipV="1">
            <a:off x="1390293" y="3721663"/>
            <a:ext cx="2582636" cy="400050"/>
          </a:xfrm>
          <a:custGeom>
            <a:avLst/>
            <a:gdLst>
              <a:gd name="T0" fmla="*/ 0 w 2347"/>
              <a:gd name="T1" fmla="*/ 2147483646 h 336"/>
              <a:gd name="T2" fmla="*/ 0 w 2347"/>
              <a:gd name="T3" fmla="*/ 2147483646 h 336"/>
              <a:gd name="T4" fmla="*/ 2147483646 w 2347"/>
              <a:gd name="T5" fmla="*/ 2147483646 h 336"/>
              <a:gd name="T6" fmla="*/ 2147483646 w 2347"/>
              <a:gd name="T7" fmla="*/ 0 h 336"/>
              <a:gd name="T8" fmla="*/ 2147483646 w 2347"/>
              <a:gd name="T9" fmla="*/ 2147483646 h 336"/>
              <a:gd name="T10" fmla="*/ 0 w 2347"/>
              <a:gd name="T11" fmla="*/ 2147483646 h 3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347"/>
              <a:gd name="T19" fmla="*/ 0 h 336"/>
              <a:gd name="T20" fmla="*/ 2347 w 2347"/>
              <a:gd name="T21" fmla="*/ 336 h 3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347" h="336">
                <a:moveTo>
                  <a:pt x="0" y="188"/>
                </a:moveTo>
                <a:lnTo>
                  <a:pt x="0" y="336"/>
                </a:lnTo>
                <a:lnTo>
                  <a:pt x="2347" y="336"/>
                </a:lnTo>
                <a:lnTo>
                  <a:pt x="2005" y="0"/>
                </a:lnTo>
                <a:lnTo>
                  <a:pt x="2005" y="189"/>
                </a:lnTo>
                <a:lnTo>
                  <a:pt x="0" y="188"/>
                </a:lnTo>
                <a:close/>
              </a:path>
            </a:pathLst>
          </a:custGeom>
          <a:gradFill flip="none" rotWithShape="1">
            <a:gsLst>
              <a:gs pos="0">
                <a:srgbClr val="EEEEA9"/>
              </a:gs>
              <a:gs pos="100000">
                <a:srgbClr val="CCCC00"/>
              </a:gs>
            </a:gsLst>
            <a:lin ang="2700000" scaled="1"/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 sz="1350"/>
          </a:p>
        </p:txBody>
      </p:sp>
      <p:grpSp>
        <p:nvGrpSpPr>
          <p:cNvPr id="8" name="组合 7"/>
          <p:cNvGrpSpPr/>
          <p:nvPr/>
        </p:nvGrpSpPr>
        <p:grpSpPr>
          <a:xfrm>
            <a:off x="62276" y="2933469"/>
            <a:ext cx="1270907" cy="1319662"/>
            <a:chOff x="83034" y="2768292"/>
            <a:chExt cx="1694543" cy="1759549"/>
          </a:xfrm>
        </p:grpSpPr>
        <p:pic>
          <p:nvPicPr>
            <p:cNvPr id="6" name="Picture 4" descr="circuler_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03127" y="2814490"/>
              <a:ext cx="1664255" cy="1713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组合 4"/>
            <p:cNvGrpSpPr/>
            <p:nvPr/>
          </p:nvGrpSpPr>
          <p:grpSpPr>
            <a:xfrm>
              <a:off x="83034" y="2768292"/>
              <a:ext cx="1694543" cy="1736725"/>
              <a:chOff x="168055" y="2771535"/>
              <a:chExt cx="1694543" cy="1736725"/>
            </a:xfrm>
          </p:grpSpPr>
          <p:sp>
            <p:nvSpPr>
              <p:cNvPr id="7" name="Oval 5"/>
              <p:cNvSpPr>
                <a:spLocks noChangeArrowheads="1"/>
              </p:cNvSpPr>
              <p:nvPr/>
            </p:nvSpPr>
            <p:spPr bwMode="gray">
              <a:xfrm>
                <a:off x="168055" y="2771535"/>
                <a:ext cx="1694543" cy="1736725"/>
              </a:xfrm>
              <a:prstGeom prst="ellipse">
                <a:avLst/>
              </a:prstGeom>
              <a:solidFill>
                <a:srgbClr val="0000FF">
                  <a:alpha val="50195"/>
                </a:srgbClr>
              </a:solidFill>
              <a:ln w="76200" algn="ctr">
                <a:solidFill>
                  <a:srgbClr val="FFFFFF">
                    <a:alpha val="79999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b="1">
                    <a:solidFill>
                      <a:schemeClr val="hlink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zh-CN" altLang="en-US" sz="1350" b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8" name="Text Box 16"/>
              <p:cNvSpPr txBox="1">
                <a:spLocks noChangeArrowheads="1"/>
              </p:cNvSpPr>
              <p:nvPr/>
            </p:nvSpPr>
            <p:spPr bwMode="auto">
              <a:xfrm>
                <a:off x="449982" y="3250602"/>
                <a:ext cx="1163219" cy="10190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b="1">
                    <a:solidFill>
                      <a:schemeClr val="hlink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ts val="1875"/>
                  </a:lnSpc>
                  <a:spcBef>
                    <a:spcPct val="50000"/>
                  </a:spcBef>
                  <a:buClrTx/>
                  <a:buNone/>
                </a:pPr>
                <a:r>
                  <a:rPr lang="en-US" altLang="zh-CN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CO</a:t>
                </a:r>
                <a:r>
                  <a:rPr lang="en-US" altLang="zh-CN" sz="2400" baseline="-25000" dirty="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2</a:t>
                </a:r>
                <a:endParaRPr lang="en-US" altLang="zh-CN" sz="2400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  <a:p>
                <a:pPr algn="ctr">
                  <a:lnSpc>
                    <a:spcPts val="1875"/>
                  </a:lnSpc>
                  <a:spcBef>
                    <a:spcPct val="50000"/>
                  </a:spcBef>
                  <a:buClrTx/>
                  <a:buNone/>
                </a:pPr>
                <a:r>
                  <a:rPr lang="en-US" altLang="zh-CN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H</a:t>
                </a:r>
                <a:r>
                  <a:rPr lang="en-US" altLang="zh-CN" sz="2400" baseline="-25000" dirty="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2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O</a:t>
                </a:r>
              </a:p>
            </p:txBody>
          </p:sp>
        </p:grpSp>
      </p:grp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4243697" y="3303336"/>
            <a:ext cx="111501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hlink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zh-CN" altLang="en-US" sz="2100" spc="225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葡萄糖</a:t>
            </a:r>
            <a:endParaRPr lang="en-US" altLang="zh-CN" sz="2100" spc="225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2125632" y="3200170"/>
            <a:ext cx="128527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hlink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zh-CN" sz="1200" b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Text in here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697729" y="2220761"/>
            <a:ext cx="4112145" cy="1231821"/>
            <a:chOff x="930306" y="1818014"/>
            <a:chExt cx="5482859" cy="1642428"/>
          </a:xfrm>
        </p:grpSpPr>
        <p:cxnSp>
          <p:nvCxnSpPr>
            <p:cNvPr id="23" name="AutoShape 21"/>
            <p:cNvCxnSpPr>
              <a:cxnSpLocks noChangeShapeType="1"/>
              <a:stCxn id="7" idx="0"/>
            </p:cNvCxnSpPr>
            <p:nvPr/>
          </p:nvCxnSpPr>
          <p:spPr bwMode="auto">
            <a:xfrm rot="5400000" flipH="1" flipV="1">
              <a:off x="1135959" y="1902239"/>
              <a:ext cx="660400" cy="1071706"/>
            </a:xfrm>
            <a:prstGeom prst="bentConnector2">
              <a:avLst/>
            </a:prstGeom>
            <a:noFill/>
            <a:ln w="38100" cap="rnd">
              <a:solidFill>
                <a:srgbClr val="FF0000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22"/>
            <p:cNvCxnSpPr>
              <a:cxnSpLocks noChangeShapeType="1"/>
              <a:stCxn id="10" idx="0"/>
              <a:endCxn id="25" idx="3"/>
            </p:cNvCxnSpPr>
            <p:nvPr/>
          </p:nvCxnSpPr>
          <p:spPr bwMode="auto">
            <a:xfrm rot="16200000" flipV="1">
              <a:off x="5586089" y="2051967"/>
              <a:ext cx="764165" cy="889985"/>
            </a:xfrm>
            <a:prstGeom prst="bentConnector2">
              <a:avLst/>
            </a:prstGeom>
            <a:noFill/>
            <a:ln w="38100" cap="rnd">
              <a:solidFill>
                <a:srgbClr val="FF0000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2" name="组合 21"/>
            <p:cNvGrpSpPr/>
            <p:nvPr/>
          </p:nvGrpSpPr>
          <p:grpSpPr>
            <a:xfrm>
              <a:off x="1961711" y="1818014"/>
              <a:ext cx="3561467" cy="1642428"/>
              <a:chOff x="1961711" y="1818014"/>
              <a:chExt cx="3561467" cy="1642428"/>
            </a:xfrm>
          </p:grpSpPr>
          <p:sp>
            <p:nvSpPr>
              <p:cNvPr id="12" name="AutoShape 10"/>
              <p:cNvSpPr>
                <a:spLocks noChangeArrowheads="1"/>
              </p:cNvSpPr>
              <p:nvPr/>
            </p:nvSpPr>
            <p:spPr bwMode="invGray">
              <a:xfrm>
                <a:off x="2950577" y="2449837"/>
                <a:ext cx="1419000" cy="1010605"/>
              </a:xfrm>
              <a:prstGeom prst="upArrow">
                <a:avLst>
                  <a:gd name="adj1" fmla="val 39772"/>
                  <a:gd name="adj2" fmla="val 48347"/>
                </a:avLst>
              </a:prstGeom>
              <a:gradFill rotWithShape="1">
                <a:gsLst>
                  <a:gs pos="0">
                    <a:srgbClr val="FF9933"/>
                  </a:gs>
                  <a:gs pos="100000">
                    <a:schemeClr val="bg1"/>
                  </a:gs>
                </a:gsLst>
                <a:lin ang="5400000" scaled="1"/>
              </a:gra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b="1">
                    <a:solidFill>
                      <a:schemeClr val="hlink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zh-CN" altLang="en-US" sz="1350" b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5" name="AutoShape 23"/>
              <p:cNvSpPr>
                <a:spLocks noChangeArrowheads="1"/>
              </p:cNvSpPr>
              <p:nvPr/>
            </p:nvSpPr>
            <p:spPr bwMode="gray">
              <a:xfrm>
                <a:off x="1961711" y="1818014"/>
                <a:ext cx="3561467" cy="593725"/>
              </a:xfrm>
              <a:prstGeom prst="roundRect">
                <a:avLst>
                  <a:gd name="adj" fmla="val 0"/>
                </a:avLst>
              </a:prstGeom>
              <a:gradFill rotWithShape="1">
                <a:gsLst>
                  <a:gs pos="0">
                    <a:srgbClr val="737373"/>
                  </a:gs>
                  <a:gs pos="50000">
                    <a:srgbClr val="F8F8F8"/>
                  </a:gs>
                  <a:gs pos="100000">
                    <a:srgbClr val="737373"/>
                  </a:gs>
                </a:gsLst>
                <a:lin ang="2700000" scaled="1"/>
              </a:gradFill>
              <a:ln>
                <a:noFill/>
              </a:ln>
              <a:effectLst>
                <a:outerShdw dist="53882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b="1">
                    <a:solidFill>
                      <a:schemeClr val="hlink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zh-CN" altLang="en-US" sz="1350" b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1683018" y="2243825"/>
            <a:ext cx="100127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hlink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15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光合作用</a:t>
            </a:r>
            <a:endParaRPr lang="en-US" altLang="zh-CN" sz="1500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4030039" y="3702726"/>
            <a:ext cx="15203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hlink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zh-CN" sz="1800" spc="225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C</a:t>
            </a:r>
            <a:r>
              <a:rPr lang="en-US" altLang="zh-CN" sz="1800" spc="225" baseline="-250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6</a:t>
            </a:r>
            <a:r>
              <a:rPr lang="en-US" altLang="zh-CN" sz="1800" spc="225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H</a:t>
            </a:r>
            <a:r>
              <a:rPr lang="en-US" altLang="zh-CN" sz="1800" spc="225" baseline="-250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12</a:t>
            </a:r>
            <a:r>
              <a:rPr lang="en-US" altLang="zh-CN" sz="1800" spc="225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O</a:t>
            </a:r>
            <a:r>
              <a:rPr lang="en-US" altLang="zh-CN" sz="1800" spc="225" baseline="-250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3033090" y="2252349"/>
            <a:ext cx="96202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hlink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15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吸收能量</a:t>
            </a:r>
            <a:endParaRPr lang="en-US" altLang="zh-CN" sz="1500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5" name="Rectangle 24"/>
          <p:cNvSpPr>
            <a:spLocks noChangeArrowheads="1"/>
          </p:cNvSpPr>
          <p:nvPr/>
        </p:nvSpPr>
        <p:spPr bwMode="auto">
          <a:xfrm>
            <a:off x="1670271" y="4948992"/>
            <a:ext cx="96202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hlink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15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呼吸作用</a:t>
            </a:r>
            <a:endParaRPr lang="en-US" altLang="zh-CN" sz="1500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6" name="Rectangle 24"/>
          <p:cNvSpPr>
            <a:spLocks noChangeArrowheads="1"/>
          </p:cNvSpPr>
          <p:nvPr/>
        </p:nvSpPr>
        <p:spPr bwMode="auto">
          <a:xfrm>
            <a:off x="3111020" y="4943334"/>
            <a:ext cx="96202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hlink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15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放出能量</a:t>
            </a:r>
            <a:endParaRPr lang="en-US" altLang="zh-CN" sz="1500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7" name="Oval 8"/>
          <p:cNvSpPr>
            <a:spLocks noChangeArrowheads="1"/>
          </p:cNvSpPr>
          <p:nvPr/>
        </p:nvSpPr>
        <p:spPr bwMode="gray">
          <a:xfrm>
            <a:off x="7820168" y="3039435"/>
            <a:ext cx="1301693" cy="1302544"/>
          </a:xfrm>
          <a:prstGeom prst="ellipse">
            <a:avLst/>
          </a:prstGeom>
          <a:solidFill>
            <a:srgbClr val="0000FF">
              <a:alpha val="50195"/>
            </a:srgbClr>
          </a:solidFill>
          <a:ln w="76200" algn="ctr">
            <a:solidFill>
              <a:srgbClr val="FFFFFF">
                <a:alpha val="79999"/>
              </a:srgbClr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hlink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zh-CN" altLang="en-US" sz="1350" b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5" name="Text Box 17"/>
          <p:cNvSpPr txBox="1">
            <a:spLocks noChangeArrowheads="1"/>
          </p:cNvSpPr>
          <p:nvPr/>
        </p:nvSpPr>
        <p:spPr bwMode="auto">
          <a:xfrm>
            <a:off x="7990555" y="3253918"/>
            <a:ext cx="104015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hlink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zh-CN" altLang="en-US" sz="2100" spc="225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淀粉</a:t>
            </a:r>
            <a:endParaRPr lang="en-US" altLang="zh-CN" sz="2100" spc="225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6" name="Text Box 17"/>
          <p:cNvSpPr txBox="1">
            <a:spLocks noChangeArrowheads="1"/>
          </p:cNvSpPr>
          <p:nvPr/>
        </p:nvSpPr>
        <p:spPr bwMode="auto">
          <a:xfrm>
            <a:off x="7710831" y="3610625"/>
            <a:ext cx="160376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hlink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None/>
            </a:pPr>
            <a:r>
              <a:rPr lang="en-US" altLang="zh-CN" sz="1500" spc="225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(C</a:t>
            </a:r>
            <a:r>
              <a:rPr lang="en-US" altLang="zh-CN" sz="1500" spc="225" baseline="-250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6</a:t>
            </a:r>
            <a:r>
              <a:rPr lang="en-US" altLang="zh-CN" sz="1500" spc="225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H</a:t>
            </a:r>
            <a:r>
              <a:rPr lang="en-US" altLang="zh-CN" sz="1500" spc="225" baseline="-250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10</a:t>
            </a:r>
            <a:r>
              <a:rPr lang="en-US" altLang="zh-CN" sz="1500" spc="225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O</a:t>
            </a:r>
            <a:r>
              <a:rPr lang="en-US" altLang="zh-CN" sz="1500" spc="225" baseline="-250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5</a:t>
            </a:r>
            <a:r>
              <a:rPr lang="en-US" altLang="zh-CN" sz="1500" spc="225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)</a:t>
            </a:r>
            <a:r>
              <a:rPr lang="en-US" altLang="zh-CN" sz="1500" spc="225" baseline="-250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n</a:t>
            </a:r>
          </a:p>
        </p:txBody>
      </p:sp>
      <p:sp>
        <p:nvSpPr>
          <p:cNvPr id="41" name="Freeform 9"/>
          <p:cNvSpPr>
            <a:spLocks/>
          </p:cNvSpPr>
          <p:nvPr/>
        </p:nvSpPr>
        <p:spPr bwMode="gray">
          <a:xfrm>
            <a:off x="5453528" y="3216194"/>
            <a:ext cx="2417653" cy="400050"/>
          </a:xfrm>
          <a:custGeom>
            <a:avLst/>
            <a:gdLst>
              <a:gd name="T0" fmla="*/ 0 w 2347"/>
              <a:gd name="T1" fmla="*/ 2147483646 h 336"/>
              <a:gd name="T2" fmla="*/ 0 w 2347"/>
              <a:gd name="T3" fmla="*/ 2147483646 h 336"/>
              <a:gd name="T4" fmla="*/ 2147483646 w 2347"/>
              <a:gd name="T5" fmla="*/ 2147483646 h 336"/>
              <a:gd name="T6" fmla="*/ 2147483646 w 2347"/>
              <a:gd name="T7" fmla="*/ 0 h 336"/>
              <a:gd name="T8" fmla="*/ 2147483646 w 2347"/>
              <a:gd name="T9" fmla="*/ 2147483646 h 336"/>
              <a:gd name="T10" fmla="*/ 0 w 2347"/>
              <a:gd name="T11" fmla="*/ 2147483646 h 3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347"/>
              <a:gd name="T19" fmla="*/ 0 h 336"/>
              <a:gd name="T20" fmla="*/ 2347 w 2347"/>
              <a:gd name="T21" fmla="*/ 336 h 3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347" h="336">
                <a:moveTo>
                  <a:pt x="0" y="188"/>
                </a:moveTo>
                <a:lnTo>
                  <a:pt x="0" y="336"/>
                </a:lnTo>
                <a:lnTo>
                  <a:pt x="2347" y="336"/>
                </a:lnTo>
                <a:lnTo>
                  <a:pt x="2005" y="0"/>
                </a:lnTo>
                <a:lnTo>
                  <a:pt x="2005" y="189"/>
                </a:lnTo>
                <a:lnTo>
                  <a:pt x="0" y="188"/>
                </a:lnTo>
                <a:close/>
              </a:path>
            </a:pathLst>
          </a:custGeom>
          <a:gradFill flip="none" rotWithShape="1">
            <a:gsLst>
              <a:gs pos="0">
                <a:srgbClr val="EEEEA9"/>
              </a:gs>
              <a:gs pos="100000">
                <a:srgbClr val="CCCC00"/>
              </a:gs>
            </a:gsLst>
            <a:lin ang="5400000" scaled="1"/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 sz="1350"/>
          </a:p>
        </p:txBody>
      </p:sp>
      <p:sp>
        <p:nvSpPr>
          <p:cNvPr id="59" name="文本框 58"/>
          <p:cNvSpPr txBox="1"/>
          <p:nvPr/>
        </p:nvSpPr>
        <p:spPr>
          <a:xfrm>
            <a:off x="6017632" y="3044950"/>
            <a:ext cx="1557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一定条件下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5425625" y="3697686"/>
            <a:ext cx="2382878" cy="582352"/>
            <a:chOff x="7234167" y="3787249"/>
            <a:chExt cx="3177170" cy="776470"/>
          </a:xfrm>
        </p:grpSpPr>
        <p:sp>
          <p:nvSpPr>
            <p:cNvPr id="42" name="Freeform 15"/>
            <p:cNvSpPr>
              <a:spLocks/>
            </p:cNvSpPr>
            <p:nvPr/>
          </p:nvSpPr>
          <p:spPr bwMode="gray">
            <a:xfrm flipH="1" flipV="1">
              <a:off x="7234167" y="3787249"/>
              <a:ext cx="3177170" cy="533400"/>
            </a:xfrm>
            <a:custGeom>
              <a:avLst/>
              <a:gdLst>
                <a:gd name="T0" fmla="*/ 0 w 2347"/>
                <a:gd name="T1" fmla="*/ 2147483646 h 336"/>
                <a:gd name="T2" fmla="*/ 0 w 2347"/>
                <a:gd name="T3" fmla="*/ 2147483646 h 336"/>
                <a:gd name="T4" fmla="*/ 2147483646 w 2347"/>
                <a:gd name="T5" fmla="*/ 2147483646 h 336"/>
                <a:gd name="T6" fmla="*/ 2147483646 w 2347"/>
                <a:gd name="T7" fmla="*/ 0 h 336"/>
                <a:gd name="T8" fmla="*/ 2147483646 w 2347"/>
                <a:gd name="T9" fmla="*/ 2147483646 h 336"/>
                <a:gd name="T10" fmla="*/ 0 w 2347"/>
                <a:gd name="T11" fmla="*/ 2147483646 h 3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47"/>
                <a:gd name="T19" fmla="*/ 0 h 336"/>
                <a:gd name="T20" fmla="*/ 2347 w 2347"/>
                <a:gd name="T21" fmla="*/ 336 h 3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47" h="336">
                  <a:moveTo>
                    <a:pt x="0" y="188"/>
                  </a:moveTo>
                  <a:lnTo>
                    <a:pt x="0" y="336"/>
                  </a:lnTo>
                  <a:lnTo>
                    <a:pt x="2347" y="336"/>
                  </a:lnTo>
                  <a:lnTo>
                    <a:pt x="2005" y="0"/>
                  </a:lnTo>
                  <a:lnTo>
                    <a:pt x="2005" y="189"/>
                  </a:lnTo>
                  <a:lnTo>
                    <a:pt x="0" y="18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EEEA9"/>
                </a:gs>
                <a:gs pos="100000">
                  <a:srgbClr val="CCCC00"/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1350"/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8596521" y="4071276"/>
              <a:ext cx="101996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水解</a:t>
              </a:r>
            </a:p>
          </p:txBody>
        </p:sp>
      </p:grpSp>
      <p:grpSp>
        <p:nvGrpSpPr>
          <p:cNvPr id="40" name="Group 20"/>
          <p:cNvGrpSpPr>
            <a:grpSpLocks/>
          </p:cNvGrpSpPr>
          <p:nvPr/>
        </p:nvGrpSpPr>
        <p:grpSpPr bwMode="auto">
          <a:xfrm>
            <a:off x="5000993" y="4402975"/>
            <a:ext cx="4914900" cy="415528"/>
            <a:chOff x="672" y="3465"/>
            <a:chExt cx="4128" cy="349"/>
          </a:xfrm>
        </p:grpSpPr>
        <p:sp>
          <p:nvSpPr>
            <p:cNvPr id="43" name="Text Box 17"/>
            <p:cNvSpPr txBox="1">
              <a:spLocks noChangeArrowheads="1"/>
            </p:cNvSpPr>
            <p:nvPr/>
          </p:nvSpPr>
          <p:spPr bwMode="auto">
            <a:xfrm>
              <a:off x="672" y="3465"/>
              <a:ext cx="4128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kumimoji="1" lang="en-US" altLang="zh-CN" sz="21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(C</a:t>
              </a:r>
              <a:r>
                <a:rPr kumimoji="1" lang="en-US" altLang="zh-CN" sz="2100" b="1" baseline="-25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kumimoji="1" lang="en-US" altLang="zh-CN" sz="21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kumimoji="1" lang="en-US" altLang="zh-CN" sz="2100" b="1" baseline="-25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r>
                <a:rPr kumimoji="1" lang="en-US" altLang="zh-CN" sz="21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r>
                <a:rPr kumimoji="1" lang="en-US" altLang="zh-CN" sz="2100" b="1" baseline="-25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kumimoji="1" lang="en-US" altLang="zh-CN" sz="21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r>
                <a:rPr kumimoji="1" lang="en-US" altLang="zh-CN" sz="2100" b="1" baseline="-25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kumimoji="1" lang="en-US" altLang="zh-CN" sz="21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+nH</a:t>
              </a:r>
              <a:r>
                <a:rPr kumimoji="1" lang="en-US" altLang="zh-CN" sz="1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kumimoji="1" lang="en-US" altLang="zh-CN" sz="21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           nC</a:t>
              </a:r>
              <a:r>
                <a:rPr kumimoji="1" lang="en-US" altLang="zh-CN" sz="1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kumimoji="1" lang="en-US" altLang="zh-CN" sz="21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kumimoji="1" lang="en-US" altLang="zh-CN" sz="1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  <a:r>
                <a:rPr kumimoji="1" lang="en-US" altLang="zh-CN" sz="21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r>
                <a:rPr kumimoji="1" lang="en-US" altLang="zh-CN" sz="1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44" name="Line 18"/>
            <p:cNvSpPr>
              <a:spLocks noChangeShapeType="1"/>
            </p:cNvSpPr>
            <p:nvPr/>
          </p:nvSpPr>
          <p:spPr bwMode="auto">
            <a:xfrm>
              <a:off x="2562" y="3621"/>
              <a:ext cx="527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</p:grpSp>
      <p:grpSp>
        <p:nvGrpSpPr>
          <p:cNvPr id="46" name="Group 5"/>
          <p:cNvGrpSpPr>
            <a:grpSpLocks/>
          </p:cNvGrpSpPr>
          <p:nvPr/>
        </p:nvGrpSpPr>
        <p:grpSpPr bwMode="auto">
          <a:xfrm>
            <a:off x="749630" y="5624023"/>
            <a:ext cx="4060242" cy="478631"/>
            <a:chOff x="0" y="-5"/>
            <a:chExt cx="3103" cy="402"/>
          </a:xfrm>
        </p:grpSpPr>
        <p:sp>
          <p:nvSpPr>
            <p:cNvPr id="47" name="Line 6"/>
            <p:cNvSpPr>
              <a:spLocks noChangeShapeType="1"/>
            </p:cNvSpPr>
            <p:nvPr/>
          </p:nvSpPr>
          <p:spPr bwMode="auto">
            <a:xfrm>
              <a:off x="1296" y="240"/>
              <a:ext cx="57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grpSp>
          <p:nvGrpSpPr>
            <p:cNvPr id="48" name="Group 7"/>
            <p:cNvGrpSpPr>
              <a:grpSpLocks/>
            </p:cNvGrpSpPr>
            <p:nvPr/>
          </p:nvGrpSpPr>
          <p:grpSpPr bwMode="auto">
            <a:xfrm>
              <a:off x="0" y="-5"/>
              <a:ext cx="3103" cy="402"/>
              <a:chOff x="0" y="-5"/>
              <a:chExt cx="3103" cy="402"/>
            </a:xfrm>
          </p:grpSpPr>
          <p:sp>
            <p:nvSpPr>
              <p:cNvPr id="49" name="Text Box 8"/>
              <p:cNvSpPr txBox="1">
                <a:spLocks noChangeArrowheads="1"/>
              </p:cNvSpPr>
              <p:nvPr/>
            </p:nvSpPr>
            <p:spPr bwMode="auto">
              <a:xfrm>
                <a:off x="0" y="48"/>
                <a:ext cx="3103" cy="3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21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C</a:t>
                </a:r>
                <a:r>
                  <a:rPr lang="en-US" altLang="zh-CN" sz="12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6</a:t>
                </a:r>
                <a:r>
                  <a:rPr lang="en-US" altLang="zh-CN" sz="21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H</a:t>
                </a:r>
                <a:r>
                  <a:rPr lang="en-US" altLang="zh-CN" sz="12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12</a:t>
                </a:r>
                <a:r>
                  <a:rPr lang="en-US" altLang="zh-CN" sz="21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O</a:t>
                </a:r>
                <a:r>
                  <a:rPr lang="en-US" altLang="zh-CN" sz="12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6</a:t>
                </a:r>
                <a:r>
                  <a:rPr lang="en-US" altLang="zh-CN" sz="21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+6O</a:t>
                </a:r>
                <a:r>
                  <a:rPr lang="en-US" altLang="zh-CN" sz="12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2</a:t>
                </a:r>
                <a:r>
                  <a:rPr lang="en-US" altLang="zh-CN" sz="21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            6CO</a:t>
                </a:r>
                <a:r>
                  <a:rPr lang="en-US" altLang="zh-CN" sz="12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2</a:t>
                </a:r>
                <a:r>
                  <a:rPr lang="en-US" altLang="zh-CN" sz="21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+6H</a:t>
                </a:r>
                <a:r>
                  <a:rPr lang="en-US" altLang="zh-CN" sz="12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2</a:t>
                </a:r>
                <a:r>
                  <a:rPr lang="en-US" altLang="zh-CN" sz="21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O</a:t>
                </a:r>
              </a:p>
            </p:txBody>
          </p:sp>
          <p:sp>
            <p:nvSpPr>
              <p:cNvPr id="50" name="Text Box 9"/>
              <p:cNvSpPr txBox="1">
                <a:spLocks noChangeArrowheads="1"/>
              </p:cNvSpPr>
              <p:nvPr/>
            </p:nvSpPr>
            <p:spPr bwMode="auto">
              <a:xfrm>
                <a:off x="1430" y="-5"/>
                <a:ext cx="288" cy="2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zh-CN" altLang="en-US" sz="1500">
                    <a:solidFill>
                      <a:srgbClr val="FF0000"/>
                    </a:solidFill>
                  </a:rPr>
                  <a:t>酶</a:t>
                </a: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815805" y="1110179"/>
            <a:ext cx="5168420" cy="1044013"/>
            <a:chOff x="871426" y="709322"/>
            <a:chExt cx="6553200" cy="979207"/>
          </a:xfrm>
        </p:grpSpPr>
        <p:grpSp>
          <p:nvGrpSpPr>
            <p:cNvPr id="33" name="Group 20"/>
            <p:cNvGrpSpPr>
              <a:grpSpLocks/>
            </p:cNvGrpSpPr>
            <p:nvPr/>
          </p:nvGrpSpPr>
          <p:grpSpPr bwMode="auto">
            <a:xfrm>
              <a:off x="871426" y="709322"/>
              <a:ext cx="6553200" cy="731838"/>
              <a:chOff x="672" y="3353"/>
              <a:chExt cx="4128" cy="461"/>
            </a:xfrm>
          </p:grpSpPr>
          <p:sp>
            <p:nvSpPr>
              <p:cNvPr id="34" name="Text Box 17"/>
              <p:cNvSpPr txBox="1">
                <a:spLocks noChangeArrowheads="1"/>
              </p:cNvSpPr>
              <p:nvPr/>
            </p:nvSpPr>
            <p:spPr bwMode="auto">
              <a:xfrm>
                <a:off x="672" y="3465"/>
                <a:ext cx="4128" cy="3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kumimoji="1" lang="en-US" altLang="zh-CN" sz="21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6CO</a:t>
                </a:r>
                <a:r>
                  <a:rPr kumimoji="1" lang="en-US" altLang="zh-CN" sz="1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kumimoji="1" lang="en-US" altLang="zh-CN" sz="21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+6H</a:t>
                </a:r>
                <a:r>
                  <a:rPr kumimoji="1" lang="en-US" altLang="zh-CN" sz="1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kumimoji="1" lang="en-US" altLang="zh-CN" sz="21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           C</a:t>
                </a:r>
                <a:r>
                  <a:rPr kumimoji="1" lang="en-US" altLang="zh-CN" sz="1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  <a:r>
                  <a:rPr kumimoji="1" lang="en-US" altLang="zh-CN" sz="21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  <a:r>
                  <a:rPr kumimoji="1" lang="en-US" altLang="zh-CN" sz="1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12</a:t>
                </a:r>
                <a:r>
                  <a:rPr kumimoji="1" lang="en-US" altLang="zh-CN" sz="21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:r>
                  <a:rPr kumimoji="1" lang="en-US" altLang="zh-CN" sz="1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  <a:r>
                  <a:rPr kumimoji="1" lang="en-US" altLang="zh-CN" sz="21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+6O</a:t>
                </a:r>
                <a:r>
                  <a:rPr kumimoji="1" lang="en-US" altLang="zh-CN" sz="1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38" name="Line 18"/>
              <p:cNvSpPr>
                <a:spLocks noChangeShapeType="1"/>
              </p:cNvSpPr>
              <p:nvPr/>
            </p:nvSpPr>
            <p:spPr bwMode="auto">
              <a:xfrm>
                <a:off x="1957" y="3648"/>
                <a:ext cx="576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39" name="Text Box 19"/>
              <p:cNvSpPr txBox="1">
                <a:spLocks noChangeArrowheads="1"/>
              </p:cNvSpPr>
              <p:nvPr/>
            </p:nvSpPr>
            <p:spPr bwMode="auto">
              <a:xfrm>
                <a:off x="1995" y="3353"/>
                <a:ext cx="478" cy="2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kumimoji="1" lang="zh-CN" altLang="en-US" sz="15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光照</a:t>
                </a:r>
              </a:p>
            </p:txBody>
          </p:sp>
        </p:grpSp>
        <p:sp>
          <p:nvSpPr>
            <p:cNvPr id="51" name="Text Box 19"/>
            <p:cNvSpPr txBox="1">
              <a:spLocks noChangeArrowheads="1"/>
            </p:cNvSpPr>
            <p:nvPr/>
          </p:nvSpPr>
          <p:spPr bwMode="auto">
            <a:xfrm>
              <a:off x="2868378" y="1257642"/>
              <a:ext cx="1015663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zh-CN" altLang="en-US" sz="1500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叶绿素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381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26" grpId="0"/>
      <p:bldP spid="30" grpId="0"/>
      <p:bldP spid="32" grpId="0"/>
      <p:bldP spid="35" grpId="0"/>
      <p:bldP spid="36" grpId="0"/>
      <p:bldP spid="41" grpId="0" animBg="1"/>
      <p:bldP spid="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99" y="143577"/>
            <a:ext cx="4587204" cy="6526776"/>
          </a:xfrm>
          <a:prstGeom prst="rect">
            <a:avLst/>
          </a:prstGeom>
        </p:spPr>
      </p:pic>
      <p:cxnSp>
        <p:nvCxnSpPr>
          <p:cNvPr id="8" name="直接箭头连接符 7"/>
          <p:cNvCxnSpPr/>
          <p:nvPr/>
        </p:nvCxnSpPr>
        <p:spPr>
          <a:xfrm>
            <a:off x="2962645" y="1451110"/>
            <a:ext cx="40943" cy="378725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>
            <a:cxnSpLocks/>
          </p:cNvCxnSpPr>
          <p:nvPr/>
        </p:nvCxnSpPr>
        <p:spPr>
          <a:xfrm flipV="1">
            <a:off x="2547923" y="1222752"/>
            <a:ext cx="2978545" cy="35195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>
            <a:cxnSpLocks/>
          </p:cNvCxnSpPr>
          <p:nvPr/>
        </p:nvCxnSpPr>
        <p:spPr>
          <a:xfrm>
            <a:off x="2737030" y="2643129"/>
            <a:ext cx="2770404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椭圆 15"/>
          <p:cNvSpPr/>
          <p:nvPr/>
        </p:nvSpPr>
        <p:spPr>
          <a:xfrm>
            <a:off x="5507434" y="1383098"/>
            <a:ext cx="1334287" cy="893474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脂肪</a:t>
            </a:r>
          </a:p>
        </p:txBody>
      </p:sp>
      <p:cxnSp>
        <p:nvCxnSpPr>
          <p:cNvPr id="9" name="直接箭头连接符 8"/>
          <p:cNvCxnSpPr/>
          <p:nvPr/>
        </p:nvCxnSpPr>
        <p:spPr>
          <a:xfrm>
            <a:off x="3073215" y="2192065"/>
            <a:ext cx="20472" cy="45501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弧形 13"/>
          <p:cNvSpPr/>
          <p:nvPr/>
        </p:nvSpPr>
        <p:spPr>
          <a:xfrm rot="4912369">
            <a:off x="2776377" y="3033503"/>
            <a:ext cx="634621" cy="663533"/>
          </a:xfrm>
          <a:prstGeom prst="arc">
            <a:avLst>
              <a:gd name="adj1" fmla="val 13945782"/>
              <a:gd name="adj2" fmla="val 2309057"/>
            </a:avLst>
          </a:prstGeom>
          <a:ln w="28575">
            <a:solidFill>
              <a:srgbClr val="00B050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5" name="弧形 14"/>
          <p:cNvSpPr/>
          <p:nvPr/>
        </p:nvSpPr>
        <p:spPr>
          <a:xfrm rot="5701002">
            <a:off x="2064787" y="3799289"/>
            <a:ext cx="634621" cy="623484"/>
          </a:xfrm>
          <a:prstGeom prst="arc">
            <a:avLst>
              <a:gd name="adj1" fmla="val 13678649"/>
              <a:gd name="adj2" fmla="val 17211409"/>
            </a:avLst>
          </a:prstGeom>
          <a:ln w="28575">
            <a:solidFill>
              <a:srgbClr val="00B050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8" name="椭圆 17"/>
          <p:cNvSpPr/>
          <p:nvPr/>
        </p:nvSpPr>
        <p:spPr>
          <a:xfrm>
            <a:off x="5408120" y="3442461"/>
            <a:ext cx="1571775" cy="908286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脂肪小颗粒</a:t>
            </a:r>
          </a:p>
        </p:txBody>
      </p:sp>
      <p:sp>
        <p:nvSpPr>
          <p:cNvPr id="3" name="下箭头 2"/>
          <p:cNvSpPr/>
          <p:nvPr/>
        </p:nvSpPr>
        <p:spPr>
          <a:xfrm>
            <a:off x="6022166" y="2433098"/>
            <a:ext cx="343686" cy="973867"/>
          </a:xfrm>
          <a:prstGeom prst="downArrow">
            <a:avLst>
              <a:gd name="adj1" fmla="val 50000"/>
              <a:gd name="adj2" fmla="val 52512"/>
            </a:avLst>
          </a:prstGeom>
          <a:solidFill>
            <a:srgbClr val="FF00FF"/>
          </a:solidFill>
          <a:effectLst>
            <a:glow rad="76200">
              <a:srgbClr val="FF00FF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cxnSp>
        <p:nvCxnSpPr>
          <p:cNvPr id="11" name="直接连接符 10"/>
          <p:cNvCxnSpPr>
            <a:cxnSpLocks/>
          </p:cNvCxnSpPr>
          <p:nvPr/>
        </p:nvCxnSpPr>
        <p:spPr>
          <a:xfrm flipV="1">
            <a:off x="2591361" y="4495764"/>
            <a:ext cx="2916073" cy="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>
            <a:cxnSpLocks/>
          </p:cNvCxnSpPr>
          <p:nvPr/>
        </p:nvCxnSpPr>
        <p:spPr>
          <a:xfrm>
            <a:off x="2547923" y="6225137"/>
            <a:ext cx="2959511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椭圆 18"/>
          <p:cNvSpPr/>
          <p:nvPr/>
        </p:nvSpPr>
        <p:spPr>
          <a:xfrm>
            <a:off x="5365047" y="5444198"/>
            <a:ext cx="1657920" cy="873497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脂肪酸</a:t>
            </a:r>
            <a:r>
              <a:rPr lang="en-US" altLang="zh-CN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zh-CN" altLang="en-US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甘油</a:t>
            </a:r>
          </a:p>
        </p:txBody>
      </p:sp>
      <p:sp>
        <p:nvSpPr>
          <p:cNvPr id="20" name="下箭头 19"/>
          <p:cNvSpPr/>
          <p:nvPr/>
        </p:nvSpPr>
        <p:spPr>
          <a:xfrm>
            <a:off x="5987051" y="4572854"/>
            <a:ext cx="413915" cy="757030"/>
          </a:xfrm>
          <a:prstGeom prst="downArrow">
            <a:avLst>
              <a:gd name="adj1" fmla="val 50000"/>
              <a:gd name="adj2" fmla="val 52512"/>
            </a:avLst>
          </a:prstGeom>
          <a:solidFill>
            <a:srgbClr val="FF00FF"/>
          </a:solidFill>
          <a:effectLst>
            <a:glow rad="76200">
              <a:srgbClr val="FF00FF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xmlns="" id="{7D695C4B-DC3C-40A0-BC09-33ED271D8D3E}"/>
              </a:ext>
            </a:extLst>
          </p:cNvPr>
          <p:cNvSpPr txBox="1"/>
          <p:nvPr/>
        </p:nvSpPr>
        <p:spPr>
          <a:xfrm>
            <a:off x="504333" y="92343"/>
            <a:ext cx="5476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脂肪的</a:t>
            </a:r>
            <a:r>
              <a:rPr lang="zh-CN" altLang="en-US" sz="32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消化与吸收</a:t>
            </a:r>
          </a:p>
        </p:txBody>
      </p:sp>
    </p:spTree>
    <p:extLst>
      <p:ext uri="{BB962C8B-B14F-4D97-AF65-F5344CB8AC3E}">
        <p14:creationId xmlns:p14="http://schemas.microsoft.com/office/powerpoint/2010/main" val="235525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4" grpId="0" animBg="1"/>
      <p:bldP spid="18" grpId="0" animBg="1"/>
      <p:bldP spid="3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166" y="711664"/>
            <a:ext cx="4077450" cy="6146336"/>
          </a:xfrm>
          <a:prstGeom prst="rect">
            <a:avLst/>
          </a:prstGeom>
        </p:spPr>
      </p:pic>
      <p:cxnSp>
        <p:nvCxnSpPr>
          <p:cNvPr id="10" name="直接箭头连接符 9"/>
          <p:cNvCxnSpPr/>
          <p:nvPr/>
        </p:nvCxnSpPr>
        <p:spPr>
          <a:xfrm>
            <a:off x="3709972" y="2851163"/>
            <a:ext cx="20472" cy="45501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>
            <a:cxnSpLocks/>
          </p:cNvCxnSpPr>
          <p:nvPr/>
        </p:nvCxnSpPr>
        <p:spPr>
          <a:xfrm flipV="1">
            <a:off x="3426522" y="3076703"/>
            <a:ext cx="2631481" cy="36187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utoShape 22"/>
          <p:cNvSpPr>
            <a:spLocks noChangeArrowheads="1"/>
          </p:cNvSpPr>
          <p:nvPr/>
        </p:nvSpPr>
        <p:spPr bwMode="auto">
          <a:xfrm rot="5400000">
            <a:off x="6043124" y="2922669"/>
            <a:ext cx="873850" cy="452438"/>
          </a:xfrm>
          <a:prstGeom prst="rightArrow">
            <a:avLst>
              <a:gd name="adj1" fmla="val 41016"/>
              <a:gd name="adj2" fmla="val 33048"/>
            </a:avLst>
          </a:prstGeom>
          <a:solidFill>
            <a:srgbClr val="92D05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63500" prstMaterial="legacyMatte">
            <a:bevelT w="13500" h="13500" prst="angle"/>
            <a:bevelB w="13500" h="13500" prst="angle"/>
            <a:extrusionClr>
              <a:srgbClr val="E7B705"/>
            </a:extrusionClr>
            <a:contourClr>
              <a:srgbClr val="F4DF91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en-US" sz="1050">
              <a:solidFill>
                <a:srgbClr val="000000"/>
              </a:solidFill>
            </a:endParaRPr>
          </a:p>
        </p:txBody>
      </p:sp>
      <p:cxnSp>
        <p:nvCxnSpPr>
          <p:cNvPr id="9" name="直接箭头连接符 8"/>
          <p:cNvCxnSpPr>
            <a:cxnSpLocks/>
          </p:cNvCxnSpPr>
          <p:nvPr/>
        </p:nvCxnSpPr>
        <p:spPr>
          <a:xfrm>
            <a:off x="3697895" y="1985963"/>
            <a:ext cx="0" cy="64695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>
            <a:cxnSpLocks/>
          </p:cNvCxnSpPr>
          <p:nvPr/>
        </p:nvCxnSpPr>
        <p:spPr>
          <a:xfrm flipV="1">
            <a:off x="3077630" y="1600737"/>
            <a:ext cx="2980373" cy="4395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31" descr="1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22079" y="1481016"/>
            <a:ext cx="1784845" cy="720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文本框 26"/>
          <p:cNvSpPr txBox="1"/>
          <p:nvPr/>
        </p:nvSpPr>
        <p:spPr>
          <a:xfrm>
            <a:off x="6253830" y="1241060"/>
            <a:ext cx="225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蛋白质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410379" y="163834"/>
            <a:ext cx="5548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蛋白质</a:t>
            </a:r>
            <a:r>
              <a:rPr lang="zh-CN" altLang="en-US" sz="32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的消化与吸收</a:t>
            </a:r>
          </a:p>
        </p:txBody>
      </p:sp>
      <p:pic>
        <p:nvPicPr>
          <p:cNvPr id="28" name="Picture 31" descr="1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612" y="3581598"/>
            <a:ext cx="1375012" cy="81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直接连接符 11"/>
          <p:cNvCxnSpPr>
            <a:cxnSpLocks/>
          </p:cNvCxnSpPr>
          <p:nvPr/>
        </p:nvCxnSpPr>
        <p:spPr>
          <a:xfrm>
            <a:off x="3205471" y="4372297"/>
            <a:ext cx="2870087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弧形 14"/>
          <p:cNvSpPr/>
          <p:nvPr/>
        </p:nvSpPr>
        <p:spPr>
          <a:xfrm rot="4912369">
            <a:off x="3270580" y="3420197"/>
            <a:ext cx="634621" cy="663533"/>
          </a:xfrm>
          <a:prstGeom prst="arc">
            <a:avLst>
              <a:gd name="adj1" fmla="val 16200000"/>
              <a:gd name="adj2" fmla="val 1695651"/>
            </a:avLst>
          </a:prstGeom>
          <a:ln w="28575">
            <a:solidFill>
              <a:srgbClr val="00B050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6" name="弧形 15"/>
          <p:cNvSpPr/>
          <p:nvPr/>
        </p:nvSpPr>
        <p:spPr>
          <a:xfrm rot="5701002">
            <a:off x="2760320" y="4151009"/>
            <a:ext cx="634621" cy="623484"/>
          </a:xfrm>
          <a:prstGeom prst="arc">
            <a:avLst>
              <a:gd name="adj1" fmla="val 13678649"/>
              <a:gd name="adj2" fmla="val 17211409"/>
            </a:avLst>
          </a:prstGeom>
          <a:ln w="28575">
            <a:solidFill>
              <a:srgbClr val="00B050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9" name="文本框 18"/>
          <p:cNvSpPr txBox="1"/>
          <p:nvPr/>
        </p:nvSpPr>
        <p:spPr>
          <a:xfrm>
            <a:off x="6058003" y="3789957"/>
            <a:ext cx="979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多肽</a:t>
            </a:r>
          </a:p>
        </p:txBody>
      </p:sp>
      <p:cxnSp>
        <p:nvCxnSpPr>
          <p:cNvPr id="13" name="直接连接符 12"/>
          <p:cNvCxnSpPr>
            <a:cxnSpLocks/>
          </p:cNvCxnSpPr>
          <p:nvPr/>
        </p:nvCxnSpPr>
        <p:spPr>
          <a:xfrm>
            <a:off x="3287359" y="6054918"/>
            <a:ext cx="2848986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utoShape 22"/>
          <p:cNvSpPr>
            <a:spLocks noChangeArrowheads="1"/>
          </p:cNvSpPr>
          <p:nvPr/>
        </p:nvSpPr>
        <p:spPr bwMode="auto">
          <a:xfrm rot="5400000">
            <a:off x="6058846" y="4683803"/>
            <a:ext cx="877902" cy="452438"/>
          </a:xfrm>
          <a:prstGeom prst="rightArrow">
            <a:avLst>
              <a:gd name="adj1" fmla="val 41016"/>
              <a:gd name="adj2" fmla="val 33048"/>
            </a:avLst>
          </a:prstGeom>
          <a:solidFill>
            <a:srgbClr val="92D05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63500" prstMaterial="legacyMatte">
            <a:bevelT w="13500" h="13500" prst="angle"/>
            <a:bevelB w="13500" h="13500" prst="angle"/>
            <a:extrusionClr>
              <a:srgbClr val="E7B705"/>
            </a:extrusionClr>
            <a:contourClr>
              <a:srgbClr val="F4DF91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en-US" sz="1050">
              <a:solidFill>
                <a:srgbClr val="000000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814612" y="5346306"/>
            <a:ext cx="1563957" cy="819661"/>
            <a:chOff x="5791077" y="5616940"/>
            <a:chExt cx="1563957" cy="819661"/>
          </a:xfrm>
        </p:grpSpPr>
        <p:pic>
          <p:nvPicPr>
            <p:cNvPr id="30" name="Picture 31" descr="1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077" y="5616940"/>
              <a:ext cx="1413441" cy="819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文本框 19"/>
            <p:cNvSpPr txBox="1"/>
            <p:nvPr/>
          </p:nvSpPr>
          <p:spPr>
            <a:xfrm>
              <a:off x="5980022" y="5803690"/>
              <a:ext cx="13750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氨基酸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755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7" grpId="0"/>
      <p:bldP spid="15" grpId="0" animBg="1"/>
      <p:bldP spid="19" grpId="0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4">
            <a:extLst>
              <a:ext uri="{FF2B5EF4-FFF2-40B4-BE49-F238E27FC236}">
                <a16:creationId xmlns:a16="http://schemas.microsoft.com/office/drawing/2014/main" xmlns="" id="{04B1489E-BFA4-44B5-B937-1DDE377DE17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062099" y="3697784"/>
            <a:ext cx="881973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蛋白质</a:t>
            </a:r>
            <a:r>
              <a:rPr lang="en-US" altLang="zh-CN" b="1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b="1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检验</a:t>
            </a:r>
            <a:endParaRPr lang="en-US" altLang="zh-CN" b="1" dirty="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2363533" y="3688369"/>
            <a:ext cx="2487689" cy="977393"/>
            <a:chOff x="3151377" y="2993770"/>
            <a:chExt cx="3316919" cy="1303190"/>
          </a:xfrm>
        </p:grpSpPr>
        <p:sp>
          <p:nvSpPr>
            <p:cNvPr id="7" name="Freeform 5"/>
            <p:cNvSpPr>
              <a:spLocks/>
            </p:cNvSpPr>
            <p:nvPr/>
          </p:nvSpPr>
          <p:spPr bwMode="gray">
            <a:xfrm rot="5461794">
              <a:off x="4234052" y="2063347"/>
              <a:ext cx="1150938" cy="3316287"/>
            </a:xfrm>
            <a:custGeom>
              <a:avLst/>
              <a:gdLst>
                <a:gd name="T0" fmla="*/ 0 w 646"/>
                <a:gd name="T1" fmla="*/ 0 h 1861"/>
                <a:gd name="T2" fmla="*/ 120 w 646"/>
                <a:gd name="T3" fmla="*/ 35 h 1861"/>
                <a:gd name="T4" fmla="*/ 246 w 646"/>
                <a:gd name="T5" fmla="*/ 81 h 1861"/>
                <a:gd name="T6" fmla="*/ 369 w 646"/>
                <a:gd name="T7" fmla="*/ 135 h 1861"/>
                <a:gd name="T8" fmla="*/ 493 w 646"/>
                <a:gd name="T9" fmla="*/ 204 h 1861"/>
                <a:gd name="T10" fmla="*/ 609 w 646"/>
                <a:gd name="T11" fmla="*/ 280 h 1861"/>
                <a:gd name="T12" fmla="*/ 725 w 646"/>
                <a:gd name="T13" fmla="*/ 370 h 1861"/>
                <a:gd name="T14" fmla="*/ 841 w 646"/>
                <a:gd name="T15" fmla="*/ 466 h 1861"/>
                <a:gd name="T16" fmla="*/ 948 w 646"/>
                <a:gd name="T17" fmla="*/ 574 h 1861"/>
                <a:gd name="T18" fmla="*/ 1050 w 646"/>
                <a:gd name="T19" fmla="*/ 696 h 1861"/>
                <a:gd name="T20" fmla="*/ 1151 w 646"/>
                <a:gd name="T21" fmla="*/ 819 h 1861"/>
                <a:gd name="T22" fmla="*/ 1240 w 646"/>
                <a:gd name="T23" fmla="*/ 955 h 1861"/>
                <a:gd name="T24" fmla="*/ 1322 w 646"/>
                <a:gd name="T25" fmla="*/ 1103 h 1861"/>
                <a:gd name="T26" fmla="*/ 1397 w 646"/>
                <a:gd name="T27" fmla="*/ 1254 h 1861"/>
                <a:gd name="T28" fmla="*/ 1466 w 646"/>
                <a:gd name="T29" fmla="*/ 1417 h 1861"/>
                <a:gd name="T30" fmla="*/ 1518 w 646"/>
                <a:gd name="T31" fmla="*/ 1588 h 1861"/>
                <a:gd name="T32" fmla="*/ 1562 w 646"/>
                <a:gd name="T33" fmla="*/ 1765 h 1861"/>
                <a:gd name="T34" fmla="*/ 1597 w 646"/>
                <a:gd name="T35" fmla="*/ 1950 h 1861"/>
                <a:gd name="T36" fmla="*/ 1617 w 646"/>
                <a:gd name="T37" fmla="*/ 2143 h 1861"/>
                <a:gd name="T38" fmla="*/ 1627 w 646"/>
                <a:gd name="T39" fmla="*/ 2345 h 1861"/>
                <a:gd name="T40" fmla="*/ 1618 w 646"/>
                <a:gd name="T41" fmla="*/ 2549 h 1861"/>
                <a:gd name="T42" fmla="*/ 1599 w 646"/>
                <a:gd name="T43" fmla="*/ 2737 h 1861"/>
                <a:gd name="T44" fmla="*/ 1568 w 646"/>
                <a:gd name="T45" fmla="*/ 2924 h 1861"/>
                <a:gd name="T46" fmla="*/ 1526 w 646"/>
                <a:gd name="T47" fmla="*/ 3102 h 1861"/>
                <a:gd name="T48" fmla="*/ 1471 w 646"/>
                <a:gd name="T49" fmla="*/ 3269 h 1861"/>
                <a:gd name="T50" fmla="*/ 1412 w 646"/>
                <a:gd name="T51" fmla="*/ 3432 h 1861"/>
                <a:gd name="T52" fmla="*/ 1340 w 646"/>
                <a:gd name="T53" fmla="*/ 3580 h 1861"/>
                <a:gd name="T54" fmla="*/ 1258 w 646"/>
                <a:gd name="T55" fmla="*/ 3725 h 1861"/>
                <a:gd name="T56" fmla="*/ 1174 w 646"/>
                <a:gd name="T57" fmla="*/ 3865 h 1861"/>
                <a:gd name="T58" fmla="*/ 1077 w 646"/>
                <a:gd name="T59" fmla="*/ 3988 h 1861"/>
                <a:gd name="T60" fmla="*/ 975 w 646"/>
                <a:gd name="T61" fmla="*/ 4101 h 1861"/>
                <a:gd name="T62" fmla="*/ 868 w 646"/>
                <a:gd name="T63" fmla="*/ 4213 h 1861"/>
                <a:gd name="T64" fmla="*/ 755 w 646"/>
                <a:gd name="T65" fmla="*/ 4307 h 1861"/>
                <a:gd name="T66" fmla="*/ 639 w 646"/>
                <a:gd name="T67" fmla="*/ 4396 h 1861"/>
                <a:gd name="T68" fmla="*/ 516 w 646"/>
                <a:gd name="T69" fmla="*/ 4477 h 1861"/>
                <a:gd name="T70" fmla="*/ 392 w 646"/>
                <a:gd name="T71" fmla="*/ 4545 h 1861"/>
                <a:gd name="T72" fmla="*/ 261 w 646"/>
                <a:gd name="T73" fmla="*/ 4603 h 1861"/>
                <a:gd name="T74" fmla="*/ 131 w 646"/>
                <a:gd name="T75" fmla="*/ 4653 h 1861"/>
                <a:gd name="T76" fmla="*/ 0 w 646"/>
                <a:gd name="T77" fmla="*/ 4690 h 1861"/>
                <a:gd name="T78" fmla="*/ 0 w 646"/>
                <a:gd name="T79" fmla="*/ 0 h 186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46"/>
                <a:gd name="T121" fmla="*/ 0 h 1861"/>
                <a:gd name="T122" fmla="*/ 646 w 646"/>
                <a:gd name="T123" fmla="*/ 1861 h 186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46" h="1861">
                  <a:moveTo>
                    <a:pt x="0" y="0"/>
                  </a:moveTo>
                  <a:lnTo>
                    <a:pt x="48" y="14"/>
                  </a:lnTo>
                  <a:lnTo>
                    <a:pt x="98" y="32"/>
                  </a:lnTo>
                  <a:lnTo>
                    <a:pt x="147" y="54"/>
                  </a:lnTo>
                  <a:lnTo>
                    <a:pt x="195" y="81"/>
                  </a:lnTo>
                  <a:lnTo>
                    <a:pt x="242" y="111"/>
                  </a:lnTo>
                  <a:lnTo>
                    <a:pt x="288" y="147"/>
                  </a:lnTo>
                  <a:lnTo>
                    <a:pt x="333" y="185"/>
                  </a:lnTo>
                  <a:lnTo>
                    <a:pt x="377" y="228"/>
                  </a:lnTo>
                  <a:lnTo>
                    <a:pt x="418" y="275"/>
                  </a:lnTo>
                  <a:lnTo>
                    <a:pt x="457" y="325"/>
                  </a:lnTo>
                  <a:lnTo>
                    <a:pt x="493" y="379"/>
                  </a:lnTo>
                  <a:lnTo>
                    <a:pt x="526" y="437"/>
                  </a:lnTo>
                  <a:lnTo>
                    <a:pt x="555" y="497"/>
                  </a:lnTo>
                  <a:lnTo>
                    <a:pt x="582" y="562"/>
                  </a:lnTo>
                  <a:lnTo>
                    <a:pt x="604" y="630"/>
                  </a:lnTo>
                  <a:lnTo>
                    <a:pt x="621" y="700"/>
                  </a:lnTo>
                  <a:lnTo>
                    <a:pt x="634" y="774"/>
                  </a:lnTo>
                  <a:lnTo>
                    <a:pt x="642" y="851"/>
                  </a:lnTo>
                  <a:lnTo>
                    <a:pt x="646" y="930"/>
                  </a:lnTo>
                  <a:lnTo>
                    <a:pt x="643" y="1011"/>
                  </a:lnTo>
                  <a:lnTo>
                    <a:pt x="636" y="1086"/>
                  </a:lnTo>
                  <a:lnTo>
                    <a:pt x="623" y="1160"/>
                  </a:lnTo>
                  <a:lnTo>
                    <a:pt x="607" y="1230"/>
                  </a:lnTo>
                  <a:lnTo>
                    <a:pt x="585" y="1297"/>
                  </a:lnTo>
                  <a:lnTo>
                    <a:pt x="561" y="1361"/>
                  </a:lnTo>
                  <a:lnTo>
                    <a:pt x="533" y="1421"/>
                  </a:lnTo>
                  <a:lnTo>
                    <a:pt x="500" y="1478"/>
                  </a:lnTo>
                  <a:lnTo>
                    <a:pt x="466" y="1532"/>
                  </a:lnTo>
                  <a:lnTo>
                    <a:pt x="428" y="1582"/>
                  </a:lnTo>
                  <a:lnTo>
                    <a:pt x="388" y="1627"/>
                  </a:lnTo>
                  <a:lnTo>
                    <a:pt x="345" y="1670"/>
                  </a:lnTo>
                  <a:lnTo>
                    <a:pt x="301" y="1709"/>
                  </a:lnTo>
                  <a:lnTo>
                    <a:pt x="254" y="1744"/>
                  </a:lnTo>
                  <a:lnTo>
                    <a:pt x="205" y="1776"/>
                  </a:lnTo>
                  <a:lnTo>
                    <a:pt x="156" y="1803"/>
                  </a:lnTo>
                  <a:lnTo>
                    <a:pt x="104" y="1826"/>
                  </a:lnTo>
                  <a:lnTo>
                    <a:pt x="53" y="1846"/>
                  </a:lnTo>
                  <a:lnTo>
                    <a:pt x="0" y="1861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006699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8" name="Freeform 9"/>
            <p:cNvSpPr>
              <a:spLocks/>
            </p:cNvSpPr>
            <p:nvPr/>
          </p:nvSpPr>
          <p:spPr bwMode="gray">
            <a:xfrm rot="6256290">
              <a:off x="4234552" y="1910596"/>
              <a:ext cx="1150569" cy="3316918"/>
            </a:xfrm>
            <a:custGeom>
              <a:avLst/>
              <a:gdLst>
                <a:gd name="T0" fmla="*/ 0 w 646"/>
                <a:gd name="T1" fmla="*/ 0 h 1861"/>
                <a:gd name="T2" fmla="*/ 496 w 646"/>
                <a:gd name="T3" fmla="*/ 149 h 1861"/>
                <a:gd name="T4" fmla="*/ 1020 w 646"/>
                <a:gd name="T5" fmla="*/ 339 h 1861"/>
                <a:gd name="T6" fmla="*/ 1535 w 646"/>
                <a:gd name="T7" fmla="*/ 563 h 1861"/>
                <a:gd name="T8" fmla="*/ 2031 w 646"/>
                <a:gd name="T9" fmla="*/ 850 h 1861"/>
                <a:gd name="T10" fmla="*/ 2519 w 646"/>
                <a:gd name="T11" fmla="*/ 1160 h 1861"/>
                <a:gd name="T12" fmla="*/ 2999 w 646"/>
                <a:gd name="T13" fmla="*/ 1536 h 1861"/>
                <a:gd name="T14" fmla="*/ 3472 w 646"/>
                <a:gd name="T15" fmla="*/ 1943 h 1861"/>
                <a:gd name="T16" fmla="*/ 3928 w 646"/>
                <a:gd name="T17" fmla="*/ 2389 h 1861"/>
                <a:gd name="T18" fmla="*/ 4359 w 646"/>
                <a:gd name="T19" fmla="*/ 2884 h 1861"/>
                <a:gd name="T20" fmla="*/ 4770 w 646"/>
                <a:gd name="T21" fmla="*/ 3407 h 1861"/>
                <a:gd name="T22" fmla="*/ 5145 w 646"/>
                <a:gd name="T23" fmla="*/ 3965 h 1861"/>
                <a:gd name="T24" fmla="*/ 5483 w 646"/>
                <a:gd name="T25" fmla="*/ 4575 h 1861"/>
                <a:gd name="T26" fmla="*/ 5787 w 646"/>
                <a:gd name="T27" fmla="*/ 5205 h 1861"/>
                <a:gd name="T28" fmla="*/ 6069 w 646"/>
                <a:gd name="T29" fmla="*/ 5888 h 1861"/>
                <a:gd name="T30" fmla="*/ 6305 w 646"/>
                <a:gd name="T31" fmla="*/ 6599 h 1861"/>
                <a:gd name="T32" fmla="*/ 6471 w 646"/>
                <a:gd name="T33" fmla="*/ 7330 h 1861"/>
                <a:gd name="T34" fmla="*/ 6610 w 646"/>
                <a:gd name="T35" fmla="*/ 8102 h 1861"/>
                <a:gd name="T36" fmla="*/ 6697 w 646"/>
                <a:gd name="T37" fmla="*/ 8904 h 1861"/>
                <a:gd name="T38" fmla="*/ 6735 w 646"/>
                <a:gd name="T39" fmla="*/ 9732 h 1861"/>
                <a:gd name="T40" fmla="*/ 6712 w 646"/>
                <a:gd name="T41" fmla="*/ 10592 h 1861"/>
                <a:gd name="T42" fmla="*/ 6634 w 646"/>
                <a:gd name="T43" fmla="*/ 11372 h 1861"/>
                <a:gd name="T44" fmla="*/ 6495 w 646"/>
                <a:gd name="T45" fmla="*/ 12147 h 1861"/>
                <a:gd name="T46" fmla="*/ 6333 w 646"/>
                <a:gd name="T47" fmla="*/ 12881 h 1861"/>
                <a:gd name="T48" fmla="*/ 6100 w 646"/>
                <a:gd name="T49" fmla="*/ 13584 h 1861"/>
                <a:gd name="T50" fmla="*/ 5850 w 646"/>
                <a:gd name="T51" fmla="*/ 14246 h 1861"/>
                <a:gd name="T52" fmla="*/ 5558 w 646"/>
                <a:gd name="T53" fmla="*/ 14878 h 1861"/>
                <a:gd name="T54" fmla="*/ 5213 w 646"/>
                <a:gd name="T55" fmla="*/ 15470 h 1861"/>
                <a:gd name="T56" fmla="*/ 4861 w 646"/>
                <a:gd name="T57" fmla="*/ 16038 h 1861"/>
                <a:gd name="T58" fmla="*/ 4464 w 646"/>
                <a:gd name="T59" fmla="*/ 16565 h 1861"/>
                <a:gd name="T60" fmla="*/ 4042 w 646"/>
                <a:gd name="T61" fmla="*/ 17040 h 1861"/>
                <a:gd name="T62" fmla="*/ 3594 w 646"/>
                <a:gd name="T63" fmla="*/ 17487 h 1861"/>
                <a:gd name="T64" fmla="*/ 3149 w 646"/>
                <a:gd name="T65" fmla="*/ 17894 h 1861"/>
                <a:gd name="T66" fmla="*/ 2654 w 646"/>
                <a:gd name="T67" fmla="*/ 18257 h 1861"/>
                <a:gd name="T68" fmla="*/ 2144 w 646"/>
                <a:gd name="T69" fmla="*/ 18596 h 1861"/>
                <a:gd name="T70" fmla="*/ 1625 w 646"/>
                <a:gd name="T71" fmla="*/ 18879 h 1861"/>
                <a:gd name="T72" fmla="*/ 1080 w 646"/>
                <a:gd name="T73" fmla="*/ 19120 h 1861"/>
                <a:gd name="T74" fmla="*/ 550 w 646"/>
                <a:gd name="T75" fmla="*/ 19331 h 1861"/>
                <a:gd name="T76" fmla="*/ 0 w 646"/>
                <a:gd name="T77" fmla="*/ 19487 h 1861"/>
                <a:gd name="T78" fmla="*/ 0 w 646"/>
                <a:gd name="T79" fmla="*/ 0 h 186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46"/>
                <a:gd name="T121" fmla="*/ 0 h 1861"/>
                <a:gd name="T122" fmla="*/ 646 w 646"/>
                <a:gd name="T123" fmla="*/ 1861 h 186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46" h="1861">
                  <a:moveTo>
                    <a:pt x="0" y="0"/>
                  </a:moveTo>
                  <a:lnTo>
                    <a:pt x="48" y="14"/>
                  </a:lnTo>
                  <a:lnTo>
                    <a:pt x="98" y="32"/>
                  </a:lnTo>
                  <a:lnTo>
                    <a:pt x="147" y="54"/>
                  </a:lnTo>
                  <a:lnTo>
                    <a:pt x="195" y="81"/>
                  </a:lnTo>
                  <a:lnTo>
                    <a:pt x="242" y="111"/>
                  </a:lnTo>
                  <a:lnTo>
                    <a:pt x="288" y="147"/>
                  </a:lnTo>
                  <a:lnTo>
                    <a:pt x="333" y="185"/>
                  </a:lnTo>
                  <a:lnTo>
                    <a:pt x="377" y="228"/>
                  </a:lnTo>
                  <a:lnTo>
                    <a:pt x="418" y="275"/>
                  </a:lnTo>
                  <a:lnTo>
                    <a:pt x="457" y="325"/>
                  </a:lnTo>
                  <a:lnTo>
                    <a:pt x="493" y="379"/>
                  </a:lnTo>
                  <a:lnTo>
                    <a:pt x="526" y="437"/>
                  </a:lnTo>
                  <a:lnTo>
                    <a:pt x="555" y="497"/>
                  </a:lnTo>
                  <a:lnTo>
                    <a:pt x="582" y="562"/>
                  </a:lnTo>
                  <a:lnTo>
                    <a:pt x="604" y="630"/>
                  </a:lnTo>
                  <a:lnTo>
                    <a:pt x="621" y="700"/>
                  </a:lnTo>
                  <a:lnTo>
                    <a:pt x="634" y="774"/>
                  </a:lnTo>
                  <a:lnTo>
                    <a:pt x="642" y="851"/>
                  </a:lnTo>
                  <a:lnTo>
                    <a:pt x="646" y="930"/>
                  </a:lnTo>
                  <a:lnTo>
                    <a:pt x="643" y="1011"/>
                  </a:lnTo>
                  <a:lnTo>
                    <a:pt x="636" y="1086"/>
                  </a:lnTo>
                  <a:lnTo>
                    <a:pt x="623" y="1160"/>
                  </a:lnTo>
                  <a:lnTo>
                    <a:pt x="607" y="1230"/>
                  </a:lnTo>
                  <a:lnTo>
                    <a:pt x="585" y="1297"/>
                  </a:lnTo>
                  <a:lnTo>
                    <a:pt x="561" y="1361"/>
                  </a:lnTo>
                  <a:lnTo>
                    <a:pt x="533" y="1421"/>
                  </a:lnTo>
                  <a:lnTo>
                    <a:pt x="500" y="1478"/>
                  </a:lnTo>
                  <a:lnTo>
                    <a:pt x="466" y="1532"/>
                  </a:lnTo>
                  <a:lnTo>
                    <a:pt x="428" y="1582"/>
                  </a:lnTo>
                  <a:lnTo>
                    <a:pt x="388" y="1627"/>
                  </a:lnTo>
                  <a:lnTo>
                    <a:pt x="345" y="1670"/>
                  </a:lnTo>
                  <a:lnTo>
                    <a:pt x="301" y="1709"/>
                  </a:lnTo>
                  <a:lnTo>
                    <a:pt x="254" y="1744"/>
                  </a:lnTo>
                  <a:lnTo>
                    <a:pt x="205" y="1776"/>
                  </a:lnTo>
                  <a:lnTo>
                    <a:pt x="156" y="1803"/>
                  </a:lnTo>
                  <a:lnTo>
                    <a:pt x="104" y="1826"/>
                  </a:lnTo>
                  <a:lnTo>
                    <a:pt x="53" y="1846"/>
                  </a:lnTo>
                  <a:lnTo>
                    <a:pt x="0" y="1861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9BF8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2" name="Text Box 15"/>
            <p:cNvSpPr txBox="1">
              <a:spLocks noChangeArrowheads="1"/>
            </p:cNvSpPr>
            <p:nvPr/>
          </p:nvSpPr>
          <p:spPr bwMode="auto">
            <a:xfrm>
              <a:off x="4320736" y="3258734"/>
              <a:ext cx="1071233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hlink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None/>
                <a:defRPr/>
              </a:pPr>
              <a:r>
                <a:rPr lang="zh-CN" altLang="en-US" sz="2400" dirty="0">
                  <a:ln w="3175">
                    <a:solidFill>
                      <a:srgbClr val="0000FF"/>
                    </a:solidFill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变性</a:t>
              </a:r>
              <a:endParaRPr lang="en-US" altLang="zh-CN" sz="2400" dirty="0">
                <a:ln w="3175">
                  <a:solidFill>
                    <a:srgbClr val="0000FF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733937" y="2457526"/>
            <a:ext cx="2584252" cy="1033781"/>
            <a:chOff x="5000020" y="1618053"/>
            <a:chExt cx="3445669" cy="1378374"/>
          </a:xfrm>
        </p:grpSpPr>
        <p:sp>
          <p:nvSpPr>
            <p:cNvPr id="8" name="Freeform 6"/>
            <p:cNvSpPr>
              <a:spLocks/>
            </p:cNvSpPr>
            <p:nvPr/>
          </p:nvSpPr>
          <p:spPr bwMode="gray">
            <a:xfrm rot="14128376">
              <a:off x="6083489" y="534584"/>
              <a:ext cx="1150938" cy="3317875"/>
            </a:xfrm>
            <a:custGeom>
              <a:avLst/>
              <a:gdLst>
                <a:gd name="T0" fmla="*/ 0 w 646"/>
                <a:gd name="T1" fmla="*/ 0 h 1861"/>
                <a:gd name="T2" fmla="*/ 120 w 646"/>
                <a:gd name="T3" fmla="*/ 35 h 1861"/>
                <a:gd name="T4" fmla="*/ 246 w 646"/>
                <a:gd name="T5" fmla="*/ 81 h 1861"/>
                <a:gd name="T6" fmla="*/ 369 w 646"/>
                <a:gd name="T7" fmla="*/ 137 h 1861"/>
                <a:gd name="T8" fmla="*/ 493 w 646"/>
                <a:gd name="T9" fmla="*/ 206 h 1861"/>
                <a:gd name="T10" fmla="*/ 609 w 646"/>
                <a:gd name="T11" fmla="*/ 280 h 1861"/>
                <a:gd name="T12" fmla="*/ 725 w 646"/>
                <a:gd name="T13" fmla="*/ 372 h 1861"/>
                <a:gd name="T14" fmla="*/ 841 w 646"/>
                <a:gd name="T15" fmla="*/ 469 h 1861"/>
                <a:gd name="T16" fmla="*/ 948 w 646"/>
                <a:gd name="T17" fmla="*/ 577 h 1861"/>
                <a:gd name="T18" fmla="*/ 1050 w 646"/>
                <a:gd name="T19" fmla="*/ 697 h 1861"/>
                <a:gd name="T20" fmla="*/ 1151 w 646"/>
                <a:gd name="T21" fmla="*/ 822 h 1861"/>
                <a:gd name="T22" fmla="*/ 1240 w 646"/>
                <a:gd name="T23" fmla="*/ 959 h 1861"/>
                <a:gd name="T24" fmla="*/ 1322 w 646"/>
                <a:gd name="T25" fmla="*/ 1106 h 1861"/>
                <a:gd name="T26" fmla="*/ 1397 w 646"/>
                <a:gd name="T27" fmla="*/ 1258 h 1861"/>
                <a:gd name="T28" fmla="*/ 1466 w 646"/>
                <a:gd name="T29" fmla="*/ 1423 h 1861"/>
                <a:gd name="T30" fmla="*/ 1518 w 646"/>
                <a:gd name="T31" fmla="*/ 1596 h 1861"/>
                <a:gd name="T32" fmla="*/ 1562 w 646"/>
                <a:gd name="T33" fmla="*/ 1772 h 1861"/>
                <a:gd name="T34" fmla="*/ 1597 w 646"/>
                <a:gd name="T35" fmla="*/ 1957 h 1861"/>
                <a:gd name="T36" fmla="*/ 1617 w 646"/>
                <a:gd name="T37" fmla="*/ 2154 h 1861"/>
                <a:gd name="T38" fmla="*/ 1627 w 646"/>
                <a:gd name="T39" fmla="*/ 2351 h 1861"/>
                <a:gd name="T40" fmla="*/ 1618 w 646"/>
                <a:gd name="T41" fmla="*/ 2558 h 1861"/>
                <a:gd name="T42" fmla="*/ 1599 w 646"/>
                <a:gd name="T43" fmla="*/ 2749 h 1861"/>
                <a:gd name="T44" fmla="*/ 1568 w 646"/>
                <a:gd name="T45" fmla="*/ 2935 h 1861"/>
                <a:gd name="T46" fmla="*/ 1526 w 646"/>
                <a:gd name="T47" fmla="*/ 3112 h 1861"/>
                <a:gd name="T48" fmla="*/ 1471 w 646"/>
                <a:gd name="T49" fmla="*/ 3282 h 1861"/>
                <a:gd name="T50" fmla="*/ 1412 w 646"/>
                <a:gd name="T51" fmla="*/ 3442 h 1861"/>
                <a:gd name="T52" fmla="*/ 1340 w 646"/>
                <a:gd name="T53" fmla="*/ 3596 h 1861"/>
                <a:gd name="T54" fmla="*/ 1258 w 646"/>
                <a:gd name="T55" fmla="*/ 3740 h 1861"/>
                <a:gd name="T56" fmla="*/ 1174 w 646"/>
                <a:gd name="T57" fmla="*/ 3878 h 1861"/>
                <a:gd name="T58" fmla="*/ 1077 w 646"/>
                <a:gd name="T59" fmla="*/ 4006 h 1861"/>
                <a:gd name="T60" fmla="*/ 975 w 646"/>
                <a:gd name="T61" fmla="*/ 4119 h 1861"/>
                <a:gd name="T62" fmla="*/ 868 w 646"/>
                <a:gd name="T63" fmla="*/ 4225 h 1861"/>
                <a:gd name="T64" fmla="*/ 755 w 646"/>
                <a:gd name="T65" fmla="*/ 4324 h 1861"/>
                <a:gd name="T66" fmla="*/ 639 w 646"/>
                <a:gd name="T67" fmla="*/ 4414 h 1861"/>
                <a:gd name="T68" fmla="*/ 516 w 646"/>
                <a:gd name="T69" fmla="*/ 4497 h 1861"/>
                <a:gd name="T70" fmla="*/ 392 w 646"/>
                <a:gd name="T71" fmla="*/ 4562 h 1861"/>
                <a:gd name="T72" fmla="*/ 261 w 646"/>
                <a:gd name="T73" fmla="*/ 4619 h 1861"/>
                <a:gd name="T74" fmla="*/ 131 w 646"/>
                <a:gd name="T75" fmla="*/ 4671 h 1861"/>
                <a:gd name="T76" fmla="*/ 0 w 646"/>
                <a:gd name="T77" fmla="*/ 4708 h 1861"/>
                <a:gd name="T78" fmla="*/ 0 w 646"/>
                <a:gd name="T79" fmla="*/ 0 h 186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46"/>
                <a:gd name="T121" fmla="*/ 0 h 1861"/>
                <a:gd name="T122" fmla="*/ 646 w 646"/>
                <a:gd name="T123" fmla="*/ 1861 h 186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46" h="1861">
                  <a:moveTo>
                    <a:pt x="0" y="0"/>
                  </a:moveTo>
                  <a:lnTo>
                    <a:pt x="48" y="14"/>
                  </a:lnTo>
                  <a:lnTo>
                    <a:pt x="98" y="32"/>
                  </a:lnTo>
                  <a:lnTo>
                    <a:pt x="147" y="54"/>
                  </a:lnTo>
                  <a:lnTo>
                    <a:pt x="195" y="81"/>
                  </a:lnTo>
                  <a:lnTo>
                    <a:pt x="242" y="111"/>
                  </a:lnTo>
                  <a:lnTo>
                    <a:pt x="288" y="147"/>
                  </a:lnTo>
                  <a:lnTo>
                    <a:pt x="333" y="185"/>
                  </a:lnTo>
                  <a:lnTo>
                    <a:pt x="377" y="228"/>
                  </a:lnTo>
                  <a:lnTo>
                    <a:pt x="418" y="275"/>
                  </a:lnTo>
                  <a:lnTo>
                    <a:pt x="457" y="325"/>
                  </a:lnTo>
                  <a:lnTo>
                    <a:pt x="493" y="379"/>
                  </a:lnTo>
                  <a:lnTo>
                    <a:pt x="526" y="437"/>
                  </a:lnTo>
                  <a:lnTo>
                    <a:pt x="555" y="497"/>
                  </a:lnTo>
                  <a:lnTo>
                    <a:pt x="582" y="562"/>
                  </a:lnTo>
                  <a:lnTo>
                    <a:pt x="604" y="630"/>
                  </a:lnTo>
                  <a:lnTo>
                    <a:pt x="621" y="700"/>
                  </a:lnTo>
                  <a:lnTo>
                    <a:pt x="634" y="774"/>
                  </a:lnTo>
                  <a:lnTo>
                    <a:pt x="642" y="851"/>
                  </a:lnTo>
                  <a:lnTo>
                    <a:pt x="646" y="930"/>
                  </a:lnTo>
                  <a:lnTo>
                    <a:pt x="643" y="1011"/>
                  </a:lnTo>
                  <a:lnTo>
                    <a:pt x="636" y="1086"/>
                  </a:lnTo>
                  <a:lnTo>
                    <a:pt x="623" y="1160"/>
                  </a:lnTo>
                  <a:lnTo>
                    <a:pt x="607" y="1230"/>
                  </a:lnTo>
                  <a:lnTo>
                    <a:pt x="585" y="1297"/>
                  </a:lnTo>
                  <a:lnTo>
                    <a:pt x="561" y="1361"/>
                  </a:lnTo>
                  <a:lnTo>
                    <a:pt x="533" y="1421"/>
                  </a:lnTo>
                  <a:lnTo>
                    <a:pt x="500" y="1478"/>
                  </a:lnTo>
                  <a:lnTo>
                    <a:pt x="466" y="1532"/>
                  </a:lnTo>
                  <a:lnTo>
                    <a:pt x="428" y="1582"/>
                  </a:lnTo>
                  <a:lnTo>
                    <a:pt x="388" y="1627"/>
                  </a:lnTo>
                  <a:lnTo>
                    <a:pt x="345" y="1670"/>
                  </a:lnTo>
                  <a:lnTo>
                    <a:pt x="301" y="1709"/>
                  </a:lnTo>
                  <a:lnTo>
                    <a:pt x="254" y="1744"/>
                  </a:lnTo>
                  <a:lnTo>
                    <a:pt x="205" y="1776"/>
                  </a:lnTo>
                  <a:lnTo>
                    <a:pt x="156" y="1803"/>
                  </a:lnTo>
                  <a:lnTo>
                    <a:pt x="104" y="1826"/>
                  </a:lnTo>
                  <a:lnTo>
                    <a:pt x="53" y="1846"/>
                  </a:lnTo>
                  <a:lnTo>
                    <a:pt x="0" y="1861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008A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gray">
            <a:xfrm rot="14922872">
              <a:off x="6211945" y="762684"/>
              <a:ext cx="1150569" cy="3316918"/>
            </a:xfrm>
            <a:custGeom>
              <a:avLst/>
              <a:gdLst>
                <a:gd name="T0" fmla="*/ 0 w 646"/>
                <a:gd name="T1" fmla="*/ 0 h 1861"/>
                <a:gd name="T2" fmla="*/ 496 w 646"/>
                <a:gd name="T3" fmla="*/ 149 h 1861"/>
                <a:gd name="T4" fmla="*/ 1020 w 646"/>
                <a:gd name="T5" fmla="*/ 339 h 1861"/>
                <a:gd name="T6" fmla="*/ 1535 w 646"/>
                <a:gd name="T7" fmla="*/ 563 h 1861"/>
                <a:gd name="T8" fmla="*/ 2031 w 646"/>
                <a:gd name="T9" fmla="*/ 850 h 1861"/>
                <a:gd name="T10" fmla="*/ 2519 w 646"/>
                <a:gd name="T11" fmla="*/ 1160 h 1861"/>
                <a:gd name="T12" fmla="*/ 2999 w 646"/>
                <a:gd name="T13" fmla="*/ 1536 h 1861"/>
                <a:gd name="T14" fmla="*/ 3472 w 646"/>
                <a:gd name="T15" fmla="*/ 1943 h 1861"/>
                <a:gd name="T16" fmla="*/ 3928 w 646"/>
                <a:gd name="T17" fmla="*/ 2389 h 1861"/>
                <a:gd name="T18" fmla="*/ 4359 w 646"/>
                <a:gd name="T19" fmla="*/ 2884 h 1861"/>
                <a:gd name="T20" fmla="*/ 4770 w 646"/>
                <a:gd name="T21" fmla="*/ 3407 h 1861"/>
                <a:gd name="T22" fmla="*/ 5145 w 646"/>
                <a:gd name="T23" fmla="*/ 3965 h 1861"/>
                <a:gd name="T24" fmla="*/ 5483 w 646"/>
                <a:gd name="T25" fmla="*/ 4575 h 1861"/>
                <a:gd name="T26" fmla="*/ 5787 w 646"/>
                <a:gd name="T27" fmla="*/ 5205 h 1861"/>
                <a:gd name="T28" fmla="*/ 6069 w 646"/>
                <a:gd name="T29" fmla="*/ 5888 h 1861"/>
                <a:gd name="T30" fmla="*/ 6305 w 646"/>
                <a:gd name="T31" fmla="*/ 6599 h 1861"/>
                <a:gd name="T32" fmla="*/ 6471 w 646"/>
                <a:gd name="T33" fmla="*/ 7330 h 1861"/>
                <a:gd name="T34" fmla="*/ 6610 w 646"/>
                <a:gd name="T35" fmla="*/ 8102 h 1861"/>
                <a:gd name="T36" fmla="*/ 6697 w 646"/>
                <a:gd name="T37" fmla="*/ 8904 h 1861"/>
                <a:gd name="T38" fmla="*/ 6735 w 646"/>
                <a:gd name="T39" fmla="*/ 9732 h 1861"/>
                <a:gd name="T40" fmla="*/ 6712 w 646"/>
                <a:gd name="T41" fmla="*/ 10592 h 1861"/>
                <a:gd name="T42" fmla="*/ 6634 w 646"/>
                <a:gd name="T43" fmla="*/ 11372 h 1861"/>
                <a:gd name="T44" fmla="*/ 6495 w 646"/>
                <a:gd name="T45" fmla="*/ 12147 h 1861"/>
                <a:gd name="T46" fmla="*/ 6333 w 646"/>
                <a:gd name="T47" fmla="*/ 12881 h 1861"/>
                <a:gd name="T48" fmla="*/ 6100 w 646"/>
                <a:gd name="T49" fmla="*/ 13584 h 1861"/>
                <a:gd name="T50" fmla="*/ 5850 w 646"/>
                <a:gd name="T51" fmla="*/ 14246 h 1861"/>
                <a:gd name="T52" fmla="*/ 5558 w 646"/>
                <a:gd name="T53" fmla="*/ 14878 h 1861"/>
                <a:gd name="T54" fmla="*/ 5213 w 646"/>
                <a:gd name="T55" fmla="*/ 15470 h 1861"/>
                <a:gd name="T56" fmla="*/ 4861 w 646"/>
                <a:gd name="T57" fmla="*/ 16038 h 1861"/>
                <a:gd name="T58" fmla="*/ 4464 w 646"/>
                <a:gd name="T59" fmla="*/ 16565 h 1861"/>
                <a:gd name="T60" fmla="*/ 4042 w 646"/>
                <a:gd name="T61" fmla="*/ 17040 h 1861"/>
                <a:gd name="T62" fmla="*/ 3594 w 646"/>
                <a:gd name="T63" fmla="*/ 17487 h 1861"/>
                <a:gd name="T64" fmla="*/ 3149 w 646"/>
                <a:gd name="T65" fmla="*/ 17894 h 1861"/>
                <a:gd name="T66" fmla="*/ 2654 w 646"/>
                <a:gd name="T67" fmla="*/ 18257 h 1861"/>
                <a:gd name="T68" fmla="*/ 2144 w 646"/>
                <a:gd name="T69" fmla="*/ 18596 h 1861"/>
                <a:gd name="T70" fmla="*/ 1625 w 646"/>
                <a:gd name="T71" fmla="*/ 18879 h 1861"/>
                <a:gd name="T72" fmla="*/ 1080 w 646"/>
                <a:gd name="T73" fmla="*/ 19120 h 1861"/>
                <a:gd name="T74" fmla="*/ 550 w 646"/>
                <a:gd name="T75" fmla="*/ 19331 h 1861"/>
                <a:gd name="T76" fmla="*/ 0 w 646"/>
                <a:gd name="T77" fmla="*/ 19487 h 1861"/>
                <a:gd name="T78" fmla="*/ 0 w 646"/>
                <a:gd name="T79" fmla="*/ 0 h 186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46"/>
                <a:gd name="T121" fmla="*/ 0 h 1861"/>
                <a:gd name="T122" fmla="*/ 646 w 646"/>
                <a:gd name="T123" fmla="*/ 1861 h 186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46" h="1861">
                  <a:moveTo>
                    <a:pt x="0" y="0"/>
                  </a:moveTo>
                  <a:lnTo>
                    <a:pt x="48" y="14"/>
                  </a:lnTo>
                  <a:lnTo>
                    <a:pt x="98" y="32"/>
                  </a:lnTo>
                  <a:lnTo>
                    <a:pt x="147" y="54"/>
                  </a:lnTo>
                  <a:lnTo>
                    <a:pt x="195" y="81"/>
                  </a:lnTo>
                  <a:lnTo>
                    <a:pt x="242" y="111"/>
                  </a:lnTo>
                  <a:lnTo>
                    <a:pt x="288" y="147"/>
                  </a:lnTo>
                  <a:lnTo>
                    <a:pt x="333" y="185"/>
                  </a:lnTo>
                  <a:lnTo>
                    <a:pt x="377" y="228"/>
                  </a:lnTo>
                  <a:lnTo>
                    <a:pt x="418" y="275"/>
                  </a:lnTo>
                  <a:lnTo>
                    <a:pt x="457" y="325"/>
                  </a:lnTo>
                  <a:lnTo>
                    <a:pt x="493" y="379"/>
                  </a:lnTo>
                  <a:lnTo>
                    <a:pt x="526" y="437"/>
                  </a:lnTo>
                  <a:lnTo>
                    <a:pt x="555" y="497"/>
                  </a:lnTo>
                  <a:lnTo>
                    <a:pt x="582" y="562"/>
                  </a:lnTo>
                  <a:lnTo>
                    <a:pt x="604" y="630"/>
                  </a:lnTo>
                  <a:lnTo>
                    <a:pt x="621" y="700"/>
                  </a:lnTo>
                  <a:lnTo>
                    <a:pt x="634" y="774"/>
                  </a:lnTo>
                  <a:lnTo>
                    <a:pt x="642" y="851"/>
                  </a:lnTo>
                  <a:lnTo>
                    <a:pt x="646" y="930"/>
                  </a:lnTo>
                  <a:lnTo>
                    <a:pt x="643" y="1011"/>
                  </a:lnTo>
                  <a:lnTo>
                    <a:pt x="636" y="1086"/>
                  </a:lnTo>
                  <a:lnTo>
                    <a:pt x="623" y="1160"/>
                  </a:lnTo>
                  <a:lnTo>
                    <a:pt x="607" y="1230"/>
                  </a:lnTo>
                  <a:lnTo>
                    <a:pt x="585" y="1297"/>
                  </a:lnTo>
                  <a:lnTo>
                    <a:pt x="561" y="1361"/>
                  </a:lnTo>
                  <a:lnTo>
                    <a:pt x="533" y="1421"/>
                  </a:lnTo>
                  <a:lnTo>
                    <a:pt x="500" y="1478"/>
                  </a:lnTo>
                  <a:lnTo>
                    <a:pt x="466" y="1532"/>
                  </a:lnTo>
                  <a:lnTo>
                    <a:pt x="428" y="1582"/>
                  </a:lnTo>
                  <a:lnTo>
                    <a:pt x="388" y="1627"/>
                  </a:lnTo>
                  <a:lnTo>
                    <a:pt x="345" y="1670"/>
                  </a:lnTo>
                  <a:lnTo>
                    <a:pt x="301" y="1709"/>
                  </a:lnTo>
                  <a:lnTo>
                    <a:pt x="254" y="1744"/>
                  </a:lnTo>
                  <a:lnTo>
                    <a:pt x="205" y="1776"/>
                  </a:lnTo>
                  <a:lnTo>
                    <a:pt x="156" y="1803"/>
                  </a:lnTo>
                  <a:lnTo>
                    <a:pt x="104" y="1826"/>
                  </a:lnTo>
                  <a:lnTo>
                    <a:pt x="53" y="1846"/>
                  </a:lnTo>
                  <a:lnTo>
                    <a:pt x="0" y="1861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9BF8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3" name="Text Box 16"/>
            <p:cNvSpPr txBox="1">
              <a:spLocks noChangeArrowheads="1"/>
            </p:cNvSpPr>
            <p:nvPr/>
          </p:nvSpPr>
          <p:spPr bwMode="auto">
            <a:xfrm>
              <a:off x="6511487" y="1936348"/>
              <a:ext cx="1071233" cy="6155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hlink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zh-CN" altLang="en-US" sz="2400" dirty="0">
                  <a:ln w="3175">
                    <a:solidFill>
                      <a:srgbClr val="0000FF"/>
                    </a:solidFill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盐析</a:t>
              </a:r>
              <a:endParaRPr lang="en-US" altLang="zh-CN" sz="2400" dirty="0">
                <a:ln w="3175">
                  <a:solidFill>
                    <a:srgbClr val="0000FF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337074" y="3326309"/>
            <a:ext cx="1047074" cy="2562225"/>
            <a:chOff x="5782766" y="2511022"/>
            <a:chExt cx="1396098" cy="3416300"/>
          </a:xfrm>
        </p:grpSpPr>
        <p:sp>
          <p:nvSpPr>
            <p:cNvPr id="6" name="Freeform 4"/>
            <p:cNvSpPr>
              <a:spLocks/>
            </p:cNvSpPr>
            <p:nvPr/>
          </p:nvSpPr>
          <p:spPr bwMode="gray">
            <a:xfrm rot="20805504">
              <a:off x="6027927" y="2511022"/>
              <a:ext cx="1150937" cy="3316288"/>
            </a:xfrm>
            <a:custGeom>
              <a:avLst/>
              <a:gdLst>
                <a:gd name="T0" fmla="*/ 0 w 646"/>
                <a:gd name="T1" fmla="*/ 0 h 1861"/>
                <a:gd name="T2" fmla="*/ 120 w 646"/>
                <a:gd name="T3" fmla="*/ 35 h 1861"/>
                <a:gd name="T4" fmla="*/ 246 w 646"/>
                <a:gd name="T5" fmla="*/ 81 h 1861"/>
                <a:gd name="T6" fmla="*/ 369 w 646"/>
                <a:gd name="T7" fmla="*/ 135 h 1861"/>
                <a:gd name="T8" fmla="*/ 493 w 646"/>
                <a:gd name="T9" fmla="*/ 204 h 1861"/>
                <a:gd name="T10" fmla="*/ 609 w 646"/>
                <a:gd name="T11" fmla="*/ 280 h 1861"/>
                <a:gd name="T12" fmla="*/ 725 w 646"/>
                <a:gd name="T13" fmla="*/ 370 h 1861"/>
                <a:gd name="T14" fmla="*/ 841 w 646"/>
                <a:gd name="T15" fmla="*/ 466 h 1861"/>
                <a:gd name="T16" fmla="*/ 948 w 646"/>
                <a:gd name="T17" fmla="*/ 574 h 1861"/>
                <a:gd name="T18" fmla="*/ 1050 w 646"/>
                <a:gd name="T19" fmla="*/ 696 h 1861"/>
                <a:gd name="T20" fmla="*/ 1151 w 646"/>
                <a:gd name="T21" fmla="*/ 819 h 1861"/>
                <a:gd name="T22" fmla="*/ 1240 w 646"/>
                <a:gd name="T23" fmla="*/ 955 h 1861"/>
                <a:gd name="T24" fmla="*/ 1322 w 646"/>
                <a:gd name="T25" fmla="*/ 1103 h 1861"/>
                <a:gd name="T26" fmla="*/ 1397 w 646"/>
                <a:gd name="T27" fmla="*/ 1254 h 1861"/>
                <a:gd name="T28" fmla="*/ 1466 w 646"/>
                <a:gd name="T29" fmla="*/ 1417 h 1861"/>
                <a:gd name="T30" fmla="*/ 1518 w 646"/>
                <a:gd name="T31" fmla="*/ 1588 h 1861"/>
                <a:gd name="T32" fmla="*/ 1562 w 646"/>
                <a:gd name="T33" fmla="*/ 1765 h 1861"/>
                <a:gd name="T34" fmla="*/ 1597 w 646"/>
                <a:gd name="T35" fmla="*/ 1950 h 1861"/>
                <a:gd name="T36" fmla="*/ 1617 w 646"/>
                <a:gd name="T37" fmla="*/ 2143 h 1861"/>
                <a:gd name="T38" fmla="*/ 1627 w 646"/>
                <a:gd name="T39" fmla="*/ 2345 h 1861"/>
                <a:gd name="T40" fmla="*/ 1618 w 646"/>
                <a:gd name="T41" fmla="*/ 2549 h 1861"/>
                <a:gd name="T42" fmla="*/ 1599 w 646"/>
                <a:gd name="T43" fmla="*/ 2737 h 1861"/>
                <a:gd name="T44" fmla="*/ 1568 w 646"/>
                <a:gd name="T45" fmla="*/ 2924 h 1861"/>
                <a:gd name="T46" fmla="*/ 1526 w 646"/>
                <a:gd name="T47" fmla="*/ 3102 h 1861"/>
                <a:gd name="T48" fmla="*/ 1471 w 646"/>
                <a:gd name="T49" fmla="*/ 3269 h 1861"/>
                <a:gd name="T50" fmla="*/ 1412 w 646"/>
                <a:gd name="T51" fmla="*/ 3432 h 1861"/>
                <a:gd name="T52" fmla="*/ 1340 w 646"/>
                <a:gd name="T53" fmla="*/ 3580 h 1861"/>
                <a:gd name="T54" fmla="*/ 1258 w 646"/>
                <a:gd name="T55" fmla="*/ 3725 h 1861"/>
                <a:gd name="T56" fmla="*/ 1174 w 646"/>
                <a:gd name="T57" fmla="*/ 3865 h 1861"/>
                <a:gd name="T58" fmla="*/ 1077 w 646"/>
                <a:gd name="T59" fmla="*/ 3988 h 1861"/>
                <a:gd name="T60" fmla="*/ 975 w 646"/>
                <a:gd name="T61" fmla="*/ 4101 h 1861"/>
                <a:gd name="T62" fmla="*/ 868 w 646"/>
                <a:gd name="T63" fmla="*/ 4213 h 1861"/>
                <a:gd name="T64" fmla="*/ 755 w 646"/>
                <a:gd name="T65" fmla="*/ 4307 h 1861"/>
                <a:gd name="T66" fmla="*/ 639 w 646"/>
                <a:gd name="T67" fmla="*/ 4396 h 1861"/>
                <a:gd name="T68" fmla="*/ 516 w 646"/>
                <a:gd name="T69" fmla="*/ 4477 h 1861"/>
                <a:gd name="T70" fmla="*/ 392 w 646"/>
                <a:gd name="T71" fmla="*/ 4545 h 1861"/>
                <a:gd name="T72" fmla="*/ 261 w 646"/>
                <a:gd name="T73" fmla="*/ 4603 h 1861"/>
                <a:gd name="T74" fmla="*/ 131 w 646"/>
                <a:gd name="T75" fmla="*/ 4653 h 1861"/>
                <a:gd name="T76" fmla="*/ 0 w 646"/>
                <a:gd name="T77" fmla="*/ 4690 h 1861"/>
                <a:gd name="T78" fmla="*/ 0 w 646"/>
                <a:gd name="T79" fmla="*/ 0 h 186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46"/>
                <a:gd name="T121" fmla="*/ 0 h 1861"/>
                <a:gd name="T122" fmla="*/ 646 w 646"/>
                <a:gd name="T123" fmla="*/ 1861 h 186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46" h="1861">
                  <a:moveTo>
                    <a:pt x="0" y="0"/>
                  </a:moveTo>
                  <a:lnTo>
                    <a:pt x="48" y="14"/>
                  </a:lnTo>
                  <a:lnTo>
                    <a:pt x="98" y="32"/>
                  </a:lnTo>
                  <a:lnTo>
                    <a:pt x="147" y="54"/>
                  </a:lnTo>
                  <a:lnTo>
                    <a:pt x="195" y="81"/>
                  </a:lnTo>
                  <a:lnTo>
                    <a:pt x="242" y="111"/>
                  </a:lnTo>
                  <a:lnTo>
                    <a:pt x="288" y="147"/>
                  </a:lnTo>
                  <a:lnTo>
                    <a:pt x="333" y="185"/>
                  </a:lnTo>
                  <a:lnTo>
                    <a:pt x="377" y="228"/>
                  </a:lnTo>
                  <a:lnTo>
                    <a:pt x="418" y="275"/>
                  </a:lnTo>
                  <a:lnTo>
                    <a:pt x="457" y="325"/>
                  </a:lnTo>
                  <a:lnTo>
                    <a:pt x="493" y="379"/>
                  </a:lnTo>
                  <a:lnTo>
                    <a:pt x="526" y="437"/>
                  </a:lnTo>
                  <a:lnTo>
                    <a:pt x="555" y="497"/>
                  </a:lnTo>
                  <a:lnTo>
                    <a:pt x="582" y="562"/>
                  </a:lnTo>
                  <a:lnTo>
                    <a:pt x="604" y="630"/>
                  </a:lnTo>
                  <a:lnTo>
                    <a:pt x="621" y="700"/>
                  </a:lnTo>
                  <a:lnTo>
                    <a:pt x="634" y="774"/>
                  </a:lnTo>
                  <a:lnTo>
                    <a:pt x="642" y="851"/>
                  </a:lnTo>
                  <a:lnTo>
                    <a:pt x="646" y="930"/>
                  </a:lnTo>
                  <a:lnTo>
                    <a:pt x="643" y="1011"/>
                  </a:lnTo>
                  <a:lnTo>
                    <a:pt x="636" y="1086"/>
                  </a:lnTo>
                  <a:lnTo>
                    <a:pt x="623" y="1160"/>
                  </a:lnTo>
                  <a:lnTo>
                    <a:pt x="607" y="1230"/>
                  </a:lnTo>
                  <a:lnTo>
                    <a:pt x="585" y="1297"/>
                  </a:lnTo>
                  <a:lnTo>
                    <a:pt x="561" y="1361"/>
                  </a:lnTo>
                  <a:lnTo>
                    <a:pt x="533" y="1421"/>
                  </a:lnTo>
                  <a:lnTo>
                    <a:pt x="500" y="1478"/>
                  </a:lnTo>
                  <a:lnTo>
                    <a:pt x="466" y="1532"/>
                  </a:lnTo>
                  <a:lnTo>
                    <a:pt x="428" y="1582"/>
                  </a:lnTo>
                  <a:lnTo>
                    <a:pt x="388" y="1627"/>
                  </a:lnTo>
                  <a:lnTo>
                    <a:pt x="345" y="1670"/>
                  </a:lnTo>
                  <a:lnTo>
                    <a:pt x="301" y="1709"/>
                  </a:lnTo>
                  <a:lnTo>
                    <a:pt x="254" y="1744"/>
                  </a:lnTo>
                  <a:lnTo>
                    <a:pt x="205" y="1776"/>
                  </a:lnTo>
                  <a:lnTo>
                    <a:pt x="156" y="1803"/>
                  </a:lnTo>
                  <a:lnTo>
                    <a:pt x="104" y="1826"/>
                  </a:lnTo>
                  <a:lnTo>
                    <a:pt x="53" y="1846"/>
                  </a:lnTo>
                  <a:lnTo>
                    <a:pt x="0" y="1861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003399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gray">
            <a:xfrm>
              <a:off x="5830426" y="2611133"/>
              <a:ext cx="1150822" cy="3316189"/>
            </a:xfrm>
            <a:custGeom>
              <a:avLst/>
              <a:gdLst>
                <a:gd name="T0" fmla="*/ 0 w 646"/>
                <a:gd name="T1" fmla="*/ 0 h 1861"/>
                <a:gd name="T2" fmla="*/ 496 w 646"/>
                <a:gd name="T3" fmla="*/ 149 h 1861"/>
                <a:gd name="T4" fmla="*/ 1020 w 646"/>
                <a:gd name="T5" fmla="*/ 339 h 1861"/>
                <a:gd name="T6" fmla="*/ 1535 w 646"/>
                <a:gd name="T7" fmla="*/ 563 h 1861"/>
                <a:gd name="T8" fmla="*/ 2031 w 646"/>
                <a:gd name="T9" fmla="*/ 850 h 1861"/>
                <a:gd name="T10" fmla="*/ 2519 w 646"/>
                <a:gd name="T11" fmla="*/ 1160 h 1861"/>
                <a:gd name="T12" fmla="*/ 2999 w 646"/>
                <a:gd name="T13" fmla="*/ 1536 h 1861"/>
                <a:gd name="T14" fmla="*/ 3472 w 646"/>
                <a:gd name="T15" fmla="*/ 1943 h 1861"/>
                <a:gd name="T16" fmla="*/ 3928 w 646"/>
                <a:gd name="T17" fmla="*/ 2389 h 1861"/>
                <a:gd name="T18" fmla="*/ 4359 w 646"/>
                <a:gd name="T19" fmla="*/ 2884 h 1861"/>
                <a:gd name="T20" fmla="*/ 4770 w 646"/>
                <a:gd name="T21" fmla="*/ 3407 h 1861"/>
                <a:gd name="T22" fmla="*/ 5145 w 646"/>
                <a:gd name="T23" fmla="*/ 3965 h 1861"/>
                <a:gd name="T24" fmla="*/ 5483 w 646"/>
                <a:gd name="T25" fmla="*/ 4575 h 1861"/>
                <a:gd name="T26" fmla="*/ 5787 w 646"/>
                <a:gd name="T27" fmla="*/ 5205 h 1861"/>
                <a:gd name="T28" fmla="*/ 6069 w 646"/>
                <a:gd name="T29" fmla="*/ 5888 h 1861"/>
                <a:gd name="T30" fmla="*/ 6305 w 646"/>
                <a:gd name="T31" fmla="*/ 6599 h 1861"/>
                <a:gd name="T32" fmla="*/ 6471 w 646"/>
                <a:gd name="T33" fmla="*/ 7330 h 1861"/>
                <a:gd name="T34" fmla="*/ 6610 w 646"/>
                <a:gd name="T35" fmla="*/ 8102 h 1861"/>
                <a:gd name="T36" fmla="*/ 6697 w 646"/>
                <a:gd name="T37" fmla="*/ 8904 h 1861"/>
                <a:gd name="T38" fmla="*/ 6735 w 646"/>
                <a:gd name="T39" fmla="*/ 9732 h 1861"/>
                <a:gd name="T40" fmla="*/ 6712 w 646"/>
                <a:gd name="T41" fmla="*/ 10592 h 1861"/>
                <a:gd name="T42" fmla="*/ 6634 w 646"/>
                <a:gd name="T43" fmla="*/ 11372 h 1861"/>
                <a:gd name="T44" fmla="*/ 6495 w 646"/>
                <a:gd name="T45" fmla="*/ 12147 h 1861"/>
                <a:gd name="T46" fmla="*/ 6333 w 646"/>
                <a:gd name="T47" fmla="*/ 12881 h 1861"/>
                <a:gd name="T48" fmla="*/ 6100 w 646"/>
                <a:gd name="T49" fmla="*/ 13584 h 1861"/>
                <a:gd name="T50" fmla="*/ 5850 w 646"/>
                <a:gd name="T51" fmla="*/ 14246 h 1861"/>
                <a:gd name="T52" fmla="*/ 5558 w 646"/>
                <a:gd name="T53" fmla="*/ 14878 h 1861"/>
                <a:gd name="T54" fmla="*/ 5213 w 646"/>
                <a:gd name="T55" fmla="*/ 15470 h 1861"/>
                <a:gd name="T56" fmla="*/ 4861 w 646"/>
                <a:gd name="T57" fmla="*/ 16038 h 1861"/>
                <a:gd name="T58" fmla="*/ 4464 w 646"/>
                <a:gd name="T59" fmla="*/ 16565 h 1861"/>
                <a:gd name="T60" fmla="*/ 4042 w 646"/>
                <a:gd name="T61" fmla="*/ 17040 h 1861"/>
                <a:gd name="T62" fmla="*/ 3594 w 646"/>
                <a:gd name="T63" fmla="*/ 17487 h 1861"/>
                <a:gd name="T64" fmla="*/ 3149 w 646"/>
                <a:gd name="T65" fmla="*/ 17894 h 1861"/>
                <a:gd name="T66" fmla="*/ 2654 w 646"/>
                <a:gd name="T67" fmla="*/ 18257 h 1861"/>
                <a:gd name="T68" fmla="*/ 2144 w 646"/>
                <a:gd name="T69" fmla="*/ 18596 h 1861"/>
                <a:gd name="T70" fmla="*/ 1625 w 646"/>
                <a:gd name="T71" fmla="*/ 18879 h 1861"/>
                <a:gd name="T72" fmla="*/ 1080 w 646"/>
                <a:gd name="T73" fmla="*/ 19120 h 1861"/>
                <a:gd name="T74" fmla="*/ 550 w 646"/>
                <a:gd name="T75" fmla="*/ 19331 h 1861"/>
                <a:gd name="T76" fmla="*/ 0 w 646"/>
                <a:gd name="T77" fmla="*/ 19487 h 1861"/>
                <a:gd name="T78" fmla="*/ 0 w 646"/>
                <a:gd name="T79" fmla="*/ 0 h 186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46"/>
                <a:gd name="T121" fmla="*/ 0 h 1861"/>
                <a:gd name="T122" fmla="*/ 646 w 646"/>
                <a:gd name="T123" fmla="*/ 1861 h 186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46" h="1861">
                  <a:moveTo>
                    <a:pt x="0" y="0"/>
                  </a:moveTo>
                  <a:lnTo>
                    <a:pt x="48" y="14"/>
                  </a:lnTo>
                  <a:lnTo>
                    <a:pt x="98" y="32"/>
                  </a:lnTo>
                  <a:lnTo>
                    <a:pt x="147" y="54"/>
                  </a:lnTo>
                  <a:lnTo>
                    <a:pt x="195" y="81"/>
                  </a:lnTo>
                  <a:lnTo>
                    <a:pt x="242" y="111"/>
                  </a:lnTo>
                  <a:lnTo>
                    <a:pt x="288" y="147"/>
                  </a:lnTo>
                  <a:lnTo>
                    <a:pt x="333" y="185"/>
                  </a:lnTo>
                  <a:lnTo>
                    <a:pt x="377" y="228"/>
                  </a:lnTo>
                  <a:lnTo>
                    <a:pt x="418" y="275"/>
                  </a:lnTo>
                  <a:lnTo>
                    <a:pt x="457" y="325"/>
                  </a:lnTo>
                  <a:lnTo>
                    <a:pt x="493" y="379"/>
                  </a:lnTo>
                  <a:lnTo>
                    <a:pt x="526" y="437"/>
                  </a:lnTo>
                  <a:lnTo>
                    <a:pt x="555" y="497"/>
                  </a:lnTo>
                  <a:lnTo>
                    <a:pt x="582" y="562"/>
                  </a:lnTo>
                  <a:lnTo>
                    <a:pt x="604" y="630"/>
                  </a:lnTo>
                  <a:lnTo>
                    <a:pt x="621" y="700"/>
                  </a:lnTo>
                  <a:lnTo>
                    <a:pt x="634" y="774"/>
                  </a:lnTo>
                  <a:lnTo>
                    <a:pt x="642" y="851"/>
                  </a:lnTo>
                  <a:lnTo>
                    <a:pt x="646" y="930"/>
                  </a:lnTo>
                  <a:lnTo>
                    <a:pt x="643" y="1011"/>
                  </a:lnTo>
                  <a:lnTo>
                    <a:pt x="636" y="1086"/>
                  </a:lnTo>
                  <a:lnTo>
                    <a:pt x="623" y="1160"/>
                  </a:lnTo>
                  <a:lnTo>
                    <a:pt x="607" y="1230"/>
                  </a:lnTo>
                  <a:lnTo>
                    <a:pt x="585" y="1297"/>
                  </a:lnTo>
                  <a:lnTo>
                    <a:pt x="561" y="1361"/>
                  </a:lnTo>
                  <a:lnTo>
                    <a:pt x="533" y="1421"/>
                  </a:lnTo>
                  <a:lnTo>
                    <a:pt x="500" y="1478"/>
                  </a:lnTo>
                  <a:lnTo>
                    <a:pt x="466" y="1532"/>
                  </a:lnTo>
                  <a:lnTo>
                    <a:pt x="428" y="1582"/>
                  </a:lnTo>
                  <a:lnTo>
                    <a:pt x="388" y="1627"/>
                  </a:lnTo>
                  <a:lnTo>
                    <a:pt x="345" y="1670"/>
                  </a:lnTo>
                  <a:lnTo>
                    <a:pt x="301" y="1709"/>
                  </a:lnTo>
                  <a:lnTo>
                    <a:pt x="254" y="1744"/>
                  </a:lnTo>
                  <a:lnTo>
                    <a:pt x="205" y="1776"/>
                  </a:lnTo>
                  <a:lnTo>
                    <a:pt x="156" y="1803"/>
                  </a:lnTo>
                  <a:lnTo>
                    <a:pt x="104" y="1826"/>
                  </a:lnTo>
                  <a:lnTo>
                    <a:pt x="53" y="1846"/>
                  </a:lnTo>
                  <a:lnTo>
                    <a:pt x="0" y="1861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9BF8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4" name="Text Box 17"/>
            <p:cNvSpPr txBox="1">
              <a:spLocks noChangeArrowheads="1"/>
            </p:cNvSpPr>
            <p:nvPr/>
          </p:nvSpPr>
          <p:spPr bwMode="auto">
            <a:xfrm>
              <a:off x="5782766" y="4227891"/>
              <a:ext cx="1071233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hlink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None/>
                <a:defRPr/>
              </a:pPr>
              <a:r>
                <a:rPr lang="zh-CN" altLang="en-US" sz="2400">
                  <a:ln w="3175">
                    <a:solidFill>
                      <a:srgbClr val="0000FF"/>
                    </a:solidFill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快速</a:t>
              </a:r>
              <a:endParaRPr lang="en-US" altLang="zh-CN" sz="2400">
                <a:ln w="3175">
                  <a:solidFill>
                    <a:srgbClr val="0000FF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algn="ctr">
                <a:spcBef>
                  <a:spcPct val="0"/>
                </a:spcBef>
                <a:buClrTx/>
                <a:buNone/>
                <a:defRPr/>
              </a:pPr>
              <a:r>
                <a:rPr lang="zh-CN" altLang="en-US" sz="2400">
                  <a:ln w="3175">
                    <a:solidFill>
                      <a:srgbClr val="0000FF"/>
                    </a:solidFill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检验</a:t>
              </a:r>
              <a:endParaRPr lang="en-US" altLang="zh-CN" sz="2400" dirty="0">
                <a:ln w="3175">
                  <a:solidFill>
                    <a:srgbClr val="0000FF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25" name="线形标注 2 24"/>
          <p:cNvSpPr/>
          <p:nvPr/>
        </p:nvSpPr>
        <p:spPr>
          <a:xfrm>
            <a:off x="6395745" y="2080497"/>
            <a:ext cx="2631243" cy="808630"/>
          </a:xfrm>
          <a:prstGeom prst="borderCallout2">
            <a:avLst>
              <a:gd name="adj1" fmla="val 17143"/>
              <a:gd name="adj2" fmla="val -304"/>
              <a:gd name="adj3" fmla="val 18750"/>
              <a:gd name="adj4" fmla="val -16667"/>
              <a:gd name="adj5" fmla="val 82121"/>
              <a:gd name="adj6" fmla="val -43690"/>
            </a:avLst>
          </a:prstGeom>
          <a:noFill/>
          <a:ln w="2857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盐析条件：</a:t>
            </a:r>
            <a:endParaRPr lang="en-US" altLang="zh-CN" sz="20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饱和盐溶液（硫酸铵）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117012" y="935137"/>
            <a:ext cx="3576142" cy="3299022"/>
            <a:chOff x="895560" y="1099732"/>
            <a:chExt cx="3750116" cy="2882825"/>
          </a:xfrm>
        </p:grpSpPr>
        <p:cxnSp>
          <p:nvCxnSpPr>
            <p:cNvPr id="27" name="直接连接符 26"/>
            <p:cNvCxnSpPr/>
            <p:nvPr/>
          </p:nvCxnSpPr>
          <p:spPr>
            <a:xfrm flipH="1" flipV="1">
              <a:off x="4194814" y="3281043"/>
              <a:ext cx="450862" cy="401019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矩形 27"/>
            <p:cNvSpPr/>
            <p:nvPr/>
          </p:nvSpPr>
          <p:spPr>
            <a:xfrm>
              <a:off x="895560" y="1099732"/>
              <a:ext cx="3241270" cy="2882825"/>
            </a:xfrm>
            <a:prstGeom prst="rect">
              <a:avLst/>
            </a:prstGeom>
            <a:noFill/>
            <a:ln w="28575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  <a:buClr>
                  <a:srgbClr val="0000FF"/>
                </a:buClr>
              </a:pPr>
              <a:r>
                <a:rPr lang="zh-CN" altLang="en-US" sz="2000" b="1" dirty="0">
                  <a:solidFill>
                    <a:srgbClr val="0000FF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变性条件：</a:t>
              </a:r>
              <a:endParaRPr lang="en-US" altLang="zh-CN" sz="20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  <a:p>
              <a:pPr marL="214313" indent="-214313">
                <a:lnSpc>
                  <a:spcPct val="150000"/>
                </a:lnSpc>
                <a:buClr>
                  <a:srgbClr val="0000FF"/>
                </a:buClr>
                <a:buFont typeface="Wingdings" panose="05000000000000000000" pitchFamily="2" charset="2"/>
                <a:buChar char="ü"/>
              </a:pPr>
              <a:r>
                <a:rPr lang="zh-CN" altLang="en-US" sz="2000" b="1" dirty="0">
                  <a:solidFill>
                    <a:srgbClr val="0000FF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热；</a:t>
              </a:r>
              <a:endParaRPr lang="en-US" altLang="zh-CN" sz="20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  <a:p>
              <a:pPr marL="214313" indent="-214313">
                <a:lnSpc>
                  <a:spcPct val="150000"/>
                </a:lnSpc>
                <a:buClr>
                  <a:srgbClr val="0000FF"/>
                </a:buClr>
                <a:buFont typeface="Wingdings" panose="05000000000000000000" pitchFamily="2" charset="2"/>
                <a:buChar char="ü"/>
              </a:pPr>
              <a:r>
                <a:rPr lang="zh-CN" altLang="en-US" sz="2000" b="1" dirty="0">
                  <a:solidFill>
                    <a:srgbClr val="0000FF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浓硝酸；</a:t>
              </a:r>
              <a:endParaRPr lang="en-US" altLang="zh-CN" sz="20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  <a:p>
              <a:pPr marL="214313" indent="-214313">
                <a:lnSpc>
                  <a:spcPct val="150000"/>
                </a:lnSpc>
                <a:buClr>
                  <a:srgbClr val="0000FF"/>
                </a:buClr>
                <a:buFont typeface="Wingdings" panose="05000000000000000000" pitchFamily="2" charset="2"/>
                <a:buChar char="ü"/>
              </a:pPr>
              <a:r>
                <a:rPr lang="zh-CN" altLang="en-US" sz="2000" b="1" dirty="0">
                  <a:solidFill>
                    <a:srgbClr val="0000FF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重金属盐（</a:t>
              </a:r>
              <a:r>
                <a:rPr lang="en-US" altLang="zh-CN" sz="2000" b="1" dirty="0">
                  <a:solidFill>
                    <a:srgbClr val="0000FF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Cu</a:t>
              </a:r>
              <a:r>
                <a:rPr lang="en-US" altLang="zh-CN" sz="2000" b="1" baseline="30000" dirty="0">
                  <a:solidFill>
                    <a:srgbClr val="0000FF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2+</a:t>
              </a:r>
              <a:r>
                <a:rPr lang="zh-CN" altLang="en-US" sz="2000" b="1" dirty="0">
                  <a:solidFill>
                    <a:srgbClr val="0000FF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、</a:t>
              </a:r>
              <a:r>
                <a:rPr lang="en-US" altLang="zh-CN" sz="2000" b="1" dirty="0">
                  <a:solidFill>
                    <a:srgbClr val="0000FF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Hg</a:t>
              </a:r>
              <a:r>
                <a:rPr lang="en-US" altLang="zh-CN" sz="2000" b="1" baseline="30000" dirty="0">
                  <a:solidFill>
                    <a:srgbClr val="0000FF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2+</a:t>
              </a:r>
              <a:r>
                <a:rPr lang="zh-CN" altLang="en-US" sz="2000" b="1" dirty="0">
                  <a:solidFill>
                    <a:srgbClr val="0000FF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）</a:t>
              </a:r>
              <a:endParaRPr lang="en-US" altLang="zh-CN" sz="20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  <a:p>
              <a:pPr marL="214313" indent="-214313">
                <a:lnSpc>
                  <a:spcPct val="150000"/>
                </a:lnSpc>
                <a:buClr>
                  <a:srgbClr val="0000FF"/>
                </a:buClr>
                <a:buFont typeface="Wingdings" panose="05000000000000000000" pitchFamily="2" charset="2"/>
                <a:buChar char="ü"/>
              </a:pPr>
              <a:r>
                <a:rPr lang="zh-CN" altLang="en-US" sz="2000" b="1" dirty="0">
                  <a:solidFill>
                    <a:srgbClr val="0000FF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甲醛</a:t>
              </a:r>
              <a:endParaRPr lang="en-US" altLang="zh-CN" sz="20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  <a:p>
              <a:pPr marL="214313" indent="-214313">
                <a:lnSpc>
                  <a:spcPct val="150000"/>
                </a:lnSpc>
                <a:buClr>
                  <a:srgbClr val="0000FF"/>
                </a:buClr>
                <a:buFont typeface="Wingdings" panose="05000000000000000000" pitchFamily="2" charset="2"/>
                <a:buChar char="ü"/>
              </a:pPr>
              <a:r>
                <a:rPr lang="zh-CN" altLang="en-US" sz="2000" b="1" dirty="0">
                  <a:solidFill>
                    <a:srgbClr val="0000FF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紫外线</a:t>
              </a:r>
            </a:p>
          </p:txBody>
        </p:sp>
      </p:grpSp>
      <p:sp>
        <p:nvSpPr>
          <p:cNvPr id="32" name="线形标注 2 31"/>
          <p:cNvSpPr/>
          <p:nvPr/>
        </p:nvSpPr>
        <p:spPr>
          <a:xfrm>
            <a:off x="5842994" y="5126126"/>
            <a:ext cx="2182434" cy="1621005"/>
          </a:xfrm>
          <a:prstGeom prst="borderCallout2">
            <a:avLst>
              <a:gd name="adj1" fmla="val -3111"/>
              <a:gd name="adj2" fmla="val -2686"/>
              <a:gd name="adj3" fmla="val -15449"/>
              <a:gd name="adj4" fmla="val -11460"/>
              <a:gd name="adj5" fmla="val -16631"/>
              <a:gd name="adj6" fmla="val -35445"/>
            </a:avLst>
          </a:prstGeom>
          <a:noFill/>
          <a:ln w="2857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检验方法</a:t>
            </a:r>
            <a:endParaRPr lang="en-US" altLang="zh-CN" sz="24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玻璃棒蘸取液体灼烧。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293704" y="220876"/>
            <a:ext cx="363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蛋白质</a:t>
            </a:r>
            <a:r>
              <a:rPr lang="zh-CN" altLang="en-US" sz="24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的性质及检验</a:t>
            </a:r>
          </a:p>
        </p:txBody>
      </p:sp>
      <p:grpSp>
        <p:nvGrpSpPr>
          <p:cNvPr id="10" name="Group 11"/>
          <p:cNvGrpSpPr>
            <a:grpSpLocks/>
          </p:cNvGrpSpPr>
          <p:nvPr/>
        </p:nvGrpSpPr>
        <p:grpSpPr bwMode="auto">
          <a:xfrm>
            <a:off x="4056350" y="3427938"/>
            <a:ext cx="1004888" cy="1003697"/>
            <a:chOff x="2016" y="1920"/>
            <a:chExt cx="1680" cy="1680"/>
          </a:xfrm>
        </p:grpSpPr>
        <p:sp>
          <p:nvSpPr>
            <p:cNvPr id="15" name="Oval 12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14343"/>
                </a:gs>
                <a:gs pos="100000">
                  <a:srgbClr val="922929"/>
                </a:gs>
              </a:gsLst>
              <a:lin ang="5400000" scaled="1"/>
            </a:gra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hlink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1800" b="0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蛋白质</a:t>
              </a: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116 w 1321"/>
                <a:gd name="T1" fmla="*/ 158 h 712"/>
                <a:gd name="T2" fmla="*/ 1130 w 1321"/>
                <a:gd name="T3" fmla="*/ 175 h 712"/>
                <a:gd name="T4" fmla="*/ 1133 w 1321"/>
                <a:gd name="T5" fmla="*/ 191 h 712"/>
                <a:gd name="T6" fmla="*/ 1128 w 1321"/>
                <a:gd name="T7" fmla="*/ 204 h 712"/>
                <a:gd name="T8" fmla="*/ 1114 w 1321"/>
                <a:gd name="T9" fmla="*/ 216 h 712"/>
                <a:gd name="T10" fmla="*/ 1092 w 1321"/>
                <a:gd name="T11" fmla="*/ 229 h 712"/>
                <a:gd name="T12" fmla="*/ 1063 w 1321"/>
                <a:gd name="T13" fmla="*/ 239 h 712"/>
                <a:gd name="T14" fmla="*/ 1026 w 1321"/>
                <a:gd name="T15" fmla="*/ 248 h 712"/>
                <a:gd name="T16" fmla="*/ 985 w 1321"/>
                <a:gd name="T17" fmla="*/ 257 h 712"/>
                <a:gd name="T18" fmla="*/ 937 w 1321"/>
                <a:gd name="T19" fmla="*/ 264 h 712"/>
                <a:gd name="T20" fmla="*/ 885 w 1321"/>
                <a:gd name="T21" fmla="*/ 270 h 712"/>
                <a:gd name="T22" fmla="*/ 830 w 1321"/>
                <a:gd name="T23" fmla="*/ 273 h 712"/>
                <a:gd name="T24" fmla="*/ 769 w 1321"/>
                <a:gd name="T25" fmla="*/ 279 h 712"/>
                <a:gd name="T26" fmla="*/ 707 w 1321"/>
                <a:gd name="T27" fmla="*/ 280 h 712"/>
                <a:gd name="T28" fmla="*/ 683 w 1321"/>
                <a:gd name="T29" fmla="*/ 281 h 712"/>
                <a:gd name="T30" fmla="*/ 409 w 1321"/>
                <a:gd name="T31" fmla="*/ 281 h 712"/>
                <a:gd name="T32" fmla="*/ 405 w 1321"/>
                <a:gd name="T33" fmla="*/ 281 h 712"/>
                <a:gd name="T34" fmla="*/ 351 w 1321"/>
                <a:gd name="T35" fmla="*/ 280 h 712"/>
                <a:gd name="T36" fmla="*/ 299 w 1321"/>
                <a:gd name="T37" fmla="*/ 279 h 712"/>
                <a:gd name="T38" fmla="*/ 250 w 1321"/>
                <a:gd name="T39" fmla="*/ 275 h 712"/>
                <a:gd name="T40" fmla="*/ 203 w 1321"/>
                <a:gd name="T41" fmla="*/ 272 h 712"/>
                <a:gd name="T42" fmla="*/ 161 w 1321"/>
                <a:gd name="T43" fmla="*/ 267 h 712"/>
                <a:gd name="T44" fmla="*/ 122 w 1321"/>
                <a:gd name="T45" fmla="*/ 261 h 712"/>
                <a:gd name="T46" fmla="*/ 86 w 1321"/>
                <a:gd name="T47" fmla="*/ 256 h 712"/>
                <a:gd name="T48" fmla="*/ 59 w 1321"/>
                <a:gd name="T49" fmla="*/ 249 h 712"/>
                <a:gd name="T50" fmla="*/ 31 w 1321"/>
                <a:gd name="T51" fmla="*/ 240 h 712"/>
                <a:gd name="T52" fmla="*/ 18 w 1321"/>
                <a:gd name="T53" fmla="*/ 230 h 712"/>
                <a:gd name="T54" fmla="*/ 6 w 1321"/>
                <a:gd name="T55" fmla="*/ 219 h 712"/>
                <a:gd name="T56" fmla="*/ 0 w 1321"/>
                <a:gd name="T57" fmla="*/ 207 h 712"/>
                <a:gd name="T58" fmla="*/ 0 w 1321"/>
                <a:gd name="T59" fmla="*/ 206 h 712"/>
                <a:gd name="T60" fmla="*/ 4 w 1321"/>
                <a:gd name="T61" fmla="*/ 191 h 712"/>
                <a:gd name="T62" fmla="*/ 16 w 1321"/>
                <a:gd name="T63" fmla="*/ 176 h 712"/>
                <a:gd name="T64" fmla="*/ 43 w 1321"/>
                <a:gd name="T65" fmla="*/ 146 h 712"/>
                <a:gd name="T66" fmla="*/ 78 w 1321"/>
                <a:gd name="T67" fmla="*/ 118 h 712"/>
                <a:gd name="T68" fmla="*/ 126 w 1321"/>
                <a:gd name="T69" fmla="*/ 93 h 712"/>
                <a:gd name="T70" fmla="*/ 175 w 1321"/>
                <a:gd name="T71" fmla="*/ 69 h 712"/>
                <a:gd name="T72" fmla="*/ 231 w 1321"/>
                <a:gd name="T73" fmla="*/ 48 h 712"/>
                <a:gd name="T74" fmla="*/ 293 w 1321"/>
                <a:gd name="T75" fmla="*/ 33 h 712"/>
                <a:gd name="T76" fmla="*/ 356 w 1321"/>
                <a:gd name="T77" fmla="*/ 18 h 712"/>
                <a:gd name="T78" fmla="*/ 427 w 1321"/>
                <a:gd name="T79" fmla="*/ 9 h 712"/>
                <a:gd name="T80" fmla="*/ 498 w 1321"/>
                <a:gd name="T81" fmla="*/ 4 h 712"/>
                <a:gd name="T82" fmla="*/ 573 w 1321"/>
                <a:gd name="T83" fmla="*/ 0 h 712"/>
                <a:gd name="T84" fmla="*/ 573 w 1321"/>
                <a:gd name="T85" fmla="*/ 0 h 712"/>
                <a:gd name="T86" fmla="*/ 651 w 1321"/>
                <a:gd name="T87" fmla="*/ 4 h 712"/>
                <a:gd name="T88" fmla="*/ 727 w 1321"/>
                <a:gd name="T89" fmla="*/ 9 h 712"/>
                <a:gd name="T90" fmla="*/ 800 w 1321"/>
                <a:gd name="T91" fmla="*/ 20 h 712"/>
                <a:gd name="T92" fmla="*/ 867 w 1321"/>
                <a:gd name="T93" fmla="*/ 36 h 712"/>
                <a:gd name="T94" fmla="*/ 929 w 1321"/>
                <a:gd name="T95" fmla="*/ 54 h 712"/>
                <a:gd name="T96" fmla="*/ 986 w 1321"/>
                <a:gd name="T97" fmla="*/ 77 h 712"/>
                <a:gd name="T98" fmla="*/ 1037 w 1321"/>
                <a:gd name="T99" fmla="*/ 101 h 712"/>
                <a:gd name="T100" fmla="*/ 1080 w 1321"/>
                <a:gd name="T101" fmla="*/ 128 h 712"/>
                <a:gd name="T102" fmla="*/ 1116 w 1321"/>
                <a:gd name="T103" fmla="*/ 158 h 712"/>
                <a:gd name="T104" fmla="*/ 1116 w 1321"/>
                <a:gd name="T105" fmla="*/ 158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33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32267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5" grpId="0" animBg="1"/>
      <p:bldP spid="32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1195</TotalTime>
  <Words>643</Words>
  <Application>Microsoft Office PowerPoint</Application>
  <PresentationFormat>全屏显示(4:3)</PresentationFormat>
  <Paragraphs>114</Paragraphs>
  <Slides>17</Slides>
  <Notes>1</Notes>
  <HiddenSlides>1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0" baseType="lpstr">
      <vt:lpstr>等线</vt:lpstr>
      <vt:lpstr>等线 Light</vt:lpstr>
      <vt:lpstr>黑体</vt:lpstr>
      <vt:lpstr>华文行楷</vt:lpstr>
      <vt:lpstr>楷体_GB2312</vt:lpstr>
      <vt:lpstr>宋体</vt:lpstr>
      <vt:lpstr>Arial</vt:lpstr>
      <vt:lpstr>Calibri</vt:lpstr>
      <vt:lpstr>Calibri Light</vt:lpstr>
      <vt:lpstr>Times New Roman</vt:lpstr>
      <vt:lpstr>Verdana</vt:lpstr>
      <vt:lpstr>Wingdings</vt:lpstr>
      <vt:lpstr>Office 主题</vt:lpstr>
      <vt:lpstr>食品中的有机化合物</vt:lpstr>
      <vt:lpstr>食品中的有机化合物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维生素</vt:lpstr>
      <vt:lpstr>PowerPoint 演示文稿</vt:lpstr>
      <vt:lpstr>思考与交流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食品中的有机化合物</dc:title>
  <dc:creator>zoo</dc:creator>
  <cp:lastModifiedBy>zoo</cp:lastModifiedBy>
  <cp:revision>105</cp:revision>
  <dcterms:created xsi:type="dcterms:W3CDTF">2018-01-09T12:17:17Z</dcterms:created>
  <dcterms:modified xsi:type="dcterms:W3CDTF">2018-01-15T11:20:12Z</dcterms:modified>
</cp:coreProperties>
</file>