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592" r:id="rId4"/>
    <p:sldId id="832" r:id="rId6"/>
    <p:sldId id="257" r:id="rId7"/>
    <p:sldId id="964" r:id="rId8"/>
    <p:sldId id="971" r:id="rId9"/>
    <p:sldId id="869" r:id="rId10"/>
    <p:sldId id="965" r:id="rId11"/>
    <p:sldId id="941" r:id="rId12"/>
    <p:sldId id="978" r:id="rId13"/>
    <p:sldId id="968" r:id="rId14"/>
    <p:sldId id="612" r:id="rId15"/>
    <p:sldId id="983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C8C93"/>
    <a:srgbClr val="E9A54E"/>
    <a:srgbClr val="6B6BCE"/>
    <a:srgbClr val="00BFF5"/>
    <a:srgbClr val="F4F4F4"/>
    <a:srgbClr val="EFEFEF"/>
    <a:srgbClr val="A3A3A3"/>
    <a:srgbClr val="EBEBEB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198" y="96"/>
      </p:cViewPr>
      <p:guideLst>
        <p:guide orient="horz" pos="1832"/>
        <p:guide pos="3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今天老师给大家带来了一种特别的糖果，请大家尝一尝。补充能量之余，感受它的特别。（板书：糖 </a:t>
            </a:r>
            <a:r>
              <a:rPr lang="en-US" altLang="zh-CN"/>
              <a:t>Cm(H2O)n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这糖特别在哪？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zh-CN" altLang="en-US"/>
              <a:t>你有什么感受？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zh-CN" altLang="en-US"/>
              <a:t>图片</a:t>
            </a:r>
            <a:endParaRPr lang="zh-CN" altLang="en-US"/>
          </a:p>
          <a:p>
            <a:r>
              <a:rPr lang="zh-CN" altLang="en-US"/>
              <a:t>吃完这特别的糖果，你有什么问题？（副板书：是什么糖？为什么跳？怎么做的？量？。。。）</a:t>
            </a:r>
            <a:endParaRPr lang="zh-CN" altLang="en-US"/>
          </a:p>
          <a:p>
            <a:r>
              <a:rPr lang="zh-CN" altLang="en-US"/>
              <a:t>接下来，我们一一解决。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zh-CN" altLang="en-US"/>
              <a:t>首先我们来研究第一个问题：跳跳糖为什么会</a:t>
            </a:r>
            <a:r>
              <a:rPr lang="en-US" altLang="zh-CN"/>
              <a:t>“</a:t>
            </a:r>
            <a:r>
              <a:rPr lang="zh-CN" altLang="en-US"/>
              <a:t>跳</a:t>
            </a:r>
            <a:r>
              <a:rPr lang="en-US" altLang="zh-CN"/>
              <a:t>”</a:t>
            </a:r>
            <a:r>
              <a:rPr lang="zh-CN" altLang="en-US"/>
              <a:t>？</a:t>
            </a:r>
            <a:endParaRPr lang="zh-CN" altLang="en-US"/>
          </a:p>
          <a:p>
            <a:pPr lvl="0"/>
            <a:r>
              <a:rPr lang="zh-CN" altLang="en-US"/>
              <a:t>你知道吗？你呢？（视学生情况看是否需要用实验将口腔中的过程可视化，跳跳糖进入口腔，与口腔中的唾液接触，我们用水来模拟唾液，取一包跳跳糖，加水，观察）结论：产生气泡，是气体推动跳跳糖跳动。</a:t>
            </a:r>
            <a:endParaRPr lang="zh-CN" altLang="en-US"/>
          </a:p>
          <a:p>
            <a:pPr lvl="0"/>
            <a:r>
              <a:rPr lang="zh-CN" altLang="en-US"/>
              <a:t>那么，产生的是什么气体呢？（稍等）请告诉老师你的猜想。你猜想的依据是？（无毒无害，廉价易得，碳酸饮料中有，膨化食品中有。。。）</a:t>
            </a:r>
            <a:endParaRPr lang="zh-CN" altLang="en-US"/>
          </a:p>
          <a:p>
            <a:pPr lvl="0"/>
            <a:r>
              <a:rPr lang="zh-CN" altLang="en-US"/>
              <a:t>基于合理猜想，那接下来我们就要通过实验来确定了。如何设计实验？（将气体通入石灰水，观察现象）好的，老师按你的意思，进行实验。演示，学生观察现象，描述现象，证据推理，得出结论</a:t>
            </a:r>
            <a:r>
              <a:rPr lang="zh-CN" altLang="en-US">
                <a:sym typeface="+mn-ea"/>
              </a:rPr>
              <a:t>（不是二氧化碳）</a:t>
            </a:r>
            <a:r>
              <a:rPr lang="zh-CN" altLang="en-US"/>
              <a:t>。深度分析，没有变浑浊就真的没有二氧化碳了吗？空气中有二氧化碳</a:t>
            </a:r>
            <a:r>
              <a:rPr lang="en-US" altLang="zh-CN"/>
              <a:t>0.03%</a:t>
            </a:r>
            <a:r>
              <a:rPr lang="zh-CN" altLang="en-US"/>
              <a:t>，但空气中的二氧化碳不足以让石灰水变浑浊，所以，没变浑浊可能是浓度太低。到底是没有还是浓度低？我们借助现代技术检测一下。</a:t>
            </a:r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小结：至此，我们通过实验确认了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糖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跳动的原因，是糖与唾液产生了二氧化碳气体，从而推动糖跳动起来。</a:t>
            </a:r>
            <a:endParaRPr lang="zh-CN" altLang="en-US"/>
          </a:p>
          <a:p>
            <a:r>
              <a:rPr lang="zh-CN" altLang="en-US">
                <a:sym typeface="+mn-ea"/>
              </a:rPr>
              <a:t>今天老师带来的特别糖果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跳跳糖就特别在二氧化碳气体，所以只要我们可以将二氧化碳与糖融为一体，就可以做出跳跳糖。你们想尝试吗？那我们就先来研究二氧化碳如何获得的问题。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zh-CN" altLang="en-US"/>
              <a:t>那接下来，我们就进入制作跳跳糖环节，解决如何制作跳跳糖的问题。首先，我们从产品说明上找到制作跳跳糖的原料，主要就是糖和二氧化碳。糖比较简单，家家都有。关键就是如何得到二氧化碳。请大家想一想，产生二氧化碳的途径有哪些？把你知道的简单记录在学案上，也可以与同组的小伙伴讨论，相互启发下。</a:t>
            </a: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AU" strike="noStrike" noProof="1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8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600" b="1" i="1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8" y="4876800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8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5" y="2005013"/>
            <a:ext cx="4335463" cy="4714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5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Lato Light" pitchFamily="34" charset="0"/>
              </a:defRPr>
            </a:lvl1pPr>
          </a:lstStyle>
          <a:p>
            <a:pPr fontAlgn="base"/>
            <a:fld id="{722F6D6F-DD99-46DF-A9EA-728D63EA6A31}" type="datetimeFigureOut">
              <a:rPr lang="en-AU" strike="noStrike" noProof="1" smtClean="0">
                <a:latin typeface="Lato Light" pitchFamily="34" charset="0"/>
                <a:ea typeface="宋体" panose="02010600030101010101" pitchFamily="2" charset="-122"/>
                <a:cs typeface="+mn-cs"/>
              </a:rPr>
            </a:fld>
            <a:endParaRPr lang="en-AU" strike="noStrike" noProof="1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Lato Light" pitchFamily="34" charset="0"/>
              </a:defRPr>
            </a:lvl1pPr>
          </a:lstStyle>
          <a:p>
            <a:pPr fontAlgn="base"/>
            <a:endParaRPr lang="en-AU" strike="noStrike" noProof="1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Lato Light" pitchFamily="34" charset="0"/>
              </a:defRPr>
            </a:lvl1pPr>
          </a:lstStyle>
          <a:p>
            <a:pPr fontAlgn="base"/>
            <a:fld id="{84AD2E7E-F7BA-4F6B-9D0C-0B2331C2AE06}" type="slidenum">
              <a:rPr lang="en-AU" strike="noStrike" noProof="1" smtClean="0">
                <a:latin typeface="Lato Light" pitchFamily="34" charset="0"/>
                <a:ea typeface="宋体" panose="02010600030101010101" pitchFamily="2" charset="-122"/>
                <a:cs typeface="+mn-cs"/>
              </a:rPr>
            </a:fld>
            <a:endParaRPr lang="en-AU" strike="noStrike" noProof="1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AU" strike="noStrike" noProof="1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AU" strike="noStrike" noProof="1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8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600" b="1" i="1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8" y="4876800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8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5" y="2005013"/>
            <a:ext cx="4335463" cy="4714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5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itchFamily="34" charset="0"/>
              </a:defRPr>
            </a:lvl1pPr>
          </a:lstStyle>
          <a:p>
            <a:pPr lvl="0" fontAlgn="base"/>
            <a:endParaRPr lang="en-AU" strike="noStrike" noProof="1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Lato Light" pitchFamily="34" charset="0"/>
              </a:defRPr>
            </a:lvl1pPr>
          </a:lstStyle>
          <a:p>
            <a:pPr fontAlgn="base"/>
            <a:fld id="{722F6D6F-DD99-46DF-A9EA-728D63EA6A31}" type="datetimeFigureOut">
              <a:rPr lang="en-AU" strike="noStrike" noProof="1" smtClean="0">
                <a:latin typeface="Lato Light" pitchFamily="34" charset="0"/>
                <a:ea typeface="宋体" panose="02010600030101010101" pitchFamily="2" charset="-122"/>
                <a:cs typeface="+mn-cs"/>
              </a:rPr>
            </a:fld>
            <a:endParaRPr lang="en-AU" strike="noStrike" noProof="1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Lato Light" pitchFamily="34" charset="0"/>
              </a:defRPr>
            </a:lvl1pPr>
          </a:lstStyle>
          <a:p>
            <a:pPr fontAlgn="base"/>
            <a:endParaRPr lang="en-AU" strike="noStrike" noProof="1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Lato Light" pitchFamily="34" charset="0"/>
              </a:defRPr>
            </a:lvl1pPr>
          </a:lstStyle>
          <a:p>
            <a:pPr fontAlgn="base"/>
            <a:fld id="{84AD2E7E-F7BA-4F6B-9D0C-0B2331C2AE06}" type="slidenum">
              <a:rPr lang="en-AU" strike="noStrike" noProof="1" smtClean="0">
                <a:latin typeface="Lato Light" pitchFamily="34" charset="0"/>
                <a:ea typeface="宋体" panose="02010600030101010101" pitchFamily="2" charset="-122"/>
                <a:cs typeface="+mn-cs"/>
              </a:rPr>
            </a:fld>
            <a:endParaRPr lang="en-AU" strike="noStrike" noProof="1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slow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hyperlink" Target="&#24405;&#21046;_2020_09_13_09_55_39_248.mp4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2.svg"/><Relationship Id="rId5" Type="http://schemas.openxmlformats.org/officeDocument/2006/relationships/image" Target="../media/image10.png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10.png"/><Relationship Id="rId2" Type="http://schemas.openxmlformats.org/officeDocument/2006/relationships/image" Target="../media/image1.sv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image" Target="../media/image17.png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276985" y="3154680"/>
            <a:ext cx="7106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：你观察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什么现象？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492250" y="354965"/>
            <a:ext cx="6606540" cy="2799715"/>
            <a:chOff x="1153" y="559"/>
            <a:chExt cx="8738" cy="4409"/>
          </a:xfrm>
        </p:grpSpPr>
        <p:sp>
          <p:nvSpPr>
            <p:cNvPr id="5" name="文本框 4"/>
            <p:cNvSpPr txBox="1"/>
            <p:nvPr/>
          </p:nvSpPr>
          <p:spPr>
            <a:xfrm>
              <a:off x="1245" y="559"/>
              <a:ext cx="8646" cy="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请同学们：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</a:pPr>
              <a:r>
                <a:rPr lang="en-US" altLang="zh-CN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摸一摸汽水瓶</a:t>
              </a: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，打开时听一听</a:t>
              </a:r>
              <a:endPara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</a:pP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打开</a:t>
              </a: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后，再摸一摸汽水瓶</a:t>
              </a:r>
              <a:endPara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</a:pP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尝一尝汽水</a:t>
              </a:r>
              <a:endPara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153" y="1560"/>
              <a:ext cx="1000" cy="3196"/>
              <a:chOff x="1153" y="1560"/>
              <a:chExt cx="1000" cy="3196"/>
            </a:xfrm>
          </p:grpSpPr>
          <p:sp>
            <p:nvSpPr>
              <p:cNvPr id="30" name="五角星 29"/>
              <p:cNvSpPr/>
              <p:nvPr/>
            </p:nvSpPr>
            <p:spPr>
              <a:xfrm>
                <a:off x="1245" y="1560"/>
                <a:ext cx="908" cy="90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b="1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3" name="五角星 32"/>
              <p:cNvSpPr/>
              <p:nvPr/>
            </p:nvSpPr>
            <p:spPr>
              <a:xfrm>
                <a:off x="1153" y="2717"/>
                <a:ext cx="908" cy="90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b="1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4" name="五角星 33"/>
              <p:cNvSpPr/>
              <p:nvPr/>
            </p:nvSpPr>
            <p:spPr>
              <a:xfrm>
                <a:off x="1153" y="3873"/>
                <a:ext cx="908" cy="883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b="1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2068830" y="3888740"/>
            <a:ext cx="3840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你觉得是什么气体？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1"/>
            </p:custDataLst>
          </p:nvPr>
        </p:nvSpPr>
        <p:spPr>
          <a:xfrm>
            <a:off x="2127250" y="4591685"/>
            <a:ext cx="3840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如何证明你的猜想？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2015060717444782427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55" y="0"/>
            <a:ext cx="4436745" cy="65906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236"/>
          <p:cNvGrpSpPr/>
          <p:nvPr/>
        </p:nvGrpSpPr>
        <p:grpSpPr>
          <a:xfrm>
            <a:off x="692150" y="170815"/>
            <a:ext cx="9229725" cy="1165860"/>
            <a:chOff x="107514" y="2596595"/>
            <a:chExt cx="11976972" cy="1910092"/>
          </a:xfrm>
        </p:grpSpPr>
        <p:pic>
          <p:nvPicPr>
            <p:cNvPr id="5" name="图片 237"/>
            <p:cNvPicPr>
              <a:picLocks noChangeAspect="1"/>
            </p:cNvPicPr>
            <p:nvPr/>
          </p:nvPicPr>
          <p:blipFill>
            <a:blip r:embed="rId1" cstate="print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238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3399155" y="525145"/>
            <a:ext cx="3535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【联系生活】</a:t>
            </a:r>
            <a:endParaRPr lang="zh-CN" altLang="en-US" sz="4400"/>
          </a:p>
        </p:txBody>
      </p:sp>
      <p:sp>
        <p:nvSpPr>
          <p:cNvPr id="2" name="文本框 1"/>
          <p:cNvSpPr txBox="1"/>
          <p:nvPr/>
        </p:nvSpPr>
        <p:spPr>
          <a:xfrm>
            <a:off x="421005" y="1522730"/>
            <a:ext cx="11494135" cy="1137285"/>
          </a:xfrm>
          <a:prstGeom prst="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演示实验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向阶梯蜡烛中加入二氧化碳，观察现象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 rot="0">
            <a:off x="320837" y="3081020"/>
            <a:ext cx="11329508" cy="2688590"/>
            <a:chOff x="-247" y="4357"/>
            <a:chExt cx="10413" cy="4234"/>
          </a:xfrm>
        </p:grpSpPr>
        <p:sp>
          <p:nvSpPr>
            <p:cNvPr id="20" name="椭圆 19"/>
            <p:cNvSpPr/>
            <p:nvPr>
              <p:custDataLst>
                <p:tags r:id="rId3"/>
              </p:custDataLst>
            </p:nvPr>
          </p:nvSpPr>
          <p:spPr>
            <a:xfrm>
              <a:off x="-155" y="4357"/>
              <a:ext cx="2565" cy="1597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r>
                <a: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现象</a:t>
              </a:r>
              <a:endParaRPr lang="zh-CN" altLang="en-US" sz="3200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4"/>
              </p:custDataLst>
            </p:nvPr>
          </p:nvSpPr>
          <p:spPr>
            <a:xfrm>
              <a:off x="2410" y="4596"/>
              <a:ext cx="7454" cy="9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algn="l">
                <a:lnSpc>
                  <a:spcPct val="120000"/>
                </a:lnSpc>
              </a:pPr>
              <a:r>
                <a:rPr lang="zh-CN" altLang="en-US" sz="32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下面的蜡烛先熄灭，上面的蜡烛后熄灭</a:t>
              </a:r>
              <a:endParaRPr lang="zh-CN" altLang="en-US" sz="320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5"/>
              </p:custDataLst>
            </p:nvPr>
          </p:nvSpPr>
          <p:spPr>
            <a:xfrm>
              <a:off x="-247" y="6761"/>
              <a:ext cx="2337" cy="1597"/>
            </a:xfrm>
            <a:prstGeom prst="ellipse">
              <a:avLst/>
            </a:prstGeom>
            <a:solidFill>
              <a:srgbClr val="8EAADC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r>
                <a: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结论</a:t>
              </a:r>
              <a:endParaRPr lang="zh-CN" altLang="en-US" sz="3200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6"/>
              </p:custDataLst>
            </p:nvPr>
          </p:nvSpPr>
          <p:spPr>
            <a:xfrm>
              <a:off x="2712" y="6529"/>
              <a:ext cx="7454" cy="206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>
                <a:spcBef>
                  <a:spcPct val="50000"/>
                </a:spcBef>
                <a:buNone/>
              </a:pPr>
              <a:r>
                <a:rPr lang="zh-CN" altLang="en-US" sz="3200" b="1" spc="15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二氧化碳密度大于空气</a:t>
              </a:r>
              <a:endParaRPr lang="zh-CN" altLang="en-US" sz="32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3200" b="1" spc="15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一般情况下，二氧化碳</a:t>
              </a:r>
              <a:r>
                <a:rPr lang="zh-CN" altLang="en-US" sz="3200" b="1" spc="15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不可燃不助燃</a:t>
              </a:r>
              <a:endParaRPr lang="zh-CN" altLang="en-US" sz="32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70325" y="323850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【联系生活】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3195" y="1092200"/>
            <a:ext cx="5506085" cy="2670175"/>
          </a:xfrm>
          <a:prstGeom prst="rect">
            <a:avLst/>
          </a:prstGeom>
        </p:spPr>
      </p:pic>
      <p:grpSp>
        <p:nvGrpSpPr>
          <p:cNvPr id="17" name="组合 236"/>
          <p:cNvGrpSpPr/>
          <p:nvPr/>
        </p:nvGrpSpPr>
        <p:grpSpPr>
          <a:xfrm>
            <a:off x="132080" y="0"/>
            <a:ext cx="9229725" cy="1165860"/>
            <a:chOff x="107514" y="2596595"/>
            <a:chExt cx="11976972" cy="1910092"/>
          </a:xfrm>
        </p:grpSpPr>
        <p:pic>
          <p:nvPicPr>
            <p:cNvPr id="25" name="图片 237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38"/>
            <p:cNvPicPr>
              <a:picLocks noChangeAspect="1"/>
            </p:cNvPicPr>
            <p:nvPr/>
          </p:nvPicPr>
          <p:blipFill>
            <a:blip r:embed="rId3" cstate="print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705" y="3554730"/>
            <a:ext cx="4432300" cy="3075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" y="4093210"/>
            <a:ext cx="3612515" cy="2537460"/>
          </a:xfrm>
          <a:prstGeom prst="rect">
            <a:avLst/>
          </a:prstGeom>
        </p:spPr>
      </p:pic>
      <p:pic>
        <p:nvPicPr>
          <p:cNvPr id="4" name="图片 3" descr="图片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" y="1165860"/>
            <a:ext cx="3288030" cy="2940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00325" y="1852295"/>
            <a:ext cx="6991350" cy="3153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99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谢谢</a:t>
            </a:r>
            <a:endParaRPr lang="zh-CN" altLang="en-US" sz="199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0" y="274320"/>
            <a:ext cx="9229725" cy="811530"/>
            <a:chOff x="0" y="909"/>
            <a:chExt cx="14535" cy="1278"/>
          </a:xfrm>
        </p:grpSpPr>
        <p:pic>
          <p:nvPicPr>
            <p:cNvPr id="25" name="图片 237"/>
            <p:cNvPicPr>
              <a:picLocks noChangeAspect="1"/>
            </p:cNvPicPr>
            <p:nvPr/>
          </p:nvPicPr>
          <p:blipFill>
            <a:blip r:embed="rId1" cstate="print"/>
            <a:srcRect t="76775"/>
            <a:stretch>
              <a:fillRect/>
            </a:stretch>
          </p:blipFill>
          <p:spPr>
            <a:xfrm>
              <a:off x="0" y="1925"/>
              <a:ext cx="14535" cy="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499" y="909"/>
              <a:ext cx="388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小组实验</a:t>
              </a:r>
              <a:r>
                <a:rPr lang="zh-CN" altLang="en-US" sz="3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020" y="919480"/>
            <a:ext cx="11477625" cy="3978795"/>
            <a:chOff x="271" y="1710"/>
            <a:chExt cx="17936" cy="6989"/>
          </a:xfrm>
        </p:grpSpPr>
        <p:grpSp>
          <p:nvGrpSpPr>
            <p:cNvPr id="8" name="组合 7"/>
            <p:cNvGrpSpPr/>
            <p:nvPr/>
          </p:nvGrpSpPr>
          <p:grpSpPr>
            <a:xfrm>
              <a:off x="271" y="1710"/>
              <a:ext cx="17936" cy="5736"/>
              <a:chOff x="219" y="1682"/>
              <a:chExt cx="17936" cy="573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19" y="1710"/>
                <a:ext cx="9060" cy="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实验步骤：</a:t>
                </a:r>
                <a:endPara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3200" b="1">
                    <a:latin typeface="微软雅黑" panose="020B0503020204020204" charset="-122"/>
                    <a:ea typeface="微软雅黑" panose="020B0503020204020204" charset="-122"/>
                  </a:rPr>
                  <a:t>将带导管的橡皮塞塞紧汽水瓶，</a:t>
                </a:r>
                <a:endParaRPr lang="zh-CN" altLang="en-US" sz="3200" b="1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3200" b="1">
                    <a:latin typeface="微软雅黑" panose="020B0503020204020204" charset="-122"/>
                    <a:ea typeface="微软雅黑" panose="020B0503020204020204" charset="-122"/>
                  </a:rPr>
                  <a:t>另一端伸</a:t>
                </a:r>
                <a:r>
                  <a:rPr lang="zh-CN" altLang="en-US" sz="3200" b="1">
                    <a:latin typeface="微软雅黑" panose="020B0503020204020204" charset="-122"/>
                    <a:ea typeface="微软雅黑" panose="020B0503020204020204" charset="-122"/>
                  </a:rPr>
                  <a:t>入装有澄清石灰水的</a:t>
                </a:r>
                <a:endParaRPr lang="zh-CN" altLang="en-US" sz="3200" b="1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3200" b="1">
                    <a:latin typeface="微软雅黑" panose="020B0503020204020204" charset="-122"/>
                    <a:ea typeface="微软雅黑" panose="020B0503020204020204" charset="-122"/>
                  </a:rPr>
                  <a:t>试管中，并不断摇动汽水瓶观</a:t>
                </a:r>
                <a:endParaRPr lang="zh-CN" altLang="en-US" sz="3200" b="1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3200" b="1">
                    <a:latin typeface="微软雅黑" panose="020B0503020204020204" charset="-122"/>
                    <a:ea typeface="微软雅黑" panose="020B0503020204020204" charset="-122"/>
                  </a:rPr>
                  <a:t>察现象，装置如图</a:t>
                </a:r>
                <a:r>
                  <a:rPr lang="en-US" altLang="zh-CN" sz="3200" b="1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r>
                  <a:rPr lang="zh-CN" altLang="en-US" sz="3200" b="1">
                    <a:latin typeface="微软雅黑" panose="020B0503020204020204" charset="-122"/>
                    <a:ea typeface="微软雅黑" panose="020B0503020204020204" charset="-122"/>
                  </a:rPr>
                  <a:t>。</a:t>
                </a:r>
                <a:endParaRPr lang="zh-CN" altLang="en-US" sz="3200" b="1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endPara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7" name="图片 6" descr="微信图片_202009112048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08" y="1682"/>
                <a:ext cx="7647" cy="5736"/>
              </a:xfrm>
              <a:prstGeom prst="rect">
                <a:avLst/>
              </a:prstGeom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13757" y="7782"/>
              <a:ext cx="1753" cy="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25" y="5353050"/>
            <a:ext cx="5965825" cy="121094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16535" y="4023360"/>
            <a:ext cx="9272270" cy="2540000"/>
            <a:chOff x="341" y="6336"/>
            <a:chExt cx="14602" cy="4000"/>
          </a:xfrm>
        </p:grpSpPr>
        <p:grpSp>
          <p:nvGrpSpPr>
            <p:cNvPr id="21" name="组合 20"/>
            <p:cNvGrpSpPr/>
            <p:nvPr/>
          </p:nvGrpSpPr>
          <p:grpSpPr>
            <a:xfrm rot="0">
              <a:off x="341" y="6336"/>
              <a:ext cx="14603" cy="4001"/>
              <a:chOff x="-247" y="4357"/>
              <a:chExt cx="10111" cy="4001"/>
            </a:xfrm>
          </p:grpSpPr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-155" y="4357"/>
                <a:ext cx="2565" cy="15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r>
                  <a:rPr lang="zh-CN" altLang="en-US" sz="3200" b="1" spc="15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现象</a:t>
                </a:r>
                <a:endPara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10" y="4596"/>
                <a:ext cx="7454" cy="9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p>
                <a:pPr algn="l">
                  <a:lnSpc>
                    <a:spcPct val="120000"/>
                  </a:lnSpc>
                </a:pPr>
                <a:r>
                  <a:rPr lang="zh-CN" altLang="en-US" sz="32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澄清石灰水变浑浊</a:t>
                </a:r>
                <a:endParaRPr lang="zh-CN" altLang="en-US" sz="32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8" name="椭圆 57"/>
              <p:cNvSpPr/>
              <p:nvPr>
                <p:custDataLst>
                  <p:tags r:id="rId6"/>
                </p:custDataLst>
              </p:nvPr>
            </p:nvSpPr>
            <p:spPr>
              <a:xfrm>
                <a:off x="-247" y="6761"/>
                <a:ext cx="2656" cy="1597"/>
              </a:xfrm>
              <a:prstGeom prst="ellipse">
                <a:avLst/>
              </a:prstGeom>
              <a:solidFill>
                <a:srgbClr val="8EAADC"/>
              </a:solidFill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r>
                  <a:rPr lang="zh-CN" altLang="en-US" sz="3200" b="1" spc="15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结论</a:t>
                </a:r>
                <a:endPara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4387" y="9079"/>
              <a:ext cx="47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气体是二氧化碳</a:t>
              </a:r>
              <a:endPara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247"/>
          <p:cNvGrpSpPr/>
          <p:nvPr/>
        </p:nvGrpSpPr>
        <p:grpSpPr>
          <a:xfrm>
            <a:off x="1677035" y="780098"/>
            <a:ext cx="8748713" cy="3184525"/>
            <a:chOff x="1680084" y="824255"/>
            <a:chExt cx="8269071" cy="3009589"/>
          </a:xfrm>
        </p:grpSpPr>
        <p:sp>
          <p:nvSpPr>
            <p:cNvPr id="247" name="Freeform 5"/>
            <p:cNvSpPr/>
            <p:nvPr/>
          </p:nvSpPr>
          <p:spPr bwMode="auto">
            <a:xfrm>
              <a:off x="9627989" y="3258417"/>
              <a:ext cx="321166" cy="28464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756" tIns="48377" rIns="96756" bIns="48377" numCol="1" anchor="t" anchorCtr="0" compatLnSpc="1"/>
            <a:lstStyle/>
            <a:p>
              <a:pPr fontAlgn="base"/>
              <a:endParaRPr lang="zh-CN" altLang="en-US" sz="135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680084" y="2266258"/>
              <a:ext cx="768468" cy="76846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" strike="noStrike" noProof="1"/>
            </a:p>
          </p:txBody>
        </p:sp>
        <p:sp>
          <p:nvSpPr>
            <p:cNvPr id="80" name="椭圆 79"/>
            <p:cNvSpPr/>
            <p:nvPr/>
          </p:nvSpPr>
          <p:spPr>
            <a:xfrm>
              <a:off x="7467267" y="824255"/>
              <a:ext cx="1480914" cy="14809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" strike="noStrike" noProof="1"/>
            </a:p>
          </p:txBody>
        </p:sp>
        <p:grpSp>
          <p:nvGrpSpPr>
            <p:cNvPr id="4101" name="组合 57"/>
            <p:cNvGrpSpPr/>
            <p:nvPr/>
          </p:nvGrpSpPr>
          <p:grpSpPr>
            <a:xfrm>
              <a:off x="1961985" y="1266023"/>
              <a:ext cx="618653" cy="618653"/>
              <a:chOff x="2508643" y="3155719"/>
              <a:chExt cx="2161075" cy="2161075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2508643" y="3155719"/>
                <a:ext cx="2161075" cy="2161075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397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" strike="noStrike" noProof="1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798632" y="3445708"/>
                <a:ext cx="1581096" cy="1581096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" strike="noStrike" noProof="1"/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6795404" y="2576784"/>
              <a:ext cx="785713" cy="785713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" strike="noStrike" noProof="1"/>
            </a:p>
          </p:txBody>
        </p:sp>
        <p:sp>
          <p:nvSpPr>
            <p:cNvPr id="74" name="椭圆 73"/>
            <p:cNvSpPr/>
            <p:nvPr/>
          </p:nvSpPr>
          <p:spPr>
            <a:xfrm>
              <a:off x="3656006" y="2313012"/>
              <a:ext cx="854808" cy="85480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" strike="noStrike" noProof="1"/>
            </a:p>
          </p:txBody>
        </p:sp>
        <p:sp>
          <p:nvSpPr>
            <p:cNvPr id="70" name="椭圆 69"/>
            <p:cNvSpPr/>
            <p:nvPr/>
          </p:nvSpPr>
          <p:spPr>
            <a:xfrm>
              <a:off x="9197755" y="2706399"/>
              <a:ext cx="370056" cy="370055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" strike="noStrike" noProof="1"/>
            </a:p>
          </p:txBody>
        </p:sp>
        <p:sp>
          <p:nvSpPr>
            <p:cNvPr id="64" name="Freeform 5"/>
            <p:cNvSpPr/>
            <p:nvPr/>
          </p:nvSpPr>
          <p:spPr bwMode="auto">
            <a:xfrm>
              <a:off x="5098479" y="1737337"/>
              <a:ext cx="656171" cy="58156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756" tIns="48377" rIns="96756" bIns="48377" numCol="1" anchor="t" anchorCtr="0" compatLnSpc="1"/>
            <a:lstStyle/>
            <a:p>
              <a:pPr fontAlgn="base"/>
              <a:endParaRPr lang="zh-CN" altLang="en-US" sz="135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>
              <a:off x="9197756" y="1782296"/>
              <a:ext cx="582684" cy="51642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756" tIns="48377" rIns="96756" bIns="48377" numCol="1" anchor="t" anchorCtr="0" compatLnSpc="1"/>
            <a:lstStyle/>
            <a:p>
              <a:pPr fontAlgn="base"/>
              <a:endParaRPr lang="zh-CN" altLang="en-US" sz="135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5"/>
            <p:cNvSpPr/>
            <p:nvPr/>
          </p:nvSpPr>
          <p:spPr bwMode="auto">
            <a:xfrm>
              <a:off x="2557501" y="3252284"/>
              <a:ext cx="656171" cy="58156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6756" tIns="48377" rIns="96756" bIns="48377" numCol="1" anchor="t" anchorCtr="0" compatLnSpc="1"/>
            <a:lstStyle/>
            <a:p>
              <a:pPr fontAlgn="base"/>
              <a:endParaRPr lang="zh-CN" altLang="en-US" sz="135" strike="noStrike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1241425" y="1416685"/>
            <a:ext cx="9140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6615B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二氧化碳</a:t>
            </a:r>
            <a:r>
              <a:rPr lang="zh-CN" altLang="en-US" sz="5400" b="1" dirty="0">
                <a:solidFill>
                  <a:srgbClr val="F6615B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 </a:t>
            </a:r>
            <a:endParaRPr lang="zh-CN" altLang="en-US" sz="5400" b="1" dirty="0">
              <a:solidFill>
                <a:srgbClr val="F6615B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125845" y="4128770"/>
            <a:ext cx="606615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noProof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常州市滨江中学</a:t>
            </a:r>
            <a:r>
              <a:rPr lang="en-US" altLang="zh-CN" sz="3600" b="1" noProof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3600" b="1" noProof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/>
            <a:endParaRPr lang="zh-CN" altLang="en-US" sz="3600" b="1" noProof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600" b="1" noProof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化学组</a:t>
            </a:r>
            <a:endParaRPr lang="zh-CN" altLang="en-US" sz="3600" b="1" noProof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112" name="组合 236"/>
          <p:cNvGrpSpPr/>
          <p:nvPr/>
        </p:nvGrpSpPr>
        <p:grpSpPr>
          <a:xfrm>
            <a:off x="1197610" y="937578"/>
            <a:ext cx="9228138" cy="1873250"/>
            <a:chOff x="107514" y="2596595"/>
            <a:chExt cx="11976972" cy="1910092"/>
          </a:xfrm>
        </p:grpSpPr>
        <p:pic>
          <p:nvPicPr>
            <p:cNvPr id="4113" name="图片 237"/>
            <p:cNvPicPr>
              <a:picLocks noChangeAspect="1"/>
            </p:cNvPicPr>
            <p:nvPr/>
          </p:nvPicPr>
          <p:blipFill>
            <a:blip r:embed="rId1" cstate="print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238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3119120"/>
            <a:ext cx="5786120" cy="34715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236"/>
          <p:cNvGrpSpPr/>
          <p:nvPr/>
        </p:nvGrpSpPr>
        <p:grpSpPr>
          <a:xfrm>
            <a:off x="94615" y="0"/>
            <a:ext cx="9229725" cy="1165860"/>
            <a:chOff x="107514" y="2596595"/>
            <a:chExt cx="11976972" cy="1910092"/>
          </a:xfrm>
        </p:grpSpPr>
        <p:pic>
          <p:nvPicPr>
            <p:cNvPr id="25" name="图片 237"/>
            <p:cNvPicPr>
              <a:picLocks noChangeAspect="1"/>
            </p:cNvPicPr>
            <p:nvPr/>
          </p:nvPicPr>
          <p:blipFill>
            <a:blip r:embed="rId1" cstate="print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38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4148773" y="231140"/>
            <a:ext cx="3535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初探二氧化碳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6">
            <a:hlinkClick r:id="rId3" action="ppaction://hlinkfile"/>
          </p:cNvPr>
          <p:cNvSpPr txBox="1"/>
          <p:nvPr/>
        </p:nvSpPr>
        <p:spPr>
          <a:xfrm>
            <a:off x="845185" y="2392680"/>
            <a:ext cx="8899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n>
                  <a:noFill/>
                </a:ln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tooltip="" action="ppaction://hlinkfile"/>
              </a:rPr>
              <a:t>工业上如何让汽水溶有更多的二氧化碳？</a:t>
            </a:r>
            <a:endParaRPr lang="zh-CN" altLang="en-US" sz="3200" b="1">
              <a:ln>
                <a:noFill/>
              </a:ln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tooltip="" action="ppaction://hlinkfile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5185" y="3032760"/>
            <a:ext cx="6278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压强越大，二氧化碳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溶解能力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越强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5185" y="3616325"/>
            <a:ext cx="6278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温度越低，二氧化碳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溶解能力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越强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15" y="1165860"/>
            <a:ext cx="11079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：通过刚才的实验你知道二氧化碳有哪些性质吗？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5185" y="1809115"/>
            <a:ext cx="7091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二氧化碳是无色无味的气体，能溶于水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770" y="4368165"/>
            <a:ext cx="4210050" cy="23717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41015" y="4469130"/>
            <a:ext cx="5186680" cy="2170430"/>
            <a:chOff x="3535" y="6879"/>
            <a:chExt cx="8168" cy="3418"/>
          </a:xfrm>
        </p:grpSpPr>
        <p:sp>
          <p:nvSpPr>
            <p:cNvPr id="15" name="爆炸形 1 14"/>
            <p:cNvSpPr/>
            <p:nvPr/>
          </p:nvSpPr>
          <p:spPr>
            <a:xfrm>
              <a:off x="3535" y="6879"/>
              <a:ext cx="8168" cy="3418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955" y="8177"/>
              <a:ext cx="53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打开，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嗞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的一声</a:t>
              </a:r>
              <a:endPara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684770" y="1991995"/>
            <a:ext cx="4329430" cy="2874010"/>
            <a:chOff x="12381" y="2972"/>
            <a:chExt cx="6818" cy="4526"/>
          </a:xfrm>
        </p:grpSpPr>
        <p:sp>
          <p:nvSpPr>
            <p:cNvPr id="20" name="爆炸形 1 19"/>
            <p:cNvSpPr/>
            <p:nvPr/>
          </p:nvSpPr>
          <p:spPr>
            <a:xfrm>
              <a:off x="12381" y="2972"/>
              <a:ext cx="6819" cy="4526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629" y="4775"/>
              <a:ext cx="3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嗝，好舒服</a:t>
              </a:r>
              <a:endPara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8755" y="1055370"/>
            <a:ext cx="78587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如何证明水和二氧化碳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发生反应了？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80820" y="-45085"/>
            <a:ext cx="9229090" cy="1165860"/>
            <a:chOff x="2295" y="-71"/>
            <a:chExt cx="14534" cy="1836"/>
          </a:xfrm>
        </p:grpSpPr>
        <p:grpSp>
          <p:nvGrpSpPr>
            <p:cNvPr id="47" name="组合 236"/>
            <p:cNvGrpSpPr/>
            <p:nvPr/>
          </p:nvGrpSpPr>
          <p:grpSpPr>
            <a:xfrm>
              <a:off x="2295" y="-71"/>
              <a:ext cx="14535" cy="1836"/>
              <a:chOff x="107514" y="2596595"/>
              <a:chExt cx="11976972" cy="1910092"/>
            </a:xfrm>
          </p:grpSpPr>
          <p:pic>
            <p:nvPicPr>
              <p:cNvPr id="7" name="图片 237"/>
              <p:cNvPicPr>
                <a:picLocks noChangeAspect="1"/>
              </p:cNvPicPr>
              <p:nvPr/>
            </p:nvPicPr>
            <p:blipFill>
              <a:blip r:embed="rId1" cstate="print"/>
              <a:srcRect t="76775"/>
              <a:stretch>
                <a:fillRect/>
              </a:stretch>
            </p:blipFill>
            <p:spPr>
              <a:xfrm>
                <a:off x="107514" y="4234205"/>
                <a:ext cx="11976972" cy="2724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" name="图片 238"/>
              <p:cNvPicPr>
                <a:picLocks noChangeAspect="1"/>
              </p:cNvPicPr>
              <p:nvPr/>
            </p:nvPicPr>
            <p:blipFill>
              <a:blip r:embed="rId2" cstate="print"/>
              <a:srcRect t="76775"/>
              <a:stretch>
                <a:fillRect/>
              </a:stretch>
            </p:blipFill>
            <p:spPr>
              <a:xfrm flipV="1">
                <a:off x="107514" y="2596595"/>
                <a:ext cx="11976972" cy="27877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6755" y="293"/>
              <a:ext cx="5568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4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再探二氧化碳</a:t>
              </a:r>
              <a:endParaRPr lang="zh-CN" altLang="en-US" sz="4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6865" y="5349875"/>
            <a:ext cx="10969625" cy="1030605"/>
            <a:chOff x="501" y="6998"/>
            <a:chExt cx="17275" cy="1623"/>
          </a:xfrm>
        </p:grpSpPr>
        <p:sp>
          <p:nvSpPr>
            <p:cNvPr id="36" name="椭圆 35"/>
            <p:cNvSpPr/>
            <p:nvPr/>
          </p:nvSpPr>
          <p:spPr>
            <a:xfrm>
              <a:off x="501" y="7375"/>
              <a:ext cx="2325" cy="124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</a:pP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CO</a:t>
              </a:r>
              <a:r>
                <a:rPr lang="en-US" altLang="zh-CN" sz="3200" b="1" baseline="-25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endParaRPr lang="en-US" altLang="zh-CN" sz="3200" b="1" baseline="-250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93" y="7283"/>
              <a:ext cx="2505" cy="115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水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3736" y="7191"/>
              <a:ext cx="4040" cy="124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变红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6" name="图片 5" descr="20140388"/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9" y="7375"/>
              <a:ext cx="1063" cy="1063"/>
            </a:xfrm>
            <a:prstGeom prst="rect">
              <a:avLst/>
            </a:prstGeom>
          </p:spPr>
        </p:pic>
        <p:pic>
          <p:nvPicPr>
            <p:cNvPr id="11" name="图片 10" descr="19946506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223" y="6998"/>
              <a:ext cx="1440" cy="144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7677" y="7191"/>
              <a:ext cx="4482" cy="124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紫色石蕊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13" name="图片 12" descr="20140388"/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14" y="7329"/>
              <a:ext cx="1063" cy="106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335915" y="3775710"/>
            <a:ext cx="90043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小组实验二：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请同学取一只试管加入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2-3ml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水，并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滴加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1-2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滴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紫色石蕊试液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然后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向内鼓入二氧化碳，实验装置如图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147810" y="1120775"/>
            <a:ext cx="2825750" cy="4223385"/>
            <a:chOff x="12689" y="1662"/>
            <a:chExt cx="4450" cy="6651"/>
          </a:xfrm>
        </p:grpSpPr>
        <p:pic>
          <p:nvPicPr>
            <p:cNvPr id="15" name="图片 14" descr="QQ截图20200911205653_副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89" y="1662"/>
              <a:ext cx="4450" cy="622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4141" y="7588"/>
              <a:ext cx="106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</a:t>
              </a:r>
              <a:r>
                <a:rPr lang="en-US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5280" y="1628775"/>
            <a:ext cx="9004935" cy="2614930"/>
            <a:chOff x="528" y="2565"/>
            <a:chExt cx="14181" cy="4118"/>
          </a:xfrm>
        </p:grpSpPr>
        <p:sp>
          <p:nvSpPr>
            <p:cNvPr id="20" name="文本框 19"/>
            <p:cNvSpPr txBox="1"/>
            <p:nvPr/>
          </p:nvSpPr>
          <p:spPr>
            <a:xfrm>
              <a:off x="528" y="2565"/>
              <a:ext cx="13906" cy="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资料卡：</a:t>
              </a:r>
              <a:endPara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紫色石蕊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试液</a:t>
              </a:r>
              <a:r>
                <a:rPr lang="zh-CN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遇到酸性物质变红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。配制该试液的</a:t>
              </a:r>
              <a:endPara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简单方法为取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～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2g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石蕊，加入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100mL</a:t>
              </a:r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水中，不</a:t>
              </a:r>
              <a:endPara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断搅拌，静置一天后倒出上层溶液即得。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pPr algn="l"/>
              <a:endPara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28" y="2565"/>
              <a:ext cx="14181" cy="338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203190" y="2702560"/>
            <a:ext cx="3234690" cy="46672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21935" y="2004695"/>
            <a:ext cx="1006475" cy="72009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animBg="1"/>
      <p:bldP spid="3" grpId="1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29920" y="2504440"/>
            <a:ext cx="10969625" cy="1030605"/>
            <a:chOff x="501" y="6998"/>
            <a:chExt cx="17275" cy="1623"/>
          </a:xfrm>
        </p:grpSpPr>
        <p:sp>
          <p:nvSpPr>
            <p:cNvPr id="36" name="椭圆 35"/>
            <p:cNvSpPr/>
            <p:nvPr/>
          </p:nvSpPr>
          <p:spPr>
            <a:xfrm>
              <a:off x="501" y="7375"/>
              <a:ext cx="2325" cy="124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</a:pP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CO</a:t>
              </a:r>
              <a:r>
                <a:rPr lang="en-US" altLang="zh-CN" sz="3200" b="1" baseline="-25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endParaRPr lang="en-US" altLang="zh-CN" sz="3200" b="1" baseline="-250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93" y="7283"/>
              <a:ext cx="2505" cy="115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水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3736" y="7191"/>
              <a:ext cx="4040" cy="124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变红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8" name="图片 7" descr="20140388"/>
            <p:cNvPicPr>
              <a:picLocks noChangeAspect="1"/>
            </p:cNvPicPr>
            <p:nvPr/>
          </p:nvPicPr>
          <p:blipFill>
            <a:blip r:embed="rId1" cstate="print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979" y="7375"/>
              <a:ext cx="1063" cy="1063"/>
            </a:xfrm>
            <a:prstGeom prst="rect">
              <a:avLst/>
            </a:prstGeom>
          </p:spPr>
        </p:pic>
        <p:pic>
          <p:nvPicPr>
            <p:cNvPr id="3" name="图片 2" descr="19946506"/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23" y="6998"/>
              <a:ext cx="1440" cy="144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7677" y="7191"/>
              <a:ext cx="4482" cy="1247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紫色石蕊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7" name="图片 6" descr="20140388"/>
            <p:cNvPicPr>
              <a:picLocks noChangeAspect="1"/>
            </p:cNvPicPr>
            <p:nvPr/>
          </p:nvPicPr>
          <p:blipFill>
            <a:blip r:embed="rId1" cstate="print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614" y="7329"/>
              <a:ext cx="1063" cy="106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457325" y="-45085"/>
            <a:ext cx="9229090" cy="1165860"/>
            <a:chOff x="2295" y="-71"/>
            <a:chExt cx="14534" cy="1836"/>
          </a:xfrm>
        </p:grpSpPr>
        <p:grpSp>
          <p:nvGrpSpPr>
            <p:cNvPr id="47" name="组合 236"/>
            <p:cNvGrpSpPr/>
            <p:nvPr/>
          </p:nvGrpSpPr>
          <p:grpSpPr>
            <a:xfrm>
              <a:off x="2295" y="-71"/>
              <a:ext cx="14535" cy="1836"/>
              <a:chOff x="107514" y="2596595"/>
              <a:chExt cx="11976972" cy="1910092"/>
            </a:xfrm>
          </p:grpSpPr>
          <p:pic>
            <p:nvPicPr>
              <p:cNvPr id="13" name="图片 237"/>
              <p:cNvPicPr>
                <a:picLocks noChangeAspect="1"/>
              </p:cNvPicPr>
              <p:nvPr/>
            </p:nvPicPr>
            <p:blipFill>
              <a:blip r:embed="rId5" cstate="print"/>
              <a:srcRect t="76775"/>
              <a:stretch>
                <a:fillRect/>
              </a:stretch>
            </p:blipFill>
            <p:spPr>
              <a:xfrm>
                <a:off x="107514" y="4234205"/>
                <a:ext cx="11976972" cy="2724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" name="图片 238"/>
              <p:cNvPicPr>
                <a:picLocks noChangeAspect="1"/>
              </p:cNvPicPr>
              <p:nvPr/>
            </p:nvPicPr>
            <p:blipFill>
              <a:blip r:embed="rId6" cstate="print"/>
              <a:srcRect t="76775"/>
              <a:stretch>
                <a:fillRect/>
              </a:stretch>
            </p:blipFill>
            <p:spPr>
              <a:xfrm flipV="1">
                <a:off x="107514" y="2596595"/>
                <a:ext cx="11976972" cy="27877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0" name="文本框 19"/>
            <p:cNvSpPr txBox="1"/>
            <p:nvPr/>
          </p:nvSpPr>
          <p:spPr>
            <a:xfrm>
              <a:off x="6755" y="293"/>
              <a:ext cx="5568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4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再探二氧化碳</a:t>
              </a:r>
              <a:endParaRPr lang="zh-CN" altLang="en-US" sz="440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17500" y="1120775"/>
            <a:ext cx="9286240" cy="1467485"/>
            <a:chOff x="387" y="2030"/>
            <a:chExt cx="14624" cy="231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" y="2030"/>
              <a:ext cx="3400" cy="2311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3694" y="2775"/>
              <a:ext cx="1131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是哪种物质使紫色石蕊试液变红？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01930" y="3904615"/>
            <a:ext cx="7619365" cy="1606550"/>
            <a:chOff x="500" y="4572"/>
            <a:chExt cx="11999" cy="253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" y="4572"/>
              <a:ext cx="2840" cy="2175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3466" y="4923"/>
              <a:ext cx="9033" cy="217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猜想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：水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猜想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：二氧化碳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猜想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：二氧化碳和水生成的新物质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8750" y="5423535"/>
            <a:ext cx="6173470" cy="1393190"/>
            <a:chOff x="250" y="8541"/>
            <a:chExt cx="9722" cy="219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" y="8541"/>
              <a:ext cx="3034" cy="219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284" y="9292"/>
              <a:ext cx="6688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32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如何验证你的猜想呢？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236"/>
          <p:cNvGrpSpPr/>
          <p:nvPr/>
        </p:nvGrpSpPr>
        <p:grpSpPr>
          <a:xfrm>
            <a:off x="1480820" y="0"/>
            <a:ext cx="9229725" cy="1165860"/>
            <a:chOff x="107514" y="2596595"/>
            <a:chExt cx="11976972" cy="1910092"/>
          </a:xfrm>
        </p:grpSpPr>
        <p:pic>
          <p:nvPicPr>
            <p:cNvPr id="25" name="图片 237"/>
            <p:cNvPicPr>
              <a:picLocks noChangeAspect="1"/>
            </p:cNvPicPr>
            <p:nvPr/>
          </p:nvPicPr>
          <p:blipFill>
            <a:blip r:embed="rId1" cstate="print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38"/>
            <p:cNvPicPr>
              <a:picLocks noChangeAspect="1"/>
            </p:cNvPicPr>
            <p:nvPr/>
          </p:nvPicPr>
          <p:blipFill>
            <a:blip r:embed="rId2" cstate="print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" name="文本框 26"/>
          <p:cNvSpPr txBox="1"/>
          <p:nvPr/>
        </p:nvSpPr>
        <p:spPr>
          <a:xfrm>
            <a:off x="4551680" y="309245"/>
            <a:ext cx="38785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再探二氧化碳</a:t>
            </a:r>
            <a:endParaRPr lang="zh-CN" altLang="en-US" sz="4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077595"/>
            <a:ext cx="7518400" cy="2614930"/>
          </a:xfrm>
          <a:prstGeom prst="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小组实验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三：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分别取两支干燥的试管，一支加入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干燥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的紫色石蕊试纸，另一支加入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湿润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的紫色石蕊试纸，然后分别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向内通入二氧化碳，观察现象，装置如图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1770" y="4534535"/>
            <a:ext cx="9519285" cy="1013460"/>
            <a:chOff x="302" y="7141"/>
            <a:chExt cx="14991" cy="1596"/>
          </a:xfrm>
        </p:grpSpPr>
        <p:sp>
          <p:nvSpPr>
            <p:cNvPr id="24" name="椭圆 23"/>
            <p:cNvSpPr/>
            <p:nvPr>
              <p:custDataLst>
                <p:tags r:id="rId3"/>
              </p:custDataLst>
            </p:nvPr>
          </p:nvSpPr>
          <p:spPr>
            <a:xfrm>
              <a:off x="302" y="7141"/>
              <a:ext cx="3288" cy="1597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r>
                <a: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结论</a:t>
              </a:r>
              <a:endParaRPr lang="zh-CN" altLang="en-US" sz="3200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"/>
              </p:custDataLst>
            </p:nvPr>
          </p:nvSpPr>
          <p:spPr>
            <a:xfrm>
              <a:off x="4225" y="7364"/>
              <a:ext cx="11069" cy="9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algn="l">
                <a:lnSpc>
                  <a:spcPct val="120000"/>
                </a:lnSpc>
              </a:pPr>
              <a:r>
                <a:rPr lang="zh-CN" altLang="en-US" sz="32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二氧化碳与水反应生成一种</a:t>
              </a:r>
              <a:r>
                <a:rPr lang="zh-CN" altLang="en-US" sz="32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酸性物质</a:t>
              </a:r>
              <a:endParaRPr lang="zh-CN" altLang="en-US" sz="320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1770" y="5547995"/>
            <a:ext cx="11022330" cy="1309370"/>
            <a:chOff x="302" y="8737"/>
            <a:chExt cx="17358" cy="2062"/>
          </a:xfrm>
        </p:grpSpPr>
        <p:grpSp>
          <p:nvGrpSpPr>
            <p:cNvPr id="6" name="组合 5"/>
            <p:cNvGrpSpPr/>
            <p:nvPr/>
          </p:nvGrpSpPr>
          <p:grpSpPr>
            <a:xfrm>
              <a:off x="302" y="8737"/>
              <a:ext cx="17358" cy="2062"/>
              <a:chOff x="302" y="8737"/>
              <a:chExt cx="17358" cy="2062"/>
            </a:xfrm>
          </p:grpSpPr>
          <p:sp>
            <p:nvSpPr>
              <p:cNvPr id="29" name="椭圆 28"/>
              <p:cNvSpPr/>
              <p:nvPr>
                <p:custDataLst>
                  <p:tags r:id="rId5"/>
                </p:custDataLst>
              </p:nvPr>
            </p:nvSpPr>
            <p:spPr>
              <a:xfrm>
                <a:off x="302" y="8970"/>
                <a:ext cx="4145" cy="1597"/>
              </a:xfrm>
              <a:prstGeom prst="ellipse">
                <a:avLst/>
              </a:prstGeom>
              <a:solidFill>
                <a:srgbClr val="8EAADC"/>
              </a:solidFill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r>
                  <a:rPr lang="zh-CN" altLang="en-US" sz="3200" b="1" spc="15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表达式</a:t>
                </a:r>
                <a:endPara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8737"/>
                <a:ext cx="12737" cy="206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水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+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二氧化碳      碳酸</a:t>
                </a:r>
                <a:endParaRPr lang="en-US" altLang="zh-CN" sz="3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H</a:t>
                </a: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O+CO</a:t>
                </a: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         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H</a:t>
                </a: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CO</a:t>
                </a: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3</a:t>
                </a:r>
                <a:endParaRPr lang="en-US" altLang="zh-CN" sz="3200" b="1" spc="150" baseline="-25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cxnSp>
          <p:nvCxnSpPr>
            <p:cNvPr id="32" name="直接箭头连接符 31"/>
            <p:cNvCxnSpPr/>
            <p:nvPr/>
          </p:nvCxnSpPr>
          <p:spPr>
            <a:xfrm>
              <a:off x="8239" y="10225"/>
              <a:ext cx="84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8950" y="9083"/>
              <a:ext cx="84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780655" y="1096645"/>
            <a:ext cx="3940810" cy="3594735"/>
            <a:chOff x="12253" y="1727"/>
            <a:chExt cx="6206" cy="566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53" y="1727"/>
              <a:ext cx="6206" cy="465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4577" y="6566"/>
              <a:ext cx="119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772015" y="4604385"/>
            <a:ext cx="218313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320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碳酸</a:t>
            </a:r>
            <a:endParaRPr lang="zh-CN" altLang="en-US" sz="3200" b="1" spc="15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       H</a:t>
            </a:r>
            <a:r>
              <a:rPr lang="en-US" altLang="zh-CN" sz="3200" b="1" baseline="-25000">
                <a:solidFill>
                  <a:srgbClr val="FF0000"/>
                </a:solidFill>
              </a:rPr>
              <a:t>2</a:t>
            </a:r>
            <a:r>
              <a:rPr lang="en-US" altLang="zh-CN" sz="3200" b="1">
                <a:solidFill>
                  <a:srgbClr val="FF0000"/>
                </a:solidFill>
              </a:rPr>
              <a:t>CO</a:t>
            </a:r>
            <a:r>
              <a:rPr lang="en-US" altLang="zh-CN" sz="3200" b="1" baseline="-25000">
                <a:solidFill>
                  <a:srgbClr val="FF0000"/>
                </a:solidFill>
              </a:rPr>
              <a:t>3</a:t>
            </a:r>
            <a:endParaRPr lang="en-US" altLang="zh-CN" sz="32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8640" y="1296035"/>
            <a:ext cx="6533515" cy="1753235"/>
          </a:xfrm>
          <a:prstGeom prst="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小组实验四：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实验步骤：加热含有石蕊的碳酸溶液，观察现象，实验装置如图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所示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37615" y="0"/>
            <a:ext cx="9229090" cy="1165860"/>
            <a:chOff x="2295" y="-71"/>
            <a:chExt cx="14534" cy="1836"/>
          </a:xfrm>
        </p:grpSpPr>
        <p:grpSp>
          <p:nvGrpSpPr>
            <p:cNvPr id="2" name="组合 236"/>
            <p:cNvGrpSpPr/>
            <p:nvPr/>
          </p:nvGrpSpPr>
          <p:grpSpPr>
            <a:xfrm>
              <a:off x="2295" y="-71"/>
              <a:ext cx="14535" cy="1836"/>
              <a:chOff x="107514" y="2596595"/>
              <a:chExt cx="11976972" cy="1910092"/>
            </a:xfrm>
          </p:grpSpPr>
          <p:pic>
            <p:nvPicPr>
              <p:cNvPr id="7" name="图片 237"/>
              <p:cNvPicPr>
                <a:picLocks noChangeAspect="1"/>
              </p:cNvPicPr>
              <p:nvPr/>
            </p:nvPicPr>
            <p:blipFill>
              <a:blip r:embed="rId1" cstate="print"/>
              <a:srcRect t="76775"/>
              <a:stretch>
                <a:fillRect/>
              </a:stretch>
            </p:blipFill>
            <p:spPr>
              <a:xfrm>
                <a:off x="107514" y="4234205"/>
                <a:ext cx="11976972" cy="2724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" name="图片 238"/>
              <p:cNvPicPr>
                <a:picLocks noChangeAspect="1"/>
              </p:cNvPicPr>
              <p:nvPr/>
            </p:nvPicPr>
            <p:blipFill>
              <a:blip r:embed="rId2" cstate="print"/>
              <a:srcRect t="76775"/>
              <a:stretch>
                <a:fillRect/>
              </a:stretch>
            </p:blipFill>
            <p:spPr>
              <a:xfrm flipV="1">
                <a:off x="107514" y="2596595"/>
                <a:ext cx="11976972" cy="27877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6755" y="293"/>
              <a:ext cx="5568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4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再探二氧化碳</a:t>
              </a:r>
              <a:endParaRPr lang="zh-CN" altLang="en-US" sz="44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44790" y="447675"/>
            <a:ext cx="3491865" cy="3026410"/>
            <a:chOff x="11228" y="1697"/>
            <a:chExt cx="5499" cy="47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8" y="1697"/>
              <a:ext cx="5499" cy="394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2247" y="5641"/>
              <a:ext cx="119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9059" y="3430905"/>
            <a:ext cx="10240836" cy="2068195"/>
            <a:chOff x="578" y="6340"/>
            <a:chExt cx="13457" cy="4234"/>
          </a:xfrm>
        </p:grpSpPr>
        <p:grpSp>
          <p:nvGrpSpPr>
            <p:cNvPr id="23" name="组合 22"/>
            <p:cNvGrpSpPr/>
            <p:nvPr/>
          </p:nvGrpSpPr>
          <p:grpSpPr>
            <a:xfrm rot="0">
              <a:off x="578" y="6340"/>
              <a:ext cx="13457" cy="4234"/>
              <a:chOff x="-191" y="4357"/>
              <a:chExt cx="10357" cy="4234"/>
            </a:xfrm>
          </p:grpSpPr>
          <p:sp>
            <p:nvSpPr>
              <p:cNvPr id="24" name="椭圆 23"/>
              <p:cNvSpPr/>
              <p:nvPr>
                <p:custDataLst>
                  <p:tags r:id="rId4"/>
                </p:custDataLst>
              </p:nvPr>
            </p:nvSpPr>
            <p:spPr>
              <a:xfrm>
                <a:off x="-155" y="4357"/>
                <a:ext cx="2565" cy="15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r>
                  <a:rPr lang="zh-CN" altLang="en-US" sz="3200" b="1" spc="15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现象</a:t>
                </a:r>
                <a:endPara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10" y="4596"/>
                <a:ext cx="7454" cy="9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p>
                <a:pPr algn="l">
                  <a:lnSpc>
                    <a:spcPct val="120000"/>
                  </a:lnSpc>
                </a:pPr>
                <a:r>
                  <a:rPr lang="zh-CN" altLang="en-US" sz="3200" b="1" spc="15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红色溶液逐渐变回紫色，有气泡冒出</a:t>
                </a:r>
                <a:endParaRPr lang="zh-CN" altLang="en-US" sz="32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>
                <p:custDataLst>
                  <p:tags r:id="rId6"/>
                </p:custDataLst>
              </p:nvPr>
            </p:nvSpPr>
            <p:spPr>
              <a:xfrm>
                <a:off x="-191" y="6270"/>
                <a:ext cx="2601" cy="1597"/>
              </a:xfrm>
              <a:prstGeom prst="ellipse">
                <a:avLst/>
              </a:prstGeom>
              <a:solidFill>
                <a:srgbClr val="8EAADC"/>
              </a:solidFill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r>
                  <a:rPr lang="zh-CN" altLang="en-US" sz="3200" b="1" spc="15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结论</a:t>
                </a:r>
                <a:endParaRPr lang="zh-CN" altLang="en-US" sz="3200" b="1" spc="15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712" y="6529"/>
                <a:ext cx="7454" cy="206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</a:t>
                </a:r>
                <a:endParaRPr lang="en-US" altLang="zh-CN" sz="3200" b="1" spc="150" baseline="-25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107" y="8254"/>
              <a:ext cx="8608" cy="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碳酸性质不稳定，受热易分解</a:t>
              </a:r>
              <a:endPara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8665" y="5273675"/>
            <a:ext cx="6812915" cy="1483360"/>
            <a:chOff x="1179" y="8305"/>
            <a:chExt cx="10729" cy="2336"/>
          </a:xfrm>
        </p:grpSpPr>
        <p:sp>
          <p:nvSpPr>
            <p:cNvPr id="21" name="文本框 20"/>
            <p:cNvSpPr txBox="1"/>
            <p:nvPr/>
          </p:nvSpPr>
          <p:spPr>
            <a:xfrm>
              <a:off x="1179" y="9014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表达式：</a:t>
              </a:r>
              <a:endPara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0" y="8305"/>
              <a:ext cx="7308" cy="23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" y="965835"/>
            <a:ext cx="5368290" cy="47618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260" y="1454150"/>
            <a:ext cx="4714240" cy="4598670"/>
          </a:xfrm>
          <a:prstGeom prst="rect">
            <a:avLst/>
          </a:prstGeom>
        </p:spPr>
      </p:pic>
      <p:grpSp>
        <p:nvGrpSpPr>
          <p:cNvPr id="47" name="组合 236"/>
          <p:cNvGrpSpPr/>
          <p:nvPr/>
        </p:nvGrpSpPr>
        <p:grpSpPr>
          <a:xfrm>
            <a:off x="692150" y="170815"/>
            <a:ext cx="9229725" cy="1165860"/>
            <a:chOff x="107514" y="2596595"/>
            <a:chExt cx="11976972" cy="1910092"/>
          </a:xfrm>
        </p:grpSpPr>
        <p:pic>
          <p:nvPicPr>
            <p:cNvPr id="3" name="图片 237"/>
            <p:cNvPicPr>
              <a:picLocks noChangeAspect="1"/>
            </p:cNvPicPr>
            <p:nvPr/>
          </p:nvPicPr>
          <p:blipFill>
            <a:blip r:embed="rId3" cstate="print"/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238"/>
            <p:cNvPicPr>
              <a:picLocks noChangeAspect="1"/>
            </p:cNvPicPr>
            <p:nvPr/>
          </p:nvPicPr>
          <p:blipFill>
            <a:blip r:embed="rId4" cstate="print"/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4168775" y="401955"/>
            <a:ext cx="3535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【联系生活】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9718576551_1_1"/>
</p:tagLst>
</file>

<file path=ppt/tags/tag10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_1*l_h_f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_1*l_h_i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_1*l_h_f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_1*l_h_i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_1*l_h_f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_1*l_h_i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_1*l_h_f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_1*l_h_i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_1*l_h_f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_1*l_h_i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_1*l_h_f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_1*l_h_i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_1*l_h_i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_1*l_h_f*1_1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_1*l_h_i*1_2_1"/>
  <p:tag name="KSO_WM_TEMPLATE_CATEGORY" val="diagram"/>
  <p:tag name="KSO_WM_TEMPLATE_INDEX" val="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WPS 演示</Application>
  <PresentationFormat>宽屏</PresentationFormat>
  <Paragraphs>156</Paragraphs>
  <Slides>12</Slides>
  <Notes>12</Notes>
  <HiddenSlides>1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Lato Light</vt:lpstr>
      <vt:lpstr>Segoe Print</vt:lpstr>
      <vt:lpstr>微软雅黑</vt:lpstr>
      <vt:lpstr>黑体</vt:lpstr>
      <vt:lpstr>Impact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Teacher</dc:creator>
  <cp:lastModifiedBy>青菜</cp:lastModifiedBy>
  <cp:revision>835</cp:revision>
  <dcterms:created xsi:type="dcterms:W3CDTF">2017-12-14T13:20:00Z</dcterms:created>
  <dcterms:modified xsi:type="dcterms:W3CDTF">2020-09-15T01:33:24Z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