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6"/>
  </p:notesMasterIdLst>
  <p:sldIdLst>
    <p:sldId id="339" r:id="rId6"/>
    <p:sldId id="258" r:id="rId7"/>
    <p:sldId id="259" r:id="rId8"/>
    <p:sldId id="260" r:id="rId9"/>
    <p:sldId id="391" r:id="rId10"/>
    <p:sldId id="261" r:id="rId11"/>
    <p:sldId id="264" r:id="rId12"/>
    <p:sldId id="341" r:id="rId13"/>
    <p:sldId id="383" r:id="rId14"/>
    <p:sldId id="265" r:id="rId15"/>
    <p:sldId id="340" r:id="rId17"/>
    <p:sldId id="275" r:id="rId18"/>
    <p:sldId id="311" r:id="rId19"/>
    <p:sldId id="314" r:id="rId20"/>
    <p:sldId id="382" r:id="rId21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281"/>
    <a:srgbClr val="834E02"/>
    <a:srgbClr val="C70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226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2048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0A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tags" Target="../tags/tag1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tags" Target="../tags/tag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hyperlink" Target="2-&#35270;&#39057;-06-&#28082;&#20307;&#27832;&#33150;&#30340;&#26465;&#20214;.flv" TargetMode="Externa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1.GIF"/><Relationship Id="rId1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81" name="图片 162821" descr="02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415925"/>
            <a:ext cx="856612" cy="125095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7170" name="文本框 4"/>
          <p:cNvSpPr txBox="1"/>
          <p:nvPr/>
        </p:nvSpPr>
        <p:spPr>
          <a:xfrm>
            <a:off x="2693988" y="698500"/>
            <a:ext cx="3756025" cy="968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57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2.2 </a:t>
            </a:r>
            <a:r>
              <a:rPr lang="zh-CN" altLang="en-US" sz="57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汽化      </a:t>
            </a:r>
            <a:endParaRPr lang="zh-CN" altLang="en-US" b="1">
              <a:solidFill>
                <a:srgbClr val="BFBFB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打扫卫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" y="2081530"/>
            <a:ext cx="8984615" cy="4606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5965" y="1809750"/>
            <a:ext cx="5986145" cy="629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500" b="1">
                <a:solidFill>
                  <a:schemeClr val="tx1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蒸发</a:t>
            </a:r>
            <a:r>
              <a:rPr lang="zh-CN" altLang="en-US" sz="3500" b="1">
                <a:sym typeface="+mn-ea"/>
              </a:rPr>
              <a:t>：表面的缓慢的汽化现象</a:t>
            </a:r>
            <a:endParaRPr lang="zh-CN" altLang="en-US" sz="3500"/>
          </a:p>
        </p:txBody>
      </p:sp>
      <p:sp>
        <p:nvSpPr>
          <p:cNvPr id="8193" name="内容占位符 2"/>
          <p:cNvSpPr>
            <a:spLocks noGrp="1"/>
          </p:cNvSpPr>
          <p:nvPr>
            <p:ph idx="1"/>
          </p:nvPr>
        </p:nvSpPr>
        <p:spPr>
          <a:xfrm>
            <a:off x="5217795" y="1033145"/>
            <a:ext cx="3439795" cy="776605"/>
          </a:xfrm>
        </p:spPr>
        <p:txBody>
          <a:bodyPr anchor="t"/>
          <a:p>
            <a:pPr marL="0" indent="0">
              <a:buNone/>
            </a:pPr>
            <a:r>
              <a:rPr lang="zh-CN" altLang="en-US" sz="35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液态 </a:t>
            </a:r>
            <a:r>
              <a:rPr lang="en-US" altLang="zh-CN" sz="35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zh-CN" altLang="en-US" sz="35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气态</a:t>
            </a:r>
            <a:endParaRPr lang="zh-CN" altLang="en-US" sz="35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19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3450" y="481013"/>
            <a:ext cx="2987675" cy="5894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文本框 4"/>
          <p:cNvSpPr txBox="1"/>
          <p:nvPr/>
        </p:nvSpPr>
        <p:spPr>
          <a:xfrm>
            <a:off x="155575" y="1217613"/>
            <a:ext cx="6265863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00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000">
                <a:latin typeface="Arial" panose="020B0604020202020204" pitchFamily="34" charset="0"/>
                <a:ea typeface="宋体" panose="02010600030101010101" pitchFamily="2" charset="-122"/>
              </a:rPr>
              <a:t>、准备：</a:t>
            </a:r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铁架台、石棉网、</a:t>
            </a:r>
            <a:r>
              <a:rPr lang="zh-CN" altLang="en-US" sz="3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酒精灯</a:t>
            </a:r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、烧杯、硬纸板、</a:t>
            </a:r>
            <a:r>
              <a:rPr lang="zh-CN" altLang="en-US" sz="3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温度计</a:t>
            </a:r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、计时器</a:t>
            </a:r>
            <a:endParaRPr lang="zh-CN" altLang="en-US" sz="3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59" name="文本框 6"/>
          <p:cNvSpPr txBox="1"/>
          <p:nvPr/>
        </p:nvSpPr>
        <p:spPr>
          <a:xfrm>
            <a:off x="150495" y="2661285"/>
            <a:ext cx="5863590" cy="2261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00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3000">
                <a:latin typeface="Arial" panose="020B0604020202020204" pitchFamily="34" charset="0"/>
                <a:ea typeface="宋体" panose="02010600030101010101" pitchFamily="2" charset="-122"/>
              </a:rPr>
              <a:t>、组装：</a:t>
            </a:r>
            <a:r>
              <a:rPr lang="zh-CN" altLang="en-US" sz="3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自下而上</a:t>
            </a:r>
            <a:endParaRPr lang="zh-CN" altLang="en-US" sz="3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3000" b="1">
                <a:sym typeface="+mn-ea"/>
              </a:rPr>
              <a:t>①酒精灯使用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外焰</a:t>
            </a:r>
            <a:r>
              <a:rPr lang="zh-CN" altLang="en-US" sz="3000" b="1">
                <a:sym typeface="+mn-ea"/>
              </a:rPr>
              <a:t>进行加热</a:t>
            </a:r>
            <a:endParaRPr lang="zh-CN" altLang="en-US" sz="3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b="1">
                <a:sym typeface="+mn-ea"/>
              </a:rPr>
              <a:t>②玻璃泡与液体</a:t>
            </a:r>
            <a:r>
              <a:rPr lang="zh-CN" altLang="en-US" sz="3000" b="1">
                <a:solidFill>
                  <a:srgbClr val="FF0000"/>
                </a:solidFill>
                <a:sym typeface="+mn-ea"/>
              </a:rPr>
              <a:t>充分接触</a:t>
            </a:r>
            <a:endParaRPr lang="zh-CN" altLang="en-US" sz="3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 sz="3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3" name="标题 1"/>
          <p:cNvSpPr>
            <a:spLocks noGrp="1"/>
          </p:cNvSpPr>
          <p:nvPr>
            <p:ph type="title"/>
          </p:nvPr>
        </p:nvSpPr>
        <p:spPr>
          <a:xfrm>
            <a:off x="333375" y="274638"/>
            <a:ext cx="5257800" cy="1143000"/>
          </a:xfrm>
        </p:spPr>
        <p:txBody>
          <a:bodyPr anchor="ctr"/>
          <a:p>
            <a:r>
              <a:rPr lang="zh-CN" altLang="en-US" sz="3400" b="1">
                <a:solidFill>
                  <a:srgbClr val="C00000"/>
                </a:solidFill>
              </a:rPr>
              <a:t>实验三</a:t>
            </a:r>
            <a:r>
              <a:rPr lang="en-US" altLang="zh-CN" sz="3400" b="1">
                <a:solidFill>
                  <a:srgbClr val="C00000"/>
                </a:solidFill>
              </a:rPr>
              <a:t> </a:t>
            </a:r>
            <a:r>
              <a:rPr lang="zh-CN" altLang="en-US" sz="3400" b="1"/>
              <a:t> </a:t>
            </a:r>
            <a:r>
              <a:rPr lang="zh-CN" altLang="en-US" sz="3400" b="1">
                <a:sym typeface="宋体" panose="02010600030101010101" pitchFamily="2" charset="-122"/>
              </a:rPr>
              <a:t>观察水的</a:t>
            </a:r>
            <a:r>
              <a:rPr lang="zh-CN" altLang="en-US" sz="3400" b="1"/>
              <a:t>沸腾</a:t>
            </a:r>
            <a:endParaRPr lang="zh-CN" altLang="en-US" sz="3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标题 1"/>
          <p:cNvSpPr>
            <a:spLocks noGrp="1"/>
          </p:cNvSpPr>
          <p:nvPr>
            <p:ph type="title"/>
          </p:nvPr>
        </p:nvSpPr>
        <p:spPr>
          <a:xfrm>
            <a:off x="100965" y="1417955"/>
            <a:ext cx="8639175" cy="3003550"/>
          </a:xfrm>
        </p:spPr>
        <p:txBody>
          <a:bodyPr anchor="ctr"/>
          <a:p>
            <a:pPr algn="l">
              <a:lnSpc>
                <a:spcPct val="130000"/>
              </a:lnSpc>
            </a:pPr>
            <a:r>
              <a:rPr lang="zh-CN" altLang="en-US" sz="3300" b="1"/>
              <a:t>实验与记录 </a:t>
            </a:r>
            <a:r>
              <a:rPr lang="en-US" altLang="zh-CN" sz="26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P35</a:t>
            </a:r>
            <a:br>
              <a:rPr lang="zh-CN" altLang="en-US" sz="3000" b="1"/>
            </a:br>
            <a:r>
              <a:rPr lang="zh-CN" altLang="en-US" sz="3000" b="1"/>
              <a:t>①</a:t>
            </a:r>
            <a:r>
              <a:rPr lang="zh-CN" alt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观察记录</a:t>
            </a:r>
            <a:r>
              <a:rPr lang="zh-CN" altLang="en-US" sz="3000" b="1"/>
              <a:t>：在水温</a:t>
            </a:r>
            <a:r>
              <a:rPr lang="zh-CN" altLang="en-US" sz="3000" b="1" u="sng"/>
              <a:t>升高到</a:t>
            </a:r>
            <a:r>
              <a:rPr lang="en-US" altLang="zh-CN" sz="3000" b="1" u="sng"/>
              <a:t>90℃</a:t>
            </a:r>
            <a:r>
              <a:rPr lang="zh-CN" altLang="en-US" sz="3000" b="1" u="sng"/>
              <a:t>开始计时，每隔</a:t>
            </a:r>
            <a:r>
              <a:rPr lang="en-US" altLang="zh-CN" sz="3000" b="1" u="sng"/>
              <a:t>1min</a:t>
            </a:r>
            <a:r>
              <a:rPr lang="zh-CN" altLang="en-US" sz="3000" b="1" u="sng"/>
              <a:t>记录一次温度计的示数，同时</a:t>
            </a:r>
            <a:r>
              <a:rPr lang="zh-CN" altLang="en-US" sz="3000" b="1" u="sng">
                <a:sym typeface="+mn-ea"/>
              </a:rPr>
              <a:t>观察气泡现象</a:t>
            </a:r>
            <a:r>
              <a:rPr lang="zh-CN" altLang="en-US" sz="3000" b="1">
                <a:sym typeface="+mn-ea"/>
              </a:rPr>
              <a:t>，直到水沸腾并持续</a:t>
            </a:r>
            <a:r>
              <a:rPr lang="en-US" altLang="zh-CN" sz="3000" b="1">
                <a:sym typeface="+mn-ea"/>
              </a:rPr>
              <a:t>2min</a:t>
            </a:r>
            <a:r>
              <a:rPr lang="zh-CN" altLang="en-US" sz="3000" b="1">
                <a:sym typeface="+mn-ea"/>
              </a:rPr>
              <a:t>后停止。</a:t>
            </a:r>
            <a:br>
              <a:rPr lang="zh-CN" altLang="en-US" sz="3000" b="1">
                <a:sym typeface="+mn-ea"/>
              </a:rPr>
            </a:br>
            <a:r>
              <a:rPr lang="zh-CN" altLang="en-US" sz="3000" b="1">
                <a:sym typeface="+mn-ea"/>
              </a:rPr>
              <a:t>②</a:t>
            </a:r>
            <a:r>
              <a:rPr lang="zh-CN" alt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数据处理</a:t>
            </a:r>
            <a:r>
              <a:rPr lang="zh-CN" altLang="en-US" sz="3000" b="1">
                <a:sym typeface="+mn-ea"/>
              </a:rPr>
              <a:t>：</a:t>
            </a:r>
            <a:r>
              <a:rPr lang="zh-CN" altLang="en-US" sz="3000" b="1" u="sng">
                <a:sym typeface="+mn-ea"/>
              </a:rPr>
              <a:t>盖灭酒精灯</a:t>
            </a:r>
            <a:r>
              <a:rPr lang="zh-CN" altLang="en-US" sz="3000" b="1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30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冷却后再整理仪器。</a:t>
            </a:r>
            <a:r>
              <a:rPr lang="zh-CN" altLang="en-US" sz="3000" b="1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根</a:t>
            </a:r>
            <a:r>
              <a:rPr lang="zh-CN" altLang="en-US" sz="3000" b="1" u="sng">
                <a:sym typeface="+mn-ea"/>
              </a:rPr>
              <a:t>据实验数据</a:t>
            </a:r>
            <a:r>
              <a:rPr lang="zh-CN" altLang="en-US" sz="3000" b="1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描点连线</a:t>
            </a:r>
            <a:r>
              <a:rPr lang="zh-CN" altLang="en-US" sz="3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，做出温度随时间的变化图像</a:t>
            </a:r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0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4180840" y="523875"/>
            <a:ext cx="4971415" cy="1071880"/>
          </a:xfrm>
          <a:prstGeom prst="wedgeEllipseCallout">
            <a:avLst>
              <a:gd name="adj1" fmla="val -20276"/>
              <a:gd name="adj2" fmla="val 77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700" b="1">
                <a:solidFill>
                  <a:srgbClr val="FF0000"/>
                </a:solidFill>
                <a:sym typeface="+mn-ea"/>
              </a:rPr>
              <a:t>两人一组，</a:t>
            </a:r>
            <a:endParaRPr lang="zh-CN" altLang="en-US" sz="2700" b="1">
              <a:solidFill>
                <a:srgbClr val="FF0000"/>
              </a:solidFill>
            </a:endParaRPr>
          </a:p>
          <a:p>
            <a:pPr algn="ctr"/>
            <a:r>
              <a:rPr lang="zh-CN" altLang="en-US" sz="2700" b="1">
                <a:solidFill>
                  <a:srgbClr val="FF0000"/>
                </a:solidFill>
                <a:sym typeface="+mn-ea"/>
              </a:rPr>
              <a:t>一人计时并观察现象，一人读数</a:t>
            </a:r>
            <a:endParaRPr lang="zh-CN" altLang="en-US" sz="2700"/>
          </a:p>
        </p:txBody>
      </p:sp>
      <p:sp>
        <p:nvSpPr>
          <p:cNvPr id="4" name="文本框 8"/>
          <p:cNvSpPr txBox="1"/>
          <p:nvPr/>
        </p:nvSpPr>
        <p:spPr>
          <a:xfrm>
            <a:off x="100965" y="4834890"/>
            <a:ext cx="86340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000" b="1">
                <a:solidFill>
                  <a:srgbClr val="0232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安全注意：</a:t>
            </a:r>
            <a:endParaRPr lang="zh-CN" altLang="en-US" sz="3000" b="1">
              <a:solidFill>
                <a:srgbClr val="0232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000" b="1">
                <a:solidFill>
                  <a:srgbClr val="0232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切勿碰翻烧杯，</a:t>
            </a:r>
            <a:r>
              <a:rPr lang="zh-CN" altLang="en-US" sz="3000" b="1" u="sng">
                <a:solidFill>
                  <a:srgbClr val="0232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石棉网和烧杯</a:t>
            </a:r>
            <a:r>
              <a:rPr lang="zh-CN" altLang="en-US" sz="3000" b="1">
                <a:solidFill>
                  <a:srgbClr val="0232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温度过高，防止烫伤！</a:t>
            </a:r>
            <a:endParaRPr lang="zh-CN" altLang="en-US" sz="3000" b="1">
              <a:solidFill>
                <a:srgbClr val="0232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506" name="标题 1"/>
          <p:cNvSpPr>
            <a:spLocks noGrp="1"/>
          </p:cNvSpPr>
          <p:nvPr/>
        </p:nvSpPr>
        <p:spPr>
          <a:xfrm>
            <a:off x="647065" y="117793"/>
            <a:ext cx="5257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r>
              <a:rPr lang="zh-CN" altLang="en-US" sz="3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实验</a:t>
            </a:r>
            <a:r>
              <a:rPr lang="zh-CN" sz="3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三</a:t>
            </a:r>
            <a:r>
              <a:rPr lang="en-US" altLang="zh-CN" sz="34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观察水的</a:t>
            </a:r>
            <a:r>
              <a:rPr lang="zh-CN" altLang="en-US" sz="34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沸腾</a:t>
            </a:r>
            <a:endParaRPr lang="zh-CN" altLang="en-US" sz="3400" b="1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7051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9600" cy="927100"/>
          </a:xfrm>
        </p:spPr>
        <p:txBody>
          <a:bodyPr anchor="ctr"/>
          <a:p>
            <a:r>
              <a:rPr lang="zh-CN" altLang="en-US"/>
              <a:t>观察现象</a:t>
            </a:r>
            <a:endParaRPr lang="zh-CN" altLang="en-US"/>
          </a:p>
        </p:txBody>
      </p:sp>
      <p:pic>
        <p:nvPicPr>
          <p:cNvPr id="22552" name="标题 149507">
            <a:hlinkClick r:id="" action="ppaction://hlinkshowjump?jump=nextslide"/>
          </p:cNvPr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404813"/>
            <a:ext cx="742950" cy="590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3" name="文本框 1"/>
          <p:cNvSpPr txBox="1"/>
          <p:nvPr/>
        </p:nvSpPr>
        <p:spPr>
          <a:xfrm>
            <a:off x="468630" y="995680"/>
            <a:ext cx="5618163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沸腾前后的气泡状态？</a:t>
            </a:r>
            <a:endParaRPr lang="zh-CN" altLang="en-US" sz="3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气泡现象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7200" y="1548765"/>
            <a:ext cx="8228965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0928" name="Group 512"/>
          <p:cNvGrpSpPr/>
          <p:nvPr/>
        </p:nvGrpSpPr>
        <p:grpSpPr>
          <a:xfrm>
            <a:off x="2727325" y="1512888"/>
            <a:ext cx="5756275" cy="4725987"/>
            <a:chOff x="1718" y="953"/>
            <a:chExt cx="3626" cy="2977"/>
          </a:xfrm>
        </p:grpSpPr>
        <p:sp>
          <p:nvSpPr>
            <p:cNvPr id="23554" name="Text Box 411"/>
            <p:cNvSpPr txBox="1"/>
            <p:nvPr/>
          </p:nvSpPr>
          <p:spPr>
            <a:xfrm>
              <a:off x="1822" y="3313"/>
              <a:ext cx="426" cy="361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90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55" name="Text Box 405"/>
            <p:cNvSpPr txBox="1"/>
            <p:nvPr/>
          </p:nvSpPr>
          <p:spPr>
            <a:xfrm>
              <a:off x="2232" y="953"/>
              <a:ext cx="791" cy="535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温度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/℃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56" name="Text Box 406"/>
            <p:cNvSpPr txBox="1"/>
            <p:nvPr/>
          </p:nvSpPr>
          <p:spPr>
            <a:xfrm>
              <a:off x="4340" y="3129"/>
              <a:ext cx="1004" cy="376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zh-CN" altLang="en-US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时间</a:t>
              </a:r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/min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57" name="Text Box 407"/>
            <p:cNvSpPr txBox="1"/>
            <p:nvPr/>
          </p:nvSpPr>
          <p:spPr>
            <a:xfrm>
              <a:off x="2078" y="3416"/>
              <a:ext cx="332" cy="514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58" name="Text Box 408"/>
            <p:cNvSpPr txBox="1"/>
            <p:nvPr/>
          </p:nvSpPr>
          <p:spPr>
            <a:xfrm>
              <a:off x="2353" y="3416"/>
              <a:ext cx="377" cy="330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59" name="Text Box 409"/>
            <p:cNvSpPr txBox="1"/>
            <p:nvPr/>
          </p:nvSpPr>
          <p:spPr>
            <a:xfrm>
              <a:off x="3416" y="3416"/>
              <a:ext cx="464" cy="330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10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60" name="Text Box 410"/>
            <p:cNvSpPr txBox="1"/>
            <p:nvPr/>
          </p:nvSpPr>
          <p:spPr>
            <a:xfrm>
              <a:off x="3724" y="3416"/>
              <a:ext cx="429" cy="330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12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61" name="Text Box 412"/>
            <p:cNvSpPr txBox="1"/>
            <p:nvPr/>
          </p:nvSpPr>
          <p:spPr>
            <a:xfrm>
              <a:off x="1823" y="2576"/>
              <a:ext cx="474" cy="352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95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62" name="Text Box 413"/>
            <p:cNvSpPr txBox="1"/>
            <p:nvPr/>
          </p:nvSpPr>
          <p:spPr>
            <a:xfrm>
              <a:off x="1718" y="1868"/>
              <a:ext cx="530" cy="394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100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23563" name="Group 418"/>
            <p:cNvGrpSpPr/>
            <p:nvPr/>
          </p:nvGrpSpPr>
          <p:grpSpPr>
            <a:xfrm>
              <a:off x="2131" y="1002"/>
              <a:ext cx="2507" cy="2452"/>
              <a:chOff x="2316" y="1117"/>
              <a:chExt cx="2361" cy="2310"/>
            </a:xfrm>
          </p:grpSpPr>
          <p:sp>
            <p:nvSpPr>
              <p:cNvPr id="23564" name="Line 375"/>
              <p:cNvSpPr/>
              <p:nvPr/>
            </p:nvSpPr>
            <p:spPr>
              <a:xfrm>
                <a:off x="2319" y="3423"/>
                <a:ext cx="2358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lg"/>
              </a:ln>
            </p:spPr>
          </p:sp>
          <p:sp>
            <p:nvSpPr>
              <p:cNvPr id="23565" name="Line 376"/>
              <p:cNvSpPr/>
              <p:nvPr/>
            </p:nvSpPr>
            <p:spPr>
              <a:xfrm flipV="1">
                <a:off x="2319" y="1117"/>
                <a:ext cx="0" cy="231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lg"/>
              </a:ln>
            </p:spPr>
          </p:sp>
          <p:sp>
            <p:nvSpPr>
              <p:cNvPr id="23566" name="Line 377"/>
              <p:cNvSpPr/>
              <p:nvPr/>
            </p:nvSpPr>
            <p:spPr>
              <a:xfrm>
                <a:off x="2319" y="1389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67" name="Line 378"/>
              <p:cNvSpPr/>
              <p:nvPr/>
            </p:nvSpPr>
            <p:spPr>
              <a:xfrm flipV="1">
                <a:off x="4292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68" name="Line 379"/>
              <p:cNvSpPr/>
              <p:nvPr/>
            </p:nvSpPr>
            <p:spPr>
              <a:xfrm flipV="1">
                <a:off x="2453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69" name="Line 380"/>
              <p:cNvSpPr/>
              <p:nvPr/>
            </p:nvSpPr>
            <p:spPr>
              <a:xfrm flipV="1">
                <a:off x="2584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0" name="Line 381"/>
              <p:cNvSpPr/>
              <p:nvPr/>
            </p:nvSpPr>
            <p:spPr>
              <a:xfrm flipV="1">
                <a:off x="2715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1" name="Line 382"/>
              <p:cNvSpPr/>
              <p:nvPr/>
            </p:nvSpPr>
            <p:spPr>
              <a:xfrm flipV="1">
                <a:off x="2847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2" name="Line 383"/>
              <p:cNvSpPr/>
              <p:nvPr/>
            </p:nvSpPr>
            <p:spPr>
              <a:xfrm flipV="1">
                <a:off x="2978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3" name="Line 384"/>
              <p:cNvSpPr/>
              <p:nvPr/>
            </p:nvSpPr>
            <p:spPr>
              <a:xfrm flipV="1">
                <a:off x="3109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4" name="Line 385"/>
              <p:cNvSpPr/>
              <p:nvPr/>
            </p:nvSpPr>
            <p:spPr>
              <a:xfrm flipV="1">
                <a:off x="3241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5" name="Line 386"/>
              <p:cNvSpPr/>
              <p:nvPr/>
            </p:nvSpPr>
            <p:spPr>
              <a:xfrm flipV="1">
                <a:off x="3372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6" name="Line 387"/>
              <p:cNvSpPr/>
              <p:nvPr/>
            </p:nvSpPr>
            <p:spPr>
              <a:xfrm flipV="1">
                <a:off x="3503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7" name="Line 388"/>
              <p:cNvSpPr/>
              <p:nvPr/>
            </p:nvSpPr>
            <p:spPr>
              <a:xfrm flipV="1">
                <a:off x="3635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8" name="Line 389"/>
              <p:cNvSpPr/>
              <p:nvPr/>
            </p:nvSpPr>
            <p:spPr>
              <a:xfrm flipV="1">
                <a:off x="3766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79" name="Line 390"/>
              <p:cNvSpPr/>
              <p:nvPr/>
            </p:nvSpPr>
            <p:spPr>
              <a:xfrm flipV="1">
                <a:off x="3898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0" name="Line 391"/>
              <p:cNvSpPr/>
              <p:nvPr/>
            </p:nvSpPr>
            <p:spPr>
              <a:xfrm flipV="1">
                <a:off x="4029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1" name="Line 392"/>
              <p:cNvSpPr/>
              <p:nvPr/>
            </p:nvSpPr>
            <p:spPr>
              <a:xfrm flipV="1">
                <a:off x="4160" y="1389"/>
                <a:ext cx="0" cy="2031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2" name="Line 393"/>
              <p:cNvSpPr/>
              <p:nvPr/>
            </p:nvSpPr>
            <p:spPr>
              <a:xfrm>
                <a:off x="2321" y="3294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3" name="Line 394"/>
              <p:cNvSpPr/>
              <p:nvPr/>
            </p:nvSpPr>
            <p:spPr>
              <a:xfrm>
                <a:off x="2321" y="3158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4" name="Line 395"/>
              <p:cNvSpPr/>
              <p:nvPr/>
            </p:nvSpPr>
            <p:spPr>
              <a:xfrm>
                <a:off x="2321" y="3022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5" name="Line 396"/>
              <p:cNvSpPr/>
              <p:nvPr/>
            </p:nvSpPr>
            <p:spPr>
              <a:xfrm>
                <a:off x="2321" y="2886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6" name="Line 397"/>
              <p:cNvSpPr/>
              <p:nvPr/>
            </p:nvSpPr>
            <p:spPr>
              <a:xfrm>
                <a:off x="2322" y="2750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7" name="Line 398"/>
              <p:cNvSpPr/>
              <p:nvPr/>
            </p:nvSpPr>
            <p:spPr>
              <a:xfrm>
                <a:off x="2321" y="2614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8" name="Line 399"/>
              <p:cNvSpPr/>
              <p:nvPr/>
            </p:nvSpPr>
            <p:spPr>
              <a:xfrm>
                <a:off x="2321" y="2478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89" name="Line 400"/>
              <p:cNvSpPr/>
              <p:nvPr/>
            </p:nvSpPr>
            <p:spPr>
              <a:xfrm>
                <a:off x="2321" y="2341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90" name="Line 401"/>
              <p:cNvSpPr/>
              <p:nvPr/>
            </p:nvSpPr>
            <p:spPr>
              <a:xfrm>
                <a:off x="2321" y="2205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91" name="Line 402"/>
              <p:cNvSpPr/>
              <p:nvPr/>
            </p:nvSpPr>
            <p:spPr>
              <a:xfrm>
                <a:off x="2321" y="2069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92" name="Line 414"/>
              <p:cNvSpPr/>
              <p:nvPr/>
            </p:nvSpPr>
            <p:spPr>
              <a:xfrm>
                <a:off x="2316" y="1933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93" name="Line 415"/>
              <p:cNvSpPr/>
              <p:nvPr/>
            </p:nvSpPr>
            <p:spPr>
              <a:xfrm>
                <a:off x="2316" y="1797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94" name="Line 416"/>
              <p:cNvSpPr/>
              <p:nvPr/>
            </p:nvSpPr>
            <p:spPr>
              <a:xfrm>
                <a:off x="2316" y="1661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95" name="Line 417"/>
              <p:cNvSpPr/>
              <p:nvPr/>
            </p:nvSpPr>
            <p:spPr>
              <a:xfrm>
                <a:off x="2316" y="1525"/>
                <a:ext cx="1970" cy="0"/>
              </a:xfrm>
              <a:prstGeom prst="line">
                <a:avLst/>
              </a:prstGeom>
              <a:ln w="2540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3596" name="Text Box 419"/>
            <p:cNvSpPr txBox="1"/>
            <p:nvPr/>
          </p:nvSpPr>
          <p:spPr>
            <a:xfrm>
              <a:off x="1718" y="1146"/>
              <a:ext cx="530" cy="394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105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97" name="Text Box 420"/>
            <p:cNvSpPr txBox="1"/>
            <p:nvPr/>
          </p:nvSpPr>
          <p:spPr>
            <a:xfrm>
              <a:off x="2633" y="3419"/>
              <a:ext cx="377" cy="330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4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98" name="Text Box 421"/>
            <p:cNvSpPr txBox="1"/>
            <p:nvPr/>
          </p:nvSpPr>
          <p:spPr>
            <a:xfrm>
              <a:off x="2922" y="3419"/>
              <a:ext cx="377" cy="330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99" name="Text Box 422"/>
            <p:cNvSpPr txBox="1"/>
            <p:nvPr/>
          </p:nvSpPr>
          <p:spPr>
            <a:xfrm>
              <a:off x="3190" y="3419"/>
              <a:ext cx="377" cy="330"/>
            </a:xfrm>
            <a:prstGeom prst="rect">
              <a:avLst/>
            </a:prstGeom>
            <a:noFill/>
            <a:ln w="25400">
              <a:noFill/>
            </a:ln>
          </p:spPr>
          <p:txBody>
            <a:bodyPr lIns="0" tIns="0" rIns="0" bIns="0" anchor="t"/>
            <a:p>
              <a:pPr algn="just" defTabSz="1132205"/>
              <a:r>
                <a:rPr lang="en-US" altLang="zh-CN" sz="2800" dirty="0">
                  <a:latin typeface="Times New Roman" panose="02020603050405020304" pitchFamily="18" charset="0"/>
                  <a:ea typeface="宋体" panose="02010600030101010101" pitchFamily="2" charset="-122"/>
                </a:rPr>
                <a:t>8</a:t>
              </a:r>
              <a:endPara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3615" name="Text Box 355"/>
          <p:cNvSpPr txBox="1"/>
          <p:nvPr/>
        </p:nvSpPr>
        <p:spPr>
          <a:xfrm>
            <a:off x="2041525" y="5978525"/>
            <a:ext cx="295275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A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、建立坐标轴</a:t>
            </a:r>
            <a:endParaRPr lang="en-US" altLang="zh-CN" sz="24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3616" name="Rectangle 356"/>
          <p:cNvSpPr/>
          <p:nvPr/>
        </p:nvSpPr>
        <p:spPr>
          <a:xfrm>
            <a:off x="4524375" y="5978525"/>
            <a:ext cx="1728788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B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、描点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3617" name="Rectangle 359"/>
          <p:cNvSpPr/>
          <p:nvPr/>
        </p:nvSpPr>
        <p:spPr>
          <a:xfrm>
            <a:off x="6035675" y="5978525"/>
            <a:ext cx="1728788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C</a:t>
            </a:r>
            <a:r>
              <a:rPr lang="zh-CN" altLang="en-US" sz="2400" b="1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、连线</a:t>
            </a:r>
            <a:endParaRPr lang="zh-CN" altLang="en-US" sz="2400" b="1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23618" name="Group 366"/>
          <p:cNvGrpSpPr/>
          <p:nvPr/>
        </p:nvGrpSpPr>
        <p:grpSpPr>
          <a:xfrm>
            <a:off x="981075" y="1455738"/>
            <a:ext cx="7580313" cy="4381500"/>
            <a:chOff x="1230" y="1026"/>
            <a:chExt cx="4145" cy="2586"/>
          </a:xfrm>
        </p:grpSpPr>
        <p:grpSp>
          <p:nvGrpSpPr>
            <p:cNvPr id="23619" name="Group 338"/>
            <p:cNvGrpSpPr/>
            <p:nvPr/>
          </p:nvGrpSpPr>
          <p:grpSpPr>
            <a:xfrm>
              <a:off x="1230" y="1485"/>
              <a:ext cx="178" cy="390"/>
              <a:chOff x="1426" y="2568"/>
              <a:chExt cx="178" cy="390"/>
            </a:xfrm>
          </p:grpSpPr>
          <p:sp>
            <p:nvSpPr>
              <p:cNvPr id="60755" name="AutoShape 339"/>
              <p:cNvSpPr>
                <a:spLocks noChangeArrowheads="1"/>
              </p:cNvSpPr>
              <p:nvPr/>
            </p:nvSpPr>
            <p:spPr bwMode="blackWhite">
              <a:xfrm rot="5400000">
                <a:off x="1351" y="2705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56" name="Rectangle 340"/>
              <p:cNvSpPr>
                <a:spLocks noChangeArrowheads="1"/>
              </p:cNvSpPr>
              <p:nvPr/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757" name="Rectangle 341"/>
              <p:cNvSpPr>
                <a:spLocks noChangeArrowheads="1"/>
              </p:cNvSpPr>
              <p:nvPr/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623" name="AutoShape 342"/>
            <p:cNvSpPr/>
            <p:nvPr/>
          </p:nvSpPr>
          <p:spPr>
            <a:xfrm>
              <a:off x="1419" y="1026"/>
              <a:ext cx="3956" cy="2586"/>
            </a:xfrm>
            <a:prstGeom prst="roundRect">
              <a:avLst>
                <a:gd name="adj" fmla="val 7315"/>
              </a:avLst>
            </a:prstGeom>
            <a:noFill/>
            <a:ln w="22225" cap="rnd" cmpd="sng">
              <a:solidFill>
                <a:srgbClr val="1C1C1C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4" name="Group 506"/>
          <p:cNvGraphicFramePr>
            <a:graphicFrameLocks noGrp="1"/>
          </p:cNvGraphicFramePr>
          <p:nvPr/>
        </p:nvGraphicFramePr>
        <p:xfrm>
          <a:off x="188913" y="476250"/>
          <a:ext cx="8780463" cy="903288"/>
        </p:xfrm>
        <a:graphic>
          <a:graphicData uri="http://schemas.openxmlformats.org/drawingml/2006/table">
            <a:tbl>
              <a:tblPr/>
              <a:tblGrid>
                <a:gridCol w="1366837"/>
                <a:gridCol w="576580"/>
                <a:gridCol w="647383"/>
                <a:gridCol w="576262"/>
                <a:gridCol w="647700"/>
                <a:gridCol w="576263"/>
                <a:gridCol w="720725"/>
                <a:gridCol w="719137"/>
                <a:gridCol w="720725"/>
                <a:gridCol w="719138"/>
                <a:gridCol w="727075"/>
                <a:gridCol w="782637"/>
              </a:tblGrid>
              <a:tr h="368300"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时间/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min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8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温度/</a:t>
                      </a:r>
                      <a:r>
                        <a:rPr kumimoji="0" lang="zh-CN" alt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0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Group 506"/>
          <p:cNvGraphicFramePr>
            <a:graphicFrameLocks noGrp="1"/>
          </p:cNvGraphicFramePr>
          <p:nvPr/>
        </p:nvGraphicFramePr>
        <p:xfrm>
          <a:off x="1555433" y="894080"/>
          <a:ext cx="7413625" cy="485775"/>
        </p:xfrm>
        <a:graphic>
          <a:graphicData uri="http://schemas.openxmlformats.org/drawingml/2006/table">
            <a:tbl>
              <a:tblPr/>
              <a:tblGrid>
                <a:gridCol w="576263"/>
                <a:gridCol w="647700"/>
                <a:gridCol w="576262"/>
                <a:gridCol w="647700"/>
                <a:gridCol w="576263"/>
                <a:gridCol w="720725"/>
                <a:gridCol w="719137"/>
                <a:gridCol w="720725"/>
                <a:gridCol w="719138"/>
                <a:gridCol w="727075"/>
                <a:gridCol w="782637"/>
              </a:tblGrid>
              <a:tr h="485775"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90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92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94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96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98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113220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100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3157" marR="113157" marT="56579" marB="5657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0916" name="Group 500"/>
          <p:cNvGrpSpPr/>
          <p:nvPr/>
        </p:nvGrpSpPr>
        <p:grpSpPr>
          <a:xfrm>
            <a:off x="3351213" y="3149600"/>
            <a:ext cx="2281237" cy="2352675"/>
            <a:chOff x="2303" y="2042"/>
            <a:chExt cx="1353" cy="1396"/>
          </a:xfrm>
        </p:grpSpPr>
        <p:sp>
          <p:nvSpPr>
            <p:cNvPr id="27700" name="Oval 489"/>
            <p:cNvSpPr/>
            <p:nvPr/>
          </p:nvSpPr>
          <p:spPr>
            <a:xfrm>
              <a:off x="2303" y="3393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1" name="Oval 490"/>
            <p:cNvSpPr/>
            <p:nvPr/>
          </p:nvSpPr>
          <p:spPr>
            <a:xfrm>
              <a:off x="2434" y="3130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2" name="Oval 491"/>
            <p:cNvSpPr/>
            <p:nvPr/>
          </p:nvSpPr>
          <p:spPr>
            <a:xfrm>
              <a:off x="2557" y="285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3" name="Oval 492"/>
            <p:cNvSpPr/>
            <p:nvPr/>
          </p:nvSpPr>
          <p:spPr>
            <a:xfrm>
              <a:off x="2688" y="2589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4" name="Oval 493"/>
            <p:cNvSpPr/>
            <p:nvPr/>
          </p:nvSpPr>
          <p:spPr>
            <a:xfrm>
              <a:off x="2952" y="2048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5" name="Oval 494"/>
            <p:cNvSpPr/>
            <p:nvPr/>
          </p:nvSpPr>
          <p:spPr>
            <a:xfrm>
              <a:off x="2829" y="2307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6" name="Oval 495"/>
            <p:cNvSpPr/>
            <p:nvPr/>
          </p:nvSpPr>
          <p:spPr>
            <a:xfrm>
              <a:off x="3089" y="2048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7" name="Oval 496"/>
            <p:cNvSpPr/>
            <p:nvPr/>
          </p:nvSpPr>
          <p:spPr>
            <a:xfrm>
              <a:off x="3212" y="2042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8" name="Oval 497"/>
            <p:cNvSpPr/>
            <p:nvPr/>
          </p:nvSpPr>
          <p:spPr>
            <a:xfrm>
              <a:off x="3353" y="2046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09" name="Oval 498"/>
            <p:cNvSpPr/>
            <p:nvPr/>
          </p:nvSpPr>
          <p:spPr>
            <a:xfrm>
              <a:off x="3474" y="2048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710" name="Oval 499"/>
            <p:cNvSpPr/>
            <p:nvPr/>
          </p:nvSpPr>
          <p:spPr>
            <a:xfrm>
              <a:off x="3611" y="2048"/>
              <a:ext cx="45" cy="45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0917" name="Group 501"/>
          <p:cNvGrpSpPr/>
          <p:nvPr/>
        </p:nvGrpSpPr>
        <p:grpSpPr>
          <a:xfrm>
            <a:off x="3387725" y="3178175"/>
            <a:ext cx="2301875" cy="2276475"/>
            <a:chOff x="2326" y="2060"/>
            <a:chExt cx="1366" cy="1351"/>
          </a:xfrm>
        </p:grpSpPr>
        <p:sp>
          <p:nvSpPr>
            <p:cNvPr id="27697" name="Line 403"/>
            <p:cNvSpPr/>
            <p:nvPr/>
          </p:nvSpPr>
          <p:spPr>
            <a:xfrm flipV="1">
              <a:off x="2326" y="2060"/>
              <a:ext cx="654" cy="1351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698" name="Line 404"/>
            <p:cNvSpPr/>
            <p:nvPr/>
          </p:nvSpPr>
          <p:spPr>
            <a:xfrm>
              <a:off x="2980" y="2069"/>
              <a:ext cx="712" cy="0"/>
            </a:xfrm>
            <a:prstGeom prst="line">
              <a:avLst/>
            </a:prstGeom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3"/>
          <p:cNvPicPr>
            <a:picLocks noChangeAspect="1"/>
          </p:cNvPicPr>
          <p:nvPr/>
        </p:nvPicPr>
        <p:blipFill>
          <a:blip r:embed="rId1"/>
          <a:srcRect l="5526" t="3545" r="6993" b="8635"/>
          <a:stretch>
            <a:fillRect/>
          </a:stretch>
        </p:blipFill>
        <p:spPr>
          <a:xfrm>
            <a:off x="6379845" y="161925"/>
            <a:ext cx="2613660" cy="5175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83" name="Text Box 19">
            <a:hlinkClick r:id="rId2" action="ppaction://hlinkfile"/>
          </p:cNvPr>
          <p:cNvSpPr txBox="1"/>
          <p:nvPr/>
        </p:nvSpPr>
        <p:spPr>
          <a:xfrm>
            <a:off x="2371725" y="1446213"/>
            <a:ext cx="4078288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lIns="113157" tIns="56579" rIns="113157" bIns="56579" anchor="t">
            <a:spAutoFit/>
          </a:bodyPr>
          <a:p>
            <a:pPr defTabSz="1132205">
              <a:lnSpc>
                <a:spcPct val="125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（1）温度达到沸点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defTabSz="1132205">
              <a:lnSpc>
                <a:spcPct val="125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（2）继续吸热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578" name="文本框 3"/>
          <p:cNvSpPr txBox="1"/>
          <p:nvPr/>
        </p:nvSpPr>
        <p:spPr>
          <a:xfrm>
            <a:off x="941388" y="681038"/>
            <a:ext cx="354965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液体沸腾的条件：</a:t>
            </a:r>
            <a:endParaRPr lang="zh-CN" altLang="en-US" sz="3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79" name="文本框 4"/>
          <p:cNvSpPr txBox="1"/>
          <p:nvPr/>
        </p:nvSpPr>
        <p:spPr>
          <a:xfrm>
            <a:off x="233045" y="3010535"/>
            <a:ext cx="801433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0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</a:rPr>
              <a:t>回顾改进</a:t>
            </a:r>
            <a:r>
              <a:rPr lang="zh-CN" altLang="en-US" sz="3000" dirty="0"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endParaRPr lang="zh-CN" alt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3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为了适当缩短实验加热时间，你有何建议：</a:t>
            </a:r>
            <a:endParaRPr lang="zh-CN" altLang="en-US" sz="3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50000"/>
              </a:lnSpc>
            </a:pPr>
            <a:endParaRPr lang="zh-CN" altLang="en-US" sz="3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81" name="Text Box 23"/>
          <p:cNvSpPr txBox="1"/>
          <p:nvPr/>
        </p:nvSpPr>
        <p:spPr>
          <a:xfrm>
            <a:off x="1255395" y="4486910"/>
            <a:ext cx="3876675" cy="1577340"/>
          </a:xfrm>
          <a:prstGeom prst="rect">
            <a:avLst/>
          </a:prstGeom>
          <a:noFill/>
          <a:ln w="9525">
            <a:noFill/>
          </a:ln>
        </p:spPr>
        <p:txBody>
          <a:bodyPr wrap="square" lIns="113157" tIns="56579" rIns="113157" bIns="56579" anchor="t">
            <a:spAutoFit/>
          </a:bodyPr>
          <a:p>
            <a:pPr defTabSz="1132205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减少水的量、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defTabSz="1132205">
              <a:lnSpc>
                <a:spcPct val="6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提高水的初温、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  <a:p>
            <a:pPr defTabSz="1132205"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给烧杯加一个盖子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97825" y="632460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800">
                <a:solidFill>
                  <a:schemeClr val="accent4">
                    <a:lumMod val="50000"/>
                    <a:lumOff val="50000"/>
                  </a:schemeClr>
                </a:solidFill>
              </a:rPr>
              <a:t>两种汽化</a:t>
            </a:r>
            <a:endParaRPr lang="zh-CN" altLang="en-US" sz="180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3" grpId="0"/>
      <p:bldP spid="24579" grpId="0"/>
      <p:bldP spid="245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32125" y="2914650"/>
            <a:ext cx="3892550" cy="16300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谢谢！</a:t>
            </a:r>
            <a:endParaRPr lang="zh-CN" altLang="en-US" sz="10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7455" y="897890"/>
            <a:ext cx="540702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这节课，你收获了什么？</a:t>
            </a:r>
            <a:endParaRPr lang="zh-CN" altLang="en-US" sz="3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97825" y="632460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800">
                <a:solidFill>
                  <a:schemeClr val="accent4">
                    <a:lumMod val="50000"/>
                    <a:lumOff val="50000"/>
                  </a:schemeClr>
                </a:solidFill>
              </a:rPr>
              <a:t>异同点</a:t>
            </a:r>
            <a:endParaRPr lang="zh-CN" altLang="en-US" sz="180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/>
              <a:t>观察蒸发现象</a:t>
            </a:r>
            <a:endParaRPr lang="zh-CN" altLang="en-US"/>
          </a:p>
        </p:txBody>
      </p:sp>
      <p:sp>
        <p:nvSpPr>
          <p:cNvPr id="9218" name="内容占位符 2"/>
          <p:cNvSpPr>
            <a:spLocks noGrp="1"/>
          </p:cNvSpPr>
          <p:nvPr>
            <p:ph idx="1"/>
          </p:nvPr>
        </p:nvSpPr>
        <p:spPr>
          <a:xfrm>
            <a:off x="457200" y="1196975"/>
            <a:ext cx="8474075" cy="2230438"/>
          </a:xfrm>
        </p:spPr>
        <p:txBody>
          <a:bodyPr anchor="t"/>
          <a:p>
            <a:pPr marL="0" indent="0">
              <a:buNone/>
            </a:pPr>
            <a:r>
              <a:rPr lang="zh-CN" altLang="en-US" b="1">
                <a:solidFill>
                  <a:srgbClr val="C00000"/>
                </a:solidFill>
              </a:rPr>
              <a:t>实验</a:t>
            </a:r>
            <a:r>
              <a:rPr lang="zh-CN" b="1">
                <a:solidFill>
                  <a:srgbClr val="C00000"/>
                </a:solidFill>
              </a:rPr>
              <a:t>一</a:t>
            </a:r>
            <a:r>
              <a:rPr lang="zh-CN" altLang="en-US" b="1"/>
              <a:t>：在手背上涂一点酒精，观察酒精变化</a:t>
            </a:r>
            <a:r>
              <a:rPr lang="zh-CN" altLang="en-US"/>
              <a:t>。</a:t>
            </a:r>
            <a:endParaRPr lang="en-US" altLang="zh-CN" b="1" dirty="0">
              <a:latin typeface="华文中宋" pitchFamily="2" charset="-122"/>
              <a:ea typeface="华文中宋" pitchFamily="2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b="1" dirty="0">
                <a:latin typeface="华文中宋" pitchFamily="2" charset="-122"/>
                <a:ea typeface="华文中宋" pitchFamily="2" charset="-122"/>
              </a:rPr>
              <a:t>1</a:t>
            </a:r>
            <a:r>
              <a:rPr lang="zh-CN" altLang="en-US" b="1" dirty="0">
                <a:latin typeface="华文中宋" pitchFamily="2" charset="-122"/>
                <a:ea typeface="华文中宋" pitchFamily="2" charset="-122"/>
              </a:rPr>
              <a:t>、酒精发生了什么变化？</a:t>
            </a:r>
            <a:endParaRPr lang="zh-CN" altLang="en-US" b="1" dirty="0">
              <a:latin typeface="华文中宋" pitchFamily="2" charset="-122"/>
              <a:ea typeface="华文中宋" pitchFamily="2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b="1" dirty="0">
                <a:latin typeface="华文中宋" pitchFamily="2" charset="-122"/>
                <a:ea typeface="华文中宋" pitchFamily="2" charset="-122"/>
              </a:rPr>
              <a:t>2</a:t>
            </a:r>
            <a:r>
              <a:rPr lang="zh-CN" altLang="en-US" b="1" dirty="0">
                <a:latin typeface="华文中宋" pitchFamily="2" charset="-122"/>
                <a:ea typeface="华文中宋" pitchFamily="2" charset="-122"/>
              </a:rPr>
              <a:t>、刚刚涂酒精的地方有何感觉？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8313" y="3324225"/>
            <a:ext cx="595788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酒精不见了，从液态变成气态。</a:t>
            </a:r>
            <a:endParaRPr lang="zh-CN" altLang="en-US" sz="3000" b="1" noProof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r>
              <a:rPr lang="zh-CN" altLang="en-US" sz="3000" b="1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手背感觉有点凉。</a:t>
            </a:r>
            <a:endParaRPr lang="zh-CN" altLang="en-US" sz="3000" noProof="1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71390" y="4012565"/>
            <a:ext cx="2577465" cy="753110"/>
          </a:xfrm>
          <a:prstGeom prst="rect">
            <a:avLst/>
          </a:prstGeom>
          <a:solidFill>
            <a:srgbClr val="F2F2F2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3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蒸发吸热</a:t>
            </a:r>
            <a:endParaRPr lang="zh-CN" altLang="en-US" sz="3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21" name="标题 149507">
            <a:hlinkClick r:id="" action="ppaction://hlinkshowjump?jump=nextslide"/>
          </p:cNvPr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404813"/>
            <a:ext cx="742950" cy="590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rPr lang="zh-CN" altLang="en-US"/>
              <a:t>用温度计测量蒸发时的温度变化</a:t>
            </a:r>
            <a:endParaRPr lang="zh-CN" altLang="en-US"/>
          </a:p>
        </p:txBody>
      </p:sp>
      <p:sp>
        <p:nvSpPr>
          <p:cNvPr id="10242" name="内容占位符 2"/>
          <p:cNvSpPr>
            <a:spLocks noGrp="1"/>
          </p:cNvSpPr>
          <p:nvPr>
            <p:ph idx="1"/>
          </p:nvPr>
        </p:nvSpPr>
        <p:spPr>
          <a:xfrm>
            <a:off x="323850" y="1666875"/>
            <a:ext cx="8496300" cy="4651375"/>
          </a:xfrm>
        </p:spPr>
        <p:txBody>
          <a:bodyPr anchor="t"/>
          <a:p>
            <a:pPr marL="0" indent="0">
              <a:buNone/>
            </a:pPr>
            <a:r>
              <a:rPr lang="zh-CN" altLang="zh-CN" b="1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实验</a:t>
            </a:r>
            <a:r>
              <a:rPr lang="zh-CN" altLang="en-US" b="1" dirty="0">
                <a:solidFill>
                  <a:srgbClr val="C00000"/>
                </a:solidFill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二</a:t>
            </a:r>
            <a:r>
              <a:rPr lang="zh-CN" altLang="en-US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：</a:t>
            </a:r>
            <a:endParaRPr lang="zh-CN" altLang="en-US" b="1" dirty="0">
              <a:latin typeface="华文中宋" pitchFamily="2" charset="-122"/>
              <a:ea typeface="华文中宋" pitchFamily="2" charset="-122"/>
              <a:sym typeface="宋体" panose="02010600030101010101" pitchFamily="2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zh-CN" altLang="en-US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将温度计置于空气中，测量</a:t>
            </a:r>
            <a:r>
              <a:rPr lang="zh-CN" altLang="en-US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室内温度</a:t>
            </a:r>
            <a:r>
              <a:rPr lang="zh-CN" altLang="en-US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；</a:t>
            </a:r>
            <a:endParaRPr lang="zh-CN" altLang="en-US" b="1" dirty="0">
              <a:latin typeface="华文中宋" pitchFamily="2" charset="-122"/>
              <a:ea typeface="华文中宋" pitchFamily="2" charset="-122"/>
              <a:sym typeface="宋体" panose="02010600030101010101" pitchFamily="2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zh-CN" altLang="en-US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将温度计的玻璃泡涂上酒精后，观察示数的变化。</a:t>
            </a:r>
            <a:endParaRPr lang="zh-CN" altLang="en-US" b="1" dirty="0">
              <a:latin typeface="华文中宋" pitchFamily="2" charset="-122"/>
              <a:ea typeface="华文中宋" pitchFamily="2" charset="-122"/>
              <a:sym typeface="宋体" panose="02010600030101010101" pitchFamily="2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1</a:t>
            </a:r>
            <a:r>
              <a:rPr lang="zh-CN" altLang="en-US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、室温是多少？</a:t>
            </a:r>
            <a:endParaRPr lang="zh-CN" altLang="en-US" b="1" dirty="0">
              <a:latin typeface="华文中宋" pitchFamily="2" charset="-122"/>
              <a:ea typeface="华文中宋" pitchFamily="2" charset="-122"/>
              <a:sym typeface="宋体" panose="02010600030101010101" pitchFamily="2" charset="-122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zh-CN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2</a:t>
            </a:r>
            <a:r>
              <a:rPr lang="zh-CN" altLang="en-US" b="1" dirty="0">
                <a:latin typeface="华文中宋" pitchFamily="2" charset="-122"/>
                <a:ea typeface="华文中宋" pitchFamily="2" charset="-122"/>
                <a:sym typeface="宋体" panose="02010600030101010101" pitchFamily="2" charset="-122"/>
              </a:rPr>
              <a:t>、温度计示数有什么变化？</a:t>
            </a:r>
            <a:endParaRPr lang="zh-CN" altLang="en-US"/>
          </a:p>
        </p:txBody>
      </p:sp>
      <p:pic>
        <p:nvPicPr>
          <p:cNvPr id="10243" name="标题 149507">
            <a:hlinkClick r:id="" action="ppaction://hlinkshowjump?jump=nextslide"/>
          </p:cNvPr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8" y="44450"/>
            <a:ext cx="742950" cy="590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标题 1"/>
          <p:cNvSpPr>
            <a:spLocks noGrp="1"/>
          </p:cNvSpPr>
          <p:nvPr>
            <p:ph type="title"/>
          </p:nvPr>
        </p:nvSpPr>
        <p:spPr>
          <a:xfrm>
            <a:off x="1400175" y="502285"/>
            <a:ext cx="7559675" cy="90805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sng" strike="noStrike" kern="1200" cap="none" spc="0" normalizeH="0" baseline="0" noProof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蒸发吸热</a:t>
            </a:r>
            <a:r>
              <a:rPr kumimoji="0" lang="zh-CN" altLang="en-US" sz="4400" b="1" i="0" u="none" strike="noStrike" kern="1200" cap="none" spc="0" normalizeH="0" baseline="0" noProof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，有</a:t>
            </a:r>
            <a:r>
              <a:rPr kumimoji="0" lang="zh-CN" altLang="en-US" sz="4400" b="1" i="0" u="none" strike="noStrike" kern="1200" cap="none" spc="0" normalizeH="0" baseline="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+mj-lt"/>
                <a:ea typeface="+mj-ea"/>
                <a:cs typeface="+mj-cs"/>
              </a:rPr>
              <a:t>降温制</a:t>
            </a:r>
            <a:r>
              <a:rPr kumimoji="0" lang="zh-CN" altLang="en-US" sz="4400" b="1" i="0" u="none" strike="noStrike" kern="1200" cap="none" spc="0" normalizeH="0" baseline="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+mj-lt"/>
                <a:ea typeface="+mj-ea"/>
                <a:cs typeface="+mj-cs"/>
              </a:rPr>
              <a:t>冷</a:t>
            </a:r>
            <a:r>
              <a:rPr kumimoji="0" lang="zh-CN" altLang="en-US" sz="4400" b="1" i="0" u="none" strike="noStrike" kern="1200" cap="none" spc="0" normalizeH="0" baseline="0" noProof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作用</a:t>
            </a:r>
            <a:endParaRPr kumimoji="0" lang="zh-CN" altLang="en-US" sz="4400" b="1" i="0" u="none" strike="noStrike" kern="1200" cap="none" spc="0" normalizeH="0" baseline="0" noProof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139565" y="3229610"/>
            <a:ext cx="4892040" cy="22644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3000" b="1" strike="noStrike" noProof="1">
                <a:solidFill>
                  <a:schemeClr val="tx1"/>
                </a:solidFill>
              </a:rPr>
              <a:t>你能举出生活中利用蒸发制冷的例子？</a:t>
            </a:r>
            <a:endParaRPr lang="zh-CN" altLang="en-US" sz="1700" strike="noStrike" noProof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8" name="标题 149507">
            <a:hlinkClick r:id="" action="ppaction://hlinkshowjump?jump=nextslide"/>
          </p:cNvPr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404813"/>
            <a:ext cx="742950" cy="59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89" name="Picture 4" descr="图片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85" y="2346960"/>
            <a:ext cx="4593590" cy="434530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2" name="Picture 6" descr="洒水降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185420"/>
            <a:ext cx="4833620" cy="6094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3" descr="洒水车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05" y="2393315"/>
            <a:ext cx="6557010" cy="427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7" name="Picture 41" descr="晾衣服的学问4-8"/>
          <p:cNvPicPr/>
          <p:nvPr/>
        </p:nvPicPr>
        <p:blipFill>
          <a:blip r:embed="rId1"/>
          <a:stretch>
            <a:fillRect/>
          </a:stretch>
        </p:blipFill>
        <p:spPr>
          <a:xfrm>
            <a:off x="4569460" y="-9525"/>
            <a:ext cx="4555490" cy="3573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3" name="标题 1"/>
          <p:cNvSpPr>
            <a:spLocks noGrp="1"/>
          </p:cNvSpPr>
          <p:nvPr>
            <p:ph type="title"/>
          </p:nvPr>
        </p:nvSpPr>
        <p:spPr>
          <a:xfrm>
            <a:off x="63500" y="414338"/>
            <a:ext cx="5219700" cy="1692275"/>
          </a:xfrm>
          <a:solidFill>
            <a:srgbClr val="D1D1F0"/>
          </a:solidFill>
        </p:spPr>
        <p:txBody>
          <a:bodyPr anchor="ctr"/>
          <a:p>
            <a:r>
              <a:rPr lang="zh-CN" altLang="en-US" sz="3900" b="1" dirty="0">
                <a:latin typeface="Times New Roman" panose="02020603050405020304" pitchFamily="18" charset="0"/>
              </a:rPr>
              <a:t>怎样让湿衣服干的更快</a:t>
            </a:r>
            <a:r>
              <a:rPr lang="zh-CN" altLang="en-US" sz="4000" b="1" dirty="0">
                <a:latin typeface="Times New Roman" panose="02020603050405020304" pitchFamily="18" charset="0"/>
              </a:rPr>
              <a:t>（水蒸发更快）</a:t>
            </a:r>
            <a:endParaRPr lang="zh-CN" altLang="en-US" sz="4000"/>
          </a:p>
        </p:txBody>
      </p:sp>
      <p:sp>
        <p:nvSpPr>
          <p:cNvPr id="162825" name="文本框 162824"/>
          <p:cNvSpPr txBox="1"/>
          <p:nvPr/>
        </p:nvSpPr>
        <p:spPr>
          <a:xfrm>
            <a:off x="374968" y="4038918"/>
            <a:ext cx="2952750" cy="2289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摊开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晒在太阳下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晾在风大处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2826" name="文本框 162825"/>
          <p:cNvSpPr txBox="1"/>
          <p:nvPr/>
        </p:nvSpPr>
        <p:spPr>
          <a:xfrm>
            <a:off x="2762885" y="3354705"/>
            <a:ext cx="6276340" cy="3014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———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液体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表面积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更大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———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液体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温度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更高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———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液体表面空气流速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更快 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2827" name="矩形 162826"/>
          <p:cNvSpPr/>
          <p:nvPr/>
        </p:nvSpPr>
        <p:spPr>
          <a:xfrm>
            <a:off x="4096068" y="3106420"/>
            <a:ext cx="2286000" cy="457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 fontScale="60000"/>
          </a:bodyPr>
          <a:p>
            <a:pPr algn="ctr" fontAlgn="base"/>
            <a:r>
              <a:rPr lang="zh-CN" altLang="en-US" sz="3600" strike="noStrike" noProof="1"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物理术语为</a:t>
            </a:r>
            <a:endParaRPr lang="zh-CN" altLang="en-US" sz="3600" strike="noStrike" noProof="1"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5" grpId="0"/>
      <p:bldP spid="162825" grpId="1"/>
      <p:bldP spid="162827" grpId="0"/>
      <p:bldP spid="162827" grpId="1"/>
      <p:bldP spid="162826" grpId="0"/>
      <p:bldP spid="1628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76850" cy="957262"/>
          </a:xfrm>
        </p:spPr>
        <p:txBody>
          <a:bodyPr anchor="ctr"/>
          <a:p>
            <a:r>
              <a:rPr lang="en-US" altLang="zh-CN"/>
              <a:t>‘</a:t>
            </a:r>
            <a:r>
              <a:rPr lang="zh-CN" altLang="en-US"/>
              <a:t>火洲</a:t>
            </a:r>
            <a:r>
              <a:rPr lang="en-US" altLang="zh-CN"/>
              <a:t>’</a:t>
            </a:r>
            <a:r>
              <a:rPr lang="zh-CN" altLang="en-US"/>
              <a:t>里的坎儿井</a:t>
            </a:r>
            <a:endParaRPr lang="zh-CN" altLang="en-US"/>
          </a:p>
        </p:txBody>
      </p:sp>
      <p:pic>
        <p:nvPicPr>
          <p:cNvPr id="15365" name="标题 149507">
            <a:hlinkClick r:id="" action="ppaction://hlinkshowjump?jump=nextslide"/>
          </p:cNvPr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88" y="85725"/>
            <a:ext cx="742950" cy="59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2.2.1坎儿井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7500" y="1098550"/>
            <a:ext cx="8484870" cy="5210175"/>
          </a:xfrm>
          <a:prstGeom prst="rect">
            <a:avLst/>
          </a:prstGeom>
        </p:spPr>
      </p:pic>
      <p:pic>
        <p:nvPicPr>
          <p:cNvPr id="15362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1179830"/>
            <a:ext cx="8485505" cy="5047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4234180" y="1019175"/>
            <a:ext cx="4493260" cy="1143000"/>
          </a:xfrm>
        </p:spPr>
        <p:txBody>
          <a:bodyPr anchor="ctr"/>
          <a:p>
            <a:pPr algn="l"/>
            <a:r>
              <a:rPr lang="zh-CN" altLang="en-US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你观察过水沸腾的现象吗？</a:t>
            </a:r>
            <a:endParaRPr lang="zh-CN" altLang="en-US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 descr="沸腾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38100"/>
            <a:ext cx="3810000" cy="6781800"/>
          </a:xfrm>
          <a:prstGeom prst="rect">
            <a:avLst/>
          </a:prstGeom>
        </p:spPr>
      </p:pic>
      <p:pic>
        <p:nvPicPr>
          <p:cNvPr id="13" name="图片 12" descr="沸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25" y="3790950"/>
            <a:ext cx="6111240" cy="3028950"/>
          </a:xfrm>
          <a:prstGeom prst="rect">
            <a:avLst/>
          </a:prstGeom>
        </p:spPr>
      </p:pic>
      <p:sp>
        <p:nvSpPr>
          <p:cNvPr id="8195" name="文本框 4"/>
          <p:cNvSpPr txBox="1"/>
          <p:nvPr/>
        </p:nvSpPr>
        <p:spPr>
          <a:xfrm>
            <a:off x="3821430" y="2430780"/>
            <a:ext cx="5334635" cy="1091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500"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</a:rPr>
              <a:t>沸腾</a:t>
            </a:r>
            <a:r>
              <a:rPr lang="zh-CN" altLang="en-US" sz="3000" b="1">
                <a:latin typeface="Arial" panose="020B0604020202020204" pitchFamily="34" charset="0"/>
                <a:ea typeface="宋体" panose="02010600030101010101" pitchFamily="2" charset="-122"/>
              </a:rPr>
              <a:t>：内部和表面同时发生的剧烈的汽化现象</a:t>
            </a:r>
            <a:endParaRPr lang="zh-CN" altLang="en-US" sz="3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74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title"/>
          </p:nvPr>
        </p:nvSpPr>
        <p:spPr>
          <a:xfrm>
            <a:off x="333375" y="274638"/>
            <a:ext cx="5257800" cy="1143000"/>
          </a:xfrm>
        </p:spPr>
        <p:txBody>
          <a:bodyPr anchor="ctr"/>
          <a:p>
            <a:r>
              <a:rPr lang="zh-CN" altLang="en-US" sz="3400" b="1">
                <a:solidFill>
                  <a:srgbClr val="C00000"/>
                </a:solidFill>
              </a:rPr>
              <a:t>实验三</a:t>
            </a:r>
            <a:r>
              <a:rPr lang="en-US" altLang="zh-CN" sz="3400" b="1">
                <a:solidFill>
                  <a:srgbClr val="C00000"/>
                </a:solidFill>
              </a:rPr>
              <a:t> </a:t>
            </a:r>
            <a:r>
              <a:rPr lang="zh-CN" altLang="en-US" sz="3400" b="1"/>
              <a:t> 观察水的沸腾</a:t>
            </a:r>
            <a:endParaRPr lang="zh-CN" altLang="en-US" sz="3400" b="1"/>
          </a:p>
        </p:txBody>
      </p:sp>
      <p:grpSp>
        <p:nvGrpSpPr>
          <p:cNvPr id="12" name="组合 11"/>
          <p:cNvGrpSpPr/>
          <p:nvPr/>
        </p:nvGrpSpPr>
        <p:grpSpPr>
          <a:xfrm>
            <a:off x="136525" y="1524000"/>
            <a:ext cx="5864225" cy="2477453"/>
            <a:chOff x="215" y="2401"/>
            <a:chExt cx="9236" cy="3900"/>
          </a:xfrm>
        </p:grpSpPr>
        <p:sp>
          <p:nvSpPr>
            <p:cNvPr id="17411" name="文本框 1"/>
            <p:cNvSpPr txBox="1"/>
            <p:nvPr/>
          </p:nvSpPr>
          <p:spPr>
            <a:xfrm>
              <a:off x="524" y="2401"/>
              <a:ext cx="4240" cy="9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  <a:buSzTx/>
              </a:pPr>
              <a:r>
                <a:rPr lang="zh-CN" altLang="en-US" sz="3500" b="1" dirty="0">
                  <a:latin typeface="Times New Roman" panose="02020603050405020304" pitchFamily="18" charset="0"/>
                  <a:ea typeface="幼圆" pitchFamily="49" charset="-122"/>
                  <a:sym typeface="宋体" panose="02010600030101010101" pitchFamily="2" charset="-122"/>
                </a:rPr>
                <a:t>实验目的</a:t>
              </a:r>
              <a:r>
                <a:rPr lang="en-US" altLang="zh-CN" sz="3500" b="1">
                  <a:latin typeface="Times New Roman" panose="02020603050405020304" pitchFamily="18" charset="0"/>
                  <a:ea typeface="幼圆" pitchFamily="49" charset="-122"/>
                  <a:sym typeface="宋体" panose="02010600030101010101" pitchFamily="2" charset="-122"/>
                </a:rPr>
                <a:t>:</a:t>
              </a:r>
              <a:endParaRPr lang="zh-CN" altLang="en-US" sz="3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412" name="文本框 10"/>
            <p:cNvSpPr txBox="1"/>
            <p:nvPr/>
          </p:nvSpPr>
          <p:spPr>
            <a:xfrm>
              <a:off x="215" y="4038"/>
              <a:ext cx="9236" cy="22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  <a:buSzTx/>
              </a:pPr>
              <a:r>
                <a:rPr lang="en-US" altLang="zh-CN" sz="3500" b="1" dirty="0">
                  <a:latin typeface="Times New Roman" panose="02020603050405020304" pitchFamily="18" charset="0"/>
                  <a:ea typeface="黑体" panose="02010609060101010101" pitchFamily="2" charset="-122"/>
                  <a:sym typeface="宋体" panose="02010600030101010101" pitchFamily="2" charset="-122"/>
                </a:rPr>
                <a:t>1</a:t>
              </a:r>
              <a:r>
                <a:rPr lang="zh-CN" altLang="en-US" sz="3500" b="1" dirty="0">
                  <a:latin typeface="Times New Roman" panose="02020603050405020304" pitchFamily="18" charset="0"/>
                  <a:ea typeface="黑体" panose="02010609060101010101" pitchFamily="2" charset="-122"/>
                  <a:sym typeface="宋体" panose="02010600030101010101" pitchFamily="2" charset="-122"/>
                </a:rPr>
                <a:t>、观察水沸腾时的气泡现象</a:t>
              </a:r>
              <a:endParaRPr lang="en-US" altLang="zh-CN" sz="3500" b="1" dirty="0">
                <a:latin typeface="Times New Roman" panose="02020603050405020304" pitchFamily="18" charset="0"/>
                <a:ea typeface="黑体" panose="02010609060101010101" pitchFamily="2" charset="-122"/>
                <a:sym typeface="宋体" panose="02010600030101010101" pitchFamily="2" charset="-122"/>
              </a:endParaRPr>
            </a:p>
            <a:p>
              <a:pPr>
                <a:spcBef>
                  <a:spcPct val="50000"/>
                </a:spcBef>
                <a:buSzTx/>
              </a:pPr>
              <a:r>
                <a:rPr lang="en-US" altLang="zh-CN" sz="3500" b="1" dirty="0">
                  <a:latin typeface="Times New Roman" panose="02020603050405020304" pitchFamily="18" charset="0"/>
                  <a:ea typeface="黑体" panose="02010609060101010101" pitchFamily="2" charset="-122"/>
                  <a:sym typeface="宋体" panose="02010600030101010101" pitchFamily="2" charset="-122"/>
                </a:rPr>
                <a:t>2</a:t>
              </a:r>
              <a:r>
                <a:rPr lang="zh-CN" altLang="en-US" sz="3500" b="1" dirty="0">
                  <a:latin typeface="Times New Roman" panose="02020603050405020304" pitchFamily="18" charset="0"/>
                  <a:ea typeface="黑体" panose="02010609060101010101" pitchFamily="2" charset="-122"/>
                  <a:sym typeface="宋体" panose="02010600030101010101" pitchFamily="2" charset="-122"/>
                </a:rPr>
                <a:t>、记录水沸腾时的温度情况</a:t>
              </a:r>
              <a:endParaRPr lang="zh-CN" altLang="en-US" sz="35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741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3450" y="481013"/>
            <a:ext cx="2987675" cy="5894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文本框 2"/>
          <p:cNvSpPr txBox="1"/>
          <p:nvPr/>
        </p:nvSpPr>
        <p:spPr>
          <a:xfrm>
            <a:off x="332740" y="4639945"/>
            <a:ext cx="61245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准备哪些</a:t>
            </a:r>
            <a:r>
              <a:rPr lang="zh-CN" altLang="en-US" sz="3200" b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器材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？                 </a:t>
            </a:r>
            <a:r>
              <a:rPr lang="zh-CN" altLang="en-US" sz="26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  </a:t>
            </a:r>
            <a:r>
              <a:rPr lang="zh-CN" altLang="en-US" sz="26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                                                 </a:t>
            </a:r>
            <a:endParaRPr lang="zh-CN" altLang="en-US" sz="18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512*5336*1374*137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WPS 演示</Application>
  <PresentationFormat/>
  <Paragraphs>180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方正粗黑宋简体</vt:lpstr>
      <vt:lpstr>华文中宋</vt:lpstr>
      <vt:lpstr>Times New Roman</vt:lpstr>
      <vt:lpstr>幼圆</vt:lpstr>
      <vt:lpstr>黑体</vt:lpstr>
      <vt:lpstr>微软雅黑</vt:lpstr>
      <vt:lpstr>Arial Unicode MS</vt:lpstr>
      <vt:lpstr>Calibri</vt:lpstr>
      <vt:lpstr>默认设计模板</vt:lpstr>
      <vt:lpstr>1_默认设计模板</vt:lpstr>
      <vt:lpstr>2_默认设计模板</vt:lpstr>
      <vt:lpstr>3_默认设计模板</vt:lpstr>
      <vt:lpstr>PowerPoint 演示文稿</vt:lpstr>
      <vt:lpstr>观察蒸发现象</vt:lpstr>
      <vt:lpstr>用温度计测量蒸发时的温度变化</vt:lpstr>
      <vt:lpstr>蒸发吸热，有降温制冷作用</vt:lpstr>
      <vt:lpstr>PowerPoint 演示文稿</vt:lpstr>
      <vt:lpstr>怎样让湿衣服干的更快（水蒸发更快）</vt:lpstr>
      <vt:lpstr>‘火洲’里的坎儿井</vt:lpstr>
      <vt:lpstr>你观察过水沸腾的现象吗？</vt:lpstr>
      <vt:lpstr>实验三  观察水的沸腾</vt:lpstr>
      <vt:lpstr>实验三  观察水的沸腾</vt:lpstr>
      <vt:lpstr>实验与记录 P35 ①观察记录：在水温升高到90℃开始计时，每隔1min记录一次温度计的示数，同时观察气泡现象，直到水沸腾并持续2min后停止。 ②数据处理：盖灭酒精灯，冷却后再整理仪器。根据实验数据描点连线，做出温度随时间的变化图像。</vt:lpstr>
      <vt:lpstr>观察现象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2.1 汽化</dc:title>
  <dc:creator>JinXin Mao</dc:creator>
  <cp:lastModifiedBy>23658</cp:lastModifiedBy>
  <cp:revision>97</cp:revision>
  <dcterms:created xsi:type="dcterms:W3CDTF">2019-09-19T03:24:00Z</dcterms:created>
  <dcterms:modified xsi:type="dcterms:W3CDTF">2020-09-25T13:46:49Z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